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tags/tag8.xml" ContentType="application/vnd.openxmlformats-officedocument.presentationml.tags+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tags/tag4.xml" ContentType="application/vnd.openxmlformats-officedocument.presentationml.tags+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tags/tag6.xml" ContentType="application/vnd.openxmlformats-officedocument.presentationml.tags+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notesSlides/notesSlide59.xml" ContentType="application/vnd.openxmlformats-officedocument.presentationml.notesSlide+xml"/>
  <Default Extension="mp3" ContentType="audio/mp3"/>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tags/tag3.xml" ContentType="application/vnd.openxmlformats-officedocument.presentationml.tags+xml"/>
  <Override PartName="/ppt/diagrams/quickStyle1.xml" ContentType="application/vnd.openxmlformats-officedocument.drawingml.diagramStyle+xml"/>
  <Override PartName="/ppt/notesSlides/notesSlide37.xml" ContentType="application/vnd.openxmlformats-officedocument.presentationml.notesSlide+xml"/>
  <Override PartName="/ppt/notesSlides/notesSlide5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67"/>
  </p:notesMasterIdLst>
  <p:handoutMasterIdLst>
    <p:handoutMasterId r:id="rId68"/>
  </p:handoutMasterIdLst>
  <p:sldIdLst>
    <p:sldId id="4434" r:id="rId2"/>
    <p:sldId id="4435" r:id="rId3"/>
    <p:sldId id="4437" r:id="rId4"/>
    <p:sldId id="4448" r:id="rId5"/>
    <p:sldId id="4721" r:id="rId6"/>
    <p:sldId id="4722" r:id="rId7"/>
    <p:sldId id="4723" r:id="rId8"/>
    <p:sldId id="4724" r:id="rId9"/>
    <p:sldId id="4725" r:id="rId10"/>
    <p:sldId id="4726" r:id="rId11"/>
    <p:sldId id="4769" r:id="rId12"/>
    <p:sldId id="4727" r:id="rId13"/>
    <p:sldId id="4728" r:id="rId14"/>
    <p:sldId id="4729" r:id="rId15"/>
    <p:sldId id="4730" r:id="rId16"/>
    <p:sldId id="4731" r:id="rId17"/>
    <p:sldId id="4732" r:id="rId18"/>
    <p:sldId id="4436" r:id="rId19"/>
    <p:sldId id="4720" r:id="rId20"/>
    <p:sldId id="4770" r:id="rId21"/>
    <p:sldId id="4771" r:id="rId22"/>
    <p:sldId id="4772" r:id="rId23"/>
    <p:sldId id="4564" r:id="rId24"/>
    <p:sldId id="4734" r:id="rId25"/>
    <p:sldId id="4773" r:id="rId26"/>
    <p:sldId id="4735" r:id="rId27"/>
    <p:sldId id="4779" r:id="rId28"/>
    <p:sldId id="4737" r:id="rId29"/>
    <p:sldId id="4738" r:id="rId30"/>
    <p:sldId id="4781" r:id="rId31"/>
    <p:sldId id="4739" r:id="rId32"/>
    <p:sldId id="4736" r:id="rId33"/>
    <p:sldId id="4740" r:id="rId34"/>
    <p:sldId id="4741" r:id="rId35"/>
    <p:sldId id="4742" r:id="rId36"/>
    <p:sldId id="4743" r:id="rId37"/>
    <p:sldId id="4733" r:id="rId38"/>
    <p:sldId id="4744" r:id="rId39"/>
    <p:sldId id="4745" r:id="rId40"/>
    <p:sldId id="4746" r:id="rId41"/>
    <p:sldId id="4747" r:id="rId42"/>
    <p:sldId id="4782" r:id="rId43"/>
    <p:sldId id="4783" r:id="rId44"/>
    <p:sldId id="4748" r:id="rId45"/>
    <p:sldId id="4749" r:id="rId46"/>
    <p:sldId id="4750" r:id="rId47"/>
    <p:sldId id="4752" r:id="rId48"/>
    <p:sldId id="4753" r:id="rId49"/>
    <p:sldId id="4751" r:id="rId50"/>
    <p:sldId id="4758" r:id="rId51"/>
    <p:sldId id="4759" r:id="rId52"/>
    <p:sldId id="4760" r:id="rId53"/>
    <p:sldId id="4761" r:id="rId54"/>
    <p:sldId id="4762" r:id="rId55"/>
    <p:sldId id="4763" r:id="rId56"/>
    <p:sldId id="4787" r:id="rId57"/>
    <p:sldId id="4764" r:id="rId58"/>
    <p:sldId id="4765" r:id="rId59"/>
    <p:sldId id="4766" r:id="rId60"/>
    <p:sldId id="4767" r:id="rId61"/>
    <p:sldId id="4768" r:id="rId62"/>
    <p:sldId id="4784" r:id="rId63"/>
    <p:sldId id="4785" r:id="rId64"/>
    <p:sldId id="4786" r:id="rId65"/>
    <p:sldId id="4640" r:id="rId66"/>
  </p:sldIdLst>
  <p:sldSz cx="12858750" cy="7232650"/>
  <p:notesSz cx="6807200" cy="9939338"/>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D14E5B"/>
    <a:srgbClr val="1F4C6B"/>
    <a:srgbClr val="0C2744"/>
    <a:srgbClr val="CA8F45"/>
    <a:srgbClr val="4BC1DD"/>
    <a:srgbClr val="58A9CC"/>
    <a:srgbClr val="29ABE2"/>
    <a:srgbClr val="FFC000"/>
    <a:srgbClr val="5CBA46"/>
    <a:srgbClr val="00939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1" autoAdjust="0"/>
    <p:restoredTop sz="95274" autoAdjust="0"/>
  </p:normalViewPr>
  <p:slideViewPr>
    <p:cSldViewPr>
      <p:cViewPr varScale="1">
        <p:scale>
          <a:sx n="108" d="100"/>
          <a:sy n="108" d="100"/>
        </p:scale>
        <p:origin x="-408" y="-84"/>
      </p:cViewPr>
      <p:guideLst>
        <p:guide orient="horz" pos="246"/>
        <p:guide orient="horz" pos="4172"/>
        <p:guide pos="4126"/>
        <p:guide pos="606"/>
        <p:guide pos="7508"/>
        <p:guide pos="6921"/>
      </p:guideLst>
    </p:cSldViewPr>
  </p:slideViewPr>
  <p:outlineViewPr>
    <p:cViewPr>
      <p:scale>
        <a:sx n="100" d="100"/>
        <a:sy n="100" d="100"/>
      </p:scale>
      <p:origin x="0" y="-10374"/>
    </p:cViewPr>
  </p:outlineViewPr>
  <p:notesTextViewPr>
    <p:cViewPr>
      <p:scale>
        <a:sx n="1" d="1"/>
        <a:sy n="1" d="1"/>
      </p:scale>
      <p:origin x="0" y="0"/>
    </p:cViewPr>
  </p:notesTextViewPr>
  <p:sorterViewPr>
    <p:cViewPr>
      <p:scale>
        <a:sx n="33" d="100"/>
        <a:sy n="33" d="100"/>
      </p:scale>
      <p:origin x="0" y="0"/>
    </p:cViewPr>
  </p:sorterViewPr>
  <p:notesViewPr>
    <p:cSldViewPr>
      <p:cViewPr varScale="1">
        <p:scale>
          <a:sx n="65" d="100"/>
          <a:sy n="65" d="100"/>
        </p:scale>
        <p:origin x="2796" y="54"/>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CC9F95-1807-460C-9D24-C1FC790A1346}"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zh-CN" altLang="en-US"/>
        </a:p>
      </dgm:t>
    </dgm:pt>
    <dgm:pt modelId="{29F98427-F3E1-4FF2-AE77-D00176D4A6E6}">
      <dgm:prSet phldrT="[文本]" custT="1"/>
      <dgm:spPr>
        <a:solidFill>
          <a:schemeClr val="accent3">
            <a:lumMod val="40000"/>
            <a:lumOff val="60000"/>
          </a:schemeClr>
        </a:solidFill>
      </dgm:spPr>
      <dgm:t>
        <a:bodyPr/>
        <a:lstStyle/>
        <a:p>
          <a:r>
            <a:rPr lang="en-US" altLang="zh-CN" sz="2200" b="1" dirty="0" smtClean="0">
              <a:solidFill>
                <a:schemeClr val="accent1">
                  <a:lumMod val="75000"/>
                </a:schemeClr>
              </a:solidFill>
            </a:rPr>
            <a:t>《</a:t>
          </a:r>
          <a:r>
            <a:rPr lang="zh-CN" altLang="en-US" sz="2200" b="1" dirty="0" smtClean="0">
              <a:solidFill>
                <a:schemeClr val="accent1">
                  <a:lumMod val="75000"/>
                </a:schemeClr>
              </a:solidFill>
            </a:rPr>
            <a:t>增值税纳税申报表（一般纳税人适用）</a:t>
          </a:r>
          <a:r>
            <a:rPr lang="en-US" altLang="zh-CN" sz="2200" b="1" dirty="0" smtClean="0">
              <a:solidFill>
                <a:schemeClr val="accent1">
                  <a:lumMod val="75000"/>
                </a:schemeClr>
              </a:solidFill>
            </a:rPr>
            <a:t>》</a:t>
          </a:r>
          <a:endParaRPr lang="zh-CN" altLang="en-US" sz="2200" b="1" dirty="0">
            <a:solidFill>
              <a:schemeClr val="accent1">
                <a:lumMod val="75000"/>
              </a:schemeClr>
            </a:solidFill>
          </a:endParaRPr>
        </a:p>
      </dgm:t>
    </dgm:pt>
    <dgm:pt modelId="{0DBB0F9A-2DA8-45B5-8A7E-48E86A64A138}" type="parTrans" cxnId="{1F5B717D-E14D-4974-9554-4A76B0949CC2}">
      <dgm:prSet/>
      <dgm:spPr/>
      <dgm:t>
        <a:bodyPr/>
        <a:lstStyle/>
        <a:p>
          <a:endParaRPr lang="zh-CN" altLang="en-US"/>
        </a:p>
      </dgm:t>
    </dgm:pt>
    <dgm:pt modelId="{F97A33AB-8559-4DE5-AF14-AC98E5E04004}" type="sibTrans" cxnId="{1F5B717D-E14D-4974-9554-4A76B0949CC2}">
      <dgm:prSet/>
      <dgm:spPr/>
      <dgm:t>
        <a:bodyPr/>
        <a:lstStyle/>
        <a:p>
          <a:endParaRPr lang="zh-CN" altLang="en-US"/>
        </a:p>
      </dgm:t>
    </dgm:pt>
    <dgm:pt modelId="{A8637E79-2B40-4803-A0A7-FC6A4543DD95}">
      <dgm:prSet phldrT="[文本]" custT="1"/>
      <dgm:spPr>
        <a:solidFill>
          <a:schemeClr val="accent3">
            <a:lumMod val="40000"/>
            <a:lumOff val="60000"/>
          </a:schemeClr>
        </a:solidFill>
      </dgm:spPr>
      <dgm:t>
        <a:bodyPr/>
        <a:lstStyle/>
        <a:p>
          <a:pPr>
            <a:lnSpc>
              <a:spcPts val="1500"/>
            </a:lnSpc>
          </a:pPr>
          <a:r>
            <a:rPr lang="zh-CN" sz="2000" b="1" dirty="0" smtClean="0">
              <a:solidFill>
                <a:schemeClr val="accent1">
                  <a:lumMod val="75000"/>
                </a:schemeClr>
              </a:solidFill>
            </a:rPr>
            <a:t>《增值税纳税申报表附列资料（一）》（本期销售情况明细）</a:t>
          </a:r>
          <a:endParaRPr lang="en-US" altLang="zh-CN" sz="2000" b="1" dirty="0" smtClean="0">
            <a:solidFill>
              <a:schemeClr val="accent1">
                <a:lumMod val="75000"/>
              </a:schemeClr>
            </a:solidFill>
          </a:endParaRPr>
        </a:p>
        <a:p>
          <a:pPr>
            <a:lnSpc>
              <a:spcPts val="1500"/>
            </a:lnSpc>
          </a:pPr>
          <a:r>
            <a:rPr lang="zh-CN" sz="2000" b="1" dirty="0" smtClean="0">
              <a:solidFill>
                <a:schemeClr val="accent1">
                  <a:lumMod val="75000"/>
                </a:schemeClr>
              </a:solidFill>
            </a:rPr>
            <a:t>《增值税纳税申报表附列资料（二）》（本期进项税额明细）</a:t>
          </a:r>
          <a:endParaRPr lang="en-US" altLang="zh-CN" sz="2000" b="1" dirty="0" smtClean="0">
            <a:solidFill>
              <a:schemeClr val="accent1">
                <a:lumMod val="75000"/>
              </a:schemeClr>
            </a:solidFill>
          </a:endParaRPr>
        </a:p>
        <a:p>
          <a:pPr>
            <a:lnSpc>
              <a:spcPts val="1500"/>
            </a:lnSpc>
          </a:pPr>
          <a:r>
            <a:rPr lang="zh-CN" sz="2000" b="1" dirty="0" smtClean="0">
              <a:solidFill>
                <a:schemeClr val="accent1">
                  <a:lumMod val="75000"/>
                </a:schemeClr>
              </a:solidFill>
            </a:rPr>
            <a:t>《增值税纳税申报表附列资料（三）》（服务、不动产和无形资产扣除项目明细）</a:t>
          </a:r>
          <a:endParaRPr lang="en-US" altLang="zh-CN" sz="2000" b="1" dirty="0" smtClean="0">
            <a:solidFill>
              <a:schemeClr val="accent1">
                <a:lumMod val="75000"/>
              </a:schemeClr>
            </a:solidFill>
          </a:endParaRPr>
        </a:p>
        <a:p>
          <a:pPr>
            <a:lnSpc>
              <a:spcPts val="1500"/>
            </a:lnSpc>
          </a:pPr>
          <a:r>
            <a:rPr lang="zh-CN" sz="2000" b="1" dirty="0" smtClean="0">
              <a:solidFill>
                <a:schemeClr val="accent1">
                  <a:lumMod val="75000"/>
                </a:schemeClr>
              </a:solidFill>
            </a:rPr>
            <a:t>《增值税纳税申报表附列资料（四）》（税额抵减情况表）</a:t>
          </a:r>
          <a:endParaRPr lang="zh-CN" altLang="en-US" sz="2000" b="1" dirty="0">
            <a:solidFill>
              <a:schemeClr val="accent1">
                <a:lumMod val="75000"/>
              </a:schemeClr>
            </a:solidFill>
          </a:endParaRPr>
        </a:p>
      </dgm:t>
    </dgm:pt>
    <dgm:pt modelId="{45C84C24-B7AA-45B0-8B6F-259724D60F14}" type="parTrans" cxnId="{0BCC057E-BE99-4DB7-B56D-E66ACD47E74F}">
      <dgm:prSet/>
      <dgm:spPr/>
      <dgm:t>
        <a:bodyPr/>
        <a:lstStyle/>
        <a:p>
          <a:endParaRPr lang="zh-CN" altLang="en-US"/>
        </a:p>
      </dgm:t>
    </dgm:pt>
    <dgm:pt modelId="{47024475-9B34-45E2-8EEA-E1003E982EA0}" type="sibTrans" cxnId="{0BCC057E-BE99-4DB7-B56D-E66ACD47E74F}">
      <dgm:prSet/>
      <dgm:spPr/>
      <dgm:t>
        <a:bodyPr/>
        <a:lstStyle/>
        <a:p>
          <a:endParaRPr lang="zh-CN" altLang="en-US"/>
        </a:p>
      </dgm:t>
    </dgm:pt>
    <dgm:pt modelId="{7EAC16EB-7676-442F-8D97-D319389DBCBF}">
      <dgm:prSet phldrT="[文本]"/>
      <dgm:spPr>
        <a:solidFill>
          <a:schemeClr val="accent3">
            <a:lumMod val="40000"/>
            <a:lumOff val="60000"/>
          </a:schemeClr>
        </a:solidFill>
      </dgm:spPr>
      <dgm:t>
        <a:bodyPr/>
        <a:lstStyle/>
        <a:p>
          <a:r>
            <a:rPr lang="zh-CN" b="1" dirty="0" smtClean="0">
              <a:solidFill>
                <a:schemeClr val="accent1">
                  <a:lumMod val="75000"/>
                </a:schemeClr>
              </a:solidFill>
            </a:rPr>
            <a:t>《增值税减免税申报明细表》</a:t>
          </a:r>
          <a:r>
            <a:rPr lang="zh-CN" altLang="en-US" b="1" dirty="0" smtClean="0">
              <a:solidFill>
                <a:schemeClr val="accent1">
                  <a:lumMod val="75000"/>
                </a:schemeClr>
              </a:solidFill>
            </a:rPr>
            <a:t>，</a:t>
          </a:r>
          <a:r>
            <a:rPr lang="zh-CN" b="1" dirty="0" smtClean="0">
              <a:solidFill>
                <a:schemeClr val="accent1">
                  <a:lumMod val="75000"/>
                </a:schemeClr>
              </a:solidFill>
            </a:rPr>
            <a:t>享受增值税减免税优惠政策的纳税人填报。</a:t>
          </a:r>
          <a:endParaRPr lang="zh-CN" altLang="en-US" b="1" dirty="0">
            <a:solidFill>
              <a:schemeClr val="accent1">
                <a:lumMod val="75000"/>
              </a:schemeClr>
            </a:solidFill>
          </a:endParaRPr>
        </a:p>
      </dgm:t>
    </dgm:pt>
    <dgm:pt modelId="{D2BEBF25-2A94-409F-98C8-62966E0EAE11}" type="parTrans" cxnId="{F5AFDF72-E505-4AAC-BE94-28563A407BBF}">
      <dgm:prSet/>
      <dgm:spPr/>
      <dgm:t>
        <a:bodyPr/>
        <a:lstStyle/>
        <a:p>
          <a:endParaRPr lang="zh-CN" altLang="en-US"/>
        </a:p>
      </dgm:t>
    </dgm:pt>
    <dgm:pt modelId="{576E14DF-0377-4D75-AB71-A77FCFDAF87A}" type="sibTrans" cxnId="{F5AFDF72-E505-4AAC-BE94-28563A407BBF}">
      <dgm:prSet/>
      <dgm:spPr/>
      <dgm:t>
        <a:bodyPr/>
        <a:lstStyle/>
        <a:p>
          <a:endParaRPr lang="zh-CN" altLang="en-US"/>
        </a:p>
      </dgm:t>
    </dgm:pt>
    <dgm:pt modelId="{05F83CCF-41B7-49D1-8126-D3F327079788}" type="pres">
      <dgm:prSet presAssocID="{4CCC9F95-1807-460C-9D24-C1FC790A1346}" presName="Name0" presStyleCnt="0">
        <dgm:presLayoutVars>
          <dgm:chMax val="7"/>
          <dgm:chPref val="7"/>
          <dgm:dir/>
        </dgm:presLayoutVars>
      </dgm:prSet>
      <dgm:spPr/>
      <dgm:t>
        <a:bodyPr/>
        <a:lstStyle/>
        <a:p>
          <a:endParaRPr lang="zh-CN" altLang="en-US"/>
        </a:p>
      </dgm:t>
    </dgm:pt>
    <dgm:pt modelId="{DE6FF39A-AFDA-41EB-8AA8-6D5646219342}" type="pres">
      <dgm:prSet presAssocID="{4CCC9F95-1807-460C-9D24-C1FC790A1346}" presName="Name1" presStyleCnt="0"/>
      <dgm:spPr/>
    </dgm:pt>
    <dgm:pt modelId="{93B600A5-742C-4724-ADF2-6DFB5A66E95C}" type="pres">
      <dgm:prSet presAssocID="{4CCC9F95-1807-460C-9D24-C1FC790A1346}" presName="cycle" presStyleCnt="0"/>
      <dgm:spPr/>
    </dgm:pt>
    <dgm:pt modelId="{DE929F4B-3490-44D1-BAF9-2A492A1B73CC}" type="pres">
      <dgm:prSet presAssocID="{4CCC9F95-1807-460C-9D24-C1FC790A1346}" presName="srcNode" presStyleLbl="node1" presStyleIdx="0" presStyleCnt="3"/>
      <dgm:spPr/>
    </dgm:pt>
    <dgm:pt modelId="{DE91DD29-E134-4B64-A9D3-B25D33961442}" type="pres">
      <dgm:prSet presAssocID="{4CCC9F95-1807-460C-9D24-C1FC790A1346}" presName="conn" presStyleLbl="parChTrans1D2" presStyleIdx="0" presStyleCnt="1"/>
      <dgm:spPr/>
      <dgm:t>
        <a:bodyPr/>
        <a:lstStyle/>
        <a:p>
          <a:endParaRPr lang="zh-CN" altLang="en-US"/>
        </a:p>
      </dgm:t>
    </dgm:pt>
    <dgm:pt modelId="{C8B178DF-2C9B-49EC-8583-9EE289543D59}" type="pres">
      <dgm:prSet presAssocID="{4CCC9F95-1807-460C-9D24-C1FC790A1346}" presName="extraNode" presStyleLbl="node1" presStyleIdx="0" presStyleCnt="3"/>
      <dgm:spPr/>
    </dgm:pt>
    <dgm:pt modelId="{A90A2D81-67B0-42EB-AA82-B4E3214320BF}" type="pres">
      <dgm:prSet presAssocID="{4CCC9F95-1807-460C-9D24-C1FC790A1346}" presName="dstNode" presStyleLbl="node1" presStyleIdx="0" presStyleCnt="3"/>
      <dgm:spPr/>
    </dgm:pt>
    <dgm:pt modelId="{FB9A32E6-9004-4054-9EC4-0072F744CFDC}" type="pres">
      <dgm:prSet presAssocID="{29F98427-F3E1-4FF2-AE77-D00176D4A6E6}" presName="text_1" presStyleLbl="node1" presStyleIdx="0" presStyleCnt="3">
        <dgm:presLayoutVars>
          <dgm:bulletEnabled val="1"/>
        </dgm:presLayoutVars>
      </dgm:prSet>
      <dgm:spPr/>
      <dgm:t>
        <a:bodyPr/>
        <a:lstStyle/>
        <a:p>
          <a:endParaRPr lang="zh-CN" altLang="en-US"/>
        </a:p>
      </dgm:t>
    </dgm:pt>
    <dgm:pt modelId="{3DCDC793-5CFF-489B-93AA-4AC6AE01C5AA}" type="pres">
      <dgm:prSet presAssocID="{29F98427-F3E1-4FF2-AE77-D00176D4A6E6}" presName="accent_1" presStyleCnt="0"/>
      <dgm:spPr/>
    </dgm:pt>
    <dgm:pt modelId="{9D23E5BB-7A2B-45B0-920D-33D38D211ED7}" type="pres">
      <dgm:prSet presAssocID="{29F98427-F3E1-4FF2-AE77-D00176D4A6E6}" presName="accentRepeatNode" presStyleLbl="solidFgAcc1" presStyleIdx="0" presStyleCnt="3"/>
      <dgm:spPr/>
    </dgm:pt>
    <dgm:pt modelId="{8FDFEAF7-AC24-4C06-9224-36683EE728FD}" type="pres">
      <dgm:prSet presAssocID="{A8637E79-2B40-4803-A0A7-FC6A4543DD95}" presName="text_2" presStyleLbl="node1" presStyleIdx="1" presStyleCnt="3" custScaleY="173470">
        <dgm:presLayoutVars>
          <dgm:bulletEnabled val="1"/>
        </dgm:presLayoutVars>
      </dgm:prSet>
      <dgm:spPr/>
      <dgm:t>
        <a:bodyPr/>
        <a:lstStyle/>
        <a:p>
          <a:endParaRPr lang="zh-CN" altLang="en-US"/>
        </a:p>
      </dgm:t>
    </dgm:pt>
    <dgm:pt modelId="{7946E0FC-08C0-4C06-8543-71A861A7D59F}" type="pres">
      <dgm:prSet presAssocID="{A8637E79-2B40-4803-A0A7-FC6A4543DD95}" presName="accent_2" presStyleCnt="0"/>
      <dgm:spPr/>
    </dgm:pt>
    <dgm:pt modelId="{774A23CE-F8C7-41FF-8B4E-AFB0BF0F418B}" type="pres">
      <dgm:prSet presAssocID="{A8637E79-2B40-4803-A0A7-FC6A4543DD95}" presName="accentRepeatNode" presStyleLbl="solidFgAcc1" presStyleIdx="1" presStyleCnt="3"/>
      <dgm:spPr>
        <a:blipFill rotWithShape="0">
          <a:blip xmlns:r="http://schemas.openxmlformats.org/officeDocument/2006/relationships" r:embed="rId1"/>
          <a:stretch>
            <a:fillRect/>
          </a:stretch>
        </a:blipFill>
      </dgm:spPr>
      <dgm:t>
        <a:bodyPr/>
        <a:lstStyle/>
        <a:p>
          <a:endParaRPr lang="zh-CN" altLang="en-US"/>
        </a:p>
      </dgm:t>
    </dgm:pt>
    <dgm:pt modelId="{6168AE6E-DF80-43AA-83ED-B24F14FD5728}" type="pres">
      <dgm:prSet presAssocID="{7EAC16EB-7676-442F-8D97-D319389DBCBF}" presName="text_3" presStyleLbl="node1" presStyleIdx="2" presStyleCnt="3">
        <dgm:presLayoutVars>
          <dgm:bulletEnabled val="1"/>
        </dgm:presLayoutVars>
      </dgm:prSet>
      <dgm:spPr/>
      <dgm:t>
        <a:bodyPr/>
        <a:lstStyle/>
        <a:p>
          <a:endParaRPr lang="zh-CN" altLang="en-US"/>
        </a:p>
      </dgm:t>
    </dgm:pt>
    <dgm:pt modelId="{2F460756-60FE-47C8-AA49-E53DA970674A}" type="pres">
      <dgm:prSet presAssocID="{7EAC16EB-7676-442F-8D97-D319389DBCBF}" presName="accent_3" presStyleCnt="0"/>
      <dgm:spPr/>
    </dgm:pt>
    <dgm:pt modelId="{EA984E87-30BB-4E81-81B7-48FA56437C3F}" type="pres">
      <dgm:prSet presAssocID="{7EAC16EB-7676-442F-8D97-D319389DBCBF}" presName="accentRepeatNode" presStyleLbl="solidFgAcc1" presStyleIdx="2" presStyleCnt="3"/>
      <dgm:spPr/>
      <dgm:t>
        <a:bodyPr/>
        <a:lstStyle/>
        <a:p>
          <a:endParaRPr lang="zh-CN" altLang="en-US"/>
        </a:p>
      </dgm:t>
    </dgm:pt>
  </dgm:ptLst>
  <dgm:cxnLst>
    <dgm:cxn modelId="{684B7774-EDDD-42CF-B637-88932FAB34BD}" type="presOf" srcId="{29F98427-F3E1-4FF2-AE77-D00176D4A6E6}" destId="{FB9A32E6-9004-4054-9EC4-0072F744CFDC}" srcOrd="0" destOrd="0" presId="urn:microsoft.com/office/officeart/2008/layout/VerticalCurvedList"/>
    <dgm:cxn modelId="{F5AFDF72-E505-4AAC-BE94-28563A407BBF}" srcId="{4CCC9F95-1807-460C-9D24-C1FC790A1346}" destId="{7EAC16EB-7676-442F-8D97-D319389DBCBF}" srcOrd="2" destOrd="0" parTransId="{D2BEBF25-2A94-409F-98C8-62966E0EAE11}" sibTransId="{576E14DF-0377-4D75-AB71-A77FCFDAF87A}"/>
    <dgm:cxn modelId="{EEADE070-8354-414C-9D5C-C2F3A1A5F8DF}" type="presOf" srcId="{A8637E79-2B40-4803-A0A7-FC6A4543DD95}" destId="{8FDFEAF7-AC24-4C06-9224-36683EE728FD}" srcOrd="0" destOrd="0" presId="urn:microsoft.com/office/officeart/2008/layout/VerticalCurvedList"/>
    <dgm:cxn modelId="{1F5B717D-E14D-4974-9554-4A76B0949CC2}" srcId="{4CCC9F95-1807-460C-9D24-C1FC790A1346}" destId="{29F98427-F3E1-4FF2-AE77-D00176D4A6E6}" srcOrd="0" destOrd="0" parTransId="{0DBB0F9A-2DA8-45B5-8A7E-48E86A64A138}" sibTransId="{F97A33AB-8559-4DE5-AF14-AC98E5E04004}"/>
    <dgm:cxn modelId="{6A4F355C-539B-45CB-B37E-54FD5EB1654F}" type="presOf" srcId="{7EAC16EB-7676-442F-8D97-D319389DBCBF}" destId="{6168AE6E-DF80-43AA-83ED-B24F14FD5728}" srcOrd="0" destOrd="0" presId="urn:microsoft.com/office/officeart/2008/layout/VerticalCurvedList"/>
    <dgm:cxn modelId="{AE59B375-3952-489E-8967-E89F597290AA}" type="presOf" srcId="{F97A33AB-8559-4DE5-AF14-AC98E5E04004}" destId="{DE91DD29-E134-4B64-A9D3-B25D33961442}" srcOrd="0" destOrd="0" presId="urn:microsoft.com/office/officeart/2008/layout/VerticalCurvedList"/>
    <dgm:cxn modelId="{0BCC057E-BE99-4DB7-B56D-E66ACD47E74F}" srcId="{4CCC9F95-1807-460C-9D24-C1FC790A1346}" destId="{A8637E79-2B40-4803-A0A7-FC6A4543DD95}" srcOrd="1" destOrd="0" parTransId="{45C84C24-B7AA-45B0-8B6F-259724D60F14}" sibTransId="{47024475-9B34-45E2-8EEA-E1003E982EA0}"/>
    <dgm:cxn modelId="{861037BB-4D73-447B-A610-F508BC6A6D40}" type="presOf" srcId="{4CCC9F95-1807-460C-9D24-C1FC790A1346}" destId="{05F83CCF-41B7-49D1-8126-D3F327079788}" srcOrd="0" destOrd="0" presId="urn:microsoft.com/office/officeart/2008/layout/VerticalCurvedList"/>
    <dgm:cxn modelId="{06A86D9C-2875-4BF2-9F75-9C2F82299D09}" type="presParOf" srcId="{05F83CCF-41B7-49D1-8126-D3F327079788}" destId="{DE6FF39A-AFDA-41EB-8AA8-6D5646219342}" srcOrd="0" destOrd="0" presId="urn:microsoft.com/office/officeart/2008/layout/VerticalCurvedList"/>
    <dgm:cxn modelId="{6D0DE732-3445-482E-BF29-5D9AD3DB91B4}" type="presParOf" srcId="{DE6FF39A-AFDA-41EB-8AA8-6D5646219342}" destId="{93B600A5-742C-4724-ADF2-6DFB5A66E95C}" srcOrd="0" destOrd="0" presId="urn:microsoft.com/office/officeart/2008/layout/VerticalCurvedList"/>
    <dgm:cxn modelId="{707B695B-0737-4AC8-90AA-9944AEE0C301}" type="presParOf" srcId="{93B600A5-742C-4724-ADF2-6DFB5A66E95C}" destId="{DE929F4B-3490-44D1-BAF9-2A492A1B73CC}" srcOrd="0" destOrd="0" presId="urn:microsoft.com/office/officeart/2008/layout/VerticalCurvedList"/>
    <dgm:cxn modelId="{622EC87D-838D-4305-B62B-C439F2FD9132}" type="presParOf" srcId="{93B600A5-742C-4724-ADF2-6DFB5A66E95C}" destId="{DE91DD29-E134-4B64-A9D3-B25D33961442}" srcOrd="1" destOrd="0" presId="urn:microsoft.com/office/officeart/2008/layout/VerticalCurvedList"/>
    <dgm:cxn modelId="{603F894E-1A9E-44EE-BE10-B16C075E5DC7}" type="presParOf" srcId="{93B600A5-742C-4724-ADF2-6DFB5A66E95C}" destId="{C8B178DF-2C9B-49EC-8583-9EE289543D59}" srcOrd="2" destOrd="0" presId="urn:microsoft.com/office/officeart/2008/layout/VerticalCurvedList"/>
    <dgm:cxn modelId="{C2805A13-21B8-4633-BCD8-D633D778C7AD}" type="presParOf" srcId="{93B600A5-742C-4724-ADF2-6DFB5A66E95C}" destId="{A90A2D81-67B0-42EB-AA82-B4E3214320BF}" srcOrd="3" destOrd="0" presId="urn:microsoft.com/office/officeart/2008/layout/VerticalCurvedList"/>
    <dgm:cxn modelId="{B068E069-5832-43C4-B88A-2C36794C6DD7}" type="presParOf" srcId="{DE6FF39A-AFDA-41EB-8AA8-6D5646219342}" destId="{FB9A32E6-9004-4054-9EC4-0072F744CFDC}" srcOrd="1" destOrd="0" presId="urn:microsoft.com/office/officeart/2008/layout/VerticalCurvedList"/>
    <dgm:cxn modelId="{55659224-6D74-45DA-9349-A22C9D5FDA75}" type="presParOf" srcId="{DE6FF39A-AFDA-41EB-8AA8-6D5646219342}" destId="{3DCDC793-5CFF-489B-93AA-4AC6AE01C5AA}" srcOrd="2" destOrd="0" presId="urn:microsoft.com/office/officeart/2008/layout/VerticalCurvedList"/>
    <dgm:cxn modelId="{FA1C31B1-E440-4B4F-A34F-F42D1B9567C4}" type="presParOf" srcId="{3DCDC793-5CFF-489B-93AA-4AC6AE01C5AA}" destId="{9D23E5BB-7A2B-45B0-920D-33D38D211ED7}" srcOrd="0" destOrd="0" presId="urn:microsoft.com/office/officeart/2008/layout/VerticalCurvedList"/>
    <dgm:cxn modelId="{42D86C62-CB61-4BA8-BEDE-65583A017FEB}" type="presParOf" srcId="{DE6FF39A-AFDA-41EB-8AA8-6D5646219342}" destId="{8FDFEAF7-AC24-4C06-9224-36683EE728FD}" srcOrd="3" destOrd="0" presId="urn:microsoft.com/office/officeart/2008/layout/VerticalCurvedList"/>
    <dgm:cxn modelId="{202C11C0-DDA9-4DDA-A6DB-7A6338C43C07}" type="presParOf" srcId="{DE6FF39A-AFDA-41EB-8AA8-6D5646219342}" destId="{7946E0FC-08C0-4C06-8543-71A861A7D59F}" srcOrd="4" destOrd="0" presId="urn:microsoft.com/office/officeart/2008/layout/VerticalCurvedList"/>
    <dgm:cxn modelId="{1AAF6BFF-CDB6-4833-B389-3956C9350302}" type="presParOf" srcId="{7946E0FC-08C0-4C06-8543-71A861A7D59F}" destId="{774A23CE-F8C7-41FF-8B4E-AFB0BF0F418B}" srcOrd="0" destOrd="0" presId="urn:microsoft.com/office/officeart/2008/layout/VerticalCurvedList"/>
    <dgm:cxn modelId="{9E8E864A-0107-4676-8E7C-BB4F2CC57398}" type="presParOf" srcId="{DE6FF39A-AFDA-41EB-8AA8-6D5646219342}" destId="{6168AE6E-DF80-43AA-83ED-B24F14FD5728}" srcOrd="5" destOrd="0" presId="urn:microsoft.com/office/officeart/2008/layout/VerticalCurvedList"/>
    <dgm:cxn modelId="{B940E4B1-94AC-46F5-89BB-5D7A86264AB7}" type="presParOf" srcId="{DE6FF39A-AFDA-41EB-8AA8-6D5646219342}" destId="{2F460756-60FE-47C8-AA49-E53DA970674A}" srcOrd="6" destOrd="0" presId="urn:microsoft.com/office/officeart/2008/layout/VerticalCurvedList"/>
    <dgm:cxn modelId="{CFDC6FE8-8903-46E2-9336-0459F016FACB}" type="presParOf" srcId="{2F460756-60FE-47C8-AA49-E53DA970674A}" destId="{EA984E87-30BB-4E81-81B7-48FA56437C3F}" srcOrd="0" destOrd="0" presId="urn:microsoft.com/office/officeart/2008/layout/VerticalCurvedList"/>
  </dgm:cxnLst>
  <dgm:bg/>
  <dgm:whole/>
</dgm:dataModel>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55838" y="0"/>
            <a:ext cx="2949787" cy="498693"/>
          </a:xfrm>
          <a:prstGeom prst="rect">
            <a:avLst/>
          </a:prstGeom>
        </p:spPr>
        <p:txBody>
          <a:bodyPr vert="horz" lIns="91440" tIns="45720" rIns="91440" bIns="45720" rtlCol="0"/>
          <a:lstStyle>
            <a:lvl1pPr algn="r">
              <a:defRPr sz="1200"/>
            </a:lvl1pPr>
          </a:lstStyle>
          <a:p>
            <a:fld id="{E9630DBF-D010-4114-9DE3-41E342A27C18}" type="datetimeFigureOut">
              <a:rPr lang="zh-CN" altLang="en-US" smtClean="0"/>
              <a:pPr/>
              <a:t>2019-05-09</a:t>
            </a:fld>
            <a:endParaRPr lang="zh-CN" altLang="en-US"/>
          </a:p>
        </p:txBody>
      </p:sp>
      <p:sp>
        <p:nvSpPr>
          <p:cNvPr id="4" name="页脚占位符 3"/>
          <p:cNvSpPr>
            <a:spLocks noGrp="1"/>
          </p:cNvSpPr>
          <p:nvPr>
            <p:ph type="ftr" sz="quarter" idx="2"/>
          </p:nvPr>
        </p:nvSpPr>
        <p:spPr>
          <a:xfrm>
            <a:off x="0" y="9440647"/>
            <a:ext cx="2949787" cy="498692"/>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55838" y="9440647"/>
            <a:ext cx="2949787" cy="498692"/>
          </a:xfrm>
          <a:prstGeom prst="rect">
            <a:avLst/>
          </a:prstGeom>
        </p:spPr>
        <p:txBody>
          <a:bodyPr vert="horz" lIns="91440" tIns="45720" rIns="91440" bIns="45720" rtlCol="0" anchor="b"/>
          <a:lstStyle>
            <a:lvl1pPr algn="r">
              <a:defRPr sz="1200"/>
            </a:lvl1pPr>
          </a:lstStyle>
          <a:p>
            <a:fld id="{D4D1D107-4CC9-43CA-8CA8-36E1DF70D5F2}"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pPr>
                <a:defRPr/>
              </a:pPr>
              <a:t>2019-05-09</a:t>
            </a:fld>
            <a:endParaRPr lang="zh-CN" altLang="en-US"/>
          </a:p>
        </p:txBody>
      </p:sp>
      <p:sp>
        <p:nvSpPr>
          <p:cNvPr id="4" name="幻灯片图像占位符 3"/>
          <p:cNvSpPr>
            <a:spLocks noGrp="1" noRot="1" noChangeAspect="1"/>
          </p:cNvSpPr>
          <p:nvPr>
            <p:ph type="sldImg" idx="2"/>
          </p:nvPr>
        </p:nvSpPr>
        <p:spPr>
          <a:xfrm>
            <a:off x="92075" y="746125"/>
            <a:ext cx="6623050" cy="3725863"/>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55838" y="9440646"/>
            <a:ext cx="2949787" cy="496967"/>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3765" rtl="0" eaLnBrk="1" latinLnBrk="0" hangingPunct="1">
      <a:defRPr sz="1300" kern="1200">
        <a:solidFill>
          <a:schemeClr val="tx1"/>
        </a:solidFill>
        <a:latin typeface="+mn-lt"/>
        <a:ea typeface="+mn-ea"/>
        <a:cs typeface="+mn-cs"/>
      </a:defRPr>
    </a:lvl6pPr>
    <a:lvl7pPr marL="2742565" algn="l" defTabSz="913765" rtl="0" eaLnBrk="1" latinLnBrk="0" hangingPunct="1">
      <a:defRPr sz="1300" kern="1200">
        <a:solidFill>
          <a:schemeClr val="tx1"/>
        </a:solidFill>
        <a:latin typeface="+mn-lt"/>
        <a:ea typeface="+mn-ea"/>
        <a:cs typeface="+mn-cs"/>
      </a:defRPr>
    </a:lvl7pPr>
    <a:lvl8pPr marL="3199765" algn="l" defTabSz="913765" rtl="0" eaLnBrk="1" latinLnBrk="0" hangingPunct="1">
      <a:defRPr sz="1300" kern="1200">
        <a:solidFill>
          <a:schemeClr val="tx1"/>
        </a:solidFill>
        <a:latin typeface="+mn-lt"/>
        <a:ea typeface="+mn-ea"/>
        <a:cs typeface="+mn-cs"/>
      </a:defRPr>
    </a:lvl8pPr>
    <a:lvl9pPr marL="3656965" algn="l" defTabSz="913765"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23</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24</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25</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26</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27</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28</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29</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30</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31</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32</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33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34</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35</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36</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37</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38</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39</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40</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41</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42</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43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44</a:t>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45</a:t>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46</a:t>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47</a:t>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48</a:t>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49</a:t>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50</a:t>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51</a:t>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52</a:t>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53</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5</a:t>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54</a:t>
            </a:fld>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55</a:t>
            </a:fld>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56</a:t>
            </a:fld>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57</a:t>
            </a:fld>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58</a:t>
            </a:fld>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59</a:t>
            </a:fld>
            <a:endParaRPr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60</a:t>
            </a:fld>
            <a:endParaRPr lang="zh-CN"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61</a:t>
            </a:fld>
            <a:endParaRPr lang="zh-CN"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62</a:t>
            </a:fld>
            <a:endParaRPr lang="zh-CN"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63</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6</a:t>
            </a:fld>
            <a:endParaRPr lang="zh-CN"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64</a:t>
            </a:fld>
            <a:endParaRPr lang="zh-CN"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pPr/>
              <a:t>65</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BF82D2-7A68-459D-A996-9BDDA2518FA4}" type="datetimeFigureOut">
              <a:rPr lang="zh-CN" altLang="en-US" smtClean="0"/>
              <a:pPr/>
              <a:t>2019-05-09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E01EE5D-26FB-46D5-A381-ECFB35BF1D34}" type="slidenum">
              <a:rPr lang="zh-CN" altLang="en-US" smtClean="0"/>
              <a:pPr/>
              <a:t>‹#›</a:t>
            </a:fld>
            <a:endParaRPr lang="zh-CN" altLang="en-US"/>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Requires="p14" p14:dur="500">
        <p15:prstTrans prst="fracture"/>
      </p:transition>
    </mc:Choice>
    <mc:Fallback>
      <p:transition>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Requires="p14" p14:dur="500">
        <p15:prstTrans prst="fracture"/>
      </p:transition>
    </mc:Choice>
    <mc:Fallback>
      <p:transition>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比较">
    <p:bg>
      <p:bgPr>
        <a:solidFill>
          <a:schemeClr val="bg1"/>
        </a:solidFill>
        <a:effectLst/>
      </p:bgPr>
    </p:bg>
    <p:spTree>
      <p:nvGrpSpPr>
        <p:cNvPr id="1" name=""/>
        <p:cNvGrpSpPr/>
        <p:nvPr/>
      </p:nvGrpSpPr>
      <p:grpSpPr>
        <a:xfrm>
          <a:off x="0" y="0"/>
          <a:ext cx="0" cy="0"/>
          <a:chOff x="0" y="0"/>
          <a:chExt cx="0" cy="0"/>
        </a:xfrm>
      </p:grpSpPr>
      <p:sp>
        <p:nvSpPr>
          <p:cNvPr id="9" name="矩形 8"/>
          <p:cNvSpPr/>
          <p:nvPr/>
        </p:nvSpPr>
        <p:spPr>
          <a:xfrm>
            <a:off x="189198" y="0"/>
            <a:ext cx="683121" cy="130590"/>
          </a:xfrm>
          <a:prstGeom prst="rect">
            <a:avLst/>
          </a:prstGeom>
          <a:solidFill>
            <a:srgbClr val="255796"/>
          </a:solidFill>
          <a:ln w="12700" cap="flat" cmpd="sng" algn="ctr">
            <a:noFill/>
            <a:prstDash val="solid"/>
            <a:miter lim="800000"/>
          </a:ln>
          <a:effectLst/>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25" b="0" i="0" u="none" strike="noStrike" kern="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10" name="矩形 9"/>
          <p:cNvSpPr/>
          <p:nvPr/>
        </p:nvSpPr>
        <p:spPr>
          <a:xfrm>
            <a:off x="189198" y="205930"/>
            <a:ext cx="12669553" cy="607744"/>
          </a:xfrm>
          <a:prstGeom prst="rect">
            <a:avLst/>
          </a:prstGeom>
          <a:solidFill>
            <a:srgbClr val="255796"/>
          </a:solidFill>
          <a:ln w="12700" cap="flat" cmpd="sng" algn="ctr">
            <a:noFill/>
            <a:prstDash val="solid"/>
            <a:miter lim="800000"/>
          </a:ln>
          <a:effectLst/>
        </p:spPr>
        <p:txBody>
          <a:bodyPr anchor="ctr"/>
          <a:lstStyle>
            <a:lvl1pPr defTabSz="685800">
              <a:defRPr>
                <a:solidFill>
                  <a:schemeClr val="tx1"/>
                </a:solidFill>
                <a:latin typeface="Calibri" panose="020F0502020204030204" pitchFamily="34" charset="0"/>
                <a:ea typeface="微软雅黑" panose="020B0503020204020204" pitchFamily="34" charset="-122"/>
              </a:defRPr>
            </a:lvl1pPr>
            <a:lvl2pPr marL="742950" indent="-285750" defTabSz="685800">
              <a:defRPr>
                <a:solidFill>
                  <a:schemeClr val="tx1"/>
                </a:solidFill>
                <a:latin typeface="Calibri" panose="020F0502020204030204" pitchFamily="34" charset="0"/>
                <a:ea typeface="微软雅黑" panose="020B0503020204020204" pitchFamily="34" charset="-122"/>
              </a:defRPr>
            </a:lvl2pPr>
            <a:lvl3pPr marL="1143000" indent="-228600" defTabSz="685800">
              <a:defRPr>
                <a:solidFill>
                  <a:schemeClr val="tx1"/>
                </a:solidFill>
                <a:latin typeface="Calibri" panose="020F0502020204030204" pitchFamily="34" charset="0"/>
                <a:ea typeface="微软雅黑" panose="020B0503020204020204" pitchFamily="34" charset="-122"/>
              </a:defRPr>
            </a:lvl3pPr>
            <a:lvl4pPr marL="1600200" indent="-228600" defTabSz="685800">
              <a:defRPr>
                <a:solidFill>
                  <a:schemeClr val="tx1"/>
                </a:solidFill>
                <a:latin typeface="Calibri" panose="020F0502020204030204" pitchFamily="34" charset="0"/>
                <a:ea typeface="微软雅黑" panose="020B0503020204020204" pitchFamily="34" charset="-122"/>
              </a:defRPr>
            </a:lvl4pPr>
            <a:lvl5pPr marL="2057400" indent="-228600" defTabSz="685800">
              <a:defRPr>
                <a:solidFill>
                  <a:schemeClr val="tx1"/>
                </a:solidFill>
                <a:latin typeface="Calibri" panose="020F0502020204030204" pitchFamily="34" charset="0"/>
                <a:ea typeface="微软雅黑" panose="020B0503020204020204" pitchFamily="34" charset="-122"/>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685800" rtl="0" eaLnBrk="1" fontAlgn="base" latinLnBrk="0" hangingPunct="1">
              <a:lnSpc>
                <a:spcPct val="100000"/>
              </a:lnSpc>
              <a:spcBef>
                <a:spcPct val="0"/>
              </a:spcBef>
              <a:spcAft>
                <a:spcPct val="0"/>
              </a:spcAft>
              <a:buClrTx/>
              <a:buSzTx/>
              <a:buFontTx/>
              <a:buNone/>
              <a:defRPr/>
            </a:pPr>
            <a:endParaRPr kumimoji="0" lang="en-US" altLang="zh-CN" sz="2530" b="1" i="0" u="none" strike="noStrike" kern="1200" cap="none" spc="0" normalizeH="0" baseline="0" noProof="0">
              <a:ln>
                <a:noFill/>
              </a:ln>
              <a:solidFill>
                <a:srgbClr val="FFFFFF"/>
              </a:solidFill>
              <a:effectLst/>
              <a:uLnTx/>
              <a:uFillTx/>
              <a:latin typeface="Calibri" panose="020F0502020204030204" pitchFamily="34" charset="0"/>
              <a:ea typeface="微软雅黑" panose="020B0503020204020204" pitchFamily="34" charset="-122"/>
              <a:cs typeface="+mn-cs"/>
            </a:endParaRPr>
          </a:p>
        </p:txBody>
      </p:sp>
      <p:sp>
        <p:nvSpPr>
          <p:cNvPr id="11" name="TextBox 15"/>
          <p:cNvSpPr txBox="1">
            <a:spLocks noChangeArrowheads="1"/>
          </p:cNvSpPr>
          <p:nvPr/>
        </p:nvSpPr>
        <p:spPr bwMode="auto">
          <a:xfrm>
            <a:off x="12148840" y="6814094"/>
            <a:ext cx="709910" cy="415290"/>
          </a:xfrm>
          <a:prstGeom prst="rect">
            <a:avLst/>
          </a:prstGeom>
          <a:noFill/>
          <a:ln>
            <a:noFill/>
          </a:ln>
        </p:spPr>
        <p:txBody>
          <a:bodyPr>
            <a:spAutoFit/>
          </a:bodyPr>
          <a:lstStyle/>
          <a:p>
            <a:pPr lvl="0" algn="ctr" eaLnBrk="1" hangingPunct="1"/>
            <a:fld id="{9A0DB2DC-4C9A-4742-B13C-FB6460FD3503}" type="slidenum">
              <a:rPr lang="zh-CN" altLang="en-US" sz="2110" dirty="0">
                <a:solidFill>
                  <a:schemeClr val="bg1"/>
                </a:solidFill>
                <a:latin typeface="Arial" panose="020B0604020202020204" pitchFamily="34" charset="0"/>
                <a:ea typeface="Arial Unicode MS" pitchFamily="34" charset="-122"/>
              </a:rPr>
              <a:pPr lvl="0" algn="ctr" eaLnBrk="1" hangingPunct="1"/>
              <a:t>‹#›</a:t>
            </a:fld>
            <a:r>
              <a:rPr lang="en-US" altLang="zh-CN" sz="2110" dirty="0">
                <a:solidFill>
                  <a:srgbClr val="2EA7E0"/>
                </a:solidFill>
                <a:latin typeface="Arial" panose="020B0604020202020204" pitchFamily="34" charset="0"/>
                <a:ea typeface="Arial Unicode MS" pitchFamily="34" charset="-122"/>
              </a:rPr>
              <a:t> </a:t>
            </a:r>
          </a:p>
        </p:txBody>
      </p:sp>
      <p:sp>
        <p:nvSpPr>
          <p:cNvPr id="12" name="矩形 11"/>
          <p:cNvSpPr/>
          <p:nvPr/>
        </p:nvSpPr>
        <p:spPr>
          <a:xfrm>
            <a:off x="0" y="6830836"/>
            <a:ext cx="12858750" cy="401814"/>
          </a:xfrm>
          <a:prstGeom prst="rect">
            <a:avLst/>
          </a:prstGeom>
          <a:solidFill>
            <a:srgbClr val="AFAF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sp>
        <p:nvSpPr>
          <p:cNvPr id="13" name="TextBox 15"/>
          <p:cNvSpPr txBox="1">
            <a:spLocks noChangeArrowheads="1"/>
          </p:cNvSpPr>
          <p:nvPr/>
        </p:nvSpPr>
        <p:spPr bwMode="auto">
          <a:xfrm>
            <a:off x="12148840" y="6814094"/>
            <a:ext cx="709910" cy="415290"/>
          </a:xfrm>
          <a:prstGeom prst="rect">
            <a:avLst/>
          </a:prstGeom>
          <a:noFill/>
          <a:ln>
            <a:noFill/>
          </a:ln>
        </p:spPr>
        <p:txBody>
          <a:bodyPr>
            <a:spAutoFit/>
          </a:bodyPr>
          <a:lstStyle/>
          <a:p>
            <a:pPr lvl="0" algn="ctr" eaLnBrk="1" hangingPunct="1"/>
            <a:fld id="{9A0DB2DC-4C9A-4742-B13C-FB6460FD3503}" type="slidenum">
              <a:rPr lang="zh-CN" altLang="en-US" sz="2110" b="1" dirty="0">
                <a:solidFill>
                  <a:schemeClr val="bg1"/>
                </a:solidFill>
                <a:latin typeface="幼圆" panose="02010509060101010101" pitchFamily="49" charset="-122"/>
                <a:ea typeface="幼圆" panose="02010509060101010101" pitchFamily="49" charset="-122"/>
              </a:rPr>
              <a:pPr lvl="0" algn="ctr" eaLnBrk="1" hangingPunct="1"/>
              <a:t>‹#›</a:t>
            </a:fld>
            <a:r>
              <a:rPr lang="en-US" altLang="zh-CN" sz="2110" dirty="0">
                <a:solidFill>
                  <a:srgbClr val="2EA7E0"/>
                </a:solidFill>
                <a:latin typeface="Arial" panose="020B0604020202020204" pitchFamily="34" charset="0"/>
                <a:ea typeface="Arial Unicode MS" pitchFamily="34" charset="-122"/>
              </a:rPr>
              <a:t> </a:t>
            </a:r>
          </a:p>
        </p:txBody>
      </p:sp>
      <p:sp>
        <p:nvSpPr>
          <p:cNvPr id="14" name="Text Box 27"/>
          <p:cNvSpPr txBox="1">
            <a:spLocks noChangeArrowheads="1"/>
          </p:cNvSpPr>
          <p:nvPr/>
        </p:nvSpPr>
        <p:spPr bwMode="auto">
          <a:xfrm>
            <a:off x="796975" y="267876"/>
            <a:ext cx="4826000" cy="480060"/>
          </a:xfrm>
          <a:prstGeom prst="rect">
            <a:avLst/>
          </a:prstGeom>
          <a:noFill/>
          <a:ln w="9525">
            <a:noFill/>
            <a:miter lim="800000"/>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530" b="1" i="0" u="none" strike="noStrike" kern="1200" cap="none" spc="0" normalizeH="0" baseline="0" noProof="0">
                <a:ln>
                  <a:noFill/>
                </a:ln>
                <a:solidFill>
                  <a:schemeClr val="bg1"/>
                </a:solidFill>
                <a:effectLst/>
                <a:uLnTx/>
                <a:uFillTx/>
                <a:latin typeface="Calibri" panose="020F0502020204030204" pitchFamily="34" charset="0"/>
                <a:ea typeface="微软雅黑" panose="020B0503020204020204" pitchFamily="34" charset="-122"/>
                <a:cs typeface="+mn-cs"/>
              </a:rPr>
              <a:t>第三部分  小规模纳税人纳税申报</a:t>
            </a:r>
          </a:p>
        </p:txBody>
      </p:sp>
      <p:sp>
        <p:nvSpPr>
          <p:cNvPr id="15" name="矩形 5"/>
          <p:cNvSpPr>
            <a:spLocks noChangeArrowheads="1"/>
          </p:cNvSpPr>
          <p:nvPr/>
        </p:nvSpPr>
        <p:spPr bwMode="auto">
          <a:xfrm>
            <a:off x="8153921" y="6810745"/>
            <a:ext cx="3979851" cy="415290"/>
          </a:xfrm>
          <a:prstGeom prst="rect">
            <a:avLst/>
          </a:prstGeom>
          <a:solidFill>
            <a:schemeClr val="bg1"/>
          </a:solidFill>
          <a:ln>
            <a:noFill/>
          </a:ln>
        </p:spPr>
        <p:txBody>
          <a:bodyPr>
            <a:spAutoFit/>
          </a:bodyPr>
          <a:lstStyle>
            <a:lvl1pPr defTabSz="685800">
              <a:defRPr>
                <a:solidFill>
                  <a:schemeClr val="tx1"/>
                </a:solidFill>
                <a:latin typeface="Calibri" panose="020F0502020204030204" pitchFamily="34" charset="0"/>
                <a:ea typeface="微软雅黑" panose="020B0503020204020204" pitchFamily="34" charset="-122"/>
              </a:defRPr>
            </a:lvl1pPr>
            <a:lvl2pPr marL="742950" indent="-285750" defTabSz="685800">
              <a:defRPr>
                <a:solidFill>
                  <a:schemeClr val="tx1"/>
                </a:solidFill>
                <a:latin typeface="Calibri" panose="020F0502020204030204" pitchFamily="34" charset="0"/>
                <a:ea typeface="微软雅黑" panose="020B0503020204020204" pitchFamily="34" charset="-122"/>
              </a:defRPr>
            </a:lvl2pPr>
            <a:lvl3pPr marL="1143000" indent="-228600" defTabSz="685800">
              <a:defRPr>
                <a:solidFill>
                  <a:schemeClr val="tx1"/>
                </a:solidFill>
                <a:latin typeface="Calibri" panose="020F0502020204030204" pitchFamily="34" charset="0"/>
                <a:ea typeface="微软雅黑" panose="020B0503020204020204" pitchFamily="34" charset="-122"/>
              </a:defRPr>
            </a:lvl3pPr>
            <a:lvl4pPr marL="1600200" indent="-228600" defTabSz="685800">
              <a:defRPr>
                <a:solidFill>
                  <a:schemeClr val="tx1"/>
                </a:solidFill>
                <a:latin typeface="Calibri" panose="020F0502020204030204" pitchFamily="34" charset="0"/>
                <a:ea typeface="微软雅黑" panose="020B0503020204020204" pitchFamily="34" charset="-122"/>
              </a:defRPr>
            </a:lvl4pPr>
            <a:lvl5pPr marL="2057400" indent="-228600" defTabSz="685800">
              <a:defRPr>
                <a:solidFill>
                  <a:schemeClr val="tx1"/>
                </a:solidFill>
                <a:latin typeface="Calibri" panose="020F0502020204030204" pitchFamily="34" charset="0"/>
                <a:ea typeface="微软雅黑" panose="020B0503020204020204" pitchFamily="34" charset="-122"/>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685800" rtl="0" eaLnBrk="1" fontAlgn="base" latinLnBrk="0" hangingPunct="1">
              <a:lnSpc>
                <a:spcPct val="100000"/>
              </a:lnSpc>
              <a:spcBef>
                <a:spcPct val="0"/>
              </a:spcBef>
              <a:spcAft>
                <a:spcPct val="0"/>
              </a:spcAft>
              <a:buClrTx/>
              <a:buSzTx/>
              <a:buFontTx/>
              <a:buNone/>
              <a:defRPr/>
            </a:pPr>
            <a:r>
              <a:rPr kumimoji="0" lang="zh-CN" altLang="en-US" sz="2110" b="1" i="0" u="none" strike="noStrike" kern="1200" cap="none" spc="0" normalizeH="0" baseline="0" noProof="0" dirty="0">
                <a:ln>
                  <a:noFill/>
                </a:ln>
                <a:solidFill>
                  <a:srgbClr val="255796"/>
                </a:solidFill>
                <a:effectLst/>
                <a:uLnTx/>
                <a:uFillTx/>
                <a:latin typeface="Calibri" panose="020F0502020204030204" pitchFamily="34" charset="0"/>
                <a:ea typeface="微软雅黑" panose="020B0503020204020204" pitchFamily="34" charset="-122"/>
                <a:cs typeface="+mn-cs"/>
              </a:rPr>
              <a:t>        国家税务总局广东省税务局</a:t>
            </a:r>
          </a:p>
        </p:txBody>
      </p:sp>
      <p:pic>
        <p:nvPicPr>
          <p:cNvPr id="7177" name="Picture 13" descr="无标题"/>
          <p:cNvPicPr>
            <a:picLocks noChangeAspect="1"/>
          </p:cNvPicPr>
          <p:nvPr userDrawn="1"/>
        </p:nvPicPr>
        <p:blipFill>
          <a:blip r:embed="rId2"/>
          <a:stretch>
            <a:fillRect/>
          </a:stretch>
        </p:blipFill>
        <p:spPr>
          <a:xfrm>
            <a:off x="8199128" y="6829162"/>
            <a:ext cx="431974" cy="403488"/>
          </a:xfrm>
          <a:prstGeom prst="rect">
            <a:avLst/>
          </a:prstGeom>
          <a:noFill/>
          <a:ln w="9525">
            <a:noFill/>
          </a:ln>
        </p:spPr>
      </p:pic>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32BF82D2-7A68-459D-A996-9BDDA2518FA4}" type="datetimeFigureOut">
              <a:rPr lang="zh-CN" altLang="en-US" smtClean="0"/>
              <a:pPr/>
              <a:t>2019-05-09</a:t>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3E01EE5D-26FB-46D5-A381-ECFB35BF1D34}"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mc:Choice xmlns="" xmlns:p15="http://schemas.microsoft.com/office/powerpoint/2012/main" Requires="p15">
      <p:transition xmlns:p14="http://schemas.microsoft.com/office/powerpoint/2010/main" Requires="p14" p14:dur="500">
        <p15:prstTrans prst="fracture"/>
      </p:transition>
    </mc:Choice>
    <mc:Fallback>
      <p:transition>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notesSlide" Target="../notesSlides/notesSlide1.xml"/><Relationship Id="rId7"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video" Target="NULL" TargetMode="External"/><Relationship Id="rId6" Type="http://schemas.microsoft.com/office/2007/relationships/media" Target="../media/media1.mp3"/></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10" Type="http://schemas.openxmlformats.org/officeDocument/2006/relationships/notesSlide" Target="../notesSlides/notesSlide2.xml"/><Relationship Id="rId4" Type="http://schemas.openxmlformats.org/officeDocument/2006/relationships/tags" Target="../tags/tag4.xml"/><Relationship Id="rId9"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www.etax-gd.gov.cn/" TargetMode="External"/><Relationship Id="rId2" Type="http://schemas.openxmlformats.org/officeDocument/2006/relationships/hyperlink" Target="http://www.gd-n-tax.gov.cn/"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file:///C:\Program%20Files\feiq\Local%20Settings\Temp\AppData\Roaming\feiq\RichOle\886172037.bmp"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5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6.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6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7.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6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9.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6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0.xml"/><Relationship Id="rId1" Type="http://schemas.openxmlformats.org/officeDocument/2006/relationships/slideLayout" Target="../slideLayouts/slideLayout1.xml"/><Relationship Id="rId4" Type="http://schemas.openxmlformats.org/officeDocument/2006/relationships/image" Target="../media/image33.emf"/></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淘宝网chenying0907出品 259"/>
          <p:cNvSpPr>
            <a:spLocks noChangeArrowheads="1"/>
          </p:cNvSpPr>
          <p:nvPr/>
        </p:nvSpPr>
        <p:spPr bwMode="auto">
          <a:xfrm>
            <a:off x="1892871" y="5200501"/>
            <a:ext cx="3816424" cy="121879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3600" dirty="0" smtClean="0">
                <a:solidFill>
                  <a:schemeClr val="bg1"/>
                </a:solidFill>
                <a:latin typeface="Arial" panose="020B0604020202020204" pitchFamily="34" charset="0"/>
                <a:cs typeface="Arial" panose="020B0604020202020204" pitchFamily="34" charset="0"/>
              </a:rPr>
              <a:t>清远市税务局</a:t>
            </a:r>
            <a:endParaRPr lang="en-US" altLang="zh-CN" sz="3600" dirty="0" smtClean="0">
              <a:solidFill>
                <a:schemeClr val="bg1"/>
              </a:solidFill>
              <a:latin typeface="Arial" panose="020B0604020202020204" pitchFamily="34" charset="0"/>
              <a:cs typeface="Arial" panose="020B0604020202020204" pitchFamily="34" charset="0"/>
            </a:endParaRPr>
          </a:p>
          <a:p>
            <a:pPr>
              <a:buNone/>
            </a:pPr>
            <a:r>
              <a:rPr lang="en-US" altLang="zh-CN" sz="3600" dirty="0" smtClean="0">
                <a:solidFill>
                  <a:schemeClr val="bg1"/>
                </a:solidFill>
                <a:latin typeface="Arial" panose="020B0604020202020204" pitchFamily="34" charset="0"/>
                <a:cs typeface="Arial" panose="020B0604020202020204" pitchFamily="34" charset="0"/>
              </a:rPr>
              <a:t>       2019</a:t>
            </a:r>
            <a:r>
              <a:rPr lang="zh-CN" altLang="en-US" sz="3600" dirty="0" smtClean="0">
                <a:solidFill>
                  <a:schemeClr val="bg1"/>
                </a:solidFill>
                <a:latin typeface="Arial" panose="020B0604020202020204" pitchFamily="34" charset="0"/>
                <a:cs typeface="Arial" panose="020B0604020202020204" pitchFamily="34" charset="0"/>
              </a:rPr>
              <a:t>年</a:t>
            </a:r>
            <a:r>
              <a:rPr lang="en-US" altLang="zh-CN" sz="3600" dirty="0" smtClean="0">
                <a:solidFill>
                  <a:schemeClr val="bg1"/>
                </a:solidFill>
                <a:latin typeface="Arial" panose="020B0604020202020204" pitchFamily="34" charset="0"/>
                <a:cs typeface="Arial" panose="020B0604020202020204" pitchFamily="34" charset="0"/>
              </a:rPr>
              <a:t>2</a:t>
            </a:r>
            <a:r>
              <a:rPr lang="zh-CN" altLang="en-US" sz="3600" dirty="0" smtClean="0">
                <a:solidFill>
                  <a:schemeClr val="bg1"/>
                </a:solidFill>
                <a:latin typeface="Arial" panose="020B0604020202020204" pitchFamily="34" charset="0"/>
                <a:cs typeface="Arial" panose="020B0604020202020204" pitchFamily="34" charset="0"/>
              </a:rPr>
              <a:t>月</a:t>
            </a:r>
            <a:endParaRPr lang="en-US" altLang="zh-CN" sz="3600" dirty="0">
              <a:solidFill>
                <a:schemeClr val="bg1"/>
              </a:solidFill>
              <a:latin typeface="Arial" panose="020B0604020202020204" pitchFamily="34" charset="0"/>
              <a:cs typeface="Arial" panose="020B0604020202020204" pitchFamily="34" charset="0"/>
            </a:endParaRPr>
          </a:p>
        </p:txBody>
      </p:sp>
      <p:sp>
        <p:nvSpPr>
          <p:cNvPr id="8" name="淘宝网chenying0907出品 259"/>
          <p:cNvSpPr>
            <a:spLocks noChangeArrowheads="1"/>
          </p:cNvSpPr>
          <p:nvPr/>
        </p:nvSpPr>
        <p:spPr bwMode="auto">
          <a:xfrm>
            <a:off x="4500549" y="2473317"/>
            <a:ext cx="6912768" cy="184665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6000" dirty="0" smtClean="0">
                <a:solidFill>
                  <a:schemeClr val="bg1"/>
                </a:solidFill>
                <a:latin typeface="Arial" panose="020B0604020202020204" pitchFamily="34" charset="0"/>
                <a:cs typeface="Arial" panose="020B0604020202020204" pitchFamily="34" charset="0"/>
              </a:rPr>
              <a:t>增值税小规模纳税人免征增值税政策培训</a:t>
            </a:r>
            <a:endParaRPr lang="en-US" altLang="zh-CN" sz="6000" dirty="0">
              <a:solidFill>
                <a:schemeClr val="bg1"/>
              </a:solidFill>
              <a:latin typeface="Arial" panose="020B0604020202020204" pitchFamily="34" charset="0"/>
              <a:cs typeface="Arial" panose="020B0604020202020204" pitchFamily="34" charset="0"/>
            </a:endParaRPr>
          </a:p>
        </p:txBody>
      </p:sp>
      <p:pic>
        <p:nvPicPr>
          <p:cNvPr id="3" name="Could This Be Love">
            <a:hlinkClick r:id="" action="ppaction://media"/>
          </p:cNvPr>
          <p:cNvPicPr>
            <a:picLocks noChangeAspect="1"/>
          </p:cNvPicPr>
          <p:nvPr>
            <a:videoFile r:link="rId1"/>
            <p:extLst>
              <p:ext uri="{DAA4B4D4-6D71-4841-9C94-3DE7FCFB9230}">
                <p14:media xmlns="" xmlns:p14="http://schemas.microsoft.com/office/powerpoint/2010/main" r:embed="rId6"/>
              </p:ext>
            </p:extLst>
          </p:nvPr>
        </p:nvPicPr>
        <p:blipFill>
          <a:blip r:embed="rId7" cstate="print"/>
          <a:stretch>
            <a:fillRect/>
          </a:stretch>
        </p:blipFill>
        <p:spPr>
          <a:xfrm>
            <a:off x="6124575" y="-1725259"/>
            <a:ext cx="609600" cy="609600"/>
          </a:xfrm>
          <a:prstGeom prst="rect">
            <a:avLst/>
          </a:prstGeom>
        </p:spPr>
      </p:pic>
      <p:pic>
        <p:nvPicPr>
          <p:cNvPr id="10" name="图片 1" descr="全面推开营改增试点"/>
          <p:cNvPicPr>
            <a:picLocks noChangeAspect="1"/>
          </p:cNvPicPr>
          <p:nvPr/>
        </p:nvPicPr>
        <p:blipFill>
          <a:blip r:embed="rId8"/>
          <a:srcRect l="19467" r="19729"/>
          <a:stretch>
            <a:fillRect/>
          </a:stretch>
        </p:blipFill>
        <p:spPr bwMode="auto">
          <a:xfrm>
            <a:off x="0" y="0"/>
            <a:ext cx="12858750" cy="7232650"/>
          </a:xfrm>
          <a:prstGeom prst="rect">
            <a:avLst/>
          </a:prstGeom>
          <a:noFill/>
          <a:ln w="9525">
            <a:noFill/>
            <a:miter lim="800000"/>
            <a:headEnd/>
            <a:tailEnd/>
          </a:ln>
        </p:spPr>
      </p:pic>
      <p:sp>
        <p:nvSpPr>
          <p:cNvPr id="11" name="文本框 4"/>
          <p:cNvSpPr txBox="1">
            <a:spLocks noChangeArrowheads="1"/>
          </p:cNvSpPr>
          <p:nvPr/>
        </p:nvSpPr>
        <p:spPr bwMode="auto">
          <a:xfrm>
            <a:off x="2285971" y="1473185"/>
            <a:ext cx="8208962" cy="2123658"/>
          </a:xfrm>
          <a:prstGeom prst="rect">
            <a:avLst/>
          </a:prstGeom>
          <a:noFill/>
          <a:ln w="9525">
            <a:noFill/>
            <a:miter lim="800000"/>
            <a:headEnd/>
            <a:tailEnd/>
          </a:ln>
        </p:spPr>
        <p:txBody>
          <a:bodyPr>
            <a:spAutoFit/>
          </a:bodyPr>
          <a:lstStyle/>
          <a:p>
            <a:pPr algn="ctr"/>
            <a:r>
              <a:rPr lang="zh-CN" altLang="en-US" sz="4400" b="1" dirty="0" smtClean="0">
                <a:solidFill>
                  <a:schemeClr val="accent5">
                    <a:lumMod val="75000"/>
                  </a:schemeClr>
                </a:solidFill>
                <a:latin typeface="微软雅黑" pitchFamily="34" charset="-122"/>
                <a:ea typeface="微软雅黑" pitchFamily="34" charset="-122"/>
              </a:rPr>
              <a:t>深化</a:t>
            </a:r>
            <a:r>
              <a:rPr lang="zh-CN" altLang="en-US" sz="4400" b="1" dirty="0">
                <a:solidFill>
                  <a:schemeClr val="accent5">
                    <a:lumMod val="75000"/>
                  </a:schemeClr>
                </a:solidFill>
                <a:latin typeface="微软雅黑" pitchFamily="34" charset="-122"/>
                <a:ea typeface="微软雅黑" pitchFamily="34" charset="-122"/>
              </a:rPr>
              <a:t>增值税</a:t>
            </a:r>
            <a:r>
              <a:rPr lang="zh-CN" altLang="en-US" sz="4400" b="1" dirty="0" smtClean="0">
                <a:solidFill>
                  <a:schemeClr val="accent5">
                    <a:lumMod val="75000"/>
                  </a:schemeClr>
                </a:solidFill>
                <a:latin typeface="微软雅黑" pitchFamily="34" charset="-122"/>
                <a:ea typeface="微软雅黑" pitchFamily="34" charset="-122"/>
              </a:rPr>
              <a:t>改革</a:t>
            </a:r>
            <a:endParaRPr lang="en-US" altLang="zh-CN" sz="4400" b="1" dirty="0" smtClean="0">
              <a:solidFill>
                <a:schemeClr val="accent5">
                  <a:lumMod val="75000"/>
                </a:schemeClr>
              </a:solidFill>
              <a:latin typeface="微软雅黑" pitchFamily="34" charset="-122"/>
              <a:ea typeface="微软雅黑" pitchFamily="34" charset="-122"/>
            </a:endParaRPr>
          </a:p>
          <a:p>
            <a:pPr algn="ctr"/>
            <a:endParaRPr lang="zh-CN" altLang="en-US" sz="4400" b="1" dirty="0">
              <a:solidFill>
                <a:schemeClr val="accent5">
                  <a:lumMod val="75000"/>
                </a:schemeClr>
              </a:solidFill>
              <a:latin typeface="微软雅黑" pitchFamily="34" charset="-122"/>
              <a:ea typeface="微软雅黑" pitchFamily="34" charset="-122"/>
            </a:endParaRPr>
          </a:p>
          <a:p>
            <a:pPr algn="ctr"/>
            <a:r>
              <a:rPr lang="zh-CN" altLang="en-US" sz="4400" b="1" dirty="0">
                <a:solidFill>
                  <a:schemeClr val="accent5">
                    <a:lumMod val="75000"/>
                  </a:schemeClr>
                </a:solidFill>
                <a:latin typeface="微软雅黑" pitchFamily="34" charset="-122"/>
                <a:ea typeface="微软雅黑" pitchFamily="34" charset="-122"/>
              </a:rPr>
              <a:t>增值税一般纳税人申报培训</a:t>
            </a:r>
          </a:p>
        </p:txBody>
      </p:sp>
      <p:sp>
        <p:nvSpPr>
          <p:cNvPr id="12" name="文本框 16"/>
          <p:cNvSpPr txBox="1"/>
          <p:nvPr/>
        </p:nvSpPr>
        <p:spPr>
          <a:xfrm>
            <a:off x="3857607" y="4473581"/>
            <a:ext cx="4824413" cy="1261884"/>
          </a:xfrm>
          <a:prstGeom prst="rect">
            <a:avLst/>
          </a:prstGeom>
          <a:noFill/>
        </p:spPr>
        <p:txBody>
          <a:bodyPr>
            <a:spAutoFit/>
          </a:bodyPr>
          <a:lstStyle/>
          <a:p>
            <a:pPr algn="ctr" fontAlgn="auto">
              <a:spcBef>
                <a:spcPts val="0"/>
              </a:spcBef>
              <a:spcAft>
                <a:spcPts val="0"/>
              </a:spcAft>
              <a:defRPr/>
            </a:pPr>
            <a:r>
              <a:rPr lang="zh-CN" altLang="en-US" sz="2800" dirty="0" smtClean="0">
                <a:solidFill>
                  <a:schemeClr val="accent5">
                    <a:lumMod val="75000"/>
                  </a:schemeClr>
                </a:solidFill>
                <a:latin typeface="Corbel" panose="020B0503020204020204" pitchFamily="34" charset="0"/>
                <a:ea typeface="Arial Unicode MS" panose="020B0604020202020204" pitchFamily="34" charset="-122"/>
              </a:rPr>
              <a:t>国家税务总局广东省税务局</a:t>
            </a:r>
            <a:endParaRPr lang="en-US" altLang="zh-CN" sz="2800" dirty="0">
              <a:solidFill>
                <a:schemeClr val="accent5">
                  <a:lumMod val="75000"/>
                </a:schemeClr>
              </a:solidFill>
              <a:latin typeface="Corbel" panose="020B0503020204020204" pitchFamily="34" charset="0"/>
              <a:ea typeface="Arial Unicode MS" panose="020B0604020202020204" pitchFamily="34" charset="-122"/>
            </a:endParaRPr>
          </a:p>
          <a:p>
            <a:pPr algn="ctr" fontAlgn="auto">
              <a:spcBef>
                <a:spcPts val="0"/>
              </a:spcBef>
              <a:spcAft>
                <a:spcPts val="0"/>
              </a:spcAft>
              <a:defRPr/>
            </a:pPr>
            <a:endParaRPr lang="en-US" altLang="zh-CN" sz="2400" dirty="0" smtClean="0">
              <a:solidFill>
                <a:schemeClr val="accent5">
                  <a:lumMod val="75000"/>
                </a:schemeClr>
              </a:solidFill>
              <a:latin typeface="微软雅黑" panose="020B0503020204020204" pitchFamily="34" charset="-122"/>
              <a:ea typeface="微软雅黑" panose="020B0503020204020204" pitchFamily="34" charset="-122"/>
            </a:endParaRPr>
          </a:p>
          <a:p>
            <a:pPr algn="ctr" fontAlgn="auto">
              <a:spcBef>
                <a:spcPts val="0"/>
              </a:spcBef>
              <a:spcAft>
                <a:spcPts val="0"/>
              </a:spcAft>
              <a:defRPr/>
            </a:pPr>
            <a:r>
              <a:rPr lang="en-US" altLang="zh-CN" sz="2400" dirty="0" smtClean="0">
                <a:solidFill>
                  <a:schemeClr val="accent5">
                    <a:lumMod val="75000"/>
                  </a:schemeClr>
                </a:solidFill>
                <a:latin typeface="微软雅黑" panose="020B0503020204020204" pitchFamily="34" charset="-122"/>
                <a:ea typeface="微软雅黑" panose="020B0503020204020204" pitchFamily="34" charset="-122"/>
              </a:rPr>
              <a:t>2019</a:t>
            </a:r>
            <a:r>
              <a:rPr lang="zh-CN" altLang="en-US" sz="2400" dirty="0">
                <a:solidFill>
                  <a:schemeClr val="accent5">
                    <a:lumMod val="75000"/>
                  </a:schemeClr>
                </a:solidFill>
                <a:latin typeface="微软雅黑" panose="020B0503020204020204" pitchFamily="34" charset="-122"/>
                <a:ea typeface="微软雅黑" panose="020B0503020204020204" pitchFamily="34" charset="-122"/>
              </a:rPr>
              <a:t>年</a:t>
            </a:r>
            <a:r>
              <a:rPr lang="en-US" altLang="zh-CN" sz="2400" dirty="0">
                <a:solidFill>
                  <a:schemeClr val="accent5">
                    <a:lumMod val="75000"/>
                  </a:schemeClr>
                </a:solidFill>
                <a:latin typeface="微软雅黑" panose="020B0503020204020204" pitchFamily="34" charset="-122"/>
                <a:ea typeface="微软雅黑" panose="020B0503020204020204" pitchFamily="34" charset="-122"/>
              </a:rPr>
              <a:t>4</a:t>
            </a:r>
            <a:r>
              <a:rPr lang="zh-CN" altLang="en-US" sz="2400" dirty="0" smtClean="0">
                <a:solidFill>
                  <a:schemeClr val="accent5">
                    <a:lumMod val="75000"/>
                  </a:schemeClr>
                </a:solidFill>
                <a:latin typeface="微软雅黑" panose="020B0503020204020204" pitchFamily="34" charset="-122"/>
                <a:ea typeface="微软雅黑" panose="020B0503020204020204" pitchFamily="34" charset="-122"/>
              </a:rPr>
              <a:t>月</a:t>
            </a:r>
            <a:endParaRPr lang="zh-CN" altLang="en-US" sz="2400" dirty="0">
              <a:solidFill>
                <a:schemeClr val="accent5">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Requires="p14" p14:dur="9">
        <p15:prstTrans prst="fractur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linds(horizontal)">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numSld="999" showWhenStopped="0">
                <p:cTn id="12" repeatCount="indefinite" fill="remove" display="0">
                  <p:stCondLst>
                    <p:cond delay="indefinite"/>
                  </p:stCondLst>
                  <p:endCondLst>
                    <p:cond evt="onStopAudio" delay="0">
                      <p:tgtEl>
                        <p:sldTgt/>
                      </p:tgtEl>
                    </p:cond>
                  </p:endCondLst>
                </p:cTn>
                <p:tgtEl>
                  <p:spTgt spid="3"/>
                </p:tgtEl>
              </p:cMediaNode>
            </p:video>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8"/>
          <p:cNvSpPr txBox="1"/>
          <p:nvPr/>
        </p:nvSpPr>
        <p:spPr>
          <a:xfrm>
            <a:off x="1009650" y="385969"/>
            <a:ext cx="7003901" cy="492443"/>
          </a:xfrm>
          <a:prstGeom prst="rect">
            <a:avLst/>
          </a:prstGeom>
          <a:noFill/>
        </p:spPr>
        <p:txBody>
          <a:bodyPr wrap="square" lIns="0" tIns="0" rIns="0" bIns="0" rtlCol="0" anchor="ctr">
            <a:spAutoFit/>
          </a:bodyPr>
          <a:lstStyle/>
          <a:p>
            <a:r>
              <a:rPr lang="en-US" altLang="zh-CN" sz="3200" b="1"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02</a:t>
            </a:r>
            <a:r>
              <a:rPr lang="zh-CN" altLang="en-US" sz="3200" b="1"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申报表介绍</a:t>
            </a:r>
            <a:endParaRPr lang="zh-CN" altLang="en-US" sz="32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238"/>
          <p:cNvSpPr txBox="1">
            <a:spLocks noChangeArrowheads="1"/>
          </p:cNvSpPr>
          <p:nvPr/>
        </p:nvSpPr>
        <p:spPr bwMode="auto">
          <a:xfrm>
            <a:off x="1000087" y="1115995"/>
            <a:ext cx="3429024" cy="2797048"/>
          </a:xfrm>
          <a:prstGeom prst="rect">
            <a:avLst/>
          </a:prstGeom>
          <a:solidFill>
            <a:schemeClr val="bg1"/>
          </a:solidFill>
          <a:ln w="9525">
            <a:noFill/>
            <a:miter lim="800000"/>
            <a:headEnd/>
            <a:tailEnd/>
          </a:ln>
        </p:spPr>
        <p:txBody>
          <a:bodyPr wrap="square">
            <a:spAutoFit/>
          </a:bodyPr>
          <a:lstStyle/>
          <a:p>
            <a:pPr>
              <a:lnSpc>
                <a:spcPct val="150000"/>
              </a:lnSpc>
            </a:pPr>
            <a:r>
              <a:rPr lang="zh-CN" altLang="en-US" sz="2400" b="1" dirty="0">
                <a:solidFill>
                  <a:schemeClr val="accent2"/>
                </a:solidFill>
                <a:latin typeface="微软雅黑" pitchFamily="34" charset="-122"/>
                <a:ea typeface="微软雅黑" pitchFamily="34" charset="-122"/>
              </a:rPr>
              <a:t>一</a:t>
            </a:r>
            <a:r>
              <a:rPr lang="zh-CN" altLang="en-US" sz="2400" b="1" dirty="0" smtClean="0">
                <a:solidFill>
                  <a:schemeClr val="accent2"/>
                </a:solidFill>
                <a:latin typeface="微软雅黑" pitchFamily="34" charset="-122"/>
                <a:ea typeface="微软雅黑" pitchFamily="34" charset="-122"/>
              </a:rPr>
              <a:t>个免税表</a:t>
            </a:r>
            <a:r>
              <a:rPr lang="zh-CN" altLang="en-US" sz="2400" b="1" dirty="0">
                <a:solidFill>
                  <a:schemeClr val="accent2"/>
                </a:solidFill>
                <a:latin typeface="微软雅黑" pitchFamily="34" charset="-122"/>
                <a:ea typeface="微软雅黑" pitchFamily="34" charset="-122"/>
              </a:rPr>
              <a:t>：</a:t>
            </a:r>
            <a:r>
              <a:rPr lang="en-US" altLang="zh-CN" sz="2400" b="1" dirty="0">
                <a:solidFill>
                  <a:schemeClr val="accent2"/>
                </a:solidFill>
                <a:latin typeface="微软雅黑" pitchFamily="34" charset="-122"/>
                <a:ea typeface="微软雅黑" pitchFamily="34" charset="-122"/>
              </a:rPr>
              <a:t>《</a:t>
            </a:r>
            <a:r>
              <a:rPr lang="zh-CN" altLang="en-US" sz="2400" b="1" dirty="0">
                <a:solidFill>
                  <a:schemeClr val="accent2"/>
                </a:solidFill>
                <a:latin typeface="微软雅黑" pitchFamily="34" charset="-122"/>
                <a:ea typeface="微软雅黑" pitchFamily="34" charset="-122"/>
              </a:rPr>
              <a:t>增值税减免税申报明细表</a:t>
            </a:r>
            <a:r>
              <a:rPr lang="en-US" altLang="zh-CN" sz="2400" b="1" dirty="0" smtClean="0">
                <a:solidFill>
                  <a:schemeClr val="accent2"/>
                </a:solidFill>
                <a:latin typeface="微软雅黑" pitchFamily="34" charset="-122"/>
                <a:ea typeface="微软雅黑" pitchFamily="34" charset="-122"/>
              </a:rPr>
              <a:t>》</a:t>
            </a:r>
            <a:endParaRPr lang="en-US" altLang="zh-CN" sz="2400" b="1" dirty="0">
              <a:solidFill>
                <a:schemeClr val="accent2"/>
              </a:solidFill>
              <a:latin typeface="微软雅黑" pitchFamily="34" charset="-122"/>
              <a:ea typeface="微软雅黑" pitchFamily="34" charset="-122"/>
            </a:endParaRPr>
          </a:p>
          <a:p>
            <a:pPr>
              <a:lnSpc>
                <a:spcPct val="150000"/>
              </a:lnSpc>
            </a:pPr>
            <a:r>
              <a:rPr lang="zh-CN" altLang="en-US" sz="2400" dirty="0" smtClean="0">
                <a:latin typeface="微软雅黑" pitchFamily="34" charset="-122"/>
                <a:ea typeface="微软雅黑" pitchFamily="34" charset="-122"/>
              </a:rPr>
              <a:t>本</a:t>
            </a:r>
            <a:r>
              <a:rPr lang="zh-CN" altLang="en-US" sz="2400" dirty="0">
                <a:latin typeface="微软雅黑" pitchFamily="34" charset="-122"/>
                <a:ea typeface="微软雅黑" pitchFamily="34" charset="-122"/>
              </a:rPr>
              <a:t>表由享受增值税减免税优惠政策的纳税人填写</a:t>
            </a:r>
            <a:r>
              <a:rPr lang="zh-CN" altLang="en-US" sz="2400" dirty="0" smtClean="0">
                <a:latin typeface="微软雅黑" pitchFamily="34" charset="-122"/>
                <a:ea typeface="微软雅黑" pitchFamily="34" charset="-122"/>
              </a:rPr>
              <a:t>。</a:t>
            </a:r>
            <a:endParaRPr lang="zh-CN" altLang="en-US" sz="2400" dirty="0">
              <a:latin typeface="微软雅黑" pitchFamily="34" charset="-122"/>
              <a:ea typeface="微软雅黑" pitchFamily="34" charset="-122"/>
            </a:endParaRPr>
          </a:p>
        </p:txBody>
      </p:sp>
      <p:pic>
        <p:nvPicPr>
          <p:cNvPr id="11" name="Picture 2" descr="C:\Documents and Settings\gdgs\feiq\RichOle\704739464.bmp"/>
          <p:cNvPicPr>
            <a:picLocks noChangeAspect="1" noChangeArrowheads="1"/>
          </p:cNvPicPr>
          <p:nvPr/>
        </p:nvPicPr>
        <p:blipFill>
          <a:blip r:embed="rId3"/>
          <a:srcRect/>
          <a:stretch>
            <a:fillRect/>
          </a:stretch>
        </p:blipFill>
        <p:spPr bwMode="auto">
          <a:xfrm>
            <a:off x="5929309" y="544491"/>
            <a:ext cx="5572164" cy="6430320"/>
          </a:xfrm>
          <a:prstGeom prst="rect">
            <a:avLst/>
          </a:prstGeom>
          <a:noFill/>
          <a:ln w="9525">
            <a:noFill/>
            <a:miter lim="800000"/>
            <a:headEnd/>
            <a:tailEnd/>
          </a:ln>
        </p:spPr>
      </p:pic>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Requires="p14" p14:dur="9">
        <p15:prstTrans prst="fracture"/>
      </p:transition>
    </mc:Choice>
    <mc:Fallback>
      <p:transitio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8"/>
          <p:cNvSpPr txBox="1"/>
          <p:nvPr/>
        </p:nvSpPr>
        <p:spPr>
          <a:xfrm>
            <a:off x="1009650" y="385969"/>
            <a:ext cx="7003901" cy="492443"/>
          </a:xfrm>
          <a:prstGeom prst="rect">
            <a:avLst/>
          </a:prstGeom>
          <a:noFill/>
        </p:spPr>
        <p:txBody>
          <a:bodyPr wrap="square" lIns="0" tIns="0" rIns="0" bIns="0" rtlCol="0" anchor="ctr">
            <a:spAutoFit/>
          </a:bodyPr>
          <a:lstStyle/>
          <a:p>
            <a:r>
              <a:rPr lang="en-US" altLang="zh-CN" sz="3200" b="1"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01</a:t>
            </a:r>
            <a:r>
              <a:rPr lang="zh-CN" altLang="en-US" sz="3200" b="1"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申报表介绍</a:t>
            </a:r>
            <a:r>
              <a:rPr lang="en-US" altLang="zh-CN" sz="3200" b="1"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a:t>
            </a:r>
            <a:r>
              <a:rPr lang="zh-CN" altLang="en-US" sz="3200" b="1"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调整</a:t>
            </a:r>
            <a:endParaRPr lang="zh-CN" altLang="en-US" sz="32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aphicFrame>
        <p:nvGraphicFramePr>
          <p:cNvPr id="14" name="表格 13"/>
          <p:cNvGraphicFramePr>
            <a:graphicFrameLocks noGrp="1"/>
          </p:cNvGraphicFramePr>
          <p:nvPr/>
        </p:nvGraphicFramePr>
        <p:xfrm>
          <a:off x="785773" y="901681"/>
          <a:ext cx="10644261" cy="6143668"/>
        </p:xfrm>
        <a:graphic>
          <a:graphicData uri="http://schemas.openxmlformats.org/drawingml/2006/table">
            <a:tbl>
              <a:tblPr firstRow="1" firstCol="1" bandRow="1">
                <a:tableStyleId>{5C22544A-7EE6-4342-B048-85BDC9FD1C3A}</a:tableStyleId>
              </a:tblPr>
              <a:tblGrid>
                <a:gridCol w="714379"/>
                <a:gridCol w="4972281"/>
                <a:gridCol w="4957601"/>
              </a:tblGrid>
              <a:tr h="476814">
                <a:tc>
                  <a:txBody>
                    <a:bodyPr/>
                    <a:lstStyle/>
                    <a:p>
                      <a:pPr algn="ctr">
                        <a:lnSpc>
                          <a:spcPts val="2000"/>
                        </a:lnSpc>
                        <a:spcAft>
                          <a:spcPts val="0"/>
                        </a:spcAft>
                      </a:pPr>
                      <a:r>
                        <a:rPr lang="zh-CN" sz="2400" kern="100" dirty="0">
                          <a:effectLst/>
                        </a:rPr>
                        <a:t>序号</a:t>
                      </a:r>
                      <a:endParaRPr lang="zh-CN" sz="2400" kern="100" dirty="0">
                        <a:effectLst/>
                        <a:latin typeface="Calibri"/>
                        <a:ea typeface="宋体"/>
                        <a:cs typeface="Times New Roman"/>
                      </a:endParaRPr>
                    </a:p>
                  </a:txBody>
                  <a:tcPr marL="46693" marR="46693" marT="0" marB="0" anchor="ctr">
                    <a:solidFill>
                      <a:schemeClr val="accent2">
                        <a:lumMod val="60000"/>
                        <a:lumOff val="40000"/>
                      </a:schemeClr>
                    </a:solidFill>
                  </a:tcPr>
                </a:tc>
                <a:tc>
                  <a:txBody>
                    <a:bodyPr/>
                    <a:lstStyle/>
                    <a:p>
                      <a:pPr algn="ctr">
                        <a:lnSpc>
                          <a:spcPts val="2000"/>
                        </a:lnSpc>
                        <a:spcAft>
                          <a:spcPts val="0"/>
                        </a:spcAft>
                      </a:pPr>
                      <a:r>
                        <a:rPr lang="zh-CN" sz="2400" kern="100" dirty="0">
                          <a:effectLst/>
                        </a:rPr>
                        <a:t>资料名称</a:t>
                      </a:r>
                      <a:endParaRPr lang="zh-CN" sz="2400" kern="100" dirty="0">
                        <a:effectLst/>
                        <a:latin typeface="Calibri"/>
                        <a:ea typeface="宋体"/>
                        <a:cs typeface="Times New Roman"/>
                      </a:endParaRPr>
                    </a:p>
                  </a:txBody>
                  <a:tcPr marL="46693" marR="46693" marT="0" marB="0" anchor="ctr">
                    <a:solidFill>
                      <a:schemeClr val="accent2">
                        <a:lumMod val="60000"/>
                        <a:lumOff val="40000"/>
                      </a:schemeClr>
                    </a:solidFill>
                  </a:tcPr>
                </a:tc>
                <a:tc>
                  <a:txBody>
                    <a:bodyPr/>
                    <a:lstStyle/>
                    <a:p>
                      <a:pPr indent="304800" algn="ctr">
                        <a:lnSpc>
                          <a:spcPts val="2000"/>
                        </a:lnSpc>
                        <a:spcAft>
                          <a:spcPts val="0"/>
                        </a:spcAft>
                      </a:pPr>
                      <a:r>
                        <a:rPr lang="zh-CN" sz="2400" kern="100" dirty="0">
                          <a:effectLst/>
                        </a:rPr>
                        <a:t>调整情况</a:t>
                      </a:r>
                      <a:endParaRPr lang="zh-CN" sz="2400" kern="100" dirty="0">
                        <a:effectLst/>
                        <a:latin typeface="Calibri"/>
                        <a:ea typeface="宋体"/>
                        <a:cs typeface="Times New Roman"/>
                      </a:endParaRPr>
                    </a:p>
                  </a:txBody>
                  <a:tcPr marL="46693" marR="46693" marT="0" marB="0" anchor="ctr">
                    <a:solidFill>
                      <a:schemeClr val="accent2">
                        <a:lumMod val="60000"/>
                        <a:lumOff val="40000"/>
                      </a:schemeClr>
                    </a:solidFill>
                  </a:tcPr>
                </a:tc>
              </a:tr>
              <a:tr h="469186">
                <a:tc>
                  <a:txBody>
                    <a:bodyPr/>
                    <a:lstStyle/>
                    <a:p>
                      <a:pPr algn="ctr">
                        <a:lnSpc>
                          <a:spcPts val="2000"/>
                        </a:lnSpc>
                        <a:spcAft>
                          <a:spcPts val="0"/>
                        </a:spcAft>
                      </a:pPr>
                      <a:r>
                        <a:rPr lang="en-US" sz="1400" kern="100" dirty="0">
                          <a:effectLst/>
                        </a:rPr>
                        <a:t>1</a:t>
                      </a:r>
                      <a:endParaRPr lang="zh-CN" sz="1200" kern="100" dirty="0">
                        <a:effectLst/>
                        <a:latin typeface="Calibri"/>
                        <a:ea typeface="宋体"/>
                        <a:cs typeface="Times New Roman"/>
                      </a:endParaRPr>
                    </a:p>
                  </a:txBody>
                  <a:tcPr marL="46693" marR="46693" marT="0" marB="0" anchor="ctr">
                    <a:solidFill>
                      <a:schemeClr val="accent2">
                        <a:lumMod val="60000"/>
                        <a:lumOff val="40000"/>
                      </a:schemeClr>
                    </a:solidFill>
                  </a:tcPr>
                </a:tc>
                <a:tc>
                  <a:txBody>
                    <a:bodyPr/>
                    <a:lstStyle/>
                    <a:p>
                      <a:pPr algn="just">
                        <a:lnSpc>
                          <a:spcPts val="2000"/>
                        </a:lnSpc>
                        <a:spcAft>
                          <a:spcPts val="0"/>
                        </a:spcAft>
                      </a:pPr>
                      <a:r>
                        <a:rPr lang="en-US" altLang="zh-CN" sz="2000" b="1" kern="100" dirty="0" smtClean="0">
                          <a:solidFill>
                            <a:schemeClr val="accent2"/>
                          </a:solidFill>
                          <a:effectLst/>
                        </a:rPr>
                        <a:t>《</a:t>
                      </a:r>
                      <a:r>
                        <a:rPr lang="zh-CN" sz="2000" b="1" kern="100" dirty="0" smtClean="0">
                          <a:solidFill>
                            <a:schemeClr val="accent2"/>
                          </a:solidFill>
                          <a:effectLst/>
                        </a:rPr>
                        <a:t>增值税纳税申报表（一般纳税人适用）</a:t>
                      </a:r>
                      <a:r>
                        <a:rPr lang="en-US" altLang="zh-CN" sz="2000" b="1" kern="100" dirty="0" smtClean="0">
                          <a:solidFill>
                            <a:schemeClr val="accent2"/>
                          </a:solidFill>
                          <a:effectLst/>
                        </a:rPr>
                        <a:t>》</a:t>
                      </a:r>
                      <a:endParaRPr lang="zh-CN" sz="2000" b="1" kern="100" dirty="0">
                        <a:solidFill>
                          <a:schemeClr val="accent2"/>
                        </a:solidFill>
                        <a:effectLst/>
                        <a:latin typeface="Calibri"/>
                        <a:ea typeface="宋体"/>
                        <a:cs typeface="Times New Roman"/>
                      </a:endParaRPr>
                    </a:p>
                  </a:txBody>
                  <a:tcPr marL="46693" marR="46693" marT="0" marB="0" anchor="ctr"/>
                </a:tc>
                <a:tc>
                  <a:txBody>
                    <a:bodyPr/>
                    <a:lstStyle/>
                    <a:p>
                      <a:pPr algn="just">
                        <a:lnSpc>
                          <a:spcPts val="2000"/>
                        </a:lnSpc>
                        <a:spcAft>
                          <a:spcPts val="0"/>
                        </a:spcAft>
                      </a:pPr>
                      <a:r>
                        <a:rPr lang="zh-CN" sz="2000" kern="100" dirty="0">
                          <a:effectLst/>
                        </a:rPr>
                        <a:t>栏次维持不变，调整第</a:t>
                      </a:r>
                      <a:r>
                        <a:rPr lang="en-US" sz="2000" kern="100" dirty="0">
                          <a:effectLst/>
                        </a:rPr>
                        <a:t>19</a:t>
                      </a:r>
                      <a:r>
                        <a:rPr lang="zh-CN" sz="2000" kern="100" dirty="0">
                          <a:effectLst/>
                        </a:rPr>
                        <a:t>栏的填写口径</a:t>
                      </a:r>
                      <a:endParaRPr lang="zh-CN" sz="2000" kern="100" dirty="0">
                        <a:effectLst/>
                        <a:latin typeface="Calibri"/>
                        <a:ea typeface="宋体"/>
                        <a:cs typeface="Times New Roman"/>
                      </a:endParaRPr>
                    </a:p>
                  </a:txBody>
                  <a:tcPr marL="46693" marR="46693" marT="0" marB="0" anchor="ctr"/>
                </a:tc>
              </a:tr>
              <a:tr h="532216">
                <a:tc>
                  <a:txBody>
                    <a:bodyPr/>
                    <a:lstStyle/>
                    <a:p>
                      <a:pPr algn="ctr">
                        <a:lnSpc>
                          <a:spcPts val="2000"/>
                        </a:lnSpc>
                        <a:spcAft>
                          <a:spcPts val="0"/>
                        </a:spcAft>
                      </a:pPr>
                      <a:r>
                        <a:rPr lang="en-US" sz="1400" kern="100" dirty="0">
                          <a:effectLst/>
                        </a:rPr>
                        <a:t>2</a:t>
                      </a:r>
                      <a:endParaRPr lang="zh-CN" sz="1200" kern="100" dirty="0">
                        <a:effectLst/>
                        <a:latin typeface="Calibri"/>
                        <a:ea typeface="宋体"/>
                        <a:cs typeface="Times New Roman"/>
                      </a:endParaRPr>
                    </a:p>
                  </a:txBody>
                  <a:tcPr marL="46693" marR="46693" marT="0" marB="0" anchor="ctr">
                    <a:solidFill>
                      <a:schemeClr val="accent2">
                        <a:lumMod val="60000"/>
                        <a:lumOff val="40000"/>
                      </a:schemeClr>
                    </a:solidFill>
                  </a:tcPr>
                </a:tc>
                <a:tc>
                  <a:txBody>
                    <a:bodyPr/>
                    <a:lstStyle/>
                    <a:p>
                      <a:pPr algn="just">
                        <a:lnSpc>
                          <a:spcPts val="2000"/>
                        </a:lnSpc>
                        <a:spcAft>
                          <a:spcPts val="0"/>
                        </a:spcAft>
                      </a:pPr>
                      <a:r>
                        <a:rPr lang="zh-CN" sz="2000" b="1" kern="100" dirty="0">
                          <a:solidFill>
                            <a:schemeClr val="accent2"/>
                          </a:solidFill>
                          <a:effectLst/>
                        </a:rPr>
                        <a:t>《增值税纳税申报表附列资料（一）》（本期销售情况明细）</a:t>
                      </a:r>
                      <a:endParaRPr lang="zh-CN" sz="2000" b="1" kern="100" dirty="0">
                        <a:solidFill>
                          <a:schemeClr val="accent2"/>
                        </a:solidFill>
                        <a:effectLst/>
                        <a:latin typeface="Calibri"/>
                        <a:ea typeface="宋体"/>
                        <a:cs typeface="Times New Roman"/>
                      </a:endParaRPr>
                    </a:p>
                  </a:txBody>
                  <a:tcPr marL="46693" marR="46693" marT="0" marB="0" anchor="ctr"/>
                </a:tc>
                <a:tc>
                  <a:txBody>
                    <a:bodyPr/>
                    <a:lstStyle/>
                    <a:p>
                      <a:pPr algn="just">
                        <a:lnSpc>
                          <a:spcPts val="2000"/>
                        </a:lnSpc>
                        <a:spcAft>
                          <a:spcPts val="0"/>
                        </a:spcAft>
                      </a:pPr>
                      <a:r>
                        <a:rPr lang="zh-CN" sz="2000" kern="100">
                          <a:effectLst/>
                        </a:rPr>
                        <a:t>调整第</a:t>
                      </a:r>
                      <a:r>
                        <a:rPr lang="en-US" sz="2000" kern="100">
                          <a:effectLst/>
                        </a:rPr>
                        <a:t>1</a:t>
                      </a:r>
                      <a:r>
                        <a:rPr lang="zh-CN" sz="2000" kern="100">
                          <a:effectLst/>
                        </a:rPr>
                        <a:t>栏、第</a:t>
                      </a:r>
                      <a:r>
                        <a:rPr lang="en-US" sz="2000" kern="100">
                          <a:effectLst/>
                        </a:rPr>
                        <a:t>2</a:t>
                      </a:r>
                      <a:r>
                        <a:rPr lang="zh-CN" sz="2000" kern="100">
                          <a:effectLst/>
                        </a:rPr>
                        <a:t>栏的项目名称，第</a:t>
                      </a:r>
                      <a:r>
                        <a:rPr lang="en-US" sz="2000" kern="100">
                          <a:effectLst/>
                        </a:rPr>
                        <a:t>4a</a:t>
                      </a:r>
                      <a:r>
                        <a:rPr lang="zh-CN" sz="2000" kern="100">
                          <a:effectLst/>
                        </a:rPr>
                        <a:t>栏、第</a:t>
                      </a:r>
                      <a:r>
                        <a:rPr lang="en-US" sz="2000" kern="100">
                          <a:effectLst/>
                        </a:rPr>
                        <a:t>4b</a:t>
                      </a:r>
                      <a:r>
                        <a:rPr lang="zh-CN" sz="2000" kern="100">
                          <a:effectLst/>
                        </a:rPr>
                        <a:t>栏的序号和项目名称</a:t>
                      </a:r>
                      <a:endParaRPr lang="zh-CN" sz="2000" kern="100">
                        <a:effectLst/>
                        <a:latin typeface="Calibri"/>
                        <a:ea typeface="宋体"/>
                        <a:cs typeface="Times New Roman"/>
                      </a:endParaRPr>
                    </a:p>
                  </a:txBody>
                  <a:tcPr marL="46693" marR="46693" marT="0" marB="0" anchor="ctr"/>
                </a:tc>
              </a:tr>
              <a:tr h="532216">
                <a:tc>
                  <a:txBody>
                    <a:bodyPr/>
                    <a:lstStyle/>
                    <a:p>
                      <a:pPr algn="ctr">
                        <a:lnSpc>
                          <a:spcPts val="2000"/>
                        </a:lnSpc>
                        <a:spcAft>
                          <a:spcPts val="0"/>
                        </a:spcAft>
                      </a:pPr>
                      <a:r>
                        <a:rPr lang="en-US" sz="1400" kern="100" dirty="0">
                          <a:effectLst/>
                        </a:rPr>
                        <a:t>3</a:t>
                      </a:r>
                      <a:endParaRPr lang="zh-CN" sz="1200" kern="100" dirty="0">
                        <a:effectLst/>
                        <a:latin typeface="Calibri"/>
                        <a:ea typeface="宋体"/>
                        <a:cs typeface="Times New Roman"/>
                      </a:endParaRPr>
                    </a:p>
                  </a:txBody>
                  <a:tcPr marL="46693" marR="46693" marT="0" marB="0" anchor="ctr">
                    <a:solidFill>
                      <a:schemeClr val="accent2">
                        <a:lumMod val="60000"/>
                        <a:lumOff val="40000"/>
                      </a:schemeClr>
                    </a:solidFill>
                  </a:tcPr>
                </a:tc>
                <a:tc>
                  <a:txBody>
                    <a:bodyPr/>
                    <a:lstStyle/>
                    <a:p>
                      <a:pPr algn="just">
                        <a:lnSpc>
                          <a:spcPts val="2000"/>
                        </a:lnSpc>
                        <a:spcAft>
                          <a:spcPts val="0"/>
                        </a:spcAft>
                      </a:pPr>
                      <a:r>
                        <a:rPr lang="zh-CN" sz="2000" b="1" kern="100" dirty="0">
                          <a:solidFill>
                            <a:schemeClr val="accent2"/>
                          </a:solidFill>
                          <a:effectLst/>
                        </a:rPr>
                        <a:t>《增值税纳税申报表附列资料（二）》（本期进项税额明细）</a:t>
                      </a:r>
                      <a:endParaRPr lang="zh-CN" sz="2000" b="1" kern="100" dirty="0">
                        <a:solidFill>
                          <a:schemeClr val="accent2"/>
                        </a:solidFill>
                        <a:effectLst/>
                        <a:latin typeface="Calibri"/>
                        <a:ea typeface="宋体"/>
                        <a:cs typeface="Times New Roman"/>
                      </a:endParaRPr>
                    </a:p>
                  </a:txBody>
                  <a:tcPr marL="46693" marR="46693" marT="0" marB="0" anchor="ctr"/>
                </a:tc>
                <a:tc>
                  <a:txBody>
                    <a:bodyPr/>
                    <a:lstStyle/>
                    <a:p>
                      <a:pPr algn="just">
                        <a:lnSpc>
                          <a:spcPts val="2000"/>
                        </a:lnSpc>
                        <a:spcAft>
                          <a:spcPts val="0"/>
                        </a:spcAft>
                      </a:pPr>
                      <a:r>
                        <a:rPr lang="zh-CN" sz="2000" kern="100">
                          <a:effectLst/>
                        </a:rPr>
                        <a:t>调整第</a:t>
                      </a:r>
                      <a:r>
                        <a:rPr lang="en-US" sz="2000" kern="100">
                          <a:effectLst/>
                        </a:rPr>
                        <a:t>10</a:t>
                      </a:r>
                      <a:r>
                        <a:rPr lang="zh-CN" sz="2000" kern="100">
                          <a:effectLst/>
                        </a:rPr>
                        <a:t>栏的项目名称、第</a:t>
                      </a:r>
                      <a:r>
                        <a:rPr lang="en-US" sz="2000" kern="100">
                          <a:effectLst/>
                        </a:rPr>
                        <a:t>12</a:t>
                      </a:r>
                      <a:r>
                        <a:rPr lang="zh-CN" sz="2000" kern="100">
                          <a:effectLst/>
                        </a:rPr>
                        <a:t>栏的计算公式</a:t>
                      </a:r>
                      <a:endParaRPr lang="zh-CN" sz="2000" kern="100">
                        <a:effectLst/>
                        <a:latin typeface="Calibri"/>
                        <a:ea typeface="宋体"/>
                        <a:cs typeface="Times New Roman"/>
                      </a:endParaRPr>
                    </a:p>
                  </a:txBody>
                  <a:tcPr marL="46693" marR="46693" marT="0" marB="0" anchor="ctr"/>
                </a:tc>
              </a:tr>
              <a:tr h="532216">
                <a:tc>
                  <a:txBody>
                    <a:bodyPr/>
                    <a:lstStyle/>
                    <a:p>
                      <a:pPr algn="ctr">
                        <a:lnSpc>
                          <a:spcPts val="2000"/>
                        </a:lnSpc>
                        <a:spcAft>
                          <a:spcPts val="0"/>
                        </a:spcAft>
                      </a:pPr>
                      <a:r>
                        <a:rPr lang="en-US" sz="1400" kern="100" dirty="0">
                          <a:effectLst/>
                        </a:rPr>
                        <a:t>4</a:t>
                      </a:r>
                      <a:endParaRPr lang="zh-CN" sz="1200" kern="100" dirty="0">
                        <a:effectLst/>
                        <a:latin typeface="Calibri"/>
                        <a:ea typeface="宋体"/>
                        <a:cs typeface="Times New Roman"/>
                      </a:endParaRPr>
                    </a:p>
                  </a:txBody>
                  <a:tcPr marL="46693" marR="46693" marT="0" marB="0" anchor="ctr">
                    <a:solidFill>
                      <a:schemeClr val="accent2">
                        <a:lumMod val="60000"/>
                        <a:lumOff val="40000"/>
                      </a:schemeClr>
                    </a:solidFill>
                  </a:tcPr>
                </a:tc>
                <a:tc>
                  <a:txBody>
                    <a:bodyPr/>
                    <a:lstStyle/>
                    <a:p>
                      <a:pPr algn="just">
                        <a:lnSpc>
                          <a:spcPts val="2000"/>
                        </a:lnSpc>
                        <a:spcAft>
                          <a:spcPts val="0"/>
                        </a:spcAft>
                      </a:pPr>
                      <a:r>
                        <a:rPr lang="zh-CN" sz="2000" b="1" kern="100" dirty="0">
                          <a:solidFill>
                            <a:schemeClr val="accent2"/>
                          </a:solidFill>
                          <a:effectLst/>
                        </a:rPr>
                        <a:t>《增值税纳税申报表附列资料（三）》（服务、不动产和无形资产扣除项目明细）</a:t>
                      </a:r>
                      <a:endParaRPr lang="zh-CN" sz="2000" b="1" kern="100" dirty="0">
                        <a:solidFill>
                          <a:schemeClr val="accent2"/>
                        </a:solidFill>
                        <a:effectLst/>
                        <a:latin typeface="Calibri"/>
                        <a:ea typeface="宋体"/>
                        <a:cs typeface="Times New Roman"/>
                      </a:endParaRPr>
                    </a:p>
                  </a:txBody>
                  <a:tcPr marL="46693" marR="46693" marT="0" marB="0" anchor="ctr"/>
                </a:tc>
                <a:tc>
                  <a:txBody>
                    <a:bodyPr/>
                    <a:lstStyle/>
                    <a:p>
                      <a:pPr algn="just">
                        <a:lnSpc>
                          <a:spcPts val="2000"/>
                        </a:lnSpc>
                        <a:spcAft>
                          <a:spcPts val="0"/>
                        </a:spcAft>
                      </a:pPr>
                      <a:r>
                        <a:rPr lang="zh-CN" sz="2000" kern="100">
                          <a:effectLst/>
                        </a:rPr>
                        <a:t>调整第</a:t>
                      </a:r>
                      <a:r>
                        <a:rPr lang="en-US" sz="2000" kern="100">
                          <a:effectLst/>
                        </a:rPr>
                        <a:t>1</a:t>
                      </a:r>
                      <a:r>
                        <a:rPr lang="zh-CN" sz="2000" kern="100">
                          <a:effectLst/>
                        </a:rPr>
                        <a:t>栏、第</a:t>
                      </a:r>
                      <a:r>
                        <a:rPr lang="en-US" sz="2000" kern="100">
                          <a:effectLst/>
                        </a:rPr>
                        <a:t>2</a:t>
                      </a:r>
                      <a:r>
                        <a:rPr lang="zh-CN" sz="2000" kern="100">
                          <a:effectLst/>
                        </a:rPr>
                        <a:t>栏的项目名称</a:t>
                      </a:r>
                      <a:endParaRPr lang="zh-CN" sz="2000" kern="100">
                        <a:effectLst/>
                        <a:latin typeface="Calibri"/>
                        <a:ea typeface="宋体"/>
                        <a:cs typeface="Times New Roman"/>
                      </a:endParaRPr>
                    </a:p>
                  </a:txBody>
                  <a:tcPr marL="46693" marR="46693" marT="0" marB="0" anchor="ctr"/>
                </a:tc>
              </a:tr>
              <a:tr h="532216">
                <a:tc>
                  <a:txBody>
                    <a:bodyPr/>
                    <a:lstStyle/>
                    <a:p>
                      <a:pPr algn="ctr">
                        <a:lnSpc>
                          <a:spcPts val="2000"/>
                        </a:lnSpc>
                        <a:spcAft>
                          <a:spcPts val="0"/>
                        </a:spcAft>
                      </a:pPr>
                      <a:r>
                        <a:rPr lang="en-US" sz="1400" kern="100" dirty="0">
                          <a:effectLst/>
                        </a:rPr>
                        <a:t>5</a:t>
                      </a:r>
                      <a:endParaRPr lang="zh-CN" sz="1200" kern="100" dirty="0">
                        <a:effectLst/>
                        <a:latin typeface="Calibri"/>
                        <a:ea typeface="宋体"/>
                        <a:cs typeface="Times New Roman"/>
                      </a:endParaRPr>
                    </a:p>
                  </a:txBody>
                  <a:tcPr marL="46693" marR="46693" marT="0" marB="0" anchor="ctr">
                    <a:solidFill>
                      <a:schemeClr val="accent2">
                        <a:lumMod val="60000"/>
                        <a:lumOff val="40000"/>
                      </a:schemeClr>
                    </a:solidFill>
                  </a:tcPr>
                </a:tc>
                <a:tc>
                  <a:txBody>
                    <a:bodyPr/>
                    <a:lstStyle/>
                    <a:p>
                      <a:pPr algn="just">
                        <a:lnSpc>
                          <a:spcPts val="2000"/>
                        </a:lnSpc>
                        <a:spcAft>
                          <a:spcPts val="0"/>
                        </a:spcAft>
                      </a:pPr>
                      <a:r>
                        <a:rPr lang="zh-CN" sz="2000" b="1" kern="100" dirty="0">
                          <a:solidFill>
                            <a:schemeClr val="accent2"/>
                          </a:solidFill>
                          <a:effectLst/>
                        </a:rPr>
                        <a:t>《增值税纳税申报表附列资料（四）》（税额抵减情况表）</a:t>
                      </a:r>
                      <a:endParaRPr lang="zh-CN" sz="2000" b="1" kern="100" dirty="0">
                        <a:solidFill>
                          <a:schemeClr val="accent2"/>
                        </a:solidFill>
                        <a:effectLst/>
                        <a:latin typeface="Calibri"/>
                        <a:ea typeface="宋体"/>
                        <a:cs typeface="Times New Roman"/>
                      </a:endParaRPr>
                    </a:p>
                  </a:txBody>
                  <a:tcPr marL="46693" marR="46693" marT="0" marB="0" anchor="ctr"/>
                </a:tc>
                <a:tc>
                  <a:txBody>
                    <a:bodyPr/>
                    <a:lstStyle/>
                    <a:p>
                      <a:pPr algn="just">
                        <a:lnSpc>
                          <a:spcPts val="2000"/>
                        </a:lnSpc>
                        <a:spcAft>
                          <a:spcPts val="0"/>
                        </a:spcAft>
                      </a:pPr>
                      <a:r>
                        <a:rPr lang="zh-CN" sz="2000" kern="100" dirty="0">
                          <a:effectLst/>
                        </a:rPr>
                        <a:t>增加加计抵减相关栏次</a:t>
                      </a:r>
                      <a:endParaRPr lang="zh-CN" sz="2000" kern="100" dirty="0">
                        <a:effectLst/>
                        <a:latin typeface="Calibri"/>
                        <a:ea typeface="宋体"/>
                        <a:cs typeface="Times New Roman"/>
                      </a:endParaRPr>
                    </a:p>
                  </a:txBody>
                  <a:tcPr marL="46693" marR="46693" marT="0" marB="0" anchor="ctr"/>
                </a:tc>
              </a:tr>
              <a:tr h="469186">
                <a:tc>
                  <a:txBody>
                    <a:bodyPr/>
                    <a:lstStyle/>
                    <a:p>
                      <a:pPr algn="ctr">
                        <a:lnSpc>
                          <a:spcPts val="2000"/>
                        </a:lnSpc>
                        <a:spcAft>
                          <a:spcPts val="0"/>
                        </a:spcAft>
                      </a:pPr>
                      <a:r>
                        <a:rPr lang="en-US" sz="1400" kern="100" dirty="0">
                          <a:effectLst/>
                        </a:rPr>
                        <a:t>6</a:t>
                      </a:r>
                      <a:endParaRPr lang="zh-CN" sz="1200" kern="100" dirty="0">
                        <a:effectLst/>
                        <a:latin typeface="Calibri"/>
                        <a:ea typeface="宋体"/>
                        <a:cs typeface="Times New Roman"/>
                      </a:endParaRPr>
                    </a:p>
                  </a:txBody>
                  <a:tcPr marL="46693" marR="46693" marT="0" marB="0" anchor="ctr">
                    <a:solidFill>
                      <a:schemeClr val="accent2">
                        <a:lumMod val="60000"/>
                        <a:lumOff val="40000"/>
                      </a:schemeClr>
                    </a:solidFill>
                  </a:tcPr>
                </a:tc>
                <a:tc>
                  <a:txBody>
                    <a:bodyPr/>
                    <a:lstStyle/>
                    <a:p>
                      <a:pPr algn="just">
                        <a:lnSpc>
                          <a:spcPts val="2000"/>
                        </a:lnSpc>
                        <a:spcAft>
                          <a:spcPts val="0"/>
                        </a:spcAft>
                      </a:pPr>
                      <a:r>
                        <a:rPr lang="zh-CN" sz="2000" b="1" kern="100" dirty="0">
                          <a:solidFill>
                            <a:schemeClr val="accent2"/>
                          </a:solidFill>
                          <a:effectLst/>
                        </a:rPr>
                        <a:t>《增值税减免税申报明细表》</a:t>
                      </a:r>
                      <a:endParaRPr lang="zh-CN" sz="2000" b="1" kern="100" dirty="0">
                        <a:solidFill>
                          <a:schemeClr val="accent2"/>
                        </a:solidFill>
                        <a:effectLst/>
                        <a:latin typeface="Calibri"/>
                        <a:ea typeface="宋体"/>
                        <a:cs typeface="Times New Roman"/>
                      </a:endParaRPr>
                    </a:p>
                  </a:txBody>
                  <a:tcPr marL="46693" marR="46693" marT="0" marB="0" anchor="ctr"/>
                </a:tc>
                <a:tc>
                  <a:txBody>
                    <a:bodyPr/>
                    <a:lstStyle/>
                    <a:p>
                      <a:pPr algn="just">
                        <a:lnSpc>
                          <a:spcPts val="2000"/>
                        </a:lnSpc>
                        <a:spcAft>
                          <a:spcPts val="0"/>
                        </a:spcAft>
                      </a:pPr>
                      <a:r>
                        <a:rPr lang="zh-CN" sz="2000" kern="100" dirty="0">
                          <a:effectLst/>
                        </a:rPr>
                        <a:t>享受增值税减免税优惠政策的纳税人填写</a:t>
                      </a:r>
                      <a:endParaRPr lang="zh-CN" sz="2000" kern="100" dirty="0">
                        <a:effectLst/>
                        <a:latin typeface="Calibri"/>
                        <a:ea typeface="宋体"/>
                        <a:cs typeface="Times New Roman"/>
                      </a:endParaRPr>
                    </a:p>
                  </a:txBody>
                  <a:tcPr marL="46693" marR="46693" marT="0" marB="0" anchor="ctr"/>
                </a:tc>
              </a:tr>
              <a:tr h="385040">
                <a:tc>
                  <a:txBody>
                    <a:bodyPr/>
                    <a:lstStyle/>
                    <a:p>
                      <a:pPr algn="ctr">
                        <a:lnSpc>
                          <a:spcPts val="2000"/>
                        </a:lnSpc>
                        <a:spcAft>
                          <a:spcPts val="0"/>
                        </a:spcAft>
                      </a:pPr>
                      <a:r>
                        <a:rPr lang="en-US" sz="1400" kern="100" dirty="0">
                          <a:effectLst/>
                        </a:rPr>
                        <a:t>7</a:t>
                      </a:r>
                      <a:endParaRPr lang="zh-CN" sz="1200" kern="100" dirty="0">
                        <a:effectLst/>
                        <a:latin typeface="Calibri"/>
                        <a:ea typeface="宋体"/>
                        <a:cs typeface="Times New Roman"/>
                      </a:endParaRPr>
                    </a:p>
                  </a:txBody>
                  <a:tcPr marL="46693" marR="46693" marT="0" marB="0" anchor="ctr">
                    <a:solidFill>
                      <a:schemeClr val="accent2">
                        <a:lumMod val="60000"/>
                        <a:lumOff val="40000"/>
                      </a:schemeClr>
                    </a:solidFill>
                  </a:tcPr>
                </a:tc>
                <a:tc>
                  <a:txBody>
                    <a:bodyPr/>
                    <a:lstStyle/>
                    <a:p>
                      <a:pPr algn="just">
                        <a:lnSpc>
                          <a:spcPts val="2000"/>
                        </a:lnSpc>
                        <a:spcAft>
                          <a:spcPts val="0"/>
                        </a:spcAft>
                      </a:pPr>
                      <a:r>
                        <a:rPr lang="zh-CN" sz="2000" kern="100" dirty="0">
                          <a:effectLst/>
                        </a:rPr>
                        <a:t>《本期抵扣进项税额结构明细表》</a:t>
                      </a:r>
                      <a:endParaRPr lang="zh-CN" sz="2000" kern="100" dirty="0">
                        <a:effectLst/>
                        <a:latin typeface="Calibri"/>
                        <a:ea typeface="宋体"/>
                        <a:cs typeface="Times New Roman"/>
                      </a:endParaRPr>
                    </a:p>
                  </a:txBody>
                  <a:tcPr marL="46693" marR="46693" marT="0" marB="0" anchor="ctr"/>
                </a:tc>
                <a:tc>
                  <a:txBody>
                    <a:bodyPr/>
                    <a:lstStyle/>
                    <a:p>
                      <a:pPr algn="just">
                        <a:lnSpc>
                          <a:spcPts val="2000"/>
                        </a:lnSpc>
                        <a:spcAft>
                          <a:spcPts val="0"/>
                        </a:spcAft>
                      </a:pPr>
                      <a:r>
                        <a:rPr lang="en-US" sz="2000" kern="100" dirty="0">
                          <a:effectLst/>
                        </a:rPr>
                        <a:t>2018</a:t>
                      </a:r>
                      <a:r>
                        <a:rPr lang="zh-CN" sz="2000" kern="100" dirty="0">
                          <a:effectLst/>
                        </a:rPr>
                        <a:t>年</a:t>
                      </a:r>
                      <a:r>
                        <a:rPr lang="en-US" sz="2000" kern="100" dirty="0">
                          <a:effectLst/>
                        </a:rPr>
                        <a:t>2</a:t>
                      </a:r>
                      <a:r>
                        <a:rPr lang="zh-CN" sz="2000" kern="100" dirty="0">
                          <a:effectLst/>
                        </a:rPr>
                        <a:t>月</a:t>
                      </a:r>
                      <a:r>
                        <a:rPr lang="en-US" sz="2000" kern="100" dirty="0">
                          <a:effectLst/>
                        </a:rPr>
                        <a:t>1</a:t>
                      </a:r>
                      <a:r>
                        <a:rPr lang="zh-CN" sz="2000" kern="100" dirty="0">
                          <a:effectLst/>
                        </a:rPr>
                        <a:t>日起废止</a:t>
                      </a:r>
                      <a:endParaRPr lang="zh-CN" sz="2000" kern="100" dirty="0">
                        <a:effectLst/>
                        <a:latin typeface="Calibri"/>
                        <a:ea typeface="宋体"/>
                        <a:cs typeface="Times New Roman"/>
                      </a:endParaRPr>
                    </a:p>
                  </a:txBody>
                  <a:tcPr marL="46693" marR="46693" marT="0" marB="0" anchor="ctr"/>
                </a:tc>
              </a:tr>
              <a:tr h="532216">
                <a:tc>
                  <a:txBody>
                    <a:bodyPr/>
                    <a:lstStyle/>
                    <a:p>
                      <a:pPr algn="ctr">
                        <a:lnSpc>
                          <a:spcPts val="2000"/>
                        </a:lnSpc>
                        <a:spcAft>
                          <a:spcPts val="0"/>
                        </a:spcAft>
                      </a:pPr>
                      <a:r>
                        <a:rPr lang="en-US" sz="1400" kern="100" dirty="0">
                          <a:effectLst/>
                        </a:rPr>
                        <a:t>8</a:t>
                      </a:r>
                      <a:endParaRPr lang="zh-CN" sz="1200" kern="100" dirty="0">
                        <a:effectLst/>
                        <a:latin typeface="Calibri"/>
                        <a:ea typeface="宋体"/>
                        <a:cs typeface="Times New Roman"/>
                      </a:endParaRPr>
                    </a:p>
                  </a:txBody>
                  <a:tcPr marL="46693" marR="46693" marT="0" marB="0" anchor="ctr">
                    <a:solidFill>
                      <a:schemeClr val="accent2">
                        <a:lumMod val="60000"/>
                        <a:lumOff val="40000"/>
                      </a:schemeClr>
                    </a:solidFill>
                  </a:tcPr>
                </a:tc>
                <a:tc>
                  <a:txBody>
                    <a:bodyPr/>
                    <a:lstStyle/>
                    <a:p>
                      <a:pPr algn="just">
                        <a:lnSpc>
                          <a:spcPts val="2000"/>
                        </a:lnSpc>
                        <a:spcAft>
                          <a:spcPts val="0"/>
                        </a:spcAft>
                      </a:pPr>
                      <a:r>
                        <a:rPr lang="zh-CN" sz="2000" kern="100" dirty="0">
                          <a:effectLst/>
                        </a:rPr>
                        <a:t>《固定资产（不含不动产）进项税额抵扣情况表》</a:t>
                      </a:r>
                      <a:endParaRPr lang="zh-CN" sz="2000" kern="100" dirty="0">
                        <a:effectLst/>
                        <a:latin typeface="Calibri"/>
                        <a:ea typeface="宋体"/>
                        <a:cs typeface="Times New Roman"/>
                      </a:endParaRPr>
                    </a:p>
                  </a:txBody>
                  <a:tcPr marL="46693" marR="46693" marT="0" marB="0" anchor="ctr"/>
                </a:tc>
                <a:tc>
                  <a:txBody>
                    <a:bodyPr/>
                    <a:lstStyle/>
                    <a:p>
                      <a:pPr algn="just">
                        <a:lnSpc>
                          <a:spcPts val="2000"/>
                        </a:lnSpc>
                        <a:spcAft>
                          <a:spcPts val="0"/>
                        </a:spcAft>
                      </a:pPr>
                      <a:r>
                        <a:rPr lang="en-US" sz="2000" kern="100" dirty="0">
                          <a:effectLst/>
                        </a:rPr>
                        <a:t>2018</a:t>
                      </a:r>
                      <a:r>
                        <a:rPr lang="zh-CN" sz="2000" kern="100" dirty="0">
                          <a:effectLst/>
                        </a:rPr>
                        <a:t>年</a:t>
                      </a:r>
                      <a:r>
                        <a:rPr lang="en-US" sz="2000" kern="100" dirty="0">
                          <a:effectLst/>
                        </a:rPr>
                        <a:t>2</a:t>
                      </a:r>
                      <a:r>
                        <a:rPr lang="zh-CN" sz="2000" kern="100" dirty="0">
                          <a:effectLst/>
                        </a:rPr>
                        <a:t>月</a:t>
                      </a:r>
                      <a:r>
                        <a:rPr lang="en-US" sz="2000" kern="100" dirty="0">
                          <a:effectLst/>
                        </a:rPr>
                        <a:t>1</a:t>
                      </a:r>
                      <a:r>
                        <a:rPr lang="zh-CN" sz="2000" kern="100" dirty="0">
                          <a:effectLst/>
                        </a:rPr>
                        <a:t>日起废止</a:t>
                      </a:r>
                      <a:endParaRPr lang="zh-CN" sz="2000" kern="100" dirty="0">
                        <a:effectLst/>
                        <a:latin typeface="Calibri"/>
                        <a:ea typeface="宋体"/>
                        <a:cs typeface="Times New Roman"/>
                      </a:endParaRPr>
                    </a:p>
                  </a:txBody>
                  <a:tcPr marL="46693" marR="46693" marT="0" marB="0" anchor="ctr"/>
                </a:tc>
              </a:tr>
              <a:tr h="532216">
                <a:tc>
                  <a:txBody>
                    <a:bodyPr/>
                    <a:lstStyle/>
                    <a:p>
                      <a:pPr algn="ctr">
                        <a:lnSpc>
                          <a:spcPts val="2000"/>
                        </a:lnSpc>
                        <a:spcAft>
                          <a:spcPts val="0"/>
                        </a:spcAft>
                      </a:pPr>
                      <a:r>
                        <a:rPr lang="en-US" sz="1400" kern="100" dirty="0">
                          <a:effectLst/>
                        </a:rPr>
                        <a:t>9</a:t>
                      </a:r>
                      <a:endParaRPr lang="zh-CN" sz="1200" kern="100" dirty="0">
                        <a:effectLst/>
                        <a:latin typeface="Calibri"/>
                        <a:ea typeface="宋体"/>
                        <a:cs typeface="Times New Roman"/>
                      </a:endParaRPr>
                    </a:p>
                  </a:txBody>
                  <a:tcPr marL="46693" marR="46693" marT="0" marB="0" anchor="ctr">
                    <a:solidFill>
                      <a:schemeClr val="accent2">
                        <a:lumMod val="60000"/>
                        <a:lumOff val="40000"/>
                      </a:schemeClr>
                    </a:solidFill>
                  </a:tcPr>
                </a:tc>
                <a:tc>
                  <a:txBody>
                    <a:bodyPr/>
                    <a:lstStyle/>
                    <a:p>
                      <a:pPr algn="just">
                        <a:lnSpc>
                          <a:spcPts val="2000"/>
                        </a:lnSpc>
                        <a:spcAft>
                          <a:spcPts val="0"/>
                        </a:spcAft>
                      </a:pPr>
                      <a:r>
                        <a:rPr lang="zh-CN" sz="2000" kern="100" dirty="0">
                          <a:effectLst/>
                        </a:rPr>
                        <a:t>《增值税纳税申报表附列资料（五）》（不动产分期抵扣计算表）</a:t>
                      </a:r>
                      <a:endParaRPr lang="zh-CN" sz="2000" kern="100" dirty="0">
                        <a:effectLst/>
                        <a:latin typeface="Calibri"/>
                        <a:ea typeface="宋体"/>
                        <a:cs typeface="Times New Roman"/>
                      </a:endParaRPr>
                    </a:p>
                  </a:txBody>
                  <a:tcPr marL="46693" marR="46693" marT="0" marB="0" anchor="ctr"/>
                </a:tc>
                <a:tc>
                  <a:txBody>
                    <a:bodyPr/>
                    <a:lstStyle/>
                    <a:p>
                      <a:pPr algn="just">
                        <a:lnSpc>
                          <a:spcPts val="2000"/>
                        </a:lnSpc>
                        <a:spcAft>
                          <a:spcPts val="0"/>
                        </a:spcAft>
                      </a:pPr>
                      <a:r>
                        <a:rPr lang="en-US" sz="2000" kern="100" dirty="0">
                          <a:effectLst/>
                        </a:rPr>
                        <a:t>2019</a:t>
                      </a:r>
                      <a:r>
                        <a:rPr lang="zh-CN" sz="2000" kern="100" dirty="0">
                          <a:effectLst/>
                        </a:rPr>
                        <a:t>年</a:t>
                      </a:r>
                      <a:r>
                        <a:rPr lang="en-US" sz="2000" kern="100" dirty="0">
                          <a:effectLst/>
                        </a:rPr>
                        <a:t>5</a:t>
                      </a:r>
                      <a:r>
                        <a:rPr lang="zh-CN" sz="2000" kern="100" dirty="0">
                          <a:effectLst/>
                        </a:rPr>
                        <a:t>月</a:t>
                      </a:r>
                      <a:r>
                        <a:rPr lang="en-US" sz="2000" kern="100" dirty="0">
                          <a:effectLst/>
                        </a:rPr>
                        <a:t>1</a:t>
                      </a:r>
                      <a:r>
                        <a:rPr lang="zh-CN" sz="2000" kern="100" dirty="0">
                          <a:effectLst/>
                        </a:rPr>
                        <a:t>日起废止</a:t>
                      </a:r>
                      <a:endParaRPr lang="zh-CN" sz="2000" kern="100" dirty="0">
                        <a:effectLst/>
                        <a:latin typeface="Calibri"/>
                        <a:ea typeface="宋体"/>
                        <a:cs typeface="Times New Roman"/>
                      </a:endParaRPr>
                    </a:p>
                  </a:txBody>
                  <a:tcPr marL="46693" marR="46693" marT="0" marB="0" anchor="ctr"/>
                </a:tc>
              </a:tr>
              <a:tr h="364328">
                <a:tc>
                  <a:txBody>
                    <a:bodyPr/>
                    <a:lstStyle/>
                    <a:p>
                      <a:pPr algn="ctr">
                        <a:lnSpc>
                          <a:spcPts val="2000"/>
                        </a:lnSpc>
                        <a:spcAft>
                          <a:spcPts val="0"/>
                        </a:spcAft>
                      </a:pPr>
                      <a:r>
                        <a:rPr lang="en-US" sz="1400" kern="100" dirty="0">
                          <a:effectLst/>
                        </a:rPr>
                        <a:t>10</a:t>
                      </a:r>
                      <a:endParaRPr lang="zh-CN" sz="1200" kern="100" dirty="0">
                        <a:effectLst/>
                        <a:latin typeface="Calibri"/>
                        <a:ea typeface="宋体"/>
                        <a:cs typeface="Times New Roman"/>
                      </a:endParaRPr>
                    </a:p>
                  </a:txBody>
                  <a:tcPr marL="46693" marR="46693" marT="0" marB="0" anchor="ctr">
                    <a:solidFill>
                      <a:schemeClr val="accent2">
                        <a:lumMod val="60000"/>
                        <a:lumOff val="40000"/>
                      </a:schemeClr>
                    </a:solidFill>
                  </a:tcPr>
                </a:tc>
                <a:tc>
                  <a:txBody>
                    <a:bodyPr/>
                    <a:lstStyle/>
                    <a:p>
                      <a:pPr algn="just">
                        <a:lnSpc>
                          <a:spcPts val="2000"/>
                        </a:lnSpc>
                        <a:spcAft>
                          <a:spcPts val="0"/>
                        </a:spcAft>
                      </a:pPr>
                      <a:r>
                        <a:rPr lang="zh-CN" sz="2000" kern="100" dirty="0">
                          <a:effectLst/>
                        </a:rPr>
                        <a:t>《营改增税负分析测算明细表》</a:t>
                      </a:r>
                      <a:endParaRPr lang="zh-CN" sz="2000" kern="100" dirty="0">
                        <a:effectLst/>
                        <a:latin typeface="Calibri"/>
                        <a:ea typeface="宋体"/>
                        <a:cs typeface="Times New Roman"/>
                      </a:endParaRPr>
                    </a:p>
                  </a:txBody>
                  <a:tcPr marL="46693" marR="46693" marT="0" marB="0" anchor="ctr"/>
                </a:tc>
                <a:tc>
                  <a:txBody>
                    <a:bodyPr/>
                    <a:lstStyle/>
                    <a:p>
                      <a:pPr algn="just">
                        <a:lnSpc>
                          <a:spcPts val="2000"/>
                        </a:lnSpc>
                        <a:spcAft>
                          <a:spcPts val="0"/>
                        </a:spcAft>
                      </a:pPr>
                      <a:r>
                        <a:rPr lang="en-US" sz="2000" kern="100" dirty="0">
                          <a:effectLst/>
                        </a:rPr>
                        <a:t>2019</a:t>
                      </a:r>
                      <a:r>
                        <a:rPr lang="zh-CN" sz="2000" kern="100" dirty="0">
                          <a:effectLst/>
                        </a:rPr>
                        <a:t>年</a:t>
                      </a:r>
                      <a:r>
                        <a:rPr lang="en-US" sz="2000" kern="100" dirty="0">
                          <a:effectLst/>
                        </a:rPr>
                        <a:t>5</a:t>
                      </a:r>
                      <a:r>
                        <a:rPr lang="zh-CN" sz="2000" kern="100" dirty="0">
                          <a:effectLst/>
                        </a:rPr>
                        <a:t>月</a:t>
                      </a:r>
                      <a:r>
                        <a:rPr lang="en-US" sz="2000" kern="100" dirty="0">
                          <a:effectLst/>
                        </a:rPr>
                        <a:t>1</a:t>
                      </a:r>
                      <a:r>
                        <a:rPr lang="zh-CN" sz="2000" kern="100" dirty="0">
                          <a:effectLst/>
                        </a:rPr>
                        <a:t>日起废止</a:t>
                      </a:r>
                      <a:endParaRPr lang="zh-CN" sz="2000" kern="100" dirty="0">
                        <a:effectLst/>
                        <a:latin typeface="Calibri"/>
                        <a:ea typeface="宋体"/>
                        <a:cs typeface="Times New Roman"/>
                      </a:endParaRPr>
                    </a:p>
                  </a:txBody>
                  <a:tcPr marL="46693" marR="46693" marT="0" marB="0" anchor="ctr"/>
                </a:tc>
              </a:tr>
              <a:tr h="428628">
                <a:tc>
                  <a:txBody>
                    <a:bodyPr/>
                    <a:lstStyle/>
                    <a:p>
                      <a:pPr algn="ctr">
                        <a:lnSpc>
                          <a:spcPts val="2000"/>
                        </a:lnSpc>
                        <a:spcAft>
                          <a:spcPts val="0"/>
                        </a:spcAft>
                      </a:pPr>
                      <a:r>
                        <a:rPr lang="en-US" sz="1400" kern="100" dirty="0">
                          <a:effectLst/>
                        </a:rPr>
                        <a:t>11</a:t>
                      </a:r>
                      <a:endParaRPr lang="zh-CN" sz="1200" kern="100" dirty="0">
                        <a:effectLst/>
                        <a:latin typeface="Calibri"/>
                        <a:ea typeface="宋体"/>
                        <a:cs typeface="Times New Roman"/>
                      </a:endParaRPr>
                    </a:p>
                  </a:txBody>
                  <a:tcPr marL="46693" marR="46693" marT="0" marB="0" anchor="ctr">
                    <a:solidFill>
                      <a:schemeClr val="accent2">
                        <a:lumMod val="60000"/>
                        <a:lumOff val="40000"/>
                      </a:schemeClr>
                    </a:solidFill>
                  </a:tcPr>
                </a:tc>
                <a:tc>
                  <a:txBody>
                    <a:bodyPr/>
                    <a:lstStyle/>
                    <a:p>
                      <a:pPr algn="just">
                        <a:lnSpc>
                          <a:spcPts val="2000"/>
                        </a:lnSpc>
                        <a:spcAft>
                          <a:spcPts val="0"/>
                        </a:spcAft>
                      </a:pPr>
                      <a:r>
                        <a:rPr lang="zh-CN" sz="2000" kern="100" dirty="0">
                          <a:solidFill>
                            <a:schemeClr val="accent5"/>
                          </a:solidFill>
                          <a:effectLst/>
                        </a:rPr>
                        <a:t>《完税凭证抵扣（减）清单》</a:t>
                      </a:r>
                      <a:endParaRPr lang="zh-CN" sz="2000" kern="100" dirty="0">
                        <a:solidFill>
                          <a:schemeClr val="accent5"/>
                        </a:solidFill>
                        <a:effectLst/>
                        <a:latin typeface="Calibri"/>
                        <a:ea typeface="宋体"/>
                        <a:cs typeface="Times New Roman"/>
                      </a:endParaRPr>
                    </a:p>
                  </a:txBody>
                  <a:tcPr marL="46693" marR="46693" marT="0" marB="0" anchor="ctr"/>
                </a:tc>
                <a:tc>
                  <a:txBody>
                    <a:bodyPr/>
                    <a:lstStyle/>
                    <a:p>
                      <a:pPr algn="just">
                        <a:lnSpc>
                          <a:spcPts val="2000"/>
                        </a:lnSpc>
                        <a:spcAft>
                          <a:spcPts val="0"/>
                        </a:spcAft>
                      </a:pPr>
                      <a:r>
                        <a:rPr lang="en-US" sz="2000" kern="100" dirty="0">
                          <a:effectLst/>
                        </a:rPr>
                        <a:t>2019</a:t>
                      </a:r>
                      <a:r>
                        <a:rPr lang="zh-CN" sz="2000" kern="100" dirty="0">
                          <a:effectLst/>
                        </a:rPr>
                        <a:t>年</a:t>
                      </a:r>
                      <a:r>
                        <a:rPr lang="en-US" sz="2000" kern="100" dirty="0">
                          <a:effectLst/>
                        </a:rPr>
                        <a:t>5</a:t>
                      </a:r>
                      <a:r>
                        <a:rPr lang="zh-CN" sz="2000" kern="100" dirty="0">
                          <a:effectLst/>
                        </a:rPr>
                        <a:t>月</a:t>
                      </a:r>
                      <a:r>
                        <a:rPr lang="en-US" sz="2000" kern="100" dirty="0">
                          <a:effectLst/>
                        </a:rPr>
                        <a:t>1</a:t>
                      </a:r>
                      <a:r>
                        <a:rPr lang="zh-CN" sz="2000" kern="100" dirty="0">
                          <a:effectLst/>
                        </a:rPr>
                        <a:t>日起不再作为必报资料</a:t>
                      </a:r>
                      <a:endParaRPr lang="zh-CN" sz="2000" kern="100" dirty="0">
                        <a:effectLst/>
                        <a:latin typeface="Calibri"/>
                        <a:ea typeface="宋体"/>
                        <a:cs typeface="Times New Roman"/>
                      </a:endParaRPr>
                    </a:p>
                  </a:txBody>
                  <a:tcPr marL="46693" marR="46693" marT="0" marB="0" anchor="ctr"/>
                </a:tc>
              </a:tr>
              <a:tr h="357190">
                <a:tc>
                  <a:txBody>
                    <a:bodyPr/>
                    <a:lstStyle/>
                    <a:p>
                      <a:pPr algn="ctr">
                        <a:lnSpc>
                          <a:spcPts val="2000"/>
                        </a:lnSpc>
                        <a:spcAft>
                          <a:spcPts val="0"/>
                        </a:spcAft>
                      </a:pPr>
                      <a:r>
                        <a:rPr lang="en-US" sz="1400" kern="100" dirty="0">
                          <a:effectLst/>
                        </a:rPr>
                        <a:t>12</a:t>
                      </a:r>
                      <a:endParaRPr lang="zh-CN" sz="1200" kern="100" dirty="0">
                        <a:effectLst/>
                        <a:latin typeface="Calibri"/>
                        <a:ea typeface="宋体"/>
                        <a:cs typeface="Times New Roman"/>
                      </a:endParaRPr>
                    </a:p>
                  </a:txBody>
                  <a:tcPr marL="46693" marR="46693" marT="0" marB="0" anchor="ctr">
                    <a:solidFill>
                      <a:schemeClr val="accent2">
                        <a:lumMod val="60000"/>
                        <a:lumOff val="40000"/>
                      </a:schemeClr>
                    </a:solidFill>
                  </a:tcPr>
                </a:tc>
                <a:tc>
                  <a:txBody>
                    <a:bodyPr/>
                    <a:lstStyle/>
                    <a:p>
                      <a:pPr algn="just">
                        <a:lnSpc>
                          <a:spcPts val="2000"/>
                        </a:lnSpc>
                        <a:spcAft>
                          <a:spcPts val="0"/>
                        </a:spcAft>
                      </a:pPr>
                      <a:r>
                        <a:rPr lang="zh-CN" sz="2000" kern="100" dirty="0">
                          <a:solidFill>
                            <a:schemeClr val="accent5"/>
                          </a:solidFill>
                          <a:effectLst/>
                        </a:rPr>
                        <a:t>《服务、不动产和无形资产扣除项目清单》</a:t>
                      </a:r>
                      <a:endParaRPr lang="zh-CN" sz="2000" kern="100" dirty="0">
                        <a:solidFill>
                          <a:schemeClr val="accent5"/>
                        </a:solidFill>
                        <a:effectLst/>
                        <a:latin typeface="Calibri"/>
                        <a:ea typeface="宋体"/>
                        <a:cs typeface="Times New Roman"/>
                      </a:endParaRPr>
                    </a:p>
                  </a:txBody>
                  <a:tcPr marL="46693" marR="46693" marT="0" marB="0" anchor="ctr"/>
                </a:tc>
                <a:tc>
                  <a:txBody>
                    <a:bodyPr/>
                    <a:lstStyle/>
                    <a:p>
                      <a:pPr algn="just">
                        <a:lnSpc>
                          <a:spcPts val="2000"/>
                        </a:lnSpc>
                        <a:spcAft>
                          <a:spcPts val="0"/>
                        </a:spcAft>
                      </a:pPr>
                      <a:r>
                        <a:rPr lang="en-US" sz="2000" kern="100" dirty="0">
                          <a:effectLst/>
                        </a:rPr>
                        <a:t>2019</a:t>
                      </a:r>
                      <a:r>
                        <a:rPr lang="zh-CN" sz="2000" kern="100" dirty="0">
                          <a:effectLst/>
                        </a:rPr>
                        <a:t>年</a:t>
                      </a:r>
                      <a:r>
                        <a:rPr lang="en-US" sz="2000" kern="100" dirty="0">
                          <a:effectLst/>
                        </a:rPr>
                        <a:t>5</a:t>
                      </a:r>
                      <a:r>
                        <a:rPr lang="zh-CN" sz="2000" kern="100" dirty="0">
                          <a:effectLst/>
                        </a:rPr>
                        <a:t>月</a:t>
                      </a:r>
                      <a:r>
                        <a:rPr lang="en-US" sz="2000" kern="100" dirty="0">
                          <a:effectLst/>
                        </a:rPr>
                        <a:t>1</a:t>
                      </a:r>
                      <a:r>
                        <a:rPr lang="zh-CN" sz="2000" kern="100" dirty="0">
                          <a:effectLst/>
                        </a:rPr>
                        <a:t>日起不再作为必报资料</a:t>
                      </a:r>
                      <a:endParaRPr lang="zh-CN" sz="2000" kern="100" dirty="0">
                        <a:effectLst/>
                        <a:latin typeface="Calibri"/>
                        <a:ea typeface="宋体"/>
                        <a:cs typeface="Times New Roman"/>
                      </a:endParaRPr>
                    </a:p>
                  </a:txBody>
                  <a:tcPr marL="46693" marR="46693" marT="0" marB="0" anchor="ctr"/>
                </a:tc>
              </a:tr>
            </a:tbl>
          </a:graphicData>
        </a:graphic>
      </p:graphicFrame>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Requires="p14" p14:dur="9">
        <p15:prstTrans prst="fracture"/>
      </p:transition>
    </mc:Choice>
    <mc:Fallback>
      <p:transitio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8"/>
          <p:cNvSpPr txBox="1"/>
          <p:nvPr/>
        </p:nvSpPr>
        <p:spPr>
          <a:xfrm>
            <a:off x="1009650" y="385969"/>
            <a:ext cx="7003901" cy="492443"/>
          </a:xfrm>
          <a:prstGeom prst="rect">
            <a:avLst/>
          </a:prstGeom>
          <a:noFill/>
        </p:spPr>
        <p:txBody>
          <a:bodyPr wrap="square" lIns="0" tIns="0" rIns="0" bIns="0" rtlCol="0" anchor="ctr">
            <a:spAutoFit/>
          </a:bodyPr>
          <a:lstStyle/>
          <a:p>
            <a:r>
              <a:rPr lang="en-US" altLang="zh-CN" sz="3200" b="1"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01</a:t>
            </a:r>
            <a:r>
              <a:rPr lang="zh-CN" altLang="en-US" sz="3200" b="1"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申报表介绍</a:t>
            </a:r>
            <a:r>
              <a:rPr lang="en-US" altLang="zh-CN" sz="3200" b="1"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a:t>
            </a:r>
            <a:r>
              <a:rPr lang="zh-CN" altLang="en-US" sz="3200" b="1"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调整</a:t>
            </a:r>
            <a:endParaRPr lang="zh-CN" altLang="en-US" sz="32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aphicFrame>
        <p:nvGraphicFramePr>
          <p:cNvPr id="8" name="Group 3"/>
          <p:cNvGraphicFramePr>
            <a:graphicFrameLocks noGrp="1"/>
          </p:cNvGraphicFramePr>
          <p:nvPr/>
        </p:nvGraphicFramePr>
        <p:xfrm>
          <a:off x="1357277" y="2259003"/>
          <a:ext cx="8501121" cy="4416427"/>
        </p:xfrm>
        <a:graphic>
          <a:graphicData uri="http://schemas.openxmlformats.org/drawingml/2006/table">
            <a:tbl>
              <a:tblPr/>
              <a:tblGrid>
                <a:gridCol w="230131"/>
                <a:gridCol w="2380314"/>
                <a:gridCol w="1372201"/>
                <a:gridCol w="1193592"/>
                <a:gridCol w="1104287"/>
                <a:gridCol w="973765"/>
                <a:gridCol w="1246831"/>
              </a:tblGrid>
              <a:tr h="166545">
                <a:tc rowSpan="2" gridSpan="2">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zh-CN" sz="1400" b="0" i="0" u="none" strike="noStrike" cap="none" normalizeH="0" baseline="0" dirty="0" smtClean="0">
                          <a:ln>
                            <a:noFill/>
                          </a:ln>
                          <a:solidFill>
                            <a:schemeClr val="tx1"/>
                          </a:solidFill>
                          <a:effectLst/>
                          <a:latin typeface="宋体" pitchFamily="2" charset="-122"/>
                          <a:ea typeface="宋体" pitchFamily="2" charset="-122"/>
                        </a:rPr>
                        <a:t>项</a:t>
                      </a:r>
                      <a:r>
                        <a:rPr kumimoji="0" lang="zh-CN" sz="1400" b="0" i="0" u="none" strike="noStrike" cap="none" normalizeH="0" baseline="0" dirty="0" smtClean="0">
                          <a:ln>
                            <a:noFill/>
                          </a:ln>
                          <a:solidFill>
                            <a:schemeClr val="tx1"/>
                          </a:solidFill>
                          <a:effectLst/>
                          <a:latin typeface="Times New Roman" pitchFamily="18" charset="0"/>
                          <a:ea typeface="宋体" pitchFamily="2" charset="-122"/>
                        </a:rPr>
                        <a:t>     </a:t>
                      </a:r>
                      <a:r>
                        <a:rPr kumimoji="0" lang="zh-CN" sz="1400" b="0" i="0" u="none" strike="noStrike" cap="none" normalizeH="0" baseline="0" dirty="0" smtClean="0">
                          <a:ln>
                            <a:noFill/>
                          </a:ln>
                          <a:solidFill>
                            <a:schemeClr val="tx1"/>
                          </a:solidFill>
                          <a:effectLst/>
                          <a:latin typeface="宋体" pitchFamily="2" charset="-122"/>
                          <a:ea typeface="宋体" pitchFamily="2" charset="-122"/>
                        </a:rPr>
                        <a:t>目</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rowSpan="2" hMerge="1">
                  <a:txBody>
                    <a:bodyPr/>
                    <a:lstStyle/>
                    <a:p>
                      <a:endParaRPr lang="zh-CN" altLang="en-US"/>
                    </a:p>
                  </a:txBody>
                  <a:tcPr/>
                </a:tc>
                <a:tc rowSpan="2">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zh-CN" sz="1400" b="0" i="0" u="none" strike="noStrike" cap="none" normalizeH="0" baseline="0" smtClean="0">
                          <a:ln>
                            <a:noFill/>
                          </a:ln>
                          <a:solidFill>
                            <a:schemeClr val="tx1"/>
                          </a:solidFill>
                          <a:effectLst/>
                          <a:latin typeface="宋体" pitchFamily="2" charset="-122"/>
                          <a:ea typeface="宋体" pitchFamily="2" charset="-122"/>
                        </a:rPr>
                        <a:t>栏次</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zh-CN" sz="1000" b="0" i="0" u="none" strike="noStrike" cap="none" normalizeH="0" baseline="0" smtClean="0">
                          <a:ln>
                            <a:noFill/>
                          </a:ln>
                          <a:solidFill>
                            <a:schemeClr val="tx1"/>
                          </a:solidFill>
                          <a:effectLst/>
                          <a:latin typeface="宋体" pitchFamily="2" charset="-122"/>
                          <a:ea typeface="宋体" pitchFamily="2" charset="-122"/>
                        </a:rPr>
                        <a:t>一般项目</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CN" altLang="en-US"/>
                    </a:p>
                  </a:txBody>
                  <a:tcPr/>
                </a:tc>
                <a:tc gridSpan="2">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zh-CN" sz="1000" b="0" i="0" u="none" strike="noStrike" cap="none" normalizeH="0" baseline="0" smtClean="0">
                          <a:ln>
                            <a:noFill/>
                          </a:ln>
                          <a:solidFill>
                            <a:schemeClr val="tx1"/>
                          </a:solidFill>
                          <a:effectLst/>
                          <a:latin typeface="宋体" pitchFamily="2" charset="-122"/>
                          <a:ea typeface="宋体" pitchFamily="2" charset="-122"/>
                        </a:rPr>
                        <a:t>即征即退项目</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CN" altLang="en-US"/>
                    </a:p>
                  </a:txBody>
                  <a:tcPr/>
                </a:tc>
              </a:tr>
              <a:tr h="166545">
                <a:tc gridSpan="2" vMerge="1">
                  <a:txBody>
                    <a:bodyPr/>
                    <a:lstStyle/>
                    <a:p>
                      <a:endParaRPr lang="zh-CN" altLang="en-US"/>
                    </a:p>
                  </a:txBody>
                  <a:tcPr/>
                </a:tc>
                <a:tc hMerge="1" vMerge="1">
                  <a:txBody>
                    <a:bodyPr/>
                    <a:lstStyle/>
                    <a:p>
                      <a:endParaRPr lang="zh-CN" altLang="en-US"/>
                    </a:p>
                  </a:txBody>
                  <a:tcPr/>
                </a:tc>
                <a:tc vMerge="1">
                  <a:txBody>
                    <a:bodyPr/>
                    <a:lstStyle/>
                    <a:p>
                      <a:endParaRPr lang="zh-CN"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zh-CN" sz="1000" b="0" i="0" u="none" strike="noStrike" cap="none" normalizeH="0" baseline="0" smtClean="0">
                          <a:ln>
                            <a:noFill/>
                          </a:ln>
                          <a:solidFill>
                            <a:schemeClr val="tx1"/>
                          </a:solidFill>
                          <a:effectLst/>
                          <a:latin typeface="宋体" pitchFamily="2" charset="-122"/>
                          <a:ea typeface="宋体" pitchFamily="2" charset="-122"/>
                        </a:rPr>
                        <a:t>本月数</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zh-CN" sz="1000" b="0" i="0" u="none" strike="noStrike" cap="none" normalizeH="0" baseline="0" smtClean="0">
                          <a:ln>
                            <a:noFill/>
                          </a:ln>
                          <a:solidFill>
                            <a:schemeClr val="tx1"/>
                          </a:solidFill>
                          <a:effectLst/>
                          <a:latin typeface="宋体" pitchFamily="2" charset="-122"/>
                          <a:ea typeface="宋体" pitchFamily="2" charset="-122"/>
                        </a:rPr>
                        <a:t>本年累计</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zh-CN" sz="1000" b="0" i="0" u="none" strike="noStrike" cap="none" normalizeH="0" baseline="0" smtClean="0">
                          <a:ln>
                            <a:noFill/>
                          </a:ln>
                          <a:solidFill>
                            <a:schemeClr val="tx1"/>
                          </a:solidFill>
                          <a:effectLst/>
                          <a:latin typeface="宋体" pitchFamily="2" charset="-122"/>
                          <a:ea typeface="宋体" pitchFamily="2" charset="-122"/>
                        </a:rPr>
                        <a:t>本月数</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zh-CN" sz="1000" b="0" i="0" u="none" strike="noStrike" cap="none" normalizeH="0" baseline="0" smtClean="0">
                          <a:ln>
                            <a:noFill/>
                          </a:ln>
                          <a:solidFill>
                            <a:schemeClr val="tx1"/>
                          </a:solidFill>
                          <a:effectLst/>
                          <a:latin typeface="宋体" pitchFamily="2" charset="-122"/>
                          <a:ea typeface="宋体" pitchFamily="2" charset="-122"/>
                        </a:rPr>
                        <a:t>本年累计</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r h="191278">
                <a:tc rowSpan="14">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zh-CN" sz="1400" b="0" i="0" u="none" strike="noStrike" cap="none" normalizeH="0" baseline="0" smtClean="0">
                          <a:ln>
                            <a:noFill/>
                          </a:ln>
                          <a:solidFill>
                            <a:schemeClr val="tx1"/>
                          </a:solidFill>
                          <a:effectLst/>
                          <a:latin typeface="宋体" pitchFamily="2" charset="-122"/>
                          <a:ea typeface="宋体" pitchFamily="2" charset="-122"/>
                        </a:rPr>
                        <a:t>税款计算</a:t>
                      </a:r>
                    </a:p>
                  </a:txBody>
                  <a:tcPr marL="0" marR="0" marT="0" marB="0" vert="eaVert"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 typeface="Arial" pitchFamily="34" charset="0"/>
                        <a:buNone/>
                        <a:tabLst/>
                      </a:pPr>
                      <a:r>
                        <a:rPr kumimoji="0" lang="zh-CN" sz="1400" b="0" i="0" u="none" strike="noStrike" cap="none" normalizeH="0" baseline="0" smtClean="0">
                          <a:ln>
                            <a:noFill/>
                          </a:ln>
                          <a:solidFill>
                            <a:schemeClr val="tx1"/>
                          </a:solidFill>
                          <a:effectLst/>
                          <a:latin typeface="宋体" pitchFamily="2" charset="-122"/>
                          <a:ea typeface="宋体" pitchFamily="2" charset="-122"/>
                        </a:rPr>
                        <a:t>销项税额</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 typeface="Arial" pitchFamily="34" charset="0"/>
                        <a:buNone/>
                        <a:tabLst/>
                      </a:pPr>
                      <a:r>
                        <a:rPr kumimoji="0" lang="en-US" sz="1400" b="0" i="0" u="none" strike="noStrike" cap="none" normalizeH="0" baseline="0" smtClean="0">
                          <a:ln>
                            <a:noFill/>
                          </a:ln>
                          <a:solidFill>
                            <a:schemeClr val="tx1"/>
                          </a:solidFill>
                          <a:effectLst/>
                          <a:latin typeface="宋体" pitchFamily="2" charset="-122"/>
                          <a:ea typeface="宋体" pitchFamily="2" charset="-122"/>
                        </a:rPr>
                        <a:t>11</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 typeface="Arial" pitchFamily="34" charset="0"/>
                        <a:buNone/>
                        <a:tabLst/>
                      </a:pPr>
                      <a:r>
                        <a:rPr kumimoji="0" lang="zh-CN" sz="1000" b="0" i="0" u="none" strike="noStrike" cap="none" normalizeH="0" baseline="0" smtClean="0">
                          <a:ln>
                            <a:noFill/>
                          </a:ln>
                          <a:solidFill>
                            <a:schemeClr val="tx1"/>
                          </a:solidFill>
                          <a:effectLst/>
                          <a:latin typeface="宋体" pitchFamily="2" charset="-122"/>
                          <a:ea typeface="宋体" pitchFamily="2" charset="-122"/>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zh-CN" sz="1000" b="0" i="0" u="none" strike="noStrike" cap="none" normalizeH="0" baseline="0" smtClean="0">
                          <a:ln>
                            <a:noFill/>
                          </a:ln>
                          <a:solidFill>
                            <a:schemeClr val="tx1"/>
                          </a:solidFill>
                          <a:effectLst/>
                          <a:latin typeface="宋体" pitchFamily="2" charset="-122"/>
                          <a:ea typeface="宋体" pitchFamily="2" charset="-122"/>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zh-CN" sz="1000" b="0" i="0" u="none" strike="noStrike" cap="none" normalizeH="0" baseline="0" smtClean="0">
                          <a:ln>
                            <a:noFill/>
                          </a:ln>
                          <a:solidFill>
                            <a:schemeClr val="tx1"/>
                          </a:solidFill>
                          <a:effectLst/>
                          <a:latin typeface="宋体" pitchFamily="2" charset="-122"/>
                          <a:ea typeface="宋体" pitchFamily="2" charset="-122"/>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zh-CN" sz="1000" b="0" i="0" u="none" strike="noStrike" cap="none" normalizeH="0" baseline="0" smtClean="0">
                          <a:ln>
                            <a:noFill/>
                          </a:ln>
                          <a:solidFill>
                            <a:schemeClr val="tx1"/>
                          </a:solidFill>
                          <a:effectLst/>
                          <a:latin typeface="宋体" pitchFamily="2" charset="-122"/>
                          <a:ea typeface="宋体" pitchFamily="2" charset="-122"/>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r h="192928">
                <a:tc vMerge="1">
                  <a:txBody>
                    <a:bodyPr/>
                    <a:lstStyle/>
                    <a:p>
                      <a:endParaRPr lang="zh-CN"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 typeface="Arial" pitchFamily="34" charset="0"/>
                        <a:buNone/>
                        <a:tabLst/>
                      </a:pPr>
                      <a:r>
                        <a:rPr kumimoji="0" lang="zh-CN" sz="1400" b="0" i="0" u="none" strike="noStrike" cap="none" normalizeH="0" baseline="0" smtClean="0">
                          <a:ln>
                            <a:noFill/>
                          </a:ln>
                          <a:solidFill>
                            <a:schemeClr val="tx1"/>
                          </a:solidFill>
                          <a:effectLst/>
                          <a:latin typeface="宋体" pitchFamily="2" charset="-122"/>
                          <a:ea typeface="宋体" pitchFamily="2" charset="-122"/>
                        </a:rPr>
                        <a:t>进项税额</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 typeface="Arial" pitchFamily="34" charset="0"/>
                        <a:buNone/>
                        <a:tabLst/>
                      </a:pPr>
                      <a:r>
                        <a:rPr kumimoji="0" lang="en-US" sz="1400" b="0" i="0" u="none" strike="noStrike" cap="none" normalizeH="0" baseline="0" smtClean="0">
                          <a:ln>
                            <a:noFill/>
                          </a:ln>
                          <a:solidFill>
                            <a:schemeClr val="tx1"/>
                          </a:solidFill>
                          <a:effectLst/>
                          <a:latin typeface="宋体" pitchFamily="2" charset="-122"/>
                          <a:ea typeface="宋体" pitchFamily="2" charset="-122"/>
                        </a:rPr>
                        <a:t>12</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 typeface="Arial" pitchFamily="34" charset="0"/>
                        <a:buNone/>
                        <a:tabLst/>
                      </a:pPr>
                      <a:r>
                        <a:rPr kumimoji="0" lang="zh-CN" sz="1000" b="0" i="0" u="none" strike="noStrike" cap="none" normalizeH="0" baseline="0" smtClean="0">
                          <a:ln>
                            <a:noFill/>
                          </a:ln>
                          <a:solidFill>
                            <a:schemeClr val="tx1"/>
                          </a:solidFill>
                          <a:effectLst/>
                          <a:latin typeface="宋体" pitchFamily="2" charset="-122"/>
                          <a:ea typeface="宋体" pitchFamily="2" charset="-122"/>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zh-CN" sz="1000" b="0" i="0" u="none" strike="noStrike" cap="none" normalizeH="0" baseline="0" smtClean="0">
                          <a:ln>
                            <a:noFill/>
                          </a:ln>
                          <a:solidFill>
                            <a:schemeClr val="tx1"/>
                          </a:solidFill>
                          <a:effectLst/>
                          <a:latin typeface="宋体" pitchFamily="2" charset="-122"/>
                          <a:ea typeface="宋体" pitchFamily="2" charset="-122"/>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zh-CN" sz="1000" b="0" i="0" u="none" strike="noStrike" cap="none" normalizeH="0" baseline="0" smtClean="0">
                          <a:ln>
                            <a:noFill/>
                          </a:ln>
                          <a:solidFill>
                            <a:schemeClr val="tx1"/>
                          </a:solidFill>
                          <a:effectLst/>
                          <a:latin typeface="宋体" pitchFamily="2" charset="-122"/>
                          <a:ea typeface="宋体" pitchFamily="2" charset="-122"/>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zh-CN" sz="1000" b="0" i="0" u="none" strike="noStrike" cap="none" normalizeH="0" baseline="0" smtClean="0">
                          <a:ln>
                            <a:noFill/>
                          </a:ln>
                          <a:solidFill>
                            <a:schemeClr val="tx1"/>
                          </a:solidFill>
                          <a:effectLst/>
                          <a:latin typeface="宋体" pitchFamily="2" charset="-122"/>
                          <a:ea typeface="宋体" pitchFamily="2" charset="-122"/>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r h="191278">
                <a:tc vMerge="1">
                  <a:txBody>
                    <a:bodyPr/>
                    <a:lstStyle/>
                    <a:p>
                      <a:endParaRPr lang="zh-CN"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 typeface="Arial" pitchFamily="34" charset="0"/>
                        <a:buNone/>
                        <a:tabLst/>
                      </a:pPr>
                      <a:r>
                        <a:rPr kumimoji="0" lang="zh-CN" sz="1400" b="0" i="0" u="none" strike="noStrike" cap="none" normalizeH="0" baseline="0" smtClean="0">
                          <a:ln>
                            <a:noFill/>
                          </a:ln>
                          <a:solidFill>
                            <a:schemeClr val="tx1"/>
                          </a:solidFill>
                          <a:effectLst/>
                          <a:latin typeface="宋体" pitchFamily="2" charset="-122"/>
                          <a:ea typeface="宋体" pitchFamily="2" charset="-122"/>
                        </a:rPr>
                        <a:t>上期留抵税额</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 typeface="Arial" pitchFamily="34" charset="0"/>
                        <a:buNone/>
                        <a:tabLst/>
                      </a:pPr>
                      <a:r>
                        <a:rPr kumimoji="0" lang="en-US" sz="1400" b="0" i="0" u="none" strike="noStrike" cap="none" normalizeH="0" baseline="0" smtClean="0">
                          <a:ln>
                            <a:noFill/>
                          </a:ln>
                          <a:solidFill>
                            <a:schemeClr val="tx1"/>
                          </a:solidFill>
                          <a:effectLst/>
                          <a:latin typeface="宋体" pitchFamily="2" charset="-122"/>
                          <a:ea typeface="宋体" pitchFamily="2" charset="-122"/>
                        </a:rPr>
                        <a:t>13</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 typeface="Arial" pitchFamily="34" charset="0"/>
                        <a:buNone/>
                        <a:tabLst/>
                      </a:pPr>
                      <a:r>
                        <a:rPr kumimoji="0" lang="zh-CN" sz="1000" b="0" i="0" u="none" strike="noStrike" cap="none" normalizeH="0" baseline="0" smtClean="0">
                          <a:ln>
                            <a:noFill/>
                          </a:ln>
                          <a:solidFill>
                            <a:schemeClr val="tx1"/>
                          </a:solidFill>
                          <a:effectLst/>
                          <a:latin typeface="宋体" pitchFamily="2" charset="-122"/>
                          <a:ea typeface="宋体" pitchFamily="2" charset="-122"/>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zh-CN" sz="1000" b="0" i="0" u="none" strike="noStrike" cap="none" normalizeH="0" baseline="0" smtClean="0">
                          <a:ln>
                            <a:noFill/>
                          </a:ln>
                          <a:solidFill>
                            <a:srgbClr val="FF0000"/>
                          </a:solidFill>
                          <a:effectLst/>
                          <a:latin typeface="宋体" pitchFamily="2" charset="-122"/>
                          <a:ea typeface="宋体" pitchFamily="2" charset="-122"/>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zh-CN" sz="1000" b="0" i="0" u="none" strike="noStrike" cap="none" normalizeH="0" baseline="0" smtClean="0">
                          <a:ln>
                            <a:noFill/>
                          </a:ln>
                          <a:solidFill>
                            <a:schemeClr val="tx1"/>
                          </a:solidFill>
                          <a:effectLst/>
                          <a:latin typeface="宋体" pitchFamily="2" charset="-122"/>
                          <a:ea typeface="宋体" pitchFamily="2" charset="-122"/>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en-US" sz="1000" b="0" i="0" u="none" strike="noStrike" cap="none" normalizeH="0" baseline="0" smtClean="0">
                          <a:ln>
                            <a:noFill/>
                          </a:ln>
                          <a:solidFill>
                            <a:schemeClr val="tx1"/>
                          </a:solidFill>
                          <a:effectLst/>
                          <a:latin typeface="宋体" pitchFamily="2" charset="-122"/>
                          <a:ea typeface="宋体" pitchFamily="2" charset="-122"/>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r h="192928">
                <a:tc vMerge="1">
                  <a:txBody>
                    <a:bodyPr/>
                    <a:lstStyle/>
                    <a:p>
                      <a:endParaRPr lang="zh-CN"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 typeface="Arial" pitchFamily="34" charset="0"/>
                        <a:buNone/>
                        <a:tabLst/>
                      </a:pPr>
                      <a:r>
                        <a:rPr kumimoji="0" lang="zh-CN" sz="1400" b="0" i="0" u="none" strike="noStrike" cap="none" normalizeH="0" baseline="0" smtClean="0">
                          <a:ln>
                            <a:noFill/>
                          </a:ln>
                          <a:solidFill>
                            <a:schemeClr val="tx1"/>
                          </a:solidFill>
                          <a:effectLst/>
                          <a:latin typeface="宋体" pitchFamily="2" charset="-122"/>
                          <a:ea typeface="宋体" pitchFamily="2" charset="-122"/>
                        </a:rPr>
                        <a:t>进项税额转出</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 typeface="Arial" pitchFamily="34" charset="0"/>
                        <a:buNone/>
                        <a:tabLst/>
                      </a:pPr>
                      <a:r>
                        <a:rPr kumimoji="0" lang="en-US" sz="1400" b="0" i="0" u="none" strike="noStrike" cap="none" normalizeH="0" baseline="0" smtClean="0">
                          <a:ln>
                            <a:noFill/>
                          </a:ln>
                          <a:solidFill>
                            <a:schemeClr val="tx1"/>
                          </a:solidFill>
                          <a:effectLst/>
                          <a:latin typeface="宋体" pitchFamily="2" charset="-122"/>
                          <a:ea typeface="宋体" pitchFamily="2" charset="-122"/>
                        </a:rPr>
                        <a:t>14</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 typeface="Arial" pitchFamily="34" charset="0"/>
                        <a:buNone/>
                        <a:tabLst/>
                      </a:pPr>
                      <a:r>
                        <a:rPr kumimoji="0" lang="zh-CN" sz="1000" b="0" i="0" u="none" strike="noStrike" cap="none" normalizeH="0" baseline="0" smtClean="0">
                          <a:ln>
                            <a:noFill/>
                          </a:ln>
                          <a:solidFill>
                            <a:schemeClr val="tx1"/>
                          </a:solidFill>
                          <a:effectLst/>
                          <a:latin typeface="宋体" pitchFamily="2" charset="-122"/>
                          <a:ea typeface="宋体" pitchFamily="2" charset="-122"/>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zh-CN" sz="1000" b="0" i="0" u="none" strike="noStrike" cap="none" normalizeH="0" baseline="0" smtClean="0">
                          <a:ln>
                            <a:noFill/>
                          </a:ln>
                          <a:solidFill>
                            <a:schemeClr val="tx1"/>
                          </a:solidFill>
                          <a:effectLst/>
                          <a:latin typeface="Times New Roman" pitchFamily="18" charset="0"/>
                          <a:ea typeface="宋体" pitchFamily="2" charset="-122"/>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zh-CN" sz="1000" b="0" i="0" u="none" strike="noStrike" cap="none" normalizeH="0" baseline="0" smtClean="0">
                          <a:ln>
                            <a:noFill/>
                          </a:ln>
                          <a:solidFill>
                            <a:schemeClr val="tx1"/>
                          </a:solidFill>
                          <a:effectLst/>
                          <a:latin typeface="宋体" pitchFamily="2" charset="-122"/>
                          <a:ea typeface="宋体" pitchFamily="2" charset="-122"/>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zh-CN" sz="1000" b="0" i="0" u="none" strike="noStrike" cap="none" normalizeH="0" baseline="0" smtClean="0">
                          <a:ln>
                            <a:noFill/>
                          </a:ln>
                          <a:solidFill>
                            <a:schemeClr val="tx1"/>
                          </a:solidFill>
                          <a:effectLst/>
                          <a:latin typeface="宋体" pitchFamily="2" charset="-122"/>
                          <a:ea typeface="宋体" pitchFamily="2" charset="-122"/>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r h="191278">
                <a:tc vMerge="1">
                  <a:txBody>
                    <a:bodyPr/>
                    <a:lstStyle/>
                    <a:p>
                      <a:endParaRPr lang="zh-CN"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 typeface="Arial" pitchFamily="34" charset="0"/>
                        <a:buNone/>
                        <a:tabLst/>
                      </a:pPr>
                      <a:r>
                        <a:rPr kumimoji="0" lang="zh-CN" sz="1400" b="0" i="0" u="none" strike="noStrike" cap="none" normalizeH="0" baseline="0" smtClean="0">
                          <a:ln>
                            <a:noFill/>
                          </a:ln>
                          <a:solidFill>
                            <a:schemeClr val="tx1"/>
                          </a:solidFill>
                          <a:effectLst/>
                          <a:latin typeface="宋体" pitchFamily="2" charset="-122"/>
                          <a:ea typeface="宋体" pitchFamily="2" charset="-122"/>
                        </a:rPr>
                        <a:t>免、抵、退应退税额</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 typeface="Arial" pitchFamily="34" charset="0"/>
                        <a:buNone/>
                        <a:tabLst/>
                      </a:pPr>
                      <a:r>
                        <a:rPr kumimoji="0" lang="en-US" sz="1400" b="0" i="0" u="none" strike="noStrike" cap="none" normalizeH="0" baseline="0" smtClean="0">
                          <a:ln>
                            <a:noFill/>
                          </a:ln>
                          <a:solidFill>
                            <a:schemeClr val="tx1"/>
                          </a:solidFill>
                          <a:effectLst/>
                          <a:latin typeface="宋体" pitchFamily="2" charset="-122"/>
                          <a:ea typeface="宋体" pitchFamily="2" charset="-122"/>
                        </a:rPr>
                        <a:t>15</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 typeface="Arial" pitchFamily="34" charset="0"/>
                        <a:buNone/>
                        <a:tabLst/>
                      </a:pPr>
                      <a:r>
                        <a:rPr kumimoji="0" lang="zh-CN" sz="1000" b="0" i="0" u="none" strike="noStrike" cap="none" normalizeH="0" baseline="0" smtClean="0">
                          <a:ln>
                            <a:noFill/>
                          </a:ln>
                          <a:solidFill>
                            <a:schemeClr val="tx1"/>
                          </a:solidFill>
                          <a:effectLst/>
                          <a:latin typeface="宋体" pitchFamily="2" charset="-122"/>
                          <a:ea typeface="宋体" pitchFamily="2" charset="-122"/>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zh-CN" sz="1000" b="0" i="0" u="none" strike="noStrike" cap="none" normalizeH="0" baseline="0" smtClean="0">
                          <a:ln>
                            <a:noFill/>
                          </a:ln>
                          <a:solidFill>
                            <a:schemeClr val="tx1"/>
                          </a:solidFill>
                          <a:effectLst/>
                          <a:latin typeface="Times New Roman" pitchFamily="18" charset="0"/>
                          <a:ea typeface="宋体" pitchFamily="2" charset="-122"/>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en-US" sz="1000" b="0" i="0" u="none" strike="noStrike" cap="none" normalizeH="0" baseline="0" smtClean="0">
                          <a:ln>
                            <a:noFill/>
                          </a:ln>
                          <a:solidFill>
                            <a:schemeClr val="tx1"/>
                          </a:solidFill>
                          <a:effectLst/>
                          <a:latin typeface="宋体" pitchFamily="2" charset="-122"/>
                          <a:ea typeface="宋体" pitchFamily="2" charset="-122"/>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en-US" sz="1000" b="0" i="0" u="none" strike="noStrike" cap="none" normalizeH="0" baseline="0" smtClean="0">
                          <a:ln>
                            <a:noFill/>
                          </a:ln>
                          <a:solidFill>
                            <a:schemeClr val="tx1"/>
                          </a:solidFill>
                          <a:effectLst/>
                          <a:latin typeface="宋体" pitchFamily="2" charset="-122"/>
                          <a:ea typeface="宋体" pitchFamily="2" charset="-122"/>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r h="333088">
                <a:tc vMerge="1">
                  <a:txBody>
                    <a:bodyPr/>
                    <a:lstStyle/>
                    <a:p>
                      <a:endParaRPr lang="zh-CN"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 typeface="Arial" pitchFamily="34" charset="0"/>
                        <a:buNone/>
                        <a:tabLst/>
                      </a:pPr>
                      <a:r>
                        <a:rPr kumimoji="0" lang="zh-CN" sz="1400" b="0" i="0" u="none" strike="noStrike" cap="none" normalizeH="0" baseline="0" dirty="0" smtClean="0">
                          <a:ln>
                            <a:noFill/>
                          </a:ln>
                          <a:solidFill>
                            <a:schemeClr val="tx1"/>
                          </a:solidFill>
                          <a:effectLst/>
                          <a:latin typeface="宋体" pitchFamily="2" charset="-122"/>
                          <a:ea typeface="宋体" pitchFamily="2" charset="-122"/>
                        </a:rPr>
                        <a:t>按适用税率计算的纳税检查应补缴税额</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 typeface="Arial" pitchFamily="34" charset="0"/>
                        <a:buNone/>
                        <a:tabLst/>
                      </a:pPr>
                      <a:r>
                        <a:rPr kumimoji="0" lang="en-US" sz="1400" b="0" i="0" u="none" strike="noStrike" cap="none" normalizeH="0" baseline="0" smtClean="0">
                          <a:ln>
                            <a:noFill/>
                          </a:ln>
                          <a:solidFill>
                            <a:schemeClr val="tx1"/>
                          </a:solidFill>
                          <a:effectLst/>
                          <a:latin typeface="宋体" pitchFamily="2" charset="-122"/>
                          <a:ea typeface="宋体" pitchFamily="2" charset="-122"/>
                        </a:rPr>
                        <a:t>16</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 typeface="Arial" pitchFamily="34" charset="0"/>
                        <a:buNone/>
                        <a:tabLst/>
                      </a:pPr>
                      <a:r>
                        <a:rPr kumimoji="0" lang="zh-CN" sz="1000" b="0" i="0" u="none" strike="noStrike" cap="none" normalizeH="0" baseline="0" smtClean="0">
                          <a:ln>
                            <a:noFill/>
                          </a:ln>
                          <a:solidFill>
                            <a:schemeClr val="tx1"/>
                          </a:solidFill>
                          <a:effectLst/>
                          <a:latin typeface="宋体" pitchFamily="2" charset="-122"/>
                          <a:ea typeface="宋体" pitchFamily="2" charset="-122"/>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zh-CN" sz="1000" b="0" i="0" u="none" strike="noStrike" cap="none" normalizeH="0" baseline="0" smtClean="0">
                          <a:ln>
                            <a:noFill/>
                          </a:ln>
                          <a:solidFill>
                            <a:schemeClr val="tx1"/>
                          </a:solidFill>
                          <a:effectLst/>
                          <a:latin typeface="Times New Roman" pitchFamily="18" charset="0"/>
                          <a:ea typeface="宋体" pitchFamily="2" charset="-122"/>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en-US" sz="1000" b="0" i="0" u="none" strike="noStrike" cap="none" normalizeH="0" baseline="0" smtClean="0">
                          <a:ln>
                            <a:noFill/>
                          </a:ln>
                          <a:solidFill>
                            <a:schemeClr val="tx1"/>
                          </a:solidFill>
                          <a:effectLst/>
                          <a:latin typeface="宋体" pitchFamily="2" charset="-122"/>
                          <a:ea typeface="宋体" pitchFamily="2" charset="-122"/>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en-US" sz="1000" b="0" i="0" u="none" strike="noStrike" cap="none" normalizeH="0" baseline="0" smtClean="0">
                          <a:ln>
                            <a:noFill/>
                          </a:ln>
                          <a:solidFill>
                            <a:schemeClr val="tx1"/>
                          </a:solidFill>
                          <a:effectLst/>
                          <a:latin typeface="宋体" pitchFamily="2" charset="-122"/>
                          <a:ea typeface="宋体" pitchFamily="2" charset="-122"/>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r h="314950">
                <a:tc vMerge="1">
                  <a:txBody>
                    <a:bodyPr/>
                    <a:lstStyle/>
                    <a:p>
                      <a:endParaRPr lang="zh-CN"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 typeface="Arial" pitchFamily="34" charset="0"/>
                        <a:buNone/>
                        <a:tabLst/>
                      </a:pPr>
                      <a:r>
                        <a:rPr kumimoji="0" lang="zh-CN" sz="1400" b="0" i="0" u="none" strike="noStrike" cap="none" normalizeH="0" baseline="0" dirty="0" smtClean="0">
                          <a:ln>
                            <a:noFill/>
                          </a:ln>
                          <a:solidFill>
                            <a:schemeClr val="tx1"/>
                          </a:solidFill>
                          <a:effectLst/>
                          <a:latin typeface="宋体" pitchFamily="2" charset="-122"/>
                          <a:ea typeface="宋体" pitchFamily="2" charset="-122"/>
                        </a:rPr>
                        <a:t>应抵扣税额合计</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 typeface="Arial" pitchFamily="34" charset="0"/>
                        <a:buNone/>
                        <a:tabLst/>
                      </a:pPr>
                      <a:r>
                        <a:rPr kumimoji="0" lang="en-US" sz="1400" b="0" i="0" u="none" strike="noStrike" cap="none" normalizeH="0" baseline="0" smtClean="0">
                          <a:ln>
                            <a:noFill/>
                          </a:ln>
                          <a:solidFill>
                            <a:schemeClr val="tx1"/>
                          </a:solidFill>
                          <a:effectLst/>
                          <a:latin typeface="宋体" pitchFamily="2" charset="-122"/>
                          <a:ea typeface="宋体" pitchFamily="2" charset="-122"/>
                        </a:rPr>
                        <a:t>17=12+13-14-15+16</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 typeface="Arial" pitchFamily="34" charset="0"/>
                        <a:buNone/>
                        <a:tabLst/>
                      </a:pPr>
                      <a:r>
                        <a:rPr kumimoji="0" lang="zh-CN" sz="1000" b="0" i="0" u="none" strike="noStrike" cap="none" normalizeH="0" baseline="0" smtClean="0">
                          <a:ln>
                            <a:noFill/>
                          </a:ln>
                          <a:solidFill>
                            <a:schemeClr val="tx1"/>
                          </a:solidFill>
                          <a:effectLst/>
                          <a:latin typeface="宋体" pitchFamily="2" charset="-122"/>
                          <a:ea typeface="宋体" pitchFamily="2" charset="-122"/>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en-US" sz="1000" b="0" i="0" u="none" strike="noStrike" cap="none" normalizeH="0" baseline="0" smtClean="0">
                          <a:ln>
                            <a:noFill/>
                          </a:ln>
                          <a:solidFill>
                            <a:schemeClr val="tx1"/>
                          </a:solidFill>
                          <a:effectLst/>
                          <a:latin typeface="Times New Roman" pitchFamily="18" charset="0"/>
                          <a:ea typeface="宋体" pitchFamily="2" charset="-122"/>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zh-CN" sz="1000" b="0" i="0" u="none" strike="noStrike" cap="none" normalizeH="0" baseline="0" smtClean="0">
                          <a:ln>
                            <a:noFill/>
                          </a:ln>
                          <a:solidFill>
                            <a:schemeClr val="tx1"/>
                          </a:solidFill>
                          <a:effectLst/>
                          <a:latin typeface="宋体" pitchFamily="2" charset="-122"/>
                          <a:ea typeface="宋体" pitchFamily="2" charset="-122"/>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en-US" sz="1000" b="0" i="0" u="none" strike="noStrike" cap="none" normalizeH="0" baseline="0" smtClean="0">
                          <a:ln>
                            <a:noFill/>
                          </a:ln>
                          <a:solidFill>
                            <a:schemeClr val="tx1"/>
                          </a:solidFill>
                          <a:effectLst/>
                          <a:latin typeface="宋体" pitchFamily="2" charset="-122"/>
                          <a:ea typeface="宋体" pitchFamily="2" charset="-122"/>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r h="474898">
                <a:tc vMerge="1">
                  <a:txBody>
                    <a:bodyPr/>
                    <a:lstStyle/>
                    <a:p>
                      <a:endParaRPr lang="zh-CN"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 typeface="Arial" pitchFamily="34" charset="0"/>
                        <a:buNone/>
                        <a:tabLst/>
                      </a:pPr>
                      <a:r>
                        <a:rPr kumimoji="0" lang="zh-CN" sz="1400" b="0" i="0" u="none" strike="noStrike" cap="none" normalizeH="0" baseline="0" smtClean="0">
                          <a:ln>
                            <a:noFill/>
                          </a:ln>
                          <a:solidFill>
                            <a:schemeClr val="tx1"/>
                          </a:solidFill>
                          <a:effectLst/>
                          <a:latin typeface="宋体" pitchFamily="2" charset="-122"/>
                          <a:ea typeface="宋体" pitchFamily="2" charset="-122"/>
                        </a:rPr>
                        <a:t>实际抵扣税额</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 typeface="Arial" pitchFamily="34" charset="0"/>
                        <a:buNone/>
                        <a:tabLst/>
                      </a:pPr>
                      <a:r>
                        <a:rPr kumimoji="0" lang="en-US" sz="1400" b="0" i="0" u="none" strike="noStrike" cap="none" normalizeH="0" baseline="0" dirty="0" smtClean="0">
                          <a:ln>
                            <a:noFill/>
                          </a:ln>
                          <a:solidFill>
                            <a:schemeClr val="tx1"/>
                          </a:solidFill>
                          <a:effectLst/>
                          <a:latin typeface="宋体" pitchFamily="2" charset="-122"/>
                          <a:ea typeface="宋体" pitchFamily="2" charset="-122"/>
                        </a:rPr>
                        <a:t>18</a:t>
                      </a:r>
                      <a:r>
                        <a:rPr kumimoji="0" lang="zh-CN" altLang="en-US" sz="1400" b="0" i="0" u="none" strike="noStrike" cap="none" normalizeH="0" baseline="0" dirty="0" smtClean="0">
                          <a:ln>
                            <a:noFill/>
                          </a:ln>
                          <a:solidFill>
                            <a:schemeClr val="tx1"/>
                          </a:solidFill>
                          <a:effectLst/>
                          <a:latin typeface="宋体" pitchFamily="2" charset="-122"/>
                          <a:ea typeface="宋体" pitchFamily="2" charset="-122"/>
                        </a:rPr>
                        <a:t>（如</a:t>
                      </a:r>
                      <a:r>
                        <a:rPr kumimoji="0" lang="en-US" sz="1400" b="0" i="0" u="none" strike="noStrike" cap="none" normalizeH="0" baseline="0" dirty="0" smtClean="0">
                          <a:ln>
                            <a:noFill/>
                          </a:ln>
                          <a:solidFill>
                            <a:schemeClr val="tx1"/>
                          </a:solidFill>
                          <a:effectLst/>
                          <a:latin typeface="宋体" pitchFamily="2" charset="-122"/>
                          <a:ea typeface="宋体" pitchFamily="2" charset="-122"/>
                        </a:rPr>
                        <a:t>17&lt;11</a:t>
                      </a:r>
                      <a:r>
                        <a:rPr kumimoji="0" lang="zh-CN" altLang="en-US" sz="1400" b="0" i="0" u="none" strike="noStrike" cap="none" normalizeH="0" baseline="0" dirty="0" smtClean="0">
                          <a:ln>
                            <a:noFill/>
                          </a:ln>
                          <a:solidFill>
                            <a:schemeClr val="tx1"/>
                          </a:solidFill>
                          <a:effectLst/>
                          <a:latin typeface="宋体" pitchFamily="2" charset="-122"/>
                          <a:ea typeface="宋体" pitchFamily="2" charset="-122"/>
                        </a:rPr>
                        <a:t>，则为</a:t>
                      </a:r>
                      <a:r>
                        <a:rPr kumimoji="0" lang="en-US" sz="1400" b="0" i="0" u="none" strike="noStrike" cap="none" normalizeH="0" baseline="0" dirty="0" smtClean="0">
                          <a:ln>
                            <a:noFill/>
                          </a:ln>
                          <a:solidFill>
                            <a:schemeClr val="tx1"/>
                          </a:solidFill>
                          <a:effectLst/>
                          <a:latin typeface="宋体" pitchFamily="2" charset="-122"/>
                          <a:ea typeface="宋体" pitchFamily="2" charset="-122"/>
                        </a:rPr>
                        <a:t>17</a:t>
                      </a:r>
                      <a:r>
                        <a:rPr kumimoji="0" lang="zh-CN" altLang="en-US" sz="1400" b="0" i="0" u="none" strike="noStrike" cap="none" normalizeH="0" baseline="0" dirty="0" smtClean="0">
                          <a:ln>
                            <a:noFill/>
                          </a:ln>
                          <a:solidFill>
                            <a:schemeClr val="tx1"/>
                          </a:solidFill>
                          <a:effectLst/>
                          <a:latin typeface="宋体" pitchFamily="2" charset="-122"/>
                          <a:ea typeface="宋体" pitchFamily="2" charset="-122"/>
                        </a:rPr>
                        <a:t>，否则为</a:t>
                      </a:r>
                      <a:r>
                        <a:rPr kumimoji="0" lang="en-US" sz="1400" b="0" i="0" u="none" strike="noStrike" cap="none" normalizeH="0" baseline="0" dirty="0" smtClean="0">
                          <a:ln>
                            <a:noFill/>
                          </a:ln>
                          <a:solidFill>
                            <a:schemeClr val="tx1"/>
                          </a:solidFill>
                          <a:effectLst/>
                          <a:latin typeface="宋体" pitchFamily="2" charset="-122"/>
                          <a:ea typeface="宋体" pitchFamily="2" charset="-122"/>
                        </a:rPr>
                        <a:t>11</a:t>
                      </a:r>
                      <a:r>
                        <a:rPr kumimoji="0" lang="zh-CN" altLang="en-US" sz="1400" b="0" i="0" u="none" strike="noStrike" cap="none" normalizeH="0" baseline="0" dirty="0" smtClean="0">
                          <a:ln>
                            <a:noFill/>
                          </a:ln>
                          <a:solidFill>
                            <a:schemeClr val="tx1"/>
                          </a:solidFill>
                          <a:effectLst/>
                          <a:latin typeface="宋体" pitchFamily="2" charset="-122"/>
                          <a:ea typeface="宋体" pitchFamily="2" charset="-122"/>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 typeface="Arial" pitchFamily="34" charset="0"/>
                        <a:buNone/>
                        <a:tabLst/>
                      </a:pPr>
                      <a:r>
                        <a:rPr kumimoji="0" lang="zh-CN" sz="1000" b="0" i="0" u="none" strike="noStrike" cap="none" normalizeH="0" baseline="0" smtClean="0">
                          <a:ln>
                            <a:noFill/>
                          </a:ln>
                          <a:solidFill>
                            <a:schemeClr val="tx1"/>
                          </a:solidFill>
                          <a:effectLst/>
                          <a:latin typeface="宋体" pitchFamily="2" charset="-122"/>
                          <a:ea typeface="宋体" pitchFamily="2" charset="-122"/>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zh-CN" sz="1000" b="0" i="0" u="none" strike="noStrike" cap="none" normalizeH="0" baseline="0" smtClean="0">
                          <a:ln>
                            <a:noFill/>
                          </a:ln>
                          <a:solidFill>
                            <a:srgbClr val="FF0000"/>
                          </a:solidFill>
                          <a:effectLst/>
                          <a:latin typeface="宋体" pitchFamily="2" charset="-122"/>
                          <a:ea typeface="宋体" pitchFamily="2" charset="-122"/>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zh-CN" sz="1000" b="0" i="0" u="none" strike="noStrike" cap="none" normalizeH="0" baseline="0" smtClean="0">
                          <a:ln>
                            <a:noFill/>
                          </a:ln>
                          <a:solidFill>
                            <a:schemeClr val="tx1"/>
                          </a:solidFill>
                          <a:effectLst/>
                          <a:latin typeface="宋体" pitchFamily="2" charset="-122"/>
                          <a:ea typeface="宋体" pitchFamily="2" charset="-122"/>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zh-CN" sz="1000" b="0" i="0" u="none" strike="noStrike" cap="none" normalizeH="0" baseline="0" dirty="0" smtClean="0">
                          <a:ln>
                            <a:noFill/>
                          </a:ln>
                          <a:solidFill>
                            <a:schemeClr val="tx1"/>
                          </a:solidFill>
                          <a:effectLst/>
                          <a:latin typeface="宋体" pitchFamily="2" charset="-122"/>
                          <a:ea typeface="宋体" pitchFamily="2" charset="-122"/>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r h="192928">
                <a:tc vMerge="1">
                  <a:txBody>
                    <a:bodyPr/>
                    <a:lstStyle/>
                    <a:p>
                      <a:endParaRPr lang="zh-CN"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 typeface="Arial" pitchFamily="34" charset="0"/>
                        <a:buNone/>
                        <a:tabLst/>
                      </a:pPr>
                      <a:r>
                        <a:rPr kumimoji="0" lang="zh-CN" sz="2000" b="0" i="0" u="none" strike="noStrike" cap="none" normalizeH="0" baseline="0" dirty="0" smtClean="0">
                          <a:ln>
                            <a:noFill/>
                          </a:ln>
                          <a:solidFill>
                            <a:schemeClr val="tx1"/>
                          </a:solidFill>
                          <a:effectLst/>
                          <a:latin typeface="宋体" pitchFamily="2" charset="-122"/>
                          <a:ea typeface="宋体" pitchFamily="2" charset="-122"/>
                        </a:rPr>
                        <a:t>应纳税额</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 typeface="Arial" pitchFamily="34" charset="0"/>
                        <a:buNone/>
                        <a:tabLst/>
                      </a:pPr>
                      <a:r>
                        <a:rPr kumimoji="0" lang="en-US" sz="2000" b="0" i="0" u="none" strike="noStrike" cap="none" normalizeH="0" baseline="0" dirty="0" smtClean="0">
                          <a:ln>
                            <a:noFill/>
                          </a:ln>
                          <a:solidFill>
                            <a:schemeClr val="tx1"/>
                          </a:solidFill>
                          <a:effectLst/>
                          <a:latin typeface="宋体" pitchFamily="2" charset="-122"/>
                          <a:ea typeface="宋体" pitchFamily="2" charset="-122"/>
                        </a:rPr>
                        <a:t>19=11-18</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 typeface="Arial" pitchFamily="34" charset="0"/>
                        <a:buNone/>
                        <a:tabLst/>
                      </a:pPr>
                      <a:r>
                        <a:rPr kumimoji="0" lang="zh-CN" sz="1000" b="0" i="0" u="none" strike="noStrike" cap="none" normalizeH="0" baseline="0" smtClean="0">
                          <a:ln>
                            <a:noFill/>
                          </a:ln>
                          <a:solidFill>
                            <a:schemeClr val="tx1"/>
                          </a:solidFill>
                          <a:effectLst/>
                          <a:latin typeface="宋体" pitchFamily="2" charset="-122"/>
                          <a:ea typeface="宋体" pitchFamily="2" charset="-122"/>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zh-CN" sz="1000" b="0" i="0" u="none" strike="noStrike" cap="none" normalizeH="0" baseline="0" smtClean="0">
                          <a:ln>
                            <a:noFill/>
                          </a:ln>
                          <a:solidFill>
                            <a:schemeClr val="tx1"/>
                          </a:solidFill>
                          <a:effectLst/>
                          <a:latin typeface="Times New Roman" pitchFamily="18" charset="0"/>
                          <a:ea typeface="宋体" pitchFamily="2" charset="-122"/>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zh-CN" sz="1000" b="0" i="0" u="none" strike="noStrike" cap="none" normalizeH="0" baseline="0" smtClean="0">
                          <a:ln>
                            <a:noFill/>
                          </a:ln>
                          <a:solidFill>
                            <a:schemeClr val="tx1"/>
                          </a:solidFill>
                          <a:effectLst/>
                          <a:latin typeface="宋体" pitchFamily="2" charset="-122"/>
                          <a:ea typeface="宋体" pitchFamily="2" charset="-122"/>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zh-CN" sz="1000" b="0" i="0" u="none" strike="noStrike" cap="none" normalizeH="0" baseline="0" smtClean="0">
                          <a:ln>
                            <a:noFill/>
                          </a:ln>
                          <a:solidFill>
                            <a:schemeClr val="tx1"/>
                          </a:solidFill>
                          <a:effectLst/>
                          <a:latin typeface="宋体" pitchFamily="2" charset="-122"/>
                          <a:ea typeface="宋体" pitchFamily="2" charset="-122"/>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r h="191278">
                <a:tc vMerge="1">
                  <a:txBody>
                    <a:bodyPr/>
                    <a:lstStyle/>
                    <a:p>
                      <a:endParaRPr lang="zh-CN"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 typeface="Arial" pitchFamily="34" charset="0"/>
                        <a:buNone/>
                        <a:tabLst/>
                      </a:pPr>
                      <a:r>
                        <a:rPr kumimoji="0" lang="zh-CN" sz="1400" b="0" i="0" u="none" strike="noStrike" cap="none" normalizeH="0" baseline="0" smtClean="0">
                          <a:ln>
                            <a:noFill/>
                          </a:ln>
                          <a:solidFill>
                            <a:schemeClr val="tx1"/>
                          </a:solidFill>
                          <a:effectLst/>
                          <a:latin typeface="宋体" pitchFamily="2" charset="-122"/>
                          <a:ea typeface="宋体" pitchFamily="2" charset="-122"/>
                        </a:rPr>
                        <a:t>期末留抵税额</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 typeface="Arial" pitchFamily="34" charset="0"/>
                        <a:buNone/>
                        <a:tabLst/>
                      </a:pPr>
                      <a:r>
                        <a:rPr kumimoji="0" lang="en-US" sz="1400" b="0" i="0" u="none" strike="noStrike" cap="none" normalizeH="0" baseline="0" smtClean="0">
                          <a:ln>
                            <a:noFill/>
                          </a:ln>
                          <a:solidFill>
                            <a:schemeClr val="tx1"/>
                          </a:solidFill>
                          <a:effectLst/>
                          <a:latin typeface="宋体" pitchFamily="2" charset="-122"/>
                          <a:ea typeface="宋体" pitchFamily="2" charset="-122"/>
                        </a:rPr>
                        <a:t>20=17-18</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 typeface="Arial" pitchFamily="34" charset="0"/>
                        <a:buNone/>
                        <a:tabLst/>
                      </a:pPr>
                      <a:r>
                        <a:rPr kumimoji="0" lang="zh-CN" sz="1000" b="0" i="0" u="none" strike="noStrike" cap="none" normalizeH="0" baseline="0" smtClean="0">
                          <a:ln>
                            <a:noFill/>
                          </a:ln>
                          <a:solidFill>
                            <a:schemeClr val="tx1"/>
                          </a:solidFill>
                          <a:effectLst/>
                          <a:latin typeface="宋体" pitchFamily="2" charset="-122"/>
                          <a:ea typeface="宋体" pitchFamily="2" charset="-122"/>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zh-CN" sz="1000" b="0" i="0" u="none" strike="noStrike" cap="none" normalizeH="0" baseline="0" smtClean="0">
                          <a:ln>
                            <a:noFill/>
                          </a:ln>
                          <a:solidFill>
                            <a:srgbClr val="FF0000"/>
                          </a:solidFill>
                          <a:effectLst/>
                          <a:latin typeface="宋体" pitchFamily="2" charset="-122"/>
                          <a:ea typeface="宋体" pitchFamily="2" charset="-122"/>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zh-CN" sz="1000" b="0" i="0" u="none" strike="noStrike" cap="none" normalizeH="0" baseline="0" smtClean="0">
                          <a:ln>
                            <a:noFill/>
                          </a:ln>
                          <a:solidFill>
                            <a:schemeClr val="tx1"/>
                          </a:solidFill>
                          <a:effectLst/>
                          <a:latin typeface="宋体" pitchFamily="2" charset="-122"/>
                          <a:ea typeface="宋体" pitchFamily="2" charset="-122"/>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en-US" sz="1000" b="0" i="0" u="none" strike="noStrike" cap="none" normalizeH="0" baseline="0" smtClean="0">
                          <a:ln>
                            <a:noFill/>
                          </a:ln>
                          <a:solidFill>
                            <a:schemeClr val="tx1"/>
                          </a:solidFill>
                          <a:effectLst/>
                          <a:latin typeface="宋体" pitchFamily="2" charset="-122"/>
                          <a:ea typeface="宋体" pitchFamily="2" charset="-122"/>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r h="316599">
                <a:tc vMerge="1">
                  <a:txBody>
                    <a:bodyPr/>
                    <a:lstStyle/>
                    <a:p>
                      <a:endParaRPr lang="zh-CN"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 typeface="Arial" pitchFamily="34" charset="0"/>
                        <a:buNone/>
                        <a:tabLst/>
                      </a:pPr>
                      <a:r>
                        <a:rPr kumimoji="0" lang="zh-CN" sz="1400" b="0" i="0" u="none" strike="noStrike" cap="none" normalizeH="0" baseline="0" smtClean="0">
                          <a:ln>
                            <a:noFill/>
                          </a:ln>
                          <a:solidFill>
                            <a:schemeClr val="tx1"/>
                          </a:solidFill>
                          <a:effectLst/>
                          <a:latin typeface="宋体" pitchFamily="2" charset="-122"/>
                          <a:ea typeface="宋体" pitchFamily="2" charset="-122"/>
                        </a:rPr>
                        <a:t>简易计税办法计算的应纳税额</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 typeface="Arial" pitchFamily="34" charset="0"/>
                        <a:buNone/>
                        <a:tabLst/>
                      </a:pPr>
                      <a:r>
                        <a:rPr kumimoji="0" lang="en-US" sz="1400" b="0" i="0" u="none" strike="noStrike" cap="none" normalizeH="0" baseline="0" smtClean="0">
                          <a:ln>
                            <a:noFill/>
                          </a:ln>
                          <a:solidFill>
                            <a:schemeClr val="tx1"/>
                          </a:solidFill>
                          <a:effectLst/>
                          <a:latin typeface="宋体" pitchFamily="2" charset="-122"/>
                          <a:ea typeface="宋体" pitchFamily="2" charset="-122"/>
                        </a:rPr>
                        <a:t>21</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 typeface="Arial" pitchFamily="34" charset="0"/>
                        <a:buNone/>
                        <a:tabLst/>
                      </a:pPr>
                      <a:r>
                        <a:rPr kumimoji="0" lang="zh-CN" sz="1000" b="0" i="0" u="none" strike="noStrike" cap="none" normalizeH="0" baseline="0" smtClean="0">
                          <a:ln>
                            <a:noFill/>
                          </a:ln>
                          <a:solidFill>
                            <a:schemeClr val="tx1"/>
                          </a:solidFill>
                          <a:effectLst/>
                          <a:latin typeface="宋体" pitchFamily="2" charset="-122"/>
                          <a:ea typeface="宋体" pitchFamily="2" charset="-122"/>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zh-CN" sz="1000" b="0" i="0" u="none" strike="noStrike" cap="none" normalizeH="0" baseline="0" smtClean="0">
                          <a:ln>
                            <a:noFill/>
                          </a:ln>
                          <a:solidFill>
                            <a:schemeClr val="tx1"/>
                          </a:solidFill>
                          <a:effectLst/>
                          <a:latin typeface="宋体" pitchFamily="2" charset="-122"/>
                          <a:ea typeface="宋体" pitchFamily="2" charset="-122"/>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zh-CN" sz="1000" b="0" i="0" u="none" strike="noStrike" cap="none" normalizeH="0" baseline="0" smtClean="0">
                          <a:ln>
                            <a:noFill/>
                          </a:ln>
                          <a:solidFill>
                            <a:schemeClr val="tx1"/>
                          </a:solidFill>
                          <a:effectLst/>
                          <a:latin typeface="宋体" pitchFamily="2" charset="-122"/>
                          <a:ea typeface="宋体" pitchFamily="2" charset="-122"/>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zh-CN" sz="1000" b="0" i="0" u="none" strike="noStrike" cap="none" normalizeH="0" baseline="0" smtClean="0">
                          <a:ln>
                            <a:noFill/>
                          </a:ln>
                          <a:solidFill>
                            <a:schemeClr val="tx1"/>
                          </a:solidFill>
                          <a:effectLst/>
                          <a:latin typeface="宋体" pitchFamily="2" charset="-122"/>
                          <a:ea typeface="宋体" pitchFamily="2" charset="-122"/>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r h="333088">
                <a:tc vMerge="1">
                  <a:txBody>
                    <a:bodyPr/>
                    <a:lstStyle/>
                    <a:p>
                      <a:endParaRPr lang="zh-CN"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 typeface="Arial" pitchFamily="34" charset="0"/>
                        <a:buNone/>
                        <a:tabLst/>
                      </a:pPr>
                      <a:r>
                        <a:rPr kumimoji="0" lang="zh-CN" sz="1400" b="0" i="0" u="none" strike="noStrike" cap="none" normalizeH="0" baseline="0" smtClean="0">
                          <a:ln>
                            <a:noFill/>
                          </a:ln>
                          <a:solidFill>
                            <a:schemeClr val="tx1"/>
                          </a:solidFill>
                          <a:effectLst/>
                          <a:latin typeface="宋体" pitchFamily="2" charset="-122"/>
                          <a:ea typeface="宋体" pitchFamily="2" charset="-122"/>
                        </a:rPr>
                        <a:t>按简易计税办法计算的纳税检查应补缴税额</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 typeface="Arial" pitchFamily="34" charset="0"/>
                        <a:buNone/>
                        <a:tabLst/>
                      </a:pPr>
                      <a:r>
                        <a:rPr kumimoji="0" lang="en-US" sz="1400" b="0" i="0" u="none" strike="noStrike" cap="none" normalizeH="0" baseline="0" smtClean="0">
                          <a:ln>
                            <a:noFill/>
                          </a:ln>
                          <a:solidFill>
                            <a:schemeClr val="tx1"/>
                          </a:solidFill>
                          <a:effectLst/>
                          <a:latin typeface="宋体" pitchFamily="2" charset="-122"/>
                          <a:ea typeface="宋体" pitchFamily="2" charset="-122"/>
                        </a:rPr>
                        <a:t>22</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zh-CN" sz="1000" b="0" i="0" u="none" strike="noStrike" cap="none" normalizeH="0" baseline="0" smtClean="0">
                          <a:ln>
                            <a:noFill/>
                          </a:ln>
                          <a:solidFill>
                            <a:schemeClr val="tx1"/>
                          </a:solidFill>
                          <a:effectLst/>
                          <a:latin typeface="宋体" pitchFamily="2" charset="-122"/>
                          <a:ea typeface="宋体" pitchFamily="2" charset="-122"/>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zh-CN" sz="1000" b="0" i="0" u="none" strike="noStrike" cap="none" normalizeH="0" baseline="0" smtClean="0">
                          <a:ln>
                            <a:noFill/>
                          </a:ln>
                          <a:solidFill>
                            <a:schemeClr val="tx1"/>
                          </a:solidFill>
                          <a:effectLst/>
                          <a:latin typeface="宋体" pitchFamily="2" charset="-122"/>
                          <a:ea typeface="宋体" pitchFamily="2" charset="-122"/>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en-US" sz="1000" b="0" i="0" u="none" strike="noStrike" cap="none" normalizeH="0" baseline="0" smtClean="0">
                          <a:ln>
                            <a:noFill/>
                          </a:ln>
                          <a:solidFill>
                            <a:schemeClr val="tx1"/>
                          </a:solidFill>
                          <a:effectLst/>
                          <a:latin typeface="宋体" pitchFamily="2" charset="-122"/>
                          <a:ea typeface="宋体" pitchFamily="2" charset="-122"/>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en-US" sz="1000" b="0" i="0" u="none" strike="noStrike" cap="none" normalizeH="0" baseline="0" smtClean="0">
                          <a:ln>
                            <a:noFill/>
                          </a:ln>
                          <a:solidFill>
                            <a:schemeClr val="tx1"/>
                          </a:solidFill>
                          <a:effectLst/>
                          <a:latin typeface="宋体" pitchFamily="2" charset="-122"/>
                          <a:ea typeface="宋体" pitchFamily="2" charset="-122"/>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r h="191278">
                <a:tc vMerge="1">
                  <a:txBody>
                    <a:bodyPr/>
                    <a:lstStyle/>
                    <a:p>
                      <a:endParaRPr lang="zh-CN"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 typeface="Arial" pitchFamily="34" charset="0"/>
                        <a:buNone/>
                        <a:tabLst/>
                      </a:pPr>
                      <a:r>
                        <a:rPr kumimoji="0" lang="zh-CN" sz="1400" b="0" i="0" u="none" strike="noStrike" cap="none" normalizeH="0" baseline="0" smtClean="0">
                          <a:ln>
                            <a:noFill/>
                          </a:ln>
                          <a:solidFill>
                            <a:schemeClr val="tx1"/>
                          </a:solidFill>
                          <a:effectLst/>
                          <a:latin typeface="宋体" pitchFamily="2" charset="-122"/>
                          <a:ea typeface="宋体" pitchFamily="2" charset="-122"/>
                        </a:rPr>
                        <a:t>应纳税额减征额</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 typeface="Arial" pitchFamily="34" charset="0"/>
                        <a:buNone/>
                        <a:tabLst/>
                      </a:pPr>
                      <a:r>
                        <a:rPr kumimoji="0" lang="en-US" sz="1400" b="0" i="0" u="none" strike="noStrike" cap="none" normalizeH="0" baseline="0" smtClean="0">
                          <a:ln>
                            <a:noFill/>
                          </a:ln>
                          <a:solidFill>
                            <a:schemeClr val="tx1"/>
                          </a:solidFill>
                          <a:effectLst/>
                          <a:latin typeface="宋体" pitchFamily="2" charset="-122"/>
                          <a:ea typeface="宋体" pitchFamily="2" charset="-122"/>
                        </a:rPr>
                        <a:t>23</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 typeface="Arial" pitchFamily="34" charset="0"/>
                        <a:buNone/>
                        <a:tabLst/>
                      </a:pPr>
                      <a:r>
                        <a:rPr kumimoji="0" lang="zh-CN" sz="1000" b="0" i="0" u="none" strike="noStrike" cap="none" normalizeH="0" baseline="0" smtClean="0">
                          <a:ln>
                            <a:noFill/>
                          </a:ln>
                          <a:solidFill>
                            <a:schemeClr val="tx1"/>
                          </a:solidFill>
                          <a:effectLst/>
                          <a:latin typeface="宋体" pitchFamily="2" charset="-122"/>
                          <a:ea typeface="宋体" pitchFamily="2" charset="-122"/>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zh-CN" sz="1000" b="0" i="0" u="none" strike="noStrike" cap="none" normalizeH="0" baseline="0" smtClean="0">
                          <a:ln>
                            <a:noFill/>
                          </a:ln>
                          <a:solidFill>
                            <a:schemeClr val="tx1"/>
                          </a:solidFill>
                          <a:effectLst/>
                          <a:latin typeface="宋体" pitchFamily="2" charset="-122"/>
                          <a:ea typeface="宋体" pitchFamily="2" charset="-122"/>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zh-CN" sz="1000" b="0" i="0" u="none" strike="noStrike" cap="none" normalizeH="0" baseline="0" smtClean="0">
                          <a:ln>
                            <a:noFill/>
                          </a:ln>
                          <a:solidFill>
                            <a:schemeClr val="tx1"/>
                          </a:solidFill>
                          <a:effectLst/>
                          <a:latin typeface="宋体" pitchFamily="2" charset="-122"/>
                          <a:ea typeface="宋体" pitchFamily="2" charset="-122"/>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zh-CN" sz="1000" b="0" i="0" u="none" strike="noStrike" cap="none" normalizeH="0" baseline="0" smtClean="0">
                          <a:ln>
                            <a:noFill/>
                          </a:ln>
                          <a:solidFill>
                            <a:schemeClr val="tx1"/>
                          </a:solidFill>
                          <a:effectLst/>
                          <a:latin typeface="宋体" pitchFamily="2" charset="-122"/>
                          <a:ea typeface="宋体" pitchFamily="2" charset="-122"/>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r h="192928">
                <a:tc vMerge="1">
                  <a:txBody>
                    <a:bodyPr/>
                    <a:lstStyle/>
                    <a:p>
                      <a:endParaRPr lang="zh-CN"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 typeface="Arial" pitchFamily="34" charset="0"/>
                        <a:buNone/>
                        <a:tabLst/>
                      </a:pPr>
                      <a:r>
                        <a:rPr kumimoji="0" lang="zh-CN" sz="1400" b="0" i="0" u="none" strike="noStrike" cap="none" normalizeH="0" baseline="0" smtClean="0">
                          <a:ln>
                            <a:noFill/>
                          </a:ln>
                          <a:solidFill>
                            <a:schemeClr val="tx1"/>
                          </a:solidFill>
                          <a:effectLst/>
                          <a:latin typeface="宋体" pitchFamily="2" charset="-122"/>
                          <a:ea typeface="宋体" pitchFamily="2" charset="-122"/>
                        </a:rPr>
                        <a:t>应纳税额合计</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 typeface="Arial" pitchFamily="34" charset="0"/>
                        <a:buNone/>
                        <a:tabLst/>
                      </a:pPr>
                      <a:r>
                        <a:rPr kumimoji="0" lang="en-US" sz="1400" b="0" i="0" u="none" strike="noStrike" cap="none" normalizeH="0" baseline="0" dirty="0" smtClean="0">
                          <a:ln>
                            <a:noFill/>
                          </a:ln>
                          <a:solidFill>
                            <a:schemeClr val="tx1"/>
                          </a:solidFill>
                          <a:effectLst/>
                          <a:latin typeface="宋体" pitchFamily="2" charset="-122"/>
                          <a:ea typeface="宋体" pitchFamily="2" charset="-122"/>
                        </a:rPr>
                        <a:t>24=19+21-23</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 typeface="Arial" pitchFamily="34" charset="0"/>
                        <a:buNone/>
                        <a:tabLst/>
                      </a:pPr>
                      <a:r>
                        <a:rPr kumimoji="0" lang="zh-CN" sz="1000" b="0" i="0" u="none" strike="noStrike" cap="none" normalizeH="0" baseline="0" smtClean="0">
                          <a:ln>
                            <a:noFill/>
                          </a:ln>
                          <a:solidFill>
                            <a:schemeClr val="tx1"/>
                          </a:solidFill>
                          <a:effectLst/>
                          <a:latin typeface="宋体" pitchFamily="2" charset="-122"/>
                          <a:ea typeface="宋体" pitchFamily="2" charset="-122"/>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zh-CN" sz="1000" b="0" i="0" u="none" strike="noStrike" cap="none" normalizeH="0" baseline="0" smtClean="0">
                          <a:ln>
                            <a:noFill/>
                          </a:ln>
                          <a:solidFill>
                            <a:schemeClr val="tx1"/>
                          </a:solidFill>
                          <a:effectLst/>
                          <a:latin typeface="宋体" pitchFamily="2" charset="-122"/>
                          <a:ea typeface="宋体" pitchFamily="2" charset="-122"/>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zh-CN" sz="1000" b="0" i="0" u="none" strike="noStrike" cap="none" normalizeH="0" baseline="0" smtClean="0">
                          <a:ln>
                            <a:noFill/>
                          </a:ln>
                          <a:solidFill>
                            <a:schemeClr val="tx1"/>
                          </a:solidFill>
                          <a:effectLst/>
                          <a:latin typeface="宋体" pitchFamily="2" charset="-122"/>
                          <a:ea typeface="宋体" pitchFamily="2" charset="-122"/>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zh-CN" sz="1000" b="0" i="0" u="none" strike="noStrike" cap="none" normalizeH="0" baseline="0" dirty="0" smtClean="0">
                          <a:ln>
                            <a:noFill/>
                          </a:ln>
                          <a:solidFill>
                            <a:schemeClr val="tx1"/>
                          </a:solidFill>
                          <a:effectLst/>
                          <a:latin typeface="宋体" pitchFamily="2" charset="-122"/>
                          <a:ea typeface="宋体" pitchFamily="2" charset="-122"/>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grpSp>
        <p:nvGrpSpPr>
          <p:cNvPr id="9" name="Group 122"/>
          <p:cNvGrpSpPr>
            <a:grpSpLocks/>
          </p:cNvGrpSpPr>
          <p:nvPr/>
        </p:nvGrpSpPr>
        <p:grpSpPr bwMode="auto">
          <a:xfrm>
            <a:off x="5714995" y="2901945"/>
            <a:ext cx="5143100" cy="3764731"/>
            <a:chOff x="900" y="-1574"/>
            <a:chExt cx="9125" cy="5928"/>
          </a:xfrm>
        </p:grpSpPr>
        <p:sp>
          <p:nvSpPr>
            <p:cNvPr id="14" name="矩形标注 28"/>
            <p:cNvSpPr>
              <a:spLocks noChangeArrowheads="1"/>
            </p:cNvSpPr>
            <p:nvPr/>
          </p:nvSpPr>
          <p:spPr bwMode="auto">
            <a:xfrm rot="5400000">
              <a:off x="2538" y="-3212"/>
              <a:ext cx="5850" cy="9125"/>
            </a:xfrm>
            <a:prstGeom prst="wedgeRectCallout">
              <a:avLst>
                <a:gd name="adj1" fmla="val 11097"/>
                <a:gd name="adj2" fmla="val 60095"/>
              </a:avLst>
            </a:prstGeom>
            <a:solidFill>
              <a:srgbClr val="FFFF99"/>
            </a:solidFill>
            <a:ln w="25400">
              <a:solidFill>
                <a:srgbClr val="2C2C2C"/>
              </a:solidFill>
              <a:miter lim="800000"/>
              <a:headEnd/>
              <a:tailEnd/>
            </a:ln>
          </p:spPr>
          <p:txBody>
            <a:bodyPr lIns="90170" tIns="46990" rIns="90170" bIns="46990" anchor="ctr"/>
            <a:lstStyle/>
            <a:p>
              <a:pPr algn="ctr"/>
              <a:endParaRPr lang="zh-CN" altLang="en-US">
                <a:solidFill>
                  <a:srgbClr val="FFFFFF"/>
                </a:solidFill>
                <a:latin typeface="Calibri" pitchFamily="34" charset="0"/>
              </a:endParaRPr>
            </a:p>
          </p:txBody>
        </p:sp>
        <p:sp>
          <p:nvSpPr>
            <p:cNvPr id="15" name="TextBox 29"/>
            <p:cNvSpPr txBox="1">
              <a:spLocks noChangeArrowheads="1"/>
            </p:cNvSpPr>
            <p:nvPr/>
          </p:nvSpPr>
          <p:spPr bwMode="auto">
            <a:xfrm>
              <a:off x="900" y="-1462"/>
              <a:ext cx="8888" cy="5816"/>
            </a:xfrm>
            <a:prstGeom prst="rect">
              <a:avLst/>
            </a:prstGeom>
            <a:noFill/>
            <a:ln w="9525">
              <a:noFill/>
              <a:miter lim="800000"/>
              <a:headEnd/>
              <a:tailEnd/>
            </a:ln>
          </p:spPr>
          <p:txBody>
            <a:bodyPr wrap="square">
              <a:spAutoFit/>
            </a:bodyPr>
            <a:lstStyle/>
            <a:p>
              <a:r>
                <a:rPr lang="zh-CN" altLang="en-US" dirty="0" smtClean="0">
                  <a:latin typeface="微软雅黑" pitchFamily="34" charset="-122"/>
                  <a:ea typeface="微软雅黑" pitchFamily="34" charset="-122"/>
                </a:rPr>
                <a:t>    （</a:t>
              </a:r>
              <a:r>
                <a:rPr lang="en-US" altLang="zh-CN" dirty="0" smtClean="0">
                  <a:latin typeface="微软雅黑" pitchFamily="34" charset="-122"/>
                  <a:ea typeface="微软雅黑" pitchFamily="34" charset="-122"/>
                </a:rPr>
                <a:t>1</a:t>
              </a:r>
              <a:r>
                <a:rPr lang="zh-CN" altLang="en-US" dirty="0" smtClean="0">
                  <a:latin typeface="微软雅黑" pitchFamily="34" charset="-122"/>
                  <a:ea typeface="微软雅黑" pitchFamily="34" charset="-122"/>
                </a:rPr>
                <a:t>）对于</a:t>
              </a:r>
              <a:r>
                <a:rPr lang="zh-CN" altLang="en-US" dirty="0">
                  <a:latin typeface="微软雅黑" pitchFamily="34" charset="-122"/>
                  <a:ea typeface="微软雅黑" pitchFamily="34" charset="-122"/>
                </a:rPr>
                <a:t>适用加计抵减政策的纳税人，若当期有可从应纳税额中抵减的加计抵减额，以抵减后的应纳税额进行填报。具体公式如下：</a:t>
              </a:r>
            </a:p>
            <a:p>
              <a:r>
                <a:rPr lang="zh-CN" altLang="en-US" dirty="0" smtClean="0">
                  <a:latin typeface="微软雅黑" pitchFamily="34" charset="-122"/>
                  <a:ea typeface="微软雅黑" pitchFamily="34" charset="-122"/>
                </a:rPr>
                <a:t>     主</a:t>
              </a:r>
              <a:r>
                <a:rPr lang="zh-CN" altLang="en-US" dirty="0">
                  <a:latin typeface="微软雅黑" pitchFamily="34" charset="-122"/>
                  <a:ea typeface="微软雅黑" pitchFamily="34" charset="-122"/>
                </a:rPr>
                <a:t>表第</a:t>
              </a:r>
              <a:r>
                <a:rPr lang="en-US" altLang="zh-CN" dirty="0">
                  <a:latin typeface="微软雅黑" pitchFamily="34" charset="-122"/>
                  <a:ea typeface="微软雅黑" pitchFamily="34" charset="-122"/>
                </a:rPr>
                <a:t>19</a:t>
              </a:r>
              <a:r>
                <a:rPr lang="zh-CN" altLang="en-US" dirty="0">
                  <a:latin typeface="微软雅黑" pitchFamily="34" charset="-122"/>
                  <a:ea typeface="微软雅黑" pitchFamily="34" charset="-122"/>
                </a:rPr>
                <a:t>栏</a:t>
              </a:r>
              <a:r>
                <a:rPr lang="en-US" dirty="0">
                  <a:latin typeface="微软雅黑" pitchFamily="34" charset="-122"/>
                  <a:ea typeface="微软雅黑" pitchFamily="34" charset="-122"/>
                </a:rPr>
                <a:t>“</a:t>
              </a:r>
              <a:r>
                <a:rPr lang="zh-CN" altLang="en-US" dirty="0">
                  <a:latin typeface="微软雅黑" pitchFamily="34" charset="-122"/>
                  <a:ea typeface="微软雅黑" pitchFamily="34" charset="-122"/>
                </a:rPr>
                <a:t>一般项目</a:t>
              </a:r>
              <a:r>
                <a:rPr lang="en-US" dirty="0">
                  <a:latin typeface="微软雅黑" pitchFamily="34" charset="-122"/>
                  <a:ea typeface="微软雅黑" pitchFamily="34" charset="-122"/>
                </a:rPr>
                <a:t>”</a:t>
              </a:r>
              <a:r>
                <a:rPr lang="zh-CN" altLang="en-US" dirty="0">
                  <a:latin typeface="微软雅黑" pitchFamily="34" charset="-122"/>
                  <a:ea typeface="微软雅黑" pitchFamily="34" charset="-122"/>
                </a:rPr>
                <a:t>列</a:t>
              </a:r>
              <a:r>
                <a:rPr lang="en-US" dirty="0">
                  <a:latin typeface="微软雅黑" pitchFamily="34" charset="-122"/>
                  <a:ea typeface="微软雅黑" pitchFamily="34" charset="-122"/>
                </a:rPr>
                <a:t>“</a:t>
              </a:r>
              <a:r>
                <a:rPr lang="zh-CN" altLang="en-US" dirty="0">
                  <a:latin typeface="微软雅黑" pitchFamily="34" charset="-122"/>
                  <a:ea typeface="微软雅黑" pitchFamily="34" charset="-122"/>
                </a:rPr>
                <a:t>本月数</a:t>
              </a:r>
              <a:r>
                <a:rPr lang="en-US" dirty="0">
                  <a:latin typeface="微软雅黑" pitchFamily="34" charset="-122"/>
                  <a:ea typeface="微软雅黑" pitchFamily="34" charset="-122"/>
                </a:rPr>
                <a:t>”</a:t>
              </a:r>
              <a:r>
                <a:rPr lang="zh-CN" altLang="en-US" dirty="0">
                  <a:latin typeface="微软雅黑" pitchFamily="34" charset="-122"/>
                  <a:ea typeface="微软雅黑" pitchFamily="34" charset="-122"/>
                </a:rPr>
                <a:t>＝第</a:t>
              </a:r>
              <a:r>
                <a:rPr lang="en-US" altLang="zh-CN" dirty="0">
                  <a:latin typeface="微软雅黑" pitchFamily="34" charset="-122"/>
                  <a:ea typeface="微软雅黑" pitchFamily="34" charset="-122"/>
                </a:rPr>
                <a:t>11</a:t>
              </a:r>
              <a:r>
                <a:rPr lang="zh-CN" altLang="en-US" dirty="0">
                  <a:latin typeface="微软雅黑" pitchFamily="34" charset="-122"/>
                  <a:ea typeface="微软雅黑" pitchFamily="34" charset="-122"/>
                </a:rPr>
                <a:t>栏</a:t>
              </a:r>
              <a:r>
                <a:rPr lang="en-US" dirty="0">
                  <a:latin typeface="微软雅黑" pitchFamily="34" charset="-122"/>
                  <a:ea typeface="微软雅黑" pitchFamily="34" charset="-122"/>
                </a:rPr>
                <a:t>“</a:t>
              </a:r>
              <a:r>
                <a:rPr lang="zh-CN" altLang="en-US" dirty="0">
                  <a:latin typeface="微软雅黑" pitchFamily="34" charset="-122"/>
                  <a:ea typeface="微软雅黑" pitchFamily="34" charset="-122"/>
                </a:rPr>
                <a:t>销项税额</a:t>
              </a:r>
              <a:r>
                <a:rPr lang="en-US" dirty="0">
                  <a:latin typeface="微软雅黑" pitchFamily="34" charset="-122"/>
                  <a:ea typeface="微软雅黑" pitchFamily="34" charset="-122"/>
                </a:rPr>
                <a:t>”“</a:t>
              </a:r>
              <a:r>
                <a:rPr lang="zh-CN" altLang="en-US" dirty="0">
                  <a:latin typeface="微软雅黑" pitchFamily="34" charset="-122"/>
                  <a:ea typeface="微软雅黑" pitchFamily="34" charset="-122"/>
                </a:rPr>
                <a:t>一般项目</a:t>
              </a:r>
              <a:r>
                <a:rPr lang="en-US" dirty="0">
                  <a:latin typeface="微软雅黑" pitchFamily="34" charset="-122"/>
                  <a:ea typeface="微软雅黑" pitchFamily="34" charset="-122"/>
                </a:rPr>
                <a:t>”</a:t>
              </a:r>
              <a:r>
                <a:rPr lang="zh-CN" altLang="en-US" dirty="0">
                  <a:latin typeface="微软雅黑" pitchFamily="34" charset="-122"/>
                  <a:ea typeface="微软雅黑" pitchFamily="34" charset="-122"/>
                </a:rPr>
                <a:t>列</a:t>
              </a:r>
              <a:r>
                <a:rPr lang="en-US" dirty="0">
                  <a:latin typeface="微软雅黑" pitchFamily="34" charset="-122"/>
                  <a:ea typeface="微软雅黑" pitchFamily="34" charset="-122"/>
                </a:rPr>
                <a:t>“</a:t>
              </a:r>
              <a:r>
                <a:rPr lang="zh-CN" altLang="en-US" dirty="0">
                  <a:latin typeface="微软雅黑" pitchFamily="34" charset="-122"/>
                  <a:ea typeface="微软雅黑" pitchFamily="34" charset="-122"/>
                </a:rPr>
                <a:t>本月数</a:t>
              </a:r>
              <a:r>
                <a:rPr lang="en-US" dirty="0">
                  <a:latin typeface="微软雅黑" pitchFamily="34" charset="-122"/>
                  <a:ea typeface="微软雅黑" pitchFamily="34" charset="-122"/>
                </a:rPr>
                <a:t>”</a:t>
              </a: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第</a:t>
              </a:r>
              <a:r>
                <a:rPr lang="en-US" altLang="zh-CN" dirty="0">
                  <a:latin typeface="微软雅黑" pitchFamily="34" charset="-122"/>
                  <a:ea typeface="微软雅黑" pitchFamily="34" charset="-122"/>
                </a:rPr>
                <a:t>18</a:t>
              </a:r>
              <a:r>
                <a:rPr lang="zh-CN" altLang="en-US" dirty="0">
                  <a:latin typeface="微软雅黑" pitchFamily="34" charset="-122"/>
                  <a:ea typeface="微软雅黑" pitchFamily="34" charset="-122"/>
                </a:rPr>
                <a:t>栏</a:t>
              </a:r>
              <a:r>
                <a:rPr lang="en-US" dirty="0">
                  <a:latin typeface="微软雅黑" pitchFamily="34" charset="-122"/>
                  <a:ea typeface="微软雅黑" pitchFamily="34" charset="-122"/>
                </a:rPr>
                <a:t>“</a:t>
              </a:r>
              <a:r>
                <a:rPr lang="zh-CN" altLang="en-US" dirty="0">
                  <a:latin typeface="微软雅黑" pitchFamily="34" charset="-122"/>
                  <a:ea typeface="微软雅黑" pitchFamily="34" charset="-122"/>
                </a:rPr>
                <a:t>实际抵扣税额</a:t>
              </a:r>
              <a:r>
                <a:rPr lang="en-US" dirty="0">
                  <a:latin typeface="微软雅黑" pitchFamily="34" charset="-122"/>
                  <a:ea typeface="微软雅黑" pitchFamily="34" charset="-122"/>
                </a:rPr>
                <a:t>”“</a:t>
              </a:r>
              <a:r>
                <a:rPr lang="zh-CN" altLang="en-US" dirty="0">
                  <a:latin typeface="微软雅黑" pitchFamily="34" charset="-122"/>
                  <a:ea typeface="微软雅黑" pitchFamily="34" charset="-122"/>
                </a:rPr>
                <a:t>一般项目</a:t>
              </a:r>
              <a:r>
                <a:rPr lang="en-US" dirty="0">
                  <a:latin typeface="微软雅黑" pitchFamily="34" charset="-122"/>
                  <a:ea typeface="微软雅黑" pitchFamily="34" charset="-122"/>
                </a:rPr>
                <a:t>”</a:t>
              </a:r>
              <a:r>
                <a:rPr lang="zh-CN" altLang="en-US" dirty="0">
                  <a:latin typeface="微软雅黑" pitchFamily="34" charset="-122"/>
                  <a:ea typeface="微软雅黑" pitchFamily="34" charset="-122"/>
                </a:rPr>
                <a:t>列</a:t>
              </a:r>
              <a:r>
                <a:rPr lang="en-US" dirty="0">
                  <a:latin typeface="微软雅黑" pitchFamily="34" charset="-122"/>
                  <a:ea typeface="微软雅黑" pitchFamily="34" charset="-122"/>
                </a:rPr>
                <a:t>“</a:t>
              </a:r>
              <a:r>
                <a:rPr lang="zh-CN" altLang="en-US" dirty="0">
                  <a:latin typeface="微软雅黑" pitchFamily="34" charset="-122"/>
                  <a:ea typeface="微软雅黑" pitchFamily="34" charset="-122"/>
                </a:rPr>
                <a:t>本月数”</a:t>
              </a:r>
              <a:r>
                <a:rPr lang="en-US" altLang="zh-CN" dirty="0">
                  <a:solidFill>
                    <a:srgbClr val="FF0000"/>
                  </a:solidFill>
                  <a:latin typeface="微软雅黑" pitchFamily="34" charset="-122"/>
                  <a:ea typeface="微软雅黑" pitchFamily="34" charset="-122"/>
                </a:rPr>
                <a:t>- “</a:t>
              </a:r>
              <a:r>
                <a:rPr lang="zh-CN" altLang="en-US" dirty="0">
                  <a:solidFill>
                    <a:srgbClr val="FF0000"/>
                  </a:solidFill>
                  <a:latin typeface="微软雅黑" pitchFamily="34" charset="-122"/>
                  <a:ea typeface="微软雅黑" pitchFamily="34" charset="-122"/>
                </a:rPr>
                <a:t>实际抵减额</a:t>
              </a:r>
              <a:r>
                <a:rPr lang="en-US" dirty="0">
                  <a:solidFill>
                    <a:srgbClr val="FF0000"/>
                  </a:solidFill>
                  <a:latin typeface="微软雅黑" pitchFamily="34" charset="-122"/>
                  <a:ea typeface="微软雅黑" pitchFamily="34" charset="-122"/>
                </a:rPr>
                <a:t>”</a:t>
              </a:r>
              <a:r>
                <a:rPr lang="zh-CN" altLang="en-US" dirty="0">
                  <a:latin typeface="微软雅黑" pitchFamily="34" charset="-122"/>
                  <a:ea typeface="微软雅黑" pitchFamily="34" charset="-122"/>
                </a:rPr>
                <a:t>。</a:t>
              </a:r>
            </a:p>
            <a:p>
              <a:r>
                <a:rPr lang="zh-CN" altLang="en-US" dirty="0" smtClean="0">
                  <a:latin typeface="微软雅黑" pitchFamily="34" charset="-122"/>
                  <a:ea typeface="微软雅黑" pitchFamily="34" charset="-122"/>
                </a:rPr>
                <a:t>     主</a:t>
              </a:r>
              <a:r>
                <a:rPr lang="zh-CN" altLang="en-US" dirty="0">
                  <a:latin typeface="微软雅黑" pitchFamily="34" charset="-122"/>
                  <a:ea typeface="微软雅黑" pitchFamily="34" charset="-122"/>
                </a:rPr>
                <a:t>表第</a:t>
              </a:r>
              <a:r>
                <a:rPr lang="en-US" altLang="zh-CN" dirty="0">
                  <a:latin typeface="微软雅黑" pitchFamily="34" charset="-122"/>
                  <a:ea typeface="微软雅黑" pitchFamily="34" charset="-122"/>
                </a:rPr>
                <a:t>19</a:t>
              </a:r>
              <a:r>
                <a:rPr lang="zh-CN" altLang="en-US" dirty="0">
                  <a:latin typeface="微软雅黑" pitchFamily="34" charset="-122"/>
                  <a:ea typeface="微软雅黑" pitchFamily="34" charset="-122"/>
                </a:rPr>
                <a:t>栏“即征即退项目”列“本月数”＝第</a:t>
              </a:r>
              <a:r>
                <a:rPr lang="en-US" altLang="zh-CN" dirty="0">
                  <a:latin typeface="微软雅黑" pitchFamily="34" charset="-122"/>
                  <a:ea typeface="微软雅黑" pitchFamily="34" charset="-122"/>
                </a:rPr>
                <a:t>11</a:t>
              </a:r>
              <a:r>
                <a:rPr lang="zh-CN" altLang="en-US" dirty="0">
                  <a:latin typeface="微软雅黑" pitchFamily="34" charset="-122"/>
                  <a:ea typeface="微软雅黑" pitchFamily="34" charset="-122"/>
                </a:rPr>
                <a:t>栏“销项税额”“即征即退项目”列“本月数”</a:t>
              </a: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第</a:t>
              </a:r>
              <a:r>
                <a:rPr lang="en-US" altLang="zh-CN" dirty="0">
                  <a:latin typeface="微软雅黑" pitchFamily="34" charset="-122"/>
                  <a:ea typeface="微软雅黑" pitchFamily="34" charset="-122"/>
                </a:rPr>
                <a:t>18</a:t>
              </a:r>
              <a:r>
                <a:rPr lang="zh-CN" altLang="en-US" dirty="0">
                  <a:latin typeface="微软雅黑" pitchFamily="34" charset="-122"/>
                  <a:ea typeface="微软雅黑" pitchFamily="34" charset="-122"/>
                </a:rPr>
                <a:t>栏“实际抵扣税额”“即征即退项目”列“本月数”</a:t>
              </a:r>
              <a:r>
                <a:rPr lang="en-US" altLang="zh-CN" dirty="0">
                  <a:solidFill>
                    <a:srgbClr val="FF0000"/>
                  </a:solidFill>
                  <a:latin typeface="微软雅黑" pitchFamily="34" charset="-122"/>
                  <a:ea typeface="微软雅黑" pitchFamily="34" charset="-122"/>
                </a:rPr>
                <a:t>-“</a:t>
              </a:r>
              <a:r>
                <a:rPr lang="zh-CN" altLang="en-US" dirty="0">
                  <a:solidFill>
                    <a:srgbClr val="FF0000"/>
                  </a:solidFill>
                  <a:latin typeface="微软雅黑" pitchFamily="34" charset="-122"/>
                  <a:ea typeface="微软雅黑" pitchFamily="34" charset="-122"/>
                </a:rPr>
                <a:t>实际抵减额</a:t>
              </a:r>
              <a:r>
                <a:rPr lang="en-US" dirty="0">
                  <a:solidFill>
                    <a:srgbClr val="FF0000"/>
                  </a:solidFill>
                  <a:latin typeface="微软雅黑" pitchFamily="34" charset="-122"/>
                  <a:ea typeface="微软雅黑" pitchFamily="34" charset="-122"/>
                </a:rPr>
                <a:t>”</a:t>
              </a:r>
              <a:r>
                <a:rPr lang="zh-CN" altLang="en-US" dirty="0">
                  <a:solidFill>
                    <a:srgbClr val="FF0000"/>
                  </a:solidFill>
                  <a:latin typeface="微软雅黑" pitchFamily="34" charset="-122"/>
                  <a:ea typeface="微软雅黑" pitchFamily="34" charset="-122"/>
                </a:rPr>
                <a:t>。</a:t>
              </a:r>
            </a:p>
            <a:p>
              <a:r>
                <a:rPr lang="zh-CN" altLang="en-US" dirty="0" smtClean="0">
                  <a:latin typeface="微软雅黑" pitchFamily="34" charset="-122"/>
                  <a:ea typeface="微软雅黑" pitchFamily="34" charset="-122"/>
                </a:rPr>
                <a:t>     （</a:t>
              </a:r>
              <a:r>
                <a:rPr lang="en-US" altLang="zh-CN" dirty="0" smtClean="0">
                  <a:latin typeface="微软雅黑" pitchFamily="34" charset="-122"/>
                  <a:ea typeface="微软雅黑" pitchFamily="34" charset="-122"/>
                </a:rPr>
                <a:t>2</a:t>
              </a:r>
              <a:r>
                <a:rPr lang="zh-CN" altLang="en-US" dirty="0" smtClean="0">
                  <a:latin typeface="微软雅黑" pitchFamily="34" charset="-122"/>
                  <a:ea typeface="微软雅黑" pitchFamily="34" charset="-122"/>
                </a:rPr>
                <a:t>）其他</a:t>
              </a:r>
              <a:r>
                <a:rPr lang="zh-CN" altLang="en-US" dirty="0">
                  <a:latin typeface="微软雅黑" pitchFamily="34" charset="-122"/>
                  <a:ea typeface="微软雅黑" pitchFamily="34" charset="-122"/>
                </a:rPr>
                <a:t>纳税人仍按表中公式“</a:t>
              </a:r>
              <a:r>
                <a:rPr lang="en-US" altLang="zh-CN" dirty="0">
                  <a:latin typeface="微软雅黑" pitchFamily="34" charset="-122"/>
                  <a:ea typeface="微软雅黑" pitchFamily="34" charset="-122"/>
                </a:rPr>
                <a:t>19=11-18”</a:t>
              </a:r>
              <a:r>
                <a:rPr lang="zh-CN" altLang="en-US" dirty="0">
                  <a:latin typeface="微软雅黑" pitchFamily="34" charset="-122"/>
                  <a:ea typeface="微软雅黑" pitchFamily="34" charset="-122"/>
                </a:rPr>
                <a:t>填写。</a:t>
              </a:r>
            </a:p>
          </p:txBody>
        </p:sp>
      </p:grpSp>
      <p:sp>
        <p:nvSpPr>
          <p:cNvPr id="17" name="标题 6"/>
          <p:cNvSpPr txBox="1">
            <a:spLocks/>
          </p:cNvSpPr>
          <p:nvPr/>
        </p:nvSpPr>
        <p:spPr>
          <a:xfrm>
            <a:off x="1285839" y="1258871"/>
            <a:ext cx="9215502" cy="931867"/>
          </a:xfrm>
          <a:prstGeom prst="rect">
            <a:avLst/>
          </a:prstGeom>
        </p:spPr>
        <p:txBody>
          <a:bodyPr anchor="ctr"/>
          <a:lstStyle>
            <a:lvl1pPr algn="l" rtl="0" fontAlgn="base">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fontAlgn="base">
              <a:spcBef>
                <a:spcPct val="0"/>
              </a:spcBef>
              <a:spcAft>
                <a:spcPct val="0"/>
              </a:spcAft>
              <a:defRPr sz="4300">
                <a:solidFill>
                  <a:srgbClr val="572314"/>
                </a:solidFill>
                <a:latin typeface="Gill Sans MT" pitchFamily="34" charset="0"/>
                <a:ea typeface="华文中宋" pitchFamily="2" charset="-122"/>
              </a:defRPr>
            </a:lvl2pPr>
            <a:lvl3pPr algn="l" rtl="0" fontAlgn="base">
              <a:spcBef>
                <a:spcPct val="0"/>
              </a:spcBef>
              <a:spcAft>
                <a:spcPct val="0"/>
              </a:spcAft>
              <a:defRPr sz="4300">
                <a:solidFill>
                  <a:srgbClr val="572314"/>
                </a:solidFill>
                <a:latin typeface="Gill Sans MT" pitchFamily="34" charset="0"/>
                <a:ea typeface="华文中宋" pitchFamily="2" charset="-122"/>
              </a:defRPr>
            </a:lvl3pPr>
            <a:lvl4pPr algn="l" rtl="0" fontAlgn="base">
              <a:spcBef>
                <a:spcPct val="0"/>
              </a:spcBef>
              <a:spcAft>
                <a:spcPct val="0"/>
              </a:spcAft>
              <a:defRPr sz="4300">
                <a:solidFill>
                  <a:srgbClr val="572314"/>
                </a:solidFill>
                <a:latin typeface="Gill Sans MT" pitchFamily="34" charset="0"/>
                <a:ea typeface="华文中宋" pitchFamily="2" charset="-122"/>
              </a:defRPr>
            </a:lvl4pPr>
            <a:lvl5pPr algn="l" rtl="0" fontAlgn="base">
              <a:spcBef>
                <a:spcPct val="0"/>
              </a:spcBef>
              <a:spcAft>
                <a:spcPct val="0"/>
              </a:spcAft>
              <a:defRPr sz="4300">
                <a:solidFill>
                  <a:srgbClr val="572314"/>
                </a:solidFill>
                <a:latin typeface="Gill Sans MT" pitchFamily="34" charset="0"/>
                <a:ea typeface="华文中宋" pitchFamily="2" charset="-122"/>
              </a:defRPr>
            </a:lvl5pPr>
            <a:lvl6pPr marL="457200" algn="l" rtl="0" fontAlgn="base">
              <a:spcBef>
                <a:spcPct val="0"/>
              </a:spcBef>
              <a:spcAft>
                <a:spcPct val="0"/>
              </a:spcAft>
              <a:defRPr sz="4300">
                <a:solidFill>
                  <a:srgbClr val="572314"/>
                </a:solidFill>
                <a:latin typeface="Gill Sans MT" pitchFamily="34" charset="0"/>
                <a:ea typeface="华文中宋" pitchFamily="2" charset="-122"/>
              </a:defRPr>
            </a:lvl6pPr>
            <a:lvl7pPr marL="914400" algn="l" rtl="0" fontAlgn="base">
              <a:spcBef>
                <a:spcPct val="0"/>
              </a:spcBef>
              <a:spcAft>
                <a:spcPct val="0"/>
              </a:spcAft>
              <a:defRPr sz="4300">
                <a:solidFill>
                  <a:srgbClr val="572314"/>
                </a:solidFill>
                <a:latin typeface="Gill Sans MT" pitchFamily="34" charset="0"/>
                <a:ea typeface="华文中宋" pitchFamily="2" charset="-122"/>
              </a:defRPr>
            </a:lvl7pPr>
            <a:lvl8pPr marL="1371600" algn="l" rtl="0" fontAlgn="base">
              <a:spcBef>
                <a:spcPct val="0"/>
              </a:spcBef>
              <a:spcAft>
                <a:spcPct val="0"/>
              </a:spcAft>
              <a:defRPr sz="4300">
                <a:solidFill>
                  <a:srgbClr val="572314"/>
                </a:solidFill>
                <a:latin typeface="Gill Sans MT" pitchFamily="34" charset="0"/>
                <a:ea typeface="华文中宋" pitchFamily="2" charset="-122"/>
              </a:defRPr>
            </a:lvl8pPr>
            <a:lvl9pPr marL="1828800" algn="l" rtl="0" fontAlgn="base">
              <a:spcBef>
                <a:spcPct val="0"/>
              </a:spcBef>
              <a:spcAft>
                <a:spcPct val="0"/>
              </a:spcAft>
              <a:defRPr sz="4300">
                <a:solidFill>
                  <a:srgbClr val="572314"/>
                </a:solidFill>
                <a:latin typeface="Gill Sans MT" pitchFamily="34" charset="0"/>
                <a:ea typeface="华文中宋" pitchFamily="2" charset="-122"/>
              </a:defRPr>
            </a:lvl9pPr>
            <a:extLst/>
          </a:lstStyle>
          <a:p>
            <a:pPr>
              <a:defRPr/>
            </a:pPr>
            <a:r>
              <a:rPr lang="zh-CN" sz="2800" b="1" dirty="0" smtClean="0">
                <a:solidFill>
                  <a:schemeClr val="accent2"/>
                </a:solidFill>
                <a:effectLst/>
                <a:latin typeface="微软雅黑" pitchFamily="34" charset="-122"/>
                <a:ea typeface="微软雅黑" pitchFamily="34" charset="-122"/>
              </a:rPr>
              <a:t>调整内容一</a:t>
            </a:r>
            <a:r>
              <a:rPr lang="zh-CN" altLang="en-US" sz="2800" b="1" dirty="0" smtClean="0">
                <a:solidFill>
                  <a:schemeClr val="accent2"/>
                </a:solidFill>
                <a:effectLst/>
                <a:latin typeface="微软雅黑" pitchFamily="34" charset="-122"/>
                <a:ea typeface="微软雅黑" pitchFamily="34" charset="-122"/>
              </a:rPr>
              <a:t>：</a:t>
            </a:r>
            <a:r>
              <a:rPr lang="zh-CN" altLang="zh-CN" sz="2800" b="1" dirty="0">
                <a:effectLst/>
              </a:rPr>
              <a:t>《增值税纳税申报表（一般纳税人适用）》</a:t>
            </a:r>
            <a:endParaRPr lang="zh-CN" sz="2800" b="1" dirty="0">
              <a:solidFill>
                <a:srgbClr val="FF0000"/>
              </a:solidFill>
              <a:latin typeface="微软雅黑" pitchFamily="34" charset="-122"/>
              <a:ea typeface="微软雅黑" pitchFamily="34" charset="-122"/>
            </a:endParaRPr>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Requires="p14" p14:dur="9">
        <p15:prstTrans prst="fractur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8"/>
          <p:cNvSpPr txBox="1"/>
          <p:nvPr/>
        </p:nvSpPr>
        <p:spPr>
          <a:xfrm>
            <a:off x="1009650" y="385969"/>
            <a:ext cx="7003901" cy="492443"/>
          </a:xfrm>
          <a:prstGeom prst="rect">
            <a:avLst/>
          </a:prstGeom>
          <a:noFill/>
        </p:spPr>
        <p:txBody>
          <a:bodyPr wrap="square" lIns="0" tIns="0" rIns="0" bIns="0" rtlCol="0" anchor="ctr">
            <a:spAutoFit/>
          </a:bodyPr>
          <a:lstStyle/>
          <a:p>
            <a:r>
              <a:rPr lang="en-US" altLang="zh-CN" sz="3200" b="1"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01</a:t>
            </a:r>
            <a:r>
              <a:rPr lang="zh-CN" altLang="en-US" sz="3200" b="1"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申报表介绍</a:t>
            </a:r>
            <a:r>
              <a:rPr lang="en-US" altLang="zh-CN" sz="3200" b="1"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a:t>
            </a:r>
            <a:r>
              <a:rPr lang="zh-CN" altLang="en-US" sz="3200" b="1"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调整</a:t>
            </a:r>
            <a:endParaRPr lang="zh-CN" altLang="en-US" sz="32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标题 6"/>
          <p:cNvSpPr txBox="1">
            <a:spLocks/>
          </p:cNvSpPr>
          <p:nvPr/>
        </p:nvSpPr>
        <p:spPr>
          <a:xfrm>
            <a:off x="1285839" y="1401747"/>
            <a:ext cx="10501386" cy="360363"/>
          </a:xfrm>
          <a:prstGeom prst="rect">
            <a:avLst/>
          </a:prstGeom>
        </p:spPr>
        <p:txBody>
          <a:bodyPr anchor="ctr"/>
          <a:lstStyle>
            <a:lvl1pPr algn="l" rtl="0" fontAlgn="base">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fontAlgn="base">
              <a:spcBef>
                <a:spcPct val="0"/>
              </a:spcBef>
              <a:spcAft>
                <a:spcPct val="0"/>
              </a:spcAft>
              <a:defRPr sz="4300">
                <a:solidFill>
                  <a:srgbClr val="572314"/>
                </a:solidFill>
                <a:latin typeface="Gill Sans MT" pitchFamily="34" charset="0"/>
                <a:ea typeface="华文中宋" pitchFamily="2" charset="-122"/>
              </a:defRPr>
            </a:lvl2pPr>
            <a:lvl3pPr algn="l" rtl="0" fontAlgn="base">
              <a:spcBef>
                <a:spcPct val="0"/>
              </a:spcBef>
              <a:spcAft>
                <a:spcPct val="0"/>
              </a:spcAft>
              <a:defRPr sz="4300">
                <a:solidFill>
                  <a:srgbClr val="572314"/>
                </a:solidFill>
                <a:latin typeface="Gill Sans MT" pitchFamily="34" charset="0"/>
                <a:ea typeface="华文中宋" pitchFamily="2" charset="-122"/>
              </a:defRPr>
            </a:lvl3pPr>
            <a:lvl4pPr algn="l" rtl="0" fontAlgn="base">
              <a:spcBef>
                <a:spcPct val="0"/>
              </a:spcBef>
              <a:spcAft>
                <a:spcPct val="0"/>
              </a:spcAft>
              <a:defRPr sz="4300">
                <a:solidFill>
                  <a:srgbClr val="572314"/>
                </a:solidFill>
                <a:latin typeface="Gill Sans MT" pitchFamily="34" charset="0"/>
                <a:ea typeface="华文中宋" pitchFamily="2" charset="-122"/>
              </a:defRPr>
            </a:lvl4pPr>
            <a:lvl5pPr algn="l" rtl="0" fontAlgn="base">
              <a:spcBef>
                <a:spcPct val="0"/>
              </a:spcBef>
              <a:spcAft>
                <a:spcPct val="0"/>
              </a:spcAft>
              <a:defRPr sz="4300">
                <a:solidFill>
                  <a:srgbClr val="572314"/>
                </a:solidFill>
                <a:latin typeface="Gill Sans MT" pitchFamily="34" charset="0"/>
                <a:ea typeface="华文中宋" pitchFamily="2" charset="-122"/>
              </a:defRPr>
            </a:lvl5pPr>
            <a:lvl6pPr marL="457200" algn="l" rtl="0" fontAlgn="base">
              <a:spcBef>
                <a:spcPct val="0"/>
              </a:spcBef>
              <a:spcAft>
                <a:spcPct val="0"/>
              </a:spcAft>
              <a:defRPr sz="4300">
                <a:solidFill>
                  <a:srgbClr val="572314"/>
                </a:solidFill>
                <a:latin typeface="Gill Sans MT" pitchFamily="34" charset="0"/>
                <a:ea typeface="华文中宋" pitchFamily="2" charset="-122"/>
              </a:defRPr>
            </a:lvl6pPr>
            <a:lvl7pPr marL="914400" algn="l" rtl="0" fontAlgn="base">
              <a:spcBef>
                <a:spcPct val="0"/>
              </a:spcBef>
              <a:spcAft>
                <a:spcPct val="0"/>
              </a:spcAft>
              <a:defRPr sz="4300">
                <a:solidFill>
                  <a:srgbClr val="572314"/>
                </a:solidFill>
                <a:latin typeface="Gill Sans MT" pitchFamily="34" charset="0"/>
                <a:ea typeface="华文中宋" pitchFamily="2" charset="-122"/>
              </a:defRPr>
            </a:lvl7pPr>
            <a:lvl8pPr marL="1371600" algn="l" rtl="0" fontAlgn="base">
              <a:spcBef>
                <a:spcPct val="0"/>
              </a:spcBef>
              <a:spcAft>
                <a:spcPct val="0"/>
              </a:spcAft>
              <a:defRPr sz="4300">
                <a:solidFill>
                  <a:srgbClr val="572314"/>
                </a:solidFill>
                <a:latin typeface="Gill Sans MT" pitchFamily="34" charset="0"/>
                <a:ea typeface="华文中宋" pitchFamily="2" charset="-122"/>
              </a:defRPr>
            </a:lvl8pPr>
            <a:lvl9pPr marL="1828800" algn="l" rtl="0" fontAlgn="base">
              <a:spcBef>
                <a:spcPct val="0"/>
              </a:spcBef>
              <a:spcAft>
                <a:spcPct val="0"/>
              </a:spcAft>
              <a:defRPr sz="4300">
                <a:solidFill>
                  <a:srgbClr val="572314"/>
                </a:solidFill>
                <a:latin typeface="Gill Sans MT" pitchFamily="34" charset="0"/>
                <a:ea typeface="华文中宋" pitchFamily="2" charset="-122"/>
              </a:defRPr>
            </a:lvl9pPr>
            <a:extLst/>
          </a:lstStyle>
          <a:p>
            <a:pPr>
              <a:defRPr/>
            </a:pPr>
            <a:r>
              <a:rPr lang="zh-CN" altLang="en-US" sz="2800" b="1" dirty="0" smtClean="0">
                <a:solidFill>
                  <a:schemeClr val="accent2"/>
                </a:solidFill>
                <a:effectLst/>
                <a:latin typeface="微软雅黑" pitchFamily="34" charset="-122"/>
                <a:ea typeface="微软雅黑" pitchFamily="34" charset="-122"/>
              </a:rPr>
              <a:t>调整内容二：</a:t>
            </a:r>
            <a:r>
              <a:rPr lang="zh-CN" altLang="zh-CN" sz="2800" b="1" dirty="0" smtClean="0">
                <a:effectLst/>
              </a:rPr>
              <a:t>《增值税纳税申报表附列资料（一）》（本期销售情况明细）</a:t>
            </a:r>
            <a:endParaRPr lang="zh-CN" altLang="en-US" sz="2800" b="1" dirty="0">
              <a:solidFill>
                <a:srgbClr val="FF0000"/>
              </a:solidFill>
              <a:effectLst/>
              <a:latin typeface="微软雅黑" pitchFamily="34" charset="-122"/>
              <a:ea typeface="微软雅黑" pitchFamily="34" charset="-122"/>
            </a:endParaRPr>
          </a:p>
        </p:txBody>
      </p:sp>
      <p:sp>
        <p:nvSpPr>
          <p:cNvPr id="11" name="TextBox 29"/>
          <p:cNvSpPr txBox="1">
            <a:spLocks noChangeArrowheads="1"/>
          </p:cNvSpPr>
          <p:nvPr/>
        </p:nvSpPr>
        <p:spPr bwMode="auto">
          <a:xfrm>
            <a:off x="1428715" y="2259003"/>
            <a:ext cx="9286940" cy="833562"/>
          </a:xfrm>
          <a:prstGeom prst="rect">
            <a:avLst/>
          </a:prstGeom>
          <a:noFill/>
          <a:ln w="9525">
            <a:noFill/>
            <a:miter lim="800000"/>
            <a:headEnd/>
            <a:tailEnd/>
          </a:ln>
        </p:spPr>
        <p:txBody>
          <a:bodyPr wrap="square" lIns="90170" tIns="46990" rIns="90170" bIns="46990">
            <a:spAutoFit/>
          </a:bodyPr>
          <a:lstStyle/>
          <a:p>
            <a:r>
              <a:rPr lang="zh-CN" altLang="en-US" dirty="0">
                <a:solidFill>
                  <a:srgbClr val="3F5A87"/>
                </a:solidFill>
                <a:latin typeface="微软雅黑" pitchFamily="34" charset="-122"/>
                <a:ea typeface="微软雅黑" pitchFamily="34" charset="-122"/>
              </a:rPr>
              <a:t>    </a:t>
            </a:r>
            <a:r>
              <a:rPr lang="en-US" altLang="zh-CN" sz="2400" dirty="0">
                <a:solidFill>
                  <a:srgbClr val="3F5A87"/>
                </a:solidFill>
                <a:latin typeface="微软雅黑" pitchFamily="34" charset="-122"/>
                <a:ea typeface="微软雅黑" pitchFamily="34" charset="-122"/>
              </a:rPr>
              <a:t>《</a:t>
            </a:r>
            <a:r>
              <a:rPr lang="zh-CN" altLang="en-US" sz="2400" dirty="0">
                <a:solidFill>
                  <a:srgbClr val="3F5A87"/>
                </a:solidFill>
                <a:latin typeface="微软雅黑" pitchFamily="34" charset="-122"/>
                <a:ea typeface="微软雅黑" pitchFamily="34" charset="-122"/>
              </a:rPr>
              <a:t>增值税纳税申报表附列资料（一）</a:t>
            </a:r>
            <a:r>
              <a:rPr lang="en-US" altLang="zh-CN" sz="2400" dirty="0">
                <a:solidFill>
                  <a:srgbClr val="3F5A87"/>
                </a:solidFill>
                <a:latin typeface="微软雅黑" pitchFamily="34" charset="-122"/>
                <a:ea typeface="微软雅黑" pitchFamily="34" charset="-122"/>
              </a:rPr>
              <a:t>》</a:t>
            </a:r>
            <a:r>
              <a:rPr lang="zh-CN" altLang="en-US" sz="2400" dirty="0">
                <a:solidFill>
                  <a:srgbClr val="3F5A87"/>
                </a:solidFill>
                <a:latin typeface="微软雅黑" pitchFamily="34" charset="-122"/>
                <a:ea typeface="微软雅黑" pitchFamily="34" charset="-122"/>
              </a:rPr>
              <a:t>中，调整项目名称、项目</a:t>
            </a:r>
            <a:r>
              <a:rPr lang="zh-CN" altLang="en-US" sz="2400" dirty="0" smtClean="0">
                <a:solidFill>
                  <a:srgbClr val="3F5A87"/>
                </a:solidFill>
                <a:latin typeface="微软雅黑" pitchFamily="34" charset="-122"/>
                <a:ea typeface="微软雅黑" pitchFamily="34" charset="-122"/>
              </a:rPr>
              <a:t>序号。</a:t>
            </a:r>
            <a:endParaRPr lang="zh-CN" altLang="en-US" sz="2400" dirty="0">
              <a:solidFill>
                <a:srgbClr val="3F5A87"/>
              </a:solidFill>
              <a:latin typeface="微软雅黑" pitchFamily="34" charset="-122"/>
              <a:ea typeface="微软雅黑" pitchFamily="34" charset="-122"/>
            </a:endParaRPr>
          </a:p>
        </p:txBody>
      </p:sp>
      <p:graphicFrame>
        <p:nvGraphicFramePr>
          <p:cNvPr id="12" name="Group 4"/>
          <p:cNvGraphicFramePr>
            <a:graphicFrameLocks noGrp="1"/>
          </p:cNvGraphicFramePr>
          <p:nvPr/>
        </p:nvGraphicFramePr>
        <p:xfrm>
          <a:off x="1500153" y="3687763"/>
          <a:ext cx="4572004" cy="3154680"/>
        </p:xfrm>
        <a:graphic>
          <a:graphicData uri="http://schemas.openxmlformats.org/drawingml/2006/table">
            <a:tbl>
              <a:tblPr/>
              <a:tblGrid>
                <a:gridCol w="1260929"/>
                <a:gridCol w="555172"/>
                <a:gridCol w="2440217"/>
                <a:gridCol w="315686"/>
              </a:tblGrid>
              <a:tr h="315468">
                <a:tc gridSpan="4">
                  <a:txBody>
                    <a:bodyPr/>
                    <a:lstStyle/>
                    <a:p>
                      <a:pPr marL="0" marR="0" lvl="0" indent="0" algn="ctr" defTabSz="914400" rtl="0" eaLnBrk="1" fontAlgn="base" latinLnBrk="0" hangingPunct="1">
                        <a:lnSpc>
                          <a:spcPct val="115000"/>
                        </a:lnSpc>
                        <a:spcBef>
                          <a:spcPct val="0"/>
                        </a:spcBef>
                        <a:spcAft>
                          <a:spcPct val="0"/>
                        </a:spcAft>
                        <a:buClrTx/>
                        <a:buSzTx/>
                        <a:buFont typeface="Arial" pitchFamily="34" charset="0"/>
                        <a:buNone/>
                        <a:tabLst/>
                      </a:pPr>
                      <a:r>
                        <a:rPr kumimoji="0" lang="zh-CN" sz="1800" b="0" i="0" u="none" strike="noStrike" cap="none" normalizeH="0" baseline="0" dirty="0" smtClean="0">
                          <a:ln>
                            <a:noFill/>
                          </a:ln>
                          <a:solidFill>
                            <a:schemeClr val="tx1"/>
                          </a:solidFill>
                          <a:effectLst/>
                          <a:latin typeface="Times New Roman" pitchFamily="18" charset="0"/>
                          <a:ea typeface="宋体" pitchFamily="2" charset="-122"/>
                        </a:rPr>
                        <a:t>项目及栏次</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420688">
                <a:tc rowSpan="5">
                  <a:txBody>
                    <a:bodyPr/>
                    <a:lstStyle/>
                    <a:p>
                      <a:pPr marL="0" marR="0" lvl="0" indent="0" algn="ctr" defTabSz="914400" rtl="0" eaLnBrk="1" fontAlgn="base" latinLnBrk="0" hangingPunct="1">
                        <a:lnSpc>
                          <a:spcPct val="115000"/>
                        </a:lnSpc>
                        <a:spcBef>
                          <a:spcPct val="0"/>
                        </a:spcBef>
                        <a:spcAft>
                          <a:spcPct val="0"/>
                        </a:spcAft>
                        <a:buClrTx/>
                        <a:buSzTx/>
                        <a:buFont typeface="Arial" pitchFamily="34" charset="0"/>
                        <a:buNone/>
                        <a:tabLst/>
                      </a:pPr>
                      <a:r>
                        <a:rPr kumimoji="0" lang="zh-CN" sz="1800" b="0" i="0" u="none" strike="noStrike" cap="none" normalizeH="0" baseline="0" dirty="0" smtClean="0">
                          <a:ln>
                            <a:noFill/>
                          </a:ln>
                          <a:solidFill>
                            <a:schemeClr val="tx1"/>
                          </a:solidFill>
                          <a:effectLst/>
                          <a:latin typeface="Times New Roman" pitchFamily="18" charset="0"/>
                          <a:ea typeface="宋体" pitchFamily="2" charset="-122"/>
                        </a:rPr>
                        <a:t>一、一般计税方法计税</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rowSpan="5">
                  <a:txBody>
                    <a:bodyPr/>
                    <a:lstStyle/>
                    <a:p>
                      <a:pPr marL="0" marR="0" lvl="0" indent="0" algn="ctr" defTabSz="914400" rtl="0" eaLnBrk="1" fontAlgn="base" latinLnBrk="0" hangingPunct="1">
                        <a:lnSpc>
                          <a:spcPct val="115000"/>
                        </a:lnSpc>
                        <a:spcBef>
                          <a:spcPct val="0"/>
                        </a:spcBef>
                        <a:spcAft>
                          <a:spcPct val="0"/>
                        </a:spcAft>
                        <a:buClrTx/>
                        <a:buSzTx/>
                        <a:buFont typeface="Arial" pitchFamily="34" charset="0"/>
                        <a:buNone/>
                        <a:tabLst/>
                      </a:pPr>
                      <a:r>
                        <a:rPr kumimoji="0" lang="zh-CN" sz="1800" b="0" i="0" u="none" strike="noStrike" cap="none" normalizeH="0" baseline="0" dirty="0" smtClean="0">
                          <a:ln>
                            <a:noFill/>
                          </a:ln>
                          <a:solidFill>
                            <a:schemeClr val="tx1"/>
                          </a:solidFill>
                          <a:effectLst/>
                          <a:latin typeface="Times New Roman" pitchFamily="18" charset="0"/>
                          <a:ea typeface="宋体" pitchFamily="2" charset="-122"/>
                        </a:rPr>
                        <a:t>全部征税项目</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15000"/>
                        </a:lnSpc>
                        <a:spcBef>
                          <a:spcPct val="0"/>
                        </a:spcBef>
                        <a:spcAft>
                          <a:spcPct val="0"/>
                        </a:spcAft>
                        <a:buClrTx/>
                        <a:buSzTx/>
                        <a:buFont typeface="Arial" pitchFamily="34" charset="0"/>
                        <a:buNone/>
                        <a:tabLst/>
                      </a:pPr>
                      <a:r>
                        <a:rPr kumimoji="0" lang="en-US" sz="1800" b="0" i="0" u="none" strike="noStrike" cap="none" normalizeH="0" baseline="0" dirty="0" smtClean="0">
                          <a:ln>
                            <a:noFill/>
                          </a:ln>
                          <a:solidFill>
                            <a:schemeClr val="tx1"/>
                          </a:solidFill>
                          <a:effectLst/>
                          <a:latin typeface="宋体" pitchFamily="2" charset="-122"/>
                          <a:ea typeface="宋体" pitchFamily="2" charset="-122"/>
                        </a:rPr>
                        <a:t>13%</a:t>
                      </a:r>
                      <a:r>
                        <a:rPr kumimoji="0" lang="zh-CN" altLang="en-US" sz="1800" b="0" i="0" u="none" strike="noStrike" cap="none" normalizeH="0" baseline="0" dirty="0" smtClean="0">
                          <a:ln>
                            <a:noFill/>
                          </a:ln>
                          <a:solidFill>
                            <a:schemeClr val="tx1"/>
                          </a:solidFill>
                          <a:effectLst/>
                          <a:latin typeface="Times New Roman" pitchFamily="18" charset="0"/>
                          <a:ea typeface="宋体" pitchFamily="2" charset="-122"/>
                        </a:rPr>
                        <a:t>税率的货物及加工修理修配劳务</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 typeface="Arial" pitchFamily="34" charset="0"/>
                        <a:buNone/>
                        <a:tabLst/>
                      </a:pPr>
                      <a:r>
                        <a:rPr kumimoji="0" lang="en-US" sz="1200" b="0" i="0" u="none" strike="noStrike" cap="none" normalizeH="0" baseline="0" smtClean="0">
                          <a:ln>
                            <a:noFill/>
                          </a:ln>
                          <a:solidFill>
                            <a:srgbClr val="FF0000"/>
                          </a:solidFill>
                          <a:effectLst/>
                          <a:latin typeface="宋体" pitchFamily="2" charset="-122"/>
                          <a:ea typeface="宋体" pitchFamily="2" charset="-122"/>
                        </a:rPr>
                        <a:t>1</a:t>
                      </a:r>
                      <a:endParaRPr kumimoji="0" lang="zh-CN" altLang="en-US" sz="1200" b="0" i="0" u="none" strike="noStrike" cap="none" normalizeH="0" baseline="0" smtClean="0">
                        <a:ln>
                          <a:noFill/>
                        </a:ln>
                        <a:solidFill>
                          <a:srgbClr val="FF0000"/>
                        </a:solidFill>
                        <a:effectLst/>
                        <a:latin typeface="Times New Roman" pitchFamily="18" charset="0"/>
                        <a:ea typeface="宋体" pitchFamily="2" charset="-122"/>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20688">
                <a:tc vMerge="1">
                  <a:txBody>
                    <a:bodyPr/>
                    <a:lstStyle/>
                    <a:p>
                      <a:endParaRPr lang="zh-CN" altLang="en-US"/>
                    </a:p>
                  </a:txBody>
                  <a:tcPr/>
                </a:tc>
                <a:tc vMerge="1">
                  <a:txBody>
                    <a:bodyPr/>
                    <a:lstStyle/>
                    <a:p>
                      <a:endParaRPr lang="zh-CN" altLang="en-US"/>
                    </a:p>
                  </a:txBody>
                  <a:tcPr/>
                </a:tc>
                <a:tc>
                  <a:txBody>
                    <a:bodyPr/>
                    <a:lstStyle/>
                    <a:p>
                      <a:pPr marL="0" marR="0" lvl="0" indent="0" algn="l" defTabSz="914400" rtl="0" eaLnBrk="1" fontAlgn="base" latinLnBrk="0" hangingPunct="1">
                        <a:lnSpc>
                          <a:spcPct val="115000"/>
                        </a:lnSpc>
                        <a:spcBef>
                          <a:spcPct val="0"/>
                        </a:spcBef>
                        <a:spcAft>
                          <a:spcPct val="0"/>
                        </a:spcAft>
                        <a:buClrTx/>
                        <a:buSzTx/>
                        <a:buFont typeface="Arial" pitchFamily="34" charset="0"/>
                        <a:buNone/>
                        <a:tabLst/>
                      </a:pPr>
                      <a:r>
                        <a:rPr kumimoji="0" lang="en-US" sz="1800" b="0" i="0" u="none" strike="noStrike" cap="none" normalizeH="0" baseline="0" dirty="0" smtClean="0">
                          <a:ln>
                            <a:noFill/>
                          </a:ln>
                          <a:solidFill>
                            <a:schemeClr val="tx1"/>
                          </a:solidFill>
                          <a:effectLst/>
                          <a:latin typeface="宋体" pitchFamily="2" charset="-122"/>
                          <a:ea typeface="宋体" pitchFamily="2" charset="-122"/>
                        </a:rPr>
                        <a:t>13%</a:t>
                      </a:r>
                      <a:r>
                        <a:rPr kumimoji="0" lang="zh-CN" altLang="en-US" sz="1800" b="0" i="0" u="none" strike="noStrike" cap="none" normalizeH="0" baseline="0" dirty="0" smtClean="0">
                          <a:ln>
                            <a:noFill/>
                          </a:ln>
                          <a:solidFill>
                            <a:schemeClr val="tx1"/>
                          </a:solidFill>
                          <a:effectLst/>
                          <a:latin typeface="Times New Roman" pitchFamily="18" charset="0"/>
                          <a:ea typeface="宋体" pitchFamily="2" charset="-122"/>
                        </a:rPr>
                        <a:t>税率的服务、不动产和无形资产</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 typeface="Arial" pitchFamily="34" charset="0"/>
                        <a:buNone/>
                        <a:tabLst/>
                      </a:pPr>
                      <a:r>
                        <a:rPr kumimoji="0" lang="en-US" sz="1200" b="0" i="0" u="none" strike="noStrike" cap="none" normalizeH="0" baseline="0" smtClean="0">
                          <a:ln>
                            <a:noFill/>
                          </a:ln>
                          <a:solidFill>
                            <a:srgbClr val="FF0000"/>
                          </a:solidFill>
                          <a:effectLst/>
                          <a:latin typeface="宋体" pitchFamily="2" charset="-122"/>
                          <a:ea typeface="宋体" pitchFamily="2" charset="-122"/>
                        </a:rPr>
                        <a:t>2</a:t>
                      </a:r>
                      <a:endParaRPr kumimoji="0" lang="zh-CN" altLang="en-US" sz="1200" b="0" i="0" u="none" strike="noStrike" cap="none" normalizeH="0" baseline="0" smtClean="0">
                        <a:ln>
                          <a:noFill/>
                        </a:ln>
                        <a:solidFill>
                          <a:srgbClr val="FF0000"/>
                        </a:solidFill>
                        <a:effectLst/>
                        <a:latin typeface="Times New Roman" pitchFamily="18" charset="0"/>
                        <a:ea typeface="宋体" pitchFamily="2" charset="-122"/>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20688">
                <a:tc vMerge="1">
                  <a:txBody>
                    <a:bodyPr/>
                    <a:lstStyle/>
                    <a:p>
                      <a:endParaRPr lang="zh-CN" altLang="en-US"/>
                    </a:p>
                  </a:txBody>
                  <a:tcPr/>
                </a:tc>
                <a:tc vMerge="1">
                  <a:txBody>
                    <a:bodyPr/>
                    <a:lstStyle/>
                    <a:p>
                      <a:endParaRPr lang="zh-CN" altLang="en-US"/>
                    </a:p>
                  </a:txBody>
                  <a:tcPr/>
                </a:tc>
                <a:tc>
                  <a:txBody>
                    <a:bodyPr/>
                    <a:lstStyle/>
                    <a:p>
                      <a:pPr marL="0" marR="0" lvl="0" indent="0" algn="l" defTabSz="914400" rtl="0" eaLnBrk="1" fontAlgn="base" latinLnBrk="0" hangingPunct="1">
                        <a:lnSpc>
                          <a:spcPct val="115000"/>
                        </a:lnSpc>
                        <a:spcBef>
                          <a:spcPct val="0"/>
                        </a:spcBef>
                        <a:spcAft>
                          <a:spcPct val="0"/>
                        </a:spcAft>
                        <a:buClrTx/>
                        <a:buSzTx/>
                        <a:buFont typeface="Arial" pitchFamily="34" charset="0"/>
                        <a:buNone/>
                        <a:tabLst/>
                      </a:pPr>
                      <a:r>
                        <a:rPr kumimoji="0" lang="en-US" sz="1800" b="0" i="0" u="none" strike="noStrike" cap="none" normalizeH="0" baseline="0" dirty="0" smtClean="0">
                          <a:ln>
                            <a:noFill/>
                          </a:ln>
                          <a:solidFill>
                            <a:schemeClr val="tx1"/>
                          </a:solidFill>
                          <a:effectLst/>
                          <a:latin typeface="宋体" pitchFamily="2" charset="-122"/>
                          <a:ea typeface="宋体" pitchFamily="2" charset="-122"/>
                        </a:rPr>
                        <a:t>9%</a:t>
                      </a:r>
                      <a:r>
                        <a:rPr kumimoji="0" lang="zh-CN" altLang="en-US" sz="1800" b="0" i="0" u="none" strike="noStrike" cap="none" normalizeH="0" baseline="0" dirty="0" smtClean="0">
                          <a:ln>
                            <a:noFill/>
                          </a:ln>
                          <a:solidFill>
                            <a:schemeClr val="tx1"/>
                          </a:solidFill>
                          <a:effectLst/>
                          <a:latin typeface="Times New Roman" pitchFamily="18" charset="0"/>
                          <a:ea typeface="宋体" pitchFamily="2" charset="-122"/>
                        </a:rPr>
                        <a:t>税率的货物及加工修理修配劳务</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 typeface="Arial" pitchFamily="34" charset="0"/>
                        <a:buNone/>
                        <a:tabLst/>
                      </a:pPr>
                      <a:r>
                        <a:rPr kumimoji="0" lang="en-US" sz="1200" b="0" i="0" u="none" strike="noStrike" cap="none" normalizeH="0" baseline="0" smtClean="0">
                          <a:ln>
                            <a:noFill/>
                          </a:ln>
                          <a:solidFill>
                            <a:srgbClr val="FF0000"/>
                          </a:solidFill>
                          <a:effectLst/>
                          <a:latin typeface="宋体" pitchFamily="2" charset="-122"/>
                          <a:ea typeface="宋体" pitchFamily="2" charset="-122"/>
                        </a:rPr>
                        <a:t>3</a:t>
                      </a:r>
                      <a:endParaRPr kumimoji="0" lang="zh-CN" altLang="en-US" sz="1200" b="0" i="0" u="none" strike="noStrike" cap="none" normalizeH="0" baseline="0" smtClean="0">
                        <a:ln>
                          <a:noFill/>
                        </a:ln>
                        <a:solidFill>
                          <a:srgbClr val="FF0000"/>
                        </a:solidFill>
                        <a:effectLst/>
                        <a:latin typeface="Times New Roman" pitchFamily="18" charset="0"/>
                        <a:ea typeface="宋体" pitchFamily="2" charset="-122"/>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20688">
                <a:tc vMerge="1">
                  <a:txBody>
                    <a:bodyPr/>
                    <a:lstStyle/>
                    <a:p>
                      <a:endParaRPr lang="zh-CN" altLang="en-US"/>
                    </a:p>
                  </a:txBody>
                  <a:tcPr/>
                </a:tc>
                <a:tc vMerge="1">
                  <a:txBody>
                    <a:bodyPr/>
                    <a:lstStyle/>
                    <a:p>
                      <a:endParaRPr lang="zh-CN" altLang="en-US"/>
                    </a:p>
                  </a:txBody>
                  <a:tcPr/>
                </a:tc>
                <a:tc>
                  <a:txBody>
                    <a:bodyPr/>
                    <a:lstStyle/>
                    <a:p>
                      <a:pPr marL="0" marR="0" lvl="0" indent="0" algn="l" defTabSz="914400" rtl="0" eaLnBrk="1" fontAlgn="base" latinLnBrk="0" hangingPunct="1">
                        <a:lnSpc>
                          <a:spcPct val="115000"/>
                        </a:lnSpc>
                        <a:spcBef>
                          <a:spcPct val="0"/>
                        </a:spcBef>
                        <a:spcAft>
                          <a:spcPct val="0"/>
                        </a:spcAft>
                        <a:buClrTx/>
                        <a:buSzTx/>
                        <a:buFont typeface="Arial" pitchFamily="34" charset="0"/>
                        <a:buNone/>
                        <a:tabLst/>
                      </a:pPr>
                      <a:r>
                        <a:rPr kumimoji="0" lang="en-US" sz="1800" b="0" i="0" u="none" strike="noStrike" cap="none" normalizeH="0" baseline="0" dirty="0" smtClean="0">
                          <a:ln>
                            <a:noFill/>
                          </a:ln>
                          <a:solidFill>
                            <a:schemeClr val="tx1"/>
                          </a:solidFill>
                          <a:effectLst/>
                          <a:latin typeface="宋体" pitchFamily="2" charset="-122"/>
                          <a:ea typeface="宋体" pitchFamily="2" charset="-122"/>
                        </a:rPr>
                        <a:t>9%</a:t>
                      </a:r>
                      <a:r>
                        <a:rPr kumimoji="0" lang="zh-CN" altLang="en-US" sz="1800" b="0" i="0" u="none" strike="noStrike" cap="none" normalizeH="0" baseline="0" dirty="0" smtClean="0">
                          <a:ln>
                            <a:noFill/>
                          </a:ln>
                          <a:solidFill>
                            <a:schemeClr val="tx1"/>
                          </a:solidFill>
                          <a:effectLst/>
                          <a:latin typeface="Times New Roman" pitchFamily="18" charset="0"/>
                          <a:ea typeface="宋体" pitchFamily="2" charset="-122"/>
                        </a:rPr>
                        <a:t>税率的服务、不动产和无形资产</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 typeface="Arial" pitchFamily="34" charset="0"/>
                        <a:buNone/>
                        <a:tabLst/>
                      </a:pPr>
                      <a:r>
                        <a:rPr kumimoji="0" lang="en-US" sz="1200" b="0" i="0" u="none" strike="noStrike" cap="none" normalizeH="0" baseline="0" smtClean="0">
                          <a:ln>
                            <a:noFill/>
                          </a:ln>
                          <a:solidFill>
                            <a:srgbClr val="FF0000"/>
                          </a:solidFill>
                          <a:effectLst/>
                          <a:latin typeface="宋体" pitchFamily="2" charset="-122"/>
                          <a:ea typeface="宋体" pitchFamily="2" charset="-122"/>
                        </a:rPr>
                        <a:t>4</a:t>
                      </a:r>
                      <a:endParaRPr kumimoji="0" lang="zh-CN" altLang="en-US" sz="1200" b="0" i="0" u="none" strike="noStrike" cap="none" normalizeH="0" baseline="0" smtClean="0">
                        <a:ln>
                          <a:noFill/>
                        </a:ln>
                        <a:solidFill>
                          <a:srgbClr val="FF0000"/>
                        </a:solidFill>
                        <a:effectLst/>
                        <a:latin typeface="Times New Roman" pitchFamily="18" charset="0"/>
                        <a:ea typeface="宋体" pitchFamily="2" charset="-122"/>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57175">
                <a:tc vMerge="1">
                  <a:txBody>
                    <a:bodyPr/>
                    <a:lstStyle/>
                    <a:p>
                      <a:endParaRPr lang="zh-CN" altLang="en-US"/>
                    </a:p>
                  </a:txBody>
                  <a:tcPr/>
                </a:tc>
                <a:tc vMerge="1">
                  <a:txBody>
                    <a:bodyPr/>
                    <a:lstStyle/>
                    <a:p>
                      <a:endParaRPr lang="zh-CN" altLang="en-US"/>
                    </a:p>
                  </a:txBody>
                  <a:tcPr/>
                </a:tc>
                <a:tc>
                  <a:txBody>
                    <a:bodyPr/>
                    <a:lstStyle/>
                    <a:p>
                      <a:pPr marL="0" marR="0" lvl="0" indent="0" algn="l" defTabSz="914400" rtl="0" eaLnBrk="1" fontAlgn="base" latinLnBrk="0" hangingPunct="1">
                        <a:lnSpc>
                          <a:spcPct val="115000"/>
                        </a:lnSpc>
                        <a:spcBef>
                          <a:spcPct val="0"/>
                        </a:spcBef>
                        <a:spcAft>
                          <a:spcPct val="0"/>
                        </a:spcAft>
                        <a:buClrTx/>
                        <a:buSzTx/>
                        <a:buFont typeface="Arial" pitchFamily="34" charset="0"/>
                        <a:buNone/>
                        <a:tabLst/>
                      </a:pPr>
                      <a:r>
                        <a:rPr kumimoji="0" lang="en-US" sz="1800" b="0" i="0" u="none" strike="noStrike" cap="none" normalizeH="0" baseline="0" dirty="0" smtClean="0">
                          <a:ln>
                            <a:noFill/>
                          </a:ln>
                          <a:solidFill>
                            <a:schemeClr val="tx1"/>
                          </a:solidFill>
                          <a:effectLst/>
                          <a:latin typeface="宋体" pitchFamily="2" charset="-122"/>
                          <a:ea typeface="宋体" pitchFamily="2" charset="-122"/>
                        </a:rPr>
                        <a:t>6%</a:t>
                      </a:r>
                      <a:r>
                        <a:rPr kumimoji="0" lang="zh-CN" altLang="en-US" sz="1800" b="0" i="0" u="none" strike="noStrike" cap="none" normalizeH="0" baseline="0" dirty="0" smtClean="0">
                          <a:ln>
                            <a:noFill/>
                          </a:ln>
                          <a:solidFill>
                            <a:schemeClr val="tx1"/>
                          </a:solidFill>
                          <a:effectLst/>
                          <a:latin typeface="Times New Roman" pitchFamily="18" charset="0"/>
                          <a:ea typeface="宋体" pitchFamily="2" charset="-122"/>
                        </a:rPr>
                        <a:t>税率</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 typeface="Arial" pitchFamily="34" charset="0"/>
                        <a:buNone/>
                        <a:tabLst/>
                      </a:pPr>
                      <a:r>
                        <a:rPr kumimoji="0" lang="en-US" sz="1200" b="0" i="0" u="none" strike="noStrike" cap="none" normalizeH="0" baseline="0" dirty="0" smtClean="0">
                          <a:ln>
                            <a:noFill/>
                          </a:ln>
                          <a:solidFill>
                            <a:schemeClr val="tx1"/>
                          </a:solidFill>
                          <a:effectLst/>
                          <a:latin typeface="宋体" pitchFamily="2" charset="-122"/>
                          <a:ea typeface="宋体" pitchFamily="2" charset="-122"/>
                        </a:rPr>
                        <a:t>5</a:t>
                      </a:r>
                      <a:endParaRPr kumimoji="0" lang="zh-CN" altLang="en-US" sz="1200" b="0" i="0" u="none" strike="noStrike" cap="none" normalizeH="0" baseline="0" dirty="0" smtClean="0">
                        <a:ln>
                          <a:noFill/>
                        </a:ln>
                        <a:solidFill>
                          <a:schemeClr val="tx1"/>
                        </a:solidFill>
                        <a:effectLst/>
                        <a:latin typeface="Times New Roman" pitchFamily="18" charset="0"/>
                        <a:ea typeface="宋体" pitchFamily="2" charset="-122"/>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r>
            </a:tbl>
          </a:graphicData>
        </a:graphic>
      </p:graphicFrame>
      <p:graphicFrame>
        <p:nvGraphicFramePr>
          <p:cNvPr id="13" name="Group 30"/>
          <p:cNvGraphicFramePr>
            <a:graphicFrameLocks noGrp="1"/>
          </p:cNvGraphicFramePr>
          <p:nvPr/>
        </p:nvGraphicFramePr>
        <p:xfrm>
          <a:off x="6500813" y="3544887"/>
          <a:ext cx="5072098" cy="3470593"/>
        </p:xfrm>
        <a:graphic>
          <a:graphicData uri="http://schemas.openxmlformats.org/drawingml/2006/table">
            <a:tbl>
              <a:tblPr/>
              <a:tblGrid>
                <a:gridCol w="1318746"/>
                <a:gridCol w="710093"/>
                <a:gridCol w="2434607"/>
                <a:gridCol w="608652"/>
              </a:tblGrid>
              <a:tr h="315913">
                <a:tc gridSpan="4">
                  <a:txBody>
                    <a:bodyPr/>
                    <a:lstStyle/>
                    <a:p>
                      <a:pPr marL="0" marR="0" lvl="0" indent="0" algn="ctr" defTabSz="914400" rtl="0" eaLnBrk="1" fontAlgn="base" latinLnBrk="0" hangingPunct="1">
                        <a:lnSpc>
                          <a:spcPct val="115000"/>
                        </a:lnSpc>
                        <a:spcBef>
                          <a:spcPct val="0"/>
                        </a:spcBef>
                        <a:spcAft>
                          <a:spcPct val="0"/>
                        </a:spcAft>
                        <a:buClrTx/>
                        <a:buSzTx/>
                        <a:buFont typeface="Arial" pitchFamily="34" charset="0"/>
                        <a:buNone/>
                        <a:tabLst/>
                      </a:pPr>
                      <a:r>
                        <a:rPr kumimoji="0" lang="zh-CN" sz="1800" b="0" i="0" u="none" strike="noStrike" cap="none" normalizeH="0" baseline="0" dirty="0" smtClean="0">
                          <a:ln>
                            <a:noFill/>
                          </a:ln>
                          <a:solidFill>
                            <a:schemeClr val="tx1"/>
                          </a:solidFill>
                          <a:effectLst/>
                          <a:latin typeface="宋体" pitchFamily="2" charset="-122"/>
                          <a:ea typeface="宋体" pitchFamily="2" charset="-122"/>
                        </a:rPr>
                        <a:t>项目及栏次</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420688">
                <a:tc rowSpan="6">
                  <a:txBody>
                    <a:bodyPr/>
                    <a:lstStyle/>
                    <a:p>
                      <a:pPr marL="0" marR="0" lvl="0" indent="0" algn="ctr" defTabSz="914400" rtl="0" eaLnBrk="1" fontAlgn="base" latinLnBrk="0" hangingPunct="1">
                        <a:lnSpc>
                          <a:spcPct val="115000"/>
                        </a:lnSpc>
                        <a:spcBef>
                          <a:spcPct val="0"/>
                        </a:spcBef>
                        <a:spcAft>
                          <a:spcPct val="0"/>
                        </a:spcAft>
                        <a:buClrTx/>
                        <a:buSzTx/>
                        <a:buFont typeface="Arial" pitchFamily="34" charset="0"/>
                        <a:buNone/>
                        <a:tabLst/>
                      </a:pPr>
                      <a:r>
                        <a:rPr kumimoji="0" lang="zh-CN" sz="1800" b="0" i="0" u="none" strike="noStrike" cap="none" normalizeH="0" baseline="0" dirty="0" smtClean="0">
                          <a:ln>
                            <a:noFill/>
                          </a:ln>
                          <a:solidFill>
                            <a:schemeClr val="tx1"/>
                          </a:solidFill>
                          <a:effectLst/>
                          <a:latin typeface="宋体" pitchFamily="2" charset="-122"/>
                          <a:ea typeface="宋体" pitchFamily="2" charset="-122"/>
                        </a:rPr>
                        <a:t>一、一般计税方法计税</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rowSpan="6">
                  <a:txBody>
                    <a:bodyPr/>
                    <a:lstStyle/>
                    <a:p>
                      <a:pPr marL="0" marR="0" lvl="0" indent="0" algn="ctr" defTabSz="914400" rtl="0" eaLnBrk="1" fontAlgn="base" latinLnBrk="0" hangingPunct="1">
                        <a:lnSpc>
                          <a:spcPct val="115000"/>
                        </a:lnSpc>
                        <a:spcBef>
                          <a:spcPct val="0"/>
                        </a:spcBef>
                        <a:spcAft>
                          <a:spcPct val="0"/>
                        </a:spcAft>
                        <a:buClrTx/>
                        <a:buSzTx/>
                        <a:buFont typeface="Arial" pitchFamily="34" charset="0"/>
                        <a:buNone/>
                        <a:tabLst/>
                      </a:pPr>
                      <a:r>
                        <a:rPr kumimoji="0" lang="zh-CN" sz="1800" b="0" i="0" u="none" strike="noStrike" cap="none" normalizeH="0" baseline="0" smtClean="0">
                          <a:ln>
                            <a:noFill/>
                          </a:ln>
                          <a:solidFill>
                            <a:schemeClr val="tx1"/>
                          </a:solidFill>
                          <a:effectLst/>
                          <a:latin typeface="宋体" pitchFamily="2" charset="-122"/>
                          <a:ea typeface="宋体" pitchFamily="2" charset="-122"/>
                        </a:rPr>
                        <a:t>全部征税项目</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 typeface="Arial" pitchFamily="34" charset="0"/>
                        <a:buNone/>
                        <a:tabLst/>
                      </a:pPr>
                      <a:r>
                        <a:rPr kumimoji="0" lang="en-US" sz="1800" b="0" i="0" u="none" strike="noStrike" cap="none" normalizeH="0" baseline="0" dirty="0" smtClean="0">
                          <a:ln>
                            <a:noFill/>
                          </a:ln>
                          <a:solidFill>
                            <a:schemeClr val="tx1"/>
                          </a:solidFill>
                          <a:effectLst/>
                          <a:latin typeface="Arial" pitchFamily="34" charset="0"/>
                          <a:ea typeface="宋体" pitchFamily="2" charset="-122"/>
                        </a:rPr>
                        <a:t>16%</a:t>
                      </a:r>
                      <a:r>
                        <a:rPr kumimoji="0" lang="zh-CN" altLang="en-US" sz="1800" b="0" i="0" u="none" strike="noStrike" cap="none" normalizeH="0" baseline="0" dirty="0" smtClean="0">
                          <a:ln>
                            <a:noFill/>
                          </a:ln>
                          <a:solidFill>
                            <a:schemeClr val="tx1"/>
                          </a:solidFill>
                          <a:effectLst/>
                          <a:latin typeface="宋体" pitchFamily="2" charset="-122"/>
                          <a:ea typeface="宋体" pitchFamily="2" charset="-122"/>
                        </a:rPr>
                        <a:t>税率的货物及加工修理修配劳务</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5CBBB">
                        <a:alpha val="50000"/>
                      </a:srgbClr>
                    </a:solidFill>
                  </a:tcPr>
                </a:tc>
                <a:tc>
                  <a:txBody>
                    <a:bodyPr/>
                    <a:lstStyle/>
                    <a:p>
                      <a:pPr marL="0" marR="0" lvl="0" indent="0" algn="ctr" defTabSz="914400" rtl="0" eaLnBrk="1" fontAlgn="base" latinLnBrk="0" hangingPunct="1">
                        <a:lnSpc>
                          <a:spcPct val="115000"/>
                        </a:lnSpc>
                        <a:spcBef>
                          <a:spcPct val="0"/>
                        </a:spcBef>
                        <a:spcAft>
                          <a:spcPct val="0"/>
                        </a:spcAft>
                        <a:buClrTx/>
                        <a:buSzTx/>
                        <a:buFont typeface="Arial" pitchFamily="34" charset="0"/>
                        <a:buNone/>
                        <a:tabLst/>
                      </a:pPr>
                      <a:r>
                        <a:rPr kumimoji="0" lang="en-US" sz="1200" b="0" i="0" u="none" strike="noStrike" cap="none" normalizeH="0" baseline="0" smtClean="0">
                          <a:ln>
                            <a:noFill/>
                          </a:ln>
                          <a:solidFill>
                            <a:schemeClr val="tx1"/>
                          </a:solidFill>
                          <a:effectLst/>
                          <a:latin typeface="Arial" pitchFamily="34" charset="0"/>
                          <a:ea typeface="宋体" pitchFamily="2" charset="-122"/>
                        </a:rPr>
                        <a:t>1</a:t>
                      </a:r>
                      <a:endParaRPr kumimoji="0" lang="zh-CN" altLang="en-US" sz="1600" b="0" i="0" u="none" strike="noStrike" cap="none" normalizeH="0" baseline="0" smtClean="0">
                        <a:ln>
                          <a:noFill/>
                        </a:ln>
                        <a:solidFill>
                          <a:schemeClr val="tx1"/>
                        </a:solidFill>
                        <a:effectLst/>
                        <a:latin typeface="宋体" pitchFamily="2" charset="-122"/>
                        <a:ea typeface="宋体" pitchFamily="2" charset="-122"/>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5CBBB">
                        <a:alpha val="50000"/>
                      </a:srgbClr>
                    </a:solidFill>
                  </a:tcPr>
                </a:tc>
              </a:tr>
              <a:tr h="420688">
                <a:tc vMerge="1">
                  <a:txBody>
                    <a:bodyPr/>
                    <a:lstStyle/>
                    <a:p>
                      <a:endParaRPr lang="zh-CN" altLang="en-US"/>
                    </a:p>
                  </a:txBody>
                  <a:tcPr/>
                </a:tc>
                <a:tc vMerge="1">
                  <a:txBody>
                    <a:bodyPr/>
                    <a:lstStyle/>
                    <a:p>
                      <a:endParaRPr lang="zh-CN" altLang="en-US"/>
                    </a:p>
                  </a:txBody>
                  <a:tcPr/>
                </a:tc>
                <a:tc>
                  <a:txBody>
                    <a:bodyPr/>
                    <a:lstStyle/>
                    <a:p>
                      <a:pPr marL="0" marR="0" lvl="0" indent="0" algn="l" defTabSz="914400" rtl="0" eaLnBrk="1" fontAlgn="base" latinLnBrk="0" hangingPunct="1">
                        <a:lnSpc>
                          <a:spcPct val="115000"/>
                        </a:lnSpc>
                        <a:spcBef>
                          <a:spcPct val="0"/>
                        </a:spcBef>
                        <a:spcAft>
                          <a:spcPct val="0"/>
                        </a:spcAft>
                        <a:buClrTx/>
                        <a:buSzTx/>
                        <a:buFont typeface="Arial" pitchFamily="34" charset="0"/>
                        <a:buNone/>
                        <a:tabLst/>
                      </a:pPr>
                      <a:r>
                        <a:rPr kumimoji="0" lang="en-US" sz="1800" b="0" i="0" u="none" strike="noStrike" cap="none" normalizeH="0" baseline="0" dirty="0" smtClean="0">
                          <a:ln>
                            <a:noFill/>
                          </a:ln>
                          <a:solidFill>
                            <a:schemeClr val="tx1"/>
                          </a:solidFill>
                          <a:effectLst/>
                          <a:latin typeface="Arial" pitchFamily="34" charset="0"/>
                          <a:ea typeface="宋体" pitchFamily="2" charset="-122"/>
                        </a:rPr>
                        <a:t>16%</a:t>
                      </a:r>
                      <a:r>
                        <a:rPr kumimoji="0" lang="zh-CN" altLang="en-US" sz="1800" b="0" i="0" u="none" strike="noStrike" cap="none" normalizeH="0" baseline="0" dirty="0" smtClean="0">
                          <a:ln>
                            <a:noFill/>
                          </a:ln>
                          <a:solidFill>
                            <a:schemeClr val="tx1"/>
                          </a:solidFill>
                          <a:effectLst/>
                          <a:latin typeface="宋体" pitchFamily="2" charset="-122"/>
                          <a:ea typeface="宋体" pitchFamily="2" charset="-122"/>
                        </a:rPr>
                        <a:t>税率的服务、不动产和无形资产</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5CBBB">
                        <a:alpha val="50000"/>
                      </a:srgbClr>
                    </a:solidFill>
                  </a:tcPr>
                </a:tc>
                <a:tc>
                  <a:txBody>
                    <a:bodyPr/>
                    <a:lstStyle/>
                    <a:p>
                      <a:pPr marL="0" marR="0" lvl="0" indent="0" algn="ctr" defTabSz="914400" rtl="0" eaLnBrk="1" fontAlgn="base" latinLnBrk="0" hangingPunct="1">
                        <a:lnSpc>
                          <a:spcPct val="115000"/>
                        </a:lnSpc>
                        <a:spcBef>
                          <a:spcPct val="0"/>
                        </a:spcBef>
                        <a:spcAft>
                          <a:spcPct val="0"/>
                        </a:spcAft>
                        <a:buClrTx/>
                        <a:buSzTx/>
                        <a:buFont typeface="Arial" pitchFamily="34" charset="0"/>
                        <a:buNone/>
                        <a:tabLst/>
                      </a:pPr>
                      <a:r>
                        <a:rPr kumimoji="0" lang="en-US" sz="1200" b="0" i="0" u="none" strike="noStrike" cap="none" normalizeH="0" baseline="0" smtClean="0">
                          <a:ln>
                            <a:noFill/>
                          </a:ln>
                          <a:solidFill>
                            <a:schemeClr val="tx1"/>
                          </a:solidFill>
                          <a:effectLst/>
                          <a:latin typeface="Arial" pitchFamily="34" charset="0"/>
                          <a:ea typeface="宋体" pitchFamily="2" charset="-122"/>
                        </a:rPr>
                        <a:t>2</a:t>
                      </a:r>
                      <a:endParaRPr kumimoji="0" lang="zh-CN" altLang="en-US" sz="1600" b="0" i="0" u="none" strike="noStrike" cap="none" normalizeH="0" baseline="0" smtClean="0">
                        <a:ln>
                          <a:noFill/>
                        </a:ln>
                        <a:solidFill>
                          <a:schemeClr val="tx1"/>
                        </a:solidFill>
                        <a:effectLst/>
                        <a:latin typeface="宋体" pitchFamily="2" charset="-122"/>
                        <a:ea typeface="宋体" pitchFamily="2" charset="-122"/>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5CBBB">
                        <a:alpha val="50000"/>
                      </a:srgbClr>
                    </a:solidFill>
                  </a:tcPr>
                </a:tc>
              </a:tr>
              <a:tr h="257175">
                <a:tc vMerge="1">
                  <a:txBody>
                    <a:bodyPr/>
                    <a:lstStyle/>
                    <a:p>
                      <a:endParaRPr lang="zh-CN" altLang="en-US"/>
                    </a:p>
                  </a:txBody>
                  <a:tcPr/>
                </a:tc>
                <a:tc vMerge="1">
                  <a:txBody>
                    <a:bodyPr/>
                    <a:lstStyle/>
                    <a:p>
                      <a:endParaRPr lang="zh-CN" altLang="en-US"/>
                    </a:p>
                  </a:txBody>
                  <a:tcPr/>
                </a:tc>
                <a:tc>
                  <a:txBody>
                    <a:bodyPr/>
                    <a:lstStyle/>
                    <a:p>
                      <a:pPr marL="0" marR="0" lvl="0" indent="0" algn="l" defTabSz="914400" rtl="0" eaLnBrk="1" fontAlgn="base" latinLnBrk="0" hangingPunct="1">
                        <a:lnSpc>
                          <a:spcPct val="115000"/>
                        </a:lnSpc>
                        <a:spcBef>
                          <a:spcPct val="0"/>
                        </a:spcBef>
                        <a:spcAft>
                          <a:spcPct val="0"/>
                        </a:spcAft>
                        <a:buClrTx/>
                        <a:buSzTx/>
                        <a:buFont typeface="Arial" pitchFamily="34" charset="0"/>
                        <a:buNone/>
                        <a:tabLst/>
                      </a:pPr>
                      <a:r>
                        <a:rPr kumimoji="0" lang="en-US" sz="1800" b="0" i="0" u="none" strike="noStrike" cap="none" normalizeH="0" baseline="0" dirty="0" smtClean="0">
                          <a:ln>
                            <a:noFill/>
                          </a:ln>
                          <a:solidFill>
                            <a:schemeClr val="tx1"/>
                          </a:solidFill>
                          <a:effectLst/>
                          <a:latin typeface="Arial" pitchFamily="34" charset="0"/>
                          <a:ea typeface="宋体" pitchFamily="2" charset="-122"/>
                        </a:rPr>
                        <a:t>13%</a:t>
                      </a:r>
                      <a:r>
                        <a:rPr kumimoji="0" lang="zh-CN" altLang="en-US" sz="1800" b="0" i="0" u="none" strike="noStrike" cap="none" normalizeH="0" baseline="0" dirty="0" smtClean="0">
                          <a:ln>
                            <a:noFill/>
                          </a:ln>
                          <a:solidFill>
                            <a:schemeClr val="tx1"/>
                          </a:solidFill>
                          <a:effectLst/>
                          <a:latin typeface="宋体" pitchFamily="2" charset="-122"/>
                          <a:ea typeface="宋体" pitchFamily="2" charset="-122"/>
                        </a:rPr>
                        <a:t>税率</a:t>
                      </a:r>
                      <a:r>
                        <a:rPr kumimoji="0" lang="en-US" sz="1800" b="0" i="0" u="none" strike="noStrike" cap="none" normalizeH="0" baseline="0" dirty="0" smtClean="0">
                          <a:ln>
                            <a:noFill/>
                          </a:ln>
                          <a:solidFill>
                            <a:schemeClr val="tx1"/>
                          </a:solidFill>
                          <a:effectLst/>
                          <a:latin typeface="Arial" pitchFamily="34" charset="0"/>
                          <a:ea typeface="宋体" pitchFamily="2" charset="-122"/>
                        </a:rPr>
                        <a:t>      </a:t>
                      </a:r>
                      <a:endParaRPr kumimoji="0" lang="zh-CN" altLang="en-US" sz="1800" b="0" i="0" u="none" strike="noStrike" cap="none" normalizeH="0" baseline="0" dirty="0" smtClean="0">
                        <a:ln>
                          <a:noFill/>
                        </a:ln>
                        <a:solidFill>
                          <a:schemeClr val="tx1"/>
                        </a:solidFill>
                        <a:effectLst/>
                        <a:latin typeface="宋体" pitchFamily="2" charset="-122"/>
                        <a:ea typeface="宋体" pitchFamily="2" charset="-122"/>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5CBBB">
                        <a:alpha val="50000"/>
                      </a:srgbClr>
                    </a:solidFill>
                  </a:tcPr>
                </a:tc>
                <a:tc>
                  <a:txBody>
                    <a:bodyPr/>
                    <a:lstStyle/>
                    <a:p>
                      <a:pPr marL="0" marR="0" lvl="0" indent="0" algn="ctr" defTabSz="914400" rtl="0" eaLnBrk="1" fontAlgn="base" latinLnBrk="0" hangingPunct="1">
                        <a:lnSpc>
                          <a:spcPct val="115000"/>
                        </a:lnSpc>
                        <a:spcBef>
                          <a:spcPct val="0"/>
                        </a:spcBef>
                        <a:spcAft>
                          <a:spcPct val="0"/>
                        </a:spcAft>
                        <a:buClrTx/>
                        <a:buSzTx/>
                        <a:buFont typeface="Arial" pitchFamily="34" charset="0"/>
                        <a:buNone/>
                        <a:tabLst/>
                      </a:pPr>
                      <a:r>
                        <a:rPr kumimoji="0" lang="en-US" sz="1200" b="0" i="0" u="none" strike="noStrike" cap="none" normalizeH="0" baseline="0" smtClean="0">
                          <a:ln>
                            <a:noFill/>
                          </a:ln>
                          <a:solidFill>
                            <a:schemeClr val="tx1"/>
                          </a:solidFill>
                          <a:effectLst/>
                          <a:latin typeface="Arial" pitchFamily="34" charset="0"/>
                          <a:ea typeface="宋体" pitchFamily="2" charset="-122"/>
                        </a:rPr>
                        <a:t>3</a:t>
                      </a:r>
                      <a:endParaRPr kumimoji="0" lang="zh-CN" altLang="en-US" sz="1600" b="0" i="0" u="none" strike="noStrike" cap="none" normalizeH="0" baseline="0" smtClean="0">
                        <a:ln>
                          <a:noFill/>
                        </a:ln>
                        <a:solidFill>
                          <a:schemeClr val="tx1"/>
                        </a:solidFill>
                        <a:effectLst/>
                        <a:latin typeface="宋体" pitchFamily="2" charset="-122"/>
                        <a:ea typeface="宋体" pitchFamily="2" charset="-122"/>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5CBBB">
                        <a:alpha val="50000"/>
                      </a:srgbClr>
                    </a:solidFill>
                  </a:tcPr>
                </a:tc>
              </a:tr>
              <a:tr h="420688">
                <a:tc vMerge="1">
                  <a:txBody>
                    <a:bodyPr/>
                    <a:lstStyle/>
                    <a:p>
                      <a:endParaRPr lang="zh-CN" altLang="en-US"/>
                    </a:p>
                  </a:txBody>
                  <a:tcPr/>
                </a:tc>
                <a:tc vMerge="1">
                  <a:txBody>
                    <a:bodyPr/>
                    <a:lstStyle/>
                    <a:p>
                      <a:endParaRPr lang="zh-CN" altLang="en-US"/>
                    </a:p>
                  </a:txBody>
                  <a:tcPr/>
                </a:tc>
                <a:tc>
                  <a:txBody>
                    <a:bodyPr/>
                    <a:lstStyle/>
                    <a:p>
                      <a:pPr marL="0" marR="0" lvl="0" indent="0" algn="l" defTabSz="914400" rtl="0" eaLnBrk="1" fontAlgn="base" latinLnBrk="0" hangingPunct="1">
                        <a:lnSpc>
                          <a:spcPct val="115000"/>
                        </a:lnSpc>
                        <a:spcBef>
                          <a:spcPct val="0"/>
                        </a:spcBef>
                        <a:spcAft>
                          <a:spcPct val="0"/>
                        </a:spcAft>
                        <a:buClrTx/>
                        <a:buSzTx/>
                        <a:buFont typeface="Arial" pitchFamily="34" charset="0"/>
                        <a:buNone/>
                        <a:tabLst/>
                      </a:pPr>
                      <a:r>
                        <a:rPr kumimoji="0" lang="en-US" sz="1800" b="0" i="0" u="none" strike="noStrike" cap="none" normalizeH="0" baseline="0" dirty="0" smtClean="0">
                          <a:ln>
                            <a:noFill/>
                          </a:ln>
                          <a:solidFill>
                            <a:schemeClr val="tx1"/>
                          </a:solidFill>
                          <a:effectLst/>
                          <a:latin typeface="Arial" pitchFamily="34" charset="0"/>
                          <a:ea typeface="宋体" pitchFamily="2" charset="-122"/>
                        </a:rPr>
                        <a:t>10%</a:t>
                      </a:r>
                      <a:r>
                        <a:rPr kumimoji="0" lang="zh-CN" altLang="en-US" sz="1800" b="0" i="0" u="none" strike="noStrike" cap="none" normalizeH="0" baseline="0" dirty="0" smtClean="0">
                          <a:ln>
                            <a:noFill/>
                          </a:ln>
                          <a:solidFill>
                            <a:schemeClr val="tx1"/>
                          </a:solidFill>
                          <a:effectLst/>
                          <a:latin typeface="宋体" pitchFamily="2" charset="-122"/>
                          <a:ea typeface="宋体" pitchFamily="2" charset="-122"/>
                        </a:rPr>
                        <a:t>税率的货物及加工修理修配劳务</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5CBBB">
                        <a:alpha val="50000"/>
                      </a:srgbClr>
                    </a:solidFill>
                  </a:tcPr>
                </a:tc>
                <a:tc>
                  <a:txBody>
                    <a:bodyPr/>
                    <a:lstStyle/>
                    <a:p>
                      <a:pPr marL="0" marR="0" lvl="0" indent="0" algn="ctr" defTabSz="914400" rtl="0" eaLnBrk="1" fontAlgn="base" latinLnBrk="0" hangingPunct="1">
                        <a:lnSpc>
                          <a:spcPct val="115000"/>
                        </a:lnSpc>
                        <a:spcBef>
                          <a:spcPct val="0"/>
                        </a:spcBef>
                        <a:spcAft>
                          <a:spcPct val="0"/>
                        </a:spcAft>
                        <a:buClrTx/>
                        <a:buSzTx/>
                        <a:buFont typeface="Arial" pitchFamily="34" charset="0"/>
                        <a:buNone/>
                        <a:tabLst/>
                      </a:pPr>
                      <a:r>
                        <a:rPr kumimoji="0" lang="en-US" sz="1200" b="0" i="0" u="none" strike="noStrike" cap="none" normalizeH="0" baseline="0" smtClean="0">
                          <a:ln>
                            <a:noFill/>
                          </a:ln>
                          <a:solidFill>
                            <a:schemeClr val="tx1"/>
                          </a:solidFill>
                          <a:effectLst/>
                          <a:latin typeface="Arial" pitchFamily="34" charset="0"/>
                          <a:ea typeface="宋体" pitchFamily="2" charset="-122"/>
                        </a:rPr>
                        <a:t>4a</a:t>
                      </a:r>
                      <a:endParaRPr kumimoji="0" lang="zh-CN" altLang="en-US" sz="1600" b="0" i="0" u="none" strike="noStrike" cap="none" normalizeH="0" baseline="0" smtClean="0">
                        <a:ln>
                          <a:noFill/>
                        </a:ln>
                        <a:solidFill>
                          <a:schemeClr val="tx1"/>
                        </a:solidFill>
                        <a:effectLst/>
                        <a:latin typeface="宋体" pitchFamily="2" charset="-122"/>
                        <a:ea typeface="宋体" pitchFamily="2" charset="-122"/>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5CBBB">
                        <a:alpha val="50000"/>
                      </a:srgbClr>
                    </a:solidFill>
                  </a:tcPr>
                </a:tc>
              </a:tr>
              <a:tr h="420688">
                <a:tc vMerge="1">
                  <a:txBody>
                    <a:bodyPr/>
                    <a:lstStyle/>
                    <a:p>
                      <a:endParaRPr lang="zh-CN" altLang="en-US"/>
                    </a:p>
                  </a:txBody>
                  <a:tcPr/>
                </a:tc>
                <a:tc vMerge="1">
                  <a:txBody>
                    <a:bodyPr/>
                    <a:lstStyle/>
                    <a:p>
                      <a:endParaRPr lang="zh-CN" altLang="en-US"/>
                    </a:p>
                  </a:txBody>
                  <a:tcPr/>
                </a:tc>
                <a:tc>
                  <a:txBody>
                    <a:bodyPr/>
                    <a:lstStyle/>
                    <a:p>
                      <a:pPr marL="0" marR="0" lvl="0" indent="0" algn="l" defTabSz="914400" rtl="0" eaLnBrk="1" fontAlgn="base" latinLnBrk="0" hangingPunct="1">
                        <a:lnSpc>
                          <a:spcPct val="115000"/>
                        </a:lnSpc>
                        <a:spcBef>
                          <a:spcPct val="0"/>
                        </a:spcBef>
                        <a:spcAft>
                          <a:spcPct val="0"/>
                        </a:spcAft>
                        <a:buClrTx/>
                        <a:buSzTx/>
                        <a:buFont typeface="Arial" pitchFamily="34" charset="0"/>
                        <a:buNone/>
                        <a:tabLst/>
                      </a:pPr>
                      <a:r>
                        <a:rPr kumimoji="0" lang="en-US" sz="1800" b="0" i="0" u="none" strike="noStrike" cap="none" normalizeH="0" baseline="0" dirty="0" smtClean="0">
                          <a:ln>
                            <a:noFill/>
                          </a:ln>
                          <a:solidFill>
                            <a:schemeClr val="tx1"/>
                          </a:solidFill>
                          <a:effectLst/>
                          <a:latin typeface="Arial" pitchFamily="34" charset="0"/>
                          <a:ea typeface="宋体" pitchFamily="2" charset="-122"/>
                        </a:rPr>
                        <a:t>10%</a:t>
                      </a:r>
                      <a:r>
                        <a:rPr kumimoji="0" lang="zh-CN" altLang="en-US" sz="1800" b="0" i="0" u="none" strike="noStrike" cap="none" normalizeH="0" baseline="0" dirty="0" smtClean="0">
                          <a:ln>
                            <a:noFill/>
                          </a:ln>
                          <a:solidFill>
                            <a:schemeClr val="tx1"/>
                          </a:solidFill>
                          <a:effectLst/>
                          <a:latin typeface="宋体" pitchFamily="2" charset="-122"/>
                          <a:ea typeface="宋体" pitchFamily="2" charset="-122"/>
                        </a:rPr>
                        <a:t>税率的服务、不动产和无形资产</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5CBBB">
                        <a:alpha val="50000"/>
                      </a:srgbClr>
                    </a:solidFill>
                  </a:tcPr>
                </a:tc>
                <a:tc>
                  <a:txBody>
                    <a:bodyPr/>
                    <a:lstStyle/>
                    <a:p>
                      <a:pPr marL="0" marR="0" lvl="0" indent="0" algn="ctr" defTabSz="914400" rtl="0" eaLnBrk="1" fontAlgn="base" latinLnBrk="0" hangingPunct="1">
                        <a:lnSpc>
                          <a:spcPct val="115000"/>
                        </a:lnSpc>
                        <a:spcBef>
                          <a:spcPct val="0"/>
                        </a:spcBef>
                        <a:spcAft>
                          <a:spcPct val="0"/>
                        </a:spcAft>
                        <a:buClrTx/>
                        <a:buSzTx/>
                        <a:buFont typeface="Arial" pitchFamily="34" charset="0"/>
                        <a:buNone/>
                        <a:tabLst/>
                      </a:pPr>
                      <a:r>
                        <a:rPr kumimoji="0" lang="en-US" sz="1200" b="0" i="0" u="none" strike="noStrike" cap="none" normalizeH="0" baseline="0" smtClean="0">
                          <a:ln>
                            <a:noFill/>
                          </a:ln>
                          <a:solidFill>
                            <a:schemeClr val="tx1"/>
                          </a:solidFill>
                          <a:effectLst/>
                          <a:latin typeface="Arial" pitchFamily="34" charset="0"/>
                          <a:ea typeface="宋体" pitchFamily="2" charset="-122"/>
                        </a:rPr>
                        <a:t>4b</a:t>
                      </a:r>
                      <a:endParaRPr kumimoji="0" lang="zh-CN" altLang="en-US" sz="1600" b="0" i="0" u="none" strike="noStrike" cap="none" normalizeH="0" baseline="0" smtClean="0">
                        <a:ln>
                          <a:noFill/>
                        </a:ln>
                        <a:solidFill>
                          <a:schemeClr val="tx1"/>
                        </a:solidFill>
                        <a:effectLst/>
                        <a:latin typeface="宋体" pitchFamily="2" charset="-122"/>
                        <a:ea typeface="宋体" pitchFamily="2" charset="-122"/>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5CBBB">
                        <a:alpha val="50000"/>
                      </a:srgbClr>
                    </a:solidFill>
                  </a:tcPr>
                </a:tc>
              </a:tr>
              <a:tr h="257175">
                <a:tc vMerge="1">
                  <a:txBody>
                    <a:bodyPr/>
                    <a:lstStyle/>
                    <a:p>
                      <a:endParaRPr lang="zh-CN" altLang="en-US"/>
                    </a:p>
                  </a:txBody>
                  <a:tcPr/>
                </a:tc>
                <a:tc vMerge="1">
                  <a:txBody>
                    <a:bodyPr/>
                    <a:lstStyle/>
                    <a:p>
                      <a:endParaRPr lang="zh-CN" altLang="en-US"/>
                    </a:p>
                  </a:txBody>
                  <a:tcPr/>
                </a:tc>
                <a:tc>
                  <a:txBody>
                    <a:bodyPr/>
                    <a:lstStyle/>
                    <a:p>
                      <a:pPr marL="0" marR="0" lvl="0" indent="0" algn="l" defTabSz="914400" rtl="0" eaLnBrk="1" fontAlgn="base" latinLnBrk="0" hangingPunct="1">
                        <a:lnSpc>
                          <a:spcPct val="115000"/>
                        </a:lnSpc>
                        <a:spcBef>
                          <a:spcPct val="0"/>
                        </a:spcBef>
                        <a:spcAft>
                          <a:spcPct val="0"/>
                        </a:spcAft>
                        <a:buClrTx/>
                        <a:buSzTx/>
                        <a:buFont typeface="Arial" pitchFamily="34" charset="0"/>
                        <a:buNone/>
                        <a:tabLst/>
                      </a:pPr>
                      <a:r>
                        <a:rPr kumimoji="0" lang="en-US" sz="1800" b="0" i="0" u="none" strike="noStrike" cap="none" normalizeH="0" baseline="0" dirty="0" smtClean="0">
                          <a:ln>
                            <a:noFill/>
                          </a:ln>
                          <a:solidFill>
                            <a:schemeClr val="tx1"/>
                          </a:solidFill>
                          <a:effectLst/>
                          <a:latin typeface="Arial" pitchFamily="34" charset="0"/>
                          <a:ea typeface="宋体" pitchFamily="2" charset="-122"/>
                        </a:rPr>
                        <a:t>6%</a:t>
                      </a:r>
                      <a:r>
                        <a:rPr kumimoji="0" lang="zh-CN" altLang="en-US" sz="1800" b="0" i="0" u="none" strike="noStrike" cap="none" normalizeH="0" baseline="0" dirty="0" smtClean="0">
                          <a:ln>
                            <a:noFill/>
                          </a:ln>
                          <a:solidFill>
                            <a:schemeClr val="tx1"/>
                          </a:solidFill>
                          <a:effectLst/>
                          <a:latin typeface="宋体" pitchFamily="2" charset="-122"/>
                          <a:ea typeface="宋体" pitchFamily="2" charset="-122"/>
                        </a:rPr>
                        <a:t>税率</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 typeface="Arial" pitchFamily="34" charset="0"/>
                        <a:buNone/>
                        <a:tabLst/>
                      </a:pPr>
                      <a:r>
                        <a:rPr kumimoji="0" lang="en-US" sz="1200" b="0" i="0" u="none" strike="noStrike" cap="none" normalizeH="0" baseline="0" dirty="0" smtClean="0">
                          <a:ln>
                            <a:noFill/>
                          </a:ln>
                          <a:solidFill>
                            <a:schemeClr val="tx1"/>
                          </a:solidFill>
                          <a:effectLst/>
                          <a:latin typeface="Arial" pitchFamily="34" charset="0"/>
                          <a:ea typeface="宋体" pitchFamily="2" charset="-122"/>
                        </a:rPr>
                        <a:t>5</a:t>
                      </a:r>
                      <a:endParaRPr kumimoji="0" lang="zh-CN" altLang="en-US" sz="1600" b="0" i="0" u="none" strike="noStrike" cap="none" normalizeH="0" baseline="0" dirty="0" smtClean="0">
                        <a:ln>
                          <a:noFill/>
                        </a:ln>
                        <a:solidFill>
                          <a:schemeClr val="tx1"/>
                        </a:solidFill>
                        <a:effectLst/>
                        <a:latin typeface="宋体" pitchFamily="2" charset="-122"/>
                        <a:ea typeface="宋体" pitchFamily="2" charset="-122"/>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bl>
          </a:graphicData>
        </a:graphic>
      </p:graphicFrame>
      <p:sp>
        <p:nvSpPr>
          <p:cNvPr id="18" name="圆角矩形 30"/>
          <p:cNvSpPr>
            <a:spLocks noChangeArrowheads="1"/>
          </p:cNvSpPr>
          <p:nvPr/>
        </p:nvSpPr>
        <p:spPr bwMode="auto">
          <a:xfrm>
            <a:off x="1500153" y="3616325"/>
            <a:ext cx="1143000" cy="357188"/>
          </a:xfrm>
          <a:prstGeom prst="roundRect">
            <a:avLst>
              <a:gd name="adj" fmla="val 16667"/>
            </a:avLst>
          </a:prstGeom>
          <a:solidFill>
            <a:srgbClr val="96BEE2"/>
          </a:solidFill>
          <a:ln w="9525">
            <a:solidFill>
              <a:srgbClr val="3D3D3D"/>
            </a:solidFill>
            <a:round/>
            <a:headEnd/>
            <a:tailEnd/>
          </a:ln>
          <a:effectLst>
            <a:outerShdw dist="20000" dir="5400000" algn="ctr" rotWithShape="0">
              <a:srgbClr val="000000">
                <a:alpha val="34000"/>
              </a:srgbClr>
            </a:outerShdw>
          </a:effectLst>
        </p:spPr>
        <p:txBody>
          <a:bodyPr anchor="ctr"/>
          <a:lstStyle/>
          <a:p>
            <a:pPr algn="ctr"/>
            <a:r>
              <a:rPr lang="zh-CN" altLang="en-US" b="1">
                <a:solidFill>
                  <a:srgbClr val="000000"/>
                </a:solidFill>
                <a:latin typeface="微软雅黑" pitchFamily="34" charset="-122"/>
                <a:ea typeface="微软雅黑" pitchFamily="34" charset="-122"/>
              </a:rPr>
              <a:t>新附表一</a:t>
            </a:r>
          </a:p>
        </p:txBody>
      </p:sp>
      <p:sp>
        <p:nvSpPr>
          <p:cNvPr id="19" name="圆角矩形 13"/>
          <p:cNvSpPr>
            <a:spLocks noChangeArrowheads="1"/>
          </p:cNvSpPr>
          <p:nvPr/>
        </p:nvSpPr>
        <p:spPr bwMode="auto">
          <a:xfrm>
            <a:off x="6500813" y="3616327"/>
            <a:ext cx="1143000" cy="357187"/>
          </a:xfrm>
          <a:prstGeom prst="roundRect">
            <a:avLst>
              <a:gd name="adj" fmla="val 16667"/>
            </a:avLst>
          </a:prstGeom>
          <a:solidFill>
            <a:srgbClr val="96BEE2"/>
          </a:solidFill>
          <a:ln w="9525">
            <a:solidFill>
              <a:srgbClr val="3D3D3D"/>
            </a:solidFill>
            <a:round/>
            <a:headEnd/>
            <a:tailEnd/>
          </a:ln>
          <a:effectLst>
            <a:outerShdw dist="20000" dir="5400000" algn="ctr" rotWithShape="0">
              <a:srgbClr val="000000">
                <a:alpha val="34000"/>
              </a:srgbClr>
            </a:outerShdw>
          </a:effectLst>
        </p:spPr>
        <p:txBody>
          <a:bodyPr anchor="ctr"/>
          <a:lstStyle/>
          <a:p>
            <a:pPr algn="ctr"/>
            <a:r>
              <a:rPr lang="zh-CN" altLang="en-US" b="1">
                <a:solidFill>
                  <a:srgbClr val="000000"/>
                </a:solidFill>
                <a:latin typeface="微软雅黑" pitchFamily="34" charset="-122"/>
                <a:ea typeface="微软雅黑" pitchFamily="34" charset="-122"/>
              </a:rPr>
              <a:t>旧附表一</a:t>
            </a:r>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Requires="p14" p14:dur="9">
        <p15:prstTrans prst="fracture"/>
      </p:transition>
    </mc:Choice>
    <mc:Fallback>
      <p:transitio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8"/>
          <p:cNvSpPr txBox="1"/>
          <p:nvPr/>
        </p:nvSpPr>
        <p:spPr>
          <a:xfrm>
            <a:off x="1009650" y="385969"/>
            <a:ext cx="7003901" cy="492443"/>
          </a:xfrm>
          <a:prstGeom prst="rect">
            <a:avLst/>
          </a:prstGeom>
          <a:noFill/>
        </p:spPr>
        <p:txBody>
          <a:bodyPr wrap="square" lIns="0" tIns="0" rIns="0" bIns="0" rtlCol="0" anchor="ctr">
            <a:spAutoFit/>
          </a:bodyPr>
          <a:lstStyle/>
          <a:p>
            <a:r>
              <a:rPr lang="en-US" altLang="zh-CN" sz="3200" b="1"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01</a:t>
            </a:r>
            <a:r>
              <a:rPr lang="zh-CN" altLang="en-US" sz="3200" b="1"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申报表介绍</a:t>
            </a:r>
            <a:r>
              <a:rPr lang="en-US" altLang="zh-CN" sz="3200" b="1"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a:t>
            </a:r>
            <a:r>
              <a:rPr lang="zh-CN" altLang="en-US" sz="3200" b="1"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调整</a:t>
            </a:r>
            <a:endParaRPr lang="zh-CN" altLang="en-US" sz="32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标题 6"/>
          <p:cNvSpPr txBox="1">
            <a:spLocks/>
          </p:cNvSpPr>
          <p:nvPr/>
        </p:nvSpPr>
        <p:spPr>
          <a:xfrm>
            <a:off x="1285839" y="1330309"/>
            <a:ext cx="10501386" cy="360363"/>
          </a:xfrm>
          <a:prstGeom prst="rect">
            <a:avLst/>
          </a:prstGeom>
        </p:spPr>
        <p:txBody>
          <a:bodyPr anchor="ctr"/>
          <a:lstStyle>
            <a:lvl1pPr algn="l" rtl="0" fontAlgn="base">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fontAlgn="base">
              <a:spcBef>
                <a:spcPct val="0"/>
              </a:spcBef>
              <a:spcAft>
                <a:spcPct val="0"/>
              </a:spcAft>
              <a:defRPr sz="4300">
                <a:solidFill>
                  <a:srgbClr val="572314"/>
                </a:solidFill>
                <a:latin typeface="Gill Sans MT" pitchFamily="34" charset="0"/>
                <a:ea typeface="华文中宋" pitchFamily="2" charset="-122"/>
              </a:defRPr>
            </a:lvl2pPr>
            <a:lvl3pPr algn="l" rtl="0" fontAlgn="base">
              <a:spcBef>
                <a:spcPct val="0"/>
              </a:spcBef>
              <a:spcAft>
                <a:spcPct val="0"/>
              </a:spcAft>
              <a:defRPr sz="4300">
                <a:solidFill>
                  <a:srgbClr val="572314"/>
                </a:solidFill>
                <a:latin typeface="Gill Sans MT" pitchFamily="34" charset="0"/>
                <a:ea typeface="华文中宋" pitchFamily="2" charset="-122"/>
              </a:defRPr>
            </a:lvl3pPr>
            <a:lvl4pPr algn="l" rtl="0" fontAlgn="base">
              <a:spcBef>
                <a:spcPct val="0"/>
              </a:spcBef>
              <a:spcAft>
                <a:spcPct val="0"/>
              </a:spcAft>
              <a:defRPr sz="4300">
                <a:solidFill>
                  <a:srgbClr val="572314"/>
                </a:solidFill>
                <a:latin typeface="Gill Sans MT" pitchFamily="34" charset="0"/>
                <a:ea typeface="华文中宋" pitchFamily="2" charset="-122"/>
              </a:defRPr>
            </a:lvl4pPr>
            <a:lvl5pPr algn="l" rtl="0" fontAlgn="base">
              <a:spcBef>
                <a:spcPct val="0"/>
              </a:spcBef>
              <a:spcAft>
                <a:spcPct val="0"/>
              </a:spcAft>
              <a:defRPr sz="4300">
                <a:solidFill>
                  <a:srgbClr val="572314"/>
                </a:solidFill>
                <a:latin typeface="Gill Sans MT" pitchFamily="34" charset="0"/>
                <a:ea typeface="华文中宋" pitchFamily="2" charset="-122"/>
              </a:defRPr>
            </a:lvl5pPr>
            <a:lvl6pPr marL="457200" algn="l" rtl="0" fontAlgn="base">
              <a:spcBef>
                <a:spcPct val="0"/>
              </a:spcBef>
              <a:spcAft>
                <a:spcPct val="0"/>
              </a:spcAft>
              <a:defRPr sz="4300">
                <a:solidFill>
                  <a:srgbClr val="572314"/>
                </a:solidFill>
                <a:latin typeface="Gill Sans MT" pitchFamily="34" charset="0"/>
                <a:ea typeface="华文中宋" pitchFamily="2" charset="-122"/>
              </a:defRPr>
            </a:lvl6pPr>
            <a:lvl7pPr marL="914400" algn="l" rtl="0" fontAlgn="base">
              <a:spcBef>
                <a:spcPct val="0"/>
              </a:spcBef>
              <a:spcAft>
                <a:spcPct val="0"/>
              </a:spcAft>
              <a:defRPr sz="4300">
                <a:solidFill>
                  <a:srgbClr val="572314"/>
                </a:solidFill>
                <a:latin typeface="Gill Sans MT" pitchFamily="34" charset="0"/>
                <a:ea typeface="华文中宋" pitchFamily="2" charset="-122"/>
              </a:defRPr>
            </a:lvl7pPr>
            <a:lvl8pPr marL="1371600" algn="l" rtl="0" fontAlgn="base">
              <a:spcBef>
                <a:spcPct val="0"/>
              </a:spcBef>
              <a:spcAft>
                <a:spcPct val="0"/>
              </a:spcAft>
              <a:defRPr sz="4300">
                <a:solidFill>
                  <a:srgbClr val="572314"/>
                </a:solidFill>
                <a:latin typeface="Gill Sans MT" pitchFamily="34" charset="0"/>
                <a:ea typeface="华文中宋" pitchFamily="2" charset="-122"/>
              </a:defRPr>
            </a:lvl8pPr>
            <a:lvl9pPr marL="1828800" algn="l" rtl="0" fontAlgn="base">
              <a:spcBef>
                <a:spcPct val="0"/>
              </a:spcBef>
              <a:spcAft>
                <a:spcPct val="0"/>
              </a:spcAft>
              <a:defRPr sz="4300">
                <a:solidFill>
                  <a:srgbClr val="572314"/>
                </a:solidFill>
                <a:latin typeface="Gill Sans MT" pitchFamily="34" charset="0"/>
                <a:ea typeface="华文中宋" pitchFamily="2" charset="-122"/>
              </a:defRPr>
            </a:lvl9pPr>
            <a:extLst/>
          </a:lstStyle>
          <a:p>
            <a:pPr>
              <a:defRPr/>
            </a:pPr>
            <a:r>
              <a:rPr lang="zh-CN" altLang="en-US" sz="2800" b="1" dirty="0" smtClean="0">
                <a:solidFill>
                  <a:schemeClr val="accent2"/>
                </a:solidFill>
                <a:effectLst/>
                <a:latin typeface="微软雅黑" pitchFamily="34" charset="-122"/>
                <a:ea typeface="微软雅黑" pitchFamily="34" charset="-122"/>
              </a:rPr>
              <a:t>调整内容三：</a:t>
            </a:r>
            <a:r>
              <a:rPr lang="zh-CN" altLang="zh-CN" sz="2800" b="1" dirty="0" smtClean="0">
                <a:effectLst/>
              </a:rPr>
              <a:t>《增值税纳税申报表附列资料（二）》（本期进项税额明细）</a:t>
            </a:r>
            <a:endParaRPr lang="zh-CN" altLang="en-US" sz="2800" b="1" dirty="0">
              <a:solidFill>
                <a:srgbClr val="FF0000"/>
              </a:solidFill>
              <a:latin typeface="微软雅黑" pitchFamily="34" charset="-122"/>
              <a:ea typeface="微软雅黑" pitchFamily="34" charset="-122"/>
            </a:endParaRPr>
          </a:p>
        </p:txBody>
      </p:sp>
      <p:sp>
        <p:nvSpPr>
          <p:cNvPr id="14" name="TextBox 29"/>
          <p:cNvSpPr txBox="1">
            <a:spLocks noChangeArrowheads="1"/>
          </p:cNvSpPr>
          <p:nvPr/>
        </p:nvSpPr>
        <p:spPr bwMode="auto">
          <a:xfrm>
            <a:off x="1428715" y="2116127"/>
            <a:ext cx="10287072" cy="464230"/>
          </a:xfrm>
          <a:prstGeom prst="rect">
            <a:avLst/>
          </a:prstGeom>
          <a:noFill/>
          <a:ln w="9525">
            <a:noFill/>
            <a:miter lim="800000"/>
            <a:headEnd/>
            <a:tailEnd/>
          </a:ln>
        </p:spPr>
        <p:txBody>
          <a:bodyPr wrap="square" lIns="90170" tIns="46990" rIns="90170" bIns="46990">
            <a:spAutoFit/>
          </a:bodyPr>
          <a:lstStyle/>
          <a:p>
            <a:r>
              <a:rPr lang="en-US" altLang="zh-CN" sz="2400" dirty="0">
                <a:solidFill>
                  <a:srgbClr val="3F5A87"/>
                </a:solidFill>
                <a:latin typeface="微软雅黑" pitchFamily="34" charset="-122"/>
                <a:ea typeface="微软雅黑" pitchFamily="34" charset="-122"/>
              </a:rPr>
              <a:t>《</a:t>
            </a:r>
            <a:r>
              <a:rPr lang="zh-CN" altLang="en-US" sz="2400" dirty="0">
                <a:solidFill>
                  <a:srgbClr val="3F5A87"/>
                </a:solidFill>
                <a:latin typeface="微软雅黑" pitchFamily="34" charset="-122"/>
                <a:ea typeface="微软雅黑" pitchFamily="34" charset="-122"/>
              </a:rPr>
              <a:t>增值税纳税申报表附列资料（二）</a:t>
            </a:r>
            <a:r>
              <a:rPr lang="en-US" altLang="zh-CN" sz="2400" dirty="0">
                <a:solidFill>
                  <a:srgbClr val="3F5A87"/>
                </a:solidFill>
                <a:latin typeface="微软雅黑" pitchFamily="34" charset="-122"/>
                <a:ea typeface="微软雅黑" pitchFamily="34" charset="-122"/>
              </a:rPr>
              <a:t>》</a:t>
            </a:r>
            <a:r>
              <a:rPr lang="zh-CN" altLang="en-US" sz="2400" dirty="0">
                <a:solidFill>
                  <a:srgbClr val="3F5A87"/>
                </a:solidFill>
                <a:latin typeface="微软雅黑" pitchFamily="34" charset="-122"/>
                <a:ea typeface="微软雅黑" pitchFamily="34" charset="-122"/>
              </a:rPr>
              <a:t>调整了项目名称</a:t>
            </a:r>
            <a:r>
              <a:rPr lang="zh-CN" altLang="en-US" sz="2400" dirty="0" smtClean="0">
                <a:solidFill>
                  <a:srgbClr val="3F5A87"/>
                </a:solidFill>
                <a:latin typeface="微软雅黑" pitchFamily="34" charset="-122"/>
                <a:ea typeface="微软雅黑" pitchFamily="34" charset="-122"/>
              </a:rPr>
              <a:t>、计算口径</a:t>
            </a:r>
            <a:r>
              <a:rPr lang="zh-CN" altLang="en-US" sz="2400" dirty="0">
                <a:solidFill>
                  <a:srgbClr val="3F5A87"/>
                </a:solidFill>
                <a:latin typeface="微软雅黑" pitchFamily="34" charset="-122"/>
                <a:ea typeface="微软雅黑" pitchFamily="34" charset="-122"/>
              </a:rPr>
              <a:t>。</a:t>
            </a:r>
          </a:p>
        </p:txBody>
      </p:sp>
      <p:graphicFrame>
        <p:nvGraphicFramePr>
          <p:cNvPr id="15" name="Group 4"/>
          <p:cNvGraphicFramePr>
            <a:graphicFrameLocks noGrp="1"/>
          </p:cNvGraphicFramePr>
          <p:nvPr/>
        </p:nvGraphicFramePr>
        <p:xfrm>
          <a:off x="857211" y="3330578"/>
          <a:ext cx="5321295" cy="3470148"/>
        </p:xfrm>
        <a:graphic>
          <a:graphicData uri="http://schemas.openxmlformats.org/drawingml/2006/table">
            <a:tbl>
              <a:tblPr/>
              <a:tblGrid>
                <a:gridCol w="3853352"/>
                <a:gridCol w="1467943"/>
              </a:tblGrid>
              <a:tr h="203968">
                <a:tc>
                  <a:txBody>
                    <a:bodyPr/>
                    <a:lstStyle/>
                    <a:p>
                      <a:pPr marL="0" marR="0" lvl="0" indent="0" algn="ctr" defTabSz="914400" rtl="0" eaLnBrk="1" fontAlgn="base" latinLnBrk="0" hangingPunct="1">
                        <a:lnSpc>
                          <a:spcPct val="115000"/>
                        </a:lnSpc>
                        <a:spcBef>
                          <a:spcPct val="0"/>
                        </a:spcBef>
                        <a:spcAft>
                          <a:spcPct val="0"/>
                        </a:spcAft>
                        <a:buClrTx/>
                        <a:buSzTx/>
                        <a:buFont typeface="Arial" pitchFamily="34" charset="0"/>
                        <a:buNone/>
                        <a:tabLst/>
                      </a:pPr>
                      <a:r>
                        <a:rPr kumimoji="0" lang="zh-CN" sz="1600" b="0" i="0" u="none" strike="noStrike" cap="none" normalizeH="0" baseline="0" dirty="0" smtClean="0">
                          <a:ln>
                            <a:noFill/>
                          </a:ln>
                          <a:solidFill>
                            <a:schemeClr val="tx1"/>
                          </a:solidFill>
                          <a:effectLst/>
                          <a:latin typeface="Times New Roman" pitchFamily="18" charset="0"/>
                          <a:ea typeface="宋体" pitchFamily="2" charset="-122"/>
                        </a:rPr>
                        <a:t>项目</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 typeface="Arial" pitchFamily="34" charset="0"/>
                        <a:buNone/>
                        <a:tabLst/>
                      </a:pPr>
                      <a:r>
                        <a:rPr kumimoji="0" lang="zh-CN" sz="1100" b="0" i="0" u="none" strike="noStrike" cap="none" normalizeH="0" baseline="0" dirty="0" smtClean="0">
                          <a:ln>
                            <a:noFill/>
                          </a:ln>
                          <a:solidFill>
                            <a:schemeClr val="tx1"/>
                          </a:solidFill>
                          <a:effectLst/>
                          <a:latin typeface="Times New Roman" pitchFamily="18" charset="0"/>
                          <a:ea typeface="宋体" pitchFamily="2" charset="-122"/>
                        </a:rPr>
                        <a:t>栏次</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04908">
                <a:tc>
                  <a:txBody>
                    <a:bodyPr/>
                    <a:lstStyle/>
                    <a:p>
                      <a:pPr marL="0" marR="0" lvl="0" indent="0" algn="l" defTabSz="914400" rtl="0" eaLnBrk="1" fontAlgn="base" latinLnBrk="0" hangingPunct="1">
                        <a:lnSpc>
                          <a:spcPct val="115000"/>
                        </a:lnSpc>
                        <a:spcBef>
                          <a:spcPct val="0"/>
                        </a:spcBef>
                        <a:spcAft>
                          <a:spcPct val="0"/>
                        </a:spcAft>
                        <a:buClrTx/>
                        <a:buSzTx/>
                        <a:buFont typeface="Arial" pitchFamily="34" charset="0"/>
                        <a:buNone/>
                        <a:tabLst/>
                      </a:pPr>
                      <a:r>
                        <a:rPr kumimoji="0" lang="zh-CN" sz="1400" b="0" i="0" u="none" strike="noStrike" cap="none" normalizeH="0" baseline="0" dirty="0" smtClean="0">
                          <a:ln>
                            <a:noFill/>
                          </a:ln>
                          <a:solidFill>
                            <a:schemeClr val="tx1"/>
                          </a:solidFill>
                          <a:effectLst/>
                          <a:latin typeface="Times New Roman" pitchFamily="18" charset="0"/>
                          <a:ea typeface="宋体" pitchFamily="2" charset="-122"/>
                        </a:rPr>
                        <a:t>（一）认证相符的增值税专用发票</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15000"/>
                        </a:lnSpc>
                        <a:spcBef>
                          <a:spcPct val="0"/>
                        </a:spcBef>
                        <a:spcAft>
                          <a:spcPct val="0"/>
                        </a:spcAft>
                        <a:buClrTx/>
                        <a:buSzTx/>
                        <a:buFont typeface="Arial" pitchFamily="34" charset="0"/>
                        <a:buNone/>
                        <a:tabLst/>
                      </a:pPr>
                      <a:r>
                        <a:rPr kumimoji="0" lang="en-US" sz="1400" b="0" i="0" u="none" strike="noStrike" cap="none" normalizeH="0" baseline="0" smtClean="0">
                          <a:ln>
                            <a:noFill/>
                          </a:ln>
                          <a:solidFill>
                            <a:schemeClr val="tx1"/>
                          </a:solidFill>
                          <a:effectLst/>
                          <a:latin typeface="宋体" pitchFamily="2" charset="-122"/>
                          <a:ea typeface="宋体" pitchFamily="2" charset="-122"/>
                        </a:rPr>
                        <a:t>1=2+3</a:t>
                      </a:r>
                      <a:endParaRPr kumimoji="0" lang="zh-CN" altLang="en-US" sz="1400" b="0" i="0" u="none" strike="noStrike" cap="none" normalizeH="0" baseline="0" smtClean="0">
                        <a:ln>
                          <a:noFill/>
                        </a:ln>
                        <a:solidFill>
                          <a:schemeClr val="tx1"/>
                        </a:solidFill>
                        <a:effectLst/>
                        <a:latin typeface="Times New Roman" pitchFamily="18" charset="0"/>
                        <a:ea typeface="宋体" pitchFamily="2" charset="-122"/>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04908">
                <a:tc>
                  <a:txBody>
                    <a:bodyPr/>
                    <a:lstStyle/>
                    <a:p>
                      <a:pPr marL="0" marR="0" lvl="0" indent="0" algn="l" defTabSz="914400" rtl="0" eaLnBrk="1" fontAlgn="base" latinLnBrk="0" hangingPunct="1">
                        <a:lnSpc>
                          <a:spcPct val="115000"/>
                        </a:lnSpc>
                        <a:spcBef>
                          <a:spcPct val="0"/>
                        </a:spcBef>
                        <a:spcAft>
                          <a:spcPct val="0"/>
                        </a:spcAft>
                        <a:buClrTx/>
                        <a:buSzTx/>
                        <a:buFont typeface="Arial" pitchFamily="34" charset="0"/>
                        <a:buNone/>
                        <a:tabLst/>
                      </a:pPr>
                      <a:r>
                        <a:rPr kumimoji="0" lang="en-US" sz="1400" b="0" i="0" u="none" strike="noStrike" cap="none" normalizeH="0" baseline="0" dirty="0" smtClean="0">
                          <a:ln>
                            <a:noFill/>
                          </a:ln>
                          <a:solidFill>
                            <a:schemeClr val="tx1"/>
                          </a:solidFill>
                          <a:effectLst/>
                          <a:latin typeface="宋体" pitchFamily="2" charset="-122"/>
                          <a:ea typeface="宋体" pitchFamily="2" charset="-122"/>
                        </a:rPr>
                        <a:t>      </a:t>
                      </a:r>
                      <a:r>
                        <a:rPr kumimoji="0" lang="zh-CN" altLang="en-US" sz="1400" b="0" i="0" u="none" strike="noStrike" cap="none" normalizeH="0" baseline="0" dirty="0" smtClean="0">
                          <a:ln>
                            <a:noFill/>
                          </a:ln>
                          <a:solidFill>
                            <a:schemeClr val="tx1"/>
                          </a:solidFill>
                          <a:effectLst/>
                          <a:latin typeface="Times New Roman" pitchFamily="18" charset="0"/>
                          <a:ea typeface="宋体" pitchFamily="2" charset="-122"/>
                        </a:rPr>
                        <a:t>其中：本期认证相符且本期申报抵扣</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15000"/>
                        </a:lnSpc>
                        <a:spcBef>
                          <a:spcPct val="0"/>
                        </a:spcBef>
                        <a:spcAft>
                          <a:spcPct val="0"/>
                        </a:spcAft>
                        <a:buClrTx/>
                        <a:buSzTx/>
                        <a:buFont typeface="Arial" pitchFamily="34" charset="0"/>
                        <a:buNone/>
                        <a:tabLst/>
                      </a:pPr>
                      <a:r>
                        <a:rPr kumimoji="0" lang="en-US" sz="1400" b="0" i="0" u="none" strike="noStrike" cap="none" normalizeH="0" baseline="0" smtClean="0">
                          <a:ln>
                            <a:noFill/>
                          </a:ln>
                          <a:solidFill>
                            <a:schemeClr val="tx1"/>
                          </a:solidFill>
                          <a:effectLst/>
                          <a:latin typeface="宋体" pitchFamily="2" charset="-122"/>
                          <a:ea typeface="宋体" pitchFamily="2" charset="-122"/>
                        </a:rPr>
                        <a:t>2</a:t>
                      </a:r>
                      <a:endParaRPr kumimoji="0" lang="zh-CN" altLang="en-US" sz="1400" b="0" i="0" u="none" strike="noStrike" cap="none" normalizeH="0" baseline="0" smtClean="0">
                        <a:ln>
                          <a:noFill/>
                        </a:ln>
                        <a:solidFill>
                          <a:schemeClr val="tx1"/>
                        </a:solidFill>
                        <a:effectLst/>
                        <a:latin typeface="Times New Roman" pitchFamily="18" charset="0"/>
                        <a:ea typeface="宋体" pitchFamily="2" charset="-122"/>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04908">
                <a:tc>
                  <a:txBody>
                    <a:bodyPr/>
                    <a:lstStyle/>
                    <a:p>
                      <a:pPr marL="0" marR="0" lvl="0" indent="0" algn="l" defTabSz="914400" rtl="0" eaLnBrk="1" fontAlgn="base" latinLnBrk="0" hangingPunct="1">
                        <a:lnSpc>
                          <a:spcPct val="115000"/>
                        </a:lnSpc>
                        <a:spcBef>
                          <a:spcPct val="0"/>
                        </a:spcBef>
                        <a:spcAft>
                          <a:spcPct val="0"/>
                        </a:spcAft>
                        <a:buClrTx/>
                        <a:buSzTx/>
                        <a:buFont typeface="Arial" pitchFamily="34" charset="0"/>
                        <a:buNone/>
                        <a:tabLst/>
                      </a:pPr>
                      <a:r>
                        <a:rPr kumimoji="0" lang="en-US" sz="1400" b="0" i="0" u="none" strike="noStrike" cap="none" normalizeH="0" baseline="0" dirty="0" smtClean="0">
                          <a:ln>
                            <a:noFill/>
                          </a:ln>
                          <a:solidFill>
                            <a:schemeClr val="tx1"/>
                          </a:solidFill>
                          <a:effectLst/>
                          <a:latin typeface="宋体" pitchFamily="2" charset="-122"/>
                          <a:ea typeface="宋体" pitchFamily="2" charset="-122"/>
                        </a:rPr>
                        <a:t>            </a:t>
                      </a:r>
                      <a:r>
                        <a:rPr kumimoji="0" lang="zh-CN" altLang="en-US" sz="1400" b="0" i="0" u="none" strike="noStrike" cap="none" normalizeH="0" baseline="0" dirty="0" smtClean="0">
                          <a:ln>
                            <a:noFill/>
                          </a:ln>
                          <a:solidFill>
                            <a:schemeClr val="tx1"/>
                          </a:solidFill>
                          <a:effectLst/>
                          <a:latin typeface="Times New Roman" pitchFamily="18" charset="0"/>
                          <a:ea typeface="宋体" pitchFamily="2" charset="-122"/>
                        </a:rPr>
                        <a:t>前期认证相符且本期申报抵扣</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15000"/>
                        </a:lnSpc>
                        <a:spcBef>
                          <a:spcPct val="0"/>
                        </a:spcBef>
                        <a:spcAft>
                          <a:spcPct val="0"/>
                        </a:spcAft>
                        <a:buClrTx/>
                        <a:buSzTx/>
                        <a:buFont typeface="Arial" pitchFamily="34" charset="0"/>
                        <a:buNone/>
                        <a:tabLst/>
                      </a:pPr>
                      <a:r>
                        <a:rPr kumimoji="0" lang="en-US" sz="1400" b="0" i="0" u="none" strike="noStrike" cap="none" normalizeH="0" baseline="0" smtClean="0">
                          <a:ln>
                            <a:noFill/>
                          </a:ln>
                          <a:solidFill>
                            <a:schemeClr val="tx1"/>
                          </a:solidFill>
                          <a:effectLst/>
                          <a:latin typeface="宋体" pitchFamily="2" charset="-122"/>
                          <a:ea typeface="宋体" pitchFamily="2" charset="-122"/>
                        </a:rPr>
                        <a:t>3</a:t>
                      </a:r>
                      <a:endParaRPr kumimoji="0" lang="zh-CN" altLang="en-US" sz="1400" b="0" i="0" u="none" strike="noStrike" cap="none" normalizeH="0" baseline="0" smtClean="0">
                        <a:ln>
                          <a:noFill/>
                        </a:ln>
                        <a:solidFill>
                          <a:schemeClr val="tx1"/>
                        </a:solidFill>
                        <a:effectLst/>
                        <a:latin typeface="Times New Roman" pitchFamily="18" charset="0"/>
                        <a:ea typeface="宋体" pitchFamily="2" charset="-122"/>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04908">
                <a:tc>
                  <a:txBody>
                    <a:bodyPr/>
                    <a:lstStyle/>
                    <a:p>
                      <a:pPr marL="0" marR="0" lvl="0" indent="0" algn="l" defTabSz="914400" rtl="0" eaLnBrk="1" fontAlgn="base" latinLnBrk="0" hangingPunct="1">
                        <a:lnSpc>
                          <a:spcPct val="115000"/>
                        </a:lnSpc>
                        <a:spcBef>
                          <a:spcPct val="0"/>
                        </a:spcBef>
                        <a:spcAft>
                          <a:spcPct val="0"/>
                        </a:spcAft>
                        <a:buClrTx/>
                        <a:buSzTx/>
                        <a:buFont typeface="Arial" pitchFamily="34" charset="0"/>
                        <a:buNone/>
                        <a:tabLst/>
                      </a:pPr>
                      <a:r>
                        <a:rPr kumimoji="0" lang="zh-CN" sz="1400" b="0" i="0" u="none" strike="noStrike" cap="none" normalizeH="0" baseline="0" dirty="0" smtClean="0">
                          <a:ln>
                            <a:noFill/>
                          </a:ln>
                          <a:solidFill>
                            <a:schemeClr val="tx1"/>
                          </a:solidFill>
                          <a:effectLst/>
                          <a:latin typeface="Times New Roman" pitchFamily="18" charset="0"/>
                          <a:ea typeface="宋体" pitchFamily="2" charset="-122"/>
                        </a:rPr>
                        <a:t>（二）其他扣税凭证</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15000"/>
                        </a:lnSpc>
                        <a:spcBef>
                          <a:spcPct val="0"/>
                        </a:spcBef>
                        <a:spcAft>
                          <a:spcPct val="0"/>
                        </a:spcAft>
                        <a:buClrTx/>
                        <a:buSzTx/>
                        <a:buFont typeface="Arial" pitchFamily="34" charset="0"/>
                        <a:buNone/>
                        <a:tabLst/>
                      </a:pPr>
                      <a:r>
                        <a:rPr kumimoji="0" lang="en-US" sz="1400" b="0" i="0" u="none" strike="noStrike" cap="none" normalizeH="0" baseline="0" dirty="0" smtClean="0">
                          <a:ln>
                            <a:noFill/>
                          </a:ln>
                          <a:solidFill>
                            <a:schemeClr val="tx1"/>
                          </a:solidFill>
                          <a:effectLst/>
                          <a:latin typeface="宋体" pitchFamily="2" charset="-122"/>
                          <a:ea typeface="宋体" pitchFamily="2" charset="-122"/>
                        </a:rPr>
                        <a:t>4=5+6+7+8a+8b</a:t>
                      </a:r>
                      <a:endParaRPr kumimoji="0" lang="zh-CN" altLang="en-US" sz="1400" b="0" i="0" u="none" strike="noStrike" cap="none" normalizeH="0" baseline="0" dirty="0" smtClean="0">
                        <a:ln>
                          <a:noFill/>
                        </a:ln>
                        <a:solidFill>
                          <a:schemeClr val="tx1"/>
                        </a:solidFill>
                        <a:effectLst/>
                        <a:latin typeface="Times New Roman" pitchFamily="18" charset="0"/>
                        <a:ea typeface="宋体" pitchFamily="2" charset="-122"/>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04908">
                <a:tc>
                  <a:txBody>
                    <a:bodyPr/>
                    <a:lstStyle/>
                    <a:p>
                      <a:pPr marL="0" marR="0" lvl="0" indent="0" algn="l" defTabSz="914400" rtl="0" eaLnBrk="1" fontAlgn="base" latinLnBrk="0" hangingPunct="1">
                        <a:lnSpc>
                          <a:spcPct val="115000"/>
                        </a:lnSpc>
                        <a:spcBef>
                          <a:spcPct val="0"/>
                        </a:spcBef>
                        <a:spcAft>
                          <a:spcPct val="0"/>
                        </a:spcAft>
                        <a:buClrTx/>
                        <a:buSzTx/>
                        <a:buFont typeface="Arial" pitchFamily="34" charset="0"/>
                        <a:buNone/>
                        <a:tabLst/>
                      </a:pPr>
                      <a:r>
                        <a:rPr kumimoji="0" lang="en-US" sz="1400" b="0" i="0" u="none" strike="noStrike" cap="none" normalizeH="0" baseline="0" dirty="0" smtClean="0">
                          <a:ln>
                            <a:noFill/>
                          </a:ln>
                          <a:solidFill>
                            <a:schemeClr val="tx1"/>
                          </a:solidFill>
                          <a:effectLst/>
                          <a:latin typeface="宋体" pitchFamily="2" charset="-122"/>
                          <a:ea typeface="宋体" pitchFamily="2" charset="-122"/>
                        </a:rPr>
                        <a:t>      </a:t>
                      </a:r>
                      <a:r>
                        <a:rPr kumimoji="0" lang="zh-CN" altLang="en-US" sz="1400" b="0" i="0" u="none" strike="noStrike" cap="none" normalizeH="0" baseline="0" dirty="0" smtClean="0">
                          <a:ln>
                            <a:noFill/>
                          </a:ln>
                          <a:solidFill>
                            <a:schemeClr val="tx1"/>
                          </a:solidFill>
                          <a:effectLst/>
                          <a:latin typeface="Times New Roman" pitchFamily="18" charset="0"/>
                          <a:ea typeface="宋体" pitchFamily="2" charset="-122"/>
                        </a:rPr>
                        <a:t>其中：海关进口增值税专用缴款书</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15000"/>
                        </a:lnSpc>
                        <a:spcBef>
                          <a:spcPct val="0"/>
                        </a:spcBef>
                        <a:spcAft>
                          <a:spcPct val="0"/>
                        </a:spcAft>
                        <a:buClrTx/>
                        <a:buSzTx/>
                        <a:buFont typeface="Arial" pitchFamily="34" charset="0"/>
                        <a:buNone/>
                        <a:tabLst/>
                      </a:pPr>
                      <a:r>
                        <a:rPr kumimoji="0" lang="en-US" sz="1400" b="0" i="0" u="none" strike="noStrike" cap="none" normalizeH="0" baseline="0" smtClean="0">
                          <a:ln>
                            <a:noFill/>
                          </a:ln>
                          <a:solidFill>
                            <a:schemeClr val="tx1"/>
                          </a:solidFill>
                          <a:effectLst/>
                          <a:latin typeface="宋体" pitchFamily="2" charset="-122"/>
                          <a:ea typeface="宋体" pitchFamily="2" charset="-122"/>
                        </a:rPr>
                        <a:t>5</a:t>
                      </a:r>
                      <a:endParaRPr kumimoji="0" lang="zh-CN" altLang="en-US" sz="1400" b="0" i="0" u="none" strike="noStrike" cap="none" normalizeH="0" baseline="0" smtClean="0">
                        <a:ln>
                          <a:noFill/>
                        </a:ln>
                        <a:solidFill>
                          <a:schemeClr val="tx1"/>
                        </a:solidFill>
                        <a:effectLst/>
                        <a:latin typeface="Times New Roman" pitchFamily="18" charset="0"/>
                        <a:ea typeface="宋体" pitchFamily="2" charset="-122"/>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04908">
                <a:tc>
                  <a:txBody>
                    <a:bodyPr/>
                    <a:lstStyle/>
                    <a:p>
                      <a:pPr marL="0" marR="0" lvl="0" indent="0" algn="l" defTabSz="914400" rtl="0" eaLnBrk="1" fontAlgn="base" latinLnBrk="0" hangingPunct="1">
                        <a:lnSpc>
                          <a:spcPct val="115000"/>
                        </a:lnSpc>
                        <a:spcBef>
                          <a:spcPct val="0"/>
                        </a:spcBef>
                        <a:spcAft>
                          <a:spcPct val="0"/>
                        </a:spcAft>
                        <a:buClrTx/>
                        <a:buSzTx/>
                        <a:buFont typeface="Arial" pitchFamily="34" charset="0"/>
                        <a:buNone/>
                        <a:tabLst/>
                      </a:pPr>
                      <a:r>
                        <a:rPr kumimoji="0" lang="en-US" sz="1400" b="0" i="0" u="none" strike="noStrike" cap="none" normalizeH="0" baseline="0" dirty="0" smtClean="0">
                          <a:ln>
                            <a:noFill/>
                          </a:ln>
                          <a:solidFill>
                            <a:schemeClr val="tx1"/>
                          </a:solidFill>
                          <a:effectLst/>
                          <a:latin typeface="宋体" pitchFamily="2" charset="-122"/>
                          <a:ea typeface="宋体" pitchFamily="2" charset="-122"/>
                        </a:rPr>
                        <a:t>            </a:t>
                      </a:r>
                      <a:r>
                        <a:rPr kumimoji="0" lang="zh-CN" altLang="en-US" sz="1400" b="0" i="0" u="none" strike="noStrike" cap="none" normalizeH="0" baseline="0" dirty="0" smtClean="0">
                          <a:ln>
                            <a:noFill/>
                          </a:ln>
                          <a:solidFill>
                            <a:schemeClr val="tx1"/>
                          </a:solidFill>
                          <a:effectLst/>
                          <a:latin typeface="Times New Roman" pitchFamily="18" charset="0"/>
                          <a:ea typeface="宋体" pitchFamily="2" charset="-122"/>
                        </a:rPr>
                        <a:t>农产品收购发票或者销售发票</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15000"/>
                        </a:lnSpc>
                        <a:spcBef>
                          <a:spcPct val="0"/>
                        </a:spcBef>
                        <a:spcAft>
                          <a:spcPct val="0"/>
                        </a:spcAft>
                        <a:buClrTx/>
                        <a:buSzTx/>
                        <a:buFont typeface="Arial" pitchFamily="34" charset="0"/>
                        <a:buNone/>
                        <a:tabLst/>
                      </a:pPr>
                      <a:r>
                        <a:rPr kumimoji="0" lang="en-US" sz="1400" b="0" i="0" u="none" strike="noStrike" cap="none" normalizeH="0" baseline="0" smtClean="0">
                          <a:ln>
                            <a:noFill/>
                          </a:ln>
                          <a:solidFill>
                            <a:schemeClr val="tx1"/>
                          </a:solidFill>
                          <a:effectLst/>
                          <a:latin typeface="宋体" pitchFamily="2" charset="-122"/>
                          <a:ea typeface="宋体" pitchFamily="2" charset="-122"/>
                        </a:rPr>
                        <a:t>6</a:t>
                      </a:r>
                      <a:endParaRPr kumimoji="0" lang="zh-CN" altLang="en-US" sz="1400" b="0" i="0" u="none" strike="noStrike" cap="none" normalizeH="0" baseline="0" smtClean="0">
                        <a:ln>
                          <a:noFill/>
                        </a:ln>
                        <a:solidFill>
                          <a:schemeClr val="tx1"/>
                        </a:solidFill>
                        <a:effectLst/>
                        <a:latin typeface="Times New Roman" pitchFamily="18" charset="0"/>
                        <a:ea typeface="宋体" pitchFamily="2" charset="-122"/>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04908">
                <a:tc>
                  <a:txBody>
                    <a:bodyPr/>
                    <a:lstStyle/>
                    <a:p>
                      <a:pPr marL="0" marR="0" lvl="0" indent="0" algn="l" defTabSz="914400" rtl="0" eaLnBrk="1" fontAlgn="base" latinLnBrk="0" hangingPunct="1">
                        <a:lnSpc>
                          <a:spcPct val="115000"/>
                        </a:lnSpc>
                        <a:spcBef>
                          <a:spcPct val="0"/>
                        </a:spcBef>
                        <a:spcAft>
                          <a:spcPct val="0"/>
                        </a:spcAft>
                        <a:buClrTx/>
                        <a:buSzTx/>
                        <a:buFont typeface="Arial" pitchFamily="34" charset="0"/>
                        <a:buNone/>
                        <a:tabLst/>
                      </a:pPr>
                      <a:r>
                        <a:rPr kumimoji="0" lang="en-US" sz="1400" b="0" i="0" u="none" strike="noStrike" cap="none" normalizeH="0" baseline="0" dirty="0" smtClean="0">
                          <a:ln>
                            <a:noFill/>
                          </a:ln>
                          <a:solidFill>
                            <a:schemeClr val="tx1"/>
                          </a:solidFill>
                          <a:effectLst/>
                          <a:latin typeface="宋体" pitchFamily="2" charset="-122"/>
                          <a:ea typeface="宋体" pitchFamily="2" charset="-122"/>
                        </a:rPr>
                        <a:t>            </a:t>
                      </a:r>
                      <a:r>
                        <a:rPr kumimoji="0" lang="zh-CN" altLang="en-US" sz="1400" b="0" i="0" u="none" strike="noStrike" cap="none" normalizeH="0" baseline="0" dirty="0" smtClean="0">
                          <a:ln>
                            <a:noFill/>
                          </a:ln>
                          <a:solidFill>
                            <a:schemeClr val="tx1"/>
                          </a:solidFill>
                          <a:effectLst/>
                          <a:latin typeface="Times New Roman" pitchFamily="18" charset="0"/>
                          <a:ea typeface="宋体" pitchFamily="2" charset="-122"/>
                        </a:rPr>
                        <a:t>代扣代缴税收缴款凭证</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15000"/>
                        </a:lnSpc>
                        <a:spcBef>
                          <a:spcPct val="0"/>
                        </a:spcBef>
                        <a:spcAft>
                          <a:spcPct val="0"/>
                        </a:spcAft>
                        <a:buClrTx/>
                        <a:buSzTx/>
                        <a:buFont typeface="Arial" pitchFamily="34" charset="0"/>
                        <a:buNone/>
                        <a:tabLst/>
                      </a:pPr>
                      <a:r>
                        <a:rPr kumimoji="0" lang="en-US" sz="1400" b="0" i="0" u="none" strike="noStrike" cap="none" normalizeH="0" baseline="0" smtClean="0">
                          <a:ln>
                            <a:noFill/>
                          </a:ln>
                          <a:solidFill>
                            <a:srgbClr val="000000"/>
                          </a:solidFill>
                          <a:effectLst/>
                          <a:latin typeface="宋体" pitchFamily="2" charset="-122"/>
                          <a:ea typeface="宋体" pitchFamily="2" charset="-122"/>
                        </a:rPr>
                        <a:t>7</a:t>
                      </a:r>
                      <a:endParaRPr kumimoji="0" lang="zh-CN" altLang="en-US" sz="1400" b="0" i="0" u="none" strike="noStrike" cap="none" normalizeH="0" baseline="0" smtClean="0">
                        <a:ln>
                          <a:noFill/>
                        </a:ln>
                        <a:solidFill>
                          <a:schemeClr val="tx1"/>
                        </a:solidFill>
                        <a:effectLst/>
                        <a:latin typeface="Times New Roman" pitchFamily="18" charset="0"/>
                        <a:ea typeface="宋体" pitchFamily="2" charset="-122"/>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03968">
                <a:tc>
                  <a:txBody>
                    <a:bodyPr/>
                    <a:lstStyle/>
                    <a:p>
                      <a:pPr marL="0" marR="0" lvl="0" indent="0" algn="l" defTabSz="914400" rtl="0" eaLnBrk="1" fontAlgn="base" latinLnBrk="0" hangingPunct="1">
                        <a:lnSpc>
                          <a:spcPct val="115000"/>
                        </a:lnSpc>
                        <a:spcBef>
                          <a:spcPct val="0"/>
                        </a:spcBef>
                        <a:spcAft>
                          <a:spcPct val="0"/>
                        </a:spcAft>
                        <a:buClrTx/>
                        <a:buSzTx/>
                        <a:buFont typeface="Arial" pitchFamily="34" charset="0"/>
                        <a:buNone/>
                        <a:tabLst/>
                      </a:pPr>
                      <a:r>
                        <a:rPr kumimoji="0" lang="en-US" sz="1400" b="0" i="0" u="none" strike="noStrike" cap="none" normalizeH="0" baseline="0" dirty="0" smtClean="0">
                          <a:ln>
                            <a:noFill/>
                          </a:ln>
                          <a:solidFill>
                            <a:schemeClr val="tx1"/>
                          </a:solidFill>
                          <a:effectLst/>
                          <a:latin typeface="宋体" pitchFamily="2" charset="-122"/>
                          <a:ea typeface="宋体" pitchFamily="2" charset="-122"/>
                        </a:rPr>
                        <a:t>            </a:t>
                      </a:r>
                      <a:r>
                        <a:rPr kumimoji="0" lang="zh-CN" altLang="en-US" sz="1400" b="0" i="0" u="none" strike="noStrike" cap="none" normalizeH="0" baseline="0" dirty="0" smtClean="0">
                          <a:ln>
                            <a:noFill/>
                          </a:ln>
                          <a:solidFill>
                            <a:schemeClr val="tx1"/>
                          </a:solidFill>
                          <a:effectLst/>
                          <a:latin typeface="Times New Roman" pitchFamily="18" charset="0"/>
                          <a:ea typeface="宋体" pitchFamily="2" charset="-122"/>
                        </a:rPr>
                        <a:t>加计扣除农产品进项税额</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15000"/>
                        </a:lnSpc>
                        <a:spcBef>
                          <a:spcPct val="0"/>
                        </a:spcBef>
                        <a:spcAft>
                          <a:spcPct val="0"/>
                        </a:spcAft>
                        <a:buClrTx/>
                        <a:buSzTx/>
                        <a:buFont typeface="Arial" pitchFamily="34" charset="0"/>
                        <a:buNone/>
                        <a:tabLst/>
                      </a:pPr>
                      <a:r>
                        <a:rPr kumimoji="0" lang="en-US" sz="1400" b="0" i="0" u="none" strike="noStrike" cap="none" normalizeH="0" baseline="0" smtClean="0">
                          <a:ln>
                            <a:noFill/>
                          </a:ln>
                          <a:solidFill>
                            <a:srgbClr val="000000"/>
                          </a:solidFill>
                          <a:effectLst/>
                          <a:latin typeface="宋体" pitchFamily="2" charset="-122"/>
                          <a:ea typeface="宋体" pitchFamily="2" charset="-122"/>
                        </a:rPr>
                        <a:t>8a</a:t>
                      </a:r>
                      <a:endParaRPr kumimoji="0" lang="zh-CN" altLang="en-US" sz="1400" b="0" i="0" u="none" strike="noStrike" cap="none" normalizeH="0" baseline="0" smtClean="0">
                        <a:ln>
                          <a:noFill/>
                        </a:ln>
                        <a:solidFill>
                          <a:schemeClr val="tx1"/>
                        </a:solidFill>
                        <a:effectLst/>
                        <a:latin typeface="Times New Roman" pitchFamily="18" charset="0"/>
                        <a:ea typeface="宋体" pitchFamily="2" charset="-122"/>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04908">
                <a:tc>
                  <a:txBody>
                    <a:bodyPr/>
                    <a:lstStyle/>
                    <a:p>
                      <a:pPr marL="0" marR="0" lvl="0" indent="0" algn="l" defTabSz="914400" rtl="0" eaLnBrk="1" fontAlgn="base" latinLnBrk="0" hangingPunct="1">
                        <a:lnSpc>
                          <a:spcPct val="115000"/>
                        </a:lnSpc>
                        <a:spcBef>
                          <a:spcPct val="0"/>
                        </a:spcBef>
                        <a:spcAft>
                          <a:spcPct val="0"/>
                        </a:spcAft>
                        <a:buClrTx/>
                        <a:buSzTx/>
                        <a:buFont typeface="Arial" pitchFamily="34" charset="0"/>
                        <a:buNone/>
                        <a:tabLst/>
                      </a:pPr>
                      <a:r>
                        <a:rPr kumimoji="0" lang="en-US" sz="1400" b="0" i="0" u="none" strike="noStrike" cap="none" normalizeH="0" baseline="0" dirty="0" smtClean="0">
                          <a:ln>
                            <a:noFill/>
                          </a:ln>
                          <a:solidFill>
                            <a:schemeClr val="tx1"/>
                          </a:solidFill>
                          <a:effectLst/>
                          <a:latin typeface="宋体" pitchFamily="2" charset="-122"/>
                          <a:ea typeface="宋体" pitchFamily="2" charset="-122"/>
                        </a:rPr>
                        <a:t>            </a:t>
                      </a:r>
                      <a:r>
                        <a:rPr kumimoji="0" lang="zh-CN" altLang="en-US" sz="1400" b="0" i="0" u="none" strike="noStrike" cap="none" normalizeH="0" baseline="0" dirty="0" smtClean="0">
                          <a:ln>
                            <a:noFill/>
                          </a:ln>
                          <a:solidFill>
                            <a:schemeClr val="tx1"/>
                          </a:solidFill>
                          <a:effectLst/>
                          <a:latin typeface="Times New Roman" pitchFamily="18" charset="0"/>
                          <a:ea typeface="宋体" pitchFamily="2" charset="-122"/>
                        </a:rPr>
                        <a:t>其他</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15000"/>
                        </a:lnSpc>
                        <a:spcBef>
                          <a:spcPct val="0"/>
                        </a:spcBef>
                        <a:spcAft>
                          <a:spcPct val="0"/>
                        </a:spcAft>
                        <a:buClrTx/>
                        <a:buSzTx/>
                        <a:buFont typeface="Arial" pitchFamily="34" charset="0"/>
                        <a:buNone/>
                        <a:tabLst/>
                      </a:pPr>
                      <a:r>
                        <a:rPr kumimoji="0" lang="en-US" sz="1400" b="0" i="0" u="none" strike="noStrike" cap="none" normalizeH="0" baseline="0" smtClean="0">
                          <a:ln>
                            <a:noFill/>
                          </a:ln>
                          <a:solidFill>
                            <a:schemeClr val="tx1"/>
                          </a:solidFill>
                          <a:effectLst/>
                          <a:latin typeface="宋体" pitchFamily="2" charset="-122"/>
                          <a:ea typeface="宋体" pitchFamily="2" charset="-122"/>
                        </a:rPr>
                        <a:t>8b</a:t>
                      </a:r>
                      <a:endParaRPr kumimoji="0" lang="zh-CN" altLang="en-US" sz="1400" b="0" i="0" u="none" strike="noStrike" cap="none" normalizeH="0" baseline="0" smtClean="0">
                        <a:ln>
                          <a:noFill/>
                        </a:ln>
                        <a:solidFill>
                          <a:schemeClr val="tx1"/>
                        </a:solidFill>
                        <a:effectLst/>
                        <a:latin typeface="Times New Roman" pitchFamily="18" charset="0"/>
                        <a:ea typeface="宋体" pitchFamily="2" charset="-122"/>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04908">
                <a:tc>
                  <a:txBody>
                    <a:bodyPr/>
                    <a:lstStyle/>
                    <a:p>
                      <a:pPr marL="0" marR="0" lvl="0" indent="0" algn="l" defTabSz="914400" rtl="0" eaLnBrk="1" fontAlgn="base" latinLnBrk="0" hangingPunct="1">
                        <a:lnSpc>
                          <a:spcPct val="115000"/>
                        </a:lnSpc>
                        <a:spcBef>
                          <a:spcPct val="0"/>
                        </a:spcBef>
                        <a:spcAft>
                          <a:spcPct val="0"/>
                        </a:spcAft>
                        <a:buClrTx/>
                        <a:buSzTx/>
                        <a:buFont typeface="Arial" pitchFamily="34" charset="0"/>
                        <a:buNone/>
                        <a:tabLst/>
                      </a:pPr>
                      <a:r>
                        <a:rPr kumimoji="0" lang="zh-CN" sz="1400" b="0" i="0" u="none" strike="noStrike" cap="none" normalizeH="0" baseline="0" dirty="0" smtClean="0">
                          <a:ln>
                            <a:noFill/>
                          </a:ln>
                          <a:solidFill>
                            <a:schemeClr val="tx1"/>
                          </a:solidFill>
                          <a:effectLst/>
                          <a:latin typeface="Times New Roman" pitchFamily="18" charset="0"/>
                          <a:ea typeface="宋体" pitchFamily="2" charset="-122"/>
                        </a:rPr>
                        <a:t>（三）本期用于购建不动产的扣税凭证</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15000"/>
                        </a:lnSpc>
                        <a:spcBef>
                          <a:spcPct val="0"/>
                        </a:spcBef>
                        <a:spcAft>
                          <a:spcPct val="0"/>
                        </a:spcAft>
                        <a:buClrTx/>
                        <a:buSzTx/>
                        <a:buFont typeface="Arial" pitchFamily="34" charset="0"/>
                        <a:buNone/>
                        <a:tabLst/>
                      </a:pPr>
                      <a:r>
                        <a:rPr kumimoji="0" lang="en-US" sz="1400" b="0" i="0" u="none" strike="noStrike" cap="none" normalizeH="0" baseline="0" smtClean="0">
                          <a:ln>
                            <a:noFill/>
                          </a:ln>
                          <a:solidFill>
                            <a:schemeClr val="tx1"/>
                          </a:solidFill>
                          <a:effectLst/>
                          <a:latin typeface="宋体" pitchFamily="2" charset="-122"/>
                          <a:ea typeface="宋体" pitchFamily="2" charset="-122"/>
                        </a:rPr>
                        <a:t>9</a:t>
                      </a:r>
                      <a:endParaRPr kumimoji="0" lang="zh-CN" altLang="en-US" sz="1400" b="0" i="0" u="none" strike="noStrike" cap="none" normalizeH="0" baseline="0" smtClean="0">
                        <a:ln>
                          <a:noFill/>
                        </a:ln>
                        <a:solidFill>
                          <a:schemeClr val="tx1"/>
                        </a:solidFill>
                        <a:effectLst/>
                        <a:latin typeface="Times New Roman" pitchFamily="18" charset="0"/>
                        <a:ea typeface="宋体" pitchFamily="2" charset="-122"/>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04908">
                <a:tc>
                  <a:txBody>
                    <a:bodyPr/>
                    <a:lstStyle/>
                    <a:p>
                      <a:pPr marL="0" marR="0" lvl="0" indent="0" algn="l" defTabSz="914400" rtl="0" eaLnBrk="1" fontAlgn="base" latinLnBrk="0" hangingPunct="1">
                        <a:lnSpc>
                          <a:spcPct val="115000"/>
                        </a:lnSpc>
                        <a:spcBef>
                          <a:spcPct val="0"/>
                        </a:spcBef>
                        <a:spcAft>
                          <a:spcPct val="0"/>
                        </a:spcAft>
                        <a:buClrTx/>
                        <a:buSzTx/>
                        <a:buFont typeface="Arial" pitchFamily="34" charset="0"/>
                        <a:buNone/>
                        <a:tabLst/>
                      </a:pPr>
                      <a:r>
                        <a:rPr kumimoji="0" lang="zh-CN" sz="1400" b="0" i="0" u="none" strike="noStrike" cap="none" normalizeH="0" baseline="0" dirty="0" smtClean="0">
                          <a:ln>
                            <a:noFill/>
                          </a:ln>
                          <a:solidFill>
                            <a:schemeClr val="tx1"/>
                          </a:solidFill>
                          <a:effectLst/>
                          <a:latin typeface="Times New Roman" pitchFamily="18" charset="0"/>
                          <a:ea typeface="宋体" pitchFamily="2" charset="-122"/>
                        </a:rPr>
                        <a:t>（四）本期用于抵扣的旅客运输服务扣税凭证</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l" defTabSz="914400" rtl="0" eaLnBrk="1" fontAlgn="base" latinLnBrk="0" hangingPunct="1">
                        <a:lnSpc>
                          <a:spcPct val="115000"/>
                        </a:lnSpc>
                        <a:spcBef>
                          <a:spcPct val="0"/>
                        </a:spcBef>
                        <a:spcAft>
                          <a:spcPct val="0"/>
                        </a:spcAft>
                        <a:buClrTx/>
                        <a:buSzTx/>
                        <a:buFont typeface="Arial" pitchFamily="34" charset="0"/>
                        <a:buNone/>
                        <a:tabLst/>
                      </a:pPr>
                      <a:r>
                        <a:rPr kumimoji="0" lang="en-US" sz="1400" b="0" i="0" u="none" strike="noStrike" cap="none" normalizeH="0" baseline="0" dirty="0" smtClean="0">
                          <a:ln>
                            <a:noFill/>
                          </a:ln>
                          <a:solidFill>
                            <a:schemeClr val="tx1"/>
                          </a:solidFill>
                          <a:effectLst/>
                          <a:latin typeface="宋体" pitchFamily="2" charset="-122"/>
                          <a:ea typeface="宋体" pitchFamily="2" charset="-122"/>
                        </a:rPr>
                        <a:t>10</a:t>
                      </a:r>
                      <a:endParaRPr kumimoji="0" lang="zh-CN" altLang="en-US" sz="1400" b="0" i="0" u="none" strike="noStrike" cap="none" normalizeH="0" baseline="0" dirty="0" smtClean="0">
                        <a:ln>
                          <a:noFill/>
                        </a:ln>
                        <a:solidFill>
                          <a:schemeClr val="tx1"/>
                        </a:solidFill>
                        <a:effectLst/>
                        <a:latin typeface="Times New Roman" pitchFamily="18" charset="0"/>
                        <a:ea typeface="宋体" pitchFamily="2" charset="-122"/>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tr>
              <a:tr h="204908">
                <a:tc>
                  <a:txBody>
                    <a:bodyPr/>
                    <a:lstStyle/>
                    <a:p>
                      <a:pPr marL="0" marR="0" lvl="0" indent="0" algn="l" defTabSz="914400" rtl="0" eaLnBrk="1" fontAlgn="base" latinLnBrk="0" hangingPunct="1">
                        <a:lnSpc>
                          <a:spcPct val="115000"/>
                        </a:lnSpc>
                        <a:spcBef>
                          <a:spcPct val="0"/>
                        </a:spcBef>
                        <a:spcAft>
                          <a:spcPct val="0"/>
                        </a:spcAft>
                        <a:buClrTx/>
                        <a:buSzTx/>
                        <a:buFont typeface="Arial" pitchFamily="34" charset="0"/>
                        <a:buNone/>
                        <a:tabLst/>
                      </a:pPr>
                      <a:r>
                        <a:rPr kumimoji="0" lang="zh-CN" sz="1400" b="0" i="0" u="none" strike="noStrike" cap="none" normalizeH="0" baseline="0" smtClean="0">
                          <a:ln>
                            <a:noFill/>
                          </a:ln>
                          <a:solidFill>
                            <a:schemeClr val="tx1"/>
                          </a:solidFill>
                          <a:effectLst/>
                          <a:latin typeface="Times New Roman" pitchFamily="18" charset="0"/>
                          <a:ea typeface="宋体" pitchFamily="2" charset="-122"/>
                        </a:rPr>
                        <a:t>（五）外贸企业进项税额抵扣证明</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15000"/>
                        </a:lnSpc>
                        <a:spcBef>
                          <a:spcPct val="0"/>
                        </a:spcBef>
                        <a:spcAft>
                          <a:spcPct val="0"/>
                        </a:spcAft>
                        <a:buClrTx/>
                        <a:buSzTx/>
                        <a:buFont typeface="Arial" pitchFamily="34" charset="0"/>
                        <a:buNone/>
                        <a:tabLst/>
                      </a:pPr>
                      <a:r>
                        <a:rPr kumimoji="0" lang="en-US" sz="1400" b="0" i="0" u="none" strike="noStrike" cap="none" normalizeH="0" baseline="0" dirty="0" smtClean="0">
                          <a:ln>
                            <a:noFill/>
                          </a:ln>
                          <a:solidFill>
                            <a:schemeClr val="tx1"/>
                          </a:solidFill>
                          <a:effectLst/>
                          <a:latin typeface="宋体" pitchFamily="2" charset="-122"/>
                          <a:ea typeface="宋体" pitchFamily="2" charset="-122"/>
                        </a:rPr>
                        <a:t>11</a:t>
                      </a:r>
                      <a:endParaRPr kumimoji="0" lang="zh-CN" altLang="en-US" sz="1400" b="0" i="0" u="none" strike="noStrike" cap="none" normalizeH="0" baseline="0" dirty="0" smtClean="0">
                        <a:ln>
                          <a:noFill/>
                        </a:ln>
                        <a:solidFill>
                          <a:schemeClr val="tx1"/>
                        </a:solidFill>
                        <a:effectLst/>
                        <a:latin typeface="Times New Roman" pitchFamily="18" charset="0"/>
                        <a:ea typeface="宋体" pitchFamily="2" charset="-122"/>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04908">
                <a:tc>
                  <a:txBody>
                    <a:bodyPr/>
                    <a:lstStyle/>
                    <a:p>
                      <a:pPr marL="0" marR="0" lvl="0" indent="0" algn="l" defTabSz="914400" rtl="0" eaLnBrk="1" fontAlgn="base" latinLnBrk="0" hangingPunct="1">
                        <a:lnSpc>
                          <a:spcPct val="115000"/>
                        </a:lnSpc>
                        <a:spcBef>
                          <a:spcPct val="0"/>
                        </a:spcBef>
                        <a:spcAft>
                          <a:spcPct val="0"/>
                        </a:spcAft>
                        <a:buClrTx/>
                        <a:buSzTx/>
                        <a:buFont typeface="Arial" pitchFamily="34" charset="0"/>
                        <a:buNone/>
                        <a:tabLst/>
                      </a:pPr>
                      <a:r>
                        <a:rPr kumimoji="0" lang="zh-CN" sz="1400" b="0" i="0" u="none" strike="noStrike" cap="none" normalizeH="0" baseline="0" dirty="0" smtClean="0">
                          <a:ln>
                            <a:noFill/>
                          </a:ln>
                          <a:solidFill>
                            <a:schemeClr val="tx1"/>
                          </a:solidFill>
                          <a:effectLst/>
                          <a:latin typeface="Times New Roman" pitchFamily="18" charset="0"/>
                          <a:ea typeface="宋体" pitchFamily="2" charset="-122"/>
                        </a:rPr>
                        <a:t>当期申报抵扣进项税额合计</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l" defTabSz="914400" rtl="0" eaLnBrk="1" fontAlgn="base" latinLnBrk="0" hangingPunct="1">
                        <a:lnSpc>
                          <a:spcPct val="115000"/>
                        </a:lnSpc>
                        <a:spcBef>
                          <a:spcPct val="0"/>
                        </a:spcBef>
                        <a:spcAft>
                          <a:spcPct val="0"/>
                        </a:spcAft>
                        <a:buClrTx/>
                        <a:buSzTx/>
                        <a:buFont typeface="Arial" pitchFamily="34" charset="0"/>
                        <a:buNone/>
                        <a:tabLst/>
                      </a:pPr>
                      <a:r>
                        <a:rPr kumimoji="0" lang="en-US" sz="1400" b="0" i="0" u="none" strike="noStrike" cap="none" normalizeH="0" baseline="0" dirty="0" smtClean="0">
                          <a:ln>
                            <a:noFill/>
                          </a:ln>
                          <a:solidFill>
                            <a:schemeClr val="tx1"/>
                          </a:solidFill>
                          <a:effectLst/>
                          <a:latin typeface="宋体" pitchFamily="2" charset="-122"/>
                          <a:ea typeface="宋体" pitchFamily="2" charset="-122"/>
                        </a:rPr>
                        <a:t>12=1+4+11</a:t>
                      </a:r>
                      <a:endParaRPr kumimoji="0" lang="zh-CN" altLang="en-US" sz="1400" b="0" i="0" u="none" strike="noStrike" cap="none" normalizeH="0" baseline="0" dirty="0" smtClean="0">
                        <a:ln>
                          <a:noFill/>
                        </a:ln>
                        <a:solidFill>
                          <a:schemeClr val="tx1"/>
                        </a:solidFill>
                        <a:effectLst/>
                        <a:latin typeface="Times New Roman" pitchFamily="18" charset="0"/>
                        <a:ea typeface="宋体" pitchFamily="2" charset="-122"/>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tr>
            </a:tbl>
          </a:graphicData>
        </a:graphic>
      </p:graphicFrame>
      <p:sp>
        <p:nvSpPr>
          <p:cNvPr id="16" name="圆角矩形 30"/>
          <p:cNvSpPr>
            <a:spLocks noChangeArrowheads="1"/>
          </p:cNvSpPr>
          <p:nvPr/>
        </p:nvSpPr>
        <p:spPr bwMode="auto">
          <a:xfrm>
            <a:off x="785773" y="3044821"/>
            <a:ext cx="1143000" cy="357187"/>
          </a:xfrm>
          <a:prstGeom prst="roundRect">
            <a:avLst>
              <a:gd name="adj" fmla="val 16667"/>
            </a:avLst>
          </a:prstGeom>
          <a:solidFill>
            <a:srgbClr val="96BEE2"/>
          </a:solidFill>
          <a:ln w="9525">
            <a:solidFill>
              <a:srgbClr val="3D3D3D"/>
            </a:solidFill>
            <a:round/>
            <a:headEnd/>
            <a:tailEnd/>
          </a:ln>
          <a:effectLst>
            <a:outerShdw dist="20000" dir="5400000" algn="ctr" rotWithShape="0">
              <a:srgbClr val="000000">
                <a:alpha val="34000"/>
              </a:srgbClr>
            </a:outerShdw>
          </a:effectLst>
        </p:spPr>
        <p:txBody>
          <a:bodyPr anchor="ctr"/>
          <a:lstStyle/>
          <a:p>
            <a:pPr algn="ctr"/>
            <a:r>
              <a:rPr lang="zh-CN" altLang="en-US" b="1">
                <a:solidFill>
                  <a:srgbClr val="000000"/>
                </a:solidFill>
                <a:latin typeface="微软雅黑" pitchFamily="34" charset="-122"/>
                <a:ea typeface="微软雅黑" pitchFamily="34" charset="-122"/>
              </a:rPr>
              <a:t>新附表二</a:t>
            </a:r>
          </a:p>
        </p:txBody>
      </p:sp>
      <p:graphicFrame>
        <p:nvGraphicFramePr>
          <p:cNvPr id="21" name="Group 52"/>
          <p:cNvGraphicFramePr>
            <a:graphicFrameLocks noGrp="1"/>
          </p:cNvGraphicFramePr>
          <p:nvPr/>
        </p:nvGraphicFramePr>
        <p:xfrm>
          <a:off x="6715127" y="3330573"/>
          <a:ext cx="4857784" cy="3435096"/>
        </p:xfrm>
        <a:graphic>
          <a:graphicData uri="http://schemas.openxmlformats.org/drawingml/2006/table">
            <a:tbl>
              <a:tblPr/>
              <a:tblGrid>
                <a:gridCol w="3579786"/>
                <a:gridCol w="1277998"/>
              </a:tblGrid>
              <a:tr h="207975">
                <a:tc>
                  <a:txBody>
                    <a:bodyPr/>
                    <a:lstStyle/>
                    <a:p>
                      <a:pPr marL="0" marR="0" lvl="0" indent="0" algn="ctr" defTabSz="914400" rtl="0" eaLnBrk="1" fontAlgn="base" latinLnBrk="0" hangingPunct="1">
                        <a:lnSpc>
                          <a:spcPct val="115000"/>
                        </a:lnSpc>
                        <a:spcBef>
                          <a:spcPct val="0"/>
                        </a:spcBef>
                        <a:spcAft>
                          <a:spcPct val="0"/>
                        </a:spcAft>
                        <a:buClrTx/>
                        <a:buSzTx/>
                        <a:buFont typeface="Arial" pitchFamily="34" charset="0"/>
                        <a:buNone/>
                        <a:tabLst/>
                      </a:pPr>
                      <a:r>
                        <a:rPr kumimoji="0" lang="zh-CN" sz="1400" b="0" i="0" u="none" strike="noStrike" cap="none" normalizeH="0" baseline="0" dirty="0" smtClean="0">
                          <a:ln>
                            <a:noFill/>
                          </a:ln>
                          <a:solidFill>
                            <a:schemeClr val="tx1"/>
                          </a:solidFill>
                          <a:effectLst/>
                          <a:latin typeface="Times New Roman" pitchFamily="18" charset="0"/>
                          <a:ea typeface="宋体" pitchFamily="2" charset="-122"/>
                        </a:rPr>
                        <a:t>项目</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 typeface="Arial" pitchFamily="34" charset="0"/>
                        <a:buNone/>
                        <a:tabLst/>
                      </a:pPr>
                      <a:r>
                        <a:rPr kumimoji="0" lang="zh-CN" sz="1100" b="0" i="0" u="none" strike="noStrike" cap="none" normalizeH="0" baseline="0" smtClean="0">
                          <a:ln>
                            <a:noFill/>
                          </a:ln>
                          <a:solidFill>
                            <a:schemeClr val="tx1"/>
                          </a:solidFill>
                          <a:effectLst/>
                          <a:latin typeface="Times New Roman" pitchFamily="18" charset="0"/>
                          <a:ea typeface="宋体" pitchFamily="2" charset="-122"/>
                        </a:rPr>
                        <a:t>栏次</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10648">
                <a:tc>
                  <a:txBody>
                    <a:bodyPr/>
                    <a:lstStyle/>
                    <a:p>
                      <a:pPr marL="0" marR="0" lvl="0" indent="0" algn="l" defTabSz="914400" rtl="0" eaLnBrk="1" fontAlgn="base" latinLnBrk="0" hangingPunct="1">
                        <a:lnSpc>
                          <a:spcPct val="115000"/>
                        </a:lnSpc>
                        <a:spcBef>
                          <a:spcPct val="0"/>
                        </a:spcBef>
                        <a:spcAft>
                          <a:spcPct val="0"/>
                        </a:spcAft>
                        <a:buClrTx/>
                        <a:buSzTx/>
                        <a:buFont typeface="Arial" pitchFamily="34" charset="0"/>
                        <a:buNone/>
                        <a:tabLst/>
                      </a:pPr>
                      <a:r>
                        <a:rPr kumimoji="0" lang="zh-CN" sz="1400" b="0" i="0" u="none" strike="noStrike" cap="none" normalizeH="0" baseline="0" dirty="0" smtClean="0">
                          <a:ln>
                            <a:noFill/>
                          </a:ln>
                          <a:solidFill>
                            <a:schemeClr val="tx1"/>
                          </a:solidFill>
                          <a:effectLst/>
                          <a:latin typeface="Times New Roman" pitchFamily="18" charset="0"/>
                          <a:ea typeface="宋体" pitchFamily="2" charset="-122"/>
                        </a:rPr>
                        <a:t>（一）认证相符的增值税专用发票</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15000"/>
                        </a:lnSpc>
                        <a:spcBef>
                          <a:spcPct val="0"/>
                        </a:spcBef>
                        <a:spcAft>
                          <a:spcPct val="0"/>
                        </a:spcAft>
                        <a:buClrTx/>
                        <a:buSzTx/>
                        <a:buFont typeface="Arial" pitchFamily="34" charset="0"/>
                        <a:buNone/>
                        <a:tabLst/>
                      </a:pPr>
                      <a:r>
                        <a:rPr kumimoji="0" lang="en-US" sz="1100" b="0" i="0" u="none" strike="noStrike" cap="none" normalizeH="0" baseline="0" smtClean="0">
                          <a:ln>
                            <a:noFill/>
                          </a:ln>
                          <a:solidFill>
                            <a:schemeClr val="tx1"/>
                          </a:solidFill>
                          <a:effectLst/>
                          <a:latin typeface="宋体" pitchFamily="2" charset="-122"/>
                          <a:ea typeface="宋体" pitchFamily="2" charset="-122"/>
                        </a:rPr>
                        <a:t>1=2+3</a:t>
                      </a:r>
                      <a:endParaRPr kumimoji="0" lang="zh-CN" altLang="en-US" sz="1100" b="0" i="0" u="none" strike="noStrike" cap="none" normalizeH="0" baseline="0" smtClean="0">
                        <a:ln>
                          <a:noFill/>
                        </a:ln>
                        <a:solidFill>
                          <a:schemeClr val="tx1"/>
                        </a:solidFill>
                        <a:effectLst/>
                        <a:latin typeface="Times New Roman" pitchFamily="18" charset="0"/>
                        <a:ea typeface="宋体" pitchFamily="2" charset="-122"/>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08935">
                <a:tc>
                  <a:txBody>
                    <a:bodyPr/>
                    <a:lstStyle/>
                    <a:p>
                      <a:pPr marL="0" marR="0" lvl="0" indent="0" algn="l" defTabSz="914400" rtl="0" eaLnBrk="1" fontAlgn="base" latinLnBrk="0" hangingPunct="1">
                        <a:lnSpc>
                          <a:spcPct val="115000"/>
                        </a:lnSpc>
                        <a:spcBef>
                          <a:spcPct val="0"/>
                        </a:spcBef>
                        <a:spcAft>
                          <a:spcPct val="0"/>
                        </a:spcAft>
                        <a:buClrTx/>
                        <a:buSzTx/>
                        <a:buFont typeface="Arial" pitchFamily="34" charset="0"/>
                        <a:buNone/>
                        <a:tabLst/>
                      </a:pPr>
                      <a:r>
                        <a:rPr kumimoji="0" lang="en-US" sz="1400" b="0" i="0" u="none" strike="noStrike" cap="none" normalizeH="0" baseline="0" dirty="0" smtClean="0">
                          <a:ln>
                            <a:noFill/>
                          </a:ln>
                          <a:solidFill>
                            <a:schemeClr val="tx1"/>
                          </a:solidFill>
                          <a:effectLst/>
                          <a:latin typeface="宋体" pitchFamily="2" charset="-122"/>
                          <a:ea typeface="宋体" pitchFamily="2" charset="-122"/>
                        </a:rPr>
                        <a:t>      </a:t>
                      </a:r>
                      <a:r>
                        <a:rPr kumimoji="0" lang="zh-CN" altLang="en-US" sz="1400" b="0" i="0" u="none" strike="noStrike" cap="none" normalizeH="0" baseline="0" dirty="0" smtClean="0">
                          <a:ln>
                            <a:noFill/>
                          </a:ln>
                          <a:solidFill>
                            <a:schemeClr val="tx1"/>
                          </a:solidFill>
                          <a:effectLst/>
                          <a:latin typeface="Times New Roman" pitchFamily="18" charset="0"/>
                          <a:ea typeface="宋体" pitchFamily="2" charset="-122"/>
                        </a:rPr>
                        <a:t>其中：本期认证相符且本期申报抵扣</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15000"/>
                        </a:lnSpc>
                        <a:spcBef>
                          <a:spcPct val="0"/>
                        </a:spcBef>
                        <a:spcAft>
                          <a:spcPct val="0"/>
                        </a:spcAft>
                        <a:buClrTx/>
                        <a:buSzTx/>
                        <a:buFont typeface="Arial" pitchFamily="34" charset="0"/>
                        <a:buNone/>
                        <a:tabLst/>
                      </a:pPr>
                      <a:r>
                        <a:rPr kumimoji="0" lang="en-US" sz="1100" b="0" i="0" u="none" strike="noStrike" cap="none" normalizeH="0" baseline="0" smtClean="0">
                          <a:ln>
                            <a:noFill/>
                          </a:ln>
                          <a:solidFill>
                            <a:schemeClr val="tx1"/>
                          </a:solidFill>
                          <a:effectLst/>
                          <a:latin typeface="宋体" pitchFamily="2" charset="-122"/>
                          <a:ea typeface="宋体" pitchFamily="2" charset="-122"/>
                        </a:rPr>
                        <a:t>2</a:t>
                      </a:r>
                      <a:endParaRPr kumimoji="0" lang="zh-CN" altLang="en-US" sz="1100" b="0" i="0" u="none" strike="noStrike" cap="none" normalizeH="0" baseline="0" smtClean="0">
                        <a:ln>
                          <a:noFill/>
                        </a:ln>
                        <a:solidFill>
                          <a:schemeClr val="tx1"/>
                        </a:solidFill>
                        <a:effectLst/>
                        <a:latin typeface="Times New Roman" pitchFamily="18" charset="0"/>
                        <a:ea typeface="宋体" pitchFamily="2" charset="-122"/>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10648">
                <a:tc>
                  <a:txBody>
                    <a:bodyPr/>
                    <a:lstStyle/>
                    <a:p>
                      <a:pPr marL="0" marR="0" lvl="0" indent="0" algn="l" defTabSz="914400" rtl="0" eaLnBrk="1" fontAlgn="base" latinLnBrk="0" hangingPunct="1">
                        <a:lnSpc>
                          <a:spcPct val="115000"/>
                        </a:lnSpc>
                        <a:spcBef>
                          <a:spcPct val="0"/>
                        </a:spcBef>
                        <a:spcAft>
                          <a:spcPct val="0"/>
                        </a:spcAft>
                        <a:buClrTx/>
                        <a:buSzTx/>
                        <a:buFont typeface="Arial" pitchFamily="34" charset="0"/>
                        <a:buNone/>
                        <a:tabLst/>
                      </a:pPr>
                      <a:r>
                        <a:rPr kumimoji="0" lang="en-US" sz="1400" b="0" i="0" u="none" strike="noStrike" cap="none" normalizeH="0" baseline="0" dirty="0" smtClean="0">
                          <a:ln>
                            <a:noFill/>
                          </a:ln>
                          <a:solidFill>
                            <a:schemeClr val="tx1"/>
                          </a:solidFill>
                          <a:effectLst/>
                          <a:latin typeface="宋体" pitchFamily="2" charset="-122"/>
                          <a:ea typeface="宋体" pitchFamily="2" charset="-122"/>
                        </a:rPr>
                        <a:t>            </a:t>
                      </a:r>
                      <a:r>
                        <a:rPr kumimoji="0" lang="zh-CN" altLang="en-US" sz="1400" b="0" i="0" u="none" strike="noStrike" cap="none" normalizeH="0" baseline="0" dirty="0" smtClean="0">
                          <a:ln>
                            <a:noFill/>
                          </a:ln>
                          <a:solidFill>
                            <a:schemeClr val="tx1"/>
                          </a:solidFill>
                          <a:effectLst/>
                          <a:latin typeface="Times New Roman" pitchFamily="18" charset="0"/>
                          <a:ea typeface="宋体" pitchFamily="2" charset="-122"/>
                        </a:rPr>
                        <a:t>前期认证相符且本期申报抵扣</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15000"/>
                        </a:lnSpc>
                        <a:spcBef>
                          <a:spcPct val="0"/>
                        </a:spcBef>
                        <a:spcAft>
                          <a:spcPct val="0"/>
                        </a:spcAft>
                        <a:buClrTx/>
                        <a:buSzTx/>
                        <a:buFont typeface="Arial" pitchFamily="34" charset="0"/>
                        <a:buNone/>
                        <a:tabLst/>
                      </a:pPr>
                      <a:r>
                        <a:rPr kumimoji="0" lang="en-US" sz="1100" b="0" i="0" u="none" strike="noStrike" cap="none" normalizeH="0" baseline="0" smtClean="0">
                          <a:ln>
                            <a:noFill/>
                          </a:ln>
                          <a:solidFill>
                            <a:schemeClr val="tx1"/>
                          </a:solidFill>
                          <a:effectLst/>
                          <a:latin typeface="宋体" pitchFamily="2" charset="-122"/>
                          <a:ea typeface="宋体" pitchFamily="2" charset="-122"/>
                        </a:rPr>
                        <a:t>3</a:t>
                      </a:r>
                      <a:endParaRPr kumimoji="0" lang="zh-CN" altLang="en-US" sz="1100" b="0" i="0" u="none" strike="noStrike" cap="none" normalizeH="0" baseline="0" smtClean="0">
                        <a:ln>
                          <a:noFill/>
                        </a:ln>
                        <a:solidFill>
                          <a:schemeClr val="tx1"/>
                        </a:solidFill>
                        <a:effectLst/>
                        <a:latin typeface="Times New Roman" pitchFamily="18" charset="0"/>
                        <a:ea typeface="宋体" pitchFamily="2" charset="-122"/>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08935">
                <a:tc>
                  <a:txBody>
                    <a:bodyPr/>
                    <a:lstStyle/>
                    <a:p>
                      <a:pPr marL="0" marR="0" lvl="0" indent="0" algn="l" defTabSz="914400" rtl="0" eaLnBrk="1" fontAlgn="base" latinLnBrk="0" hangingPunct="1">
                        <a:lnSpc>
                          <a:spcPct val="115000"/>
                        </a:lnSpc>
                        <a:spcBef>
                          <a:spcPct val="0"/>
                        </a:spcBef>
                        <a:spcAft>
                          <a:spcPct val="0"/>
                        </a:spcAft>
                        <a:buClrTx/>
                        <a:buSzTx/>
                        <a:buFont typeface="Arial" pitchFamily="34" charset="0"/>
                        <a:buNone/>
                        <a:tabLst/>
                      </a:pPr>
                      <a:r>
                        <a:rPr kumimoji="0" lang="zh-CN" sz="1400" b="0" i="0" u="none" strike="noStrike" cap="none" normalizeH="0" baseline="0" dirty="0" smtClean="0">
                          <a:ln>
                            <a:noFill/>
                          </a:ln>
                          <a:solidFill>
                            <a:schemeClr val="tx1"/>
                          </a:solidFill>
                          <a:effectLst/>
                          <a:latin typeface="Times New Roman" pitchFamily="18" charset="0"/>
                          <a:ea typeface="宋体" pitchFamily="2" charset="-122"/>
                        </a:rPr>
                        <a:t>（二）其他扣税凭证</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15000"/>
                        </a:lnSpc>
                        <a:spcBef>
                          <a:spcPct val="0"/>
                        </a:spcBef>
                        <a:spcAft>
                          <a:spcPct val="0"/>
                        </a:spcAft>
                        <a:buClrTx/>
                        <a:buSzTx/>
                        <a:buFont typeface="Arial" pitchFamily="34" charset="0"/>
                        <a:buNone/>
                        <a:tabLst/>
                      </a:pPr>
                      <a:r>
                        <a:rPr kumimoji="0" lang="en-US" sz="1100" b="0" i="0" u="none" strike="noStrike" cap="none" normalizeH="0" baseline="0" smtClean="0">
                          <a:ln>
                            <a:noFill/>
                          </a:ln>
                          <a:solidFill>
                            <a:schemeClr val="tx1"/>
                          </a:solidFill>
                          <a:effectLst/>
                          <a:latin typeface="宋体" pitchFamily="2" charset="-122"/>
                          <a:ea typeface="宋体" pitchFamily="2" charset="-122"/>
                        </a:rPr>
                        <a:t>4=5+6+7+8a+8b</a:t>
                      </a:r>
                      <a:endParaRPr kumimoji="0" lang="zh-CN" altLang="en-US" sz="1100" b="0" i="0" u="none" strike="noStrike" cap="none" normalizeH="0" baseline="0" smtClean="0">
                        <a:ln>
                          <a:noFill/>
                        </a:ln>
                        <a:solidFill>
                          <a:schemeClr val="tx1"/>
                        </a:solidFill>
                        <a:effectLst/>
                        <a:latin typeface="Times New Roman" pitchFamily="18" charset="0"/>
                        <a:ea typeface="宋体" pitchFamily="2" charset="-122"/>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08935">
                <a:tc>
                  <a:txBody>
                    <a:bodyPr/>
                    <a:lstStyle/>
                    <a:p>
                      <a:pPr marL="0" marR="0" lvl="0" indent="0" algn="l" defTabSz="914400" rtl="0" eaLnBrk="1" fontAlgn="base" latinLnBrk="0" hangingPunct="1">
                        <a:lnSpc>
                          <a:spcPct val="115000"/>
                        </a:lnSpc>
                        <a:spcBef>
                          <a:spcPct val="0"/>
                        </a:spcBef>
                        <a:spcAft>
                          <a:spcPct val="0"/>
                        </a:spcAft>
                        <a:buClrTx/>
                        <a:buSzTx/>
                        <a:buFont typeface="Arial" pitchFamily="34" charset="0"/>
                        <a:buNone/>
                        <a:tabLst/>
                      </a:pPr>
                      <a:r>
                        <a:rPr kumimoji="0" lang="en-US" sz="1400" b="0" i="0" u="none" strike="noStrike" cap="none" normalizeH="0" baseline="0" dirty="0" smtClean="0">
                          <a:ln>
                            <a:noFill/>
                          </a:ln>
                          <a:solidFill>
                            <a:schemeClr val="tx1"/>
                          </a:solidFill>
                          <a:effectLst/>
                          <a:latin typeface="宋体" pitchFamily="2" charset="-122"/>
                          <a:ea typeface="宋体" pitchFamily="2" charset="-122"/>
                        </a:rPr>
                        <a:t>      </a:t>
                      </a:r>
                      <a:r>
                        <a:rPr kumimoji="0" lang="zh-CN" altLang="en-US" sz="1400" b="0" i="0" u="none" strike="noStrike" cap="none" normalizeH="0" baseline="0" dirty="0" smtClean="0">
                          <a:ln>
                            <a:noFill/>
                          </a:ln>
                          <a:solidFill>
                            <a:schemeClr val="tx1"/>
                          </a:solidFill>
                          <a:effectLst/>
                          <a:latin typeface="Times New Roman" pitchFamily="18" charset="0"/>
                          <a:ea typeface="宋体" pitchFamily="2" charset="-122"/>
                        </a:rPr>
                        <a:t>其中：海关进口增值税专用缴款书</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15000"/>
                        </a:lnSpc>
                        <a:spcBef>
                          <a:spcPct val="0"/>
                        </a:spcBef>
                        <a:spcAft>
                          <a:spcPct val="0"/>
                        </a:spcAft>
                        <a:buClrTx/>
                        <a:buSzTx/>
                        <a:buFont typeface="Arial" pitchFamily="34" charset="0"/>
                        <a:buNone/>
                        <a:tabLst/>
                      </a:pPr>
                      <a:r>
                        <a:rPr kumimoji="0" lang="en-US" sz="1100" b="0" i="0" u="none" strike="noStrike" cap="none" normalizeH="0" baseline="0" smtClean="0">
                          <a:ln>
                            <a:noFill/>
                          </a:ln>
                          <a:solidFill>
                            <a:schemeClr val="tx1"/>
                          </a:solidFill>
                          <a:effectLst/>
                          <a:latin typeface="宋体" pitchFamily="2" charset="-122"/>
                          <a:ea typeface="宋体" pitchFamily="2" charset="-122"/>
                        </a:rPr>
                        <a:t>5</a:t>
                      </a:r>
                      <a:endParaRPr kumimoji="0" lang="zh-CN" altLang="en-US" sz="1100" b="0" i="0" u="none" strike="noStrike" cap="none" normalizeH="0" baseline="0" smtClean="0">
                        <a:ln>
                          <a:noFill/>
                        </a:ln>
                        <a:solidFill>
                          <a:schemeClr val="tx1"/>
                        </a:solidFill>
                        <a:effectLst/>
                        <a:latin typeface="Times New Roman" pitchFamily="18" charset="0"/>
                        <a:ea typeface="宋体" pitchFamily="2" charset="-122"/>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10648">
                <a:tc>
                  <a:txBody>
                    <a:bodyPr/>
                    <a:lstStyle/>
                    <a:p>
                      <a:pPr marL="0" marR="0" lvl="0" indent="0" algn="l" defTabSz="914400" rtl="0" eaLnBrk="1" fontAlgn="base" latinLnBrk="0" hangingPunct="1">
                        <a:lnSpc>
                          <a:spcPct val="115000"/>
                        </a:lnSpc>
                        <a:spcBef>
                          <a:spcPct val="0"/>
                        </a:spcBef>
                        <a:spcAft>
                          <a:spcPct val="0"/>
                        </a:spcAft>
                        <a:buClrTx/>
                        <a:buSzTx/>
                        <a:buFont typeface="Arial" pitchFamily="34" charset="0"/>
                        <a:buNone/>
                        <a:tabLst/>
                      </a:pPr>
                      <a:r>
                        <a:rPr kumimoji="0" lang="en-US" sz="1400" b="0" i="0" u="none" strike="noStrike" cap="none" normalizeH="0" baseline="0" dirty="0" smtClean="0">
                          <a:ln>
                            <a:noFill/>
                          </a:ln>
                          <a:solidFill>
                            <a:schemeClr val="tx1"/>
                          </a:solidFill>
                          <a:effectLst/>
                          <a:latin typeface="宋体" pitchFamily="2" charset="-122"/>
                          <a:ea typeface="宋体" pitchFamily="2" charset="-122"/>
                        </a:rPr>
                        <a:t>            </a:t>
                      </a:r>
                      <a:r>
                        <a:rPr kumimoji="0" lang="zh-CN" altLang="en-US" sz="1400" b="0" i="0" u="none" strike="noStrike" cap="none" normalizeH="0" baseline="0" dirty="0" smtClean="0">
                          <a:ln>
                            <a:noFill/>
                          </a:ln>
                          <a:solidFill>
                            <a:schemeClr val="tx1"/>
                          </a:solidFill>
                          <a:effectLst/>
                          <a:latin typeface="Times New Roman" pitchFamily="18" charset="0"/>
                          <a:ea typeface="宋体" pitchFamily="2" charset="-122"/>
                        </a:rPr>
                        <a:t>农产品收购发票或者销售发票</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15000"/>
                        </a:lnSpc>
                        <a:spcBef>
                          <a:spcPct val="0"/>
                        </a:spcBef>
                        <a:spcAft>
                          <a:spcPct val="0"/>
                        </a:spcAft>
                        <a:buClrTx/>
                        <a:buSzTx/>
                        <a:buFont typeface="Arial" pitchFamily="34" charset="0"/>
                        <a:buNone/>
                        <a:tabLst/>
                      </a:pPr>
                      <a:r>
                        <a:rPr kumimoji="0" lang="en-US" sz="1100" b="0" i="0" u="none" strike="noStrike" cap="none" normalizeH="0" baseline="0" smtClean="0">
                          <a:ln>
                            <a:noFill/>
                          </a:ln>
                          <a:solidFill>
                            <a:schemeClr val="tx1"/>
                          </a:solidFill>
                          <a:effectLst/>
                          <a:latin typeface="宋体" pitchFamily="2" charset="-122"/>
                          <a:ea typeface="宋体" pitchFamily="2" charset="-122"/>
                        </a:rPr>
                        <a:t>6</a:t>
                      </a:r>
                      <a:endParaRPr kumimoji="0" lang="zh-CN" altLang="en-US" sz="1100" b="0" i="0" u="none" strike="noStrike" cap="none" normalizeH="0" baseline="0" smtClean="0">
                        <a:ln>
                          <a:noFill/>
                        </a:ln>
                        <a:solidFill>
                          <a:schemeClr val="tx1"/>
                        </a:solidFill>
                        <a:effectLst/>
                        <a:latin typeface="Times New Roman" pitchFamily="18" charset="0"/>
                        <a:ea typeface="宋体" pitchFamily="2" charset="-122"/>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08935">
                <a:tc>
                  <a:txBody>
                    <a:bodyPr/>
                    <a:lstStyle/>
                    <a:p>
                      <a:pPr marL="0" marR="0" lvl="0" indent="0" algn="l" defTabSz="914400" rtl="0" eaLnBrk="1" fontAlgn="base" latinLnBrk="0" hangingPunct="1">
                        <a:lnSpc>
                          <a:spcPct val="115000"/>
                        </a:lnSpc>
                        <a:spcBef>
                          <a:spcPct val="0"/>
                        </a:spcBef>
                        <a:spcAft>
                          <a:spcPct val="0"/>
                        </a:spcAft>
                        <a:buClrTx/>
                        <a:buSzTx/>
                        <a:buFont typeface="Arial" pitchFamily="34" charset="0"/>
                        <a:buNone/>
                        <a:tabLst/>
                      </a:pPr>
                      <a:r>
                        <a:rPr kumimoji="0" lang="en-US" sz="1400" b="0" i="0" u="none" strike="noStrike" cap="none" normalizeH="0" baseline="0" dirty="0" smtClean="0">
                          <a:ln>
                            <a:noFill/>
                          </a:ln>
                          <a:solidFill>
                            <a:schemeClr val="tx1"/>
                          </a:solidFill>
                          <a:effectLst/>
                          <a:latin typeface="宋体" pitchFamily="2" charset="-122"/>
                          <a:ea typeface="宋体" pitchFamily="2" charset="-122"/>
                        </a:rPr>
                        <a:t>            </a:t>
                      </a:r>
                      <a:r>
                        <a:rPr kumimoji="0" lang="zh-CN" altLang="en-US" sz="1400" b="0" i="0" u="none" strike="noStrike" cap="none" normalizeH="0" baseline="0" dirty="0" smtClean="0">
                          <a:ln>
                            <a:noFill/>
                          </a:ln>
                          <a:solidFill>
                            <a:schemeClr val="tx1"/>
                          </a:solidFill>
                          <a:effectLst/>
                          <a:latin typeface="Times New Roman" pitchFamily="18" charset="0"/>
                          <a:ea typeface="宋体" pitchFamily="2" charset="-122"/>
                        </a:rPr>
                        <a:t>代扣代缴税收缴款凭证</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15000"/>
                        </a:lnSpc>
                        <a:spcBef>
                          <a:spcPct val="0"/>
                        </a:spcBef>
                        <a:spcAft>
                          <a:spcPct val="0"/>
                        </a:spcAft>
                        <a:buClrTx/>
                        <a:buSzTx/>
                        <a:buFont typeface="Arial" pitchFamily="34" charset="0"/>
                        <a:buNone/>
                        <a:tabLst/>
                      </a:pPr>
                      <a:r>
                        <a:rPr kumimoji="0" lang="en-US" sz="1100" b="0" i="0" u="none" strike="noStrike" cap="none" normalizeH="0" baseline="0" smtClean="0">
                          <a:ln>
                            <a:noFill/>
                          </a:ln>
                          <a:solidFill>
                            <a:schemeClr val="tx1"/>
                          </a:solidFill>
                          <a:effectLst/>
                          <a:latin typeface="宋体" pitchFamily="2" charset="-122"/>
                          <a:ea typeface="宋体" pitchFamily="2" charset="-122"/>
                        </a:rPr>
                        <a:t>7</a:t>
                      </a:r>
                      <a:endParaRPr kumimoji="0" lang="zh-CN" altLang="en-US" sz="1100" b="0" i="0" u="none" strike="noStrike" cap="none" normalizeH="0" baseline="0" smtClean="0">
                        <a:ln>
                          <a:noFill/>
                        </a:ln>
                        <a:solidFill>
                          <a:schemeClr val="tx1"/>
                        </a:solidFill>
                        <a:effectLst/>
                        <a:latin typeface="Times New Roman" pitchFamily="18" charset="0"/>
                        <a:ea typeface="宋体" pitchFamily="2" charset="-122"/>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10648">
                <a:tc>
                  <a:txBody>
                    <a:bodyPr/>
                    <a:lstStyle/>
                    <a:p>
                      <a:pPr marL="0" marR="0" lvl="0" indent="0" algn="l" defTabSz="914400" rtl="0" eaLnBrk="1" fontAlgn="base" latinLnBrk="0" hangingPunct="1">
                        <a:lnSpc>
                          <a:spcPct val="115000"/>
                        </a:lnSpc>
                        <a:spcBef>
                          <a:spcPct val="0"/>
                        </a:spcBef>
                        <a:spcAft>
                          <a:spcPct val="0"/>
                        </a:spcAft>
                        <a:buClrTx/>
                        <a:buSzTx/>
                        <a:buFont typeface="Arial" pitchFamily="34" charset="0"/>
                        <a:buNone/>
                        <a:tabLst/>
                      </a:pPr>
                      <a:r>
                        <a:rPr kumimoji="0" lang="en-US" sz="1400" b="0" i="0" u="none" strike="noStrike" cap="none" normalizeH="0" baseline="0" dirty="0" smtClean="0">
                          <a:ln>
                            <a:noFill/>
                          </a:ln>
                          <a:solidFill>
                            <a:schemeClr val="tx1"/>
                          </a:solidFill>
                          <a:effectLst/>
                          <a:latin typeface="宋体" pitchFamily="2" charset="-122"/>
                          <a:ea typeface="宋体" pitchFamily="2" charset="-122"/>
                        </a:rPr>
                        <a:t>            </a:t>
                      </a:r>
                      <a:r>
                        <a:rPr kumimoji="0" lang="zh-CN" altLang="en-US" sz="1400" b="0" i="0" u="none" strike="noStrike" cap="none" normalizeH="0" baseline="0" dirty="0" smtClean="0">
                          <a:ln>
                            <a:noFill/>
                          </a:ln>
                          <a:solidFill>
                            <a:schemeClr val="tx1"/>
                          </a:solidFill>
                          <a:effectLst/>
                          <a:latin typeface="Times New Roman" pitchFamily="18" charset="0"/>
                          <a:ea typeface="宋体" pitchFamily="2" charset="-122"/>
                        </a:rPr>
                        <a:t>加计扣除农产品进项税额</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15000"/>
                        </a:lnSpc>
                        <a:spcBef>
                          <a:spcPct val="0"/>
                        </a:spcBef>
                        <a:spcAft>
                          <a:spcPct val="0"/>
                        </a:spcAft>
                        <a:buClrTx/>
                        <a:buSzTx/>
                        <a:buFont typeface="Arial" pitchFamily="34" charset="0"/>
                        <a:buNone/>
                        <a:tabLst/>
                      </a:pPr>
                      <a:r>
                        <a:rPr kumimoji="0" lang="en-US" sz="1100" b="0" i="0" u="none" strike="noStrike" cap="none" normalizeH="0" baseline="0" smtClean="0">
                          <a:ln>
                            <a:noFill/>
                          </a:ln>
                          <a:solidFill>
                            <a:schemeClr val="tx1"/>
                          </a:solidFill>
                          <a:effectLst/>
                          <a:latin typeface="宋体" pitchFamily="2" charset="-122"/>
                          <a:ea typeface="宋体" pitchFamily="2" charset="-122"/>
                        </a:rPr>
                        <a:t>8a</a:t>
                      </a:r>
                      <a:endParaRPr kumimoji="0" lang="zh-CN" altLang="en-US" sz="1100" b="0" i="0" u="none" strike="noStrike" cap="none" normalizeH="0" baseline="0" smtClean="0">
                        <a:ln>
                          <a:noFill/>
                        </a:ln>
                        <a:solidFill>
                          <a:schemeClr val="tx1"/>
                        </a:solidFill>
                        <a:effectLst/>
                        <a:latin typeface="Times New Roman" pitchFamily="18" charset="0"/>
                        <a:ea typeface="宋体" pitchFamily="2" charset="-122"/>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08935">
                <a:tc>
                  <a:txBody>
                    <a:bodyPr/>
                    <a:lstStyle/>
                    <a:p>
                      <a:pPr marL="0" marR="0" lvl="0" indent="0" algn="l" defTabSz="914400" rtl="0" eaLnBrk="1" fontAlgn="base" latinLnBrk="0" hangingPunct="1">
                        <a:lnSpc>
                          <a:spcPct val="115000"/>
                        </a:lnSpc>
                        <a:spcBef>
                          <a:spcPct val="0"/>
                        </a:spcBef>
                        <a:spcAft>
                          <a:spcPct val="0"/>
                        </a:spcAft>
                        <a:buClrTx/>
                        <a:buSzTx/>
                        <a:buFont typeface="Arial" pitchFamily="34" charset="0"/>
                        <a:buNone/>
                        <a:tabLst/>
                      </a:pPr>
                      <a:r>
                        <a:rPr kumimoji="0" lang="en-US" sz="1400" b="0" i="0" u="none" strike="noStrike" cap="none" normalizeH="0" baseline="0" dirty="0" smtClean="0">
                          <a:ln>
                            <a:noFill/>
                          </a:ln>
                          <a:solidFill>
                            <a:schemeClr val="tx1"/>
                          </a:solidFill>
                          <a:effectLst/>
                          <a:latin typeface="宋体" pitchFamily="2" charset="-122"/>
                          <a:ea typeface="宋体" pitchFamily="2" charset="-122"/>
                        </a:rPr>
                        <a:t>            </a:t>
                      </a:r>
                      <a:r>
                        <a:rPr kumimoji="0" lang="zh-CN" altLang="en-US" sz="1400" b="0" i="0" u="none" strike="noStrike" cap="none" normalizeH="0" baseline="0" dirty="0" smtClean="0">
                          <a:ln>
                            <a:noFill/>
                          </a:ln>
                          <a:solidFill>
                            <a:schemeClr val="tx1"/>
                          </a:solidFill>
                          <a:effectLst/>
                          <a:latin typeface="Times New Roman" pitchFamily="18" charset="0"/>
                          <a:ea typeface="宋体" pitchFamily="2" charset="-122"/>
                        </a:rPr>
                        <a:t>其他</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15000"/>
                        </a:lnSpc>
                        <a:spcBef>
                          <a:spcPct val="0"/>
                        </a:spcBef>
                        <a:spcAft>
                          <a:spcPct val="0"/>
                        </a:spcAft>
                        <a:buClrTx/>
                        <a:buSzTx/>
                        <a:buFont typeface="Arial" pitchFamily="34" charset="0"/>
                        <a:buNone/>
                        <a:tabLst/>
                      </a:pPr>
                      <a:r>
                        <a:rPr kumimoji="0" lang="en-US" sz="1100" b="0" i="0" u="none" strike="noStrike" cap="none" normalizeH="0" baseline="0" smtClean="0">
                          <a:ln>
                            <a:noFill/>
                          </a:ln>
                          <a:solidFill>
                            <a:schemeClr val="tx1"/>
                          </a:solidFill>
                          <a:effectLst/>
                          <a:latin typeface="宋体" pitchFamily="2" charset="-122"/>
                          <a:ea typeface="宋体" pitchFamily="2" charset="-122"/>
                        </a:rPr>
                        <a:t>8b</a:t>
                      </a:r>
                      <a:endParaRPr kumimoji="0" lang="zh-CN" altLang="en-US" sz="1100" b="0" i="0" u="none" strike="noStrike" cap="none" normalizeH="0" baseline="0" smtClean="0">
                        <a:ln>
                          <a:noFill/>
                        </a:ln>
                        <a:solidFill>
                          <a:schemeClr val="tx1"/>
                        </a:solidFill>
                        <a:effectLst/>
                        <a:latin typeface="Times New Roman" pitchFamily="18" charset="0"/>
                        <a:ea typeface="宋体" pitchFamily="2" charset="-122"/>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08935">
                <a:tc>
                  <a:txBody>
                    <a:bodyPr/>
                    <a:lstStyle/>
                    <a:p>
                      <a:pPr marL="0" marR="0" lvl="0" indent="0" algn="l" defTabSz="914400" rtl="0" eaLnBrk="1" fontAlgn="base" latinLnBrk="0" hangingPunct="1">
                        <a:lnSpc>
                          <a:spcPct val="115000"/>
                        </a:lnSpc>
                        <a:spcBef>
                          <a:spcPct val="0"/>
                        </a:spcBef>
                        <a:spcAft>
                          <a:spcPct val="0"/>
                        </a:spcAft>
                        <a:buClrTx/>
                        <a:buSzTx/>
                        <a:buFont typeface="Arial" pitchFamily="34" charset="0"/>
                        <a:buNone/>
                        <a:tabLst/>
                      </a:pPr>
                      <a:r>
                        <a:rPr kumimoji="0" lang="zh-CN" sz="1400" b="0" i="0" u="none" strike="noStrike" cap="none" normalizeH="0" baseline="0" dirty="0" smtClean="0">
                          <a:ln>
                            <a:noFill/>
                          </a:ln>
                          <a:solidFill>
                            <a:schemeClr val="tx1"/>
                          </a:solidFill>
                          <a:effectLst/>
                          <a:latin typeface="Times New Roman" pitchFamily="18" charset="0"/>
                          <a:ea typeface="宋体" pitchFamily="2" charset="-122"/>
                        </a:rPr>
                        <a:t>（三）本期用于购建不动产的扣税凭证</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15000"/>
                        </a:lnSpc>
                        <a:spcBef>
                          <a:spcPct val="0"/>
                        </a:spcBef>
                        <a:spcAft>
                          <a:spcPct val="0"/>
                        </a:spcAft>
                        <a:buClrTx/>
                        <a:buSzTx/>
                        <a:buFont typeface="Arial" pitchFamily="34" charset="0"/>
                        <a:buNone/>
                        <a:tabLst/>
                      </a:pPr>
                      <a:r>
                        <a:rPr kumimoji="0" lang="en-US" sz="1100" b="0" i="0" u="none" strike="noStrike" cap="none" normalizeH="0" baseline="0" smtClean="0">
                          <a:ln>
                            <a:noFill/>
                          </a:ln>
                          <a:solidFill>
                            <a:schemeClr val="tx1"/>
                          </a:solidFill>
                          <a:effectLst/>
                          <a:latin typeface="宋体" pitchFamily="2" charset="-122"/>
                          <a:ea typeface="宋体" pitchFamily="2" charset="-122"/>
                        </a:rPr>
                        <a:t>9</a:t>
                      </a:r>
                      <a:endParaRPr kumimoji="0" lang="zh-CN" altLang="en-US" sz="1100" b="0" i="0" u="none" strike="noStrike" cap="none" normalizeH="0" baseline="0" smtClean="0">
                        <a:ln>
                          <a:noFill/>
                        </a:ln>
                        <a:solidFill>
                          <a:schemeClr val="tx1"/>
                        </a:solidFill>
                        <a:effectLst/>
                        <a:latin typeface="Times New Roman" pitchFamily="18" charset="0"/>
                        <a:ea typeface="宋体" pitchFamily="2" charset="-122"/>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10648">
                <a:tc>
                  <a:txBody>
                    <a:bodyPr/>
                    <a:lstStyle/>
                    <a:p>
                      <a:pPr marL="0" marR="0" lvl="0" indent="0" algn="l" defTabSz="914400" rtl="0" eaLnBrk="1" fontAlgn="base" latinLnBrk="0" hangingPunct="1">
                        <a:lnSpc>
                          <a:spcPct val="115000"/>
                        </a:lnSpc>
                        <a:spcBef>
                          <a:spcPct val="0"/>
                        </a:spcBef>
                        <a:spcAft>
                          <a:spcPct val="0"/>
                        </a:spcAft>
                        <a:buClrTx/>
                        <a:buSzTx/>
                        <a:buFont typeface="Arial" pitchFamily="34" charset="0"/>
                        <a:buNone/>
                        <a:tabLst/>
                      </a:pPr>
                      <a:r>
                        <a:rPr kumimoji="0" lang="zh-CN" sz="1400" b="0" i="0" u="none" strike="noStrike" cap="none" normalizeH="0" baseline="0" dirty="0" smtClean="0">
                          <a:ln>
                            <a:noFill/>
                          </a:ln>
                          <a:solidFill>
                            <a:schemeClr val="tx1"/>
                          </a:solidFill>
                          <a:effectLst/>
                          <a:latin typeface="Times New Roman" pitchFamily="18" charset="0"/>
                          <a:ea typeface="宋体" pitchFamily="2" charset="-122"/>
                        </a:rPr>
                        <a:t>（四）本期不动产允许抵扣进项税额</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1" fontAlgn="base" latinLnBrk="0" hangingPunct="1">
                        <a:lnSpc>
                          <a:spcPct val="115000"/>
                        </a:lnSpc>
                        <a:spcBef>
                          <a:spcPct val="0"/>
                        </a:spcBef>
                        <a:spcAft>
                          <a:spcPct val="0"/>
                        </a:spcAft>
                        <a:buClrTx/>
                        <a:buSzTx/>
                        <a:buFont typeface="Arial" pitchFamily="34" charset="0"/>
                        <a:buNone/>
                        <a:tabLst/>
                      </a:pPr>
                      <a:r>
                        <a:rPr kumimoji="0" lang="en-US" sz="1100" b="0" i="0" u="none" strike="noStrike" cap="none" normalizeH="0" baseline="0" smtClean="0">
                          <a:ln>
                            <a:noFill/>
                          </a:ln>
                          <a:solidFill>
                            <a:schemeClr val="tx1"/>
                          </a:solidFill>
                          <a:effectLst/>
                          <a:latin typeface="宋体" pitchFamily="2" charset="-122"/>
                          <a:ea typeface="宋体" pitchFamily="2" charset="-122"/>
                        </a:rPr>
                        <a:t>10</a:t>
                      </a:r>
                      <a:endParaRPr kumimoji="0" lang="zh-CN" altLang="en-US" sz="1100" b="0" i="0" u="none" strike="noStrike" cap="none" normalizeH="0" baseline="0" smtClean="0">
                        <a:ln>
                          <a:noFill/>
                        </a:ln>
                        <a:solidFill>
                          <a:schemeClr val="tx1"/>
                        </a:solidFill>
                        <a:effectLst/>
                        <a:latin typeface="Times New Roman" pitchFamily="18" charset="0"/>
                        <a:ea typeface="宋体" pitchFamily="2" charset="-122"/>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r>
              <a:tr h="208935">
                <a:tc>
                  <a:txBody>
                    <a:bodyPr/>
                    <a:lstStyle/>
                    <a:p>
                      <a:pPr marL="0" marR="0" lvl="0" indent="0" algn="l" defTabSz="914400" rtl="0" eaLnBrk="1" fontAlgn="base" latinLnBrk="0" hangingPunct="1">
                        <a:lnSpc>
                          <a:spcPct val="115000"/>
                        </a:lnSpc>
                        <a:spcBef>
                          <a:spcPct val="0"/>
                        </a:spcBef>
                        <a:spcAft>
                          <a:spcPct val="0"/>
                        </a:spcAft>
                        <a:buClrTx/>
                        <a:buSzTx/>
                        <a:buFont typeface="Arial" pitchFamily="34" charset="0"/>
                        <a:buNone/>
                        <a:tabLst/>
                      </a:pPr>
                      <a:r>
                        <a:rPr kumimoji="0" lang="zh-CN" sz="1400" b="0" i="0" u="none" strike="noStrike" cap="none" normalizeH="0" baseline="0" dirty="0" smtClean="0">
                          <a:ln>
                            <a:noFill/>
                          </a:ln>
                          <a:solidFill>
                            <a:schemeClr val="tx1"/>
                          </a:solidFill>
                          <a:effectLst/>
                          <a:latin typeface="Times New Roman" pitchFamily="18" charset="0"/>
                          <a:ea typeface="宋体" pitchFamily="2" charset="-122"/>
                        </a:rPr>
                        <a:t>（五）外贸企业进项税额抵扣证明</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15000"/>
                        </a:lnSpc>
                        <a:spcBef>
                          <a:spcPct val="0"/>
                        </a:spcBef>
                        <a:spcAft>
                          <a:spcPct val="0"/>
                        </a:spcAft>
                        <a:buClrTx/>
                        <a:buSzTx/>
                        <a:buFont typeface="Arial" pitchFamily="34" charset="0"/>
                        <a:buNone/>
                        <a:tabLst/>
                      </a:pPr>
                      <a:r>
                        <a:rPr kumimoji="0" lang="en-US" sz="1100" b="0" i="0" u="none" strike="noStrike" cap="none" normalizeH="0" baseline="0" smtClean="0">
                          <a:ln>
                            <a:noFill/>
                          </a:ln>
                          <a:solidFill>
                            <a:schemeClr val="tx1"/>
                          </a:solidFill>
                          <a:effectLst/>
                          <a:latin typeface="宋体" pitchFamily="2" charset="-122"/>
                          <a:ea typeface="宋体" pitchFamily="2" charset="-122"/>
                        </a:rPr>
                        <a:t>11</a:t>
                      </a:r>
                      <a:endParaRPr kumimoji="0" lang="zh-CN" altLang="en-US" sz="1100" b="0" i="0" u="none" strike="noStrike" cap="none" normalizeH="0" baseline="0" smtClean="0">
                        <a:ln>
                          <a:noFill/>
                        </a:ln>
                        <a:solidFill>
                          <a:schemeClr val="tx1"/>
                        </a:solidFill>
                        <a:effectLst/>
                        <a:latin typeface="Times New Roman" pitchFamily="18" charset="0"/>
                        <a:ea typeface="宋体" pitchFamily="2" charset="-122"/>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10648">
                <a:tc>
                  <a:txBody>
                    <a:bodyPr/>
                    <a:lstStyle/>
                    <a:p>
                      <a:pPr marL="0" marR="0" lvl="0" indent="0" algn="l" defTabSz="914400" rtl="0" eaLnBrk="1" fontAlgn="base" latinLnBrk="0" hangingPunct="1">
                        <a:lnSpc>
                          <a:spcPct val="115000"/>
                        </a:lnSpc>
                        <a:spcBef>
                          <a:spcPct val="0"/>
                        </a:spcBef>
                        <a:spcAft>
                          <a:spcPct val="0"/>
                        </a:spcAft>
                        <a:buClrTx/>
                        <a:buSzTx/>
                        <a:buFont typeface="Arial" pitchFamily="34" charset="0"/>
                        <a:buNone/>
                        <a:tabLst/>
                      </a:pPr>
                      <a:r>
                        <a:rPr kumimoji="0" lang="zh-CN" sz="1400" b="0" i="0" u="none" strike="noStrike" cap="none" normalizeH="0" baseline="0" dirty="0" smtClean="0">
                          <a:ln>
                            <a:noFill/>
                          </a:ln>
                          <a:solidFill>
                            <a:schemeClr val="tx1"/>
                          </a:solidFill>
                          <a:effectLst/>
                          <a:latin typeface="Times New Roman" pitchFamily="18" charset="0"/>
                          <a:ea typeface="宋体" pitchFamily="2" charset="-122"/>
                        </a:rPr>
                        <a:t>当期申报抵扣进项税额合计</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1" fontAlgn="base" latinLnBrk="0" hangingPunct="1">
                        <a:lnSpc>
                          <a:spcPct val="115000"/>
                        </a:lnSpc>
                        <a:spcBef>
                          <a:spcPct val="0"/>
                        </a:spcBef>
                        <a:spcAft>
                          <a:spcPct val="0"/>
                        </a:spcAft>
                        <a:buClrTx/>
                        <a:buSzTx/>
                        <a:buFont typeface="Arial" pitchFamily="34" charset="0"/>
                        <a:buNone/>
                        <a:tabLst/>
                      </a:pPr>
                      <a:r>
                        <a:rPr kumimoji="0" lang="en-US" sz="1100" b="0" i="0" u="none" strike="noStrike" cap="none" normalizeH="0" baseline="0" dirty="0" smtClean="0">
                          <a:ln>
                            <a:noFill/>
                          </a:ln>
                          <a:solidFill>
                            <a:schemeClr val="tx1"/>
                          </a:solidFill>
                          <a:effectLst/>
                          <a:latin typeface="Times New Roman" pitchFamily="18" charset="0"/>
                          <a:ea typeface="宋体" pitchFamily="2" charset="-122"/>
                        </a:rPr>
                        <a:t>12=1+4-9+10+11</a:t>
                      </a:r>
                      <a:endParaRPr kumimoji="0" lang="zh-CN" altLang="en-US" sz="1100" b="0" i="0" u="none" strike="noStrike" cap="none" normalizeH="0" baseline="0" dirty="0" smtClean="0">
                        <a:ln>
                          <a:noFill/>
                        </a:ln>
                        <a:solidFill>
                          <a:schemeClr val="tx1"/>
                        </a:solidFill>
                        <a:effectLst/>
                        <a:latin typeface="Times New Roman" pitchFamily="18" charset="0"/>
                        <a:ea typeface="宋体" pitchFamily="2" charset="-122"/>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r>
            </a:tbl>
          </a:graphicData>
        </a:graphic>
      </p:graphicFrame>
      <p:sp>
        <p:nvSpPr>
          <p:cNvPr id="20" name="圆角矩形 13"/>
          <p:cNvSpPr>
            <a:spLocks noChangeArrowheads="1"/>
          </p:cNvSpPr>
          <p:nvPr/>
        </p:nvSpPr>
        <p:spPr bwMode="auto">
          <a:xfrm>
            <a:off x="6572251" y="3116264"/>
            <a:ext cx="1143000" cy="357187"/>
          </a:xfrm>
          <a:prstGeom prst="roundRect">
            <a:avLst>
              <a:gd name="adj" fmla="val 16667"/>
            </a:avLst>
          </a:prstGeom>
          <a:solidFill>
            <a:srgbClr val="96BEE2"/>
          </a:solidFill>
          <a:ln w="9525">
            <a:solidFill>
              <a:srgbClr val="3D3D3D"/>
            </a:solidFill>
            <a:round/>
            <a:headEnd/>
            <a:tailEnd/>
          </a:ln>
          <a:effectLst>
            <a:outerShdw dist="20000" dir="5400000" algn="ctr" rotWithShape="0">
              <a:srgbClr val="000000">
                <a:alpha val="34000"/>
              </a:srgbClr>
            </a:outerShdw>
          </a:effectLst>
        </p:spPr>
        <p:txBody>
          <a:bodyPr anchor="ctr"/>
          <a:lstStyle/>
          <a:p>
            <a:pPr algn="ctr"/>
            <a:r>
              <a:rPr lang="zh-CN" altLang="en-US" b="1">
                <a:solidFill>
                  <a:srgbClr val="000000"/>
                </a:solidFill>
                <a:latin typeface="微软雅黑" pitchFamily="34" charset="-122"/>
                <a:ea typeface="微软雅黑" pitchFamily="34" charset="-122"/>
              </a:rPr>
              <a:t>旧附表二</a:t>
            </a:r>
          </a:p>
        </p:txBody>
      </p:sp>
      <p:sp>
        <p:nvSpPr>
          <p:cNvPr id="22" name="矩形 21"/>
          <p:cNvSpPr/>
          <p:nvPr/>
        </p:nvSpPr>
        <p:spPr>
          <a:xfrm>
            <a:off x="571459" y="5759465"/>
            <a:ext cx="6000792" cy="50006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Requires="p14" p14:dur="9">
        <p15:prstTrans prst="fractur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1"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8"/>
          <p:cNvSpPr txBox="1"/>
          <p:nvPr/>
        </p:nvSpPr>
        <p:spPr>
          <a:xfrm>
            <a:off x="1009650" y="385969"/>
            <a:ext cx="7003901" cy="492443"/>
          </a:xfrm>
          <a:prstGeom prst="rect">
            <a:avLst/>
          </a:prstGeom>
          <a:noFill/>
        </p:spPr>
        <p:txBody>
          <a:bodyPr wrap="square" lIns="0" tIns="0" rIns="0" bIns="0" rtlCol="0" anchor="ctr">
            <a:spAutoFit/>
          </a:bodyPr>
          <a:lstStyle/>
          <a:p>
            <a:r>
              <a:rPr lang="en-US" altLang="zh-CN" sz="3200" b="1"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01</a:t>
            </a:r>
            <a:r>
              <a:rPr lang="zh-CN" altLang="en-US" sz="3200" b="1"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申报表介绍</a:t>
            </a:r>
            <a:r>
              <a:rPr lang="en-US" altLang="zh-CN" sz="3200" b="1"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a:t>
            </a:r>
            <a:r>
              <a:rPr lang="zh-CN" altLang="en-US" sz="3200" b="1"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调整</a:t>
            </a:r>
            <a:endParaRPr lang="zh-CN" altLang="en-US" sz="32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标题 6"/>
          <p:cNvSpPr txBox="1">
            <a:spLocks/>
          </p:cNvSpPr>
          <p:nvPr/>
        </p:nvSpPr>
        <p:spPr>
          <a:xfrm>
            <a:off x="857211" y="1258871"/>
            <a:ext cx="11150640" cy="825500"/>
          </a:xfrm>
          <a:prstGeom prst="rect">
            <a:avLst/>
          </a:prstGeom>
        </p:spPr>
        <p:txBody>
          <a:bodyPr anchor="ctr"/>
          <a:lstStyle>
            <a:lvl1pPr algn="l" rtl="0" fontAlgn="base">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fontAlgn="base">
              <a:spcBef>
                <a:spcPct val="0"/>
              </a:spcBef>
              <a:spcAft>
                <a:spcPct val="0"/>
              </a:spcAft>
              <a:defRPr sz="4300">
                <a:solidFill>
                  <a:srgbClr val="572314"/>
                </a:solidFill>
                <a:latin typeface="Gill Sans MT" pitchFamily="34" charset="0"/>
                <a:ea typeface="华文中宋" pitchFamily="2" charset="-122"/>
              </a:defRPr>
            </a:lvl2pPr>
            <a:lvl3pPr algn="l" rtl="0" fontAlgn="base">
              <a:spcBef>
                <a:spcPct val="0"/>
              </a:spcBef>
              <a:spcAft>
                <a:spcPct val="0"/>
              </a:spcAft>
              <a:defRPr sz="4300">
                <a:solidFill>
                  <a:srgbClr val="572314"/>
                </a:solidFill>
                <a:latin typeface="Gill Sans MT" pitchFamily="34" charset="0"/>
                <a:ea typeface="华文中宋" pitchFamily="2" charset="-122"/>
              </a:defRPr>
            </a:lvl3pPr>
            <a:lvl4pPr algn="l" rtl="0" fontAlgn="base">
              <a:spcBef>
                <a:spcPct val="0"/>
              </a:spcBef>
              <a:spcAft>
                <a:spcPct val="0"/>
              </a:spcAft>
              <a:defRPr sz="4300">
                <a:solidFill>
                  <a:srgbClr val="572314"/>
                </a:solidFill>
                <a:latin typeface="Gill Sans MT" pitchFamily="34" charset="0"/>
                <a:ea typeface="华文中宋" pitchFamily="2" charset="-122"/>
              </a:defRPr>
            </a:lvl4pPr>
            <a:lvl5pPr algn="l" rtl="0" fontAlgn="base">
              <a:spcBef>
                <a:spcPct val="0"/>
              </a:spcBef>
              <a:spcAft>
                <a:spcPct val="0"/>
              </a:spcAft>
              <a:defRPr sz="4300">
                <a:solidFill>
                  <a:srgbClr val="572314"/>
                </a:solidFill>
                <a:latin typeface="Gill Sans MT" pitchFamily="34" charset="0"/>
                <a:ea typeface="华文中宋" pitchFamily="2" charset="-122"/>
              </a:defRPr>
            </a:lvl5pPr>
            <a:lvl6pPr marL="457200" algn="l" rtl="0" fontAlgn="base">
              <a:spcBef>
                <a:spcPct val="0"/>
              </a:spcBef>
              <a:spcAft>
                <a:spcPct val="0"/>
              </a:spcAft>
              <a:defRPr sz="4300">
                <a:solidFill>
                  <a:srgbClr val="572314"/>
                </a:solidFill>
                <a:latin typeface="Gill Sans MT" pitchFamily="34" charset="0"/>
                <a:ea typeface="华文中宋" pitchFamily="2" charset="-122"/>
              </a:defRPr>
            </a:lvl6pPr>
            <a:lvl7pPr marL="914400" algn="l" rtl="0" fontAlgn="base">
              <a:spcBef>
                <a:spcPct val="0"/>
              </a:spcBef>
              <a:spcAft>
                <a:spcPct val="0"/>
              </a:spcAft>
              <a:defRPr sz="4300">
                <a:solidFill>
                  <a:srgbClr val="572314"/>
                </a:solidFill>
                <a:latin typeface="Gill Sans MT" pitchFamily="34" charset="0"/>
                <a:ea typeface="华文中宋" pitchFamily="2" charset="-122"/>
              </a:defRPr>
            </a:lvl7pPr>
            <a:lvl8pPr marL="1371600" algn="l" rtl="0" fontAlgn="base">
              <a:spcBef>
                <a:spcPct val="0"/>
              </a:spcBef>
              <a:spcAft>
                <a:spcPct val="0"/>
              </a:spcAft>
              <a:defRPr sz="4300">
                <a:solidFill>
                  <a:srgbClr val="572314"/>
                </a:solidFill>
                <a:latin typeface="Gill Sans MT" pitchFamily="34" charset="0"/>
                <a:ea typeface="华文中宋" pitchFamily="2" charset="-122"/>
              </a:defRPr>
            </a:lvl8pPr>
            <a:lvl9pPr marL="1828800" algn="l" rtl="0" fontAlgn="base">
              <a:spcBef>
                <a:spcPct val="0"/>
              </a:spcBef>
              <a:spcAft>
                <a:spcPct val="0"/>
              </a:spcAft>
              <a:defRPr sz="4300">
                <a:solidFill>
                  <a:srgbClr val="572314"/>
                </a:solidFill>
                <a:latin typeface="Gill Sans MT" pitchFamily="34" charset="0"/>
                <a:ea typeface="华文中宋" pitchFamily="2" charset="-122"/>
              </a:defRPr>
            </a:lvl9pPr>
            <a:extLst/>
          </a:lstStyle>
          <a:p>
            <a:pPr>
              <a:defRPr/>
            </a:pPr>
            <a:r>
              <a:rPr lang="zh-CN" sz="2800" b="1" dirty="0" smtClean="0">
                <a:solidFill>
                  <a:schemeClr val="accent2"/>
                </a:solidFill>
                <a:effectLst/>
                <a:latin typeface="微软雅黑" pitchFamily="34" charset="-122"/>
                <a:ea typeface="微软雅黑" pitchFamily="34" charset="-122"/>
              </a:rPr>
              <a:t>调整内容</a:t>
            </a:r>
            <a:r>
              <a:rPr lang="zh-CN" altLang="en-US" sz="2800" b="1" dirty="0" smtClean="0">
                <a:solidFill>
                  <a:schemeClr val="accent2"/>
                </a:solidFill>
                <a:effectLst/>
                <a:latin typeface="微软雅黑" pitchFamily="34" charset="-122"/>
                <a:ea typeface="微软雅黑" pitchFamily="34" charset="-122"/>
              </a:rPr>
              <a:t>四：</a:t>
            </a:r>
            <a:r>
              <a:rPr lang="zh-CN" altLang="zh-CN" sz="2800" b="1" dirty="0" smtClean="0">
                <a:effectLst/>
              </a:rPr>
              <a:t>《增值税纳税申报表附列资料（三）》（</a:t>
            </a:r>
            <a:r>
              <a:rPr lang="zh-CN" altLang="zh-CN" sz="2800" b="1" dirty="0">
                <a:effectLst/>
              </a:rPr>
              <a:t>服务、不动产和无形资产扣除项目明细）</a:t>
            </a:r>
            <a:endParaRPr lang="zh-CN" sz="2800" b="1" dirty="0">
              <a:solidFill>
                <a:srgbClr val="FF0000"/>
              </a:solidFill>
              <a:latin typeface="微软雅黑" pitchFamily="34" charset="-122"/>
              <a:ea typeface="微软雅黑" pitchFamily="34" charset="-122"/>
            </a:endParaRPr>
          </a:p>
        </p:txBody>
      </p:sp>
      <p:sp>
        <p:nvSpPr>
          <p:cNvPr id="12" name="TextBox 29"/>
          <p:cNvSpPr txBox="1">
            <a:spLocks noChangeArrowheads="1"/>
          </p:cNvSpPr>
          <p:nvPr/>
        </p:nvSpPr>
        <p:spPr bwMode="auto">
          <a:xfrm>
            <a:off x="785773" y="2473317"/>
            <a:ext cx="8072438" cy="464230"/>
          </a:xfrm>
          <a:prstGeom prst="rect">
            <a:avLst/>
          </a:prstGeom>
          <a:noFill/>
          <a:ln w="9525">
            <a:noFill/>
            <a:miter lim="800000"/>
            <a:headEnd/>
            <a:tailEnd/>
          </a:ln>
        </p:spPr>
        <p:txBody>
          <a:bodyPr lIns="90170" tIns="46990" rIns="90170" bIns="46990">
            <a:spAutoFit/>
          </a:bodyPr>
          <a:lstStyle/>
          <a:p>
            <a:r>
              <a:rPr lang="zh-CN" altLang="en-US" dirty="0">
                <a:solidFill>
                  <a:srgbClr val="3F5A87"/>
                </a:solidFill>
                <a:latin typeface="微软雅黑" pitchFamily="34" charset="-122"/>
                <a:ea typeface="微软雅黑" pitchFamily="34" charset="-122"/>
              </a:rPr>
              <a:t>    </a:t>
            </a:r>
            <a:r>
              <a:rPr lang="en-US" altLang="zh-CN" sz="2400" dirty="0">
                <a:solidFill>
                  <a:srgbClr val="3F5A87"/>
                </a:solidFill>
                <a:latin typeface="微软雅黑" pitchFamily="34" charset="-122"/>
                <a:ea typeface="微软雅黑" pitchFamily="34" charset="-122"/>
              </a:rPr>
              <a:t>《</a:t>
            </a:r>
            <a:r>
              <a:rPr lang="zh-CN" altLang="en-US" sz="2400" dirty="0">
                <a:solidFill>
                  <a:srgbClr val="3F5A87"/>
                </a:solidFill>
                <a:latin typeface="微软雅黑" pitchFamily="34" charset="-122"/>
                <a:ea typeface="微软雅黑" pitchFamily="34" charset="-122"/>
              </a:rPr>
              <a:t>增值税纳税申报表附列资料（三）</a:t>
            </a:r>
            <a:r>
              <a:rPr lang="en-US" altLang="zh-CN" sz="2400" dirty="0">
                <a:solidFill>
                  <a:srgbClr val="3F5A87"/>
                </a:solidFill>
                <a:latin typeface="微软雅黑" pitchFamily="34" charset="-122"/>
                <a:ea typeface="微软雅黑" pitchFamily="34" charset="-122"/>
              </a:rPr>
              <a:t>》</a:t>
            </a:r>
            <a:r>
              <a:rPr lang="zh-CN" altLang="en-US" sz="2400" dirty="0">
                <a:solidFill>
                  <a:srgbClr val="3F5A87"/>
                </a:solidFill>
                <a:latin typeface="微软雅黑" pitchFamily="34" charset="-122"/>
                <a:ea typeface="微软雅黑" pitchFamily="34" charset="-122"/>
              </a:rPr>
              <a:t>调整了项目名称。</a:t>
            </a:r>
          </a:p>
        </p:txBody>
      </p:sp>
      <p:graphicFrame>
        <p:nvGraphicFramePr>
          <p:cNvPr id="13" name="Group 4"/>
          <p:cNvGraphicFramePr>
            <a:graphicFrameLocks noGrp="1"/>
          </p:cNvGraphicFramePr>
          <p:nvPr/>
        </p:nvGraphicFramePr>
        <p:xfrm>
          <a:off x="1071525" y="3544887"/>
          <a:ext cx="5222872" cy="2982911"/>
        </p:xfrm>
        <a:graphic>
          <a:graphicData uri="http://schemas.openxmlformats.org/drawingml/2006/table">
            <a:tbl>
              <a:tblPr/>
              <a:tblGrid>
                <a:gridCol w="4377443"/>
                <a:gridCol w="845429"/>
              </a:tblGrid>
              <a:tr h="332879">
                <a:tc gridSpan="2">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zh-CN" sz="1200" b="0" i="0" u="none" strike="noStrike" cap="none" normalizeH="0" baseline="0" dirty="0" smtClean="0">
                          <a:ln>
                            <a:noFill/>
                          </a:ln>
                          <a:solidFill>
                            <a:srgbClr val="000000"/>
                          </a:solidFill>
                          <a:effectLst/>
                          <a:latin typeface="宋体" charset="-122"/>
                          <a:ea typeface="宋体" charset="-122"/>
                        </a:rPr>
                        <a:t>项目及栏次</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CN" altLang="en-US"/>
                    </a:p>
                  </a:txBody>
                  <a:tcPr/>
                </a:tc>
              </a:tr>
              <a:tr h="331254">
                <a:tc>
                  <a:txBody>
                    <a:bodyPr/>
                    <a:lstStyle/>
                    <a:p>
                      <a:pPr marL="0" marR="0" lvl="0" indent="0" algn="l" defTabSz="914400" rtl="0" eaLnBrk="1" fontAlgn="ctr" latinLnBrk="0" hangingPunct="1">
                        <a:lnSpc>
                          <a:spcPct val="100000"/>
                        </a:lnSpc>
                        <a:spcBef>
                          <a:spcPct val="0"/>
                        </a:spcBef>
                        <a:spcAft>
                          <a:spcPct val="0"/>
                        </a:spcAft>
                        <a:buClrTx/>
                        <a:buSzTx/>
                        <a:buFont typeface="Arial" charset="0"/>
                        <a:buNone/>
                        <a:tabLst/>
                      </a:pPr>
                      <a:r>
                        <a:rPr kumimoji="0" lang="zh-CN" altLang="en-US" sz="1800" b="0" i="0" u="none" strike="noStrike" cap="none" normalizeH="0" baseline="0" dirty="0" smtClean="0">
                          <a:ln>
                            <a:noFill/>
                          </a:ln>
                          <a:solidFill>
                            <a:schemeClr val="tx1"/>
                          </a:solidFill>
                          <a:effectLst/>
                          <a:latin typeface="宋体" charset="-122"/>
                          <a:ea typeface="宋体" charset="-122"/>
                        </a:rPr>
                        <a:t>  </a:t>
                      </a:r>
                      <a:r>
                        <a:rPr kumimoji="0" lang="en-US" altLang="zh-CN" sz="1800" b="0" i="0" u="none" strike="noStrike" cap="none" normalizeH="0" baseline="0" dirty="0" smtClean="0">
                          <a:ln>
                            <a:noFill/>
                          </a:ln>
                          <a:solidFill>
                            <a:schemeClr val="tx1"/>
                          </a:solidFill>
                          <a:effectLst/>
                          <a:latin typeface="宋体" charset="-122"/>
                          <a:ea typeface="宋体" charset="-122"/>
                        </a:rPr>
                        <a:t>13%</a:t>
                      </a:r>
                      <a:r>
                        <a:rPr kumimoji="0" lang="zh-CN" altLang="en-US" sz="1800" b="0" i="0" u="none" strike="noStrike" cap="none" normalizeH="0" baseline="0" dirty="0" smtClean="0">
                          <a:ln>
                            <a:noFill/>
                          </a:ln>
                          <a:solidFill>
                            <a:schemeClr val="tx1"/>
                          </a:solidFill>
                          <a:effectLst/>
                          <a:latin typeface="宋体" charset="-122"/>
                          <a:ea typeface="宋体" charset="-122"/>
                        </a:rPr>
                        <a:t>税率的项目</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smtClean="0">
                          <a:ln>
                            <a:noFill/>
                          </a:ln>
                          <a:solidFill>
                            <a:schemeClr val="tx1"/>
                          </a:solidFill>
                          <a:effectLst/>
                          <a:latin typeface="宋体" charset="-122"/>
                          <a:ea typeface="宋体" charset="-122"/>
                        </a:rPr>
                        <a:t>1</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tr>
              <a:tr h="331254">
                <a:tc>
                  <a:txBody>
                    <a:bodyPr/>
                    <a:lstStyle/>
                    <a:p>
                      <a:pPr marL="0" marR="0" lvl="0" indent="0" algn="l" defTabSz="914400" rtl="0" eaLnBrk="1" fontAlgn="ctr" latinLnBrk="0" hangingPunct="1">
                        <a:lnSpc>
                          <a:spcPct val="100000"/>
                        </a:lnSpc>
                        <a:spcBef>
                          <a:spcPct val="0"/>
                        </a:spcBef>
                        <a:spcAft>
                          <a:spcPct val="0"/>
                        </a:spcAft>
                        <a:buClrTx/>
                        <a:buSzTx/>
                        <a:buFont typeface="Arial" charset="0"/>
                        <a:buNone/>
                        <a:tabLst/>
                      </a:pPr>
                      <a:r>
                        <a:rPr kumimoji="0" lang="zh-CN" altLang="en-US" sz="1800" b="0" i="0" u="none" strike="noStrike" cap="none" normalizeH="0" baseline="0" dirty="0" smtClean="0">
                          <a:ln>
                            <a:noFill/>
                          </a:ln>
                          <a:solidFill>
                            <a:schemeClr val="tx1"/>
                          </a:solidFill>
                          <a:effectLst/>
                          <a:latin typeface="宋体" charset="-122"/>
                          <a:ea typeface="宋体" charset="-122"/>
                        </a:rPr>
                        <a:t>  </a:t>
                      </a:r>
                      <a:r>
                        <a:rPr kumimoji="0" lang="en-US" altLang="zh-CN" sz="1800" b="0" i="0" u="none" strike="noStrike" cap="none" normalizeH="0" baseline="0" dirty="0" smtClean="0">
                          <a:ln>
                            <a:noFill/>
                          </a:ln>
                          <a:solidFill>
                            <a:schemeClr val="tx1"/>
                          </a:solidFill>
                          <a:effectLst/>
                          <a:latin typeface="宋体" charset="-122"/>
                          <a:ea typeface="宋体" charset="-122"/>
                        </a:rPr>
                        <a:t>9%</a:t>
                      </a:r>
                      <a:r>
                        <a:rPr kumimoji="0" lang="zh-CN" altLang="en-US" sz="1800" b="0" i="0" u="none" strike="noStrike" cap="none" normalizeH="0" baseline="0" dirty="0" smtClean="0">
                          <a:ln>
                            <a:noFill/>
                          </a:ln>
                          <a:solidFill>
                            <a:schemeClr val="tx1"/>
                          </a:solidFill>
                          <a:effectLst/>
                          <a:latin typeface="宋体" charset="-122"/>
                          <a:ea typeface="宋体" charset="-122"/>
                        </a:rPr>
                        <a:t>税率的项目</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dirty="0" smtClean="0">
                          <a:ln>
                            <a:noFill/>
                          </a:ln>
                          <a:solidFill>
                            <a:schemeClr val="tx1"/>
                          </a:solidFill>
                          <a:effectLst/>
                          <a:latin typeface="宋体" charset="-122"/>
                          <a:ea typeface="宋体" charset="-122"/>
                        </a:rPr>
                        <a:t>2</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tr>
              <a:tr h="331254">
                <a:tc>
                  <a:txBody>
                    <a:bodyPr/>
                    <a:lstStyle/>
                    <a:p>
                      <a:pPr marL="0" marR="0" lvl="0" indent="0" algn="l" defTabSz="914400" rtl="0" eaLnBrk="1" fontAlgn="ctr" latinLnBrk="0" hangingPunct="1">
                        <a:lnSpc>
                          <a:spcPct val="100000"/>
                        </a:lnSpc>
                        <a:spcBef>
                          <a:spcPct val="0"/>
                        </a:spcBef>
                        <a:spcAft>
                          <a:spcPct val="0"/>
                        </a:spcAft>
                        <a:buClrTx/>
                        <a:buSzTx/>
                        <a:buFont typeface="Arial" charset="0"/>
                        <a:buNone/>
                        <a:tabLst/>
                      </a:pPr>
                      <a:r>
                        <a:rPr kumimoji="0" lang="zh-CN" altLang="en-US" sz="1200" b="0" i="0" u="none" strike="noStrike" cap="none" normalizeH="0" baseline="0" smtClean="0">
                          <a:ln>
                            <a:noFill/>
                          </a:ln>
                          <a:solidFill>
                            <a:schemeClr val="tx1"/>
                          </a:solidFill>
                          <a:effectLst/>
                          <a:latin typeface="宋体" charset="-122"/>
                          <a:ea typeface="宋体" charset="-122"/>
                        </a:rPr>
                        <a:t>  </a:t>
                      </a:r>
                      <a:r>
                        <a:rPr kumimoji="0" lang="en-US" altLang="zh-CN" sz="1200" b="0" i="0" u="none" strike="noStrike" cap="none" normalizeH="0" baseline="0" smtClean="0">
                          <a:ln>
                            <a:noFill/>
                          </a:ln>
                          <a:solidFill>
                            <a:schemeClr val="tx1"/>
                          </a:solidFill>
                          <a:effectLst/>
                          <a:latin typeface="宋体" charset="-122"/>
                          <a:ea typeface="宋体" charset="-122"/>
                        </a:rPr>
                        <a:t>6%</a:t>
                      </a:r>
                      <a:r>
                        <a:rPr kumimoji="0" lang="zh-CN" altLang="en-US" sz="1200" b="0" i="0" u="none" strike="noStrike" cap="none" normalizeH="0" baseline="0" smtClean="0">
                          <a:ln>
                            <a:noFill/>
                          </a:ln>
                          <a:solidFill>
                            <a:schemeClr val="tx1"/>
                          </a:solidFill>
                          <a:effectLst/>
                          <a:latin typeface="宋体" charset="-122"/>
                          <a:ea typeface="宋体" charset="-122"/>
                        </a:rPr>
                        <a:t>税率的项目（不含金融商品转让）</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smtClean="0">
                          <a:ln>
                            <a:noFill/>
                          </a:ln>
                          <a:solidFill>
                            <a:schemeClr val="tx1"/>
                          </a:solidFill>
                          <a:effectLst/>
                          <a:latin typeface="宋体" charset="-122"/>
                          <a:ea typeface="宋体" charset="-122"/>
                        </a:rPr>
                        <a:t>3</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r h="331254">
                <a:tc>
                  <a:txBody>
                    <a:bodyPr/>
                    <a:lstStyle/>
                    <a:p>
                      <a:pPr marL="0" marR="0" lvl="0" indent="0" algn="l" defTabSz="914400" rtl="0" eaLnBrk="1" fontAlgn="ctr" latinLnBrk="0" hangingPunct="1">
                        <a:lnSpc>
                          <a:spcPct val="100000"/>
                        </a:lnSpc>
                        <a:spcBef>
                          <a:spcPct val="0"/>
                        </a:spcBef>
                        <a:spcAft>
                          <a:spcPct val="0"/>
                        </a:spcAft>
                        <a:buClrTx/>
                        <a:buSzTx/>
                        <a:buFont typeface="Arial" charset="0"/>
                        <a:buNone/>
                        <a:tabLst/>
                      </a:pPr>
                      <a:r>
                        <a:rPr kumimoji="0" lang="zh-CN" altLang="en-US" sz="1200" b="0" i="0" u="none" strike="noStrike" cap="none" normalizeH="0" baseline="0" smtClean="0">
                          <a:ln>
                            <a:noFill/>
                          </a:ln>
                          <a:solidFill>
                            <a:schemeClr val="tx1"/>
                          </a:solidFill>
                          <a:effectLst/>
                          <a:latin typeface="宋体" charset="-122"/>
                          <a:ea typeface="宋体" charset="-122"/>
                        </a:rPr>
                        <a:t>  </a:t>
                      </a:r>
                      <a:r>
                        <a:rPr kumimoji="0" lang="en-US" altLang="zh-CN" sz="1200" b="0" i="0" u="none" strike="noStrike" cap="none" normalizeH="0" baseline="0" smtClean="0">
                          <a:ln>
                            <a:noFill/>
                          </a:ln>
                          <a:solidFill>
                            <a:schemeClr val="tx1"/>
                          </a:solidFill>
                          <a:effectLst/>
                          <a:latin typeface="宋体" charset="-122"/>
                          <a:ea typeface="宋体" charset="-122"/>
                        </a:rPr>
                        <a:t>6%</a:t>
                      </a:r>
                      <a:r>
                        <a:rPr kumimoji="0" lang="zh-CN" altLang="en-US" sz="1200" b="0" i="0" u="none" strike="noStrike" cap="none" normalizeH="0" baseline="0" smtClean="0">
                          <a:ln>
                            <a:noFill/>
                          </a:ln>
                          <a:solidFill>
                            <a:schemeClr val="tx1"/>
                          </a:solidFill>
                          <a:effectLst/>
                          <a:latin typeface="宋体" charset="-122"/>
                          <a:ea typeface="宋体" charset="-122"/>
                        </a:rPr>
                        <a:t>税率的金融商品转让项目</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smtClean="0">
                          <a:ln>
                            <a:noFill/>
                          </a:ln>
                          <a:solidFill>
                            <a:schemeClr val="tx1"/>
                          </a:solidFill>
                          <a:effectLst/>
                          <a:latin typeface="宋体" charset="-122"/>
                          <a:ea typeface="宋体" charset="-122"/>
                        </a:rPr>
                        <a:t>4</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r h="331254">
                <a:tc>
                  <a:txBody>
                    <a:bodyPr/>
                    <a:lstStyle/>
                    <a:p>
                      <a:pPr marL="0" marR="0" lvl="0" indent="0" algn="l" defTabSz="914400" rtl="0" eaLnBrk="1" fontAlgn="ctr" latinLnBrk="0" hangingPunct="1">
                        <a:lnSpc>
                          <a:spcPct val="100000"/>
                        </a:lnSpc>
                        <a:spcBef>
                          <a:spcPct val="0"/>
                        </a:spcBef>
                        <a:spcAft>
                          <a:spcPct val="0"/>
                        </a:spcAft>
                        <a:buClrTx/>
                        <a:buSzTx/>
                        <a:buFont typeface="Arial" charset="0"/>
                        <a:buNone/>
                        <a:tabLst/>
                      </a:pPr>
                      <a:r>
                        <a:rPr kumimoji="0" lang="zh-CN" altLang="en-US" sz="1200" b="0" i="0" u="none" strike="noStrike" cap="none" normalizeH="0" baseline="0" smtClean="0">
                          <a:ln>
                            <a:noFill/>
                          </a:ln>
                          <a:solidFill>
                            <a:schemeClr val="tx1"/>
                          </a:solidFill>
                          <a:effectLst/>
                          <a:latin typeface="宋体" charset="-122"/>
                          <a:ea typeface="宋体" charset="-122"/>
                        </a:rPr>
                        <a:t>  </a:t>
                      </a:r>
                      <a:r>
                        <a:rPr kumimoji="0" lang="en-US" altLang="zh-CN" sz="1200" b="0" i="0" u="none" strike="noStrike" cap="none" normalizeH="0" baseline="0" smtClean="0">
                          <a:ln>
                            <a:noFill/>
                          </a:ln>
                          <a:solidFill>
                            <a:schemeClr val="tx1"/>
                          </a:solidFill>
                          <a:effectLst/>
                          <a:latin typeface="宋体" charset="-122"/>
                          <a:ea typeface="宋体" charset="-122"/>
                        </a:rPr>
                        <a:t>5%</a:t>
                      </a:r>
                      <a:r>
                        <a:rPr kumimoji="0" lang="zh-CN" altLang="en-US" sz="1200" b="0" i="0" u="none" strike="noStrike" cap="none" normalizeH="0" baseline="0" smtClean="0">
                          <a:ln>
                            <a:noFill/>
                          </a:ln>
                          <a:solidFill>
                            <a:schemeClr val="tx1"/>
                          </a:solidFill>
                          <a:effectLst/>
                          <a:latin typeface="宋体" charset="-122"/>
                          <a:ea typeface="宋体" charset="-122"/>
                        </a:rPr>
                        <a:t>征收率的项目</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smtClean="0">
                          <a:ln>
                            <a:noFill/>
                          </a:ln>
                          <a:solidFill>
                            <a:schemeClr val="tx1"/>
                          </a:solidFill>
                          <a:effectLst/>
                          <a:latin typeface="宋体" charset="-122"/>
                          <a:ea typeface="宋体" charset="-122"/>
                        </a:rPr>
                        <a:t>5</a:t>
                      </a:r>
                      <a:r>
                        <a:rPr kumimoji="0" lang="zh-CN" altLang="en-US" sz="1200" b="0" i="0" u="none" strike="noStrike" cap="none" normalizeH="0" baseline="0" smtClean="0">
                          <a:ln>
                            <a:noFill/>
                          </a:ln>
                          <a:solidFill>
                            <a:schemeClr val="tx1"/>
                          </a:solidFill>
                          <a:effectLst/>
                          <a:latin typeface="宋体" charset="-122"/>
                          <a:ea typeface="宋体" charset="-122"/>
                        </a:rPr>
                        <a:t>  </a:t>
                      </a:r>
                      <a:endParaRPr kumimoji="0" lang="en-US" altLang="zh-CN" sz="1200" b="0" i="0" u="none" strike="noStrike" cap="none" normalizeH="0" baseline="0" smtClean="0">
                        <a:ln>
                          <a:noFill/>
                        </a:ln>
                        <a:solidFill>
                          <a:schemeClr val="tx1"/>
                        </a:solidFill>
                        <a:effectLst/>
                        <a:latin typeface="宋体" charset="-122"/>
                        <a:ea typeface="宋体"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r h="331254">
                <a:tc>
                  <a:txBody>
                    <a:bodyPr/>
                    <a:lstStyle/>
                    <a:p>
                      <a:pPr marL="0" marR="0" lvl="0" indent="0" algn="l" defTabSz="914400" rtl="0" eaLnBrk="1" fontAlgn="ctr" latinLnBrk="0" hangingPunct="1">
                        <a:lnSpc>
                          <a:spcPct val="100000"/>
                        </a:lnSpc>
                        <a:spcBef>
                          <a:spcPct val="0"/>
                        </a:spcBef>
                        <a:spcAft>
                          <a:spcPct val="0"/>
                        </a:spcAft>
                        <a:buClrTx/>
                        <a:buSzTx/>
                        <a:buFont typeface="Arial" charset="0"/>
                        <a:buNone/>
                        <a:tabLst/>
                      </a:pPr>
                      <a:r>
                        <a:rPr kumimoji="0" lang="zh-CN" altLang="en-US" sz="1200" b="0" i="0" u="none" strike="noStrike" cap="none" normalizeH="0" baseline="0" smtClean="0">
                          <a:ln>
                            <a:noFill/>
                          </a:ln>
                          <a:solidFill>
                            <a:schemeClr val="tx1"/>
                          </a:solidFill>
                          <a:effectLst/>
                          <a:latin typeface="宋体" charset="-122"/>
                          <a:ea typeface="宋体" charset="-122"/>
                        </a:rPr>
                        <a:t>  </a:t>
                      </a:r>
                      <a:r>
                        <a:rPr kumimoji="0" lang="en-US" altLang="zh-CN" sz="1200" b="0" i="0" u="none" strike="noStrike" cap="none" normalizeH="0" baseline="0" smtClean="0">
                          <a:ln>
                            <a:noFill/>
                          </a:ln>
                          <a:solidFill>
                            <a:schemeClr val="tx1"/>
                          </a:solidFill>
                          <a:effectLst/>
                          <a:latin typeface="宋体" charset="-122"/>
                          <a:ea typeface="宋体" charset="-122"/>
                        </a:rPr>
                        <a:t>3%</a:t>
                      </a:r>
                      <a:r>
                        <a:rPr kumimoji="0" lang="zh-CN" altLang="en-US" sz="1200" b="0" i="0" u="none" strike="noStrike" cap="none" normalizeH="0" baseline="0" smtClean="0">
                          <a:ln>
                            <a:noFill/>
                          </a:ln>
                          <a:solidFill>
                            <a:schemeClr val="tx1"/>
                          </a:solidFill>
                          <a:effectLst/>
                          <a:latin typeface="宋体" charset="-122"/>
                          <a:ea typeface="宋体" charset="-122"/>
                        </a:rPr>
                        <a:t>征收率的项目</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smtClean="0">
                          <a:ln>
                            <a:noFill/>
                          </a:ln>
                          <a:solidFill>
                            <a:schemeClr val="tx1"/>
                          </a:solidFill>
                          <a:effectLst/>
                          <a:latin typeface="宋体" charset="-122"/>
                          <a:ea typeface="宋体" charset="-122"/>
                        </a:rPr>
                        <a:t>6</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r h="331254">
                <a:tc>
                  <a:txBody>
                    <a:bodyPr/>
                    <a:lstStyle/>
                    <a:p>
                      <a:pPr marL="0" marR="0" lvl="0" indent="0" algn="l" defTabSz="914400" rtl="0" eaLnBrk="1" fontAlgn="ctr" latinLnBrk="0" hangingPunct="1">
                        <a:lnSpc>
                          <a:spcPct val="100000"/>
                        </a:lnSpc>
                        <a:spcBef>
                          <a:spcPct val="0"/>
                        </a:spcBef>
                        <a:spcAft>
                          <a:spcPct val="0"/>
                        </a:spcAft>
                        <a:buClrTx/>
                        <a:buSzTx/>
                        <a:buFont typeface="Arial" charset="0"/>
                        <a:buNone/>
                        <a:tabLst/>
                      </a:pPr>
                      <a:r>
                        <a:rPr kumimoji="0" lang="zh-CN" altLang="en-US" sz="1200" b="0" i="0" u="none" strike="noStrike" cap="none" normalizeH="0" baseline="0" smtClean="0">
                          <a:ln>
                            <a:noFill/>
                          </a:ln>
                          <a:solidFill>
                            <a:schemeClr val="tx1"/>
                          </a:solidFill>
                          <a:effectLst/>
                          <a:latin typeface="宋体" charset="-122"/>
                          <a:ea typeface="宋体" charset="-122"/>
                        </a:rPr>
                        <a:t>  免抵退税的项目</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smtClean="0">
                          <a:ln>
                            <a:noFill/>
                          </a:ln>
                          <a:solidFill>
                            <a:schemeClr val="tx1"/>
                          </a:solidFill>
                          <a:effectLst/>
                          <a:latin typeface="宋体" charset="-122"/>
                          <a:ea typeface="宋体" charset="-122"/>
                        </a:rPr>
                        <a:t>7</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r h="331254">
                <a:tc>
                  <a:txBody>
                    <a:bodyPr/>
                    <a:lstStyle/>
                    <a:p>
                      <a:pPr marL="0" marR="0" lvl="0" indent="0" algn="l" defTabSz="914400" rtl="0" eaLnBrk="1" fontAlgn="ctr" latinLnBrk="0" hangingPunct="1">
                        <a:lnSpc>
                          <a:spcPct val="100000"/>
                        </a:lnSpc>
                        <a:spcBef>
                          <a:spcPct val="0"/>
                        </a:spcBef>
                        <a:spcAft>
                          <a:spcPct val="0"/>
                        </a:spcAft>
                        <a:buClrTx/>
                        <a:buSzTx/>
                        <a:buFont typeface="Arial" charset="0"/>
                        <a:buNone/>
                        <a:tabLst/>
                      </a:pPr>
                      <a:r>
                        <a:rPr kumimoji="0" lang="zh-CN" altLang="en-US" sz="1200" b="0" i="0" u="none" strike="noStrike" cap="none" normalizeH="0" baseline="0" smtClean="0">
                          <a:ln>
                            <a:noFill/>
                          </a:ln>
                          <a:solidFill>
                            <a:schemeClr val="tx1"/>
                          </a:solidFill>
                          <a:effectLst/>
                          <a:latin typeface="宋体" charset="-122"/>
                          <a:ea typeface="宋体" charset="-122"/>
                        </a:rPr>
                        <a:t>  免税的项目</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dirty="0" smtClean="0">
                          <a:ln>
                            <a:noFill/>
                          </a:ln>
                          <a:solidFill>
                            <a:schemeClr val="tx1"/>
                          </a:solidFill>
                          <a:effectLst/>
                          <a:latin typeface="宋体" charset="-122"/>
                          <a:ea typeface="宋体" charset="-122"/>
                        </a:rPr>
                        <a:t>8</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18" name="圆角矩形 30"/>
          <p:cNvSpPr>
            <a:spLocks noChangeArrowheads="1"/>
          </p:cNvSpPr>
          <p:nvPr/>
        </p:nvSpPr>
        <p:spPr bwMode="auto">
          <a:xfrm>
            <a:off x="1071525" y="3402011"/>
            <a:ext cx="1143000" cy="357188"/>
          </a:xfrm>
          <a:prstGeom prst="roundRect">
            <a:avLst>
              <a:gd name="adj" fmla="val 16667"/>
            </a:avLst>
          </a:prstGeom>
          <a:solidFill>
            <a:srgbClr val="96BEE2"/>
          </a:solidFill>
          <a:ln w="9525">
            <a:solidFill>
              <a:srgbClr val="3D3D3D"/>
            </a:solidFill>
            <a:round/>
            <a:headEnd/>
            <a:tailEnd/>
          </a:ln>
          <a:effectLst>
            <a:outerShdw dist="20000" dir="5400000" algn="ctr" rotWithShape="0">
              <a:srgbClr val="000000">
                <a:alpha val="34000"/>
              </a:srgbClr>
            </a:outerShdw>
          </a:effectLst>
        </p:spPr>
        <p:txBody>
          <a:bodyPr anchor="ctr"/>
          <a:lstStyle/>
          <a:p>
            <a:pPr algn="ctr"/>
            <a:r>
              <a:rPr lang="zh-CN" altLang="en-US" b="1" dirty="0">
                <a:solidFill>
                  <a:srgbClr val="000000"/>
                </a:solidFill>
                <a:latin typeface="微软雅黑" pitchFamily="34" charset="-122"/>
                <a:ea typeface="微软雅黑" pitchFamily="34" charset="-122"/>
              </a:rPr>
              <a:t>新附表三</a:t>
            </a:r>
          </a:p>
        </p:txBody>
      </p:sp>
      <p:graphicFrame>
        <p:nvGraphicFramePr>
          <p:cNvPr id="19" name="Group 36"/>
          <p:cNvGraphicFramePr>
            <a:graphicFrameLocks noGrp="1"/>
          </p:cNvGraphicFramePr>
          <p:nvPr/>
        </p:nvGraphicFramePr>
        <p:xfrm>
          <a:off x="6572251" y="3544887"/>
          <a:ext cx="5000660" cy="2916238"/>
        </p:xfrm>
        <a:graphic>
          <a:graphicData uri="http://schemas.openxmlformats.org/drawingml/2006/table">
            <a:tbl>
              <a:tblPr/>
              <a:tblGrid>
                <a:gridCol w="4191201"/>
                <a:gridCol w="809459"/>
              </a:tblGrid>
              <a:tr h="325438">
                <a:tc gridSpan="2">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zh-CN" sz="1200" b="0" i="0" u="none" strike="noStrike" cap="none" normalizeH="0" baseline="0" dirty="0" smtClean="0">
                          <a:ln>
                            <a:noFill/>
                          </a:ln>
                          <a:solidFill>
                            <a:srgbClr val="000000"/>
                          </a:solidFill>
                          <a:effectLst/>
                          <a:latin typeface="宋体" charset="-122"/>
                          <a:ea typeface="宋体" charset="-122"/>
                        </a:rPr>
                        <a:t>项目及栏次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CN" altLang="en-US"/>
                    </a:p>
                  </a:txBody>
                  <a:tcPr/>
                </a:tc>
              </a:tr>
              <a:tr h="323850">
                <a:tc>
                  <a:txBody>
                    <a:bodyPr/>
                    <a:lstStyle/>
                    <a:p>
                      <a:pPr marL="0" marR="0" lvl="0" indent="0" algn="l" defTabSz="914400" rtl="0" eaLnBrk="1" fontAlgn="ctr" latinLnBrk="0" hangingPunct="1">
                        <a:lnSpc>
                          <a:spcPct val="100000"/>
                        </a:lnSpc>
                        <a:spcBef>
                          <a:spcPct val="0"/>
                        </a:spcBef>
                        <a:spcAft>
                          <a:spcPct val="0"/>
                        </a:spcAft>
                        <a:buClrTx/>
                        <a:buSzTx/>
                        <a:buFont typeface="Arial" charset="0"/>
                        <a:buNone/>
                        <a:tabLst/>
                      </a:pPr>
                      <a:r>
                        <a:rPr kumimoji="0" lang="zh-CN" altLang="en-US" sz="1200" b="0" i="0" u="none" strike="noStrike" cap="none" normalizeH="0" baseline="0" smtClean="0">
                          <a:ln>
                            <a:noFill/>
                          </a:ln>
                          <a:solidFill>
                            <a:schemeClr val="tx1"/>
                          </a:solidFill>
                          <a:effectLst/>
                          <a:latin typeface="宋体" charset="-122"/>
                          <a:ea typeface="宋体" charset="-122"/>
                        </a:rPr>
                        <a:t>  </a:t>
                      </a:r>
                      <a:r>
                        <a:rPr kumimoji="0" lang="en-US" altLang="zh-CN" sz="1200" b="0" i="0" u="none" strike="noStrike" cap="none" normalizeH="0" baseline="0" smtClean="0">
                          <a:ln>
                            <a:noFill/>
                          </a:ln>
                          <a:solidFill>
                            <a:schemeClr val="tx1"/>
                          </a:solidFill>
                          <a:effectLst/>
                          <a:latin typeface="宋体" charset="-122"/>
                          <a:ea typeface="宋体" charset="-122"/>
                        </a:rPr>
                        <a:t>16%</a:t>
                      </a:r>
                      <a:r>
                        <a:rPr kumimoji="0" lang="zh-CN" altLang="en-US" sz="1200" b="0" i="0" u="none" strike="noStrike" cap="none" normalizeH="0" baseline="0" smtClean="0">
                          <a:ln>
                            <a:noFill/>
                          </a:ln>
                          <a:solidFill>
                            <a:schemeClr val="tx1"/>
                          </a:solidFill>
                          <a:effectLst/>
                          <a:latin typeface="宋体" charset="-122"/>
                          <a:ea typeface="宋体" charset="-122"/>
                        </a:rPr>
                        <a:t>税率的项目</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smtClean="0">
                          <a:ln>
                            <a:noFill/>
                          </a:ln>
                          <a:solidFill>
                            <a:schemeClr val="tx1"/>
                          </a:solidFill>
                          <a:effectLst/>
                          <a:latin typeface="宋体" charset="-122"/>
                          <a:ea typeface="宋体" charset="-122"/>
                        </a:rPr>
                        <a:t>1</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FBFBF"/>
                    </a:solidFill>
                  </a:tcPr>
                </a:tc>
              </a:tr>
              <a:tr h="323850">
                <a:tc>
                  <a:txBody>
                    <a:bodyPr/>
                    <a:lstStyle/>
                    <a:p>
                      <a:pPr marL="0" marR="0" lvl="0" indent="0" algn="l" defTabSz="914400" rtl="0" eaLnBrk="1" fontAlgn="ctr" latinLnBrk="0" hangingPunct="1">
                        <a:lnSpc>
                          <a:spcPct val="100000"/>
                        </a:lnSpc>
                        <a:spcBef>
                          <a:spcPct val="0"/>
                        </a:spcBef>
                        <a:spcAft>
                          <a:spcPct val="0"/>
                        </a:spcAft>
                        <a:buClrTx/>
                        <a:buSzTx/>
                        <a:buFont typeface="Arial" charset="0"/>
                        <a:buNone/>
                        <a:tabLst/>
                      </a:pPr>
                      <a:r>
                        <a:rPr kumimoji="0" lang="zh-CN" altLang="en-US" sz="1200" b="0" i="0" u="none" strike="noStrike" cap="none" normalizeH="0" baseline="0" dirty="0" smtClean="0">
                          <a:ln>
                            <a:noFill/>
                          </a:ln>
                          <a:solidFill>
                            <a:schemeClr val="tx1"/>
                          </a:solidFill>
                          <a:effectLst/>
                          <a:latin typeface="宋体" charset="-122"/>
                          <a:ea typeface="宋体" charset="-122"/>
                        </a:rPr>
                        <a:t>  </a:t>
                      </a:r>
                      <a:r>
                        <a:rPr kumimoji="0" lang="en-US" altLang="zh-CN" sz="1200" b="0" i="0" u="none" strike="noStrike" cap="none" normalizeH="0" baseline="0" dirty="0" smtClean="0">
                          <a:ln>
                            <a:noFill/>
                          </a:ln>
                          <a:solidFill>
                            <a:schemeClr val="tx1"/>
                          </a:solidFill>
                          <a:effectLst/>
                          <a:latin typeface="宋体" charset="-122"/>
                          <a:ea typeface="宋体" charset="-122"/>
                        </a:rPr>
                        <a:t>10%</a:t>
                      </a:r>
                      <a:r>
                        <a:rPr kumimoji="0" lang="zh-CN" altLang="en-US" sz="1200" b="0" i="0" u="none" strike="noStrike" cap="none" normalizeH="0" baseline="0" dirty="0" smtClean="0">
                          <a:ln>
                            <a:noFill/>
                          </a:ln>
                          <a:solidFill>
                            <a:schemeClr val="tx1"/>
                          </a:solidFill>
                          <a:effectLst/>
                          <a:latin typeface="宋体" charset="-122"/>
                          <a:ea typeface="宋体" charset="-122"/>
                        </a:rPr>
                        <a:t>税率的项目</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smtClean="0">
                          <a:ln>
                            <a:noFill/>
                          </a:ln>
                          <a:solidFill>
                            <a:schemeClr val="tx1"/>
                          </a:solidFill>
                          <a:effectLst/>
                          <a:latin typeface="宋体" charset="-122"/>
                          <a:ea typeface="宋体" charset="-122"/>
                        </a:rPr>
                        <a:t>2</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FBFBF"/>
                    </a:solidFill>
                  </a:tcPr>
                </a:tc>
              </a:tr>
              <a:tr h="323850">
                <a:tc>
                  <a:txBody>
                    <a:bodyPr/>
                    <a:lstStyle/>
                    <a:p>
                      <a:pPr marL="0" marR="0" lvl="0" indent="0" algn="l" defTabSz="914400" rtl="0" eaLnBrk="1" fontAlgn="ctr" latinLnBrk="0" hangingPunct="1">
                        <a:lnSpc>
                          <a:spcPct val="100000"/>
                        </a:lnSpc>
                        <a:spcBef>
                          <a:spcPct val="0"/>
                        </a:spcBef>
                        <a:spcAft>
                          <a:spcPct val="0"/>
                        </a:spcAft>
                        <a:buClrTx/>
                        <a:buSzTx/>
                        <a:buFont typeface="Arial" charset="0"/>
                        <a:buNone/>
                        <a:tabLst/>
                      </a:pPr>
                      <a:r>
                        <a:rPr kumimoji="0" lang="zh-CN" altLang="en-US" sz="1200" b="0" i="0" u="none" strike="noStrike" cap="none" normalizeH="0" baseline="0" dirty="0" smtClean="0">
                          <a:ln>
                            <a:noFill/>
                          </a:ln>
                          <a:solidFill>
                            <a:schemeClr val="tx1"/>
                          </a:solidFill>
                          <a:effectLst/>
                          <a:latin typeface="宋体" charset="-122"/>
                          <a:ea typeface="宋体" charset="-122"/>
                        </a:rPr>
                        <a:t>  </a:t>
                      </a:r>
                      <a:r>
                        <a:rPr kumimoji="0" lang="en-US" altLang="zh-CN" sz="1200" b="0" i="0" u="none" strike="noStrike" cap="none" normalizeH="0" baseline="0" dirty="0" smtClean="0">
                          <a:ln>
                            <a:noFill/>
                          </a:ln>
                          <a:solidFill>
                            <a:schemeClr val="tx1"/>
                          </a:solidFill>
                          <a:effectLst/>
                          <a:latin typeface="宋体" charset="-122"/>
                          <a:ea typeface="宋体" charset="-122"/>
                        </a:rPr>
                        <a:t>6%</a:t>
                      </a:r>
                      <a:r>
                        <a:rPr kumimoji="0" lang="zh-CN" altLang="en-US" sz="1200" b="0" i="0" u="none" strike="noStrike" cap="none" normalizeH="0" baseline="0" dirty="0" smtClean="0">
                          <a:ln>
                            <a:noFill/>
                          </a:ln>
                          <a:solidFill>
                            <a:schemeClr val="tx1"/>
                          </a:solidFill>
                          <a:effectLst/>
                          <a:latin typeface="宋体" charset="-122"/>
                          <a:ea typeface="宋体" charset="-122"/>
                        </a:rPr>
                        <a:t>税率的项目（不含金融商品转让）</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smtClean="0">
                          <a:ln>
                            <a:noFill/>
                          </a:ln>
                          <a:solidFill>
                            <a:schemeClr val="tx1"/>
                          </a:solidFill>
                          <a:effectLst/>
                          <a:latin typeface="宋体" charset="-122"/>
                          <a:ea typeface="宋体" charset="-122"/>
                        </a:rPr>
                        <a:t>3</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r h="323850">
                <a:tc>
                  <a:txBody>
                    <a:bodyPr/>
                    <a:lstStyle/>
                    <a:p>
                      <a:pPr marL="0" marR="0" lvl="0" indent="0" algn="l" defTabSz="914400" rtl="0" eaLnBrk="1" fontAlgn="ctr" latinLnBrk="0" hangingPunct="1">
                        <a:lnSpc>
                          <a:spcPct val="100000"/>
                        </a:lnSpc>
                        <a:spcBef>
                          <a:spcPct val="0"/>
                        </a:spcBef>
                        <a:spcAft>
                          <a:spcPct val="0"/>
                        </a:spcAft>
                        <a:buClrTx/>
                        <a:buSzTx/>
                        <a:buFont typeface="Arial" charset="0"/>
                        <a:buNone/>
                        <a:tabLst/>
                      </a:pPr>
                      <a:r>
                        <a:rPr kumimoji="0" lang="zh-CN" altLang="en-US" sz="1200" b="0" i="0" u="none" strike="noStrike" cap="none" normalizeH="0" baseline="0" smtClean="0">
                          <a:ln>
                            <a:noFill/>
                          </a:ln>
                          <a:solidFill>
                            <a:schemeClr val="tx1"/>
                          </a:solidFill>
                          <a:effectLst/>
                          <a:latin typeface="宋体" charset="-122"/>
                          <a:ea typeface="宋体" charset="-122"/>
                        </a:rPr>
                        <a:t>  </a:t>
                      </a:r>
                      <a:r>
                        <a:rPr kumimoji="0" lang="en-US" altLang="zh-CN" sz="1200" b="0" i="0" u="none" strike="noStrike" cap="none" normalizeH="0" baseline="0" smtClean="0">
                          <a:ln>
                            <a:noFill/>
                          </a:ln>
                          <a:solidFill>
                            <a:schemeClr val="tx1"/>
                          </a:solidFill>
                          <a:effectLst/>
                          <a:latin typeface="宋体" charset="-122"/>
                          <a:ea typeface="宋体" charset="-122"/>
                        </a:rPr>
                        <a:t>6%</a:t>
                      </a:r>
                      <a:r>
                        <a:rPr kumimoji="0" lang="zh-CN" altLang="en-US" sz="1200" b="0" i="0" u="none" strike="noStrike" cap="none" normalizeH="0" baseline="0" smtClean="0">
                          <a:ln>
                            <a:noFill/>
                          </a:ln>
                          <a:solidFill>
                            <a:schemeClr val="tx1"/>
                          </a:solidFill>
                          <a:effectLst/>
                          <a:latin typeface="宋体" charset="-122"/>
                          <a:ea typeface="宋体" charset="-122"/>
                        </a:rPr>
                        <a:t>税率的金融商品转让项目</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smtClean="0">
                          <a:ln>
                            <a:noFill/>
                          </a:ln>
                          <a:solidFill>
                            <a:schemeClr val="tx1"/>
                          </a:solidFill>
                          <a:effectLst/>
                          <a:latin typeface="宋体" charset="-122"/>
                          <a:ea typeface="宋体" charset="-122"/>
                        </a:rPr>
                        <a:t>4</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r h="323850">
                <a:tc>
                  <a:txBody>
                    <a:bodyPr/>
                    <a:lstStyle/>
                    <a:p>
                      <a:pPr marL="0" marR="0" lvl="0" indent="0" algn="l" defTabSz="914400" rtl="0" eaLnBrk="1" fontAlgn="ctr" latinLnBrk="0" hangingPunct="1">
                        <a:lnSpc>
                          <a:spcPct val="100000"/>
                        </a:lnSpc>
                        <a:spcBef>
                          <a:spcPct val="0"/>
                        </a:spcBef>
                        <a:spcAft>
                          <a:spcPct val="0"/>
                        </a:spcAft>
                        <a:buClrTx/>
                        <a:buSzTx/>
                        <a:buFont typeface="Arial" charset="0"/>
                        <a:buNone/>
                        <a:tabLst/>
                      </a:pPr>
                      <a:r>
                        <a:rPr kumimoji="0" lang="zh-CN" altLang="en-US" sz="1200" b="0" i="0" u="none" strike="noStrike" cap="none" normalizeH="0" baseline="0" smtClean="0">
                          <a:ln>
                            <a:noFill/>
                          </a:ln>
                          <a:solidFill>
                            <a:schemeClr val="tx1"/>
                          </a:solidFill>
                          <a:effectLst/>
                          <a:latin typeface="宋体" charset="-122"/>
                          <a:ea typeface="宋体" charset="-122"/>
                        </a:rPr>
                        <a:t>  </a:t>
                      </a:r>
                      <a:r>
                        <a:rPr kumimoji="0" lang="en-US" altLang="zh-CN" sz="1200" b="0" i="0" u="none" strike="noStrike" cap="none" normalizeH="0" baseline="0" smtClean="0">
                          <a:ln>
                            <a:noFill/>
                          </a:ln>
                          <a:solidFill>
                            <a:schemeClr val="tx1"/>
                          </a:solidFill>
                          <a:effectLst/>
                          <a:latin typeface="宋体" charset="-122"/>
                          <a:ea typeface="宋体" charset="-122"/>
                        </a:rPr>
                        <a:t>5%</a:t>
                      </a:r>
                      <a:r>
                        <a:rPr kumimoji="0" lang="zh-CN" altLang="en-US" sz="1200" b="0" i="0" u="none" strike="noStrike" cap="none" normalizeH="0" baseline="0" smtClean="0">
                          <a:ln>
                            <a:noFill/>
                          </a:ln>
                          <a:solidFill>
                            <a:schemeClr val="tx1"/>
                          </a:solidFill>
                          <a:effectLst/>
                          <a:latin typeface="宋体" charset="-122"/>
                          <a:ea typeface="宋体" charset="-122"/>
                        </a:rPr>
                        <a:t>征收率的项目</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smtClean="0">
                          <a:ln>
                            <a:noFill/>
                          </a:ln>
                          <a:solidFill>
                            <a:schemeClr val="tx1"/>
                          </a:solidFill>
                          <a:effectLst/>
                          <a:latin typeface="宋体" charset="-122"/>
                          <a:ea typeface="宋体" charset="-122"/>
                        </a:rPr>
                        <a:t>5</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r h="323850">
                <a:tc>
                  <a:txBody>
                    <a:bodyPr/>
                    <a:lstStyle/>
                    <a:p>
                      <a:pPr marL="0" marR="0" lvl="0" indent="0" algn="l" defTabSz="914400" rtl="0" eaLnBrk="1" fontAlgn="ctr" latinLnBrk="0" hangingPunct="1">
                        <a:lnSpc>
                          <a:spcPct val="100000"/>
                        </a:lnSpc>
                        <a:spcBef>
                          <a:spcPct val="0"/>
                        </a:spcBef>
                        <a:spcAft>
                          <a:spcPct val="0"/>
                        </a:spcAft>
                        <a:buClrTx/>
                        <a:buSzTx/>
                        <a:buFont typeface="Arial" charset="0"/>
                        <a:buNone/>
                        <a:tabLst/>
                      </a:pPr>
                      <a:r>
                        <a:rPr kumimoji="0" lang="zh-CN" altLang="en-US" sz="1200" b="0" i="0" u="none" strike="noStrike" cap="none" normalizeH="0" baseline="0" smtClean="0">
                          <a:ln>
                            <a:noFill/>
                          </a:ln>
                          <a:solidFill>
                            <a:schemeClr val="tx1"/>
                          </a:solidFill>
                          <a:effectLst/>
                          <a:latin typeface="宋体" charset="-122"/>
                          <a:ea typeface="宋体" charset="-122"/>
                        </a:rPr>
                        <a:t>  </a:t>
                      </a:r>
                      <a:r>
                        <a:rPr kumimoji="0" lang="en-US" altLang="zh-CN" sz="1200" b="0" i="0" u="none" strike="noStrike" cap="none" normalizeH="0" baseline="0" smtClean="0">
                          <a:ln>
                            <a:noFill/>
                          </a:ln>
                          <a:solidFill>
                            <a:schemeClr val="tx1"/>
                          </a:solidFill>
                          <a:effectLst/>
                          <a:latin typeface="宋体" charset="-122"/>
                          <a:ea typeface="宋体" charset="-122"/>
                        </a:rPr>
                        <a:t>3%</a:t>
                      </a:r>
                      <a:r>
                        <a:rPr kumimoji="0" lang="zh-CN" altLang="en-US" sz="1200" b="0" i="0" u="none" strike="noStrike" cap="none" normalizeH="0" baseline="0" smtClean="0">
                          <a:ln>
                            <a:noFill/>
                          </a:ln>
                          <a:solidFill>
                            <a:schemeClr val="tx1"/>
                          </a:solidFill>
                          <a:effectLst/>
                          <a:latin typeface="宋体" charset="-122"/>
                          <a:ea typeface="宋体" charset="-122"/>
                        </a:rPr>
                        <a:t>征收率的项目</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smtClean="0">
                          <a:ln>
                            <a:noFill/>
                          </a:ln>
                          <a:solidFill>
                            <a:schemeClr val="tx1"/>
                          </a:solidFill>
                          <a:effectLst/>
                          <a:latin typeface="宋体" charset="-122"/>
                          <a:ea typeface="宋体" charset="-122"/>
                        </a:rPr>
                        <a:t>6</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r h="323850">
                <a:tc>
                  <a:txBody>
                    <a:bodyPr/>
                    <a:lstStyle/>
                    <a:p>
                      <a:pPr marL="0" marR="0" lvl="0" indent="0" algn="l" defTabSz="914400" rtl="0" eaLnBrk="1" fontAlgn="ctr" latinLnBrk="0" hangingPunct="1">
                        <a:lnSpc>
                          <a:spcPct val="100000"/>
                        </a:lnSpc>
                        <a:spcBef>
                          <a:spcPct val="0"/>
                        </a:spcBef>
                        <a:spcAft>
                          <a:spcPct val="0"/>
                        </a:spcAft>
                        <a:buClrTx/>
                        <a:buSzTx/>
                        <a:buFont typeface="Arial" charset="0"/>
                        <a:buNone/>
                        <a:tabLst/>
                      </a:pPr>
                      <a:r>
                        <a:rPr kumimoji="0" lang="zh-CN" altLang="en-US" sz="1200" b="0" i="0" u="none" strike="noStrike" cap="none" normalizeH="0" baseline="0" smtClean="0">
                          <a:ln>
                            <a:noFill/>
                          </a:ln>
                          <a:solidFill>
                            <a:schemeClr val="tx1"/>
                          </a:solidFill>
                          <a:effectLst/>
                          <a:latin typeface="宋体" charset="-122"/>
                          <a:ea typeface="宋体" charset="-122"/>
                        </a:rPr>
                        <a:t>  免抵退税的项目</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smtClean="0">
                          <a:ln>
                            <a:noFill/>
                          </a:ln>
                          <a:solidFill>
                            <a:schemeClr val="tx1"/>
                          </a:solidFill>
                          <a:effectLst/>
                          <a:latin typeface="宋体" charset="-122"/>
                          <a:ea typeface="宋体" charset="-122"/>
                        </a:rPr>
                        <a:t>7</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r h="323850">
                <a:tc>
                  <a:txBody>
                    <a:bodyPr/>
                    <a:lstStyle/>
                    <a:p>
                      <a:pPr marL="0" marR="0" lvl="0" indent="0" algn="l" defTabSz="914400" rtl="0" eaLnBrk="1" fontAlgn="ctr" latinLnBrk="0" hangingPunct="1">
                        <a:lnSpc>
                          <a:spcPct val="100000"/>
                        </a:lnSpc>
                        <a:spcBef>
                          <a:spcPct val="0"/>
                        </a:spcBef>
                        <a:spcAft>
                          <a:spcPct val="0"/>
                        </a:spcAft>
                        <a:buClrTx/>
                        <a:buSzTx/>
                        <a:buFont typeface="Arial" charset="0"/>
                        <a:buNone/>
                        <a:tabLst/>
                      </a:pPr>
                      <a:r>
                        <a:rPr kumimoji="0" lang="zh-CN" altLang="en-US" sz="1200" b="0" i="0" u="none" strike="noStrike" cap="none" normalizeH="0" baseline="0" smtClean="0">
                          <a:ln>
                            <a:noFill/>
                          </a:ln>
                          <a:solidFill>
                            <a:schemeClr val="tx1"/>
                          </a:solidFill>
                          <a:effectLst/>
                          <a:latin typeface="宋体" charset="-122"/>
                          <a:ea typeface="宋体" charset="-122"/>
                        </a:rPr>
                        <a:t>  免税的项目</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dirty="0" smtClean="0">
                          <a:ln>
                            <a:noFill/>
                          </a:ln>
                          <a:solidFill>
                            <a:schemeClr val="tx1"/>
                          </a:solidFill>
                          <a:effectLst/>
                          <a:latin typeface="宋体" charset="-122"/>
                          <a:ea typeface="宋体" charset="-122"/>
                        </a:rPr>
                        <a:t>8</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22" name="圆角矩形 13"/>
          <p:cNvSpPr>
            <a:spLocks noChangeArrowheads="1"/>
          </p:cNvSpPr>
          <p:nvPr/>
        </p:nvSpPr>
        <p:spPr bwMode="auto">
          <a:xfrm>
            <a:off x="6572251" y="3402012"/>
            <a:ext cx="1143000" cy="357188"/>
          </a:xfrm>
          <a:prstGeom prst="roundRect">
            <a:avLst>
              <a:gd name="adj" fmla="val 16667"/>
            </a:avLst>
          </a:prstGeom>
          <a:solidFill>
            <a:srgbClr val="96BEE2"/>
          </a:solidFill>
          <a:ln w="9525">
            <a:solidFill>
              <a:srgbClr val="3D3D3D"/>
            </a:solidFill>
            <a:round/>
            <a:headEnd/>
            <a:tailEnd/>
          </a:ln>
          <a:effectLst>
            <a:outerShdw dist="20000" dir="5400000" algn="ctr" rotWithShape="0">
              <a:srgbClr val="000000">
                <a:alpha val="34000"/>
              </a:srgbClr>
            </a:outerShdw>
          </a:effectLst>
        </p:spPr>
        <p:txBody>
          <a:bodyPr anchor="ctr"/>
          <a:lstStyle/>
          <a:p>
            <a:pPr algn="ctr"/>
            <a:r>
              <a:rPr lang="zh-CN" altLang="en-US" b="1">
                <a:solidFill>
                  <a:srgbClr val="000000"/>
                </a:solidFill>
                <a:latin typeface="微软雅黑" pitchFamily="34" charset="-122"/>
                <a:ea typeface="微软雅黑" pitchFamily="34" charset="-122"/>
              </a:rPr>
              <a:t>旧附表三</a:t>
            </a:r>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Requires="p14" p14:dur="9">
        <p15:prstTrans prst="fracture"/>
      </p:transition>
    </mc:Choice>
    <mc:Fallback>
      <p:transition>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8"/>
          <p:cNvSpPr txBox="1"/>
          <p:nvPr/>
        </p:nvSpPr>
        <p:spPr>
          <a:xfrm>
            <a:off x="1009650" y="385969"/>
            <a:ext cx="7003901" cy="492443"/>
          </a:xfrm>
          <a:prstGeom prst="rect">
            <a:avLst/>
          </a:prstGeom>
          <a:noFill/>
        </p:spPr>
        <p:txBody>
          <a:bodyPr wrap="square" lIns="0" tIns="0" rIns="0" bIns="0" rtlCol="0" anchor="ctr">
            <a:spAutoFit/>
          </a:bodyPr>
          <a:lstStyle/>
          <a:p>
            <a:r>
              <a:rPr lang="en-US" altLang="zh-CN" sz="3200" b="1"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01</a:t>
            </a:r>
            <a:r>
              <a:rPr lang="zh-CN" altLang="en-US" sz="3200" b="1"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申报表介绍</a:t>
            </a:r>
            <a:r>
              <a:rPr lang="en-US" altLang="zh-CN" sz="3200" b="1"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a:t>
            </a:r>
            <a:r>
              <a:rPr lang="zh-CN" altLang="en-US" sz="3200" b="1"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调整</a:t>
            </a:r>
            <a:endParaRPr lang="zh-CN" altLang="en-US" sz="32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标题 6"/>
          <p:cNvSpPr txBox="1">
            <a:spLocks/>
          </p:cNvSpPr>
          <p:nvPr/>
        </p:nvSpPr>
        <p:spPr>
          <a:xfrm>
            <a:off x="857211" y="1115995"/>
            <a:ext cx="11150640" cy="825500"/>
          </a:xfrm>
          <a:prstGeom prst="rect">
            <a:avLst/>
          </a:prstGeom>
        </p:spPr>
        <p:txBody>
          <a:bodyPr anchor="ctr"/>
          <a:lstStyle>
            <a:lvl1pPr algn="l" rtl="0" fontAlgn="base">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fontAlgn="base">
              <a:spcBef>
                <a:spcPct val="0"/>
              </a:spcBef>
              <a:spcAft>
                <a:spcPct val="0"/>
              </a:spcAft>
              <a:defRPr sz="4300">
                <a:solidFill>
                  <a:srgbClr val="572314"/>
                </a:solidFill>
                <a:latin typeface="Gill Sans MT" pitchFamily="34" charset="0"/>
                <a:ea typeface="华文中宋" pitchFamily="2" charset="-122"/>
              </a:defRPr>
            </a:lvl2pPr>
            <a:lvl3pPr algn="l" rtl="0" fontAlgn="base">
              <a:spcBef>
                <a:spcPct val="0"/>
              </a:spcBef>
              <a:spcAft>
                <a:spcPct val="0"/>
              </a:spcAft>
              <a:defRPr sz="4300">
                <a:solidFill>
                  <a:srgbClr val="572314"/>
                </a:solidFill>
                <a:latin typeface="Gill Sans MT" pitchFamily="34" charset="0"/>
                <a:ea typeface="华文中宋" pitchFamily="2" charset="-122"/>
              </a:defRPr>
            </a:lvl3pPr>
            <a:lvl4pPr algn="l" rtl="0" fontAlgn="base">
              <a:spcBef>
                <a:spcPct val="0"/>
              </a:spcBef>
              <a:spcAft>
                <a:spcPct val="0"/>
              </a:spcAft>
              <a:defRPr sz="4300">
                <a:solidFill>
                  <a:srgbClr val="572314"/>
                </a:solidFill>
                <a:latin typeface="Gill Sans MT" pitchFamily="34" charset="0"/>
                <a:ea typeface="华文中宋" pitchFamily="2" charset="-122"/>
              </a:defRPr>
            </a:lvl4pPr>
            <a:lvl5pPr algn="l" rtl="0" fontAlgn="base">
              <a:spcBef>
                <a:spcPct val="0"/>
              </a:spcBef>
              <a:spcAft>
                <a:spcPct val="0"/>
              </a:spcAft>
              <a:defRPr sz="4300">
                <a:solidFill>
                  <a:srgbClr val="572314"/>
                </a:solidFill>
                <a:latin typeface="Gill Sans MT" pitchFamily="34" charset="0"/>
                <a:ea typeface="华文中宋" pitchFamily="2" charset="-122"/>
              </a:defRPr>
            </a:lvl5pPr>
            <a:lvl6pPr marL="457200" algn="l" rtl="0" fontAlgn="base">
              <a:spcBef>
                <a:spcPct val="0"/>
              </a:spcBef>
              <a:spcAft>
                <a:spcPct val="0"/>
              </a:spcAft>
              <a:defRPr sz="4300">
                <a:solidFill>
                  <a:srgbClr val="572314"/>
                </a:solidFill>
                <a:latin typeface="Gill Sans MT" pitchFamily="34" charset="0"/>
                <a:ea typeface="华文中宋" pitchFamily="2" charset="-122"/>
              </a:defRPr>
            </a:lvl6pPr>
            <a:lvl7pPr marL="914400" algn="l" rtl="0" fontAlgn="base">
              <a:spcBef>
                <a:spcPct val="0"/>
              </a:spcBef>
              <a:spcAft>
                <a:spcPct val="0"/>
              </a:spcAft>
              <a:defRPr sz="4300">
                <a:solidFill>
                  <a:srgbClr val="572314"/>
                </a:solidFill>
                <a:latin typeface="Gill Sans MT" pitchFamily="34" charset="0"/>
                <a:ea typeface="华文中宋" pitchFamily="2" charset="-122"/>
              </a:defRPr>
            </a:lvl7pPr>
            <a:lvl8pPr marL="1371600" algn="l" rtl="0" fontAlgn="base">
              <a:spcBef>
                <a:spcPct val="0"/>
              </a:spcBef>
              <a:spcAft>
                <a:spcPct val="0"/>
              </a:spcAft>
              <a:defRPr sz="4300">
                <a:solidFill>
                  <a:srgbClr val="572314"/>
                </a:solidFill>
                <a:latin typeface="Gill Sans MT" pitchFamily="34" charset="0"/>
                <a:ea typeface="华文中宋" pitchFamily="2" charset="-122"/>
              </a:defRPr>
            </a:lvl8pPr>
            <a:lvl9pPr marL="1828800" algn="l" rtl="0" fontAlgn="base">
              <a:spcBef>
                <a:spcPct val="0"/>
              </a:spcBef>
              <a:spcAft>
                <a:spcPct val="0"/>
              </a:spcAft>
              <a:defRPr sz="4300">
                <a:solidFill>
                  <a:srgbClr val="572314"/>
                </a:solidFill>
                <a:latin typeface="Gill Sans MT" pitchFamily="34" charset="0"/>
                <a:ea typeface="华文中宋" pitchFamily="2" charset="-122"/>
              </a:defRPr>
            </a:lvl9pPr>
            <a:extLst/>
          </a:lstStyle>
          <a:p>
            <a:pPr>
              <a:defRPr/>
            </a:pPr>
            <a:r>
              <a:rPr lang="zh-CN" sz="2800" b="1" dirty="0" smtClean="0">
                <a:solidFill>
                  <a:schemeClr val="accent2"/>
                </a:solidFill>
                <a:effectLst/>
                <a:latin typeface="微软雅黑" pitchFamily="34" charset="-122"/>
                <a:ea typeface="微软雅黑" pitchFamily="34" charset="-122"/>
              </a:rPr>
              <a:t>调整内容</a:t>
            </a:r>
            <a:r>
              <a:rPr lang="zh-CN" altLang="en-US" sz="2800" b="1" dirty="0" smtClean="0">
                <a:solidFill>
                  <a:schemeClr val="accent2"/>
                </a:solidFill>
                <a:effectLst/>
                <a:latin typeface="微软雅黑" pitchFamily="34" charset="-122"/>
                <a:ea typeface="微软雅黑" pitchFamily="34" charset="-122"/>
              </a:rPr>
              <a:t>五：</a:t>
            </a:r>
            <a:r>
              <a:rPr lang="zh-CN" altLang="zh-CN" sz="2800" b="1" dirty="0" smtClean="0">
                <a:effectLst/>
              </a:rPr>
              <a:t>《增值税纳税申报表附列资料（四）》（税额抵减情况表）</a:t>
            </a:r>
            <a:endParaRPr lang="zh-CN" sz="2800" b="1" dirty="0">
              <a:solidFill>
                <a:srgbClr val="FF0000"/>
              </a:solidFill>
              <a:latin typeface="微软雅黑" pitchFamily="34" charset="-122"/>
              <a:ea typeface="微软雅黑" pitchFamily="34" charset="-122"/>
            </a:endParaRPr>
          </a:p>
        </p:txBody>
      </p:sp>
      <p:sp>
        <p:nvSpPr>
          <p:cNvPr id="12" name="TextBox 29"/>
          <p:cNvSpPr txBox="1">
            <a:spLocks noChangeArrowheads="1"/>
          </p:cNvSpPr>
          <p:nvPr/>
        </p:nvSpPr>
        <p:spPr bwMode="auto">
          <a:xfrm>
            <a:off x="857211" y="2187565"/>
            <a:ext cx="10429948" cy="833562"/>
          </a:xfrm>
          <a:prstGeom prst="rect">
            <a:avLst/>
          </a:prstGeom>
          <a:noFill/>
          <a:ln w="9525">
            <a:noFill/>
            <a:miter lim="800000"/>
            <a:headEnd/>
            <a:tailEnd/>
          </a:ln>
        </p:spPr>
        <p:txBody>
          <a:bodyPr wrap="square" lIns="90170" tIns="46990" rIns="90170" bIns="46990">
            <a:spAutoFit/>
          </a:bodyPr>
          <a:lstStyle/>
          <a:p>
            <a:r>
              <a:rPr lang="zh-CN" altLang="en-US" dirty="0">
                <a:solidFill>
                  <a:srgbClr val="3F5A87"/>
                </a:solidFill>
                <a:latin typeface="微软雅黑" pitchFamily="34" charset="-122"/>
                <a:ea typeface="微软雅黑" pitchFamily="34" charset="-122"/>
              </a:rPr>
              <a:t> </a:t>
            </a:r>
            <a:r>
              <a:rPr lang="en-US" altLang="zh-CN" sz="2400" dirty="0" smtClean="0">
                <a:solidFill>
                  <a:srgbClr val="3F5A87"/>
                </a:solidFill>
                <a:latin typeface="微软雅黑" pitchFamily="34" charset="-122"/>
                <a:ea typeface="微软雅黑" pitchFamily="34" charset="-122"/>
              </a:rPr>
              <a:t>《</a:t>
            </a:r>
            <a:r>
              <a:rPr lang="zh-CN" altLang="en-US" sz="2400" dirty="0" smtClean="0">
                <a:solidFill>
                  <a:srgbClr val="3F5A87"/>
                </a:solidFill>
                <a:latin typeface="微软雅黑" pitchFamily="34" charset="-122"/>
                <a:ea typeface="微软雅黑" pitchFamily="34" charset="-122"/>
              </a:rPr>
              <a:t>增值税纳税申报表附列资料（四）</a:t>
            </a:r>
            <a:r>
              <a:rPr lang="en-US" altLang="zh-CN" sz="2400" dirty="0" smtClean="0">
                <a:solidFill>
                  <a:srgbClr val="3F5A87"/>
                </a:solidFill>
                <a:latin typeface="微软雅黑" pitchFamily="34" charset="-122"/>
                <a:ea typeface="微软雅黑" pitchFamily="34" charset="-122"/>
              </a:rPr>
              <a:t>》</a:t>
            </a:r>
            <a:r>
              <a:rPr lang="zh-CN" altLang="en-US" sz="2400" dirty="0" smtClean="0">
                <a:solidFill>
                  <a:srgbClr val="3F5A87"/>
                </a:solidFill>
                <a:latin typeface="微软雅黑" pitchFamily="34" charset="-122"/>
                <a:ea typeface="微软雅黑" pitchFamily="34" charset="-122"/>
              </a:rPr>
              <a:t>，增加加计抵减相关栏次。新增部分表式如下：</a:t>
            </a:r>
            <a:endParaRPr lang="zh-CN" altLang="en-US" sz="2400" dirty="0">
              <a:solidFill>
                <a:srgbClr val="3F5A87"/>
              </a:solidFill>
              <a:latin typeface="微软雅黑" pitchFamily="34" charset="-122"/>
              <a:ea typeface="微软雅黑" pitchFamily="34" charset="-122"/>
            </a:endParaRPr>
          </a:p>
        </p:txBody>
      </p:sp>
      <p:graphicFrame>
        <p:nvGraphicFramePr>
          <p:cNvPr id="14" name="Group 4"/>
          <p:cNvGraphicFramePr>
            <a:graphicFrameLocks noGrp="1"/>
          </p:cNvGraphicFramePr>
          <p:nvPr/>
        </p:nvGraphicFramePr>
        <p:xfrm>
          <a:off x="1142963" y="3259135"/>
          <a:ext cx="10001319" cy="3408552"/>
        </p:xfrm>
        <a:graphic>
          <a:graphicData uri="http://schemas.openxmlformats.org/drawingml/2006/table">
            <a:tbl>
              <a:tblPr/>
              <a:tblGrid>
                <a:gridCol w="925374"/>
                <a:gridCol w="2531647"/>
                <a:gridCol w="925374"/>
                <a:gridCol w="927395"/>
                <a:gridCol w="1234506"/>
                <a:gridCol w="1234507"/>
                <a:gridCol w="1111258"/>
                <a:gridCol w="1111258"/>
              </a:tblGrid>
              <a:tr h="479870">
                <a:tc gridSpan="8">
                  <a:txBody>
                    <a:bodyPr/>
                    <a:lstStyle/>
                    <a:p>
                      <a:pPr marL="0" marR="0" lvl="0" indent="0" algn="ctr" defTabSz="914400" rtl="0" eaLnBrk="1" fontAlgn="base" latinLnBrk="0" hangingPunct="1">
                        <a:lnSpc>
                          <a:spcPct val="115000"/>
                        </a:lnSpc>
                        <a:spcBef>
                          <a:spcPct val="0"/>
                        </a:spcBef>
                        <a:spcAft>
                          <a:spcPct val="0"/>
                        </a:spcAft>
                        <a:buClrTx/>
                        <a:buSzTx/>
                        <a:buFont typeface="Arial" pitchFamily="34" charset="0"/>
                        <a:buNone/>
                        <a:tabLst/>
                      </a:pPr>
                      <a:r>
                        <a:rPr kumimoji="0" lang="zh-CN" sz="1800" b="0" i="0" u="none" strike="noStrike" kern="1200" cap="none" normalizeH="0" baseline="0" dirty="0" smtClean="0">
                          <a:ln>
                            <a:noFill/>
                          </a:ln>
                          <a:solidFill>
                            <a:schemeClr val="tx1"/>
                          </a:solidFill>
                          <a:effectLst/>
                          <a:latin typeface="Times New Roman" pitchFamily="18" charset="0"/>
                          <a:ea typeface="宋体" pitchFamily="2" charset="-122"/>
                          <a:cs typeface="+mn-cs"/>
                        </a:rPr>
                        <a:t>二、加计抵减情况</a:t>
                      </a:r>
                    </a:p>
                  </a:txBody>
                  <a:tcPr marL="63795" marR="6379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762274">
                <a:tc rowSpan="2">
                  <a:txBody>
                    <a:bodyPr/>
                    <a:lstStyle/>
                    <a:p>
                      <a:pPr marL="0" marR="0" lvl="0" indent="0" algn="ctr" defTabSz="914400" rtl="0" eaLnBrk="1" fontAlgn="base" latinLnBrk="0" hangingPunct="1">
                        <a:lnSpc>
                          <a:spcPct val="115000"/>
                        </a:lnSpc>
                        <a:spcBef>
                          <a:spcPct val="0"/>
                        </a:spcBef>
                        <a:spcAft>
                          <a:spcPct val="0"/>
                        </a:spcAft>
                        <a:buClrTx/>
                        <a:buSzTx/>
                        <a:buFont typeface="Arial" pitchFamily="34" charset="0"/>
                        <a:buNone/>
                        <a:tabLst/>
                      </a:pPr>
                      <a:r>
                        <a:rPr kumimoji="0" lang="zh-CN" sz="1200" b="0" i="0" u="none" strike="noStrike" cap="none" normalizeH="0" baseline="0" smtClean="0">
                          <a:ln>
                            <a:noFill/>
                          </a:ln>
                          <a:solidFill>
                            <a:schemeClr val="tx1"/>
                          </a:solidFill>
                          <a:effectLst/>
                          <a:latin typeface="Times New Roman" pitchFamily="18" charset="0"/>
                          <a:ea typeface="宋体" pitchFamily="2" charset="-122"/>
                        </a:rPr>
                        <a:t>序号</a:t>
                      </a:r>
                    </a:p>
                  </a:txBody>
                  <a:tcPr marL="63795" marR="6379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ctr" defTabSz="914400" rtl="0" eaLnBrk="1" fontAlgn="base" latinLnBrk="0" hangingPunct="1">
                        <a:lnSpc>
                          <a:spcPct val="115000"/>
                        </a:lnSpc>
                        <a:spcBef>
                          <a:spcPct val="0"/>
                        </a:spcBef>
                        <a:spcAft>
                          <a:spcPct val="0"/>
                        </a:spcAft>
                        <a:buClrTx/>
                        <a:buSzTx/>
                        <a:buFont typeface="Arial" pitchFamily="34" charset="0"/>
                        <a:buNone/>
                        <a:tabLst/>
                      </a:pPr>
                      <a:r>
                        <a:rPr kumimoji="0" lang="zh-CN" sz="1800" b="0" i="0" u="none" strike="noStrike" kern="1200" cap="none" normalizeH="0" baseline="0" dirty="0" smtClean="0">
                          <a:ln>
                            <a:noFill/>
                          </a:ln>
                          <a:solidFill>
                            <a:schemeClr val="tx1"/>
                          </a:solidFill>
                          <a:effectLst/>
                          <a:latin typeface="Times New Roman" pitchFamily="18" charset="0"/>
                          <a:ea typeface="宋体" pitchFamily="2" charset="-122"/>
                          <a:cs typeface="+mn-cs"/>
                        </a:rPr>
                        <a:t>加计抵减项目</a:t>
                      </a:r>
                    </a:p>
                  </a:txBody>
                  <a:tcPr marL="63795" marR="6379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 typeface="Arial" pitchFamily="34" charset="0"/>
                        <a:buNone/>
                        <a:tabLst/>
                      </a:pPr>
                      <a:r>
                        <a:rPr kumimoji="0" lang="zh-CN" sz="1800" b="0" i="0" u="none" strike="noStrike" kern="1200" cap="none" normalizeH="0" baseline="0" dirty="0" smtClean="0">
                          <a:ln>
                            <a:noFill/>
                          </a:ln>
                          <a:solidFill>
                            <a:schemeClr val="tx1"/>
                          </a:solidFill>
                          <a:effectLst/>
                          <a:latin typeface="Times New Roman" pitchFamily="18" charset="0"/>
                          <a:ea typeface="宋体" pitchFamily="2" charset="-122"/>
                          <a:cs typeface="+mn-cs"/>
                        </a:rPr>
                        <a:t>期初余额</a:t>
                      </a:r>
                    </a:p>
                  </a:txBody>
                  <a:tcPr marL="63795" marR="6379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 typeface="Arial" pitchFamily="34" charset="0"/>
                        <a:buNone/>
                        <a:tabLst/>
                      </a:pPr>
                      <a:r>
                        <a:rPr kumimoji="0" lang="zh-CN" sz="1800" b="0" i="0" u="none" strike="noStrike" kern="1200" cap="none" normalizeH="0" baseline="0" dirty="0" smtClean="0">
                          <a:ln>
                            <a:noFill/>
                          </a:ln>
                          <a:solidFill>
                            <a:schemeClr val="tx1"/>
                          </a:solidFill>
                          <a:effectLst/>
                          <a:latin typeface="Times New Roman" pitchFamily="18" charset="0"/>
                          <a:ea typeface="宋体" pitchFamily="2" charset="-122"/>
                          <a:cs typeface="+mn-cs"/>
                        </a:rPr>
                        <a:t>本期发生额</a:t>
                      </a:r>
                    </a:p>
                  </a:txBody>
                  <a:tcPr marL="63795" marR="6379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 typeface="Arial" pitchFamily="34" charset="0"/>
                        <a:buNone/>
                        <a:tabLst/>
                      </a:pPr>
                      <a:r>
                        <a:rPr kumimoji="0" lang="zh-CN" sz="1800" b="0" i="0" u="none" strike="noStrike" kern="1200" cap="none" normalizeH="0" baseline="0" dirty="0" smtClean="0">
                          <a:ln>
                            <a:noFill/>
                          </a:ln>
                          <a:solidFill>
                            <a:schemeClr val="tx1"/>
                          </a:solidFill>
                          <a:effectLst/>
                          <a:latin typeface="Times New Roman" pitchFamily="18" charset="0"/>
                          <a:ea typeface="宋体" pitchFamily="2" charset="-122"/>
                          <a:cs typeface="+mn-cs"/>
                        </a:rPr>
                        <a:t>本期调减额</a:t>
                      </a:r>
                    </a:p>
                  </a:txBody>
                  <a:tcPr marL="63795" marR="6379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 typeface="Arial" pitchFamily="34" charset="0"/>
                        <a:buNone/>
                        <a:tabLst/>
                      </a:pPr>
                      <a:r>
                        <a:rPr kumimoji="0" lang="zh-CN" sz="1800" b="0" i="0" u="none" strike="noStrike" kern="1200" cap="none" normalizeH="0" baseline="0" dirty="0" smtClean="0">
                          <a:ln>
                            <a:noFill/>
                          </a:ln>
                          <a:solidFill>
                            <a:schemeClr val="tx1"/>
                          </a:solidFill>
                          <a:effectLst/>
                          <a:latin typeface="Times New Roman" pitchFamily="18" charset="0"/>
                          <a:ea typeface="宋体" pitchFamily="2" charset="-122"/>
                          <a:cs typeface="+mn-cs"/>
                        </a:rPr>
                        <a:t>本期可抵减额</a:t>
                      </a:r>
                    </a:p>
                  </a:txBody>
                  <a:tcPr marL="63795" marR="6379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 typeface="Arial" pitchFamily="34" charset="0"/>
                        <a:buNone/>
                        <a:tabLst/>
                      </a:pPr>
                      <a:r>
                        <a:rPr kumimoji="0" lang="zh-CN" sz="1800" b="0" i="0" u="none" strike="noStrike" kern="1200" cap="none" normalizeH="0" baseline="0" dirty="0" smtClean="0">
                          <a:ln>
                            <a:noFill/>
                          </a:ln>
                          <a:solidFill>
                            <a:schemeClr val="tx1"/>
                          </a:solidFill>
                          <a:effectLst/>
                          <a:latin typeface="Times New Roman" pitchFamily="18" charset="0"/>
                          <a:ea typeface="宋体" pitchFamily="2" charset="-122"/>
                          <a:cs typeface="+mn-cs"/>
                        </a:rPr>
                        <a:t>本期实际抵减额</a:t>
                      </a:r>
                    </a:p>
                  </a:txBody>
                  <a:tcPr marL="63795" marR="6379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 typeface="Arial" pitchFamily="34" charset="0"/>
                        <a:buNone/>
                        <a:tabLst/>
                      </a:pPr>
                      <a:r>
                        <a:rPr kumimoji="0" lang="zh-CN" sz="1800" b="0" i="0" u="none" strike="noStrike" kern="1200" cap="none" normalizeH="0" baseline="0" dirty="0" smtClean="0">
                          <a:ln>
                            <a:noFill/>
                          </a:ln>
                          <a:solidFill>
                            <a:schemeClr val="tx1"/>
                          </a:solidFill>
                          <a:effectLst/>
                          <a:latin typeface="Times New Roman" pitchFamily="18" charset="0"/>
                          <a:ea typeface="宋体" pitchFamily="2" charset="-122"/>
                          <a:cs typeface="+mn-cs"/>
                        </a:rPr>
                        <a:t>期末余额</a:t>
                      </a:r>
                    </a:p>
                  </a:txBody>
                  <a:tcPr marL="63795" marR="6379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r>
              <a:tr h="452268">
                <a:tc vMerge="1">
                  <a:txBody>
                    <a:bodyPr/>
                    <a:lstStyle/>
                    <a:p>
                      <a:endParaRPr lang="zh-CN" altLang="en-US"/>
                    </a:p>
                  </a:txBody>
                  <a:tcPr/>
                </a:tc>
                <a:tc vMerge="1">
                  <a:txBody>
                    <a:bodyPr/>
                    <a:lstStyle/>
                    <a:p>
                      <a:endParaRPr lang="zh-CN" altLang="en-US"/>
                    </a:p>
                  </a:txBody>
                  <a:tcPr/>
                </a:tc>
                <a:tc>
                  <a:txBody>
                    <a:bodyPr/>
                    <a:lstStyle/>
                    <a:p>
                      <a:pPr marL="0" marR="0" lvl="0" indent="0" algn="ctr" defTabSz="914400" rtl="0" eaLnBrk="1" fontAlgn="base" latinLnBrk="0" hangingPunct="1">
                        <a:lnSpc>
                          <a:spcPct val="115000"/>
                        </a:lnSpc>
                        <a:spcBef>
                          <a:spcPct val="0"/>
                        </a:spcBef>
                        <a:spcAft>
                          <a:spcPct val="0"/>
                        </a:spcAft>
                        <a:buClrTx/>
                        <a:buSzTx/>
                        <a:buFont typeface="Arial" pitchFamily="34" charset="0"/>
                        <a:buNone/>
                        <a:tabLst/>
                      </a:pPr>
                      <a:r>
                        <a:rPr kumimoji="0" lang="en-US" sz="1200" b="0" i="0" u="none" strike="noStrike" cap="none" normalizeH="0" baseline="0" smtClean="0">
                          <a:ln>
                            <a:noFill/>
                          </a:ln>
                          <a:solidFill>
                            <a:schemeClr val="tx1"/>
                          </a:solidFill>
                          <a:effectLst/>
                          <a:latin typeface="宋体" pitchFamily="2" charset="-122"/>
                          <a:ea typeface="宋体" pitchFamily="2" charset="-122"/>
                        </a:rPr>
                        <a:t>1</a:t>
                      </a:r>
                      <a:endParaRPr kumimoji="0" lang="zh-CN" altLang="en-US" sz="1200" b="0" i="0" u="none" strike="noStrike" cap="none" normalizeH="0" baseline="0" smtClean="0">
                        <a:ln>
                          <a:noFill/>
                        </a:ln>
                        <a:solidFill>
                          <a:schemeClr val="tx1"/>
                        </a:solidFill>
                        <a:effectLst/>
                        <a:latin typeface="Times New Roman" pitchFamily="18" charset="0"/>
                        <a:ea typeface="宋体" pitchFamily="2" charset="-122"/>
                      </a:endParaRPr>
                    </a:p>
                  </a:txBody>
                  <a:tcPr marL="63795" marR="6379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 typeface="Arial" pitchFamily="34" charset="0"/>
                        <a:buNone/>
                        <a:tabLst/>
                      </a:pPr>
                      <a:r>
                        <a:rPr kumimoji="0" lang="en-US" sz="1200" b="0" i="0" u="none" strike="noStrike" cap="none" normalizeH="0" baseline="0" smtClean="0">
                          <a:ln>
                            <a:noFill/>
                          </a:ln>
                          <a:solidFill>
                            <a:schemeClr val="tx1"/>
                          </a:solidFill>
                          <a:effectLst/>
                          <a:latin typeface="宋体" pitchFamily="2" charset="-122"/>
                          <a:ea typeface="宋体" pitchFamily="2" charset="-122"/>
                        </a:rPr>
                        <a:t>2</a:t>
                      </a:r>
                      <a:endParaRPr kumimoji="0" lang="zh-CN" altLang="en-US" sz="1200" b="0" i="0" u="none" strike="noStrike" cap="none" normalizeH="0" baseline="0" smtClean="0">
                        <a:ln>
                          <a:noFill/>
                        </a:ln>
                        <a:solidFill>
                          <a:schemeClr val="tx1"/>
                        </a:solidFill>
                        <a:effectLst/>
                        <a:latin typeface="Times New Roman" pitchFamily="18" charset="0"/>
                        <a:ea typeface="宋体" pitchFamily="2" charset="-122"/>
                      </a:endParaRPr>
                    </a:p>
                  </a:txBody>
                  <a:tcPr marL="63795" marR="6379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 typeface="Arial" pitchFamily="34" charset="0"/>
                        <a:buNone/>
                        <a:tabLst/>
                      </a:pPr>
                      <a:r>
                        <a:rPr kumimoji="0" lang="en-US" sz="1200" b="0" i="0" u="none" strike="noStrike" cap="none" normalizeH="0" baseline="0" smtClean="0">
                          <a:ln>
                            <a:noFill/>
                          </a:ln>
                          <a:solidFill>
                            <a:schemeClr val="tx1"/>
                          </a:solidFill>
                          <a:effectLst/>
                          <a:latin typeface="宋体" pitchFamily="2" charset="-122"/>
                          <a:ea typeface="宋体" pitchFamily="2" charset="-122"/>
                        </a:rPr>
                        <a:t>3</a:t>
                      </a:r>
                      <a:endParaRPr kumimoji="0" lang="zh-CN" altLang="en-US" sz="1200" b="0" i="0" u="none" strike="noStrike" cap="none" normalizeH="0" baseline="0" smtClean="0">
                        <a:ln>
                          <a:noFill/>
                        </a:ln>
                        <a:solidFill>
                          <a:schemeClr val="tx1"/>
                        </a:solidFill>
                        <a:effectLst/>
                        <a:latin typeface="Times New Roman" pitchFamily="18" charset="0"/>
                        <a:ea typeface="宋体" pitchFamily="2" charset="-122"/>
                      </a:endParaRPr>
                    </a:p>
                  </a:txBody>
                  <a:tcPr marL="63795" marR="6379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 typeface="Arial" pitchFamily="34" charset="0"/>
                        <a:buNone/>
                        <a:tabLst/>
                      </a:pPr>
                      <a:r>
                        <a:rPr kumimoji="0" lang="en-US" sz="1200" b="0" i="0" u="none" strike="noStrike" cap="none" normalizeH="0" baseline="0" smtClean="0">
                          <a:ln>
                            <a:noFill/>
                          </a:ln>
                          <a:solidFill>
                            <a:schemeClr val="tx1"/>
                          </a:solidFill>
                          <a:effectLst/>
                          <a:latin typeface="宋体" pitchFamily="2" charset="-122"/>
                          <a:ea typeface="宋体" pitchFamily="2" charset="-122"/>
                        </a:rPr>
                        <a:t>4=1+2-3</a:t>
                      </a:r>
                      <a:endParaRPr kumimoji="0" lang="zh-CN" altLang="en-US" sz="1200" b="0" i="0" u="none" strike="noStrike" cap="none" normalizeH="0" baseline="0" smtClean="0">
                        <a:ln>
                          <a:noFill/>
                        </a:ln>
                        <a:solidFill>
                          <a:schemeClr val="tx1"/>
                        </a:solidFill>
                        <a:effectLst/>
                        <a:latin typeface="Times New Roman" pitchFamily="18" charset="0"/>
                        <a:ea typeface="宋体" pitchFamily="2" charset="-122"/>
                      </a:endParaRPr>
                    </a:p>
                  </a:txBody>
                  <a:tcPr marL="63795" marR="6379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 typeface="Arial" pitchFamily="34" charset="0"/>
                        <a:buNone/>
                        <a:tabLst/>
                      </a:pPr>
                      <a:r>
                        <a:rPr kumimoji="0" lang="en-US" sz="1200" b="0" i="0" u="none" strike="noStrike" cap="none" normalizeH="0" baseline="0" smtClean="0">
                          <a:ln>
                            <a:noFill/>
                          </a:ln>
                          <a:solidFill>
                            <a:schemeClr val="tx1"/>
                          </a:solidFill>
                          <a:effectLst/>
                          <a:latin typeface="宋体" pitchFamily="2" charset="-122"/>
                          <a:ea typeface="宋体" pitchFamily="2" charset="-122"/>
                        </a:rPr>
                        <a:t>5</a:t>
                      </a:r>
                      <a:endParaRPr kumimoji="0" lang="zh-CN" altLang="en-US" sz="1200" b="0" i="0" u="none" strike="noStrike" cap="none" normalizeH="0" baseline="0" smtClean="0">
                        <a:ln>
                          <a:noFill/>
                        </a:ln>
                        <a:solidFill>
                          <a:schemeClr val="tx1"/>
                        </a:solidFill>
                        <a:effectLst/>
                        <a:latin typeface="Times New Roman" pitchFamily="18" charset="0"/>
                        <a:ea typeface="宋体" pitchFamily="2" charset="-122"/>
                      </a:endParaRPr>
                    </a:p>
                  </a:txBody>
                  <a:tcPr marL="63795" marR="6379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 typeface="Arial" pitchFamily="34" charset="0"/>
                        <a:buNone/>
                        <a:tabLst/>
                      </a:pPr>
                      <a:r>
                        <a:rPr kumimoji="0" lang="en-US" sz="1200" b="0" i="0" u="none" strike="noStrike" cap="none" normalizeH="0" baseline="0" smtClean="0">
                          <a:ln>
                            <a:noFill/>
                          </a:ln>
                          <a:solidFill>
                            <a:schemeClr val="tx1"/>
                          </a:solidFill>
                          <a:effectLst/>
                          <a:latin typeface="宋体" pitchFamily="2" charset="-122"/>
                          <a:ea typeface="宋体" pitchFamily="2" charset="-122"/>
                        </a:rPr>
                        <a:t>6=4-5</a:t>
                      </a:r>
                      <a:endParaRPr kumimoji="0" lang="zh-CN" altLang="en-US" sz="1200" b="0" i="0" u="none" strike="noStrike" cap="none" normalizeH="0" baseline="0" smtClean="0">
                        <a:ln>
                          <a:noFill/>
                        </a:ln>
                        <a:solidFill>
                          <a:schemeClr val="tx1"/>
                        </a:solidFill>
                        <a:effectLst/>
                        <a:latin typeface="Times New Roman" pitchFamily="18" charset="0"/>
                        <a:ea typeface="宋体" pitchFamily="2" charset="-122"/>
                      </a:endParaRPr>
                    </a:p>
                  </a:txBody>
                  <a:tcPr marL="63795" marR="6379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605147">
                <a:tc>
                  <a:txBody>
                    <a:bodyPr/>
                    <a:lstStyle/>
                    <a:p>
                      <a:pPr marL="0" marR="0" lvl="0" indent="0" algn="ctr" defTabSz="914400" rtl="0" eaLnBrk="1" fontAlgn="base" latinLnBrk="0" hangingPunct="1">
                        <a:lnSpc>
                          <a:spcPct val="115000"/>
                        </a:lnSpc>
                        <a:spcBef>
                          <a:spcPct val="0"/>
                        </a:spcBef>
                        <a:spcAft>
                          <a:spcPct val="0"/>
                        </a:spcAft>
                        <a:buClrTx/>
                        <a:buSzTx/>
                        <a:buFont typeface="Arial" pitchFamily="34" charset="0"/>
                        <a:buNone/>
                        <a:tabLst/>
                      </a:pPr>
                      <a:r>
                        <a:rPr kumimoji="0" lang="en-US" sz="1200" b="0" i="0" u="none" strike="noStrike" cap="none" normalizeH="0" baseline="0" smtClean="0">
                          <a:ln>
                            <a:noFill/>
                          </a:ln>
                          <a:solidFill>
                            <a:schemeClr val="tx1"/>
                          </a:solidFill>
                          <a:effectLst/>
                          <a:latin typeface="宋体" pitchFamily="2" charset="-122"/>
                          <a:ea typeface="宋体" pitchFamily="2" charset="-122"/>
                        </a:rPr>
                        <a:t>6</a:t>
                      </a:r>
                      <a:endParaRPr kumimoji="0" lang="zh-CN" altLang="en-US" sz="1200" b="0" i="0" u="none" strike="noStrike" cap="none" normalizeH="0" baseline="0" smtClean="0">
                        <a:ln>
                          <a:noFill/>
                        </a:ln>
                        <a:solidFill>
                          <a:schemeClr val="tx1"/>
                        </a:solidFill>
                        <a:effectLst/>
                        <a:latin typeface="Times New Roman" pitchFamily="18" charset="0"/>
                        <a:ea typeface="宋体" pitchFamily="2" charset="-122"/>
                      </a:endParaRPr>
                    </a:p>
                  </a:txBody>
                  <a:tcPr marL="63795" marR="6379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15000"/>
                        </a:lnSpc>
                        <a:spcBef>
                          <a:spcPct val="0"/>
                        </a:spcBef>
                        <a:spcAft>
                          <a:spcPct val="0"/>
                        </a:spcAft>
                        <a:buClrTx/>
                        <a:buSzTx/>
                        <a:buFont typeface="Arial" pitchFamily="34" charset="0"/>
                        <a:buNone/>
                        <a:tabLst/>
                      </a:pPr>
                      <a:r>
                        <a:rPr kumimoji="0" lang="zh-CN" sz="1800" b="0" i="0" u="none" strike="noStrike" cap="none" normalizeH="0" baseline="0" dirty="0" smtClean="0">
                          <a:ln>
                            <a:noFill/>
                          </a:ln>
                          <a:solidFill>
                            <a:schemeClr val="tx1"/>
                          </a:solidFill>
                          <a:effectLst/>
                          <a:latin typeface="Times New Roman" pitchFamily="18" charset="0"/>
                          <a:ea typeface="宋体" pitchFamily="2" charset="-122"/>
                        </a:rPr>
                        <a:t>一般项目加计抵减额计算</a:t>
                      </a:r>
                    </a:p>
                  </a:txBody>
                  <a:tcPr marL="63795" marR="6379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 typeface="Arial" pitchFamily="34" charset="0"/>
                        <a:buNone/>
                        <a:tabLst/>
                      </a:pPr>
                      <a:r>
                        <a:rPr kumimoji="0" lang="zh-CN" sz="1200" b="0" i="0" u="none" strike="noStrike" cap="none" normalizeH="0" baseline="0" smtClean="0">
                          <a:ln>
                            <a:noFill/>
                          </a:ln>
                          <a:solidFill>
                            <a:schemeClr val="tx1"/>
                          </a:solidFill>
                          <a:effectLst/>
                          <a:latin typeface="Times New Roman" pitchFamily="18" charset="0"/>
                          <a:ea typeface="宋体" pitchFamily="2" charset="-122"/>
                        </a:rPr>
                        <a:t>　</a:t>
                      </a:r>
                    </a:p>
                  </a:txBody>
                  <a:tcPr marL="63795" marR="6379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 typeface="Arial" pitchFamily="34" charset="0"/>
                        <a:buNone/>
                        <a:tabLst/>
                      </a:pPr>
                      <a:r>
                        <a:rPr kumimoji="0" lang="zh-CN" sz="1200" b="0" i="0" u="none" strike="noStrike" cap="none" normalizeH="0" baseline="0" smtClean="0">
                          <a:ln>
                            <a:noFill/>
                          </a:ln>
                          <a:solidFill>
                            <a:schemeClr val="tx1"/>
                          </a:solidFill>
                          <a:effectLst/>
                          <a:latin typeface="Times New Roman" pitchFamily="18" charset="0"/>
                          <a:ea typeface="宋体" pitchFamily="2" charset="-122"/>
                        </a:rPr>
                        <a:t>　</a:t>
                      </a:r>
                    </a:p>
                  </a:txBody>
                  <a:tcPr marL="63795" marR="6379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 typeface="Arial" pitchFamily="34" charset="0"/>
                        <a:buNone/>
                        <a:tabLst/>
                      </a:pPr>
                      <a:r>
                        <a:rPr kumimoji="0" lang="zh-CN" sz="1200" b="0" i="0" u="none" strike="noStrike" cap="none" normalizeH="0" baseline="0" smtClean="0">
                          <a:ln>
                            <a:noFill/>
                          </a:ln>
                          <a:solidFill>
                            <a:schemeClr val="tx1"/>
                          </a:solidFill>
                          <a:effectLst/>
                          <a:latin typeface="Times New Roman" pitchFamily="18" charset="0"/>
                          <a:ea typeface="宋体" pitchFamily="2" charset="-122"/>
                        </a:rPr>
                        <a:t>　</a:t>
                      </a:r>
                    </a:p>
                  </a:txBody>
                  <a:tcPr marL="63795" marR="6379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 typeface="Arial" pitchFamily="34" charset="0"/>
                        <a:buNone/>
                        <a:tabLst/>
                      </a:pPr>
                      <a:r>
                        <a:rPr kumimoji="0" lang="zh-CN" sz="1200" b="0" i="0" u="none" strike="noStrike" cap="none" normalizeH="0" baseline="0" smtClean="0">
                          <a:ln>
                            <a:noFill/>
                          </a:ln>
                          <a:solidFill>
                            <a:schemeClr val="tx1"/>
                          </a:solidFill>
                          <a:effectLst/>
                          <a:latin typeface="Times New Roman" pitchFamily="18" charset="0"/>
                          <a:ea typeface="宋体" pitchFamily="2" charset="-122"/>
                        </a:rPr>
                        <a:t>　</a:t>
                      </a:r>
                    </a:p>
                  </a:txBody>
                  <a:tcPr marL="63795" marR="6379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 typeface="Arial" pitchFamily="34" charset="0"/>
                        <a:buNone/>
                        <a:tabLst/>
                      </a:pPr>
                      <a:r>
                        <a:rPr kumimoji="0" lang="zh-CN" sz="1200" b="0" i="0" u="none" strike="noStrike" cap="none" normalizeH="0" baseline="0" smtClean="0">
                          <a:ln>
                            <a:noFill/>
                          </a:ln>
                          <a:solidFill>
                            <a:schemeClr val="tx1"/>
                          </a:solidFill>
                          <a:effectLst/>
                          <a:latin typeface="Times New Roman" pitchFamily="18" charset="0"/>
                          <a:ea typeface="宋体" pitchFamily="2" charset="-122"/>
                        </a:rPr>
                        <a:t>　</a:t>
                      </a:r>
                    </a:p>
                  </a:txBody>
                  <a:tcPr marL="63795" marR="6379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15000"/>
                        </a:lnSpc>
                        <a:spcBef>
                          <a:spcPct val="0"/>
                        </a:spcBef>
                        <a:spcAft>
                          <a:spcPct val="0"/>
                        </a:spcAft>
                        <a:buClrTx/>
                        <a:buSzTx/>
                        <a:buFont typeface="Arial" pitchFamily="34" charset="0"/>
                        <a:buNone/>
                        <a:tabLst/>
                      </a:pPr>
                      <a:r>
                        <a:rPr kumimoji="0" lang="zh-CN" sz="1200" b="0" i="0" u="none" strike="noStrike" cap="none" normalizeH="0" baseline="0" smtClean="0">
                          <a:ln>
                            <a:noFill/>
                          </a:ln>
                          <a:solidFill>
                            <a:schemeClr val="tx1"/>
                          </a:solidFill>
                          <a:effectLst/>
                          <a:latin typeface="Times New Roman" pitchFamily="18" charset="0"/>
                          <a:ea typeface="宋体" pitchFamily="2" charset="-122"/>
                        </a:rPr>
                        <a:t>　</a:t>
                      </a:r>
                    </a:p>
                  </a:txBody>
                  <a:tcPr marL="63795" marR="6379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626380">
                <a:tc>
                  <a:txBody>
                    <a:bodyPr/>
                    <a:lstStyle/>
                    <a:p>
                      <a:pPr marL="0" marR="0" lvl="0" indent="0" algn="ctr" defTabSz="914400" rtl="0" eaLnBrk="1" fontAlgn="base" latinLnBrk="0" hangingPunct="1">
                        <a:lnSpc>
                          <a:spcPct val="115000"/>
                        </a:lnSpc>
                        <a:spcBef>
                          <a:spcPct val="0"/>
                        </a:spcBef>
                        <a:spcAft>
                          <a:spcPct val="0"/>
                        </a:spcAft>
                        <a:buClrTx/>
                        <a:buSzTx/>
                        <a:buFont typeface="Arial" pitchFamily="34" charset="0"/>
                        <a:buNone/>
                        <a:tabLst/>
                      </a:pPr>
                      <a:r>
                        <a:rPr kumimoji="0" lang="en-US" sz="1200" b="0" i="0" u="none" strike="noStrike" cap="none" normalizeH="0" baseline="0" smtClean="0">
                          <a:ln>
                            <a:noFill/>
                          </a:ln>
                          <a:solidFill>
                            <a:schemeClr val="tx1"/>
                          </a:solidFill>
                          <a:effectLst/>
                          <a:latin typeface="宋体" pitchFamily="2" charset="-122"/>
                          <a:ea typeface="宋体" pitchFamily="2" charset="-122"/>
                        </a:rPr>
                        <a:t>7</a:t>
                      </a:r>
                      <a:endParaRPr kumimoji="0" lang="zh-CN" altLang="en-US" sz="1200" b="0" i="0" u="none" strike="noStrike" cap="none" normalizeH="0" baseline="0" smtClean="0">
                        <a:ln>
                          <a:noFill/>
                        </a:ln>
                        <a:solidFill>
                          <a:schemeClr val="tx1"/>
                        </a:solidFill>
                        <a:effectLst/>
                        <a:latin typeface="Times New Roman" pitchFamily="18" charset="0"/>
                        <a:ea typeface="宋体" pitchFamily="2" charset="-122"/>
                      </a:endParaRPr>
                    </a:p>
                  </a:txBody>
                  <a:tcPr marL="63795" marR="6379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15000"/>
                        </a:lnSpc>
                        <a:spcBef>
                          <a:spcPct val="0"/>
                        </a:spcBef>
                        <a:spcAft>
                          <a:spcPct val="0"/>
                        </a:spcAft>
                        <a:buClrTx/>
                        <a:buSzTx/>
                        <a:buFont typeface="Arial" pitchFamily="34" charset="0"/>
                        <a:buNone/>
                        <a:tabLst/>
                      </a:pPr>
                      <a:r>
                        <a:rPr kumimoji="0" lang="zh-CN" sz="1800" b="0" i="0" u="none" strike="noStrike" cap="none" normalizeH="0" baseline="0" dirty="0" smtClean="0">
                          <a:ln>
                            <a:noFill/>
                          </a:ln>
                          <a:solidFill>
                            <a:schemeClr val="tx1"/>
                          </a:solidFill>
                          <a:effectLst/>
                          <a:latin typeface="Times New Roman" pitchFamily="18" charset="0"/>
                          <a:ea typeface="宋体" pitchFamily="2" charset="-122"/>
                        </a:rPr>
                        <a:t>即征即退项目加计抵减额计算</a:t>
                      </a:r>
                    </a:p>
                  </a:txBody>
                  <a:tcPr marL="63795" marR="6379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 typeface="Arial" pitchFamily="34" charset="0"/>
                        <a:buNone/>
                        <a:tabLst/>
                      </a:pPr>
                      <a:r>
                        <a:rPr kumimoji="0" lang="zh-CN" sz="1200" b="0" i="0" u="none" strike="noStrike" cap="none" normalizeH="0" baseline="0" smtClean="0">
                          <a:ln>
                            <a:noFill/>
                          </a:ln>
                          <a:solidFill>
                            <a:schemeClr val="tx1"/>
                          </a:solidFill>
                          <a:effectLst/>
                          <a:latin typeface="Times New Roman" pitchFamily="18" charset="0"/>
                          <a:ea typeface="宋体" pitchFamily="2" charset="-122"/>
                        </a:rPr>
                        <a:t>　</a:t>
                      </a:r>
                    </a:p>
                  </a:txBody>
                  <a:tcPr marL="63795" marR="6379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 typeface="Arial" pitchFamily="34" charset="0"/>
                        <a:buNone/>
                        <a:tabLst/>
                      </a:pPr>
                      <a:r>
                        <a:rPr kumimoji="0" lang="zh-CN" sz="1200" b="0" i="0" u="none" strike="noStrike" cap="none" normalizeH="0" baseline="0" smtClean="0">
                          <a:ln>
                            <a:noFill/>
                          </a:ln>
                          <a:solidFill>
                            <a:schemeClr val="tx1"/>
                          </a:solidFill>
                          <a:effectLst/>
                          <a:latin typeface="Times New Roman" pitchFamily="18" charset="0"/>
                          <a:ea typeface="宋体" pitchFamily="2" charset="-122"/>
                        </a:rPr>
                        <a:t>　</a:t>
                      </a:r>
                    </a:p>
                  </a:txBody>
                  <a:tcPr marL="63795" marR="6379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 typeface="Arial" pitchFamily="34" charset="0"/>
                        <a:buNone/>
                        <a:tabLst/>
                      </a:pPr>
                      <a:r>
                        <a:rPr kumimoji="0" lang="zh-CN" sz="1200" b="0" i="0" u="none" strike="noStrike" cap="none" normalizeH="0" baseline="0" smtClean="0">
                          <a:ln>
                            <a:noFill/>
                          </a:ln>
                          <a:solidFill>
                            <a:schemeClr val="tx1"/>
                          </a:solidFill>
                          <a:effectLst/>
                          <a:latin typeface="Times New Roman" pitchFamily="18" charset="0"/>
                          <a:ea typeface="宋体" pitchFamily="2" charset="-122"/>
                        </a:rPr>
                        <a:t>　</a:t>
                      </a:r>
                    </a:p>
                  </a:txBody>
                  <a:tcPr marL="63795" marR="6379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 typeface="Arial" pitchFamily="34" charset="0"/>
                        <a:buNone/>
                        <a:tabLst/>
                      </a:pPr>
                      <a:r>
                        <a:rPr kumimoji="0" lang="zh-CN" sz="1200" b="0" i="0" u="none" strike="noStrike" cap="none" normalizeH="0" baseline="0" smtClean="0">
                          <a:ln>
                            <a:noFill/>
                          </a:ln>
                          <a:solidFill>
                            <a:schemeClr val="tx1"/>
                          </a:solidFill>
                          <a:effectLst/>
                          <a:latin typeface="Times New Roman" pitchFamily="18" charset="0"/>
                          <a:ea typeface="宋体" pitchFamily="2" charset="-122"/>
                        </a:rPr>
                        <a:t>　</a:t>
                      </a:r>
                    </a:p>
                  </a:txBody>
                  <a:tcPr marL="63795" marR="6379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 typeface="Arial" pitchFamily="34" charset="0"/>
                        <a:buNone/>
                        <a:tabLst/>
                      </a:pPr>
                      <a:r>
                        <a:rPr kumimoji="0" lang="zh-CN" sz="1200" b="0" i="0" u="none" strike="noStrike" cap="none" normalizeH="0" baseline="0" smtClean="0">
                          <a:ln>
                            <a:noFill/>
                          </a:ln>
                          <a:solidFill>
                            <a:schemeClr val="tx1"/>
                          </a:solidFill>
                          <a:effectLst/>
                          <a:latin typeface="Times New Roman" pitchFamily="18" charset="0"/>
                          <a:ea typeface="宋体" pitchFamily="2" charset="-122"/>
                        </a:rPr>
                        <a:t>　</a:t>
                      </a:r>
                    </a:p>
                  </a:txBody>
                  <a:tcPr marL="63795" marR="6379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15000"/>
                        </a:lnSpc>
                        <a:spcBef>
                          <a:spcPct val="0"/>
                        </a:spcBef>
                        <a:spcAft>
                          <a:spcPct val="0"/>
                        </a:spcAft>
                        <a:buClrTx/>
                        <a:buSzTx/>
                        <a:buFont typeface="Arial" pitchFamily="34" charset="0"/>
                        <a:buNone/>
                        <a:tabLst/>
                      </a:pPr>
                      <a:r>
                        <a:rPr kumimoji="0" lang="zh-CN" sz="1200" b="0" i="0" u="none" strike="noStrike" cap="none" normalizeH="0" baseline="0" smtClean="0">
                          <a:ln>
                            <a:noFill/>
                          </a:ln>
                          <a:solidFill>
                            <a:schemeClr val="tx1"/>
                          </a:solidFill>
                          <a:effectLst/>
                          <a:latin typeface="Times New Roman" pitchFamily="18" charset="0"/>
                          <a:ea typeface="宋体" pitchFamily="2" charset="-122"/>
                        </a:rPr>
                        <a:t>　</a:t>
                      </a:r>
                    </a:p>
                  </a:txBody>
                  <a:tcPr marL="63795" marR="6379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52268">
                <a:tc>
                  <a:txBody>
                    <a:bodyPr/>
                    <a:lstStyle/>
                    <a:p>
                      <a:pPr marL="0" marR="0" lvl="0" indent="0" algn="ctr" defTabSz="914400" rtl="0" eaLnBrk="1" fontAlgn="base" latinLnBrk="0" hangingPunct="1">
                        <a:lnSpc>
                          <a:spcPct val="115000"/>
                        </a:lnSpc>
                        <a:spcBef>
                          <a:spcPct val="0"/>
                        </a:spcBef>
                        <a:spcAft>
                          <a:spcPct val="0"/>
                        </a:spcAft>
                        <a:buClrTx/>
                        <a:buSzTx/>
                        <a:buFont typeface="Arial" pitchFamily="34" charset="0"/>
                        <a:buNone/>
                        <a:tabLst/>
                      </a:pPr>
                      <a:r>
                        <a:rPr kumimoji="0" lang="en-US" sz="1200" b="0" i="0" u="none" strike="noStrike" cap="none" normalizeH="0" baseline="0" smtClean="0">
                          <a:ln>
                            <a:noFill/>
                          </a:ln>
                          <a:solidFill>
                            <a:schemeClr val="tx1"/>
                          </a:solidFill>
                          <a:effectLst/>
                          <a:latin typeface="宋体" pitchFamily="2" charset="-122"/>
                          <a:ea typeface="宋体" pitchFamily="2" charset="-122"/>
                        </a:rPr>
                        <a:t>8</a:t>
                      </a:r>
                      <a:endParaRPr kumimoji="0" lang="zh-CN" altLang="en-US" sz="1200" b="0" i="0" u="none" strike="noStrike" cap="none" normalizeH="0" baseline="0" smtClean="0">
                        <a:ln>
                          <a:noFill/>
                        </a:ln>
                        <a:solidFill>
                          <a:schemeClr val="tx1"/>
                        </a:solidFill>
                        <a:effectLst/>
                        <a:latin typeface="Times New Roman" pitchFamily="18" charset="0"/>
                        <a:ea typeface="宋体" pitchFamily="2" charset="-122"/>
                      </a:endParaRPr>
                    </a:p>
                  </a:txBody>
                  <a:tcPr marL="63795" marR="6379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15000"/>
                        </a:lnSpc>
                        <a:spcBef>
                          <a:spcPct val="0"/>
                        </a:spcBef>
                        <a:spcAft>
                          <a:spcPct val="0"/>
                        </a:spcAft>
                        <a:buClrTx/>
                        <a:buSzTx/>
                        <a:buFont typeface="Arial" pitchFamily="34" charset="0"/>
                        <a:buNone/>
                        <a:tabLst/>
                      </a:pPr>
                      <a:r>
                        <a:rPr kumimoji="0" lang="zh-CN" sz="1200" b="0" i="0" u="none" strike="noStrike" cap="none" normalizeH="0" baseline="0" smtClean="0">
                          <a:ln>
                            <a:noFill/>
                          </a:ln>
                          <a:solidFill>
                            <a:schemeClr val="tx1"/>
                          </a:solidFill>
                          <a:effectLst/>
                          <a:latin typeface="Times New Roman" pitchFamily="18" charset="0"/>
                          <a:ea typeface="宋体" pitchFamily="2" charset="-122"/>
                        </a:rPr>
                        <a:t>合计</a:t>
                      </a:r>
                    </a:p>
                  </a:txBody>
                  <a:tcPr marL="63795" marR="6379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 typeface="Arial" pitchFamily="34" charset="0"/>
                        <a:buNone/>
                        <a:tabLst/>
                      </a:pPr>
                      <a:r>
                        <a:rPr kumimoji="0" lang="zh-CN" sz="1200" b="0" i="0" u="none" strike="noStrike" cap="none" normalizeH="0" baseline="0" smtClean="0">
                          <a:ln>
                            <a:noFill/>
                          </a:ln>
                          <a:solidFill>
                            <a:schemeClr val="tx1"/>
                          </a:solidFill>
                          <a:effectLst/>
                          <a:latin typeface="Times New Roman" pitchFamily="18" charset="0"/>
                          <a:ea typeface="宋体" pitchFamily="2" charset="-122"/>
                        </a:rPr>
                        <a:t>　</a:t>
                      </a:r>
                    </a:p>
                  </a:txBody>
                  <a:tcPr marL="63795" marR="6379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 typeface="Arial" pitchFamily="34" charset="0"/>
                        <a:buNone/>
                        <a:tabLst/>
                      </a:pPr>
                      <a:r>
                        <a:rPr kumimoji="0" lang="zh-CN" sz="1200" b="0" i="0" u="none" strike="noStrike" cap="none" normalizeH="0" baseline="0" smtClean="0">
                          <a:ln>
                            <a:noFill/>
                          </a:ln>
                          <a:solidFill>
                            <a:schemeClr val="tx1"/>
                          </a:solidFill>
                          <a:effectLst/>
                          <a:latin typeface="Times New Roman" pitchFamily="18" charset="0"/>
                          <a:ea typeface="宋体" pitchFamily="2" charset="-122"/>
                        </a:rPr>
                        <a:t>　</a:t>
                      </a:r>
                    </a:p>
                  </a:txBody>
                  <a:tcPr marL="63795" marR="6379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 typeface="Arial" pitchFamily="34" charset="0"/>
                        <a:buNone/>
                        <a:tabLst/>
                      </a:pPr>
                      <a:r>
                        <a:rPr kumimoji="0" lang="zh-CN" sz="1200" b="0" i="0" u="none" strike="noStrike" cap="none" normalizeH="0" baseline="0" smtClean="0">
                          <a:ln>
                            <a:noFill/>
                          </a:ln>
                          <a:solidFill>
                            <a:schemeClr val="tx1"/>
                          </a:solidFill>
                          <a:effectLst/>
                          <a:latin typeface="Times New Roman" pitchFamily="18" charset="0"/>
                          <a:ea typeface="宋体" pitchFamily="2" charset="-122"/>
                        </a:rPr>
                        <a:t>　</a:t>
                      </a:r>
                    </a:p>
                  </a:txBody>
                  <a:tcPr marL="63795" marR="6379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 typeface="Arial" pitchFamily="34" charset="0"/>
                        <a:buNone/>
                        <a:tabLst/>
                      </a:pPr>
                      <a:r>
                        <a:rPr kumimoji="0" lang="zh-CN" sz="1200" b="0" i="0" u="none" strike="noStrike" cap="none" normalizeH="0" baseline="0" smtClean="0">
                          <a:ln>
                            <a:noFill/>
                          </a:ln>
                          <a:solidFill>
                            <a:schemeClr val="tx1"/>
                          </a:solidFill>
                          <a:effectLst/>
                          <a:latin typeface="Times New Roman" pitchFamily="18" charset="0"/>
                          <a:ea typeface="宋体" pitchFamily="2" charset="-122"/>
                        </a:rPr>
                        <a:t>　</a:t>
                      </a:r>
                    </a:p>
                  </a:txBody>
                  <a:tcPr marL="63795" marR="6379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 typeface="Arial" pitchFamily="34" charset="0"/>
                        <a:buNone/>
                        <a:tabLst/>
                      </a:pPr>
                      <a:r>
                        <a:rPr kumimoji="0" lang="zh-CN" sz="1200" b="0" i="0" u="none" strike="noStrike" cap="none" normalizeH="0" baseline="0" smtClean="0">
                          <a:ln>
                            <a:noFill/>
                          </a:ln>
                          <a:solidFill>
                            <a:schemeClr val="tx1"/>
                          </a:solidFill>
                          <a:effectLst/>
                          <a:latin typeface="Times New Roman" pitchFamily="18" charset="0"/>
                          <a:ea typeface="宋体" pitchFamily="2" charset="-122"/>
                        </a:rPr>
                        <a:t>　</a:t>
                      </a:r>
                    </a:p>
                  </a:txBody>
                  <a:tcPr marL="63795" marR="6379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15000"/>
                        </a:lnSpc>
                        <a:spcBef>
                          <a:spcPct val="0"/>
                        </a:spcBef>
                        <a:spcAft>
                          <a:spcPct val="0"/>
                        </a:spcAft>
                        <a:buClrTx/>
                        <a:buSzTx/>
                        <a:buFont typeface="Arial" pitchFamily="34" charset="0"/>
                        <a:buNone/>
                        <a:tabLst/>
                      </a:pPr>
                      <a:r>
                        <a:rPr kumimoji="0" lang="zh-CN" sz="1200" b="0" i="0" u="none" strike="noStrike" cap="none" normalizeH="0" baseline="0" dirty="0" smtClean="0">
                          <a:ln>
                            <a:noFill/>
                          </a:ln>
                          <a:solidFill>
                            <a:schemeClr val="tx1"/>
                          </a:solidFill>
                          <a:effectLst/>
                          <a:latin typeface="Times New Roman" pitchFamily="18" charset="0"/>
                          <a:ea typeface="宋体" pitchFamily="2" charset="-122"/>
                        </a:rPr>
                        <a:t>　</a:t>
                      </a:r>
                    </a:p>
                  </a:txBody>
                  <a:tcPr marL="63795" marR="6379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Requires="p14" p14:dur="9">
        <p15:prstTrans prst="fracture"/>
      </p:transition>
    </mc:Choice>
    <mc:Fallback>
      <p:transition>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8"/>
          <p:cNvSpPr txBox="1"/>
          <p:nvPr/>
        </p:nvSpPr>
        <p:spPr>
          <a:xfrm>
            <a:off x="1009650" y="385969"/>
            <a:ext cx="7003901" cy="492443"/>
          </a:xfrm>
          <a:prstGeom prst="rect">
            <a:avLst/>
          </a:prstGeom>
          <a:noFill/>
        </p:spPr>
        <p:txBody>
          <a:bodyPr wrap="square" lIns="0" tIns="0" rIns="0" bIns="0" rtlCol="0" anchor="ctr">
            <a:spAutoFit/>
          </a:bodyPr>
          <a:lstStyle/>
          <a:p>
            <a:r>
              <a:rPr lang="en-US" altLang="zh-CN" sz="3200" b="1"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01</a:t>
            </a:r>
            <a:r>
              <a:rPr lang="zh-CN" altLang="en-US" sz="3200" b="1"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申报表介绍</a:t>
            </a:r>
            <a:r>
              <a:rPr lang="en-US" altLang="zh-CN" sz="3200" b="1"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a:t>
            </a:r>
            <a:r>
              <a:rPr lang="zh-CN" altLang="en-US" sz="3200" b="1"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调整</a:t>
            </a:r>
            <a:endParaRPr lang="zh-CN" altLang="en-US" sz="32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标题 6"/>
          <p:cNvSpPr txBox="1">
            <a:spLocks/>
          </p:cNvSpPr>
          <p:nvPr/>
        </p:nvSpPr>
        <p:spPr>
          <a:xfrm>
            <a:off x="1000087" y="1187433"/>
            <a:ext cx="11150640" cy="825500"/>
          </a:xfrm>
          <a:prstGeom prst="rect">
            <a:avLst/>
          </a:prstGeom>
        </p:spPr>
        <p:txBody>
          <a:bodyPr anchor="ctr"/>
          <a:lstStyle>
            <a:lvl1pPr algn="l" rtl="0" fontAlgn="base">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fontAlgn="base">
              <a:spcBef>
                <a:spcPct val="0"/>
              </a:spcBef>
              <a:spcAft>
                <a:spcPct val="0"/>
              </a:spcAft>
              <a:defRPr sz="4300">
                <a:solidFill>
                  <a:srgbClr val="572314"/>
                </a:solidFill>
                <a:latin typeface="Gill Sans MT" pitchFamily="34" charset="0"/>
                <a:ea typeface="华文中宋" pitchFamily="2" charset="-122"/>
              </a:defRPr>
            </a:lvl2pPr>
            <a:lvl3pPr algn="l" rtl="0" fontAlgn="base">
              <a:spcBef>
                <a:spcPct val="0"/>
              </a:spcBef>
              <a:spcAft>
                <a:spcPct val="0"/>
              </a:spcAft>
              <a:defRPr sz="4300">
                <a:solidFill>
                  <a:srgbClr val="572314"/>
                </a:solidFill>
                <a:latin typeface="Gill Sans MT" pitchFamily="34" charset="0"/>
                <a:ea typeface="华文中宋" pitchFamily="2" charset="-122"/>
              </a:defRPr>
            </a:lvl3pPr>
            <a:lvl4pPr algn="l" rtl="0" fontAlgn="base">
              <a:spcBef>
                <a:spcPct val="0"/>
              </a:spcBef>
              <a:spcAft>
                <a:spcPct val="0"/>
              </a:spcAft>
              <a:defRPr sz="4300">
                <a:solidFill>
                  <a:srgbClr val="572314"/>
                </a:solidFill>
                <a:latin typeface="Gill Sans MT" pitchFamily="34" charset="0"/>
                <a:ea typeface="华文中宋" pitchFamily="2" charset="-122"/>
              </a:defRPr>
            </a:lvl4pPr>
            <a:lvl5pPr algn="l" rtl="0" fontAlgn="base">
              <a:spcBef>
                <a:spcPct val="0"/>
              </a:spcBef>
              <a:spcAft>
                <a:spcPct val="0"/>
              </a:spcAft>
              <a:defRPr sz="4300">
                <a:solidFill>
                  <a:srgbClr val="572314"/>
                </a:solidFill>
                <a:latin typeface="Gill Sans MT" pitchFamily="34" charset="0"/>
                <a:ea typeface="华文中宋" pitchFamily="2" charset="-122"/>
              </a:defRPr>
            </a:lvl5pPr>
            <a:lvl6pPr marL="457200" algn="l" rtl="0" fontAlgn="base">
              <a:spcBef>
                <a:spcPct val="0"/>
              </a:spcBef>
              <a:spcAft>
                <a:spcPct val="0"/>
              </a:spcAft>
              <a:defRPr sz="4300">
                <a:solidFill>
                  <a:srgbClr val="572314"/>
                </a:solidFill>
                <a:latin typeface="Gill Sans MT" pitchFamily="34" charset="0"/>
                <a:ea typeface="华文中宋" pitchFamily="2" charset="-122"/>
              </a:defRPr>
            </a:lvl6pPr>
            <a:lvl7pPr marL="914400" algn="l" rtl="0" fontAlgn="base">
              <a:spcBef>
                <a:spcPct val="0"/>
              </a:spcBef>
              <a:spcAft>
                <a:spcPct val="0"/>
              </a:spcAft>
              <a:defRPr sz="4300">
                <a:solidFill>
                  <a:srgbClr val="572314"/>
                </a:solidFill>
                <a:latin typeface="Gill Sans MT" pitchFamily="34" charset="0"/>
                <a:ea typeface="华文中宋" pitchFamily="2" charset="-122"/>
              </a:defRPr>
            </a:lvl7pPr>
            <a:lvl8pPr marL="1371600" algn="l" rtl="0" fontAlgn="base">
              <a:spcBef>
                <a:spcPct val="0"/>
              </a:spcBef>
              <a:spcAft>
                <a:spcPct val="0"/>
              </a:spcAft>
              <a:defRPr sz="4300">
                <a:solidFill>
                  <a:srgbClr val="572314"/>
                </a:solidFill>
                <a:latin typeface="Gill Sans MT" pitchFamily="34" charset="0"/>
                <a:ea typeface="华文中宋" pitchFamily="2" charset="-122"/>
              </a:defRPr>
            </a:lvl8pPr>
            <a:lvl9pPr marL="1828800" algn="l" rtl="0" fontAlgn="base">
              <a:spcBef>
                <a:spcPct val="0"/>
              </a:spcBef>
              <a:spcAft>
                <a:spcPct val="0"/>
              </a:spcAft>
              <a:defRPr sz="4300">
                <a:solidFill>
                  <a:srgbClr val="572314"/>
                </a:solidFill>
                <a:latin typeface="Gill Sans MT" pitchFamily="34" charset="0"/>
                <a:ea typeface="华文中宋" pitchFamily="2" charset="-122"/>
              </a:defRPr>
            </a:lvl9pPr>
            <a:extLst/>
          </a:lstStyle>
          <a:p>
            <a:pPr>
              <a:defRPr/>
            </a:pPr>
            <a:r>
              <a:rPr lang="zh-CN" sz="2800" b="1" dirty="0" smtClean="0">
                <a:solidFill>
                  <a:schemeClr val="accent2"/>
                </a:solidFill>
                <a:effectLst/>
                <a:latin typeface="微软雅黑" pitchFamily="34" charset="-122"/>
                <a:ea typeface="微软雅黑" pitchFamily="34" charset="-122"/>
              </a:rPr>
              <a:t>调整内容</a:t>
            </a:r>
            <a:r>
              <a:rPr lang="zh-CN" altLang="en-US" sz="2800" b="1" dirty="0" smtClean="0">
                <a:solidFill>
                  <a:schemeClr val="accent2"/>
                </a:solidFill>
                <a:effectLst/>
                <a:latin typeface="微软雅黑" pitchFamily="34" charset="-122"/>
                <a:ea typeface="微软雅黑" pitchFamily="34" charset="-122"/>
              </a:rPr>
              <a:t>六：</a:t>
            </a:r>
            <a:r>
              <a:rPr lang="zh-CN" altLang="zh-CN" sz="2800" b="1" dirty="0" smtClean="0">
                <a:effectLst/>
              </a:rPr>
              <a:t>精简附列资料</a:t>
            </a:r>
            <a:endParaRPr lang="zh-CN" altLang="en-US" sz="2800" b="1" dirty="0">
              <a:solidFill>
                <a:srgbClr val="FF0000"/>
              </a:solidFill>
              <a:latin typeface="微软雅黑" pitchFamily="34" charset="-122"/>
              <a:ea typeface="微软雅黑" pitchFamily="34" charset="-122"/>
            </a:endParaRPr>
          </a:p>
        </p:txBody>
      </p:sp>
      <p:sp>
        <p:nvSpPr>
          <p:cNvPr id="8" name="TextBox 29"/>
          <p:cNvSpPr txBox="1">
            <a:spLocks noChangeArrowheads="1"/>
          </p:cNvSpPr>
          <p:nvPr/>
        </p:nvSpPr>
        <p:spPr bwMode="auto">
          <a:xfrm>
            <a:off x="1500153" y="2187565"/>
            <a:ext cx="9501254" cy="3972882"/>
          </a:xfrm>
          <a:prstGeom prst="rect">
            <a:avLst/>
          </a:prstGeom>
          <a:noFill/>
          <a:ln w="9525">
            <a:noFill/>
            <a:miter lim="800000"/>
            <a:headEnd/>
            <a:tailEnd/>
          </a:ln>
        </p:spPr>
        <p:txBody>
          <a:bodyPr wrap="square" lIns="90170" tIns="46990" rIns="90170" bIns="46990">
            <a:spAutoFit/>
          </a:bodyPr>
          <a:lstStyle/>
          <a:p>
            <a:pPr>
              <a:lnSpc>
                <a:spcPct val="150000"/>
              </a:lnSpc>
            </a:pPr>
            <a:r>
              <a:rPr lang="zh-CN" altLang="en-US" sz="2400" b="1" dirty="0">
                <a:solidFill>
                  <a:srgbClr val="3F5A87"/>
                </a:solidFill>
                <a:latin typeface="微软雅黑" pitchFamily="34" charset="-122"/>
                <a:ea typeface="微软雅黑" pitchFamily="34" charset="-122"/>
              </a:rPr>
              <a:t>纳税人自</a:t>
            </a:r>
            <a:r>
              <a:rPr lang="en-US" altLang="zh-CN" sz="2400" b="1" dirty="0">
                <a:solidFill>
                  <a:srgbClr val="3F5A87"/>
                </a:solidFill>
                <a:latin typeface="微软雅黑" pitchFamily="34" charset="-122"/>
                <a:ea typeface="微软雅黑" pitchFamily="34" charset="-122"/>
              </a:rPr>
              <a:t>2019</a:t>
            </a:r>
            <a:r>
              <a:rPr lang="zh-CN" altLang="en-US" sz="2400" b="1" dirty="0">
                <a:solidFill>
                  <a:srgbClr val="3F5A87"/>
                </a:solidFill>
                <a:latin typeface="微软雅黑" pitchFamily="34" charset="-122"/>
                <a:ea typeface="微软雅黑" pitchFamily="34" charset="-122"/>
              </a:rPr>
              <a:t>年</a:t>
            </a:r>
            <a:r>
              <a:rPr lang="en-US" altLang="zh-CN" sz="2400" b="1" dirty="0">
                <a:solidFill>
                  <a:srgbClr val="3F5A87"/>
                </a:solidFill>
                <a:latin typeface="微软雅黑" pitchFamily="34" charset="-122"/>
                <a:ea typeface="微软雅黑" pitchFamily="34" charset="-122"/>
              </a:rPr>
              <a:t>5</a:t>
            </a:r>
            <a:r>
              <a:rPr lang="zh-CN" altLang="en-US" sz="2400" b="1" dirty="0">
                <a:solidFill>
                  <a:srgbClr val="3F5A87"/>
                </a:solidFill>
                <a:latin typeface="微软雅黑" pitchFamily="34" charset="-122"/>
                <a:ea typeface="微软雅黑" pitchFamily="34" charset="-122"/>
              </a:rPr>
              <a:t>月</a:t>
            </a:r>
            <a:r>
              <a:rPr lang="en-US" altLang="zh-CN" sz="2400" b="1" dirty="0">
                <a:solidFill>
                  <a:srgbClr val="3F5A87"/>
                </a:solidFill>
                <a:latin typeface="微软雅黑" pitchFamily="34" charset="-122"/>
                <a:ea typeface="微软雅黑" pitchFamily="34" charset="-122"/>
              </a:rPr>
              <a:t>1</a:t>
            </a:r>
            <a:r>
              <a:rPr lang="zh-CN" altLang="en-US" sz="2400" b="1" dirty="0">
                <a:solidFill>
                  <a:srgbClr val="3F5A87"/>
                </a:solidFill>
                <a:latin typeface="微软雅黑" pitchFamily="34" charset="-122"/>
                <a:ea typeface="微软雅黑" pitchFamily="34" charset="-122"/>
              </a:rPr>
              <a:t>日起</a:t>
            </a:r>
            <a:endParaRPr lang="en-US" altLang="zh-CN" sz="2400" b="1" dirty="0">
              <a:solidFill>
                <a:srgbClr val="3F5A87"/>
              </a:solidFill>
              <a:latin typeface="微软雅黑" pitchFamily="34" charset="-122"/>
              <a:ea typeface="微软雅黑" pitchFamily="34" charset="-122"/>
            </a:endParaRPr>
          </a:p>
          <a:p>
            <a:pPr>
              <a:lnSpc>
                <a:spcPct val="150000"/>
              </a:lnSpc>
            </a:pPr>
            <a:r>
              <a:rPr lang="zh-CN" altLang="en-US" sz="2400" b="1" dirty="0">
                <a:solidFill>
                  <a:srgbClr val="3F5A87"/>
                </a:solidFill>
                <a:latin typeface="微软雅黑" pitchFamily="34" charset="-122"/>
                <a:ea typeface="微软雅黑" pitchFamily="34" charset="-122"/>
              </a:rPr>
              <a:t>以下资料</a:t>
            </a:r>
            <a:r>
              <a:rPr lang="zh-CN" altLang="en-US" sz="2400" b="1" dirty="0">
                <a:solidFill>
                  <a:schemeClr val="accent2"/>
                </a:solidFill>
                <a:latin typeface="微软雅黑" pitchFamily="34" charset="-122"/>
                <a:ea typeface="微软雅黑" pitchFamily="34" charset="-122"/>
              </a:rPr>
              <a:t>无需填报</a:t>
            </a:r>
            <a:r>
              <a:rPr lang="zh-CN" altLang="en-US" sz="2400" b="1" dirty="0">
                <a:solidFill>
                  <a:srgbClr val="3F5A87"/>
                </a:solidFill>
                <a:latin typeface="微软雅黑" pitchFamily="34" charset="-122"/>
                <a:ea typeface="微软雅黑" pitchFamily="34" charset="-122"/>
              </a:rPr>
              <a:t>：</a:t>
            </a:r>
            <a:endParaRPr lang="en-US" altLang="zh-CN" sz="2400" b="1" dirty="0">
              <a:solidFill>
                <a:srgbClr val="3F5A87"/>
              </a:solidFill>
              <a:latin typeface="微软雅黑" pitchFamily="34" charset="-122"/>
              <a:ea typeface="微软雅黑" pitchFamily="34" charset="-122"/>
            </a:endParaRPr>
          </a:p>
          <a:p>
            <a:pPr>
              <a:lnSpc>
                <a:spcPct val="150000"/>
              </a:lnSpc>
            </a:pPr>
            <a:r>
              <a:rPr lang="en-US" altLang="zh-CN" sz="2400" dirty="0">
                <a:solidFill>
                  <a:srgbClr val="3F5A87"/>
                </a:solidFill>
                <a:latin typeface="微软雅黑" pitchFamily="34" charset="-122"/>
                <a:ea typeface="微软雅黑" pitchFamily="34" charset="-122"/>
              </a:rPr>
              <a:t>1.《</a:t>
            </a:r>
            <a:r>
              <a:rPr lang="zh-CN" altLang="en-US" sz="2400" dirty="0">
                <a:solidFill>
                  <a:srgbClr val="3F5A87"/>
                </a:solidFill>
                <a:latin typeface="微软雅黑" pitchFamily="34" charset="-122"/>
                <a:ea typeface="微软雅黑" pitchFamily="34" charset="-122"/>
              </a:rPr>
              <a:t>增值税纳税申报表附列资料（五）</a:t>
            </a:r>
            <a:r>
              <a:rPr lang="en-US" altLang="zh-CN" sz="2400" dirty="0">
                <a:solidFill>
                  <a:srgbClr val="3F5A87"/>
                </a:solidFill>
                <a:latin typeface="微软雅黑" pitchFamily="34" charset="-122"/>
                <a:ea typeface="微软雅黑" pitchFamily="34" charset="-122"/>
              </a:rPr>
              <a:t>》</a:t>
            </a:r>
            <a:r>
              <a:rPr lang="zh-CN" altLang="en-US" sz="2400" dirty="0">
                <a:solidFill>
                  <a:srgbClr val="3F5A87"/>
                </a:solidFill>
                <a:latin typeface="微软雅黑" pitchFamily="34" charset="-122"/>
                <a:ea typeface="微软雅黑" pitchFamily="34" charset="-122"/>
              </a:rPr>
              <a:t>（不动产分期抵扣计算表）</a:t>
            </a:r>
            <a:endParaRPr lang="en-US" altLang="zh-CN" sz="2400" dirty="0">
              <a:solidFill>
                <a:srgbClr val="3F5A87"/>
              </a:solidFill>
              <a:latin typeface="微软雅黑" pitchFamily="34" charset="-122"/>
              <a:ea typeface="微软雅黑" pitchFamily="34" charset="-122"/>
            </a:endParaRPr>
          </a:p>
          <a:p>
            <a:pPr>
              <a:lnSpc>
                <a:spcPct val="150000"/>
              </a:lnSpc>
            </a:pPr>
            <a:r>
              <a:rPr lang="en-US" altLang="zh-CN" sz="2400" dirty="0">
                <a:solidFill>
                  <a:srgbClr val="3F5A87"/>
                </a:solidFill>
                <a:latin typeface="微软雅黑" pitchFamily="34" charset="-122"/>
                <a:ea typeface="微软雅黑" pitchFamily="34" charset="-122"/>
              </a:rPr>
              <a:t>2.《</a:t>
            </a:r>
            <a:r>
              <a:rPr lang="zh-CN" altLang="en-US" sz="2400" dirty="0">
                <a:solidFill>
                  <a:srgbClr val="3F5A87"/>
                </a:solidFill>
                <a:latin typeface="微软雅黑" pitchFamily="34" charset="-122"/>
                <a:ea typeface="微软雅黑" pitchFamily="34" charset="-122"/>
              </a:rPr>
              <a:t>营改增税负分析测算明细表</a:t>
            </a:r>
            <a:r>
              <a:rPr lang="en-US" altLang="zh-CN" sz="2400" dirty="0">
                <a:solidFill>
                  <a:srgbClr val="3F5A87"/>
                </a:solidFill>
                <a:latin typeface="微软雅黑" pitchFamily="34" charset="-122"/>
                <a:ea typeface="微软雅黑" pitchFamily="34" charset="-122"/>
              </a:rPr>
              <a:t>》</a:t>
            </a:r>
            <a:r>
              <a:rPr lang="zh-CN" altLang="en-US" sz="2400" dirty="0">
                <a:solidFill>
                  <a:srgbClr val="3F5A87"/>
                </a:solidFill>
                <a:latin typeface="微软雅黑" pitchFamily="34" charset="-122"/>
                <a:ea typeface="微软雅黑" pitchFamily="34" charset="-122"/>
              </a:rPr>
              <a:t>。</a:t>
            </a:r>
            <a:endParaRPr lang="en-US" altLang="zh-CN" sz="2400" b="1" dirty="0">
              <a:solidFill>
                <a:srgbClr val="3F5A87"/>
              </a:solidFill>
              <a:latin typeface="微软雅黑" pitchFamily="34" charset="-122"/>
              <a:ea typeface="微软雅黑" pitchFamily="34" charset="-122"/>
            </a:endParaRPr>
          </a:p>
          <a:p>
            <a:pPr>
              <a:lnSpc>
                <a:spcPct val="150000"/>
              </a:lnSpc>
            </a:pPr>
            <a:r>
              <a:rPr lang="zh-CN" altLang="en-US" sz="2400" b="1" dirty="0">
                <a:solidFill>
                  <a:srgbClr val="3F5A87"/>
                </a:solidFill>
                <a:latin typeface="微软雅黑" pitchFamily="34" charset="-122"/>
                <a:ea typeface="微软雅黑" pitchFamily="34" charset="-122"/>
              </a:rPr>
              <a:t>以下资料</a:t>
            </a:r>
            <a:r>
              <a:rPr lang="zh-CN" altLang="en-US" sz="2400" b="1" dirty="0">
                <a:solidFill>
                  <a:schemeClr val="accent2"/>
                </a:solidFill>
                <a:latin typeface="微软雅黑" pitchFamily="34" charset="-122"/>
                <a:ea typeface="微软雅黑" pitchFamily="34" charset="-122"/>
              </a:rPr>
              <a:t>改为备查</a:t>
            </a:r>
            <a:r>
              <a:rPr lang="zh-CN" altLang="en-US" sz="2400" b="1" dirty="0">
                <a:solidFill>
                  <a:srgbClr val="3F5A87"/>
                </a:solidFill>
                <a:latin typeface="微软雅黑" pitchFamily="34" charset="-122"/>
                <a:ea typeface="微软雅黑" pitchFamily="34" charset="-122"/>
              </a:rPr>
              <a:t>：</a:t>
            </a:r>
            <a:endParaRPr lang="en-US" altLang="zh-CN" sz="2400" b="1" dirty="0">
              <a:solidFill>
                <a:srgbClr val="3F5A87"/>
              </a:solidFill>
              <a:latin typeface="微软雅黑" pitchFamily="34" charset="-122"/>
              <a:ea typeface="微软雅黑" pitchFamily="34" charset="-122"/>
            </a:endParaRPr>
          </a:p>
          <a:p>
            <a:pPr>
              <a:lnSpc>
                <a:spcPct val="150000"/>
              </a:lnSpc>
            </a:pPr>
            <a:r>
              <a:rPr lang="en-US" altLang="zh-CN" sz="2400" dirty="0">
                <a:solidFill>
                  <a:srgbClr val="3F5A87"/>
                </a:solidFill>
                <a:latin typeface="微软雅黑" pitchFamily="34" charset="-122"/>
                <a:ea typeface="微软雅黑" pitchFamily="34" charset="-122"/>
              </a:rPr>
              <a:t>1.《</a:t>
            </a:r>
            <a:r>
              <a:rPr lang="zh-CN" altLang="en-US" sz="2400" dirty="0">
                <a:solidFill>
                  <a:srgbClr val="3F5A87"/>
                </a:solidFill>
                <a:latin typeface="微软雅黑" pitchFamily="34" charset="-122"/>
                <a:ea typeface="微软雅黑" pitchFamily="34" charset="-122"/>
              </a:rPr>
              <a:t>完税凭证抵扣（减）清单</a:t>
            </a:r>
            <a:r>
              <a:rPr lang="en-US" altLang="zh-CN" sz="2400" dirty="0">
                <a:solidFill>
                  <a:srgbClr val="3F5A87"/>
                </a:solidFill>
                <a:latin typeface="微软雅黑" pitchFamily="34" charset="-122"/>
                <a:ea typeface="微软雅黑" pitchFamily="34" charset="-122"/>
              </a:rPr>
              <a:t>》</a:t>
            </a:r>
          </a:p>
          <a:p>
            <a:pPr>
              <a:lnSpc>
                <a:spcPct val="150000"/>
              </a:lnSpc>
            </a:pPr>
            <a:r>
              <a:rPr lang="en-US" altLang="zh-CN" sz="2400" dirty="0">
                <a:solidFill>
                  <a:srgbClr val="3F5A87"/>
                </a:solidFill>
                <a:latin typeface="微软雅黑" pitchFamily="34" charset="-122"/>
                <a:ea typeface="微软雅黑" pitchFamily="34" charset="-122"/>
              </a:rPr>
              <a:t>2.《</a:t>
            </a:r>
            <a:r>
              <a:rPr lang="zh-CN" altLang="en-US" sz="2400" dirty="0">
                <a:solidFill>
                  <a:srgbClr val="3F5A87"/>
                </a:solidFill>
                <a:latin typeface="微软雅黑" pitchFamily="34" charset="-122"/>
                <a:ea typeface="微软雅黑" pitchFamily="34" charset="-122"/>
              </a:rPr>
              <a:t>服务、不动产和无形资产扣除项目清单</a:t>
            </a:r>
            <a:r>
              <a:rPr lang="en-US" altLang="zh-CN" sz="2400" dirty="0">
                <a:solidFill>
                  <a:srgbClr val="3F5A87"/>
                </a:solidFill>
                <a:latin typeface="微软雅黑" pitchFamily="34" charset="-122"/>
                <a:ea typeface="微软雅黑" pitchFamily="34" charset="-122"/>
              </a:rPr>
              <a:t>》</a:t>
            </a:r>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Requires="p14" p14:dur="9">
        <p15:prstTrans prst="fracture"/>
      </p:transition>
    </mc:Choice>
    <mc:Fallback>
      <p:transition>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
          <p:cNvSpPr>
            <a:spLocks noChangeArrowheads="1"/>
          </p:cNvSpPr>
          <p:nvPr/>
        </p:nvSpPr>
        <p:spPr bwMode="auto">
          <a:xfrm>
            <a:off x="2530146" y="3456813"/>
            <a:ext cx="4801314"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bevel/>
              </a14:hiddenLine>
            </a:ext>
          </a:extLst>
        </p:spPr>
        <p:txBody>
          <a:bodyPr wrap="none" anchor="ctr">
            <a:spAutoFit/>
          </a:bodyPr>
          <a:lstStyle/>
          <a:p>
            <a:pPr algn="r"/>
            <a:r>
              <a:rPr lang="zh-CN" altLang="en-US" sz="6000" b="1"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申报系统介绍</a:t>
            </a:r>
            <a:endParaRPr lang="zh-CN" altLang="en-US" sz="60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5125" name="淘宝网chenying0907出品 11"/>
          <p:cNvSpPr>
            <a:spLocks noChangeShapeType="1"/>
          </p:cNvSpPr>
          <p:nvPr/>
        </p:nvSpPr>
        <p:spPr bwMode="auto">
          <a:xfrm>
            <a:off x="1826905" y="2957656"/>
            <a:ext cx="5504548" cy="1675"/>
          </a:xfrm>
          <a:prstGeom prst="line">
            <a:avLst/>
          </a:prstGeom>
          <a:noFill/>
          <a:ln w="6350" cap="flat" cmpd="sng">
            <a:solidFill>
              <a:schemeClr val="accent1"/>
            </a:solidFill>
            <a:bevel/>
          </a:ln>
          <a:extLst>
            <a:ext uri="{909E8E84-426E-40DD-AFC4-6F175D3DCCD1}">
              <a14:hiddenFill xmlns="" xmlns:a14="http://schemas.microsoft.com/office/drawing/2010/main">
                <a:noFill/>
              </a14:hiddenFill>
            </a:ext>
          </a:extLst>
        </p:spPr>
        <p:txBody>
          <a:bodyPr/>
          <a:lstStyle/>
          <a:p>
            <a:endParaRPr lang="zh-CN" altLang="en-US" sz="200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Text Box 3"/>
          <p:cNvSpPr>
            <a:spLocks noChangeArrowheads="1"/>
          </p:cNvSpPr>
          <p:nvPr/>
        </p:nvSpPr>
        <p:spPr bwMode="auto">
          <a:xfrm>
            <a:off x="7422714" y="2021941"/>
            <a:ext cx="3021981" cy="31545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bevel/>
              </a14:hiddenLine>
            </a:ext>
          </a:extLst>
        </p:spPr>
        <p:txBody>
          <a:bodyPr wrap="none" anchor="ctr">
            <a:spAutoFit/>
          </a:bodyPr>
          <a:lstStyle/>
          <a:p>
            <a:r>
              <a:rPr lang="en-US" sz="19900"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02</a:t>
            </a:r>
            <a:endParaRPr lang="zh-CN" altLang="en-US" sz="199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Requires="p14" p14:dur="9">
        <p15:prstTrans prst="fracture"/>
      </p:transition>
    </mc:Choice>
    <mc:Fallback>
      <p:transition>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8"/>
          <p:cNvSpPr txBox="1"/>
          <p:nvPr/>
        </p:nvSpPr>
        <p:spPr>
          <a:xfrm>
            <a:off x="857250" y="233569"/>
            <a:ext cx="3949155" cy="492443"/>
          </a:xfrm>
          <a:prstGeom prst="rect">
            <a:avLst/>
          </a:prstGeom>
          <a:noFill/>
        </p:spPr>
        <p:txBody>
          <a:bodyPr wrap="square" lIns="0" tIns="0" rIns="0" bIns="0" rtlCol="0" anchor="ctr">
            <a:spAutoFit/>
          </a:bodyPr>
          <a:lstStyle/>
          <a:p>
            <a:r>
              <a:rPr lang="en-US" altLang="zh-CN" sz="3200" b="1"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02</a:t>
            </a:r>
            <a:r>
              <a:rPr lang="zh-CN" altLang="en-US" sz="3200" b="1"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申报系统介绍</a:t>
            </a:r>
            <a:endParaRPr lang="zh-CN" altLang="en-US" sz="32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TextBox 29"/>
          <p:cNvSpPr txBox="1"/>
          <p:nvPr/>
        </p:nvSpPr>
        <p:spPr>
          <a:xfrm>
            <a:off x="1357277" y="973119"/>
            <a:ext cx="10287072" cy="3102388"/>
          </a:xfrm>
          <a:prstGeom prst="rect">
            <a:avLst/>
          </a:prstGeom>
          <a:noFill/>
        </p:spPr>
        <p:txBody>
          <a:bodyPr wrap="square" lIns="0" tIns="0" rIns="0" bIns="0" rtlCol="0">
            <a:spAutoFit/>
          </a:bodyPr>
          <a:lstStyle/>
          <a:p>
            <a:pPr>
              <a:lnSpc>
                <a:spcPct val="120000"/>
              </a:lnSpc>
            </a:pPr>
            <a:r>
              <a:rPr lang="zh-CN" altLang="en-US" sz="2800" dirty="0" smtClean="0"/>
              <a:t>        一般纳税人应根据生产经营情况如实填报增值税纳税申报表及其附列资料，可通过</a:t>
            </a:r>
            <a:r>
              <a:rPr lang="zh-CN" altLang="en-US" sz="2800" b="1" dirty="0" smtClean="0">
                <a:solidFill>
                  <a:schemeClr val="accent2"/>
                </a:solidFill>
              </a:rPr>
              <a:t>“广东企业电子申报管理系统”</a:t>
            </a:r>
            <a:r>
              <a:rPr lang="zh-CN" altLang="en-US" sz="2800" dirty="0" smtClean="0"/>
              <a:t>生成增值税一般纳税人申报数据。</a:t>
            </a:r>
            <a:endParaRPr lang="en-US" altLang="zh-CN" sz="2800" dirty="0" smtClean="0"/>
          </a:p>
          <a:p>
            <a:pPr>
              <a:lnSpc>
                <a:spcPct val="120000"/>
              </a:lnSpc>
            </a:pPr>
            <a:r>
              <a:rPr lang="en-US" altLang="zh-CN" sz="2800" dirty="0" smtClean="0"/>
              <a:t>        </a:t>
            </a:r>
            <a:r>
              <a:rPr lang="zh-CN" altLang="en-US" sz="2800" dirty="0" smtClean="0"/>
              <a:t>生成申报数据</a:t>
            </a:r>
            <a:r>
              <a:rPr lang="zh-CN" altLang="zh-CN" sz="2800" dirty="0" smtClean="0"/>
              <a:t>后，</a:t>
            </a:r>
            <a:r>
              <a:rPr lang="zh-CN" altLang="en-US" sz="2800" dirty="0" smtClean="0"/>
              <a:t>一般纳税人</a:t>
            </a:r>
            <a:r>
              <a:rPr lang="zh-CN" altLang="zh-CN" sz="2800" dirty="0" smtClean="0"/>
              <a:t>可选择电子税务局</a:t>
            </a:r>
            <a:r>
              <a:rPr lang="zh-CN" altLang="en-US" sz="2800" dirty="0" smtClean="0"/>
              <a:t>、</a:t>
            </a:r>
            <a:r>
              <a:rPr lang="zh-CN" altLang="zh-CN" sz="2800" dirty="0" smtClean="0"/>
              <a:t>“广东企业电子申报管理系统”</a:t>
            </a:r>
            <a:r>
              <a:rPr lang="zh-CN" altLang="en-US" sz="2800" dirty="0" smtClean="0"/>
              <a:t>或到</a:t>
            </a:r>
            <a:r>
              <a:rPr lang="zh-CN" altLang="zh-CN" sz="2800" dirty="0" smtClean="0"/>
              <a:t>办税服务厅前台等方式进行申报缴税</a:t>
            </a:r>
            <a:r>
              <a:rPr lang="zh-CN" altLang="en-US" sz="2800" dirty="0" smtClean="0"/>
              <a:t>。</a:t>
            </a:r>
          </a:p>
          <a:p>
            <a:pPr>
              <a:lnSpc>
                <a:spcPct val="120000"/>
              </a:lnSpc>
            </a:pPr>
            <a:endParaRPr lang="en-GB" sz="2800" dirty="0">
              <a:solidFill>
                <a:srgbClr val="D14E5B"/>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4" name="Group 67"/>
          <p:cNvGrpSpPr/>
          <p:nvPr/>
        </p:nvGrpSpPr>
        <p:grpSpPr>
          <a:xfrm>
            <a:off x="285707" y="4545020"/>
            <a:ext cx="2143140" cy="2687630"/>
            <a:chOff x="950284" y="2059774"/>
            <a:chExt cx="3788406" cy="4012600"/>
          </a:xfrm>
        </p:grpSpPr>
        <p:sp>
          <p:nvSpPr>
            <p:cNvPr id="26" name="Freeform 5"/>
            <p:cNvSpPr/>
            <p:nvPr/>
          </p:nvSpPr>
          <p:spPr bwMode="auto">
            <a:xfrm>
              <a:off x="1863217" y="5309576"/>
              <a:ext cx="843589" cy="762798"/>
            </a:xfrm>
            <a:custGeom>
              <a:avLst/>
              <a:gdLst>
                <a:gd name="T0" fmla="*/ 1253 w 1253"/>
                <a:gd name="T1" fmla="*/ 1133 h 1133"/>
                <a:gd name="T2" fmla="*/ 0 w 1253"/>
                <a:gd name="T3" fmla="*/ 1133 h 1133"/>
                <a:gd name="T4" fmla="*/ 151 w 1253"/>
                <a:gd name="T5" fmla="*/ 0 h 1133"/>
                <a:gd name="T6" fmla="*/ 1102 w 1253"/>
                <a:gd name="T7" fmla="*/ 0 h 1133"/>
                <a:gd name="T8" fmla="*/ 1253 w 1253"/>
                <a:gd name="T9" fmla="*/ 1133 h 1133"/>
              </a:gdLst>
              <a:ahLst/>
              <a:cxnLst>
                <a:cxn ang="0">
                  <a:pos x="T0" y="T1"/>
                </a:cxn>
                <a:cxn ang="0">
                  <a:pos x="T2" y="T3"/>
                </a:cxn>
                <a:cxn ang="0">
                  <a:pos x="T4" y="T5"/>
                </a:cxn>
                <a:cxn ang="0">
                  <a:pos x="T6" y="T7"/>
                </a:cxn>
                <a:cxn ang="0">
                  <a:pos x="T8" y="T9"/>
                </a:cxn>
              </a:cxnLst>
              <a:rect l="0" t="0" r="r" b="b"/>
              <a:pathLst>
                <a:path w="1253" h="1133">
                  <a:moveTo>
                    <a:pt x="1253" y="1133"/>
                  </a:moveTo>
                  <a:lnTo>
                    <a:pt x="0" y="1133"/>
                  </a:lnTo>
                  <a:lnTo>
                    <a:pt x="151" y="0"/>
                  </a:lnTo>
                  <a:lnTo>
                    <a:pt x="1102" y="0"/>
                  </a:lnTo>
                  <a:lnTo>
                    <a:pt x="1253" y="1133"/>
                  </a:lnTo>
                  <a:close/>
                </a:path>
              </a:pathLst>
            </a:custGeom>
            <a:solidFill>
              <a:srgbClr val="666666"/>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6"/>
            <p:cNvSpPr/>
            <p:nvPr/>
          </p:nvSpPr>
          <p:spPr bwMode="auto">
            <a:xfrm>
              <a:off x="1894860" y="5309576"/>
              <a:ext cx="778283" cy="517733"/>
            </a:xfrm>
            <a:custGeom>
              <a:avLst/>
              <a:gdLst>
                <a:gd name="T0" fmla="*/ 1156 w 1156"/>
                <a:gd name="T1" fmla="*/ 769 h 769"/>
                <a:gd name="T2" fmla="*/ 1055 w 1156"/>
                <a:gd name="T3" fmla="*/ 0 h 769"/>
                <a:gd name="T4" fmla="*/ 104 w 1156"/>
                <a:gd name="T5" fmla="*/ 0 h 769"/>
                <a:gd name="T6" fmla="*/ 0 w 1156"/>
                <a:gd name="T7" fmla="*/ 769 h 769"/>
                <a:gd name="T8" fmla="*/ 1156 w 1156"/>
                <a:gd name="T9" fmla="*/ 769 h 769"/>
              </a:gdLst>
              <a:ahLst/>
              <a:cxnLst>
                <a:cxn ang="0">
                  <a:pos x="T0" y="T1"/>
                </a:cxn>
                <a:cxn ang="0">
                  <a:pos x="T2" y="T3"/>
                </a:cxn>
                <a:cxn ang="0">
                  <a:pos x="T4" y="T5"/>
                </a:cxn>
                <a:cxn ang="0">
                  <a:pos x="T6" y="T7"/>
                </a:cxn>
                <a:cxn ang="0">
                  <a:pos x="T8" y="T9"/>
                </a:cxn>
              </a:cxnLst>
              <a:rect l="0" t="0" r="r" b="b"/>
              <a:pathLst>
                <a:path w="1156" h="769">
                  <a:moveTo>
                    <a:pt x="1156" y="769"/>
                  </a:moveTo>
                  <a:lnTo>
                    <a:pt x="1055" y="0"/>
                  </a:lnTo>
                  <a:lnTo>
                    <a:pt x="104" y="0"/>
                  </a:lnTo>
                  <a:lnTo>
                    <a:pt x="0" y="769"/>
                  </a:lnTo>
                  <a:lnTo>
                    <a:pt x="1156" y="769"/>
                  </a:lnTo>
                  <a:close/>
                </a:path>
              </a:pathLst>
            </a:custGeom>
            <a:solidFill>
              <a:srgbClr val="4D4D4D"/>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Freeform 7"/>
            <p:cNvSpPr/>
            <p:nvPr/>
          </p:nvSpPr>
          <p:spPr bwMode="auto">
            <a:xfrm>
              <a:off x="950284" y="3625092"/>
              <a:ext cx="2668783" cy="1956479"/>
            </a:xfrm>
            <a:custGeom>
              <a:avLst/>
              <a:gdLst>
                <a:gd name="T0" fmla="*/ 1676 w 1676"/>
                <a:gd name="T1" fmla="*/ 1196 h 1229"/>
                <a:gd name="T2" fmla="*/ 1643 w 1676"/>
                <a:gd name="T3" fmla="*/ 1229 h 1229"/>
                <a:gd name="T4" fmla="*/ 33 w 1676"/>
                <a:gd name="T5" fmla="*/ 1229 h 1229"/>
                <a:gd name="T6" fmla="*/ 0 w 1676"/>
                <a:gd name="T7" fmla="*/ 1196 h 1229"/>
                <a:gd name="T8" fmla="*/ 0 w 1676"/>
                <a:gd name="T9" fmla="*/ 32 h 1229"/>
                <a:gd name="T10" fmla="*/ 33 w 1676"/>
                <a:gd name="T11" fmla="*/ 0 h 1229"/>
                <a:gd name="T12" fmla="*/ 1643 w 1676"/>
                <a:gd name="T13" fmla="*/ 0 h 1229"/>
                <a:gd name="T14" fmla="*/ 1676 w 1676"/>
                <a:gd name="T15" fmla="*/ 32 h 1229"/>
                <a:gd name="T16" fmla="*/ 1676 w 1676"/>
                <a:gd name="T17" fmla="*/ 1196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6" h="1229">
                  <a:moveTo>
                    <a:pt x="1676" y="1196"/>
                  </a:moveTo>
                  <a:cubicBezTo>
                    <a:pt x="1676" y="1214"/>
                    <a:pt x="1661" y="1229"/>
                    <a:pt x="1643" y="1229"/>
                  </a:cubicBezTo>
                  <a:cubicBezTo>
                    <a:pt x="33" y="1229"/>
                    <a:pt x="33" y="1229"/>
                    <a:pt x="33" y="1229"/>
                  </a:cubicBezTo>
                  <a:cubicBezTo>
                    <a:pt x="15" y="1229"/>
                    <a:pt x="0" y="1214"/>
                    <a:pt x="0" y="1196"/>
                  </a:cubicBezTo>
                  <a:cubicBezTo>
                    <a:pt x="0" y="32"/>
                    <a:pt x="0" y="32"/>
                    <a:pt x="0" y="32"/>
                  </a:cubicBezTo>
                  <a:cubicBezTo>
                    <a:pt x="0" y="15"/>
                    <a:pt x="15" y="0"/>
                    <a:pt x="33" y="0"/>
                  </a:cubicBezTo>
                  <a:cubicBezTo>
                    <a:pt x="1643" y="0"/>
                    <a:pt x="1643" y="0"/>
                    <a:pt x="1643" y="0"/>
                  </a:cubicBezTo>
                  <a:cubicBezTo>
                    <a:pt x="1661" y="0"/>
                    <a:pt x="1676" y="15"/>
                    <a:pt x="1676" y="32"/>
                  </a:cubicBezTo>
                  <a:lnTo>
                    <a:pt x="1676" y="1196"/>
                  </a:lnTo>
                  <a:close/>
                </a:path>
              </a:pathLst>
            </a:custGeom>
            <a:solidFill>
              <a:srgbClr val="333333"/>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8"/>
            <p:cNvSpPr/>
            <p:nvPr/>
          </p:nvSpPr>
          <p:spPr bwMode="auto">
            <a:xfrm>
              <a:off x="950284" y="5232825"/>
              <a:ext cx="2668783" cy="348746"/>
            </a:xfrm>
            <a:custGeom>
              <a:avLst/>
              <a:gdLst>
                <a:gd name="T0" fmla="*/ 0 w 1676"/>
                <a:gd name="T1" fmla="*/ 0 h 219"/>
                <a:gd name="T2" fmla="*/ 0 w 1676"/>
                <a:gd name="T3" fmla="*/ 186 h 219"/>
                <a:gd name="T4" fmla="*/ 33 w 1676"/>
                <a:gd name="T5" fmla="*/ 219 h 219"/>
                <a:gd name="T6" fmla="*/ 1643 w 1676"/>
                <a:gd name="T7" fmla="*/ 219 h 219"/>
                <a:gd name="T8" fmla="*/ 1676 w 1676"/>
                <a:gd name="T9" fmla="*/ 186 h 219"/>
                <a:gd name="T10" fmla="*/ 1676 w 1676"/>
                <a:gd name="T11" fmla="*/ 0 h 219"/>
                <a:gd name="T12" fmla="*/ 0 w 1676"/>
                <a:gd name="T13" fmla="*/ 0 h 219"/>
              </a:gdLst>
              <a:ahLst/>
              <a:cxnLst>
                <a:cxn ang="0">
                  <a:pos x="T0" y="T1"/>
                </a:cxn>
                <a:cxn ang="0">
                  <a:pos x="T2" y="T3"/>
                </a:cxn>
                <a:cxn ang="0">
                  <a:pos x="T4" y="T5"/>
                </a:cxn>
                <a:cxn ang="0">
                  <a:pos x="T6" y="T7"/>
                </a:cxn>
                <a:cxn ang="0">
                  <a:pos x="T8" y="T9"/>
                </a:cxn>
                <a:cxn ang="0">
                  <a:pos x="T10" y="T11"/>
                </a:cxn>
                <a:cxn ang="0">
                  <a:pos x="T12" y="T13"/>
                </a:cxn>
              </a:cxnLst>
              <a:rect l="0" t="0" r="r" b="b"/>
              <a:pathLst>
                <a:path w="1676" h="219">
                  <a:moveTo>
                    <a:pt x="0" y="0"/>
                  </a:moveTo>
                  <a:cubicBezTo>
                    <a:pt x="0" y="186"/>
                    <a:pt x="0" y="186"/>
                    <a:pt x="0" y="186"/>
                  </a:cubicBezTo>
                  <a:cubicBezTo>
                    <a:pt x="0" y="204"/>
                    <a:pt x="15" y="219"/>
                    <a:pt x="33" y="219"/>
                  </a:cubicBezTo>
                  <a:cubicBezTo>
                    <a:pt x="1643" y="219"/>
                    <a:pt x="1643" y="219"/>
                    <a:pt x="1643" y="219"/>
                  </a:cubicBezTo>
                  <a:cubicBezTo>
                    <a:pt x="1661" y="219"/>
                    <a:pt x="1676" y="204"/>
                    <a:pt x="1676" y="186"/>
                  </a:cubicBezTo>
                  <a:cubicBezTo>
                    <a:pt x="1676" y="0"/>
                    <a:pt x="1676" y="0"/>
                    <a:pt x="1676" y="0"/>
                  </a:cubicBezTo>
                  <a:lnTo>
                    <a:pt x="0" y="0"/>
                  </a:lnTo>
                  <a:close/>
                </a:path>
              </a:pathLst>
            </a:custGeom>
            <a:solidFill>
              <a:srgbClr val="666666"/>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Rectangle 9"/>
            <p:cNvSpPr>
              <a:spLocks noChangeArrowheads="1"/>
            </p:cNvSpPr>
            <p:nvPr/>
          </p:nvSpPr>
          <p:spPr bwMode="auto">
            <a:xfrm>
              <a:off x="1074836" y="3722041"/>
              <a:ext cx="2420352" cy="1510784"/>
            </a:xfrm>
            <a:prstGeom prst="rect">
              <a:avLst/>
            </a:pr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Freeform 10"/>
            <p:cNvSpPr/>
            <p:nvPr/>
          </p:nvSpPr>
          <p:spPr bwMode="auto">
            <a:xfrm>
              <a:off x="1709715" y="6025919"/>
              <a:ext cx="1149920" cy="46455"/>
            </a:xfrm>
            <a:custGeom>
              <a:avLst/>
              <a:gdLst>
                <a:gd name="T0" fmla="*/ 693 w 722"/>
                <a:gd name="T1" fmla="*/ 0 h 29"/>
                <a:gd name="T2" fmla="*/ 29 w 722"/>
                <a:gd name="T3" fmla="*/ 0 h 29"/>
                <a:gd name="T4" fmla="*/ 0 w 722"/>
                <a:gd name="T5" fmla="*/ 29 h 29"/>
                <a:gd name="T6" fmla="*/ 722 w 722"/>
                <a:gd name="T7" fmla="*/ 29 h 29"/>
                <a:gd name="T8" fmla="*/ 693 w 722"/>
                <a:gd name="T9" fmla="*/ 0 h 29"/>
              </a:gdLst>
              <a:ahLst/>
              <a:cxnLst>
                <a:cxn ang="0">
                  <a:pos x="T0" y="T1"/>
                </a:cxn>
                <a:cxn ang="0">
                  <a:pos x="T2" y="T3"/>
                </a:cxn>
                <a:cxn ang="0">
                  <a:pos x="T4" y="T5"/>
                </a:cxn>
                <a:cxn ang="0">
                  <a:pos x="T6" y="T7"/>
                </a:cxn>
                <a:cxn ang="0">
                  <a:pos x="T8" y="T9"/>
                </a:cxn>
              </a:cxnLst>
              <a:rect l="0" t="0" r="r" b="b"/>
              <a:pathLst>
                <a:path w="722" h="29">
                  <a:moveTo>
                    <a:pt x="693" y="0"/>
                  </a:moveTo>
                  <a:cubicBezTo>
                    <a:pt x="29" y="0"/>
                    <a:pt x="29" y="0"/>
                    <a:pt x="29" y="0"/>
                  </a:cubicBezTo>
                  <a:cubicBezTo>
                    <a:pt x="13" y="0"/>
                    <a:pt x="0" y="13"/>
                    <a:pt x="0" y="29"/>
                  </a:cubicBezTo>
                  <a:cubicBezTo>
                    <a:pt x="722" y="29"/>
                    <a:pt x="722" y="29"/>
                    <a:pt x="722" y="29"/>
                  </a:cubicBezTo>
                  <a:cubicBezTo>
                    <a:pt x="722" y="13"/>
                    <a:pt x="709" y="0"/>
                    <a:pt x="693" y="0"/>
                  </a:cubicBezTo>
                  <a:close/>
                </a:path>
              </a:pathLst>
            </a:custGeom>
            <a:solidFill>
              <a:srgbClr val="4D4D4D"/>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Freeform 11"/>
            <p:cNvSpPr>
              <a:spLocks noEditPoints="1"/>
            </p:cNvSpPr>
            <p:nvPr/>
          </p:nvSpPr>
          <p:spPr bwMode="auto">
            <a:xfrm>
              <a:off x="1017920" y="4095878"/>
              <a:ext cx="2542885" cy="1136454"/>
            </a:xfrm>
            <a:custGeom>
              <a:avLst/>
              <a:gdLst>
                <a:gd name="T0" fmla="*/ 1533 w 1597"/>
                <a:gd name="T1" fmla="*/ 472 h 714"/>
                <a:gd name="T2" fmla="*/ 1534 w 1597"/>
                <a:gd name="T3" fmla="*/ 459 h 714"/>
                <a:gd name="T4" fmla="*/ 1396 w 1597"/>
                <a:gd name="T5" fmla="*/ 328 h 714"/>
                <a:gd name="T6" fmla="*/ 1285 w 1597"/>
                <a:gd name="T7" fmla="*/ 381 h 714"/>
                <a:gd name="T8" fmla="*/ 1266 w 1597"/>
                <a:gd name="T9" fmla="*/ 376 h 714"/>
                <a:gd name="T10" fmla="*/ 1107 w 1597"/>
                <a:gd name="T11" fmla="*/ 238 h 714"/>
                <a:gd name="T12" fmla="*/ 1008 w 1597"/>
                <a:gd name="T13" fmla="*/ 271 h 714"/>
                <a:gd name="T14" fmla="*/ 896 w 1597"/>
                <a:gd name="T15" fmla="*/ 208 h 714"/>
                <a:gd name="T16" fmla="*/ 846 w 1597"/>
                <a:gd name="T17" fmla="*/ 218 h 714"/>
                <a:gd name="T18" fmla="*/ 707 w 1597"/>
                <a:gd name="T19" fmla="*/ 107 h 714"/>
                <a:gd name="T20" fmla="*/ 690 w 1597"/>
                <a:gd name="T21" fmla="*/ 108 h 714"/>
                <a:gd name="T22" fmla="*/ 575 w 1597"/>
                <a:gd name="T23" fmla="*/ 0 h 714"/>
                <a:gd name="T24" fmla="*/ 472 w 1597"/>
                <a:gd name="T25" fmla="*/ 61 h 714"/>
                <a:gd name="T26" fmla="*/ 460 w 1597"/>
                <a:gd name="T27" fmla="*/ 59 h 714"/>
                <a:gd name="T28" fmla="*/ 400 w 1597"/>
                <a:gd name="T29" fmla="*/ 116 h 714"/>
                <a:gd name="T30" fmla="*/ 402 w 1597"/>
                <a:gd name="T31" fmla="*/ 133 h 714"/>
                <a:gd name="T32" fmla="*/ 333 w 1597"/>
                <a:gd name="T33" fmla="*/ 210 h 714"/>
                <a:gd name="T34" fmla="*/ 311 w 1597"/>
                <a:gd name="T35" fmla="*/ 208 h 714"/>
                <a:gd name="T36" fmla="*/ 213 w 1597"/>
                <a:gd name="T37" fmla="*/ 286 h 714"/>
                <a:gd name="T38" fmla="*/ 109 w 1597"/>
                <a:gd name="T39" fmla="*/ 437 h 714"/>
                <a:gd name="T40" fmla="*/ 109 w 1597"/>
                <a:gd name="T41" fmla="*/ 451 h 714"/>
                <a:gd name="T42" fmla="*/ 0 w 1597"/>
                <a:gd name="T43" fmla="*/ 633 h 714"/>
                <a:gd name="T44" fmla="*/ 17 w 1597"/>
                <a:gd name="T45" fmla="*/ 714 h 714"/>
                <a:gd name="T46" fmla="*/ 1546 w 1597"/>
                <a:gd name="T47" fmla="*/ 714 h 714"/>
                <a:gd name="T48" fmla="*/ 1597 w 1597"/>
                <a:gd name="T49" fmla="*/ 598 h 714"/>
                <a:gd name="T50" fmla="*/ 1533 w 1597"/>
                <a:gd name="T51" fmla="*/ 472 h 714"/>
                <a:gd name="T52" fmla="*/ 581 w 1597"/>
                <a:gd name="T53" fmla="*/ 390 h 714"/>
                <a:gd name="T54" fmla="*/ 564 w 1597"/>
                <a:gd name="T55" fmla="*/ 356 h 714"/>
                <a:gd name="T56" fmla="*/ 595 w 1597"/>
                <a:gd name="T57" fmla="*/ 319 h 714"/>
                <a:gd name="T58" fmla="*/ 615 w 1597"/>
                <a:gd name="T59" fmla="*/ 340 h 714"/>
                <a:gd name="T60" fmla="*/ 609 w 1597"/>
                <a:gd name="T61" fmla="*/ 376 h 714"/>
                <a:gd name="T62" fmla="*/ 610 w 1597"/>
                <a:gd name="T63" fmla="*/ 382 h 714"/>
                <a:gd name="T64" fmla="*/ 581 w 1597"/>
                <a:gd name="T65" fmla="*/ 390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97" h="714">
                  <a:moveTo>
                    <a:pt x="1533" y="472"/>
                  </a:moveTo>
                  <a:cubicBezTo>
                    <a:pt x="1534" y="468"/>
                    <a:pt x="1534" y="463"/>
                    <a:pt x="1534" y="459"/>
                  </a:cubicBezTo>
                  <a:cubicBezTo>
                    <a:pt x="1534" y="386"/>
                    <a:pt x="1472" y="328"/>
                    <a:pt x="1396" y="328"/>
                  </a:cubicBezTo>
                  <a:cubicBezTo>
                    <a:pt x="1350" y="328"/>
                    <a:pt x="1310" y="349"/>
                    <a:pt x="1285" y="381"/>
                  </a:cubicBezTo>
                  <a:cubicBezTo>
                    <a:pt x="1279" y="379"/>
                    <a:pt x="1273" y="377"/>
                    <a:pt x="1266" y="376"/>
                  </a:cubicBezTo>
                  <a:cubicBezTo>
                    <a:pt x="1259" y="299"/>
                    <a:pt x="1190" y="238"/>
                    <a:pt x="1107" y="238"/>
                  </a:cubicBezTo>
                  <a:cubicBezTo>
                    <a:pt x="1069" y="238"/>
                    <a:pt x="1035" y="251"/>
                    <a:pt x="1008" y="271"/>
                  </a:cubicBezTo>
                  <a:cubicBezTo>
                    <a:pt x="986" y="233"/>
                    <a:pt x="945" y="208"/>
                    <a:pt x="896" y="208"/>
                  </a:cubicBezTo>
                  <a:cubicBezTo>
                    <a:pt x="878" y="208"/>
                    <a:pt x="861" y="211"/>
                    <a:pt x="846" y="218"/>
                  </a:cubicBezTo>
                  <a:cubicBezTo>
                    <a:pt x="835" y="155"/>
                    <a:pt x="777" y="107"/>
                    <a:pt x="707" y="107"/>
                  </a:cubicBezTo>
                  <a:cubicBezTo>
                    <a:pt x="702" y="107"/>
                    <a:pt x="696" y="107"/>
                    <a:pt x="690" y="108"/>
                  </a:cubicBezTo>
                  <a:cubicBezTo>
                    <a:pt x="690" y="48"/>
                    <a:pt x="638" y="0"/>
                    <a:pt x="575" y="0"/>
                  </a:cubicBezTo>
                  <a:cubicBezTo>
                    <a:pt x="530" y="0"/>
                    <a:pt x="491" y="25"/>
                    <a:pt x="472" y="61"/>
                  </a:cubicBezTo>
                  <a:cubicBezTo>
                    <a:pt x="468" y="60"/>
                    <a:pt x="464" y="59"/>
                    <a:pt x="460" y="59"/>
                  </a:cubicBezTo>
                  <a:cubicBezTo>
                    <a:pt x="427" y="59"/>
                    <a:pt x="400" y="85"/>
                    <a:pt x="400" y="116"/>
                  </a:cubicBezTo>
                  <a:cubicBezTo>
                    <a:pt x="400" y="122"/>
                    <a:pt x="401" y="127"/>
                    <a:pt x="402" y="133"/>
                  </a:cubicBezTo>
                  <a:cubicBezTo>
                    <a:pt x="370" y="149"/>
                    <a:pt x="345" y="177"/>
                    <a:pt x="333" y="210"/>
                  </a:cubicBezTo>
                  <a:cubicBezTo>
                    <a:pt x="326" y="209"/>
                    <a:pt x="319" y="208"/>
                    <a:pt x="311" y="208"/>
                  </a:cubicBezTo>
                  <a:cubicBezTo>
                    <a:pt x="262" y="208"/>
                    <a:pt x="221" y="242"/>
                    <a:pt x="213" y="286"/>
                  </a:cubicBezTo>
                  <a:cubicBezTo>
                    <a:pt x="151" y="312"/>
                    <a:pt x="109" y="370"/>
                    <a:pt x="109" y="437"/>
                  </a:cubicBezTo>
                  <a:cubicBezTo>
                    <a:pt x="109" y="442"/>
                    <a:pt x="109" y="446"/>
                    <a:pt x="109" y="451"/>
                  </a:cubicBezTo>
                  <a:cubicBezTo>
                    <a:pt x="44" y="488"/>
                    <a:pt x="0" y="555"/>
                    <a:pt x="0" y="633"/>
                  </a:cubicBezTo>
                  <a:cubicBezTo>
                    <a:pt x="0" y="661"/>
                    <a:pt x="6" y="689"/>
                    <a:pt x="17" y="714"/>
                  </a:cubicBezTo>
                  <a:cubicBezTo>
                    <a:pt x="1546" y="714"/>
                    <a:pt x="1546" y="714"/>
                    <a:pt x="1546" y="714"/>
                  </a:cubicBezTo>
                  <a:cubicBezTo>
                    <a:pt x="1578" y="684"/>
                    <a:pt x="1597" y="644"/>
                    <a:pt x="1597" y="598"/>
                  </a:cubicBezTo>
                  <a:cubicBezTo>
                    <a:pt x="1597" y="547"/>
                    <a:pt x="1572" y="502"/>
                    <a:pt x="1533" y="472"/>
                  </a:cubicBezTo>
                  <a:close/>
                  <a:moveTo>
                    <a:pt x="581" y="390"/>
                  </a:moveTo>
                  <a:cubicBezTo>
                    <a:pt x="578" y="377"/>
                    <a:pt x="572" y="365"/>
                    <a:pt x="564" y="356"/>
                  </a:cubicBezTo>
                  <a:cubicBezTo>
                    <a:pt x="576" y="345"/>
                    <a:pt x="587" y="333"/>
                    <a:pt x="595" y="319"/>
                  </a:cubicBezTo>
                  <a:cubicBezTo>
                    <a:pt x="601" y="327"/>
                    <a:pt x="608" y="334"/>
                    <a:pt x="615" y="340"/>
                  </a:cubicBezTo>
                  <a:cubicBezTo>
                    <a:pt x="611" y="351"/>
                    <a:pt x="609" y="363"/>
                    <a:pt x="609" y="376"/>
                  </a:cubicBezTo>
                  <a:cubicBezTo>
                    <a:pt x="609" y="378"/>
                    <a:pt x="610" y="380"/>
                    <a:pt x="610" y="382"/>
                  </a:cubicBezTo>
                  <a:cubicBezTo>
                    <a:pt x="600" y="384"/>
                    <a:pt x="590" y="386"/>
                    <a:pt x="581" y="390"/>
                  </a:cubicBezTo>
                  <a:close/>
                </a:path>
              </a:pathLst>
            </a:custGeom>
            <a:solidFill>
              <a:srgbClr val="F1F1F1"/>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Freeform 12"/>
            <p:cNvSpPr/>
            <p:nvPr/>
          </p:nvSpPr>
          <p:spPr bwMode="auto">
            <a:xfrm>
              <a:off x="1810030" y="3099280"/>
              <a:ext cx="1890500" cy="1993508"/>
            </a:xfrm>
            <a:custGeom>
              <a:avLst/>
              <a:gdLst>
                <a:gd name="T0" fmla="*/ 1060 w 1187"/>
                <a:gd name="T1" fmla="*/ 0 h 1252"/>
                <a:gd name="T2" fmla="*/ 832 w 1187"/>
                <a:gd name="T3" fmla="*/ 228 h 1252"/>
                <a:gd name="T4" fmla="*/ 729 w 1187"/>
                <a:gd name="T5" fmla="*/ 312 h 1252"/>
                <a:gd name="T6" fmla="*/ 512 w 1187"/>
                <a:gd name="T7" fmla="*/ 432 h 1252"/>
                <a:gd name="T8" fmla="*/ 342 w 1187"/>
                <a:gd name="T9" fmla="*/ 509 h 1252"/>
                <a:gd name="T10" fmla="*/ 222 w 1187"/>
                <a:gd name="T11" fmla="*/ 568 h 1252"/>
                <a:gd name="T12" fmla="*/ 141 w 1187"/>
                <a:gd name="T13" fmla="*/ 619 h 1252"/>
                <a:gd name="T14" fmla="*/ 88 w 1187"/>
                <a:gd name="T15" fmla="*/ 664 h 1252"/>
                <a:gd name="T16" fmla="*/ 53 w 1187"/>
                <a:gd name="T17" fmla="*/ 704 h 1252"/>
                <a:gd name="T18" fmla="*/ 14 w 1187"/>
                <a:gd name="T19" fmla="*/ 777 h 1252"/>
                <a:gd name="T20" fmla="*/ 0 w 1187"/>
                <a:gd name="T21" fmla="*/ 862 h 1252"/>
                <a:gd name="T22" fmla="*/ 15 w 1187"/>
                <a:gd name="T23" fmla="*/ 954 h 1252"/>
                <a:gd name="T24" fmla="*/ 84 w 1187"/>
                <a:gd name="T25" fmla="*/ 1095 h 1252"/>
                <a:gd name="T26" fmla="*/ 210 w 1187"/>
                <a:gd name="T27" fmla="*/ 1252 h 1252"/>
                <a:gd name="T28" fmla="*/ 342 w 1187"/>
                <a:gd name="T29" fmla="*/ 1129 h 1252"/>
                <a:gd name="T30" fmla="*/ 263 w 1187"/>
                <a:gd name="T31" fmla="*/ 1036 h 1252"/>
                <a:gd name="T32" fmla="*/ 197 w 1187"/>
                <a:gd name="T33" fmla="*/ 929 h 1252"/>
                <a:gd name="T34" fmla="*/ 184 w 1187"/>
                <a:gd name="T35" fmla="*/ 890 h 1252"/>
                <a:gd name="T36" fmla="*/ 180 w 1187"/>
                <a:gd name="T37" fmla="*/ 862 h 1252"/>
                <a:gd name="T38" fmla="*/ 183 w 1187"/>
                <a:gd name="T39" fmla="*/ 841 h 1252"/>
                <a:gd name="T40" fmla="*/ 191 w 1187"/>
                <a:gd name="T41" fmla="*/ 822 h 1252"/>
                <a:gd name="T42" fmla="*/ 204 w 1187"/>
                <a:gd name="T43" fmla="*/ 803 h 1252"/>
                <a:gd name="T44" fmla="*/ 249 w 1187"/>
                <a:gd name="T45" fmla="*/ 763 h 1252"/>
                <a:gd name="T46" fmla="*/ 309 w 1187"/>
                <a:gd name="T47" fmla="*/ 726 h 1252"/>
                <a:gd name="T48" fmla="*/ 451 w 1187"/>
                <a:gd name="T49" fmla="*/ 657 h 1252"/>
                <a:gd name="T50" fmla="*/ 707 w 1187"/>
                <a:gd name="T51" fmla="*/ 535 h 1252"/>
                <a:gd name="T52" fmla="*/ 838 w 1187"/>
                <a:gd name="T53" fmla="*/ 456 h 1252"/>
                <a:gd name="T54" fmla="*/ 959 w 1187"/>
                <a:gd name="T55" fmla="*/ 355 h 1252"/>
                <a:gd name="T56" fmla="*/ 1152 w 1187"/>
                <a:gd name="T57" fmla="*/ 162 h 1252"/>
                <a:gd name="T58" fmla="*/ 1181 w 1187"/>
                <a:gd name="T59" fmla="*/ 133 h 1252"/>
                <a:gd name="T60" fmla="*/ 1187 w 1187"/>
                <a:gd name="T61" fmla="*/ 127 h 1252"/>
                <a:gd name="T62" fmla="*/ 1060 w 1187"/>
                <a:gd name="T63" fmla="*/ 0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87" h="1252">
                  <a:moveTo>
                    <a:pt x="1060" y="0"/>
                  </a:moveTo>
                  <a:cubicBezTo>
                    <a:pt x="1060" y="0"/>
                    <a:pt x="1043" y="16"/>
                    <a:pt x="832" y="228"/>
                  </a:cubicBezTo>
                  <a:cubicBezTo>
                    <a:pt x="801" y="258"/>
                    <a:pt x="766" y="286"/>
                    <a:pt x="729" y="312"/>
                  </a:cubicBezTo>
                  <a:cubicBezTo>
                    <a:pt x="663" y="358"/>
                    <a:pt x="588" y="396"/>
                    <a:pt x="512" y="432"/>
                  </a:cubicBezTo>
                  <a:cubicBezTo>
                    <a:pt x="455" y="459"/>
                    <a:pt x="397" y="484"/>
                    <a:pt x="342" y="509"/>
                  </a:cubicBezTo>
                  <a:cubicBezTo>
                    <a:pt x="300" y="528"/>
                    <a:pt x="260" y="547"/>
                    <a:pt x="222" y="568"/>
                  </a:cubicBezTo>
                  <a:cubicBezTo>
                    <a:pt x="194" y="584"/>
                    <a:pt x="167" y="600"/>
                    <a:pt x="141" y="619"/>
                  </a:cubicBezTo>
                  <a:cubicBezTo>
                    <a:pt x="122" y="633"/>
                    <a:pt x="104" y="648"/>
                    <a:pt x="88" y="664"/>
                  </a:cubicBezTo>
                  <a:cubicBezTo>
                    <a:pt x="75" y="677"/>
                    <a:pt x="63" y="690"/>
                    <a:pt x="53" y="704"/>
                  </a:cubicBezTo>
                  <a:cubicBezTo>
                    <a:pt x="37" y="726"/>
                    <a:pt x="24" y="751"/>
                    <a:pt x="14" y="777"/>
                  </a:cubicBezTo>
                  <a:cubicBezTo>
                    <a:pt x="5" y="804"/>
                    <a:pt x="0" y="833"/>
                    <a:pt x="0" y="862"/>
                  </a:cubicBezTo>
                  <a:cubicBezTo>
                    <a:pt x="0" y="893"/>
                    <a:pt x="5" y="923"/>
                    <a:pt x="15" y="954"/>
                  </a:cubicBezTo>
                  <a:cubicBezTo>
                    <a:pt x="29" y="1000"/>
                    <a:pt x="52" y="1046"/>
                    <a:pt x="84" y="1095"/>
                  </a:cubicBezTo>
                  <a:cubicBezTo>
                    <a:pt x="116" y="1144"/>
                    <a:pt x="158" y="1196"/>
                    <a:pt x="210" y="1252"/>
                  </a:cubicBezTo>
                  <a:cubicBezTo>
                    <a:pt x="342" y="1129"/>
                    <a:pt x="342" y="1129"/>
                    <a:pt x="342" y="1129"/>
                  </a:cubicBezTo>
                  <a:cubicBezTo>
                    <a:pt x="310" y="1096"/>
                    <a:pt x="284" y="1065"/>
                    <a:pt x="263" y="1036"/>
                  </a:cubicBezTo>
                  <a:cubicBezTo>
                    <a:pt x="231" y="994"/>
                    <a:pt x="209" y="958"/>
                    <a:pt x="197" y="929"/>
                  </a:cubicBezTo>
                  <a:cubicBezTo>
                    <a:pt x="191" y="914"/>
                    <a:pt x="186" y="901"/>
                    <a:pt x="184" y="890"/>
                  </a:cubicBezTo>
                  <a:cubicBezTo>
                    <a:pt x="181" y="879"/>
                    <a:pt x="180" y="870"/>
                    <a:pt x="180" y="862"/>
                  </a:cubicBezTo>
                  <a:cubicBezTo>
                    <a:pt x="180" y="854"/>
                    <a:pt x="181" y="847"/>
                    <a:pt x="183" y="841"/>
                  </a:cubicBezTo>
                  <a:cubicBezTo>
                    <a:pt x="185" y="834"/>
                    <a:pt x="187" y="829"/>
                    <a:pt x="191" y="822"/>
                  </a:cubicBezTo>
                  <a:cubicBezTo>
                    <a:pt x="194" y="816"/>
                    <a:pt x="198" y="810"/>
                    <a:pt x="204" y="803"/>
                  </a:cubicBezTo>
                  <a:cubicBezTo>
                    <a:pt x="214" y="791"/>
                    <a:pt x="229" y="777"/>
                    <a:pt x="249" y="763"/>
                  </a:cubicBezTo>
                  <a:cubicBezTo>
                    <a:pt x="266" y="751"/>
                    <a:pt x="286" y="738"/>
                    <a:pt x="309" y="726"/>
                  </a:cubicBezTo>
                  <a:cubicBezTo>
                    <a:pt x="349" y="703"/>
                    <a:pt x="398" y="681"/>
                    <a:pt x="451" y="657"/>
                  </a:cubicBezTo>
                  <a:cubicBezTo>
                    <a:pt x="530" y="621"/>
                    <a:pt x="619" y="583"/>
                    <a:pt x="707" y="535"/>
                  </a:cubicBezTo>
                  <a:cubicBezTo>
                    <a:pt x="752" y="512"/>
                    <a:pt x="796" y="485"/>
                    <a:pt x="838" y="456"/>
                  </a:cubicBezTo>
                  <a:cubicBezTo>
                    <a:pt x="880" y="426"/>
                    <a:pt x="921" y="393"/>
                    <a:pt x="959" y="355"/>
                  </a:cubicBezTo>
                  <a:cubicBezTo>
                    <a:pt x="1065" y="249"/>
                    <a:pt x="1122" y="192"/>
                    <a:pt x="1152" y="162"/>
                  </a:cubicBezTo>
                  <a:cubicBezTo>
                    <a:pt x="1168" y="146"/>
                    <a:pt x="1176" y="138"/>
                    <a:pt x="1181" y="133"/>
                  </a:cubicBezTo>
                  <a:cubicBezTo>
                    <a:pt x="1186" y="128"/>
                    <a:pt x="1187" y="127"/>
                    <a:pt x="1187" y="127"/>
                  </a:cubicBezTo>
                  <a:lnTo>
                    <a:pt x="1060" y="0"/>
                  </a:lnTo>
                  <a:close/>
                </a:path>
              </a:pathLst>
            </a:custGeom>
            <a:solidFill>
              <a:srgbClr val="F1F1F1"/>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Freeform 13"/>
            <p:cNvSpPr/>
            <p:nvPr/>
          </p:nvSpPr>
          <p:spPr bwMode="auto">
            <a:xfrm>
              <a:off x="1194002" y="4629588"/>
              <a:ext cx="1920124" cy="603237"/>
            </a:xfrm>
            <a:custGeom>
              <a:avLst/>
              <a:gdLst>
                <a:gd name="T0" fmla="*/ 38 w 1206"/>
                <a:gd name="T1" fmla="*/ 379 h 379"/>
                <a:gd name="T2" fmla="*/ 0 w 1206"/>
                <a:gd name="T3" fmla="*/ 287 h 379"/>
                <a:gd name="T4" fmla="*/ 48 w 1206"/>
                <a:gd name="T5" fmla="*/ 186 h 379"/>
                <a:gd name="T6" fmla="*/ 48 w 1206"/>
                <a:gd name="T7" fmla="*/ 176 h 379"/>
                <a:gd name="T8" fmla="*/ 152 w 1206"/>
                <a:gd name="T9" fmla="*/ 71 h 379"/>
                <a:gd name="T10" fmla="*/ 236 w 1206"/>
                <a:gd name="T11" fmla="*/ 114 h 379"/>
                <a:gd name="T12" fmla="*/ 250 w 1206"/>
                <a:gd name="T13" fmla="*/ 110 h 379"/>
                <a:gd name="T14" fmla="*/ 370 w 1206"/>
                <a:gd name="T15" fmla="*/ 0 h 379"/>
                <a:gd name="T16" fmla="*/ 487 w 1206"/>
                <a:gd name="T17" fmla="*/ 91 h 379"/>
                <a:gd name="T18" fmla="*/ 501 w 1206"/>
                <a:gd name="T19" fmla="*/ 89 h 379"/>
                <a:gd name="T20" fmla="*/ 552 w 1206"/>
                <a:gd name="T21" fmla="*/ 110 h 379"/>
                <a:gd name="T22" fmla="*/ 552 w 1206"/>
                <a:gd name="T23" fmla="*/ 110 h 379"/>
                <a:gd name="T24" fmla="*/ 649 w 1206"/>
                <a:gd name="T25" fmla="*/ 13 h 379"/>
                <a:gd name="T26" fmla="*/ 746 w 1206"/>
                <a:gd name="T27" fmla="*/ 110 h 379"/>
                <a:gd name="T28" fmla="*/ 746 w 1206"/>
                <a:gd name="T29" fmla="*/ 115 h 379"/>
                <a:gd name="T30" fmla="*/ 767 w 1206"/>
                <a:gd name="T31" fmla="*/ 121 h 379"/>
                <a:gd name="T32" fmla="*/ 827 w 1206"/>
                <a:gd name="T33" fmla="*/ 71 h 379"/>
                <a:gd name="T34" fmla="*/ 877 w 1206"/>
                <a:gd name="T35" fmla="*/ 98 h 379"/>
                <a:gd name="T36" fmla="*/ 993 w 1206"/>
                <a:gd name="T37" fmla="*/ 27 h 379"/>
                <a:gd name="T38" fmla="*/ 1124 w 1206"/>
                <a:gd name="T39" fmla="*/ 158 h 379"/>
                <a:gd name="T40" fmla="*/ 1123 w 1206"/>
                <a:gd name="T41" fmla="*/ 170 h 379"/>
                <a:gd name="T42" fmla="*/ 1206 w 1206"/>
                <a:gd name="T43" fmla="*/ 314 h 379"/>
                <a:gd name="T44" fmla="*/ 1193 w 1206"/>
                <a:gd name="T45" fmla="*/ 379 h 379"/>
                <a:gd name="T46" fmla="*/ 38 w 1206"/>
                <a:gd name="T47" fmla="*/ 37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06" h="379">
                  <a:moveTo>
                    <a:pt x="38" y="379"/>
                  </a:moveTo>
                  <a:cubicBezTo>
                    <a:pt x="15" y="355"/>
                    <a:pt x="0" y="323"/>
                    <a:pt x="0" y="287"/>
                  </a:cubicBezTo>
                  <a:cubicBezTo>
                    <a:pt x="0" y="246"/>
                    <a:pt x="19" y="210"/>
                    <a:pt x="48" y="186"/>
                  </a:cubicBezTo>
                  <a:cubicBezTo>
                    <a:pt x="48" y="183"/>
                    <a:pt x="48" y="179"/>
                    <a:pt x="48" y="176"/>
                  </a:cubicBezTo>
                  <a:cubicBezTo>
                    <a:pt x="48" y="118"/>
                    <a:pt x="94" y="71"/>
                    <a:pt x="152" y="71"/>
                  </a:cubicBezTo>
                  <a:cubicBezTo>
                    <a:pt x="186" y="71"/>
                    <a:pt x="217" y="88"/>
                    <a:pt x="236" y="114"/>
                  </a:cubicBezTo>
                  <a:cubicBezTo>
                    <a:pt x="240" y="112"/>
                    <a:pt x="245" y="111"/>
                    <a:pt x="250" y="110"/>
                  </a:cubicBezTo>
                  <a:cubicBezTo>
                    <a:pt x="256" y="49"/>
                    <a:pt x="307" y="0"/>
                    <a:pt x="370" y="0"/>
                  </a:cubicBezTo>
                  <a:cubicBezTo>
                    <a:pt x="427" y="0"/>
                    <a:pt x="474" y="39"/>
                    <a:pt x="487" y="91"/>
                  </a:cubicBezTo>
                  <a:cubicBezTo>
                    <a:pt x="492" y="90"/>
                    <a:pt x="496" y="89"/>
                    <a:pt x="501" y="89"/>
                  </a:cubicBezTo>
                  <a:cubicBezTo>
                    <a:pt x="521" y="89"/>
                    <a:pt x="539" y="97"/>
                    <a:pt x="552" y="110"/>
                  </a:cubicBezTo>
                  <a:cubicBezTo>
                    <a:pt x="552" y="110"/>
                    <a:pt x="552" y="110"/>
                    <a:pt x="552" y="110"/>
                  </a:cubicBezTo>
                  <a:cubicBezTo>
                    <a:pt x="552" y="56"/>
                    <a:pt x="596" y="13"/>
                    <a:pt x="649" y="13"/>
                  </a:cubicBezTo>
                  <a:cubicBezTo>
                    <a:pt x="703" y="13"/>
                    <a:pt x="746" y="56"/>
                    <a:pt x="746" y="110"/>
                  </a:cubicBezTo>
                  <a:cubicBezTo>
                    <a:pt x="746" y="111"/>
                    <a:pt x="746" y="113"/>
                    <a:pt x="746" y="115"/>
                  </a:cubicBezTo>
                  <a:cubicBezTo>
                    <a:pt x="753" y="116"/>
                    <a:pt x="760" y="118"/>
                    <a:pt x="767" y="121"/>
                  </a:cubicBezTo>
                  <a:cubicBezTo>
                    <a:pt x="773" y="93"/>
                    <a:pt x="797" y="71"/>
                    <a:pt x="827" y="71"/>
                  </a:cubicBezTo>
                  <a:cubicBezTo>
                    <a:pt x="848" y="71"/>
                    <a:pt x="866" y="82"/>
                    <a:pt x="877" y="98"/>
                  </a:cubicBezTo>
                  <a:cubicBezTo>
                    <a:pt x="899" y="56"/>
                    <a:pt x="943" y="27"/>
                    <a:pt x="993" y="27"/>
                  </a:cubicBezTo>
                  <a:cubicBezTo>
                    <a:pt x="1065" y="27"/>
                    <a:pt x="1124" y="86"/>
                    <a:pt x="1124" y="158"/>
                  </a:cubicBezTo>
                  <a:cubicBezTo>
                    <a:pt x="1124" y="162"/>
                    <a:pt x="1124" y="166"/>
                    <a:pt x="1123" y="170"/>
                  </a:cubicBezTo>
                  <a:cubicBezTo>
                    <a:pt x="1173" y="199"/>
                    <a:pt x="1206" y="253"/>
                    <a:pt x="1206" y="314"/>
                  </a:cubicBezTo>
                  <a:cubicBezTo>
                    <a:pt x="1206" y="337"/>
                    <a:pt x="1201" y="359"/>
                    <a:pt x="1193" y="379"/>
                  </a:cubicBezTo>
                  <a:lnTo>
                    <a:pt x="38" y="379"/>
                  </a:lnTo>
                  <a:close/>
                </a:path>
              </a:pathLst>
            </a:custGeom>
            <a:solidFill>
              <a:srgbClr val="E5E5E5"/>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Freeform 14"/>
            <p:cNvSpPr/>
            <p:nvPr/>
          </p:nvSpPr>
          <p:spPr bwMode="auto">
            <a:xfrm>
              <a:off x="1845713" y="3123517"/>
              <a:ext cx="1829234" cy="1945707"/>
            </a:xfrm>
            <a:custGeom>
              <a:avLst/>
              <a:gdLst>
                <a:gd name="T0" fmla="*/ 1053 w 1149"/>
                <a:gd name="T1" fmla="*/ 0 h 1222"/>
                <a:gd name="T2" fmla="*/ 825 w 1149"/>
                <a:gd name="T3" fmla="*/ 228 h 1222"/>
                <a:gd name="T4" fmla="*/ 597 w 1149"/>
                <a:gd name="T5" fmla="*/ 389 h 1222"/>
                <a:gd name="T6" fmla="*/ 401 w 1149"/>
                <a:gd name="T7" fmla="*/ 481 h 1222"/>
                <a:gd name="T8" fmla="*/ 260 w 1149"/>
                <a:gd name="T9" fmla="*/ 547 h 1222"/>
                <a:gd name="T10" fmla="*/ 165 w 1149"/>
                <a:gd name="T11" fmla="*/ 600 h 1222"/>
                <a:gd name="T12" fmla="*/ 102 w 1149"/>
                <a:gd name="T13" fmla="*/ 645 h 1222"/>
                <a:gd name="T14" fmla="*/ 62 w 1149"/>
                <a:gd name="T15" fmla="*/ 686 h 1222"/>
                <a:gd name="T16" fmla="*/ 17 w 1149"/>
                <a:gd name="T17" fmla="*/ 759 h 1222"/>
                <a:gd name="T18" fmla="*/ 0 w 1149"/>
                <a:gd name="T19" fmla="*/ 847 h 1222"/>
                <a:gd name="T20" fmla="*/ 14 w 1149"/>
                <a:gd name="T21" fmla="*/ 933 h 1222"/>
                <a:gd name="T22" fmla="*/ 80 w 1149"/>
                <a:gd name="T23" fmla="*/ 1068 h 1222"/>
                <a:gd name="T24" fmla="*/ 204 w 1149"/>
                <a:gd name="T25" fmla="*/ 1222 h 1222"/>
                <a:gd name="T26" fmla="*/ 304 w 1149"/>
                <a:gd name="T27" fmla="*/ 1129 h 1222"/>
                <a:gd name="T28" fmla="*/ 223 w 1149"/>
                <a:gd name="T29" fmla="*/ 1035 h 1222"/>
                <a:gd name="T30" fmla="*/ 155 w 1149"/>
                <a:gd name="T31" fmla="*/ 922 h 1222"/>
                <a:gd name="T32" fmla="*/ 140 w 1149"/>
                <a:gd name="T33" fmla="*/ 880 h 1222"/>
                <a:gd name="T34" fmla="*/ 136 w 1149"/>
                <a:gd name="T35" fmla="*/ 847 h 1222"/>
                <a:gd name="T36" fmla="*/ 140 w 1149"/>
                <a:gd name="T37" fmla="*/ 820 h 1222"/>
                <a:gd name="T38" fmla="*/ 150 w 1149"/>
                <a:gd name="T39" fmla="*/ 797 h 1222"/>
                <a:gd name="T40" fmla="*/ 165 w 1149"/>
                <a:gd name="T41" fmla="*/ 774 h 1222"/>
                <a:gd name="T42" fmla="*/ 214 w 1149"/>
                <a:gd name="T43" fmla="*/ 731 h 1222"/>
                <a:gd name="T44" fmla="*/ 276 w 1149"/>
                <a:gd name="T45" fmla="*/ 691 h 1222"/>
                <a:gd name="T46" fmla="*/ 420 w 1149"/>
                <a:gd name="T47" fmla="*/ 622 h 1222"/>
                <a:gd name="T48" fmla="*/ 675 w 1149"/>
                <a:gd name="T49" fmla="*/ 501 h 1222"/>
                <a:gd name="T50" fmla="*/ 922 w 1149"/>
                <a:gd name="T51" fmla="*/ 324 h 1222"/>
                <a:gd name="T52" fmla="*/ 1115 w 1149"/>
                <a:gd name="T53" fmla="*/ 131 h 1222"/>
                <a:gd name="T54" fmla="*/ 1144 w 1149"/>
                <a:gd name="T55" fmla="*/ 102 h 1222"/>
                <a:gd name="T56" fmla="*/ 1149 w 1149"/>
                <a:gd name="T57" fmla="*/ 96 h 1222"/>
                <a:gd name="T58" fmla="*/ 1053 w 1149"/>
                <a:gd name="T59" fmla="*/ 0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49" h="1222">
                  <a:moveTo>
                    <a:pt x="1053" y="0"/>
                  </a:moveTo>
                  <a:cubicBezTo>
                    <a:pt x="1053" y="0"/>
                    <a:pt x="1037" y="17"/>
                    <a:pt x="825" y="228"/>
                  </a:cubicBezTo>
                  <a:cubicBezTo>
                    <a:pt x="762" y="292"/>
                    <a:pt x="682" y="344"/>
                    <a:pt x="597" y="389"/>
                  </a:cubicBezTo>
                  <a:cubicBezTo>
                    <a:pt x="533" y="423"/>
                    <a:pt x="466" y="453"/>
                    <a:pt x="401" y="481"/>
                  </a:cubicBezTo>
                  <a:cubicBezTo>
                    <a:pt x="352" y="503"/>
                    <a:pt x="305" y="524"/>
                    <a:pt x="260" y="547"/>
                  </a:cubicBezTo>
                  <a:cubicBezTo>
                    <a:pt x="226" y="563"/>
                    <a:pt x="194" y="581"/>
                    <a:pt x="165" y="600"/>
                  </a:cubicBezTo>
                  <a:cubicBezTo>
                    <a:pt x="142" y="614"/>
                    <a:pt x="121" y="629"/>
                    <a:pt x="102" y="645"/>
                  </a:cubicBezTo>
                  <a:cubicBezTo>
                    <a:pt x="88" y="658"/>
                    <a:pt x="74" y="671"/>
                    <a:pt x="62" y="686"/>
                  </a:cubicBezTo>
                  <a:cubicBezTo>
                    <a:pt x="44" y="707"/>
                    <a:pt x="28" y="732"/>
                    <a:pt x="17" y="759"/>
                  </a:cubicBezTo>
                  <a:cubicBezTo>
                    <a:pt x="6" y="786"/>
                    <a:pt x="0" y="816"/>
                    <a:pt x="0" y="847"/>
                  </a:cubicBezTo>
                  <a:cubicBezTo>
                    <a:pt x="0" y="875"/>
                    <a:pt x="5" y="904"/>
                    <a:pt x="14" y="933"/>
                  </a:cubicBezTo>
                  <a:cubicBezTo>
                    <a:pt x="27" y="976"/>
                    <a:pt x="49" y="1021"/>
                    <a:pt x="80" y="1068"/>
                  </a:cubicBezTo>
                  <a:cubicBezTo>
                    <a:pt x="112" y="1116"/>
                    <a:pt x="153" y="1166"/>
                    <a:pt x="204" y="1222"/>
                  </a:cubicBezTo>
                  <a:cubicBezTo>
                    <a:pt x="304" y="1129"/>
                    <a:pt x="304" y="1129"/>
                    <a:pt x="304" y="1129"/>
                  </a:cubicBezTo>
                  <a:cubicBezTo>
                    <a:pt x="272" y="1095"/>
                    <a:pt x="245" y="1064"/>
                    <a:pt x="223" y="1035"/>
                  </a:cubicBezTo>
                  <a:cubicBezTo>
                    <a:pt x="190" y="991"/>
                    <a:pt x="168" y="954"/>
                    <a:pt x="155" y="922"/>
                  </a:cubicBezTo>
                  <a:cubicBezTo>
                    <a:pt x="148" y="907"/>
                    <a:pt x="143" y="893"/>
                    <a:pt x="140" y="880"/>
                  </a:cubicBezTo>
                  <a:cubicBezTo>
                    <a:pt x="138" y="868"/>
                    <a:pt x="136" y="857"/>
                    <a:pt x="136" y="847"/>
                  </a:cubicBezTo>
                  <a:cubicBezTo>
                    <a:pt x="136" y="837"/>
                    <a:pt x="138" y="828"/>
                    <a:pt x="140" y="820"/>
                  </a:cubicBezTo>
                  <a:cubicBezTo>
                    <a:pt x="142" y="812"/>
                    <a:pt x="145" y="804"/>
                    <a:pt x="150" y="797"/>
                  </a:cubicBezTo>
                  <a:cubicBezTo>
                    <a:pt x="154" y="789"/>
                    <a:pt x="159" y="782"/>
                    <a:pt x="165" y="774"/>
                  </a:cubicBezTo>
                  <a:cubicBezTo>
                    <a:pt x="177" y="760"/>
                    <a:pt x="193" y="745"/>
                    <a:pt x="214" y="731"/>
                  </a:cubicBezTo>
                  <a:cubicBezTo>
                    <a:pt x="232" y="717"/>
                    <a:pt x="253" y="704"/>
                    <a:pt x="276" y="691"/>
                  </a:cubicBezTo>
                  <a:cubicBezTo>
                    <a:pt x="318" y="669"/>
                    <a:pt x="367" y="646"/>
                    <a:pt x="420" y="622"/>
                  </a:cubicBezTo>
                  <a:cubicBezTo>
                    <a:pt x="499" y="586"/>
                    <a:pt x="588" y="548"/>
                    <a:pt x="675" y="501"/>
                  </a:cubicBezTo>
                  <a:cubicBezTo>
                    <a:pt x="762" y="454"/>
                    <a:pt x="848" y="398"/>
                    <a:pt x="922" y="324"/>
                  </a:cubicBezTo>
                  <a:cubicBezTo>
                    <a:pt x="1027" y="219"/>
                    <a:pt x="1084" y="162"/>
                    <a:pt x="1115" y="131"/>
                  </a:cubicBezTo>
                  <a:cubicBezTo>
                    <a:pt x="1130" y="116"/>
                    <a:pt x="1139" y="107"/>
                    <a:pt x="1144" y="102"/>
                  </a:cubicBezTo>
                  <a:cubicBezTo>
                    <a:pt x="1148" y="97"/>
                    <a:pt x="1149" y="96"/>
                    <a:pt x="1149" y="96"/>
                  </a:cubicBezTo>
                  <a:lnTo>
                    <a:pt x="1053" y="0"/>
                  </a:lnTo>
                  <a:close/>
                </a:path>
              </a:pathLst>
            </a:custGeom>
            <a:solidFill>
              <a:srgbClr val="E5E5E5"/>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Freeform 15"/>
            <p:cNvSpPr/>
            <p:nvPr/>
          </p:nvSpPr>
          <p:spPr bwMode="auto">
            <a:xfrm>
              <a:off x="1892841" y="3156506"/>
              <a:ext cx="1748444" cy="1879055"/>
            </a:xfrm>
            <a:custGeom>
              <a:avLst/>
              <a:gdLst>
                <a:gd name="T0" fmla="*/ 1045 w 1098"/>
                <a:gd name="T1" fmla="*/ 0 h 1180"/>
                <a:gd name="T2" fmla="*/ 817 w 1098"/>
                <a:gd name="T3" fmla="*/ 228 h 1180"/>
                <a:gd name="T4" fmla="*/ 581 w 1098"/>
                <a:gd name="T5" fmla="*/ 394 h 1180"/>
                <a:gd name="T6" fmla="*/ 383 w 1098"/>
                <a:gd name="T7" fmla="*/ 488 h 1180"/>
                <a:gd name="T8" fmla="*/ 243 w 1098"/>
                <a:gd name="T9" fmla="*/ 553 h 1180"/>
                <a:gd name="T10" fmla="*/ 151 w 1098"/>
                <a:gd name="T11" fmla="*/ 604 h 1180"/>
                <a:gd name="T12" fmla="*/ 44 w 1098"/>
                <a:gd name="T13" fmla="*/ 697 h 1180"/>
                <a:gd name="T14" fmla="*/ 12 w 1098"/>
                <a:gd name="T15" fmla="*/ 757 h 1180"/>
                <a:gd name="T16" fmla="*/ 0 w 1098"/>
                <a:gd name="T17" fmla="*/ 826 h 1180"/>
                <a:gd name="T18" fmla="*/ 12 w 1098"/>
                <a:gd name="T19" fmla="*/ 903 h 1180"/>
                <a:gd name="T20" fmla="*/ 75 w 1098"/>
                <a:gd name="T21" fmla="*/ 1031 h 1180"/>
                <a:gd name="T22" fmla="*/ 196 w 1098"/>
                <a:gd name="T23" fmla="*/ 1180 h 1180"/>
                <a:gd name="T24" fmla="*/ 252 w 1098"/>
                <a:gd name="T25" fmla="*/ 1129 h 1180"/>
                <a:gd name="T26" fmla="*/ 115 w 1098"/>
                <a:gd name="T27" fmla="*/ 949 h 1180"/>
                <a:gd name="T28" fmla="*/ 85 w 1098"/>
                <a:gd name="T29" fmla="*/ 881 h 1180"/>
                <a:gd name="T30" fmla="*/ 76 w 1098"/>
                <a:gd name="T31" fmla="*/ 826 h 1180"/>
                <a:gd name="T32" fmla="*/ 81 w 1098"/>
                <a:gd name="T33" fmla="*/ 791 h 1180"/>
                <a:gd name="T34" fmla="*/ 113 w 1098"/>
                <a:gd name="T35" fmla="*/ 732 h 1180"/>
                <a:gd name="T36" fmla="*/ 168 w 1098"/>
                <a:gd name="T37" fmla="*/ 684 h 1180"/>
                <a:gd name="T38" fmla="*/ 314 w 1098"/>
                <a:gd name="T39" fmla="*/ 603 h 1180"/>
                <a:gd name="T40" fmla="*/ 595 w 1098"/>
                <a:gd name="T41" fmla="*/ 472 h 1180"/>
                <a:gd name="T42" fmla="*/ 870 w 1098"/>
                <a:gd name="T43" fmla="*/ 282 h 1180"/>
                <a:gd name="T44" fmla="*/ 1098 w 1098"/>
                <a:gd name="T45" fmla="*/ 54 h 1180"/>
                <a:gd name="T46" fmla="*/ 1045 w 1098"/>
                <a:gd name="T47"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98" h="1180">
                  <a:moveTo>
                    <a:pt x="1045" y="0"/>
                  </a:moveTo>
                  <a:cubicBezTo>
                    <a:pt x="1045" y="0"/>
                    <a:pt x="1028" y="17"/>
                    <a:pt x="817" y="228"/>
                  </a:cubicBezTo>
                  <a:cubicBezTo>
                    <a:pt x="750" y="295"/>
                    <a:pt x="667" y="348"/>
                    <a:pt x="581" y="394"/>
                  </a:cubicBezTo>
                  <a:cubicBezTo>
                    <a:pt x="516" y="429"/>
                    <a:pt x="448" y="459"/>
                    <a:pt x="383" y="488"/>
                  </a:cubicBezTo>
                  <a:cubicBezTo>
                    <a:pt x="334" y="510"/>
                    <a:pt x="287" y="531"/>
                    <a:pt x="243" y="553"/>
                  </a:cubicBezTo>
                  <a:cubicBezTo>
                    <a:pt x="210" y="569"/>
                    <a:pt x="179" y="586"/>
                    <a:pt x="151" y="604"/>
                  </a:cubicBezTo>
                  <a:cubicBezTo>
                    <a:pt x="108" y="631"/>
                    <a:pt x="71" y="661"/>
                    <a:pt x="44" y="697"/>
                  </a:cubicBezTo>
                  <a:cubicBezTo>
                    <a:pt x="31" y="716"/>
                    <a:pt x="20" y="736"/>
                    <a:pt x="12" y="757"/>
                  </a:cubicBezTo>
                  <a:cubicBezTo>
                    <a:pt x="4" y="779"/>
                    <a:pt x="0" y="802"/>
                    <a:pt x="0" y="826"/>
                  </a:cubicBezTo>
                  <a:cubicBezTo>
                    <a:pt x="0" y="851"/>
                    <a:pt x="4" y="876"/>
                    <a:pt x="12" y="903"/>
                  </a:cubicBezTo>
                  <a:cubicBezTo>
                    <a:pt x="24" y="943"/>
                    <a:pt x="45" y="985"/>
                    <a:pt x="75" y="1031"/>
                  </a:cubicBezTo>
                  <a:cubicBezTo>
                    <a:pt x="106" y="1076"/>
                    <a:pt x="145" y="1126"/>
                    <a:pt x="196" y="1180"/>
                  </a:cubicBezTo>
                  <a:cubicBezTo>
                    <a:pt x="252" y="1129"/>
                    <a:pt x="252" y="1129"/>
                    <a:pt x="252" y="1129"/>
                  </a:cubicBezTo>
                  <a:cubicBezTo>
                    <a:pt x="187" y="1059"/>
                    <a:pt x="143" y="999"/>
                    <a:pt x="115" y="949"/>
                  </a:cubicBezTo>
                  <a:cubicBezTo>
                    <a:pt x="101" y="924"/>
                    <a:pt x="91" y="901"/>
                    <a:pt x="85" y="881"/>
                  </a:cubicBezTo>
                  <a:cubicBezTo>
                    <a:pt x="79" y="861"/>
                    <a:pt x="76" y="843"/>
                    <a:pt x="76" y="826"/>
                  </a:cubicBezTo>
                  <a:cubicBezTo>
                    <a:pt x="76" y="814"/>
                    <a:pt x="78" y="802"/>
                    <a:pt x="81" y="791"/>
                  </a:cubicBezTo>
                  <a:cubicBezTo>
                    <a:pt x="87" y="770"/>
                    <a:pt x="97" y="751"/>
                    <a:pt x="113" y="732"/>
                  </a:cubicBezTo>
                  <a:cubicBezTo>
                    <a:pt x="128" y="716"/>
                    <a:pt x="146" y="700"/>
                    <a:pt x="168" y="684"/>
                  </a:cubicBezTo>
                  <a:cubicBezTo>
                    <a:pt x="207" y="656"/>
                    <a:pt x="257" y="630"/>
                    <a:pt x="314" y="603"/>
                  </a:cubicBezTo>
                  <a:cubicBezTo>
                    <a:pt x="398" y="563"/>
                    <a:pt x="497" y="522"/>
                    <a:pt x="595" y="472"/>
                  </a:cubicBezTo>
                  <a:cubicBezTo>
                    <a:pt x="693" y="422"/>
                    <a:pt x="790" y="362"/>
                    <a:pt x="870" y="282"/>
                  </a:cubicBezTo>
                  <a:cubicBezTo>
                    <a:pt x="1082" y="71"/>
                    <a:pt x="1098" y="54"/>
                    <a:pt x="1098" y="54"/>
                  </a:cubicBezTo>
                  <a:lnTo>
                    <a:pt x="1045" y="0"/>
                  </a:lnTo>
                  <a:close/>
                </a:path>
              </a:pathLst>
            </a:custGeom>
            <a:solidFill>
              <a:srgbClr val="F1F1F1"/>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16"/>
            <p:cNvSpPr/>
            <p:nvPr/>
          </p:nvSpPr>
          <p:spPr bwMode="auto">
            <a:xfrm>
              <a:off x="3235311" y="3198248"/>
              <a:ext cx="366251" cy="364231"/>
            </a:xfrm>
            <a:custGeom>
              <a:avLst/>
              <a:gdLst>
                <a:gd name="T0" fmla="*/ 230 w 230"/>
                <a:gd name="T1" fmla="*/ 126 h 229"/>
                <a:gd name="T2" fmla="*/ 177 w 230"/>
                <a:gd name="T3" fmla="*/ 53 h 229"/>
                <a:gd name="T4" fmla="*/ 104 w 230"/>
                <a:gd name="T5" fmla="*/ 0 h 229"/>
                <a:gd name="T6" fmla="*/ 0 w 230"/>
                <a:gd name="T7" fmla="*/ 229 h 229"/>
                <a:gd name="T8" fmla="*/ 230 w 230"/>
                <a:gd name="T9" fmla="*/ 126 h 229"/>
              </a:gdLst>
              <a:ahLst/>
              <a:cxnLst>
                <a:cxn ang="0">
                  <a:pos x="T0" y="T1"/>
                </a:cxn>
                <a:cxn ang="0">
                  <a:pos x="T2" y="T3"/>
                </a:cxn>
                <a:cxn ang="0">
                  <a:pos x="T4" y="T5"/>
                </a:cxn>
                <a:cxn ang="0">
                  <a:pos x="T6" y="T7"/>
                </a:cxn>
                <a:cxn ang="0">
                  <a:pos x="T8" y="T9"/>
                </a:cxn>
              </a:cxnLst>
              <a:rect l="0" t="0" r="r" b="b"/>
              <a:pathLst>
                <a:path w="230" h="229">
                  <a:moveTo>
                    <a:pt x="230" y="126"/>
                  </a:moveTo>
                  <a:cubicBezTo>
                    <a:pt x="177" y="53"/>
                    <a:pt x="177" y="53"/>
                    <a:pt x="177" y="53"/>
                  </a:cubicBezTo>
                  <a:cubicBezTo>
                    <a:pt x="104" y="0"/>
                    <a:pt x="104" y="0"/>
                    <a:pt x="104" y="0"/>
                  </a:cubicBezTo>
                  <a:cubicBezTo>
                    <a:pt x="104" y="0"/>
                    <a:pt x="0" y="96"/>
                    <a:pt x="0" y="229"/>
                  </a:cubicBezTo>
                  <a:cubicBezTo>
                    <a:pt x="134" y="229"/>
                    <a:pt x="230" y="126"/>
                    <a:pt x="230" y="126"/>
                  </a:cubicBezTo>
                  <a:close/>
                </a:path>
              </a:pathLst>
            </a:custGeom>
            <a:solidFill>
              <a:srgbClr val="F6921E"/>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Freeform 17"/>
            <p:cNvSpPr/>
            <p:nvPr/>
          </p:nvSpPr>
          <p:spPr bwMode="auto">
            <a:xfrm>
              <a:off x="3314755" y="3221812"/>
              <a:ext cx="263243" cy="261223"/>
            </a:xfrm>
            <a:custGeom>
              <a:avLst/>
              <a:gdLst>
                <a:gd name="T0" fmla="*/ 165 w 165"/>
                <a:gd name="T1" fmla="*/ 90 h 164"/>
                <a:gd name="T2" fmla="*/ 127 w 165"/>
                <a:gd name="T3" fmla="*/ 38 h 164"/>
                <a:gd name="T4" fmla="*/ 75 w 165"/>
                <a:gd name="T5" fmla="*/ 0 h 164"/>
                <a:gd name="T6" fmla="*/ 0 w 165"/>
                <a:gd name="T7" fmla="*/ 164 h 164"/>
                <a:gd name="T8" fmla="*/ 165 w 165"/>
                <a:gd name="T9" fmla="*/ 90 h 164"/>
              </a:gdLst>
              <a:ahLst/>
              <a:cxnLst>
                <a:cxn ang="0">
                  <a:pos x="T0" y="T1"/>
                </a:cxn>
                <a:cxn ang="0">
                  <a:pos x="T2" y="T3"/>
                </a:cxn>
                <a:cxn ang="0">
                  <a:pos x="T4" y="T5"/>
                </a:cxn>
                <a:cxn ang="0">
                  <a:pos x="T6" y="T7"/>
                </a:cxn>
                <a:cxn ang="0">
                  <a:pos x="T8" y="T9"/>
                </a:cxn>
              </a:cxnLst>
              <a:rect l="0" t="0" r="r" b="b"/>
              <a:pathLst>
                <a:path w="165" h="164">
                  <a:moveTo>
                    <a:pt x="165" y="90"/>
                  </a:moveTo>
                  <a:cubicBezTo>
                    <a:pt x="127" y="38"/>
                    <a:pt x="127" y="38"/>
                    <a:pt x="127" y="38"/>
                  </a:cubicBezTo>
                  <a:cubicBezTo>
                    <a:pt x="75" y="0"/>
                    <a:pt x="75" y="0"/>
                    <a:pt x="75" y="0"/>
                  </a:cubicBezTo>
                  <a:cubicBezTo>
                    <a:pt x="75" y="0"/>
                    <a:pt x="0" y="69"/>
                    <a:pt x="0" y="164"/>
                  </a:cubicBezTo>
                  <a:cubicBezTo>
                    <a:pt x="96" y="164"/>
                    <a:pt x="165" y="90"/>
                    <a:pt x="165" y="90"/>
                  </a:cubicBez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Freeform 18"/>
            <p:cNvSpPr/>
            <p:nvPr/>
          </p:nvSpPr>
          <p:spPr bwMode="auto">
            <a:xfrm>
              <a:off x="3380061" y="3241337"/>
              <a:ext cx="178413" cy="178413"/>
            </a:xfrm>
            <a:custGeom>
              <a:avLst/>
              <a:gdLst>
                <a:gd name="T0" fmla="*/ 112 w 112"/>
                <a:gd name="T1" fmla="*/ 61 h 112"/>
                <a:gd name="T2" fmla="*/ 86 w 112"/>
                <a:gd name="T3" fmla="*/ 26 h 112"/>
                <a:gd name="T4" fmla="*/ 50 w 112"/>
                <a:gd name="T5" fmla="*/ 0 h 112"/>
                <a:gd name="T6" fmla="*/ 0 w 112"/>
                <a:gd name="T7" fmla="*/ 112 h 112"/>
                <a:gd name="T8" fmla="*/ 112 w 112"/>
                <a:gd name="T9" fmla="*/ 61 h 112"/>
              </a:gdLst>
              <a:ahLst/>
              <a:cxnLst>
                <a:cxn ang="0">
                  <a:pos x="T0" y="T1"/>
                </a:cxn>
                <a:cxn ang="0">
                  <a:pos x="T2" y="T3"/>
                </a:cxn>
                <a:cxn ang="0">
                  <a:pos x="T4" y="T5"/>
                </a:cxn>
                <a:cxn ang="0">
                  <a:pos x="T6" y="T7"/>
                </a:cxn>
                <a:cxn ang="0">
                  <a:pos x="T8" y="T9"/>
                </a:cxn>
              </a:cxnLst>
              <a:rect l="0" t="0" r="r" b="b"/>
              <a:pathLst>
                <a:path w="112" h="112">
                  <a:moveTo>
                    <a:pt x="112" y="61"/>
                  </a:moveTo>
                  <a:cubicBezTo>
                    <a:pt x="86" y="26"/>
                    <a:pt x="86" y="26"/>
                    <a:pt x="86" y="26"/>
                  </a:cubicBezTo>
                  <a:cubicBezTo>
                    <a:pt x="50" y="0"/>
                    <a:pt x="50" y="0"/>
                    <a:pt x="50" y="0"/>
                  </a:cubicBezTo>
                  <a:cubicBezTo>
                    <a:pt x="50" y="0"/>
                    <a:pt x="0" y="47"/>
                    <a:pt x="0" y="112"/>
                  </a:cubicBezTo>
                  <a:cubicBezTo>
                    <a:pt x="65" y="112"/>
                    <a:pt x="112" y="61"/>
                    <a:pt x="112" y="61"/>
                  </a:cubicBezTo>
                  <a:close/>
                </a:path>
              </a:pathLst>
            </a:custGeom>
            <a:solidFill>
              <a:srgbClr val="FBED21"/>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Freeform 19"/>
            <p:cNvSpPr/>
            <p:nvPr/>
          </p:nvSpPr>
          <p:spPr bwMode="auto">
            <a:xfrm>
              <a:off x="3170006" y="2741108"/>
              <a:ext cx="509654" cy="514367"/>
            </a:xfrm>
            <a:custGeom>
              <a:avLst/>
              <a:gdLst>
                <a:gd name="T0" fmla="*/ 320 w 320"/>
                <a:gd name="T1" fmla="*/ 24 h 323"/>
                <a:gd name="T2" fmla="*/ 201 w 320"/>
                <a:gd name="T3" fmla="*/ 67 h 323"/>
                <a:gd name="T4" fmla="*/ 0 w 320"/>
                <a:gd name="T5" fmla="*/ 268 h 323"/>
                <a:gd name="T6" fmla="*/ 180 w 320"/>
                <a:gd name="T7" fmla="*/ 255 h 323"/>
                <a:gd name="T8" fmla="*/ 320 w 320"/>
                <a:gd name="T9" fmla="*/ 24 h 323"/>
              </a:gdLst>
              <a:ahLst/>
              <a:cxnLst>
                <a:cxn ang="0">
                  <a:pos x="T0" y="T1"/>
                </a:cxn>
                <a:cxn ang="0">
                  <a:pos x="T2" y="T3"/>
                </a:cxn>
                <a:cxn ang="0">
                  <a:pos x="T4" y="T5"/>
                </a:cxn>
                <a:cxn ang="0">
                  <a:pos x="T6" y="T7"/>
                </a:cxn>
                <a:cxn ang="0">
                  <a:pos x="T8" y="T9"/>
                </a:cxn>
              </a:cxnLst>
              <a:rect l="0" t="0" r="r" b="b"/>
              <a:pathLst>
                <a:path w="320" h="323">
                  <a:moveTo>
                    <a:pt x="320" y="24"/>
                  </a:moveTo>
                  <a:cubicBezTo>
                    <a:pt x="320" y="24"/>
                    <a:pt x="269" y="0"/>
                    <a:pt x="201" y="67"/>
                  </a:cubicBezTo>
                  <a:cubicBezTo>
                    <a:pt x="134" y="134"/>
                    <a:pt x="0" y="268"/>
                    <a:pt x="0" y="268"/>
                  </a:cubicBezTo>
                  <a:cubicBezTo>
                    <a:pt x="0" y="268"/>
                    <a:pt x="112" y="187"/>
                    <a:pt x="180" y="255"/>
                  </a:cubicBezTo>
                  <a:cubicBezTo>
                    <a:pt x="248" y="323"/>
                    <a:pt x="320" y="24"/>
                    <a:pt x="320" y="24"/>
                  </a:cubicBezTo>
                  <a:close/>
                </a:path>
              </a:pathLst>
            </a:custGeom>
            <a:solidFill>
              <a:schemeClr val="accent1">
                <a:lumMod val="75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Freeform 20"/>
            <p:cNvSpPr/>
            <p:nvPr/>
          </p:nvSpPr>
          <p:spPr bwMode="auto">
            <a:xfrm>
              <a:off x="3544335" y="3118804"/>
              <a:ext cx="514367" cy="508981"/>
            </a:xfrm>
            <a:custGeom>
              <a:avLst/>
              <a:gdLst>
                <a:gd name="T0" fmla="*/ 298 w 323"/>
                <a:gd name="T1" fmla="*/ 0 h 320"/>
                <a:gd name="T2" fmla="*/ 256 w 323"/>
                <a:gd name="T3" fmla="*/ 119 h 320"/>
                <a:gd name="T4" fmla="*/ 55 w 323"/>
                <a:gd name="T5" fmla="*/ 320 h 320"/>
                <a:gd name="T6" fmla="*/ 68 w 323"/>
                <a:gd name="T7" fmla="*/ 141 h 320"/>
                <a:gd name="T8" fmla="*/ 298 w 323"/>
                <a:gd name="T9" fmla="*/ 0 h 320"/>
              </a:gdLst>
              <a:ahLst/>
              <a:cxnLst>
                <a:cxn ang="0">
                  <a:pos x="T0" y="T1"/>
                </a:cxn>
                <a:cxn ang="0">
                  <a:pos x="T2" y="T3"/>
                </a:cxn>
                <a:cxn ang="0">
                  <a:pos x="T4" y="T5"/>
                </a:cxn>
                <a:cxn ang="0">
                  <a:pos x="T6" y="T7"/>
                </a:cxn>
                <a:cxn ang="0">
                  <a:pos x="T8" y="T9"/>
                </a:cxn>
              </a:cxnLst>
              <a:rect l="0" t="0" r="r" b="b"/>
              <a:pathLst>
                <a:path w="323" h="320">
                  <a:moveTo>
                    <a:pt x="298" y="0"/>
                  </a:moveTo>
                  <a:cubicBezTo>
                    <a:pt x="298" y="0"/>
                    <a:pt x="323" y="52"/>
                    <a:pt x="256" y="119"/>
                  </a:cubicBezTo>
                  <a:cubicBezTo>
                    <a:pt x="189" y="186"/>
                    <a:pt x="55" y="320"/>
                    <a:pt x="55" y="320"/>
                  </a:cubicBezTo>
                  <a:cubicBezTo>
                    <a:pt x="55" y="320"/>
                    <a:pt x="136" y="209"/>
                    <a:pt x="68" y="141"/>
                  </a:cubicBezTo>
                  <a:cubicBezTo>
                    <a:pt x="0" y="73"/>
                    <a:pt x="298" y="0"/>
                    <a:pt x="298" y="0"/>
                  </a:cubicBezTo>
                  <a:close/>
                </a:path>
              </a:pathLst>
            </a:custGeom>
            <a:solidFill>
              <a:schemeClr val="accent1">
                <a:lumMod val="75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Freeform 21"/>
            <p:cNvSpPr/>
            <p:nvPr/>
          </p:nvSpPr>
          <p:spPr bwMode="auto">
            <a:xfrm>
              <a:off x="3400932" y="3091201"/>
              <a:ext cx="305658" cy="307678"/>
            </a:xfrm>
            <a:custGeom>
              <a:avLst/>
              <a:gdLst>
                <a:gd name="T0" fmla="*/ 298 w 454"/>
                <a:gd name="T1" fmla="*/ 457 h 457"/>
                <a:gd name="T2" fmla="*/ 0 w 454"/>
                <a:gd name="T3" fmla="*/ 159 h 457"/>
                <a:gd name="T4" fmla="*/ 156 w 454"/>
                <a:gd name="T5" fmla="*/ 0 h 457"/>
                <a:gd name="T6" fmla="*/ 454 w 454"/>
                <a:gd name="T7" fmla="*/ 298 h 457"/>
                <a:gd name="T8" fmla="*/ 298 w 454"/>
                <a:gd name="T9" fmla="*/ 457 h 457"/>
              </a:gdLst>
              <a:ahLst/>
              <a:cxnLst>
                <a:cxn ang="0">
                  <a:pos x="T0" y="T1"/>
                </a:cxn>
                <a:cxn ang="0">
                  <a:pos x="T2" y="T3"/>
                </a:cxn>
                <a:cxn ang="0">
                  <a:pos x="T4" y="T5"/>
                </a:cxn>
                <a:cxn ang="0">
                  <a:pos x="T6" y="T7"/>
                </a:cxn>
                <a:cxn ang="0">
                  <a:pos x="T8" y="T9"/>
                </a:cxn>
              </a:cxnLst>
              <a:rect l="0" t="0" r="r" b="b"/>
              <a:pathLst>
                <a:path w="454" h="457">
                  <a:moveTo>
                    <a:pt x="298" y="457"/>
                  </a:moveTo>
                  <a:lnTo>
                    <a:pt x="0" y="159"/>
                  </a:lnTo>
                  <a:lnTo>
                    <a:pt x="156" y="0"/>
                  </a:lnTo>
                  <a:lnTo>
                    <a:pt x="454" y="298"/>
                  </a:lnTo>
                  <a:lnTo>
                    <a:pt x="298" y="457"/>
                  </a:lnTo>
                  <a:close/>
                </a:path>
              </a:pathLst>
            </a:custGeom>
            <a:solidFill>
              <a:srgbClr val="E5E5E5"/>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Freeform 22"/>
            <p:cNvSpPr/>
            <p:nvPr/>
          </p:nvSpPr>
          <p:spPr bwMode="auto">
            <a:xfrm>
              <a:off x="3400932" y="3091201"/>
              <a:ext cx="111760" cy="111760"/>
            </a:xfrm>
            <a:custGeom>
              <a:avLst/>
              <a:gdLst>
                <a:gd name="T0" fmla="*/ 10 w 166"/>
                <a:gd name="T1" fmla="*/ 166 h 166"/>
                <a:gd name="T2" fmla="*/ 0 w 166"/>
                <a:gd name="T3" fmla="*/ 159 h 166"/>
                <a:gd name="T4" fmla="*/ 156 w 166"/>
                <a:gd name="T5" fmla="*/ 0 h 166"/>
                <a:gd name="T6" fmla="*/ 166 w 166"/>
                <a:gd name="T7" fmla="*/ 10 h 166"/>
                <a:gd name="T8" fmla="*/ 10 w 166"/>
                <a:gd name="T9" fmla="*/ 166 h 166"/>
              </a:gdLst>
              <a:ahLst/>
              <a:cxnLst>
                <a:cxn ang="0">
                  <a:pos x="T0" y="T1"/>
                </a:cxn>
                <a:cxn ang="0">
                  <a:pos x="T2" y="T3"/>
                </a:cxn>
                <a:cxn ang="0">
                  <a:pos x="T4" y="T5"/>
                </a:cxn>
                <a:cxn ang="0">
                  <a:pos x="T6" y="T7"/>
                </a:cxn>
                <a:cxn ang="0">
                  <a:pos x="T8" y="T9"/>
                </a:cxn>
              </a:cxnLst>
              <a:rect l="0" t="0" r="r" b="b"/>
              <a:pathLst>
                <a:path w="166" h="166">
                  <a:moveTo>
                    <a:pt x="10" y="166"/>
                  </a:moveTo>
                  <a:lnTo>
                    <a:pt x="0" y="159"/>
                  </a:lnTo>
                  <a:lnTo>
                    <a:pt x="156" y="0"/>
                  </a:lnTo>
                  <a:lnTo>
                    <a:pt x="166" y="10"/>
                  </a:lnTo>
                  <a:lnTo>
                    <a:pt x="10" y="166"/>
                  </a:lnTo>
                  <a:close/>
                </a:path>
              </a:pathLst>
            </a:custGeom>
            <a:solidFill>
              <a:srgbClr val="CBCBCB"/>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Freeform 23"/>
            <p:cNvSpPr/>
            <p:nvPr/>
          </p:nvSpPr>
          <p:spPr bwMode="auto">
            <a:xfrm>
              <a:off x="3417090" y="3107359"/>
              <a:ext cx="109741" cy="111760"/>
            </a:xfrm>
            <a:custGeom>
              <a:avLst/>
              <a:gdLst>
                <a:gd name="T0" fmla="*/ 7 w 163"/>
                <a:gd name="T1" fmla="*/ 166 h 166"/>
                <a:gd name="T2" fmla="*/ 0 w 163"/>
                <a:gd name="T3" fmla="*/ 156 h 166"/>
                <a:gd name="T4" fmla="*/ 156 w 163"/>
                <a:gd name="T5" fmla="*/ 0 h 166"/>
                <a:gd name="T6" fmla="*/ 163 w 163"/>
                <a:gd name="T7" fmla="*/ 7 h 166"/>
                <a:gd name="T8" fmla="*/ 7 w 163"/>
                <a:gd name="T9" fmla="*/ 166 h 166"/>
              </a:gdLst>
              <a:ahLst/>
              <a:cxnLst>
                <a:cxn ang="0">
                  <a:pos x="T0" y="T1"/>
                </a:cxn>
                <a:cxn ang="0">
                  <a:pos x="T2" y="T3"/>
                </a:cxn>
                <a:cxn ang="0">
                  <a:pos x="T4" y="T5"/>
                </a:cxn>
                <a:cxn ang="0">
                  <a:pos x="T6" y="T7"/>
                </a:cxn>
                <a:cxn ang="0">
                  <a:pos x="T8" y="T9"/>
                </a:cxn>
              </a:cxnLst>
              <a:rect l="0" t="0" r="r" b="b"/>
              <a:pathLst>
                <a:path w="163" h="166">
                  <a:moveTo>
                    <a:pt x="7" y="166"/>
                  </a:moveTo>
                  <a:lnTo>
                    <a:pt x="0" y="156"/>
                  </a:lnTo>
                  <a:lnTo>
                    <a:pt x="156" y="0"/>
                  </a:lnTo>
                  <a:lnTo>
                    <a:pt x="163" y="7"/>
                  </a:lnTo>
                  <a:lnTo>
                    <a:pt x="7" y="166"/>
                  </a:lnTo>
                  <a:close/>
                </a:path>
              </a:pathLst>
            </a:custGeom>
            <a:solidFill>
              <a:srgbClr val="CBCBCB"/>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Freeform 24"/>
            <p:cNvSpPr/>
            <p:nvPr/>
          </p:nvSpPr>
          <p:spPr bwMode="auto">
            <a:xfrm>
              <a:off x="3431229" y="3121497"/>
              <a:ext cx="111760" cy="111760"/>
            </a:xfrm>
            <a:custGeom>
              <a:avLst/>
              <a:gdLst>
                <a:gd name="T0" fmla="*/ 7 w 166"/>
                <a:gd name="T1" fmla="*/ 166 h 166"/>
                <a:gd name="T2" fmla="*/ 0 w 166"/>
                <a:gd name="T3" fmla="*/ 159 h 166"/>
                <a:gd name="T4" fmla="*/ 156 w 166"/>
                <a:gd name="T5" fmla="*/ 0 h 166"/>
                <a:gd name="T6" fmla="*/ 166 w 166"/>
                <a:gd name="T7" fmla="*/ 10 h 166"/>
                <a:gd name="T8" fmla="*/ 7 w 166"/>
                <a:gd name="T9" fmla="*/ 166 h 166"/>
              </a:gdLst>
              <a:ahLst/>
              <a:cxnLst>
                <a:cxn ang="0">
                  <a:pos x="T0" y="T1"/>
                </a:cxn>
                <a:cxn ang="0">
                  <a:pos x="T2" y="T3"/>
                </a:cxn>
                <a:cxn ang="0">
                  <a:pos x="T4" y="T5"/>
                </a:cxn>
                <a:cxn ang="0">
                  <a:pos x="T6" y="T7"/>
                </a:cxn>
                <a:cxn ang="0">
                  <a:pos x="T8" y="T9"/>
                </a:cxn>
              </a:cxnLst>
              <a:rect l="0" t="0" r="r" b="b"/>
              <a:pathLst>
                <a:path w="166" h="166">
                  <a:moveTo>
                    <a:pt x="7" y="166"/>
                  </a:moveTo>
                  <a:lnTo>
                    <a:pt x="0" y="159"/>
                  </a:lnTo>
                  <a:lnTo>
                    <a:pt x="156" y="0"/>
                  </a:lnTo>
                  <a:lnTo>
                    <a:pt x="166" y="10"/>
                  </a:lnTo>
                  <a:lnTo>
                    <a:pt x="7" y="166"/>
                  </a:lnTo>
                  <a:close/>
                </a:path>
              </a:pathLst>
            </a:custGeom>
            <a:solidFill>
              <a:srgbClr val="CBCBCB"/>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Freeform 25"/>
            <p:cNvSpPr/>
            <p:nvPr/>
          </p:nvSpPr>
          <p:spPr bwMode="auto">
            <a:xfrm>
              <a:off x="3445367" y="3137655"/>
              <a:ext cx="111760" cy="109741"/>
            </a:xfrm>
            <a:custGeom>
              <a:avLst/>
              <a:gdLst>
                <a:gd name="T0" fmla="*/ 10 w 166"/>
                <a:gd name="T1" fmla="*/ 163 h 163"/>
                <a:gd name="T2" fmla="*/ 0 w 166"/>
                <a:gd name="T3" fmla="*/ 156 h 163"/>
                <a:gd name="T4" fmla="*/ 159 w 166"/>
                <a:gd name="T5" fmla="*/ 0 h 163"/>
                <a:gd name="T6" fmla="*/ 166 w 166"/>
                <a:gd name="T7" fmla="*/ 7 h 163"/>
                <a:gd name="T8" fmla="*/ 10 w 166"/>
                <a:gd name="T9" fmla="*/ 163 h 163"/>
              </a:gdLst>
              <a:ahLst/>
              <a:cxnLst>
                <a:cxn ang="0">
                  <a:pos x="T0" y="T1"/>
                </a:cxn>
                <a:cxn ang="0">
                  <a:pos x="T2" y="T3"/>
                </a:cxn>
                <a:cxn ang="0">
                  <a:pos x="T4" y="T5"/>
                </a:cxn>
                <a:cxn ang="0">
                  <a:pos x="T6" y="T7"/>
                </a:cxn>
                <a:cxn ang="0">
                  <a:pos x="T8" y="T9"/>
                </a:cxn>
              </a:cxnLst>
              <a:rect l="0" t="0" r="r" b="b"/>
              <a:pathLst>
                <a:path w="166" h="163">
                  <a:moveTo>
                    <a:pt x="10" y="163"/>
                  </a:moveTo>
                  <a:lnTo>
                    <a:pt x="0" y="156"/>
                  </a:lnTo>
                  <a:lnTo>
                    <a:pt x="159" y="0"/>
                  </a:lnTo>
                  <a:lnTo>
                    <a:pt x="166" y="7"/>
                  </a:lnTo>
                  <a:lnTo>
                    <a:pt x="10" y="163"/>
                  </a:lnTo>
                  <a:close/>
                </a:path>
              </a:pathLst>
            </a:custGeom>
            <a:solidFill>
              <a:srgbClr val="CBCBCB"/>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Freeform 26"/>
            <p:cNvSpPr/>
            <p:nvPr/>
          </p:nvSpPr>
          <p:spPr bwMode="auto">
            <a:xfrm>
              <a:off x="3461525" y="3151794"/>
              <a:ext cx="111760" cy="111760"/>
            </a:xfrm>
            <a:custGeom>
              <a:avLst/>
              <a:gdLst>
                <a:gd name="T0" fmla="*/ 7 w 166"/>
                <a:gd name="T1" fmla="*/ 166 h 166"/>
                <a:gd name="T2" fmla="*/ 0 w 166"/>
                <a:gd name="T3" fmla="*/ 156 h 166"/>
                <a:gd name="T4" fmla="*/ 156 w 166"/>
                <a:gd name="T5" fmla="*/ 0 h 166"/>
                <a:gd name="T6" fmla="*/ 166 w 166"/>
                <a:gd name="T7" fmla="*/ 7 h 166"/>
                <a:gd name="T8" fmla="*/ 7 w 166"/>
                <a:gd name="T9" fmla="*/ 166 h 166"/>
              </a:gdLst>
              <a:ahLst/>
              <a:cxnLst>
                <a:cxn ang="0">
                  <a:pos x="T0" y="T1"/>
                </a:cxn>
                <a:cxn ang="0">
                  <a:pos x="T2" y="T3"/>
                </a:cxn>
                <a:cxn ang="0">
                  <a:pos x="T4" y="T5"/>
                </a:cxn>
                <a:cxn ang="0">
                  <a:pos x="T6" y="T7"/>
                </a:cxn>
                <a:cxn ang="0">
                  <a:pos x="T8" y="T9"/>
                </a:cxn>
              </a:cxnLst>
              <a:rect l="0" t="0" r="r" b="b"/>
              <a:pathLst>
                <a:path w="166" h="166">
                  <a:moveTo>
                    <a:pt x="7" y="166"/>
                  </a:moveTo>
                  <a:lnTo>
                    <a:pt x="0" y="156"/>
                  </a:lnTo>
                  <a:lnTo>
                    <a:pt x="156" y="0"/>
                  </a:lnTo>
                  <a:lnTo>
                    <a:pt x="166" y="7"/>
                  </a:lnTo>
                  <a:lnTo>
                    <a:pt x="7" y="166"/>
                  </a:lnTo>
                  <a:close/>
                </a:path>
              </a:pathLst>
            </a:custGeom>
            <a:solidFill>
              <a:srgbClr val="CBCBCB"/>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Freeform 27"/>
            <p:cNvSpPr/>
            <p:nvPr/>
          </p:nvSpPr>
          <p:spPr bwMode="auto">
            <a:xfrm>
              <a:off x="3475663" y="3165932"/>
              <a:ext cx="111760" cy="111760"/>
            </a:xfrm>
            <a:custGeom>
              <a:avLst/>
              <a:gdLst>
                <a:gd name="T0" fmla="*/ 10 w 166"/>
                <a:gd name="T1" fmla="*/ 166 h 166"/>
                <a:gd name="T2" fmla="*/ 0 w 166"/>
                <a:gd name="T3" fmla="*/ 159 h 166"/>
                <a:gd name="T4" fmla="*/ 159 w 166"/>
                <a:gd name="T5" fmla="*/ 0 h 166"/>
                <a:gd name="T6" fmla="*/ 166 w 166"/>
                <a:gd name="T7" fmla="*/ 10 h 166"/>
                <a:gd name="T8" fmla="*/ 10 w 166"/>
                <a:gd name="T9" fmla="*/ 166 h 166"/>
              </a:gdLst>
              <a:ahLst/>
              <a:cxnLst>
                <a:cxn ang="0">
                  <a:pos x="T0" y="T1"/>
                </a:cxn>
                <a:cxn ang="0">
                  <a:pos x="T2" y="T3"/>
                </a:cxn>
                <a:cxn ang="0">
                  <a:pos x="T4" y="T5"/>
                </a:cxn>
                <a:cxn ang="0">
                  <a:pos x="T6" y="T7"/>
                </a:cxn>
                <a:cxn ang="0">
                  <a:pos x="T8" y="T9"/>
                </a:cxn>
              </a:cxnLst>
              <a:rect l="0" t="0" r="r" b="b"/>
              <a:pathLst>
                <a:path w="166" h="166">
                  <a:moveTo>
                    <a:pt x="10" y="166"/>
                  </a:moveTo>
                  <a:lnTo>
                    <a:pt x="0" y="159"/>
                  </a:lnTo>
                  <a:lnTo>
                    <a:pt x="159" y="0"/>
                  </a:lnTo>
                  <a:lnTo>
                    <a:pt x="166" y="10"/>
                  </a:lnTo>
                  <a:lnTo>
                    <a:pt x="10" y="166"/>
                  </a:lnTo>
                  <a:close/>
                </a:path>
              </a:pathLst>
            </a:custGeom>
            <a:solidFill>
              <a:srgbClr val="CBCBCB"/>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Freeform 28"/>
            <p:cNvSpPr/>
            <p:nvPr/>
          </p:nvSpPr>
          <p:spPr bwMode="auto">
            <a:xfrm>
              <a:off x="3491822" y="3182090"/>
              <a:ext cx="109741" cy="111760"/>
            </a:xfrm>
            <a:custGeom>
              <a:avLst/>
              <a:gdLst>
                <a:gd name="T0" fmla="*/ 7 w 163"/>
                <a:gd name="T1" fmla="*/ 166 h 166"/>
                <a:gd name="T2" fmla="*/ 0 w 163"/>
                <a:gd name="T3" fmla="*/ 156 h 166"/>
                <a:gd name="T4" fmla="*/ 156 w 163"/>
                <a:gd name="T5" fmla="*/ 0 h 166"/>
                <a:gd name="T6" fmla="*/ 163 w 163"/>
                <a:gd name="T7" fmla="*/ 7 h 166"/>
                <a:gd name="T8" fmla="*/ 7 w 163"/>
                <a:gd name="T9" fmla="*/ 166 h 166"/>
              </a:gdLst>
              <a:ahLst/>
              <a:cxnLst>
                <a:cxn ang="0">
                  <a:pos x="T0" y="T1"/>
                </a:cxn>
                <a:cxn ang="0">
                  <a:pos x="T2" y="T3"/>
                </a:cxn>
                <a:cxn ang="0">
                  <a:pos x="T4" y="T5"/>
                </a:cxn>
                <a:cxn ang="0">
                  <a:pos x="T6" y="T7"/>
                </a:cxn>
                <a:cxn ang="0">
                  <a:pos x="T8" y="T9"/>
                </a:cxn>
              </a:cxnLst>
              <a:rect l="0" t="0" r="r" b="b"/>
              <a:pathLst>
                <a:path w="163" h="166">
                  <a:moveTo>
                    <a:pt x="7" y="166"/>
                  </a:moveTo>
                  <a:lnTo>
                    <a:pt x="0" y="156"/>
                  </a:lnTo>
                  <a:lnTo>
                    <a:pt x="156" y="0"/>
                  </a:lnTo>
                  <a:lnTo>
                    <a:pt x="163" y="7"/>
                  </a:lnTo>
                  <a:lnTo>
                    <a:pt x="7" y="166"/>
                  </a:lnTo>
                  <a:close/>
                </a:path>
              </a:pathLst>
            </a:custGeom>
            <a:solidFill>
              <a:srgbClr val="CBCBCB"/>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Freeform 29"/>
            <p:cNvSpPr/>
            <p:nvPr/>
          </p:nvSpPr>
          <p:spPr bwMode="auto">
            <a:xfrm>
              <a:off x="3505960" y="3196228"/>
              <a:ext cx="111760" cy="111760"/>
            </a:xfrm>
            <a:custGeom>
              <a:avLst/>
              <a:gdLst>
                <a:gd name="T0" fmla="*/ 7 w 166"/>
                <a:gd name="T1" fmla="*/ 166 h 166"/>
                <a:gd name="T2" fmla="*/ 0 w 166"/>
                <a:gd name="T3" fmla="*/ 159 h 166"/>
                <a:gd name="T4" fmla="*/ 156 w 166"/>
                <a:gd name="T5" fmla="*/ 0 h 166"/>
                <a:gd name="T6" fmla="*/ 166 w 166"/>
                <a:gd name="T7" fmla="*/ 10 h 166"/>
                <a:gd name="T8" fmla="*/ 7 w 166"/>
                <a:gd name="T9" fmla="*/ 166 h 166"/>
              </a:gdLst>
              <a:ahLst/>
              <a:cxnLst>
                <a:cxn ang="0">
                  <a:pos x="T0" y="T1"/>
                </a:cxn>
                <a:cxn ang="0">
                  <a:pos x="T2" y="T3"/>
                </a:cxn>
                <a:cxn ang="0">
                  <a:pos x="T4" y="T5"/>
                </a:cxn>
                <a:cxn ang="0">
                  <a:pos x="T6" y="T7"/>
                </a:cxn>
                <a:cxn ang="0">
                  <a:pos x="T8" y="T9"/>
                </a:cxn>
              </a:cxnLst>
              <a:rect l="0" t="0" r="r" b="b"/>
              <a:pathLst>
                <a:path w="166" h="166">
                  <a:moveTo>
                    <a:pt x="7" y="166"/>
                  </a:moveTo>
                  <a:lnTo>
                    <a:pt x="0" y="159"/>
                  </a:lnTo>
                  <a:lnTo>
                    <a:pt x="156" y="0"/>
                  </a:lnTo>
                  <a:lnTo>
                    <a:pt x="166" y="10"/>
                  </a:lnTo>
                  <a:lnTo>
                    <a:pt x="7" y="166"/>
                  </a:lnTo>
                  <a:close/>
                </a:path>
              </a:pathLst>
            </a:custGeom>
            <a:solidFill>
              <a:srgbClr val="CBCBCB"/>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Freeform 30"/>
            <p:cNvSpPr/>
            <p:nvPr/>
          </p:nvSpPr>
          <p:spPr bwMode="auto">
            <a:xfrm>
              <a:off x="3520098" y="3212387"/>
              <a:ext cx="111760" cy="109741"/>
            </a:xfrm>
            <a:custGeom>
              <a:avLst/>
              <a:gdLst>
                <a:gd name="T0" fmla="*/ 10 w 166"/>
                <a:gd name="T1" fmla="*/ 163 h 163"/>
                <a:gd name="T2" fmla="*/ 0 w 166"/>
                <a:gd name="T3" fmla="*/ 156 h 163"/>
                <a:gd name="T4" fmla="*/ 159 w 166"/>
                <a:gd name="T5" fmla="*/ 0 h 163"/>
                <a:gd name="T6" fmla="*/ 166 w 166"/>
                <a:gd name="T7" fmla="*/ 7 h 163"/>
                <a:gd name="T8" fmla="*/ 10 w 166"/>
                <a:gd name="T9" fmla="*/ 163 h 163"/>
              </a:gdLst>
              <a:ahLst/>
              <a:cxnLst>
                <a:cxn ang="0">
                  <a:pos x="T0" y="T1"/>
                </a:cxn>
                <a:cxn ang="0">
                  <a:pos x="T2" y="T3"/>
                </a:cxn>
                <a:cxn ang="0">
                  <a:pos x="T4" y="T5"/>
                </a:cxn>
                <a:cxn ang="0">
                  <a:pos x="T6" y="T7"/>
                </a:cxn>
                <a:cxn ang="0">
                  <a:pos x="T8" y="T9"/>
                </a:cxn>
              </a:cxnLst>
              <a:rect l="0" t="0" r="r" b="b"/>
              <a:pathLst>
                <a:path w="166" h="163">
                  <a:moveTo>
                    <a:pt x="10" y="163"/>
                  </a:moveTo>
                  <a:lnTo>
                    <a:pt x="0" y="156"/>
                  </a:lnTo>
                  <a:lnTo>
                    <a:pt x="159" y="0"/>
                  </a:lnTo>
                  <a:lnTo>
                    <a:pt x="166" y="7"/>
                  </a:lnTo>
                  <a:lnTo>
                    <a:pt x="10" y="163"/>
                  </a:lnTo>
                  <a:close/>
                </a:path>
              </a:pathLst>
            </a:custGeom>
            <a:solidFill>
              <a:srgbClr val="CBCBCB"/>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Freeform 31"/>
            <p:cNvSpPr/>
            <p:nvPr/>
          </p:nvSpPr>
          <p:spPr bwMode="auto">
            <a:xfrm>
              <a:off x="3536256" y="3226525"/>
              <a:ext cx="111760" cy="111760"/>
            </a:xfrm>
            <a:custGeom>
              <a:avLst/>
              <a:gdLst>
                <a:gd name="T0" fmla="*/ 7 w 166"/>
                <a:gd name="T1" fmla="*/ 166 h 166"/>
                <a:gd name="T2" fmla="*/ 0 w 166"/>
                <a:gd name="T3" fmla="*/ 159 h 166"/>
                <a:gd name="T4" fmla="*/ 156 w 166"/>
                <a:gd name="T5" fmla="*/ 0 h 166"/>
                <a:gd name="T6" fmla="*/ 166 w 166"/>
                <a:gd name="T7" fmla="*/ 10 h 166"/>
                <a:gd name="T8" fmla="*/ 7 w 166"/>
                <a:gd name="T9" fmla="*/ 166 h 166"/>
              </a:gdLst>
              <a:ahLst/>
              <a:cxnLst>
                <a:cxn ang="0">
                  <a:pos x="T0" y="T1"/>
                </a:cxn>
                <a:cxn ang="0">
                  <a:pos x="T2" y="T3"/>
                </a:cxn>
                <a:cxn ang="0">
                  <a:pos x="T4" y="T5"/>
                </a:cxn>
                <a:cxn ang="0">
                  <a:pos x="T6" y="T7"/>
                </a:cxn>
                <a:cxn ang="0">
                  <a:pos x="T8" y="T9"/>
                </a:cxn>
              </a:cxnLst>
              <a:rect l="0" t="0" r="r" b="b"/>
              <a:pathLst>
                <a:path w="166" h="166">
                  <a:moveTo>
                    <a:pt x="7" y="166"/>
                  </a:moveTo>
                  <a:lnTo>
                    <a:pt x="0" y="159"/>
                  </a:lnTo>
                  <a:lnTo>
                    <a:pt x="156" y="0"/>
                  </a:lnTo>
                  <a:lnTo>
                    <a:pt x="166" y="10"/>
                  </a:lnTo>
                  <a:lnTo>
                    <a:pt x="7" y="166"/>
                  </a:lnTo>
                  <a:close/>
                </a:path>
              </a:pathLst>
            </a:custGeom>
            <a:solidFill>
              <a:srgbClr val="CBCBCB"/>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Freeform 32"/>
            <p:cNvSpPr/>
            <p:nvPr/>
          </p:nvSpPr>
          <p:spPr bwMode="auto">
            <a:xfrm>
              <a:off x="3550395" y="3242683"/>
              <a:ext cx="111760" cy="109741"/>
            </a:xfrm>
            <a:custGeom>
              <a:avLst/>
              <a:gdLst>
                <a:gd name="T0" fmla="*/ 10 w 166"/>
                <a:gd name="T1" fmla="*/ 163 h 163"/>
                <a:gd name="T2" fmla="*/ 0 w 166"/>
                <a:gd name="T3" fmla="*/ 156 h 163"/>
                <a:gd name="T4" fmla="*/ 159 w 166"/>
                <a:gd name="T5" fmla="*/ 0 h 163"/>
                <a:gd name="T6" fmla="*/ 166 w 166"/>
                <a:gd name="T7" fmla="*/ 7 h 163"/>
                <a:gd name="T8" fmla="*/ 10 w 166"/>
                <a:gd name="T9" fmla="*/ 163 h 163"/>
              </a:gdLst>
              <a:ahLst/>
              <a:cxnLst>
                <a:cxn ang="0">
                  <a:pos x="T0" y="T1"/>
                </a:cxn>
                <a:cxn ang="0">
                  <a:pos x="T2" y="T3"/>
                </a:cxn>
                <a:cxn ang="0">
                  <a:pos x="T4" y="T5"/>
                </a:cxn>
                <a:cxn ang="0">
                  <a:pos x="T6" y="T7"/>
                </a:cxn>
                <a:cxn ang="0">
                  <a:pos x="T8" y="T9"/>
                </a:cxn>
              </a:cxnLst>
              <a:rect l="0" t="0" r="r" b="b"/>
              <a:pathLst>
                <a:path w="166" h="163">
                  <a:moveTo>
                    <a:pt x="10" y="163"/>
                  </a:moveTo>
                  <a:lnTo>
                    <a:pt x="0" y="156"/>
                  </a:lnTo>
                  <a:lnTo>
                    <a:pt x="159" y="0"/>
                  </a:lnTo>
                  <a:lnTo>
                    <a:pt x="166" y="7"/>
                  </a:lnTo>
                  <a:lnTo>
                    <a:pt x="10" y="163"/>
                  </a:lnTo>
                  <a:close/>
                </a:path>
              </a:pathLst>
            </a:custGeom>
            <a:solidFill>
              <a:srgbClr val="CBCBCB"/>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Freeform 33"/>
            <p:cNvSpPr/>
            <p:nvPr/>
          </p:nvSpPr>
          <p:spPr bwMode="auto">
            <a:xfrm>
              <a:off x="3566553" y="3256821"/>
              <a:ext cx="111760" cy="111760"/>
            </a:xfrm>
            <a:custGeom>
              <a:avLst/>
              <a:gdLst>
                <a:gd name="T0" fmla="*/ 7 w 166"/>
                <a:gd name="T1" fmla="*/ 166 h 166"/>
                <a:gd name="T2" fmla="*/ 0 w 166"/>
                <a:gd name="T3" fmla="*/ 156 h 166"/>
                <a:gd name="T4" fmla="*/ 156 w 166"/>
                <a:gd name="T5" fmla="*/ 0 h 166"/>
                <a:gd name="T6" fmla="*/ 166 w 166"/>
                <a:gd name="T7" fmla="*/ 7 h 166"/>
                <a:gd name="T8" fmla="*/ 7 w 166"/>
                <a:gd name="T9" fmla="*/ 166 h 166"/>
              </a:gdLst>
              <a:ahLst/>
              <a:cxnLst>
                <a:cxn ang="0">
                  <a:pos x="T0" y="T1"/>
                </a:cxn>
                <a:cxn ang="0">
                  <a:pos x="T2" y="T3"/>
                </a:cxn>
                <a:cxn ang="0">
                  <a:pos x="T4" y="T5"/>
                </a:cxn>
                <a:cxn ang="0">
                  <a:pos x="T6" y="T7"/>
                </a:cxn>
                <a:cxn ang="0">
                  <a:pos x="T8" y="T9"/>
                </a:cxn>
              </a:cxnLst>
              <a:rect l="0" t="0" r="r" b="b"/>
              <a:pathLst>
                <a:path w="166" h="166">
                  <a:moveTo>
                    <a:pt x="7" y="166"/>
                  </a:moveTo>
                  <a:lnTo>
                    <a:pt x="0" y="156"/>
                  </a:lnTo>
                  <a:lnTo>
                    <a:pt x="156" y="0"/>
                  </a:lnTo>
                  <a:lnTo>
                    <a:pt x="166" y="7"/>
                  </a:lnTo>
                  <a:lnTo>
                    <a:pt x="7" y="166"/>
                  </a:lnTo>
                  <a:close/>
                </a:path>
              </a:pathLst>
            </a:custGeom>
            <a:solidFill>
              <a:srgbClr val="CBCBCB"/>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Freeform 34"/>
            <p:cNvSpPr/>
            <p:nvPr/>
          </p:nvSpPr>
          <p:spPr bwMode="auto">
            <a:xfrm>
              <a:off x="3580691" y="3271633"/>
              <a:ext cx="111760" cy="111087"/>
            </a:xfrm>
            <a:custGeom>
              <a:avLst/>
              <a:gdLst>
                <a:gd name="T0" fmla="*/ 10 w 166"/>
                <a:gd name="T1" fmla="*/ 165 h 165"/>
                <a:gd name="T2" fmla="*/ 0 w 166"/>
                <a:gd name="T3" fmla="*/ 158 h 165"/>
                <a:gd name="T4" fmla="*/ 159 w 166"/>
                <a:gd name="T5" fmla="*/ 0 h 165"/>
                <a:gd name="T6" fmla="*/ 166 w 166"/>
                <a:gd name="T7" fmla="*/ 9 h 165"/>
                <a:gd name="T8" fmla="*/ 10 w 166"/>
                <a:gd name="T9" fmla="*/ 165 h 165"/>
              </a:gdLst>
              <a:ahLst/>
              <a:cxnLst>
                <a:cxn ang="0">
                  <a:pos x="T0" y="T1"/>
                </a:cxn>
                <a:cxn ang="0">
                  <a:pos x="T2" y="T3"/>
                </a:cxn>
                <a:cxn ang="0">
                  <a:pos x="T4" y="T5"/>
                </a:cxn>
                <a:cxn ang="0">
                  <a:pos x="T6" y="T7"/>
                </a:cxn>
                <a:cxn ang="0">
                  <a:pos x="T8" y="T9"/>
                </a:cxn>
              </a:cxnLst>
              <a:rect l="0" t="0" r="r" b="b"/>
              <a:pathLst>
                <a:path w="166" h="165">
                  <a:moveTo>
                    <a:pt x="10" y="165"/>
                  </a:moveTo>
                  <a:lnTo>
                    <a:pt x="0" y="158"/>
                  </a:lnTo>
                  <a:lnTo>
                    <a:pt x="159" y="0"/>
                  </a:lnTo>
                  <a:lnTo>
                    <a:pt x="166" y="9"/>
                  </a:lnTo>
                  <a:lnTo>
                    <a:pt x="10" y="165"/>
                  </a:lnTo>
                  <a:close/>
                </a:path>
              </a:pathLst>
            </a:custGeom>
            <a:solidFill>
              <a:srgbClr val="CBCBCB"/>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Freeform 35"/>
            <p:cNvSpPr/>
            <p:nvPr/>
          </p:nvSpPr>
          <p:spPr bwMode="auto">
            <a:xfrm>
              <a:off x="3596849" y="3287118"/>
              <a:ext cx="109741" cy="111760"/>
            </a:xfrm>
            <a:custGeom>
              <a:avLst/>
              <a:gdLst>
                <a:gd name="T0" fmla="*/ 7 w 163"/>
                <a:gd name="T1" fmla="*/ 166 h 166"/>
                <a:gd name="T2" fmla="*/ 0 w 163"/>
                <a:gd name="T3" fmla="*/ 156 h 166"/>
                <a:gd name="T4" fmla="*/ 156 w 163"/>
                <a:gd name="T5" fmla="*/ 0 h 166"/>
                <a:gd name="T6" fmla="*/ 163 w 163"/>
                <a:gd name="T7" fmla="*/ 7 h 166"/>
                <a:gd name="T8" fmla="*/ 7 w 163"/>
                <a:gd name="T9" fmla="*/ 166 h 166"/>
              </a:gdLst>
              <a:ahLst/>
              <a:cxnLst>
                <a:cxn ang="0">
                  <a:pos x="T0" y="T1"/>
                </a:cxn>
                <a:cxn ang="0">
                  <a:pos x="T2" y="T3"/>
                </a:cxn>
                <a:cxn ang="0">
                  <a:pos x="T4" y="T5"/>
                </a:cxn>
                <a:cxn ang="0">
                  <a:pos x="T6" y="T7"/>
                </a:cxn>
                <a:cxn ang="0">
                  <a:pos x="T8" y="T9"/>
                </a:cxn>
              </a:cxnLst>
              <a:rect l="0" t="0" r="r" b="b"/>
              <a:pathLst>
                <a:path w="163" h="166">
                  <a:moveTo>
                    <a:pt x="7" y="166"/>
                  </a:moveTo>
                  <a:lnTo>
                    <a:pt x="0" y="156"/>
                  </a:lnTo>
                  <a:lnTo>
                    <a:pt x="156" y="0"/>
                  </a:lnTo>
                  <a:lnTo>
                    <a:pt x="163" y="7"/>
                  </a:lnTo>
                  <a:lnTo>
                    <a:pt x="7" y="166"/>
                  </a:lnTo>
                  <a:close/>
                </a:path>
              </a:pathLst>
            </a:custGeom>
            <a:solidFill>
              <a:srgbClr val="CBCBCB"/>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Freeform 36"/>
            <p:cNvSpPr/>
            <p:nvPr/>
          </p:nvSpPr>
          <p:spPr bwMode="auto">
            <a:xfrm>
              <a:off x="3426516" y="2059774"/>
              <a:ext cx="1312174" cy="1313521"/>
            </a:xfrm>
            <a:custGeom>
              <a:avLst/>
              <a:gdLst>
                <a:gd name="T0" fmla="*/ 141 w 824"/>
                <a:gd name="T1" fmla="*/ 825 h 825"/>
                <a:gd name="T2" fmla="*/ 482 w 824"/>
                <a:gd name="T3" fmla="*/ 564 h 825"/>
                <a:gd name="T4" fmla="*/ 763 w 824"/>
                <a:gd name="T5" fmla="*/ 61 h 825"/>
                <a:gd name="T6" fmla="*/ 261 w 824"/>
                <a:gd name="T7" fmla="*/ 343 h 825"/>
                <a:gd name="T8" fmla="*/ 0 w 824"/>
                <a:gd name="T9" fmla="*/ 683 h 825"/>
                <a:gd name="T10" fmla="*/ 141 w 824"/>
                <a:gd name="T11" fmla="*/ 825 h 825"/>
              </a:gdLst>
              <a:ahLst/>
              <a:cxnLst>
                <a:cxn ang="0">
                  <a:pos x="T0" y="T1"/>
                </a:cxn>
                <a:cxn ang="0">
                  <a:pos x="T2" y="T3"/>
                </a:cxn>
                <a:cxn ang="0">
                  <a:pos x="T4" y="T5"/>
                </a:cxn>
                <a:cxn ang="0">
                  <a:pos x="T6" y="T7"/>
                </a:cxn>
                <a:cxn ang="0">
                  <a:pos x="T8" y="T9"/>
                </a:cxn>
                <a:cxn ang="0">
                  <a:pos x="T10" y="T11"/>
                </a:cxn>
              </a:cxnLst>
              <a:rect l="0" t="0" r="r" b="b"/>
              <a:pathLst>
                <a:path w="824" h="825">
                  <a:moveTo>
                    <a:pt x="141" y="825"/>
                  </a:moveTo>
                  <a:cubicBezTo>
                    <a:pt x="237" y="778"/>
                    <a:pt x="361" y="685"/>
                    <a:pt x="482" y="564"/>
                  </a:cubicBezTo>
                  <a:cubicBezTo>
                    <a:pt x="698" y="348"/>
                    <a:pt x="824" y="123"/>
                    <a:pt x="763" y="61"/>
                  </a:cubicBezTo>
                  <a:cubicBezTo>
                    <a:pt x="702" y="0"/>
                    <a:pt x="477" y="126"/>
                    <a:pt x="261" y="343"/>
                  </a:cubicBezTo>
                  <a:cubicBezTo>
                    <a:pt x="140" y="464"/>
                    <a:pt x="47" y="587"/>
                    <a:pt x="0" y="683"/>
                  </a:cubicBezTo>
                  <a:cubicBezTo>
                    <a:pt x="141" y="825"/>
                    <a:pt x="141" y="825"/>
                    <a:pt x="141" y="825"/>
                  </a:cubicBezTo>
                </a:path>
              </a:pathLst>
            </a:custGeom>
            <a:solidFill>
              <a:schemeClr val="tx2">
                <a:lumMod val="20000"/>
                <a:lumOff val="80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Freeform 37"/>
            <p:cNvSpPr/>
            <p:nvPr/>
          </p:nvSpPr>
          <p:spPr bwMode="auto">
            <a:xfrm>
              <a:off x="3549048" y="2779484"/>
              <a:ext cx="469932" cy="471279"/>
            </a:xfrm>
            <a:custGeom>
              <a:avLst/>
              <a:gdLst>
                <a:gd name="T0" fmla="*/ 205 w 295"/>
                <a:gd name="T1" fmla="*/ 285 h 296"/>
                <a:gd name="T2" fmla="*/ 295 w 295"/>
                <a:gd name="T3" fmla="*/ 213 h 296"/>
                <a:gd name="T4" fmla="*/ 176 w 295"/>
                <a:gd name="T5" fmla="*/ 120 h 296"/>
                <a:gd name="T6" fmla="*/ 82 w 295"/>
                <a:gd name="T7" fmla="*/ 0 h 296"/>
                <a:gd name="T8" fmla="*/ 11 w 295"/>
                <a:gd name="T9" fmla="*/ 90 h 296"/>
                <a:gd name="T10" fmla="*/ 95 w 295"/>
                <a:gd name="T11" fmla="*/ 201 h 296"/>
                <a:gd name="T12" fmla="*/ 205 w 295"/>
                <a:gd name="T13" fmla="*/ 285 h 296"/>
              </a:gdLst>
              <a:ahLst/>
              <a:cxnLst>
                <a:cxn ang="0">
                  <a:pos x="T0" y="T1"/>
                </a:cxn>
                <a:cxn ang="0">
                  <a:pos x="T2" y="T3"/>
                </a:cxn>
                <a:cxn ang="0">
                  <a:pos x="T4" y="T5"/>
                </a:cxn>
                <a:cxn ang="0">
                  <a:pos x="T6" y="T7"/>
                </a:cxn>
                <a:cxn ang="0">
                  <a:pos x="T8" y="T9"/>
                </a:cxn>
                <a:cxn ang="0">
                  <a:pos x="T10" y="T11"/>
                </a:cxn>
                <a:cxn ang="0">
                  <a:pos x="T12" y="T13"/>
                </a:cxn>
              </a:cxnLst>
              <a:rect l="0" t="0" r="r" b="b"/>
              <a:pathLst>
                <a:path w="295" h="296">
                  <a:moveTo>
                    <a:pt x="205" y="285"/>
                  </a:moveTo>
                  <a:cubicBezTo>
                    <a:pt x="235" y="263"/>
                    <a:pt x="265" y="240"/>
                    <a:pt x="295" y="213"/>
                  </a:cubicBezTo>
                  <a:cubicBezTo>
                    <a:pt x="295" y="213"/>
                    <a:pt x="281" y="225"/>
                    <a:pt x="176" y="120"/>
                  </a:cubicBezTo>
                  <a:cubicBezTo>
                    <a:pt x="71" y="15"/>
                    <a:pt x="82" y="0"/>
                    <a:pt x="82" y="0"/>
                  </a:cubicBezTo>
                  <a:cubicBezTo>
                    <a:pt x="56" y="31"/>
                    <a:pt x="32" y="61"/>
                    <a:pt x="11" y="90"/>
                  </a:cubicBezTo>
                  <a:cubicBezTo>
                    <a:pt x="11" y="90"/>
                    <a:pt x="0" y="105"/>
                    <a:pt x="95" y="201"/>
                  </a:cubicBezTo>
                  <a:cubicBezTo>
                    <a:pt x="190" y="296"/>
                    <a:pt x="205" y="285"/>
                    <a:pt x="205" y="285"/>
                  </a:cubicBez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Freeform 38"/>
            <p:cNvSpPr/>
            <p:nvPr/>
          </p:nvSpPr>
          <p:spPr bwMode="auto">
            <a:xfrm>
              <a:off x="4179888" y="2092763"/>
              <a:ext cx="526485" cy="527159"/>
            </a:xfrm>
            <a:custGeom>
              <a:avLst/>
              <a:gdLst>
                <a:gd name="T0" fmla="*/ 191 w 331"/>
                <a:gd name="T1" fmla="*/ 331 h 331"/>
                <a:gd name="T2" fmla="*/ 290 w 331"/>
                <a:gd name="T3" fmla="*/ 40 h 331"/>
                <a:gd name="T4" fmla="*/ 0 w 331"/>
                <a:gd name="T5" fmla="*/ 140 h 331"/>
                <a:gd name="T6" fmla="*/ 75 w 331"/>
                <a:gd name="T7" fmla="*/ 256 h 331"/>
                <a:gd name="T8" fmla="*/ 191 w 331"/>
                <a:gd name="T9" fmla="*/ 331 h 331"/>
              </a:gdLst>
              <a:ahLst/>
              <a:cxnLst>
                <a:cxn ang="0">
                  <a:pos x="T0" y="T1"/>
                </a:cxn>
                <a:cxn ang="0">
                  <a:pos x="T2" y="T3"/>
                </a:cxn>
                <a:cxn ang="0">
                  <a:pos x="T4" y="T5"/>
                </a:cxn>
                <a:cxn ang="0">
                  <a:pos x="T6" y="T7"/>
                </a:cxn>
                <a:cxn ang="0">
                  <a:pos x="T8" y="T9"/>
                </a:cxn>
              </a:cxnLst>
              <a:rect l="0" t="0" r="r" b="b"/>
              <a:pathLst>
                <a:path w="331" h="331">
                  <a:moveTo>
                    <a:pt x="191" y="331"/>
                  </a:moveTo>
                  <a:cubicBezTo>
                    <a:pt x="288" y="195"/>
                    <a:pt x="331" y="81"/>
                    <a:pt x="290" y="40"/>
                  </a:cubicBezTo>
                  <a:cubicBezTo>
                    <a:pt x="249" y="0"/>
                    <a:pt x="135" y="42"/>
                    <a:pt x="0" y="140"/>
                  </a:cubicBezTo>
                  <a:cubicBezTo>
                    <a:pt x="0" y="140"/>
                    <a:pt x="20" y="202"/>
                    <a:pt x="75" y="256"/>
                  </a:cubicBezTo>
                  <a:cubicBezTo>
                    <a:pt x="129" y="310"/>
                    <a:pt x="191" y="331"/>
                    <a:pt x="191" y="331"/>
                  </a:cubicBez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Freeform 39"/>
            <p:cNvSpPr/>
            <p:nvPr/>
          </p:nvSpPr>
          <p:spPr bwMode="auto">
            <a:xfrm>
              <a:off x="4009555" y="2486618"/>
              <a:ext cx="302292" cy="303638"/>
            </a:xfrm>
            <a:custGeom>
              <a:avLst/>
              <a:gdLst>
                <a:gd name="T0" fmla="*/ 156 w 190"/>
                <a:gd name="T1" fmla="*/ 157 h 191"/>
                <a:gd name="T2" fmla="*/ 34 w 190"/>
                <a:gd name="T3" fmla="*/ 157 h 191"/>
                <a:gd name="T4" fmla="*/ 34 w 190"/>
                <a:gd name="T5" fmla="*/ 34 h 191"/>
                <a:gd name="T6" fmla="*/ 156 w 190"/>
                <a:gd name="T7" fmla="*/ 34 h 191"/>
                <a:gd name="T8" fmla="*/ 156 w 190"/>
                <a:gd name="T9" fmla="*/ 157 h 191"/>
              </a:gdLst>
              <a:ahLst/>
              <a:cxnLst>
                <a:cxn ang="0">
                  <a:pos x="T0" y="T1"/>
                </a:cxn>
                <a:cxn ang="0">
                  <a:pos x="T2" y="T3"/>
                </a:cxn>
                <a:cxn ang="0">
                  <a:pos x="T4" y="T5"/>
                </a:cxn>
                <a:cxn ang="0">
                  <a:pos x="T6" y="T7"/>
                </a:cxn>
                <a:cxn ang="0">
                  <a:pos x="T8" y="T9"/>
                </a:cxn>
              </a:cxnLst>
              <a:rect l="0" t="0" r="r" b="b"/>
              <a:pathLst>
                <a:path w="190" h="191">
                  <a:moveTo>
                    <a:pt x="156" y="157"/>
                  </a:moveTo>
                  <a:cubicBezTo>
                    <a:pt x="122" y="191"/>
                    <a:pt x="68" y="191"/>
                    <a:pt x="34" y="157"/>
                  </a:cubicBezTo>
                  <a:cubicBezTo>
                    <a:pt x="0" y="123"/>
                    <a:pt x="0" y="68"/>
                    <a:pt x="34" y="34"/>
                  </a:cubicBezTo>
                  <a:cubicBezTo>
                    <a:pt x="68" y="0"/>
                    <a:pt x="122" y="0"/>
                    <a:pt x="156" y="34"/>
                  </a:cubicBezTo>
                  <a:cubicBezTo>
                    <a:pt x="190" y="68"/>
                    <a:pt x="190" y="123"/>
                    <a:pt x="156" y="157"/>
                  </a:cubicBezTo>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Freeform 40"/>
            <p:cNvSpPr/>
            <p:nvPr/>
          </p:nvSpPr>
          <p:spPr bwMode="auto">
            <a:xfrm>
              <a:off x="4036485" y="2513548"/>
              <a:ext cx="248431" cy="249778"/>
            </a:xfrm>
            <a:custGeom>
              <a:avLst/>
              <a:gdLst>
                <a:gd name="T0" fmla="*/ 107 w 156"/>
                <a:gd name="T1" fmla="*/ 141 h 157"/>
                <a:gd name="T2" fmla="*/ 16 w 156"/>
                <a:gd name="T3" fmla="*/ 108 h 157"/>
                <a:gd name="T4" fmla="*/ 49 w 156"/>
                <a:gd name="T5" fmla="*/ 17 h 157"/>
                <a:gd name="T6" fmla="*/ 140 w 156"/>
                <a:gd name="T7" fmla="*/ 50 h 157"/>
                <a:gd name="T8" fmla="*/ 107 w 156"/>
                <a:gd name="T9" fmla="*/ 141 h 157"/>
              </a:gdLst>
              <a:ahLst/>
              <a:cxnLst>
                <a:cxn ang="0">
                  <a:pos x="T0" y="T1"/>
                </a:cxn>
                <a:cxn ang="0">
                  <a:pos x="T2" y="T3"/>
                </a:cxn>
                <a:cxn ang="0">
                  <a:pos x="T4" y="T5"/>
                </a:cxn>
                <a:cxn ang="0">
                  <a:pos x="T6" y="T7"/>
                </a:cxn>
                <a:cxn ang="0">
                  <a:pos x="T8" y="T9"/>
                </a:cxn>
              </a:cxnLst>
              <a:rect l="0" t="0" r="r" b="b"/>
              <a:pathLst>
                <a:path w="156" h="157">
                  <a:moveTo>
                    <a:pt x="107" y="141"/>
                  </a:moveTo>
                  <a:cubicBezTo>
                    <a:pt x="73" y="157"/>
                    <a:pt x="32" y="142"/>
                    <a:pt x="16" y="108"/>
                  </a:cubicBezTo>
                  <a:cubicBezTo>
                    <a:pt x="0" y="73"/>
                    <a:pt x="15" y="33"/>
                    <a:pt x="49" y="17"/>
                  </a:cubicBezTo>
                  <a:cubicBezTo>
                    <a:pt x="83" y="0"/>
                    <a:pt x="124" y="15"/>
                    <a:pt x="140" y="50"/>
                  </a:cubicBezTo>
                  <a:cubicBezTo>
                    <a:pt x="156" y="84"/>
                    <a:pt x="141" y="125"/>
                    <a:pt x="107" y="141"/>
                  </a:cubicBezTo>
                </a:path>
              </a:pathLst>
            </a:custGeom>
            <a:solidFill>
              <a:schemeClr val="bg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Freeform 44"/>
            <p:cNvSpPr/>
            <p:nvPr/>
          </p:nvSpPr>
          <p:spPr bwMode="auto">
            <a:xfrm>
              <a:off x="4238461" y="2540478"/>
              <a:ext cx="18851" cy="18851"/>
            </a:xfrm>
            <a:custGeom>
              <a:avLst/>
              <a:gdLst>
                <a:gd name="T0" fmla="*/ 10 w 12"/>
                <a:gd name="T1" fmla="*/ 10 h 12"/>
                <a:gd name="T2" fmla="*/ 2 w 12"/>
                <a:gd name="T3" fmla="*/ 10 h 12"/>
                <a:gd name="T4" fmla="*/ 2 w 12"/>
                <a:gd name="T5" fmla="*/ 3 h 12"/>
                <a:gd name="T6" fmla="*/ 10 w 12"/>
                <a:gd name="T7" fmla="*/ 3 h 12"/>
                <a:gd name="T8" fmla="*/ 10 w 12"/>
                <a:gd name="T9" fmla="*/ 10 h 12"/>
              </a:gdLst>
              <a:ahLst/>
              <a:cxnLst>
                <a:cxn ang="0">
                  <a:pos x="T0" y="T1"/>
                </a:cxn>
                <a:cxn ang="0">
                  <a:pos x="T2" y="T3"/>
                </a:cxn>
                <a:cxn ang="0">
                  <a:pos x="T4" y="T5"/>
                </a:cxn>
                <a:cxn ang="0">
                  <a:pos x="T6" y="T7"/>
                </a:cxn>
                <a:cxn ang="0">
                  <a:pos x="T8" y="T9"/>
                </a:cxn>
              </a:cxnLst>
              <a:rect l="0" t="0" r="r" b="b"/>
              <a:pathLst>
                <a:path w="12" h="12">
                  <a:moveTo>
                    <a:pt x="10" y="10"/>
                  </a:moveTo>
                  <a:cubicBezTo>
                    <a:pt x="8" y="12"/>
                    <a:pt x="4" y="12"/>
                    <a:pt x="2" y="10"/>
                  </a:cubicBezTo>
                  <a:cubicBezTo>
                    <a:pt x="0" y="8"/>
                    <a:pt x="0" y="5"/>
                    <a:pt x="2" y="3"/>
                  </a:cubicBezTo>
                  <a:cubicBezTo>
                    <a:pt x="4" y="0"/>
                    <a:pt x="8" y="0"/>
                    <a:pt x="10" y="3"/>
                  </a:cubicBezTo>
                  <a:cubicBezTo>
                    <a:pt x="12" y="5"/>
                    <a:pt x="12" y="8"/>
                    <a:pt x="10" y="10"/>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Freeform 45"/>
            <p:cNvSpPr/>
            <p:nvPr/>
          </p:nvSpPr>
          <p:spPr bwMode="auto">
            <a:xfrm>
              <a:off x="4182581" y="2508835"/>
              <a:ext cx="19524" cy="18851"/>
            </a:xfrm>
            <a:custGeom>
              <a:avLst/>
              <a:gdLst>
                <a:gd name="T0" fmla="*/ 12 w 12"/>
                <a:gd name="T1" fmla="*/ 8 h 12"/>
                <a:gd name="T2" fmla="*/ 5 w 12"/>
                <a:gd name="T3" fmla="*/ 12 h 12"/>
                <a:gd name="T4" fmla="*/ 1 w 12"/>
                <a:gd name="T5" fmla="*/ 5 h 12"/>
                <a:gd name="T6" fmla="*/ 8 w 12"/>
                <a:gd name="T7" fmla="*/ 1 h 12"/>
                <a:gd name="T8" fmla="*/ 12 w 12"/>
                <a:gd name="T9" fmla="*/ 8 h 12"/>
              </a:gdLst>
              <a:ahLst/>
              <a:cxnLst>
                <a:cxn ang="0">
                  <a:pos x="T0" y="T1"/>
                </a:cxn>
                <a:cxn ang="0">
                  <a:pos x="T2" y="T3"/>
                </a:cxn>
                <a:cxn ang="0">
                  <a:pos x="T4" y="T5"/>
                </a:cxn>
                <a:cxn ang="0">
                  <a:pos x="T6" y="T7"/>
                </a:cxn>
                <a:cxn ang="0">
                  <a:pos x="T8" y="T9"/>
                </a:cxn>
              </a:cxnLst>
              <a:rect l="0" t="0" r="r" b="b"/>
              <a:pathLst>
                <a:path w="12" h="12">
                  <a:moveTo>
                    <a:pt x="12" y="8"/>
                  </a:moveTo>
                  <a:cubicBezTo>
                    <a:pt x="11" y="11"/>
                    <a:pt x="8" y="12"/>
                    <a:pt x="5" y="12"/>
                  </a:cubicBezTo>
                  <a:cubicBezTo>
                    <a:pt x="2" y="11"/>
                    <a:pt x="0" y="8"/>
                    <a:pt x="1" y="5"/>
                  </a:cubicBezTo>
                  <a:cubicBezTo>
                    <a:pt x="2" y="2"/>
                    <a:pt x="5" y="0"/>
                    <a:pt x="8" y="1"/>
                  </a:cubicBezTo>
                  <a:cubicBezTo>
                    <a:pt x="11" y="2"/>
                    <a:pt x="12" y="5"/>
                    <a:pt x="12" y="8"/>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Freeform 46"/>
            <p:cNvSpPr/>
            <p:nvPr/>
          </p:nvSpPr>
          <p:spPr bwMode="auto">
            <a:xfrm>
              <a:off x="4119295" y="2508835"/>
              <a:ext cx="18851" cy="18851"/>
            </a:xfrm>
            <a:custGeom>
              <a:avLst/>
              <a:gdLst>
                <a:gd name="T0" fmla="*/ 11 w 12"/>
                <a:gd name="T1" fmla="*/ 5 h 12"/>
                <a:gd name="T2" fmla="*/ 7 w 12"/>
                <a:gd name="T3" fmla="*/ 12 h 12"/>
                <a:gd name="T4" fmla="*/ 0 w 12"/>
                <a:gd name="T5" fmla="*/ 8 h 12"/>
                <a:gd name="T6" fmla="*/ 4 w 12"/>
                <a:gd name="T7" fmla="*/ 1 h 12"/>
                <a:gd name="T8" fmla="*/ 11 w 12"/>
                <a:gd name="T9" fmla="*/ 5 h 12"/>
              </a:gdLst>
              <a:ahLst/>
              <a:cxnLst>
                <a:cxn ang="0">
                  <a:pos x="T0" y="T1"/>
                </a:cxn>
                <a:cxn ang="0">
                  <a:pos x="T2" y="T3"/>
                </a:cxn>
                <a:cxn ang="0">
                  <a:pos x="T4" y="T5"/>
                </a:cxn>
                <a:cxn ang="0">
                  <a:pos x="T6" y="T7"/>
                </a:cxn>
                <a:cxn ang="0">
                  <a:pos x="T8" y="T9"/>
                </a:cxn>
              </a:cxnLst>
              <a:rect l="0" t="0" r="r" b="b"/>
              <a:pathLst>
                <a:path w="12" h="12">
                  <a:moveTo>
                    <a:pt x="11" y="5"/>
                  </a:moveTo>
                  <a:cubicBezTo>
                    <a:pt x="12" y="8"/>
                    <a:pt x="10" y="11"/>
                    <a:pt x="7" y="12"/>
                  </a:cubicBezTo>
                  <a:cubicBezTo>
                    <a:pt x="4" y="12"/>
                    <a:pt x="1" y="11"/>
                    <a:pt x="0" y="8"/>
                  </a:cubicBezTo>
                  <a:cubicBezTo>
                    <a:pt x="0" y="5"/>
                    <a:pt x="1" y="2"/>
                    <a:pt x="4" y="1"/>
                  </a:cubicBezTo>
                  <a:cubicBezTo>
                    <a:pt x="7" y="0"/>
                    <a:pt x="10" y="2"/>
                    <a:pt x="11" y="5"/>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Freeform 47"/>
            <p:cNvSpPr/>
            <p:nvPr/>
          </p:nvSpPr>
          <p:spPr bwMode="auto">
            <a:xfrm>
              <a:off x="4063415" y="2540478"/>
              <a:ext cx="18851" cy="18851"/>
            </a:xfrm>
            <a:custGeom>
              <a:avLst/>
              <a:gdLst>
                <a:gd name="T0" fmla="*/ 10 w 12"/>
                <a:gd name="T1" fmla="*/ 3 h 12"/>
                <a:gd name="T2" fmla="*/ 10 w 12"/>
                <a:gd name="T3" fmla="*/ 10 h 12"/>
                <a:gd name="T4" fmla="*/ 2 w 12"/>
                <a:gd name="T5" fmla="*/ 10 h 12"/>
                <a:gd name="T6" fmla="*/ 2 w 12"/>
                <a:gd name="T7" fmla="*/ 3 h 12"/>
                <a:gd name="T8" fmla="*/ 10 w 12"/>
                <a:gd name="T9" fmla="*/ 3 h 12"/>
              </a:gdLst>
              <a:ahLst/>
              <a:cxnLst>
                <a:cxn ang="0">
                  <a:pos x="T0" y="T1"/>
                </a:cxn>
                <a:cxn ang="0">
                  <a:pos x="T2" y="T3"/>
                </a:cxn>
                <a:cxn ang="0">
                  <a:pos x="T4" y="T5"/>
                </a:cxn>
                <a:cxn ang="0">
                  <a:pos x="T6" y="T7"/>
                </a:cxn>
                <a:cxn ang="0">
                  <a:pos x="T8" y="T9"/>
                </a:cxn>
              </a:cxnLst>
              <a:rect l="0" t="0" r="r" b="b"/>
              <a:pathLst>
                <a:path w="12" h="12">
                  <a:moveTo>
                    <a:pt x="10" y="3"/>
                  </a:moveTo>
                  <a:cubicBezTo>
                    <a:pt x="12" y="5"/>
                    <a:pt x="12" y="8"/>
                    <a:pt x="10" y="10"/>
                  </a:cubicBezTo>
                  <a:cubicBezTo>
                    <a:pt x="8" y="12"/>
                    <a:pt x="4" y="12"/>
                    <a:pt x="2" y="10"/>
                  </a:cubicBezTo>
                  <a:cubicBezTo>
                    <a:pt x="0" y="8"/>
                    <a:pt x="0" y="5"/>
                    <a:pt x="2" y="3"/>
                  </a:cubicBezTo>
                  <a:cubicBezTo>
                    <a:pt x="4" y="0"/>
                    <a:pt x="8" y="0"/>
                    <a:pt x="10" y="3"/>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Freeform 48"/>
            <p:cNvSpPr/>
            <p:nvPr/>
          </p:nvSpPr>
          <p:spPr bwMode="auto">
            <a:xfrm>
              <a:off x="4029752" y="2596358"/>
              <a:ext cx="20871" cy="20198"/>
            </a:xfrm>
            <a:custGeom>
              <a:avLst/>
              <a:gdLst>
                <a:gd name="T0" fmla="*/ 8 w 13"/>
                <a:gd name="T1" fmla="*/ 1 h 13"/>
                <a:gd name="T2" fmla="*/ 12 w 13"/>
                <a:gd name="T3" fmla="*/ 8 h 13"/>
                <a:gd name="T4" fmla="*/ 5 w 13"/>
                <a:gd name="T5" fmla="*/ 12 h 13"/>
                <a:gd name="T6" fmla="*/ 1 w 13"/>
                <a:gd name="T7" fmla="*/ 5 h 13"/>
                <a:gd name="T8" fmla="*/ 8 w 13"/>
                <a:gd name="T9" fmla="*/ 1 h 13"/>
              </a:gdLst>
              <a:ahLst/>
              <a:cxnLst>
                <a:cxn ang="0">
                  <a:pos x="T0" y="T1"/>
                </a:cxn>
                <a:cxn ang="0">
                  <a:pos x="T2" y="T3"/>
                </a:cxn>
                <a:cxn ang="0">
                  <a:pos x="T4" y="T5"/>
                </a:cxn>
                <a:cxn ang="0">
                  <a:pos x="T6" y="T7"/>
                </a:cxn>
                <a:cxn ang="0">
                  <a:pos x="T8" y="T9"/>
                </a:cxn>
              </a:cxnLst>
              <a:rect l="0" t="0" r="r" b="b"/>
              <a:pathLst>
                <a:path w="13" h="13">
                  <a:moveTo>
                    <a:pt x="8" y="1"/>
                  </a:moveTo>
                  <a:cubicBezTo>
                    <a:pt x="11" y="2"/>
                    <a:pt x="13" y="5"/>
                    <a:pt x="12" y="8"/>
                  </a:cubicBezTo>
                  <a:cubicBezTo>
                    <a:pt x="11" y="11"/>
                    <a:pt x="8" y="13"/>
                    <a:pt x="5" y="12"/>
                  </a:cubicBezTo>
                  <a:cubicBezTo>
                    <a:pt x="2" y="11"/>
                    <a:pt x="0" y="8"/>
                    <a:pt x="1" y="5"/>
                  </a:cubicBezTo>
                  <a:cubicBezTo>
                    <a:pt x="2" y="2"/>
                    <a:pt x="5" y="0"/>
                    <a:pt x="8" y="1"/>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9" name="Freeform 49"/>
            <p:cNvSpPr/>
            <p:nvPr/>
          </p:nvSpPr>
          <p:spPr bwMode="auto">
            <a:xfrm>
              <a:off x="4029752" y="2661664"/>
              <a:ext cx="20871" cy="18851"/>
            </a:xfrm>
            <a:custGeom>
              <a:avLst/>
              <a:gdLst>
                <a:gd name="T0" fmla="*/ 5 w 13"/>
                <a:gd name="T1" fmla="*/ 1 h 12"/>
                <a:gd name="T2" fmla="*/ 12 w 13"/>
                <a:gd name="T3" fmla="*/ 4 h 12"/>
                <a:gd name="T4" fmla="*/ 8 w 13"/>
                <a:gd name="T5" fmla="*/ 11 h 12"/>
                <a:gd name="T6" fmla="*/ 1 w 13"/>
                <a:gd name="T7" fmla="*/ 7 h 12"/>
                <a:gd name="T8" fmla="*/ 5 w 13"/>
                <a:gd name="T9" fmla="*/ 1 h 12"/>
              </a:gdLst>
              <a:ahLst/>
              <a:cxnLst>
                <a:cxn ang="0">
                  <a:pos x="T0" y="T1"/>
                </a:cxn>
                <a:cxn ang="0">
                  <a:pos x="T2" y="T3"/>
                </a:cxn>
                <a:cxn ang="0">
                  <a:pos x="T4" y="T5"/>
                </a:cxn>
                <a:cxn ang="0">
                  <a:pos x="T6" y="T7"/>
                </a:cxn>
                <a:cxn ang="0">
                  <a:pos x="T8" y="T9"/>
                </a:cxn>
              </a:cxnLst>
              <a:rect l="0" t="0" r="r" b="b"/>
              <a:pathLst>
                <a:path w="13" h="12">
                  <a:moveTo>
                    <a:pt x="5" y="1"/>
                  </a:moveTo>
                  <a:cubicBezTo>
                    <a:pt x="8" y="0"/>
                    <a:pt x="11" y="2"/>
                    <a:pt x="12" y="4"/>
                  </a:cubicBezTo>
                  <a:cubicBezTo>
                    <a:pt x="13" y="7"/>
                    <a:pt x="11" y="10"/>
                    <a:pt x="8" y="11"/>
                  </a:cubicBezTo>
                  <a:cubicBezTo>
                    <a:pt x="5" y="12"/>
                    <a:pt x="2" y="10"/>
                    <a:pt x="1" y="7"/>
                  </a:cubicBezTo>
                  <a:cubicBezTo>
                    <a:pt x="0" y="4"/>
                    <a:pt x="2" y="1"/>
                    <a:pt x="5" y="1"/>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0" name="Freeform 50"/>
            <p:cNvSpPr/>
            <p:nvPr/>
          </p:nvSpPr>
          <p:spPr bwMode="auto">
            <a:xfrm>
              <a:off x="4063415" y="2716871"/>
              <a:ext cx="18851" cy="19524"/>
            </a:xfrm>
            <a:custGeom>
              <a:avLst/>
              <a:gdLst>
                <a:gd name="T0" fmla="*/ 2 w 12"/>
                <a:gd name="T1" fmla="*/ 2 h 12"/>
                <a:gd name="T2" fmla="*/ 10 w 12"/>
                <a:gd name="T3" fmla="*/ 2 h 12"/>
                <a:gd name="T4" fmla="*/ 10 w 12"/>
                <a:gd name="T5" fmla="*/ 10 h 12"/>
                <a:gd name="T6" fmla="*/ 2 w 12"/>
                <a:gd name="T7" fmla="*/ 10 h 12"/>
                <a:gd name="T8" fmla="*/ 2 w 12"/>
                <a:gd name="T9" fmla="*/ 2 h 12"/>
              </a:gdLst>
              <a:ahLst/>
              <a:cxnLst>
                <a:cxn ang="0">
                  <a:pos x="T0" y="T1"/>
                </a:cxn>
                <a:cxn ang="0">
                  <a:pos x="T2" y="T3"/>
                </a:cxn>
                <a:cxn ang="0">
                  <a:pos x="T4" y="T5"/>
                </a:cxn>
                <a:cxn ang="0">
                  <a:pos x="T6" y="T7"/>
                </a:cxn>
                <a:cxn ang="0">
                  <a:pos x="T8" y="T9"/>
                </a:cxn>
              </a:cxnLst>
              <a:rect l="0" t="0" r="r" b="b"/>
              <a:pathLst>
                <a:path w="12" h="12">
                  <a:moveTo>
                    <a:pt x="2" y="2"/>
                  </a:moveTo>
                  <a:cubicBezTo>
                    <a:pt x="4" y="0"/>
                    <a:pt x="8" y="0"/>
                    <a:pt x="10" y="2"/>
                  </a:cubicBezTo>
                  <a:cubicBezTo>
                    <a:pt x="12" y="4"/>
                    <a:pt x="12" y="8"/>
                    <a:pt x="10" y="10"/>
                  </a:cubicBezTo>
                  <a:cubicBezTo>
                    <a:pt x="8" y="12"/>
                    <a:pt x="4" y="12"/>
                    <a:pt x="2" y="10"/>
                  </a:cubicBezTo>
                  <a:cubicBezTo>
                    <a:pt x="0" y="8"/>
                    <a:pt x="0" y="4"/>
                    <a:pt x="2" y="2"/>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 name="Freeform 51"/>
            <p:cNvSpPr/>
            <p:nvPr/>
          </p:nvSpPr>
          <p:spPr bwMode="auto">
            <a:xfrm>
              <a:off x="4119295" y="2749187"/>
              <a:ext cx="18851" cy="18851"/>
            </a:xfrm>
            <a:custGeom>
              <a:avLst/>
              <a:gdLst>
                <a:gd name="T0" fmla="*/ 0 w 12"/>
                <a:gd name="T1" fmla="*/ 5 h 12"/>
                <a:gd name="T2" fmla="*/ 7 w 12"/>
                <a:gd name="T3" fmla="*/ 1 h 12"/>
                <a:gd name="T4" fmla="*/ 11 w 12"/>
                <a:gd name="T5" fmla="*/ 8 h 12"/>
                <a:gd name="T6" fmla="*/ 4 w 12"/>
                <a:gd name="T7" fmla="*/ 11 h 12"/>
                <a:gd name="T8" fmla="*/ 0 w 12"/>
                <a:gd name="T9" fmla="*/ 5 h 12"/>
              </a:gdLst>
              <a:ahLst/>
              <a:cxnLst>
                <a:cxn ang="0">
                  <a:pos x="T0" y="T1"/>
                </a:cxn>
                <a:cxn ang="0">
                  <a:pos x="T2" y="T3"/>
                </a:cxn>
                <a:cxn ang="0">
                  <a:pos x="T4" y="T5"/>
                </a:cxn>
                <a:cxn ang="0">
                  <a:pos x="T6" y="T7"/>
                </a:cxn>
                <a:cxn ang="0">
                  <a:pos x="T8" y="T9"/>
                </a:cxn>
              </a:cxnLst>
              <a:rect l="0" t="0" r="r" b="b"/>
              <a:pathLst>
                <a:path w="12" h="12">
                  <a:moveTo>
                    <a:pt x="0" y="5"/>
                  </a:moveTo>
                  <a:cubicBezTo>
                    <a:pt x="1" y="2"/>
                    <a:pt x="4" y="0"/>
                    <a:pt x="7" y="1"/>
                  </a:cubicBezTo>
                  <a:cubicBezTo>
                    <a:pt x="10" y="2"/>
                    <a:pt x="12" y="5"/>
                    <a:pt x="11" y="8"/>
                  </a:cubicBezTo>
                  <a:cubicBezTo>
                    <a:pt x="10" y="10"/>
                    <a:pt x="7" y="12"/>
                    <a:pt x="4" y="11"/>
                  </a:cubicBezTo>
                  <a:cubicBezTo>
                    <a:pt x="1" y="11"/>
                    <a:pt x="0" y="8"/>
                    <a:pt x="0" y="5"/>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Freeform 52"/>
            <p:cNvSpPr/>
            <p:nvPr/>
          </p:nvSpPr>
          <p:spPr bwMode="auto">
            <a:xfrm>
              <a:off x="4182581" y="2749187"/>
              <a:ext cx="19524" cy="18851"/>
            </a:xfrm>
            <a:custGeom>
              <a:avLst/>
              <a:gdLst>
                <a:gd name="T0" fmla="*/ 1 w 12"/>
                <a:gd name="T1" fmla="*/ 8 h 12"/>
                <a:gd name="T2" fmla="*/ 5 w 12"/>
                <a:gd name="T3" fmla="*/ 1 h 12"/>
                <a:gd name="T4" fmla="*/ 12 w 12"/>
                <a:gd name="T5" fmla="*/ 5 h 12"/>
                <a:gd name="T6" fmla="*/ 8 w 12"/>
                <a:gd name="T7" fmla="*/ 11 h 12"/>
                <a:gd name="T8" fmla="*/ 1 w 12"/>
                <a:gd name="T9" fmla="*/ 8 h 12"/>
              </a:gdLst>
              <a:ahLst/>
              <a:cxnLst>
                <a:cxn ang="0">
                  <a:pos x="T0" y="T1"/>
                </a:cxn>
                <a:cxn ang="0">
                  <a:pos x="T2" y="T3"/>
                </a:cxn>
                <a:cxn ang="0">
                  <a:pos x="T4" y="T5"/>
                </a:cxn>
                <a:cxn ang="0">
                  <a:pos x="T6" y="T7"/>
                </a:cxn>
                <a:cxn ang="0">
                  <a:pos x="T8" y="T9"/>
                </a:cxn>
              </a:cxnLst>
              <a:rect l="0" t="0" r="r" b="b"/>
              <a:pathLst>
                <a:path w="12" h="12">
                  <a:moveTo>
                    <a:pt x="1" y="8"/>
                  </a:moveTo>
                  <a:cubicBezTo>
                    <a:pt x="0" y="5"/>
                    <a:pt x="2" y="2"/>
                    <a:pt x="5" y="1"/>
                  </a:cubicBezTo>
                  <a:cubicBezTo>
                    <a:pt x="8" y="0"/>
                    <a:pt x="11" y="2"/>
                    <a:pt x="12" y="5"/>
                  </a:cubicBezTo>
                  <a:cubicBezTo>
                    <a:pt x="12" y="8"/>
                    <a:pt x="11" y="11"/>
                    <a:pt x="8" y="11"/>
                  </a:cubicBezTo>
                  <a:cubicBezTo>
                    <a:pt x="5" y="12"/>
                    <a:pt x="2" y="10"/>
                    <a:pt x="1" y="8"/>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Freeform 53"/>
            <p:cNvSpPr/>
            <p:nvPr/>
          </p:nvSpPr>
          <p:spPr bwMode="auto">
            <a:xfrm>
              <a:off x="4238461" y="2716871"/>
              <a:ext cx="18851" cy="19524"/>
            </a:xfrm>
            <a:custGeom>
              <a:avLst/>
              <a:gdLst>
                <a:gd name="T0" fmla="*/ 2 w 12"/>
                <a:gd name="T1" fmla="*/ 10 h 12"/>
                <a:gd name="T2" fmla="*/ 2 w 12"/>
                <a:gd name="T3" fmla="*/ 2 h 12"/>
                <a:gd name="T4" fmla="*/ 10 w 12"/>
                <a:gd name="T5" fmla="*/ 2 h 12"/>
                <a:gd name="T6" fmla="*/ 10 w 12"/>
                <a:gd name="T7" fmla="*/ 10 h 12"/>
                <a:gd name="T8" fmla="*/ 2 w 12"/>
                <a:gd name="T9" fmla="*/ 10 h 12"/>
              </a:gdLst>
              <a:ahLst/>
              <a:cxnLst>
                <a:cxn ang="0">
                  <a:pos x="T0" y="T1"/>
                </a:cxn>
                <a:cxn ang="0">
                  <a:pos x="T2" y="T3"/>
                </a:cxn>
                <a:cxn ang="0">
                  <a:pos x="T4" y="T5"/>
                </a:cxn>
                <a:cxn ang="0">
                  <a:pos x="T6" y="T7"/>
                </a:cxn>
                <a:cxn ang="0">
                  <a:pos x="T8" y="T9"/>
                </a:cxn>
              </a:cxnLst>
              <a:rect l="0" t="0" r="r" b="b"/>
              <a:pathLst>
                <a:path w="12" h="12">
                  <a:moveTo>
                    <a:pt x="2" y="10"/>
                  </a:moveTo>
                  <a:cubicBezTo>
                    <a:pt x="0" y="8"/>
                    <a:pt x="0" y="4"/>
                    <a:pt x="2" y="2"/>
                  </a:cubicBezTo>
                  <a:cubicBezTo>
                    <a:pt x="4" y="0"/>
                    <a:pt x="8" y="0"/>
                    <a:pt x="10" y="2"/>
                  </a:cubicBezTo>
                  <a:cubicBezTo>
                    <a:pt x="12" y="4"/>
                    <a:pt x="12" y="8"/>
                    <a:pt x="10" y="10"/>
                  </a:cubicBezTo>
                  <a:cubicBezTo>
                    <a:pt x="8" y="12"/>
                    <a:pt x="4" y="12"/>
                    <a:pt x="2" y="10"/>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Freeform 54"/>
            <p:cNvSpPr/>
            <p:nvPr/>
          </p:nvSpPr>
          <p:spPr bwMode="auto">
            <a:xfrm>
              <a:off x="4270104" y="2661664"/>
              <a:ext cx="20871" cy="18851"/>
            </a:xfrm>
            <a:custGeom>
              <a:avLst/>
              <a:gdLst>
                <a:gd name="T0" fmla="*/ 5 w 13"/>
                <a:gd name="T1" fmla="*/ 11 h 12"/>
                <a:gd name="T2" fmla="*/ 1 w 13"/>
                <a:gd name="T3" fmla="*/ 4 h 12"/>
                <a:gd name="T4" fmla="*/ 8 w 13"/>
                <a:gd name="T5" fmla="*/ 1 h 12"/>
                <a:gd name="T6" fmla="*/ 12 w 13"/>
                <a:gd name="T7" fmla="*/ 7 h 12"/>
                <a:gd name="T8" fmla="*/ 5 w 13"/>
                <a:gd name="T9" fmla="*/ 11 h 12"/>
              </a:gdLst>
              <a:ahLst/>
              <a:cxnLst>
                <a:cxn ang="0">
                  <a:pos x="T0" y="T1"/>
                </a:cxn>
                <a:cxn ang="0">
                  <a:pos x="T2" y="T3"/>
                </a:cxn>
                <a:cxn ang="0">
                  <a:pos x="T4" y="T5"/>
                </a:cxn>
                <a:cxn ang="0">
                  <a:pos x="T6" y="T7"/>
                </a:cxn>
                <a:cxn ang="0">
                  <a:pos x="T8" y="T9"/>
                </a:cxn>
              </a:cxnLst>
              <a:rect l="0" t="0" r="r" b="b"/>
              <a:pathLst>
                <a:path w="13" h="12">
                  <a:moveTo>
                    <a:pt x="5" y="11"/>
                  </a:moveTo>
                  <a:cubicBezTo>
                    <a:pt x="2" y="10"/>
                    <a:pt x="0" y="7"/>
                    <a:pt x="1" y="4"/>
                  </a:cubicBezTo>
                  <a:cubicBezTo>
                    <a:pt x="2" y="2"/>
                    <a:pt x="5" y="0"/>
                    <a:pt x="8" y="1"/>
                  </a:cubicBezTo>
                  <a:cubicBezTo>
                    <a:pt x="11" y="1"/>
                    <a:pt x="13" y="4"/>
                    <a:pt x="12" y="7"/>
                  </a:cubicBezTo>
                  <a:cubicBezTo>
                    <a:pt x="11" y="10"/>
                    <a:pt x="8" y="12"/>
                    <a:pt x="5" y="11"/>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Freeform 55"/>
            <p:cNvSpPr/>
            <p:nvPr/>
          </p:nvSpPr>
          <p:spPr bwMode="auto">
            <a:xfrm>
              <a:off x="4270104" y="2596358"/>
              <a:ext cx="20871" cy="20198"/>
            </a:xfrm>
            <a:custGeom>
              <a:avLst/>
              <a:gdLst>
                <a:gd name="T0" fmla="*/ 8 w 13"/>
                <a:gd name="T1" fmla="*/ 12 h 13"/>
                <a:gd name="T2" fmla="*/ 1 w 13"/>
                <a:gd name="T3" fmla="*/ 8 h 13"/>
                <a:gd name="T4" fmla="*/ 5 w 13"/>
                <a:gd name="T5" fmla="*/ 1 h 13"/>
                <a:gd name="T6" fmla="*/ 12 w 13"/>
                <a:gd name="T7" fmla="*/ 5 h 13"/>
                <a:gd name="T8" fmla="*/ 8 w 13"/>
                <a:gd name="T9" fmla="*/ 12 h 13"/>
              </a:gdLst>
              <a:ahLst/>
              <a:cxnLst>
                <a:cxn ang="0">
                  <a:pos x="T0" y="T1"/>
                </a:cxn>
                <a:cxn ang="0">
                  <a:pos x="T2" y="T3"/>
                </a:cxn>
                <a:cxn ang="0">
                  <a:pos x="T4" y="T5"/>
                </a:cxn>
                <a:cxn ang="0">
                  <a:pos x="T6" y="T7"/>
                </a:cxn>
                <a:cxn ang="0">
                  <a:pos x="T8" y="T9"/>
                </a:cxn>
              </a:cxnLst>
              <a:rect l="0" t="0" r="r" b="b"/>
              <a:pathLst>
                <a:path w="13" h="13">
                  <a:moveTo>
                    <a:pt x="8" y="12"/>
                  </a:moveTo>
                  <a:cubicBezTo>
                    <a:pt x="5" y="13"/>
                    <a:pt x="2" y="11"/>
                    <a:pt x="1" y="8"/>
                  </a:cubicBezTo>
                  <a:cubicBezTo>
                    <a:pt x="0" y="5"/>
                    <a:pt x="2" y="2"/>
                    <a:pt x="5" y="1"/>
                  </a:cubicBezTo>
                  <a:cubicBezTo>
                    <a:pt x="8" y="0"/>
                    <a:pt x="11" y="2"/>
                    <a:pt x="12" y="5"/>
                  </a:cubicBezTo>
                  <a:cubicBezTo>
                    <a:pt x="13" y="8"/>
                    <a:pt x="11" y="11"/>
                    <a:pt x="8" y="12"/>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Freeform 56"/>
            <p:cNvSpPr/>
            <p:nvPr/>
          </p:nvSpPr>
          <p:spPr bwMode="auto">
            <a:xfrm>
              <a:off x="3390160" y="2990886"/>
              <a:ext cx="418765" cy="418765"/>
            </a:xfrm>
            <a:custGeom>
              <a:avLst/>
              <a:gdLst>
                <a:gd name="T0" fmla="*/ 144 w 263"/>
                <a:gd name="T1" fmla="*/ 144 h 263"/>
                <a:gd name="T2" fmla="*/ 7 w 263"/>
                <a:gd name="T3" fmla="*/ 256 h 263"/>
                <a:gd name="T4" fmla="*/ 118 w 263"/>
                <a:gd name="T5" fmla="*/ 118 h 263"/>
                <a:gd name="T6" fmla="*/ 256 w 263"/>
                <a:gd name="T7" fmla="*/ 7 h 263"/>
                <a:gd name="T8" fmla="*/ 144 w 263"/>
                <a:gd name="T9" fmla="*/ 144 h 263"/>
              </a:gdLst>
              <a:ahLst/>
              <a:cxnLst>
                <a:cxn ang="0">
                  <a:pos x="T0" y="T1"/>
                </a:cxn>
                <a:cxn ang="0">
                  <a:pos x="T2" y="T3"/>
                </a:cxn>
                <a:cxn ang="0">
                  <a:pos x="T4" y="T5"/>
                </a:cxn>
                <a:cxn ang="0">
                  <a:pos x="T6" y="T7"/>
                </a:cxn>
                <a:cxn ang="0">
                  <a:pos x="T8" y="T9"/>
                </a:cxn>
              </a:cxnLst>
              <a:rect l="0" t="0" r="r" b="b"/>
              <a:pathLst>
                <a:path w="263" h="263">
                  <a:moveTo>
                    <a:pt x="144" y="144"/>
                  </a:moveTo>
                  <a:cubicBezTo>
                    <a:pt x="76" y="213"/>
                    <a:pt x="14" y="263"/>
                    <a:pt x="7" y="256"/>
                  </a:cubicBezTo>
                  <a:cubicBezTo>
                    <a:pt x="0" y="249"/>
                    <a:pt x="50" y="187"/>
                    <a:pt x="118" y="118"/>
                  </a:cubicBezTo>
                  <a:cubicBezTo>
                    <a:pt x="187" y="49"/>
                    <a:pt x="249" y="0"/>
                    <a:pt x="256" y="7"/>
                  </a:cubicBezTo>
                  <a:cubicBezTo>
                    <a:pt x="263" y="14"/>
                    <a:pt x="213" y="76"/>
                    <a:pt x="144" y="144"/>
                  </a:cubicBezTo>
                  <a:close/>
                </a:path>
              </a:pathLst>
            </a:custGeom>
            <a:solidFill>
              <a:schemeClr val="accent1">
                <a:lumMod val="75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7" name="Freeform 57"/>
            <p:cNvSpPr/>
            <p:nvPr/>
          </p:nvSpPr>
          <p:spPr bwMode="auto">
            <a:xfrm>
              <a:off x="1429641" y="4756834"/>
              <a:ext cx="1514151" cy="475991"/>
            </a:xfrm>
            <a:custGeom>
              <a:avLst/>
              <a:gdLst>
                <a:gd name="T0" fmla="*/ 921 w 951"/>
                <a:gd name="T1" fmla="*/ 299 h 299"/>
                <a:gd name="T2" fmla="*/ 951 w 951"/>
                <a:gd name="T3" fmla="*/ 226 h 299"/>
                <a:gd name="T4" fmla="*/ 913 w 951"/>
                <a:gd name="T5" fmla="*/ 147 h 299"/>
                <a:gd name="T6" fmla="*/ 913 w 951"/>
                <a:gd name="T7" fmla="*/ 139 h 299"/>
                <a:gd name="T8" fmla="*/ 831 w 951"/>
                <a:gd name="T9" fmla="*/ 56 h 299"/>
                <a:gd name="T10" fmla="*/ 765 w 951"/>
                <a:gd name="T11" fmla="*/ 90 h 299"/>
                <a:gd name="T12" fmla="*/ 754 w 951"/>
                <a:gd name="T13" fmla="*/ 87 h 299"/>
                <a:gd name="T14" fmla="*/ 659 w 951"/>
                <a:gd name="T15" fmla="*/ 0 h 299"/>
                <a:gd name="T16" fmla="*/ 566 w 951"/>
                <a:gd name="T17" fmla="*/ 71 h 299"/>
                <a:gd name="T18" fmla="*/ 556 w 951"/>
                <a:gd name="T19" fmla="*/ 71 h 299"/>
                <a:gd name="T20" fmla="*/ 515 w 951"/>
                <a:gd name="T21" fmla="*/ 87 h 299"/>
                <a:gd name="T22" fmla="*/ 515 w 951"/>
                <a:gd name="T23" fmla="*/ 86 h 299"/>
                <a:gd name="T24" fmla="*/ 439 w 951"/>
                <a:gd name="T25" fmla="*/ 10 h 299"/>
                <a:gd name="T26" fmla="*/ 363 w 951"/>
                <a:gd name="T27" fmla="*/ 86 h 299"/>
                <a:gd name="T28" fmla="*/ 363 w 951"/>
                <a:gd name="T29" fmla="*/ 90 h 299"/>
                <a:gd name="T30" fmla="*/ 346 w 951"/>
                <a:gd name="T31" fmla="*/ 95 h 299"/>
                <a:gd name="T32" fmla="*/ 299 w 951"/>
                <a:gd name="T33" fmla="*/ 56 h 299"/>
                <a:gd name="T34" fmla="*/ 259 w 951"/>
                <a:gd name="T35" fmla="*/ 77 h 299"/>
                <a:gd name="T36" fmla="*/ 167 w 951"/>
                <a:gd name="T37" fmla="*/ 22 h 299"/>
                <a:gd name="T38" fmla="*/ 64 w 951"/>
                <a:gd name="T39" fmla="*/ 125 h 299"/>
                <a:gd name="T40" fmla="*/ 65 w 951"/>
                <a:gd name="T41" fmla="*/ 134 h 299"/>
                <a:gd name="T42" fmla="*/ 0 w 951"/>
                <a:gd name="T43" fmla="*/ 248 h 299"/>
                <a:gd name="T44" fmla="*/ 10 w 951"/>
                <a:gd name="T45" fmla="*/ 299 h 299"/>
                <a:gd name="T46" fmla="*/ 921 w 951"/>
                <a:gd name="T47"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51" h="299">
                  <a:moveTo>
                    <a:pt x="921" y="299"/>
                  </a:moveTo>
                  <a:cubicBezTo>
                    <a:pt x="939" y="280"/>
                    <a:pt x="951" y="255"/>
                    <a:pt x="951" y="226"/>
                  </a:cubicBezTo>
                  <a:cubicBezTo>
                    <a:pt x="951" y="194"/>
                    <a:pt x="936" y="166"/>
                    <a:pt x="913" y="147"/>
                  </a:cubicBezTo>
                  <a:cubicBezTo>
                    <a:pt x="913" y="144"/>
                    <a:pt x="913" y="141"/>
                    <a:pt x="913" y="139"/>
                  </a:cubicBezTo>
                  <a:cubicBezTo>
                    <a:pt x="913" y="93"/>
                    <a:pt x="876" y="56"/>
                    <a:pt x="831" y="56"/>
                  </a:cubicBezTo>
                  <a:cubicBezTo>
                    <a:pt x="804" y="56"/>
                    <a:pt x="780" y="69"/>
                    <a:pt x="765" y="90"/>
                  </a:cubicBezTo>
                  <a:cubicBezTo>
                    <a:pt x="761" y="88"/>
                    <a:pt x="758" y="87"/>
                    <a:pt x="754" y="87"/>
                  </a:cubicBezTo>
                  <a:cubicBezTo>
                    <a:pt x="749" y="38"/>
                    <a:pt x="708" y="0"/>
                    <a:pt x="659" y="0"/>
                  </a:cubicBezTo>
                  <a:cubicBezTo>
                    <a:pt x="614" y="0"/>
                    <a:pt x="577" y="31"/>
                    <a:pt x="566" y="71"/>
                  </a:cubicBezTo>
                  <a:cubicBezTo>
                    <a:pt x="563" y="71"/>
                    <a:pt x="559" y="71"/>
                    <a:pt x="556" y="71"/>
                  </a:cubicBezTo>
                  <a:cubicBezTo>
                    <a:pt x="540" y="71"/>
                    <a:pt x="526" y="77"/>
                    <a:pt x="515" y="87"/>
                  </a:cubicBezTo>
                  <a:cubicBezTo>
                    <a:pt x="515" y="86"/>
                    <a:pt x="515" y="86"/>
                    <a:pt x="515" y="86"/>
                  </a:cubicBezTo>
                  <a:cubicBezTo>
                    <a:pt x="515" y="44"/>
                    <a:pt x="481" y="10"/>
                    <a:pt x="439" y="10"/>
                  </a:cubicBezTo>
                  <a:cubicBezTo>
                    <a:pt x="397" y="10"/>
                    <a:pt x="363" y="44"/>
                    <a:pt x="363" y="86"/>
                  </a:cubicBezTo>
                  <a:cubicBezTo>
                    <a:pt x="363" y="88"/>
                    <a:pt x="363" y="89"/>
                    <a:pt x="363" y="90"/>
                  </a:cubicBezTo>
                  <a:cubicBezTo>
                    <a:pt x="357" y="91"/>
                    <a:pt x="351" y="93"/>
                    <a:pt x="346" y="95"/>
                  </a:cubicBezTo>
                  <a:cubicBezTo>
                    <a:pt x="341" y="73"/>
                    <a:pt x="322" y="56"/>
                    <a:pt x="299" y="56"/>
                  </a:cubicBezTo>
                  <a:cubicBezTo>
                    <a:pt x="282" y="56"/>
                    <a:pt x="268" y="65"/>
                    <a:pt x="259" y="77"/>
                  </a:cubicBezTo>
                  <a:cubicBezTo>
                    <a:pt x="242" y="44"/>
                    <a:pt x="207" y="22"/>
                    <a:pt x="167" y="22"/>
                  </a:cubicBezTo>
                  <a:cubicBezTo>
                    <a:pt x="110" y="22"/>
                    <a:pt x="64" y="68"/>
                    <a:pt x="64" y="125"/>
                  </a:cubicBezTo>
                  <a:cubicBezTo>
                    <a:pt x="64" y="128"/>
                    <a:pt x="64" y="131"/>
                    <a:pt x="65" y="134"/>
                  </a:cubicBezTo>
                  <a:cubicBezTo>
                    <a:pt x="26" y="157"/>
                    <a:pt x="0" y="199"/>
                    <a:pt x="0" y="248"/>
                  </a:cubicBezTo>
                  <a:cubicBezTo>
                    <a:pt x="0" y="266"/>
                    <a:pt x="3" y="283"/>
                    <a:pt x="10" y="299"/>
                  </a:cubicBezTo>
                  <a:lnTo>
                    <a:pt x="921" y="299"/>
                  </a:lnTo>
                  <a:close/>
                </a:path>
              </a:pathLst>
            </a:custGeom>
            <a:solidFill>
              <a:srgbClr val="F1F1F1"/>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Requires="p14" p14:dur="9">
        <p15:prstTrans prst="fracture"/>
      </p:transition>
    </mc:Choice>
    <mc:Fallback>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7"/>
          <p:cNvSpPr/>
          <p:nvPr/>
        </p:nvSpPr>
        <p:spPr bwMode="auto">
          <a:xfrm>
            <a:off x="706" y="198"/>
            <a:ext cx="10172880" cy="7257328"/>
          </a:xfrm>
          <a:custGeom>
            <a:avLst/>
            <a:gdLst>
              <a:gd name="T0" fmla="*/ 0 w 3091"/>
              <a:gd name="T1" fmla="*/ 0 h 2526"/>
              <a:gd name="T2" fmla="*/ 3091 w 3091"/>
              <a:gd name="T3" fmla="*/ 0 h 2526"/>
              <a:gd name="T4" fmla="*/ 856 w 3091"/>
              <a:gd name="T5" fmla="*/ 2526 h 2526"/>
              <a:gd name="T6" fmla="*/ 0 w 3091"/>
              <a:gd name="T7" fmla="*/ 1557 h 2526"/>
              <a:gd name="T8" fmla="*/ 0 w 3091"/>
              <a:gd name="T9" fmla="*/ 0 h 2526"/>
            </a:gdLst>
            <a:ahLst/>
            <a:cxnLst>
              <a:cxn ang="0">
                <a:pos x="T0" y="T1"/>
              </a:cxn>
              <a:cxn ang="0">
                <a:pos x="T2" y="T3"/>
              </a:cxn>
              <a:cxn ang="0">
                <a:pos x="T4" y="T5"/>
              </a:cxn>
              <a:cxn ang="0">
                <a:pos x="T6" y="T7"/>
              </a:cxn>
              <a:cxn ang="0">
                <a:pos x="T8" y="T9"/>
              </a:cxn>
            </a:cxnLst>
            <a:rect l="0" t="0" r="r" b="b"/>
            <a:pathLst>
              <a:path w="3091" h="2526">
                <a:moveTo>
                  <a:pt x="0" y="0"/>
                </a:moveTo>
                <a:lnTo>
                  <a:pt x="3091" y="0"/>
                </a:lnTo>
                <a:lnTo>
                  <a:pt x="856" y="2526"/>
                </a:lnTo>
                <a:lnTo>
                  <a:pt x="0" y="1557"/>
                </a:lnTo>
                <a:lnTo>
                  <a:pt x="0" y="0"/>
                </a:lnTo>
                <a:close/>
              </a:path>
            </a:pathLst>
          </a:custGeom>
          <a:solidFill>
            <a:schemeClr val="accent1"/>
          </a:solidFill>
          <a:ln w="0">
            <a:noFill/>
            <a:prstDash val="solid"/>
            <a:round/>
          </a:ln>
        </p:spPr>
        <p:txBody>
          <a:bodyPr vert="horz" wrap="square" lIns="128573" tIns="64286" rIns="128573" bIns="64286" numCol="1" anchor="t" anchorCtr="0" compatLnSpc="1"/>
          <a:lstStyle/>
          <a:p>
            <a:endParaRPr lang="zh-CN" altLang="en-US" sz="2000"/>
          </a:p>
        </p:txBody>
      </p:sp>
      <p:sp>
        <p:nvSpPr>
          <p:cNvPr id="23" name="Freeform 8"/>
          <p:cNvSpPr/>
          <p:nvPr/>
        </p:nvSpPr>
        <p:spPr bwMode="auto">
          <a:xfrm>
            <a:off x="708" y="198"/>
            <a:ext cx="8107668" cy="4066044"/>
          </a:xfrm>
          <a:custGeom>
            <a:avLst/>
            <a:gdLst>
              <a:gd name="T0" fmla="*/ 0 w 2759"/>
              <a:gd name="T1" fmla="*/ 0 h 1585"/>
              <a:gd name="T2" fmla="*/ 2759 w 2759"/>
              <a:gd name="T3" fmla="*/ 0 h 1585"/>
              <a:gd name="T4" fmla="*/ 1357 w 2759"/>
              <a:gd name="T5" fmla="*/ 1585 h 1585"/>
              <a:gd name="T6" fmla="*/ 0 w 2759"/>
              <a:gd name="T7" fmla="*/ 51 h 1585"/>
              <a:gd name="T8" fmla="*/ 0 w 2759"/>
              <a:gd name="T9" fmla="*/ 0 h 1585"/>
            </a:gdLst>
            <a:ahLst/>
            <a:cxnLst>
              <a:cxn ang="0">
                <a:pos x="T0" y="T1"/>
              </a:cxn>
              <a:cxn ang="0">
                <a:pos x="T2" y="T3"/>
              </a:cxn>
              <a:cxn ang="0">
                <a:pos x="T4" y="T5"/>
              </a:cxn>
              <a:cxn ang="0">
                <a:pos x="T6" y="T7"/>
              </a:cxn>
              <a:cxn ang="0">
                <a:pos x="T8" y="T9"/>
              </a:cxn>
            </a:cxnLst>
            <a:rect l="0" t="0" r="r" b="b"/>
            <a:pathLst>
              <a:path w="2759" h="1585">
                <a:moveTo>
                  <a:pt x="0" y="0"/>
                </a:moveTo>
                <a:lnTo>
                  <a:pt x="2759" y="0"/>
                </a:lnTo>
                <a:lnTo>
                  <a:pt x="1357" y="1585"/>
                </a:lnTo>
                <a:lnTo>
                  <a:pt x="0" y="51"/>
                </a:lnTo>
                <a:lnTo>
                  <a:pt x="0" y="0"/>
                </a:lnTo>
                <a:close/>
              </a:path>
            </a:pathLst>
          </a:custGeom>
          <a:solidFill>
            <a:schemeClr val="accent2"/>
          </a:solidFill>
          <a:ln w="0">
            <a:noFill/>
            <a:prstDash val="solid"/>
            <a:round/>
          </a:ln>
        </p:spPr>
        <p:txBody>
          <a:bodyPr vert="horz" wrap="square" lIns="128573" tIns="64286" rIns="128573" bIns="64286" numCol="1" anchor="t" anchorCtr="0" compatLnSpc="1"/>
          <a:lstStyle/>
          <a:p>
            <a:endParaRPr lang="zh-CN" altLang="en-US" sz="2000"/>
          </a:p>
        </p:txBody>
      </p:sp>
      <p:sp>
        <p:nvSpPr>
          <p:cNvPr id="11" name="MH_Number_1"/>
          <p:cNvSpPr/>
          <p:nvPr>
            <p:custDataLst>
              <p:tags r:id="rId1"/>
            </p:custDataLst>
          </p:nvPr>
        </p:nvSpPr>
        <p:spPr>
          <a:xfrm>
            <a:off x="7597352" y="2054920"/>
            <a:ext cx="379646" cy="379646"/>
          </a:xfrm>
          <a:prstGeom prst="ellipse">
            <a:avLst/>
          </a:prstGeom>
          <a:solidFill>
            <a:schemeClr val="accent1"/>
          </a:solidFill>
          <a:ln w="28575">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80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1</a:t>
            </a:r>
            <a:endParaRPr lang="zh-CN" altLang="en-US" sz="280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2" name="MH_Entry_1"/>
          <p:cNvSpPr/>
          <p:nvPr>
            <p:custDataLst>
              <p:tags r:id="rId2"/>
            </p:custDataLst>
          </p:nvPr>
        </p:nvSpPr>
        <p:spPr>
          <a:xfrm>
            <a:off x="8214832" y="1912158"/>
            <a:ext cx="3215203" cy="738664"/>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r>
              <a:rPr lang="zh-CN" altLang="en-US" sz="4800"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申报表介绍</a:t>
            </a:r>
            <a:endParaRPr lang="zh-CN" altLang="en-US" sz="48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MH_Number_2"/>
          <p:cNvSpPr/>
          <p:nvPr>
            <p:custDataLst>
              <p:tags r:id="rId3"/>
            </p:custDataLst>
          </p:nvPr>
        </p:nvSpPr>
        <p:spPr>
          <a:xfrm>
            <a:off x="6519469" y="3150134"/>
            <a:ext cx="379646" cy="379646"/>
          </a:xfrm>
          <a:prstGeom prst="ellipse">
            <a:avLst/>
          </a:prstGeom>
          <a:solidFill>
            <a:schemeClr val="accent2"/>
          </a:solidFill>
          <a:ln w="28575">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80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2</a:t>
            </a:r>
            <a:endParaRPr lang="zh-CN" altLang="en-US" sz="280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4" name="MH_Entry_2"/>
          <p:cNvSpPr/>
          <p:nvPr>
            <p:custDataLst>
              <p:tags r:id="rId4"/>
            </p:custDataLst>
          </p:nvPr>
        </p:nvSpPr>
        <p:spPr>
          <a:xfrm>
            <a:off x="7136950" y="3007372"/>
            <a:ext cx="3756921" cy="738664"/>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r>
              <a:rPr lang="zh-CN" altLang="en-US" sz="4800"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申报系统介绍</a:t>
            </a:r>
            <a:endParaRPr lang="zh-CN" altLang="en-US" sz="48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MH_Number_3"/>
          <p:cNvSpPr/>
          <p:nvPr>
            <p:custDataLst>
              <p:tags r:id="rId5"/>
            </p:custDataLst>
          </p:nvPr>
        </p:nvSpPr>
        <p:spPr>
          <a:xfrm>
            <a:off x="5441587" y="4245347"/>
            <a:ext cx="379646" cy="379646"/>
          </a:xfrm>
          <a:prstGeom prst="ellipse">
            <a:avLst/>
          </a:prstGeom>
          <a:solidFill>
            <a:schemeClr val="accent3"/>
          </a:solidFill>
          <a:ln w="28575">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800" b="1">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3</a:t>
            </a:r>
            <a:endParaRPr lang="zh-CN" altLang="en-US" sz="280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6" name="MH_Entry_3"/>
          <p:cNvSpPr/>
          <p:nvPr>
            <p:custDataLst>
              <p:tags r:id="rId6"/>
            </p:custDataLst>
          </p:nvPr>
        </p:nvSpPr>
        <p:spPr>
          <a:xfrm>
            <a:off x="6059068" y="4102585"/>
            <a:ext cx="5554883" cy="738664"/>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r>
              <a:rPr lang="zh-CN" altLang="en-US" sz="4800"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申报案例</a:t>
            </a:r>
            <a:endParaRPr lang="zh-CN" altLang="en-US" sz="4800"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MH_Others_1"/>
          <p:cNvSpPr txBox="1"/>
          <p:nvPr>
            <p:custDataLst>
              <p:tags r:id="rId7"/>
            </p:custDataLst>
          </p:nvPr>
        </p:nvSpPr>
        <p:spPr>
          <a:xfrm>
            <a:off x="2685561" y="1161856"/>
            <a:ext cx="2626510" cy="1107996"/>
          </a:xfrm>
          <a:prstGeom prst="rect">
            <a:avLst/>
          </a:prstGeom>
          <a:noFill/>
        </p:spPr>
        <p:txBody>
          <a:bodyPr vert="horz" wrap="square" lIns="0" tIns="0" rIns="0" bIns="0" rtlCol="0" anchor="ctr" anchorCtr="0">
            <a:spAutoFit/>
          </a:bodyPr>
          <a:lstStyle/>
          <a:p>
            <a:pPr algn="ctr"/>
            <a:r>
              <a:rPr lang="zh-CN" altLang="en-US" sz="7200" b="1" dirty="0">
                <a:solidFill>
                  <a:schemeClr val="bg1"/>
                </a:solidFill>
                <a:latin typeface="Arial" panose="020B0604020202020204" pitchFamily="34" charset="0"/>
                <a:ea typeface="微软雅黑" panose="020B0503020204020204" pitchFamily="34" charset="-122"/>
                <a:sym typeface="Arial" panose="020B0604020202020204" pitchFamily="34" charset="0"/>
              </a:rPr>
              <a:t>目 录</a:t>
            </a:r>
          </a:p>
        </p:txBody>
      </p:sp>
      <p:sp>
        <p:nvSpPr>
          <p:cNvPr id="20" name="MH_Others_2"/>
          <p:cNvSpPr txBox="1"/>
          <p:nvPr>
            <p:custDataLst>
              <p:tags r:id="rId8"/>
            </p:custDataLst>
          </p:nvPr>
        </p:nvSpPr>
        <p:spPr>
          <a:xfrm>
            <a:off x="2833872" y="2339567"/>
            <a:ext cx="2329889" cy="492571"/>
          </a:xfrm>
          <a:prstGeom prst="rect">
            <a:avLst/>
          </a:prstGeom>
          <a:noFill/>
        </p:spPr>
        <p:txBody>
          <a:bodyPr vert="horz" wrap="square" lIns="0" tIns="0" rIns="0" bIns="0">
            <a:spAutoFit/>
          </a:bodyPr>
          <a:lstStyle/>
          <a:p>
            <a:pPr algn="ctr">
              <a:defRPr/>
            </a:pPr>
            <a:r>
              <a:rPr lang="en-US" altLang="zh-CN" sz="3200" b="1" dirty="0">
                <a:solidFill>
                  <a:schemeClr val="bg1"/>
                </a:solidFill>
                <a:latin typeface="Arial" panose="020B0604020202020204" pitchFamily="34" charset="0"/>
                <a:ea typeface="微软雅黑" panose="020B0503020204020204" pitchFamily="34" charset="-122"/>
                <a:sym typeface="Arial" panose="020B0604020202020204" pitchFamily="34" charset="0"/>
              </a:rPr>
              <a:t>CONTENTS</a:t>
            </a:r>
            <a:endParaRPr lang="zh-CN" altLang="en-US" sz="32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Requires="p14" p14:dur="9">
        <p15:prstTrans prst="fracture"/>
      </p:transition>
    </mc:Choice>
    <mc:Fallback>
      <p:transition>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8"/>
          <p:cNvSpPr txBox="1"/>
          <p:nvPr/>
        </p:nvSpPr>
        <p:spPr>
          <a:xfrm>
            <a:off x="857250" y="233569"/>
            <a:ext cx="3949155" cy="492443"/>
          </a:xfrm>
          <a:prstGeom prst="rect">
            <a:avLst/>
          </a:prstGeom>
          <a:noFill/>
        </p:spPr>
        <p:txBody>
          <a:bodyPr wrap="square" lIns="0" tIns="0" rIns="0" bIns="0" rtlCol="0" anchor="ctr">
            <a:spAutoFit/>
          </a:bodyPr>
          <a:lstStyle/>
          <a:p>
            <a:r>
              <a:rPr lang="en-US" altLang="zh-CN" sz="3200" b="1"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02</a:t>
            </a:r>
            <a:r>
              <a:rPr lang="zh-CN" altLang="en-US" sz="3200" b="1"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申报系统介绍</a:t>
            </a:r>
            <a:endParaRPr lang="zh-CN" altLang="en-US" sz="32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矩形 26"/>
          <p:cNvSpPr/>
          <p:nvPr/>
        </p:nvSpPr>
        <p:spPr>
          <a:xfrm>
            <a:off x="642897" y="830243"/>
            <a:ext cx="4214842" cy="3662541"/>
          </a:xfrm>
          <a:prstGeom prst="rect">
            <a:avLst/>
          </a:prstGeom>
        </p:spPr>
        <p:txBody>
          <a:bodyPr wrap="square">
            <a:spAutoFit/>
          </a:bodyPr>
          <a:lstStyle/>
          <a:p>
            <a:r>
              <a:rPr lang="zh-CN" altLang="en-US" sz="2800" b="1" dirty="0" smtClean="0">
                <a:solidFill>
                  <a:schemeClr val="accent2"/>
                </a:solidFill>
              </a:rPr>
              <a:t>“广东企业电子申报管理系统”</a:t>
            </a:r>
            <a:r>
              <a:rPr lang="zh-CN" altLang="en-US" sz="2800" dirty="0" smtClean="0">
                <a:latin typeface="宋体" pitchFamily="2" charset="-122"/>
              </a:rPr>
              <a:t>可在</a:t>
            </a:r>
            <a:r>
              <a:rPr lang="zh-CN" altLang="zh-CN" sz="2800" dirty="0" smtClean="0">
                <a:latin typeface="宋体" pitchFamily="2" charset="-122"/>
              </a:rPr>
              <a:t>广东省税务局（</a:t>
            </a:r>
            <a:r>
              <a:rPr lang="en-US" altLang="zh-CN" sz="2800" dirty="0" smtClean="0">
                <a:latin typeface="宋体" pitchFamily="2" charset="-122"/>
                <a:hlinkClick r:id="rId2"/>
              </a:rPr>
              <a:t>www.gd-n-tax.gov.cn</a:t>
            </a:r>
            <a:r>
              <a:rPr lang="zh-CN" altLang="zh-CN" sz="2800" dirty="0" smtClean="0">
                <a:latin typeface="宋体" pitchFamily="2" charset="-122"/>
              </a:rPr>
              <a:t>）</a:t>
            </a:r>
            <a:endParaRPr lang="en-US" altLang="zh-CN" sz="2800" dirty="0" smtClean="0">
              <a:latin typeface="宋体" pitchFamily="2" charset="-122"/>
            </a:endParaRPr>
          </a:p>
          <a:p>
            <a:r>
              <a:rPr lang="zh-CN" altLang="zh-CN" sz="2800" dirty="0" smtClean="0">
                <a:latin typeface="宋体" pitchFamily="2" charset="-122"/>
              </a:rPr>
              <a:t>或广东省电子税务局（</a:t>
            </a:r>
            <a:r>
              <a:rPr lang="en-US" altLang="zh-CN" sz="2800" dirty="0" smtClean="0">
                <a:latin typeface="宋体" pitchFamily="2" charset="-122"/>
                <a:hlinkClick r:id="rId3"/>
              </a:rPr>
              <a:t>www.etax-gd.gov.cn</a:t>
            </a:r>
            <a:r>
              <a:rPr lang="zh-CN" altLang="zh-CN" sz="2800" dirty="0" smtClean="0">
                <a:latin typeface="宋体" pitchFamily="2" charset="-122"/>
              </a:rPr>
              <a:t>）</a:t>
            </a:r>
            <a:endParaRPr lang="en-US" altLang="zh-CN" sz="2800" dirty="0" smtClean="0">
              <a:latin typeface="宋体" pitchFamily="2" charset="-122"/>
            </a:endParaRPr>
          </a:p>
          <a:p>
            <a:r>
              <a:rPr lang="zh-CN" altLang="zh-CN" sz="2800" dirty="0" smtClean="0">
                <a:latin typeface="宋体" pitchFamily="2" charset="-122"/>
              </a:rPr>
              <a:t>“纳税服务</a:t>
            </a:r>
            <a:r>
              <a:rPr lang="en-US" altLang="zh-CN" sz="2800" dirty="0" smtClean="0">
                <a:latin typeface="宋体" pitchFamily="2" charset="-122"/>
              </a:rPr>
              <a:t>-</a:t>
            </a:r>
            <a:r>
              <a:rPr lang="zh-CN" altLang="zh-CN" sz="2800" dirty="0" smtClean="0">
                <a:latin typeface="宋体" pitchFamily="2" charset="-122"/>
              </a:rPr>
              <a:t>下载服务</a:t>
            </a:r>
            <a:r>
              <a:rPr lang="en-US" altLang="zh-CN" sz="2800" dirty="0" smtClean="0">
                <a:latin typeface="宋体" pitchFamily="2" charset="-122"/>
              </a:rPr>
              <a:t>-</a:t>
            </a:r>
            <a:r>
              <a:rPr lang="zh-CN" altLang="zh-CN" sz="2800" dirty="0" smtClean="0">
                <a:latin typeface="宋体" pitchFamily="2" charset="-122"/>
              </a:rPr>
              <a:t>软件下载”。</a:t>
            </a:r>
            <a:endParaRPr lang="en-US" altLang="zh-CN" sz="2800" dirty="0" smtClean="0">
              <a:latin typeface="宋体" pitchFamily="2" charset="-122"/>
            </a:endParaRPr>
          </a:p>
          <a:p>
            <a:endParaRPr lang="zh-CN" altLang="zh-CN" dirty="0" smtClean="0">
              <a:latin typeface="微软雅黑" pitchFamily="34" charset="-122"/>
              <a:ea typeface="微软雅黑" pitchFamily="34" charset="-122"/>
            </a:endParaRPr>
          </a:p>
          <a:p>
            <a:endParaRPr lang="en-US" altLang="zh-CN" dirty="0" smtClean="0">
              <a:latin typeface="微软雅黑" pitchFamily="34" charset="-122"/>
              <a:ea typeface="微软雅黑" pitchFamily="34" charset="-122"/>
            </a:endParaRPr>
          </a:p>
        </p:txBody>
      </p:sp>
      <p:grpSp>
        <p:nvGrpSpPr>
          <p:cNvPr id="24" name="组合 23"/>
          <p:cNvGrpSpPr/>
          <p:nvPr/>
        </p:nvGrpSpPr>
        <p:grpSpPr>
          <a:xfrm>
            <a:off x="6000747" y="258739"/>
            <a:ext cx="5429288" cy="6667257"/>
            <a:chOff x="5929309" y="258739"/>
            <a:chExt cx="5143536" cy="6408518"/>
          </a:xfrm>
        </p:grpSpPr>
        <p:grpSp>
          <p:nvGrpSpPr>
            <p:cNvPr id="5" name="组合 22"/>
            <p:cNvGrpSpPr/>
            <p:nvPr/>
          </p:nvGrpSpPr>
          <p:grpSpPr>
            <a:xfrm>
              <a:off x="5929309" y="258739"/>
              <a:ext cx="5143536" cy="6408518"/>
              <a:chOff x="714335" y="1687499"/>
              <a:chExt cx="4471995" cy="5336948"/>
            </a:xfrm>
          </p:grpSpPr>
          <p:pic>
            <p:nvPicPr>
              <p:cNvPr id="101377" name="Picture 1"/>
              <p:cNvPicPr>
                <a:picLocks noChangeAspect="1" noChangeArrowheads="1"/>
              </p:cNvPicPr>
              <p:nvPr/>
            </p:nvPicPr>
            <p:blipFill>
              <a:blip r:embed="rId4"/>
              <a:srcRect/>
              <a:stretch>
                <a:fillRect/>
              </a:stretch>
            </p:blipFill>
            <p:spPr bwMode="auto">
              <a:xfrm>
                <a:off x="714335" y="1687499"/>
                <a:ext cx="4471995" cy="5336948"/>
              </a:xfrm>
              <a:prstGeom prst="rect">
                <a:avLst/>
              </a:prstGeom>
              <a:noFill/>
              <a:ln w="9525">
                <a:noFill/>
                <a:miter lim="800000"/>
                <a:headEnd/>
                <a:tailEnd/>
              </a:ln>
              <a:effectLst/>
            </p:spPr>
          </p:pic>
          <p:sp>
            <p:nvSpPr>
              <p:cNvPr id="20" name="矩形 19"/>
              <p:cNvSpPr/>
              <p:nvPr/>
            </p:nvSpPr>
            <p:spPr>
              <a:xfrm>
                <a:off x="3929045" y="6330969"/>
                <a:ext cx="714380" cy="285752"/>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785773" y="6330969"/>
                <a:ext cx="714380" cy="285752"/>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857211" y="6616721"/>
                <a:ext cx="2000264" cy="285752"/>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矩形 22"/>
            <p:cNvSpPr/>
            <p:nvPr/>
          </p:nvSpPr>
          <p:spPr>
            <a:xfrm>
              <a:off x="9358333" y="1330309"/>
              <a:ext cx="821655" cy="343126"/>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Requires="p14" p14:dur="9">
        <p15:prstTrans prst="fractur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071525" y="901681"/>
            <a:ext cx="9353550" cy="4029075"/>
          </a:xfrm>
          <a:prstGeom prst="rect">
            <a:avLst/>
          </a:prstGeom>
          <a:noFill/>
          <a:ln w="9525">
            <a:noFill/>
            <a:miter lim="800000"/>
            <a:headEnd/>
            <a:tailEnd/>
          </a:ln>
          <a:effectLst/>
        </p:spPr>
      </p:pic>
      <p:sp>
        <p:nvSpPr>
          <p:cNvPr id="3" name="TextBox 8"/>
          <p:cNvSpPr txBox="1"/>
          <p:nvPr/>
        </p:nvSpPr>
        <p:spPr>
          <a:xfrm>
            <a:off x="857250" y="233569"/>
            <a:ext cx="3949155" cy="492443"/>
          </a:xfrm>
          <a:prstGeom prst="rect">
            <a:avLst/>
          </a:prstGeom>
          <a:noFill/>
        </p:spPr>
        <p:txBody>
          <a:bodyPr wrap="square" lIns="0" tIns="0" rIns="0" bIns="0" rtlCol="0" anchor="ctr">
            <a:spAutoFit/>
          </a:bodyPr>
          <a:lstStyle/>
          <a:p>
            <a:r>
              <a:rPr lang="en-US" altLang="zh-CN" sz="3200" b="1"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02</a:t>
            </a:r>
            <a:r>
              <a:rPr lang="zh-CN" altLang="en-US" sz="3200" b="1"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申报系统介绍</a:t>
            </a:r>
            <a:endParaRPr lang="zh-CN" altLang="en-US" sz="32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矩形 3"/>
          <p:cNvSpPr/>
          <p:nvPr/>
        </p:nvSpPr>
        <p:spPr>
          <a:xfrm>
            <a:off x="857211" y="3544887"/>
            <a:ext cx="2143140" cy="357190"/>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3000351" y="3402011"/>
            <a:ext cx="7929618" cy="3500462"/>
            <a:chOff x="3000351" y="3402011"/>
            <a:chExt cx="7929618" cy="3500462"/>
          </a:xfrm>
        </p:grpSpPr>
        <p:grpSp>
          <p:nvGrpSpPr>
            <p:cNvPr id="11" name="组合 10"/>
            <p:cNvGrpSpPr/>
            <p:nvPr/>
          </p:nvGrpSpPr>
          <p:grpSpPr>
            <a:xfrm>
              <a:off x="3428979" y="3402011"/>
              <a:ext cx="7500990" cy="1714512"/>
              <a:chOff x="3428979" y="3402011"/>
              <a:chExt cx="7500990" cy="1714512"/>
            </a:xfrm>
          </p:grpSpPr>
          <p:pic>
            <p:nvPicPr>
              <p:cNvPr id="5" name="图片 4"/>
              <p:cNvPicPr/>
              <p:nvPr/>
            </p:nvPicPr>
            <p:blipFill>
              <a:blip r:embed="rId3"/>
              <a:srcRect/>
              <a:stretch>
                <a:fillRect/>
              </a:stretch>
            </p:blipFill>
            <p:spPr bwMode="auto">
              <a:xfrm>
                <a:off x="3428979" y="3473449"/>
                <a:ext cx="7500990" cy="1643074"/>
              </a:xfrm>
              <a:prstGeom prst="rect">
                <a:avLst/>
              </a:prstGeom>
              <a:noFill/>
              <a:ln w="9525">
                <a:noFill/>
                <a:miter lim="800000"/>
                <a:headEnd/>
                <a:tailEnd/>
              </a:ln>
            </p:spPr>
          </p:pic>
          <p:sp>
            <p:nvSpPr>
              <p:cNvPr id="7" name="矩形 6"/>
              <p:cNvSpPr/>
              <p:nvPr/>
            </p:nvSpPr>
            <p:spPr>
              <a:xfrm>
                <a:off x="7429507" y="3759201"/>
                <a:ext cx="2286016" cy="571504"/>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6357937" y="3402011"/>
                <a:ext cx="1000132" cy="428628"/>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3428979" y="5330837"/>
              <a:ext cx="7500990" cy="1571636"/>
              <a:chOff x="3428979" y="5330837"/>
              <a:chExt cx="7500990" cy="1571636"/>
            </a:xfrm>
          </p:grpSpPr>
          <p:pic>
            <p:nvPicPr>
              <p:cNvPr id="6" name="图片 5"/>
              <p:cNvPicPr/>
              <p:nvPr/>
            </p:nvPicPr>
            <p:blipFill>
              <a:blip r:embed="rId4"/>
              <a:srcRect/>
              <a:stretch>
                <a:fillRect/>
              </a:stretch>
            </p:blipFill>
            <p:spPr bwMode="auto">
              <a:xfrm>
                <a:off x="3428979" y="5330837"/>
                <a:ext cx="7500990" cy="1571636"/>
              </a:xfrm>
              <a:prstGeom prst="rect">
                <a:avLst/>
              </a:prstGeom>
              <a:noFill/>
              <a:ln w="9525">
                <a:noFill/>
                <a:miter lim="800000"/>
                <a:headEnd/>
                <a:tailEnd/>
              </a:ln>
            </p:spPr>
          </p:pic>
          <p:sp>
            <p:nvSpPr>
              <p:cNvPr id="8" name="矩形 7"/>
              <p:cNvSpPr/>
              <p:nvPr/>
            </p:nvSpPr>
            <p:spPr>
              <a:xfrm>
                <a:off x="7429507" y="5616589"/>
                <a:ext cx="2286016" cy="571504"/>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6429375" y="5330837"/>
                <a:ext cx="1000132" cy="428628"/>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右箭头 12"/>
            <p:cNvSpPr/>
            <p:nvPr/>
          </p:nvSpPr>
          <p:spPr>
            <a:xfrm>
              <a:off x="3000351" y="3687763"/>
              <a:ext cx="500066" cy="214314"/>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右箭头 13"/>
            <p:cNvSpPr/>
            <p:nvPr/>
          </p:nvSpPr>
          <p:spPr>
            <a:xfrm rot="4312201">
              <a:off x="2452064" y="4538859"/>
              <a:ext cx="1669496" cy="203564"/>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Requires="p14" p14:dur="500">
        <p15:prstTrans prst="fractur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8"/>
          <p:cNvSpPr txBox="1"/>
          <p:nvPr/>
        </p:nvSpPr>
        <p:spPr>
          <a:xfrm>
            <a:off x="857250" y="233569"/>
            <a:ext cx="3949155" cy="492443"/>
          </a:xfrm>
          <a:prstGeom prst="rect">
            <a:avLst/>
          </a:prstGeom>
          <a:noFill/>
        </p:spPr>
        <p:txBody>
          <a:bodyPr wrap="square" lIns="0" tIns="0" rIns="0" bIns="0" rtlCol="0" anchor="ctr">
            <a:spAutoFit/>
          </a:bodyPr>
          <a:lstStyle/>
          <a:p>
            <a:r>
              <a:rPr lang="en-US" altLang="zh-CN" sz="3200" b="1"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02</a:t>
            </a:r>
            <a:r>
              <a:rPr lang="zh-CN" altLang="en-US" sz="3200" b="1"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申报系统介绍</a:t>
            </a:r>
            <a:endParaRPr lang="zh-CN" altLang="en-US" sz="32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pic>
        <p:nvPicPr>
          <p:cNvPr id="2050" name="Picture 2"/>
          <p:cNvPicPr>
            <a:picLocks noChangeAspect="1" noChangeArrowheads="1"/>
          </p:cNvPicPr>
          <p:nvPr/>
        </p:nvPicPr>
        <p:blipFill>
          <a:blip r:embed="rId2"/>
          <a:srcRect/>
          <a:stretch>
            <a:fillRect/>
          </a:stretch>
        </p:blipFill>
        <p:spPr bwMode="auto">
          <a:xfrm>
            <a:off x="5143491" y="3687763"/>
            <a:ext cx="5600700" cy="3152775"/>
          </a:xfrm>
          <a:prstGeom prst="rect">
            <a:avLst/>
          </a:prstGeom>
          <a:noFill/>
          <a:ln w="9525">
            <a:noFill/>
            <a:miter lim="800000"/>
            <a:headEnd/>
            <a:tailEnd/>
          </a:ln>
          <a:effectLst/>
        </p:spPr>
      </p:pic>
      <p:sp>
        <p:nvSpPr>
          <p:cNvPr id="18" name="矩形 17"/>
          <p:cNvSpPr/>
          <p:nvPr/>
        </p:nvSpPr>
        <p:spPr>
          <a:xfrm>
            <a:off x="1285839" y="830243"/>
            <a:ext cx="10072758" cy="3108543"/>
          </a:xfrm>
          <a:prstGeom prst="rect">
            <a:avLst/>
          </a:prstGeom>
        </p:spPr>
        <p:txBody>
          <a:bodyPr wrap="square">
            <a:spAutoFit/>
          </a:bodyPr>
          <a:lstStyle/>
          <a:p>
            <a:r>
              <a:rPr lang="zh-CN" altLang="en-US" sz="3600" b="1" dirty="0" smtClean="0">
                <a:solidFill>
                  <a:srgbClr val="D14E5B"/>
                </a:solidFill>
                <a:latin typeface="Calibri"/>
                <a:ea typeface="宋体"/>
              </a:rPr>
              <a:t> 注意！！</a:t>
            </a:r>
            <a:endParaRPr lang="en-US" altLang="zh-CN" sz="3600" b="1" dirty="0" smtClean="0">
              <a:solidFill>
                <a:srgbClr val="D14E5B"/>
              </a:solidFill>
              <a:latin typeface="Calibri"/>
              <a:ea typeface="宋体"/>
            </a:endParaRPr>
          </a:p>
          <a:p>
            <a:r>
              <a:rPr lang="en-US" altLang="zh-CN" sz="3200" b="1" dirty="0" smtClean="0">
                <a:solidFill>
                  <a:srgbClr val="D14E5B"/>
                </a:solidFill>
                <a:latin typeface="Calibri"/>
                <a:ea typeface="宋体"/>
              </a:rPr>
              <a:t>     </a:t>
            </a:r>
            <a:r>
              <a:rPr lang="zh-CN" altLang="en-US" sz="3200" dirty="0" smtClean="0">
                <a:solidFill>
                  <a:srgbClr val="1F4C6B">
                    <a:lumMod val="75000"/>
                  </a:srgbClr>
                </a:solidFill>
                <a:latin typeface="Calibri"/>
                <a:ea typeface="宋体"/>
              </a:rPr>
              <a:t>“广东企业电子申报管理系统” 由</a:t>
            </a:r>
            <a:r>
              <a:rPr lang="zh-CN" altLang="en-US" sz="3200" b="1" dirty="0" smtClean="0">
                <a:solidFill>
                  <a:srgbClr val="D14E5B"/>
                </a:solidFill>
                <a:latin typeface="Calibri"/>
                <a:ea typeface="宋体"/>
              </a:rPr>
              <a:t>广东省税务局开发、供纳税人免费使用。</a:t>
            </a:r>
            <a:endParaRPr lang="en-US" altLang="zh-CN" sz="3200" b="1" dirty="0" smtClean="0">
              <a:solidFill>
                <a:srgbClr val="D14E5B"/>
              </a:solidFill>
              <a:latin typeface="Calibri"/>
              <a:ea typeface="宋体"/>
            </a:endParaRPr>
          </a:p>
          <a:p>
            <a:r>
              <a:rPr lang="zh-CN" altLang="en-US" sz="3200" dirty="0" smtClean="0">
                <a:solidFill>
                  <a:srgbClr val="1F4C6B">
                    <a:lumMod val="75000"/>
                  </a:srgbClr>
                </a:solidFill>
                <a:latin typeface="Calibri"/>
                <a:ea typeface="宋体"/>
              </a:rPr>
              <a:t>      任何单位和个人不得借税务机关名义在纳税人使用系统过程中巧立名目乱收费、也不得趁机搭售设备、服务。</a:t>
            </a:r>
            <a:endParaRPr lang="zh-CN" altLang="en-US" dirty="0"/>
          </a:p>
        </p:txBody>
      </p:sp>
      <p:pic>
        <p:nvPicPr>
          <p:cNvPr id="19" name="图片 29"/>
          <p:cNvPicPr>
            <a:picLocks noChangeAspect="1"/>
          </p:cNvPicPr>
          <p:nvPr/>
        </p:nvPicPr>
        <p:blipFill>
          <a:blip r:embed="rId3"/>
          <a:srcRect/>
          <a:stretch>
            <a:fillRect/>
          </a:stretch>
        </p:blipFill>
        <p:spPr bwMode="auto">
          <a:xfrm>
            <a:off x="1071525" y="3687763"/>
            <a:ext cx="2127251" cy="3365500"/>
          </a:xfrm>
          <a:prstGeom prst="rect">
            <a:avLst/>
          </a:prstGeom>
          <a:noFill/>
          <a:ln w="9525">
            <a:noFill/>
            <a:miter lim="800000"/>
            <a:headEnd/>
            <a:tailEnd/>
          </a:ln>
        </p:spPr>
      </p:pic>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Requires="p14" p14:dur="500">
        <p15:prstTrans prst="fracture"/>
      </p:transition>
    </mc:Choice>
    <mc:Fallback>
      <p:transition>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
          <p:cNvSpPr>
            <a:spLocks noChangeArrowheads="1"/>
          </p:cNvSpPr>
          <p:nvPr/>
        </p:nvSpPr>
        <p:spPr bwMode="auto">
          <a:xfrm>
            <a:off x="4069023" y="3457280"/>
            <a:ext cx="3262432"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bevel/>
              </a14:hiddenLine>
            </a:ext>
          </a:extLst>
        </p:spPr>
        <p:txBody>
          <a:bodyPr wrap="none" anchor="ctr">
            <a:spAutoFit/>
          </a:bodyPr>
          <a:lstStyle/>
          <a:p>
            <a:pPr algn="r"/>
            <a:r>
              <a:rPr lang="zh-CN" altLang="en-US" sz="6000" b="1"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申报案例</a:t>
            </a:r>
            <a:endParaRPr lang="zh-CN" altLang="en-US" sz="60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5125" name="淘宝网chenying0907出品 11"/>
          <p:cNvSpPr>
            <a:spLocks noChangeShapeType="1"/>
          </p:cNvSpPr>
          <p:nvPr/>
        </p:nvSpPr>
        <p:spPr bwMode="auto">
          <a:xfrm>
            <a:off x="1826905" y="2957656"/>
            <a:ext cx="5504548" cy="1675"/>
          </a:xfrm>
          <a:prstGeom prst="line">
            <a:avLst/>
          </a:prstGeom>
          <a:noFill/>
          <a:ln w="6350" cap="flat" cmpd="sng">
            <a:solidFill>
              <a:schemeClr val="accent1"/>
            </a:solidFill>
            <a:bevel/>
          </a:ln>
          <a:extLst>
            <a:ext uri="{909E8E84-426E-40DD-AFC4-6F175D3DCCD1}">
              <a14:hiddenFill xmlns="" xmlns:a14="http://schemas.microsoft.com/office/drawing/2010/main">
                <a:noFill/>
              </a14:hiddenFill>
            </a:ext>
          </a:extLst>
        </p:spPr>
        <p:txBody>
          <a:bodyPr/>
          <a:lstStyle/>
          <a:p>
            <a:endParaRPr lang="zh-CN" altLang="en-US" sz="200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Text Box 3"/>
          <p:cNvSpPr>
            <a:spLocks noChangeArrowheads="1"/>
          </p:cNvSpPr>
          <p:nvPr/>
        </p:nvSpPr>
        <p:spPr bwMode="auto">
          <a:xfrm>
            <a:off x="7422714" y="2022527"/>
            <a:ext cx="2993390" cy="31534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bevel/>
              </a14:hiddenLine>
            </a:ext>
          </a:extLst>
        </p:spPr>
        <p:txBody>
          <a:bodyPr wrap="none" anchor="ctr">
            <a:spAutoFit/>
          </a:bodyPr>
          <a:lstStyle/>
          <a:p>
            <a:r>
              <a:rPr lang="en-US" sz="19900" dirty="0">
                <a:solidFill>
                  <a:schemeClr val="accent1"/>
                </a:solidFill>
                <a:latin typeface="Arial" panose="020B0604020202020204" pitchFamily="34" charset="0"/>
                <a:ea typeface="微软雅黑" panose="020B0503020204020204" pitchFamily="34" charset="-122"/>
                <a:sym typeface="Arial" panose="020B0604020202020204" pitchFamily="34" charset="0"/>
              </a:rPr>
              <a:t>03</a:t>
            </a:r>
            <a:endParaRPr lang="zh-CN" altLang="en-US" sz="199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Requires="p14" p14:dur="9">
        <p15:prstTrans prst="fracture"/>
      </p:transition>
    </mc:Choice>
    <mc:Fallback>
      <p:transition>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571724" y="1258871"/>
            <a:ext cx="8001056" cy="3662541"/>
          </a:xfrm>
          <a:prstGeom prst="rect">
            <a:avLst/>
          </a:prstGeom>
          <a:noFill/>
          <a:ln>
            <a:solidFill>
              <a:srgbClr val="D14E5B"/>
            </a:solidFill>
          </a:ln>
        </p:spPr>
        <p:txBody>
          <a:bodyPr wrap="square" rtlCol="0">
            <a:spAutoFit/>
          </a:bodyPr>
          <a:lstStyle/>
          <a:p>
            <a:pPr marL="742950" indent="-742950"/>
            <a:r>
              <a:rPr lang="zh-CN" altLang="en-US" sz="3600" b="1" dirty="0" smtClean="0">
                <a:solidFill>
                  <a:schemeClr val="accent2"/>
                </a:solidFill>
              </a:rPr>
              <a:t>申报案例目录 </a:t>
            </a:r>
            <a:endParaRPr lang="en-US" altLang="zh-CN" sz="3600" b="1" dirty="0" smtClean="0">
              <a:solidFill>
                <a:schemeClr val="accent2"/>
              </a:solidFill>
            </a:endParaRPr>
          </a:p>
          <a:p>
            <a:pPr marL="742950" indent="-742950"/>
            <a:r>
              <a:rPr lang="zh-CN" altLang="en-US" sz="3600" dirty="0" smtClean="0">
                <a:solidFill>
                  <a:srgbClr val="1F4C6B"/>
                </a:solidFill>
              </a:rPr>
              <a:t>    </a:t>
            </a:r>
            <a:endParaRPr lang="en-US" altLang="zh-CN" sz="3600" dirty="0" smtClean="0">
              <a:solidFill>
                <a:srgbClr val="1F4C6B"/>
              </a:solidFill>
            </a:endParaRPr>
          </a:p>
          <a:p>
            <a:pPr marL="742950" indent="-742950"/>
            <a:r>
              <a:rPr lang="zh-CN" altLang="en-US" sz="3200" b="1" dirty="0" smtClean="0">
                <a:solidFill>
                  <a:srgbClr val="1F4C6B"/>
                </a:solidFill>
              </a:rPr>
              <a:t>      </a:t>
            </a:r>
            <a:r>
              <a:rPr lang="zh-CN" altLang="en-US" sz="3200" b="1" dirty="0" smtClean="0">
                <a:solidFill>
                  <a:schemeClr val="accent5"/>
                </a:solidFill>
              </a:rPr>
              <a:t>一、增值税税率下降申报案例</a:t>
            </a:r>
          </a:p>
          <a:p>
            <a:pPr marL="742950" indent="-742950"/>
            <a:r>
              <a:rPr lang="en-US" altLang="zh-CN" sz="3200" b="1" dirty="0" smtClean="0">
                <a:solidFill>
                  <a:srgbClr val="1F4C6B"/>
                </a:solidFill>
              </a:rPr>
              <a:t>      </a:t>
            </a:r>
            <a:r>
              <a:rPr lang="zh-CN" altLang="en-US" sz="3200" b="1" dirty="0" smtClean="0">
                <a:solidFill>
                  <a:srgbClr val="1F4C6B"/>
                </a:solidFill>
              </a:rPr>
              <a:t>二、</a:t>
            </a:r>
            <a:r>
              <a:rPr lang="zh-CN" altLang="en-US" sz="3200" b="1" dirty="0" smtClean="0">
                <a:solidFill>
                  <a:schemeClr val="accent5"/>
                </a:solidFill>
              </a:rPr>
              <a:t>前期业务调整申报案例</a:t>
            </a:r>
          </a:p>
          <a:p>
            <a:pPr marL="742950" indent="-742950"/>
            <a:r>
              <a:rPr lang="zh-CN" altLang="en-US" sz="3200" b="1" dirty="0" smtClean="0">
                <a:solidFill>
                  <a:srgbClr val="1F4C6B"/>
                </a:solidFill>
              </a:rPr>
              <a:t>      三、不动产一次性抵扣申报案例</a:t>
            </a:r>
          </a:p>
          <a:p>
            <a:pPr marL="742950" indent="-742950"/>
            <a:r>
              <a:rPr lang="zh-CN" altLang="en-US" sz="3200" b="1" dirty="0" smtClean="0">
                <a:solidFill>
                  <a:srgbClr val="1F4C6B"/>
                </a:solidFill>
              </a:rPr>
              <a:t>      四、旅客运输服务抵扣申报案例</a:t>
            </a:r>
          </a:p>
          <a:p>
            <a:pPr marL="742950" indent="-742950"/>
            <a:r>
              <a:rPr lang="zh-CN" altLang="en-US" sz="3200" b="1" dirty="0" smtClean="0">
                <a:solidFill>
                  <a:srgbClr val="1F4C6B"/>
                </a:solidFill>
              </a:rPr>
              <a:t>      五、加计抵减申报案例</a:t>
            </a:r>
          </a:p>
        </p:txBody>
      </p:sp>
      <p:grpSp>
        <p:nvGrpSpPr>
          <p:cNvPr id="2" name="Group 67"/>
          <p:cNvGrpSpPr/>
          <p:nvPr/>
        </p:nvGrpSpPr>
        <p:grpSpPr>
          <a:xfrm>
            <a:off x="285707" y="4545020"/>
            <a:ext cx="2143140" cy="2687630"/>
            <a:chOff x="950284" y="2059774"/>
            <a:chExt cx="3788406" cy="4012600"/>
          </a:xfrm>
        </p:grpSpPr>
        <p:sp>
          <p:nvSpPr>
            <p:cNvPr id="6" name="Freeform 5"/>
            <p:cNvSpPr/>
            <p:nvPr/>
          </p:nvSpPr>
          <p:spPr bwMode="auto">
            <a:xfrm>
              <a:off x="1863217" y="5309576"/>
              <a:ext cx="843589" cy="762798"/>
            </a:xfrm>
            <a:custGeom>
              <a:avLst/>
              <a:gdLst>
                <a:gd name="T0" fmla="*/ 1253 w 1253"/>
                <a:gd name="T1" fmla="*/ 1133 h 1133"/>
                <a:gd name="T2" fmla="*/ 0 w 1253"/>
                <a:gd name="T3" fmla="*/ 1133 h 1133"/>
                <a:gd name="T4" fmla="*/ 151 w 1253"/>
                <a:gd name="T5" fmla="*/ 0 h 1133"/>
                <a:gd name="T6" fmla="*/ 1102 w 1253"/>
                <a:gd name="T7" fmla="*/ 0 h 1133"/>
                <a:gd name="T8" fmla="*/ 1253 w 1253"/>
                <a:gd name="T9" fmla="*/ 1133 h 1133"/>
              </a:gdLst>
              <a:ahLst/>
              <a:cxnLst>
                <a:cxn ang="0">
                  <a:pos x="T0" y="T1"/>
                </a:cxn>
                <a:cxn ang="0">
                  <a:pos x="T2" y="T3"/>
                </a:cxn>
                <a:cxn ang="0">
                  <a:pos x="T4" y="T5"/>
                </a:cxn>
                <a:cxn ang="0">
                  <a:pos x="T6" y="T7"/>
                </a:cxn>
                <a:cxn ang="0">
                  <a:pos x="T8" y="T9"/>
                </a:cxn>
              </a:cxnLst>
              <a:rect l="0" t="0" r="r" b="b"/>
              <a:pathLst>
                <a:path w="1253" h="1133">
                  <a:moveTo>
                    <a:pt x="1253" y="1133"/>
                  </a:moveTo>
                  <a:lnTo>
                    <a:pt x="0" y="1133"/>
                  </a:lnTo>
                  <a:lnTo>
                    <a:pt x="151" y="0"/>
                  </a:lnTo>
                  <a:lnTo>
                    <a:pt x="1102" y="0"/>
                  </a:lnTo>
                  <a:lnTo>
                    <a:pt x="1253" y="1133"/>
                  </a:lnTo>
                  <a:close/>
                </a:path>
              </a:pathLst>
            </a:custGeom>
            <a:solidFill>
              <a:srgbClr val="666666"/>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6"/>
            <p:cNvSpPr/>
            <p:nvPr/>
          </p:nvSpPr>
          <p:spPr bwMode="auto">
            <a:xfrm>
              <a:off x="1894860" y="5309576"/>
              <a:ext cx="778283" cy="517733"/>
            </a:xfrm>
            <a:custGeom>
              <a:avLst/>
              <a:gdLst>
                <a:gd name="T0" fmla="*/ 1156 w 1156"/>
                <a:gd name="T1" fmla="*/ 769 h 769"/>
                <a:gd name="T2" fmla="*/ 1055 w 1156"/>
                <a:gd name="T3" fmla="*/ 0 h 769"/>
                <a:gd name="T4" fmla="*/ 104 w 1156"/>
                <a:gd name="T5" fmla="*/ 0 h 769"/>
                <a:gd name="T6" fmla="*/ 0 w 1156"/>
                <a:gd name="T7" fmla="*/ 769 h 769"/>
                <a:gd name="T8" fmla="*/ 1156 w 1156"/>
                <a:gd name="T9" fmla="*/ 769 h 769"/>
              </a:gdLst>
              <a:ahLst/>
              <a:cxnLst>
                <a:cxn ang="0">
                  <a:pos x="T0" y="T1"/>
                </a:cxn>
                <a:cxn ang="0">
                  <a:pos x="T2" y="T3"/>
                </a:cxn>
                <a:cxn ang="0">
                  <a:pos x="T4" y="T5"/>
                </a:cxn>
                <a:cxn ang="0">
                  <a:pos x="T6" y="T7"/>
                </a:cxn>
                <a:cxn ang="0">
                  <a:pos x="T8" y="T9"/>
                </a:cxn>
              </a:cxnLst>
              <a:rect l="0" t="0" r="r" b="b"/>
              <a:pathLst>
                <a:path w="1156" h="769">
                  <a:moveTo>
                    <a:pt x="1156" y="769"/>
                  </a:moveTo>
                  <a:lnTo>
                    <a:pt x="1055" y="0"/>
                  </a:lnTo>
                  <a:lnTo>
                    <a:pt x="104" y="0"/>
                  </a:lnTo>
                  <a:lnTo>
                    <a:pt x="0" y="769"/>
                  </a:lnTo>
                  <a:lnTo>
                    <a:pt x="1156" y="769"/>
                  </a:lnTo>
                  <a:close/>
                </a:path>
              </a:pathLst>
            </a:custGeom>
            <a:solidFill>
              <a:srgbClr val="4D4D4D"/>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7"/>
            <p:cNvSpPr/>
            <p:nvPr/>
          </p:nvSpPr>
          <p:spPr bwMode="auto">
            <a:xfrm>
              <a:off x="950284" y="3625092"/>
              <a:ext cx="2668783" cy="1956479"/>
            </a:xfrm>
            <a:custGeom>
              <a:avLst/>
              <a:gdLst>
                <a:gd name="T0" fmla="*/ 1676 w 1676"/>
                <a:gd name="T1" fmla="*/ 1196 h 1229"/>
                <a:gd name="T2" fmla="*/ 1643 w 1676"/>
                <a:gd name="T3" fmla="*/ 1229 h 1229"/>
                <a:gd name="T4" fmla="*/ 33 w 1676"/>
                <a:gd name="T5" fmla="*/ 1229 h 1229"/>
                <a:gd name="T6" fmla="*/ 0 w 1676"/>
                <a:gd name="T7" fmla="*/ 1196 h 1229"/>
                <a:gd name="T8" fmla="*/ 0 w 1676"/>
                <a:gd name="T9" fmla="*/ 32 h 1229"/>
                <a:gd name="T10" fmla="*/ 33 w 1676"/>
                <a:gd name="T11" fmla="*/ 0 h 1229"/>
                <a:gd name="T12" fmla="*/ 1643 w 1676"/>
                <a:gd name="T13" fmla="*/ 0 h 1229"/>
                <a:gd name="T14" fmla="*/ 1676 w 1676"/>
                <a:gd name="T15" fmla="*/ 32 h 1229"/>
                <a:gd name="T16" fmla="*/ 1676 w 1676"/>
                <a:gd name="T17" fmla="*/ 1196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6" h="1229">
                  <a:moveTo>
                    <a:pt x="1676" y="1196"/>
                  </a:moveTo>
                  <a:cubicBezTo>
                    <a:pt x="1676" y="1214"/>
                    <a:pt x="1661" y="1229"/>
                    <a:pt x="1643" y="1229"/>
                  </a:cubicBezTo>
                  <a:cubicBezTo>
                    <a:pt x="33" y="1229"/>
                    <a:pt x="33" y="1229"/>
                    <a:pt x="33" y="1229"/>
                  </a:cubicBezTo>
                  <a:cubicBezTo>
                    <a:pt x="15" y="1229"/>
                    <a:pt x="0" y="1214"/>
                    <a:pt x="0" y="1196"/>
                  </a:cubicBezTo>
                  <a:cubicBezTo>
                    <a:pt x="0" y="32"/>
                    <a:pt x="0" y="32"/>
                    <a:pt x="0" y="32"/>
                  </a:cubicBezTo>
                  <a:cubicBezTo>
                    <a:pt x="0" y="15"/>
                    <a:pt x="15" y="0"/>
                    <a:pt x="33" y="0"/>
                  </a:cubicBezTo>
                  <a:cubicBezTo>
                    <a:pt x="1643" y="0"/>
                    <a:pt x="1643" y="0"/>
                    <a:pt x="1643" y="0"/>
                  </a:cubicBezTo>
                  <a:cubicBezTo>
                    <a:pt x="1661" y="0"/>
                    <a:pt x="1676" y="15"/>
                    <a:pt x="1676" y="32"/>
                  </a:cubicBezTo>
                  <a:lnTo>
                    <a:pt x="1676" y="1196"/>
                  </a:lnTo>
                  <a:close/>
                </a:path>
              </a:pathLst>
            </a:custGeom>
            <a:solidFill>
              <a:srgbClr val="333333"/>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8"/>
            <p:cNvSpPr/>
            <p:nvPr/>
          </p:nvSpPr>
          <p:spPr bwMode="auto">
            <a:xfrm>
              <a:off x="950284" y="5232825"/>
              <a:ext cx="2668783" cy="348746"/>
            </a:xfrm>
            <a:custGeom>
              <a:avLst/>
              <a:gdLst>
                <a:gd name="T0" fmla="*/ 0 w 1676"/>
                <a:gd name="T1" fmla="*/ 0 h 219"/>
                <a:gd name="T2" fmla="*/ 0 w 1676"/>
                <a:gd name="T3" fmla="*/ 186 h 219"/>
                <a:gd name="T4" fmla="*/ 33 w 1676"/>
                <a:gd name="T5" fmla="*/ 219 h 219"/>
                <a:gd name="T6" fmla="*/ 1643 w 1676"/>
                <a:gd name="T7" fmla="*/ 219 h 219"/>
                <a:gd name="T8" fmla="*/ 1676 w 1676"/>
                <a:gd name="T9" fmla="*/ 186 h 219"/>
                <a:gd name="T10" fmla="*/ 1676 w 1676"/>
                <a:gd name="T11" fmla="*/ 0 h 219"/>
                <a:gd name="T12" fmla="*/ 0 w 1676"/>
                <a:gd name="T13" fmla="*/ 0 h 219"/>
              </a:gdLst>
              <a:ahLst/>
              <a:cxnLst>
                <a:cxn ang="0">
                  <a:pos x="T0" y="T1"/>
                </a:cxn>
                <a:cxn ang="0">
                  <a:pos x="T2" y="T3"/>
                </a:cxn>
                <a:cxn ang="0">
                  <a:pos x="T4" y="T5"/>
                </a:cxn>
                <a:cxn ang="0">
                  <a:pos x="T6" y="T7"/>
                </a:cxn>
                <a:cxn ang="0">
                  <a:pos x="T8" y="T9"/>
                </a:cxn>
                <a:cxn ang="0">
                  <a:pos x="T10" y="T11"/>
                </a:cxn>
                <a:cxn ang="0">
                  <a:pos x="T12" y="T13"/>
                </a:cxn>
              </a:cxnLst>
              <a:rect l="0" t="0" r="r" b="b"/>
              <a:pathLst>
                <a:path w="1676" h="219">
                  <a:moveTo>
                    <a:pt x="0" y="0"/>
                  </a:moveTo>
                  <a:cubicBezTo>
                    <a:pt x="0" y="186"/>
                    <a:pt x="0" y="186"/>
                    <a:pt x="0" y="186"/>
                  </a:cubicBezTo>
                  <a:cubicBezTo>
                    <a:pt x="0" y="204"/>
                    <a:pt x="15" y="219"/>
                    <a:pt x="33" y="219"/>
                  </a:cubicBezTo>
                  <a:cubicBezTo>
                    <a:pt x="1643" y="219"/>
                    <a:pt x="1643" y="219"/>
                    <a:pt x="1643" y="219"/>
                  </a:cubicBezTo>
                  <a:cubicBezTo>
                    <a:pt x="1661" y="219"/>
                    <a:pt x="1676" y="204"/>
                    <a:pt x="1676" y="186"/>
                  </a:cubicBezTo>
                  <a:cubicBezTo>
                    <a:pt x="1676" y="0"/>
                    <a:pt x="1676" y="0"/>
                    <a:pt x="1676" y="0"/>
                  </a:cubicBezTo>
                  <a:lnTo>
                    <a:pt x="0" y="0"/>
                  </a:lnTo>
                  <a:close/>
                </a:path>
              </a:pathLst>
            </a:custGeom>
            <a:solidFill>
              <a:srgbClr val="666666"/>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Rectangle 9"/>
            <p:cNvSpPr>
              <a:spLocks noChangeArrowheads="1"/>
            </p:cNvSpPr>
            <p:nvPr/>
          </p:nvSpPr>
          <p:spPr bwMode="auto">
            <a:xfrm>
              <a:off x="1074836" y="3722041"/>
              <a:ext cx="2420352" cy="1510784"/>
            </a:xfrm>
            <a:prstGeom prst="rect">
              <a:avLst/>
            </a:pr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10"/>
            <p:cNvSpPr/>
            <p:nvPr/>
          </p:nvSpPr>
          <p:spPr bwMode="auto">
            <a:xfrm>
              <a:off x="1709715" y="6025919"/>
              <a:ext cx="1149920" cy="46455"/>
            </a:xfrm>
            <a:custGeom>
              <a:avLst/>
              <a:gdLst>
                <a:gd name="T0" fmla="*/ 693 w 722"/>
                <a:gd name="T1" fmla="*/ 0 h 29"/>
                <a:gd name="T2" fmla="*/ 29 w 722"/>
                <a:gd name="T3" fmla="*/ 0 h 29"/>
                <a:gd name="T4" fmla="*/ 0 w 722"/>
                <a:gd name="T5" fmla="*/ 29 h 29"/>
                <a:gd name="T6" fmla="*/ 722 w 722"/>
                <a:gd name="T7" fmla="*/ 29 h 29"/>
                <a:gd name="T8" fmla="*/ 693 w 722"/>
                <a:gd name="T9" fmla="*/ 0 h 29"/>
              </a:gdLst>
              <a:ahLst/>
              <a:cxnLst>
                <a:cxn ang="0">
                  <a:pos x="T0" y="T1"/>
                </a:cxn>
                <a:cxn ang="0">
                  <a:pos x="T2" y="T3"/>
                </a:cxn>
                <a:cxn ang="0">
                  <a:pos x="T4" y="T5"/>
                </a:cxn>
                <a:cxn ang="0">
                  <a:pos x="T6" y="T7"/>
                </a:cxn>
                <a:cxn ang="0">
                  <a:pos x="T8" y="T9"/>
                </a:cxn>
              </a:cxnLst>
              <a:rect l="0" t="0" r="r" b="b"/>
              <a:pathLst>
                <a:path w="722" h="29">
                  <a:moveTo>
                    <a:pt x="693" y="0"/>
                  </a:moveTo>
                  <a:cubicBezTo>
                    <a:pt x="29" y="0"/>
                    <a:pt x="29" y="0"/>
                    <a:pt x="29" y="0"/>
                  </a:cubicBezTo>
                  <a:cubicBezTo>
                    <a:pt x="13" y="0"/>
                    <a:pt x="0" y="13"/>
                    <a:pt x="0" y="29"/>
                  </a:cubicBezTo>
                  <a:cubicBezTo>
                    <a:pt x="722" y="29"/>
                    <a:pt x="722" y="29"/>
                    <a:pt x="722" y="29"/>
                  </a:cubicBezTo>
                  <a:cubicBezTo>
                    <a:pt x="722" y="13"/>
                    <a:pt x="709" y="0"/>
                    <a:pt x="693" y="0"/>
                  </a:cubicBezTo>
                  <a:close/>
                </a:path>
              </a:pathLst>
            </a:custGeom>
            <a:solidFill>
              <a:srgbClr val="4D4D4D"/>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11"/>
            <p:cNvSpPr>
              <a:spLocks noEditPoints="1"/>
            </p:cNvSpPr>
            <p:nvPr/>
          </p:nvSpPr>
          <p:spPr bwMode="auto">
            <a:xfrm>
              <a:off x="1017920" y="4095878"/>
              <a:ext cx="2542885" cy="1136454"/>
            </a:xfrm>
            <a:custGeom>
              <a:avLst/>
              <a:gdLst>
                <a:gd name="T0" fmla="*/ 1533 w 1597"/>
                <a:gd name="T1" fmla="*/ 472 h 714"/>
                <a:gd name="T2" fmla="*/ 1534 w 1597"/>
                <a:gd name="T3" fmla="*/ 459 h 714"/>
                <a:gd name="T4" fmla="*/ 1396 w 1597"/>
                <a:gd name="T5" fmla="*/ 328 h 714"/>
                <a:gd name="T6" fmla="*/ 1285 w 1597"/>
                <a:gd name="T7" fmla="*/ 381 h 714"/>
                <a:gd name="T8" fmla="*/ 1266 w 1597"/>
                <a:gd name="T9" fmla="*/ 376 h 714"/>
                <a:gd name="T10" fmla="*/ 1107 w 1597"/>
                <a:gd name="T11" fmla="*/ 238 h 714"/>
                <a:gd name="T12" fmla="*/ 1008 w 1597"/>
                <a:gd name="T13" fmla="*/ 271 h 714"/>
                <a:gd name="T14" fmla="*/ 896 w 1597"/>
                <a:gd name="T15" fmla="*/ 208 h 714"/>
                <a:gd name="T16" fmla="*/ 846 w 1597"/>
                <a:gd name="T17" fmla="*/ 218 h 714"/>
                <a:gd name="T18" fmla="*/ 707 w 1597"/>
                <a:gd name="T19" fmla="*/ 107 h 714"/>
                <a:gd name="T20" fmla="*/ 690 w 1597"/>
                <a:gd name="T21" fmla="*/ 108 h 714"/>
                <a:gd name="T22" fmla="*/ 575 w 1597"/>
                <a:gd name="T23" fmla="*/ 0 h 714"/>
                <a:gd name="T24" fmla="*/ 472 w 1597"/>
                <a:gd name="T25" fmla="*/ 61 h 714"/>
                <a:gd name="T26" fmla="*/ 460 w 1597"/>
                <a:gd name="T27" fmla="*/ 59 h 714"/>
                <a:gd name="T28" fmla="*/ 400 w 1597"/>
                <a:gd name="T29" fmla="*/ 116 h 714"/>
                <a:gd name="T30" fmla="*/ 402 w 1597"/>
                <a:gd name="T31" fmla="*/ 133 h 714"/>
                <a:gd name="T32" fmla="*/ 333 w 1597"/>
                <a:gd name="T33" fmla="*/ 210 h 714"/>
                <a:gd name="T34" fmla="*/ 311 w 1597"/>
                <a:gd name="T35" fmla="*/ 208 h 714"/>
                <a:gd name="T36" fmla="*/ 213 w 1597"/>
                <a:gd name="T37" fmla="*/ 286 h 714"/>
                <a:gd name="T38" fmla="*/ 109 w 1597"/>
                <a:gd name="T39" fmla="*/ 437 h 714"/>
                <a:gd name="T40" fmla="*/ 109 w 1597"/>
                <a:gd name="T41" fmla="*/ 451 h 714"/>
                <a:gd name="T42" fmla="*/ 0 w 1597"/>
                <a:gd name="T43" fmla="*/ 633 h 714"/>
                <a:gd name="T44" fmla="*/ 17 w 1597"/>
                <a:gd name="T45" fmla="*/ 714 h 714"/>
                <a:gd name="T46" fmla="*/ 1546 w 1597"/>
                <a:gd name="T47" fmla="*/ 714 h 714"/>
                <a:gd name="T48" fmla="*/ 1597 w 1597"/>
                <a:gd name="T49" fmla="*/ 598 h 714"/>
                <a:gd name="T50" fmla="*/ 1533 w 1597"/>
                <a:gd name="T51" fmla="*/ 472 h 714"/>
                <a:gd name="T52" fmla="*/ 581 w 1597"/>
                <a:gd name="T53" fmla="*/ 390 h 714"/>
                <a:gd name="T54" fmla="*/ 564 w 1597"/>
                <a:gd name="T55" fmla="*/ 356 h 714"/>
                <a:gd name="T56" fmla="*/ 595 w 1597"/>
                <a:gd name="T57" fmla="*/ 319 h 714"/>
                <a:gd name="T58" fmla="*/ 615 w 1597"/>
                <a:gd name="T59" fmla="*/ 340 h 714"/>
                <a:gd name="T60" fmla="*/ 609 w 1597"/>
                <a:gd name="T61" fmla="*/ 376 h 714"/>
                <a:gd name="T62" fmla="*/ 610 w 1597"/>
                <a:gd name="T63" fmla="*/ 382 h 714"/>
                <a:gd name="T64" fmla="*/ 581 w 1597"/>
                <a:gd name="T65" fmla="*/ 390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97" h="714">
                  <a:moveTo>
                    <a:pt x="1533" y="472"/>
                  </a:moveTo>
                  <a:cubicBezTo>
                    <a:pt x="1534" y="468"/>
                    <a:pt x="1534" y="463"/>
                    <a:pt x="1534" y="459"/>
                  </a:cubicBezTo>
                  <a:cubicBezTo>
                    <a:pt x="1534" y="386"/>
                    <a:pt x="1472" y="328"/>
                    <a:pt x="1396" y="328"/>
                  </a:cubicBezTo>
                  <a:cubicBezTo>
                    <a:pt x="1350" y="328"/>
                    <a:pt x="1310" y="349"/>
                    <a:pt x="1285" y="381"/>
                  </a:cubicBezTo>
                  <a:cubicBezTo>
                    <a:pt x="1279" y="379"/>
                    <a:pt x="1273" y="377"/>
                    <a:pt x="1266" y="376"/>
                  </a:cubicBezTo>
                  <a:cubicBezTo>
                    <a:pt x="1259" y="299"/>
                    <a:pt x="1190" y="238"/>
                    <a:pt x="1107" y="238"/>
                  </a:cubicBezTo>
                  <a:cubicBezTo>
                    <a:pt x="1069" y="238"/>
                    <a:pt x="1035" y="251"/>
                    <a:pt x="1008" y="271"/>
                  </a:cubicBezTo>
                  <a:cubicBezTo>
                    <a:pt x="986" y="233"/>
                    <a:pt x="945" y="208"/>
                    <a:pt x="896" y="208"/>
                  </a:cubicBezTo>
                  <a:cubicBezTo>
                    <a:pt x="878" y="208"/>
                    <a:pt x="861" y="211"/>
                    <a:pt x="846" y="218"/>
                  </a:cubicBezTo>
                  <a:cubicBezTo>
                    <a:pt x="835" y="155"/>
                    <a:pt x="777" y="107"/>
                    <a:pt x="707" y="107"/>
                  </a:cubicBezTo>
                  <a:cubicBezTo>
                    <a:pt x="702" y="107"/>
                    <a:pt x="696" y="107"/>
                    <a:pt x="690" y="108"/>
                  </a:cubicBezTo>
                  <a:cubicBezTo>
                    <a:pt x="690" y="48"/>
                    <a:pt x="638" y="0"/>
                    <a:pt x="575" y="0"/>
                  </a:cubicBezTo>
                  <a:cubicBezTo>
                    <a:pt x="530" y="0"/>
                    <a:pt x="491" y="25"/>
                    <a:pt x="472" y="61"/>
                  </a:cubicBezTo>
                  <a:cubicBezTo>
                    <a:pt x="468" y="60"/>
                    <a:pt x="464" y="59"/>
                    <a:pt x="460" y="59"/>
                  </a:cubicBezTo>
                  <a:cubicBezTo>
                    <a:pt x="427" y="59"/>
                    <a:pt x="400" y="85"/>
                    <a:pt x="400" y="116"/>
                  </a:cubicBezTo>
                  <a:cubicBezTo>
                    <a:pt x="400" y="122"/>
                    <a:pt x="401" y="127"/>
                    <a:pt x="402" y="133"/>
                  </a:cubicBezTo>
                  <a:cubicBezTo>
                    <a:pt x="370" y="149"/>
                    <a:pt x="345" y="177"/>
                    <a:pt x="333" y="210"/>
                  </a:cubicBezTo>
                  <a:cubicBezTo>
                    <a:pt x="326" y="209"/>
                    <a:pt x="319" y="208"/>
                    <a:pt x="311" y="208"/>
                  </a:cubicBezTo>
                  <a:cubicBezTo>
                    <a:pt x="262" y="208"/>
                    <a:pt x="221" y="242"/>
                    <a:pt x="213" y="286"/>
                  </a:cubicBezTo>
                  <a:cubicBezTo>
                    <a:pt x="151" y="312"/>
                    <a:pt x="109" y="370"/>
                    <a:pt x="109" y="437"/>
                  </a:cubicBezTo>
                  <a:cubicBezTo>
                    <a:pt x="109" y="442"/>
                    <a:pt x="109" y="446"/>
                    <a:pt x="109" y="451"/>
                  </a:cubicBezTo>
                  <a:cubicBezTo>
                    <a:pt x="44" y="488"/>
                    <a:pt x="0" y="555"/>
                    <a:pt x="0" y="633"/>
                  </a:cubicBezTo>
                  <a:cubicBezTo>
                    <a:pt x="0" y="661"/>
                    <a:pt x="6" y="689"/>
                    <a:pt x="17" y="714"/>
                  </a:cubicBezTo>
                  <a:cubicBezTo>
                    <a:pt x="1546" y="714"/>
                    <a:pt x="1546" y="714"/>
                    <a:pt x="1546" y="714"/>
                  </a:cubicBezTo>
                  <a:cubicBezTo>
                    <a:pt x="1578" y="684"/>
                    <a:pt x="1597" y="644"/>
                    <a:pt x="1597" y="598"/>
                  </a:cubicBezTo>
                  <a:cubicBezTo>
                    <a:pt x="1597" y="547"/>
                    <a:pt x="1572" y="502"/>
                    <a:pt x="1533" y="472"/>
                  </a:cubicBezTo>
                  <a:close/>
                  <a:moveTo>
                    <a:pt x="581" y="390"/>
                  </a:moveTo>
                  <a:cubicBezTo>
                    <a:pt x="578" y="377"/>
                    <a:pt x="572" y="365"/>
                    <a:pt x="564" y="356"/>
                  </a:cubicBezTo>
                  <a:cubicBezTo>
                    <a:pt x="576" y="345"/>
                    <a:pt x="587" y="333"/>
                    <a:pt x="595" y="319"/>
                  </a:cubicBezTo>
                  <a:cubicBezTo>
                    <a:pt x="601" y="327"/>
                    <a:pt x="608" y="334"/>
                    <a:pt x="615" y="340"/>
                  </a:cubicBezTo>
                  <a:cubicBezTo>
                    <a:pt x="611" y="351"/>
                    <a:pt x="609" y="363"/>
                    <a:pt x="609" y="376"/>
                  </a:cubicBezTo>
                  <a:cubicBezTo>
                    <a:pt x="609" y="378"/>
                    <a:pt x="610" y="380"/>
                    <a:pt x="610" y="382"/>
                  </a:cubicBezTo>
                  <a:cubicBezTo>
                    <a:pt x="600" y="384"/>
                    <a:pt x="590" y="386"/>
                    <a:pt x="581" y="390"/>
                  </a:cubicBezTo>
                  <a:close/>
                </a:path>
              </a:pathLst>
            </a:custGeom>
            <a:solidFill>
              <a:srgbClr val="F1F1F1"/>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12"/>
            <p:cNvSpPr/>
            <p:nvPr/>
          </p:nvSpPr>
          <p:spPr bwMode="auto">
            <a:xfrm>
              <a:off x="1810030" y="3099280"/>
              <a:ext cx="1890500" cy="1993508"/>
            </a:xfrm>
            <a:custGeom>
              <a:avLst/>
              <a:gdLst>
                <a:gd name="T0" fmla="*/ 1060 w 1187"/>
                <a:gd name="T1" fmla="*/ 0 h 1252"/>
                <a:gd name="T2" fmla="*/ 832 w 1187"/>
                <a:gd name="T3" fmla="*/ 228 h 1252"/>
                <a:gd name="T4" fmla="*/ 729 w 1187"/>
                <a:gd name="T5" fmla="*/ 312 h 1252"/>
                <a:gd name="T6" fmla="*/ 512 w 1187"/>
                <a:gd name="T7" fmla="*/ 432 h 1252"/>
                <a:gd name="T8" fmla="*/ 342 w 1187"/>
                <a:gd name="T9" fmla="*/ 509 h 1252"/>
                <a:gd name="T10" fmla="*/ 222 w 1187"/>
                <a:gd name="T11" fmla="*/ 568 h 1252"/>
                <a:gd name="T12" fmla="*/ 141 w 1187"/>
                <a:gd name="T13" fmla="*/ 619 h 1252"/>
                <a:gd name="T14" fmla="*/ 88 w 1187"/>
                <a:gd name="T15" fmla="*/ 664 h 1252"/>
                <a:gd name="T16" fmla="*/ 53 w 1187"/>
                <a:gd name="T17" fmla="*/ 704 h 1252"/>
                <a:gd name="T18" fmla="*/ 14 w 1187"/>
                <a:gd name="T19" fmla="*/ 777 h 1252"/>
                <a:gd name="T20" fmla="*/ 0 w 1187"/>
                <a:gd name="T21" fmla="*/ 862 h 1252"/>
                <a:gd name="T22" fmla="*/ 15 w 1187"/>
                <a:gd name="T23" fmla="*/ 954 h 1252"/>
                <a:gd name="T24" fmla="*/ 84 w 1187"/>
                <a:gd name="T25" fmla="*/ 1095 h 1252"/>
                <a:gd name="T26" fmla="*/ 210 w 1187"/>
                <a:gd name="T27" fmla="*/ 1252 h 1252"/>
                <a:gd name="T28" fmla="*/ 342 w 1187"/>
                <a:gd name="T29" fmla="*/ 1129 h 1252"/>
                <a:gd name="T30" fmla="*/ 263 w 1187"/>
                <a:gd name="T31" fmla="*/ 1036 h 1252"/>
                <a:gd name="T32" fmla="*/ 197 w 1187"/>
                <a:gd name="T33" fmla="*/ 929 h 1252"/>
                <a:gd name="T34" fmla="*/ 184 w 1187"/>
                <a:gd name="T35" fmla="*/ 890 h 1252"/>
                <a:gd name="T36" fmla="*/ 180 w 1187"/>
                <a:gd name="T37" fmla="*/ 862 h 1252"/>
                <a:gd name="T38" fmla="*/ 183 w 1187"/>
                <a:gd name="T39" fmla="*/ 841 h 1252"/>
                <a:gd name="T40" fmla="*/ 191 w 1187"/>
                <a:gd name="T41" fmla="*/ 822 h 1252"/>
                <a:gd name="T42" fmla="*/ 204 w 1187"/>
                <a:gd name="T43" fmla="*/ 803 h 1252"/>
                <a:gd name="T44" fmla="*/ 249 w 1187"/>
                <a:gd name="T45" fmla="*/ 763 h 1252"/>
                <a:gd name="T46" fmla="*/ 309 w 1187"/>
                <a:gd name="T47" fmla="*/ 726 h 1252"/>
                <a:gd name="T48" fmla="*/ 451 w 1187"/>
                <a:gd name="T49" fmla="*/ 657 h 1252"/>
                <a:gd name="T50" fmla="*/ 707 w 1187"/>
                <a:gd name="T51" fmla="*/ 535 h 1252"/>
                <a:gd name="T52" fmla="*/ 838 w 1187"/>
                <a:gd name="T53" fmla="*/ 456 h 1252"/>
                <a:gd name="T54" fmla="*/ 959 w 1187"/>
                <a:gd name="T55" fmla="*/ 355 h 1252"/>
                <a:gd name="T56" fmla="*/ 1152 w 1187"/>
                <a:gd name="T57" fmla="*/ 162 h 1252"/>
                <a:gd name="T58" fmla="*/ 1181 w 1187"/>
                <a:gd name="T59" fmla="*/ 133 h 1252"/>
                <a:gd name="T60" fmla="*/ 1187 w 1187"/>
                <a:gd name="T61" fmla="*/ 127 h 1252"/>
                <a:gd name="T62" fmla="*/ 1060 w 1187"/>
                <a:gd name="T63" fmla="*/ 0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87" h="1252">
                  <a:moveTo>
                    <a:pt x="1060" y="0"/>
                  </a:moveTo>
                  <a:cubicBezTo>
                    <a:pt x="1060" y="0"/>
                    <a:pt x="1043" y="16"/>
                    <a:pt x="832" y="228"/>
                  </a:cubicBezTo>
                  <a:cubicBezTo>
                    <a:pt x="801" y="258"/>
                    <a:pt x="766" y="286"/>
                    <a:pt x="729" y="312"/>
                  </a:cubicBezTo>
                  <a:cubicBezTo>
                    <a:pt x="663" y="358"/>
                    <a:pt x="588" y="396"/>
                    <a:pt x="512" y="432"/>
                  </a:cubicBezTo>
                  <a:cubicBezTo>
                    <a:pt x="455" y="459"/>
                    <a:pt x="397" y="484"/>
                    <a:pt x="342" y="509"/>
                  </a:cubicBezTo>
                  <a:cubicBezTo>
                    <a:pt x="300" y="528"/>
                    <a:pt x="260" y="547"/>
                    <a:pt x="222" y="568"/>
                  </a:cubicBezTo>
                  <a:cubicBezTo>
                    <a:pt x="194" y="584"/>
                    <a:pt x="167" y="600"/>
                    <a:pt x="141" y="619"/>
                  </a:cubicBezTo>
                  <a:cubicBezTo>
                    <a:pt x="122" y="633"/>
                    <a:pt x="104" y="648"/>
                    <a:pt x="88" y="664"/>
                  </a:cubicBezTo>
                  <a:cubicBezTo>
                    <a:pt x="75" y="677"/>
                    <a:pt x="63" y="690"/>
                    <a:pt x="53" y="704"/>
                  </a:cubicBezTo>
                  <a:cubicBezTo>
                    <a:pt x="37" y="726"/>
                    <a:pt x="24" y="751"/>
                    <a:pt x="14" y="777"/>
                  </a:cubicBezTo>
                  <a:cubicBezTo>
                    <a:pt x="5" y="804"/>
                    <a:pt x="0" y="833"/>
                    <a:pt x="0" y="862"/>
                  </a:cubicBezTo>
                  <a:cubicBezTo>
                    <a:pt x="0" y="893"/>
                    <a:pt x="5" y="923"/>
                    <a:pt x="15" y="954"/>
                  </a:cubicBezTo>
                  <a:cubicBezTo>
                    <a:pt x="29" y="1000"/>
                    <a:pt x="52" y="1046"/>
                    <a:pt x="84" y="1095"/>
                  </a:cubicBezTo>
                  <a:cubicBezTo>
                    <a:pt x="116" y="1144"/>
                    <a:pt x="158" y="1196"/>
                    <a:pt x="210" y="1252"/>
                  </a:cubicBezTo>
                  <a:cubicBezTo>
                    <a:pt x="342" y="1129"/>
                    <a:pt x="342" y="1129"/>
                    <a:pt x="342" y="1129"/>
                  </a:cubicBezTo>
                  <a:cubicBezTo>
                    <a:pt x="310" y="1096"/>
                    <a:pt x="284" y="1065"/>
                    <a:pt x="263" y="1036"/>
                  </a:cubicBezTo>
                  <a:cubicBezTo>
                    <a:pt x="231" y="994"/>
                    <a:pt x="209" y="958"/>
                    <a:pt x="197" y="929"/>
                  </a:cubicBezTo>
                  <a:cubicBezTo>
                    <a:pt x="191" y="914"/>
                    <a:pt x="186" y="901"/>
                    <a:pt x="184" y="890"/>
                  </a:cubicBezTo>
                  <a:cubicBezTo>
                    <a:pt x="181" y="879"/>
                    <a:pt x="180" y="870"/>
                    <a:pt x="180" y="862"/>
                  </a:cubicBezTo>
                  <a:cubicBezTo>
                    <a:pt x="180" y="854"/>
                    <a:pt x="181" y="847"/>
                    <a:pt x="183" y="841"/>
                  </a:cubicBezTo>
                  <a:cubicBezTo>
                    <a:pt x="185" y="834"/>
                    <a:pt x="187" y="829"/>
                    <a:pt x="191" y="822"/>
                  </a:cubicBezTo>
                  <a:cubicBezTo>
                    <a:pt x="194" y="816"/>
                    <a:pt x="198" y="810"/>
                    <a:pt x="204" y="803"/>
                  </a:cubicBezTo>
                  <a:cubicBezTo>
                    <a:pt x="214" y="791"/>
                    <a:pt x="229" y="777"/>
                    <a:pt x="249" y="763"/>
                  </a:cubicBezTo>
                  <a:cubicBezTo>
                    <a:pt x="266" y="751"/>
                    <a:pt x="286" y="738"/>
                    <a:pt x="309" y="726"/>
                  </a:cubicBezTo>
                  <a:cubicBezTo>
                    <a:pt x="349" y="703"/>
                    <a:pt x="398" y="681"/>
                    <a:pt x="451" y="657"/>
                  </a:cubicBezTo>
                  <a:cubicBezTo>
                    <a:pt x="530" y="621"/>
                    <a:pt x="619" y="583"/>
                    <a:pt x="707" y="535"/>
                  </a:cubicBezTo>
                  <a:cubicBezTo>
                    <a:pt x="752" y="512"/>
                    <a:pt x="796" y="485"/>
                    <a:pt x="838" y="456"/>
                  </a:cubicBezTo>
                  <a:cubicBezTo>
                    <a:pt x="880" y="426"/>
                    <a:pt x="921" y="393"/>
                    <a:pt x="959" y="355"/>
                  </a:cubicBezTo>
                  <a:cubicBezTo>
                    <a:pt x="1065" y="249"/>
                    <a:pt x="1122" y="192"/>
                    <a:pt x="1152" y="162"/>
                  </a:cubicBezTo>
                  <a:cubicBezTo>
                    <a:pt x="1168" y="146"/>
                    <a:pt x="1176" y="138"/>
                    <a:pt x="1181" y="133"/>
                  </a:cubicBezTo>
                  <a:cubicBezTo>
                    <a:pt x="1186" y="128"/>
                    <a:pt x="1187" y="127"/>
                    <a:pt x="1187" y="127"/>
                  </a:cubicBezTo>
                  <a:lnTo>
                    <a:pt x="1060" y="0"/>
                  </a:lnTo>
                  <a:close/>
                </a:path>
              </a:pathLst>
            </a:custGeom>
            <a:solidFill>
              <a:srgbClr val="F1F1F1"/>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13"/>
            <p:cNvSpPr/>
            <p:nvPr/>
          </p:nvSpPr>
          <p:spPr bwMode="auto">
            <a:xfrm>
              <a:off x="1194002" y="4629588"/>
              <a:ext cx="1920124" cy="603237"/>
            </a:xfrm>
            <a:custGeom>
              <a:avLst/>
              <a:gdLst>
                <a:gd name="T0" fmla="*/ 38 w 1206"/>
                <a:gd name="T1" fmla="*/ 379 h 379"/>
                <a:gd name="T2" fmla="*/ 0 w 1206"/>
                <a:gd name="T3" fmla="*/ 287 h 379"/>
                <a:gd name="T4" fmla="*/ 48 w 1206"/>
                <a:gd name="T5" fmla="*/ 186 h 379"/>
                <a:gd name="T6" fmla="*/ 48 w 1206"/>
                <a:gd name="T7" fmla="*/ 176 h 379"/>
                <a:gd name="T8" fmla="*/ 152 w 1206"/>
                <a:gd name="T9" fmla="*/ 71 h 379"/>
                <a:gd name="T10" fmla="*/ 236 w 1206"/>
                <a:gd name="T11" fmla="*/ 114 h 379"/>
                <a:gd name="T12" fmla="*/ 250 w 1206"/>
                <a:gd name="T13" fmla="*/ 110 h 379"/>
                <a:gd name="T14" fmla="*/ 370 w 1206"/>
                <a:gd name="T15" fmla="*/ 0 h 379"/>
                <a:gd name="T16" fmla="*/ 487 w 1206"/>
                <a:gd name="T17" fmla="*/ 91 h 379"/>
                <a:gd name="T18" fmla="*/ 501 w 1206"/>
                <a:gd name="T19" fmla="*/ 89 h 379"/>
                <a:gd name="T20" fmla="*/ 552 w 1206"/>
                <a:gd name="T21" fmla="*/ 110 h 379"/>
                <a:gd name="T22" fmla="*/ 552 w 1206"/>
                <a:gd name="T23" fmla="*/ 110 h 379"/>
                <a:gd name="T24" fmla="*/ 649 w 1206"/>
                <a:gd name="T25" fmla="*/ 13 h 379"/>
                <a:gd name="T26" fmla="*/ 746 w 1206"/>
                <a:gd name="T27" fmla="*/ 110 h 379"/>
                <a:gd name="T28" fmla="*/ 746 w 1206"/>
                <a:gd name="T29" fmla="*/ 115 h 379"/>
                <a:gd name="T30" fmla="*/ 767 w 1206"/>
                <a:gd name="T31" fmla="*/ 121 h 379"/>
                <a:gd name="T32" fmla="*/ 827 w 1206"/>
                <a:gd name="T33" fmla="*/ 71 h 379"/>
                <a:gd name="T34" fmla="*/ 877 w 1206"/>
                <a:gd name="T35" fmla="*/ 98 h 379"/>
                <a:gd name="T36" fmla="*/ 993 w 1206"/>
                <a:gd name="T37" fmla="*/ 27 h 379"/>
                <a:gd name="T38" fmla="*/ 1124 w 1206"/>
                <a:gd name="T39" fmla="*/ 158 h 379"/>
                <a:gd name="T40" fmla="*/ 1123 w 1206"/>
                <a:gd name="T41" fmla="*/ 170 h 379"/>
                <a:gd name="T42" fmla="*/ 1206 w 1206"/>
                <a:gd name="T43" fmla="*/ 314 h 379"/>
                <a:gd name="T44" fmla="*/ 1193 w 1206"/>
                <a:gd name="T45" fmla="*/ 379 h 379"/>
                <a:gd name="T46" fmla="*/ 38 w 1206"/>
                <a:gd name="T47" fmla="*/ 37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06" h="379">
                  <a:moveTo>
                    <a:pt x="38" y="379"/>
                  </a:moveTo>
                  <a:cubicBezTo>
                    <a:pt x="15" y="355"/>
                    <a:pt x="0" y="323"/>
                    <a:pt x="0" y="287"/>
                  </a:cubicBezTo>
                  <a:cubicBezTo>
                    <a:pt x="0" y="246"/>
                    <a:pt x="19" y="210"/>
                    <a:pt x="48" y="186"/>
                  </a:cubicBezTo>
                  <a:cubicBezTo>
                    <a:pt x="48" y="183"/>
                    <a:pt x="48" y="179"/>
                    <a:pt x="48" y="176"/>
                  </a:cubicBezTo>
                  <a:cubicBezTo>
                    <a:pt x="48" y="118"/>
                    <a:pt x="94" y="71"/>
                    <a:pt x="152" y="71"/>
                  </a:cubicBezTo>
                  <a:cubicBezTo>
                    <a:pt x="186" y="71"/>
                    <a:pt x="217" y="88"/>
                    <a:pt x="236" y="114"/>
                  </a:cubicBezTo>
                  <a:cubicBezTo>
                    <a:pt x="240" y="112"/>
                    <a:pt x="245" y="111"/>
                    <a:pt x="250" y="110"/>
                  </a:cubicBezTo>
                  <a:cubicBezTo>
                    <a:pt x="256" y="49"/>
                    <a:pt x="307" y="0"/>
                    <a:pt x="370" y="0"/>
                  </a:cubicBezTo>
                  <a:cubicBezTo>
                    <a:pt x="427" y="0"/>
                    <a:pt x="474" y="39"/>
                    <a:pt x="487" y="91"/>
                  </a:cubicBezTo>
                  <a:cubicBezTo>
                    <a:pt x="492" y="90"/>
                    <a:pt x="496" y="89"/>
                    <a:pt x="501" y="89"/>
                  </a:cubicBezTo>
                  <a:cubicBezTo>
                    <a:pt x="521" y="89"/>
                    <a:pt x="539" y="97"/>
                    <a:pt x="552" y="110"/>
                  </a:cubicBezTo>
                  <a:cubicBezTo>
                    <a:pt x="552" y="110"/>
                    <a:pt x="552" y="110"/>
                    <a:pt x="552" y="110"/>
                  </a:cubicBezTo>
                  <a:cubicBezTo>
                    <a:pt x="552" y="56"/>
                    <a:pt x="596" y="13"/>
                    <a:pt x="649" y="13"/>
                  </a:cubicBezTo>
                  <a:cubicBezTo>
                    <a:pt x="703" y="13"/>
                    <a:pt x="746" y="56"/>
                    <a:pt x="746" y="110"/>
                  </a:cubicBezTo>
                  <a:cubicBezTo>
                    <a:pt x="746" y="111"/>
                    <a:pt x="746" y="113"/>
                    <a:pt x="746" y="115"/>
                  </a:cubicBezTo>
                  <a:cubicBezTo>
                    <a:pt x="753" y="116"/>
                    <a:pt x="760" y="118"/>
                    <a:pt x="767" y="121"/>
                  </a:cubicBezTo>
                  <a:cubicBezTo>
                    <a:pt x="773" y="93"/>
                    <a:pt x="797" y="71"/>
                    <a:pt x="827" y="71"/>
                  </a:cubicBezTo>
                  <a:cubicBezTo>
                    <a:pt x="848" y="71"/>
                    <a:pt x="866" y="82"/>
                    <a:pt x="877" y="98"/>
                  </a:cubicBezTo>
                  <a:cubicBezTo>
                    <a:pt x="899" y="56"/>
                    <a:pt x="943" y="27"/>
                    <a:pt x="993" y="27"/>
                  </a:cubicBezTo>
                  <a:cubicBezTo>
                    <a:pt x="1065" y="27"/>
                    <a:pt x="1124" y="86"/>
                    <a:pt x="1124" y="158"/>
                  </a:cubicBezTo>
                  <a:cubicBezTo>
                    <a:pt x="1124" y="162"/>
                    <a:pt x="1124" y="166"/>
                    <a:pt x="1123" y="170"/>
                  </a:cubicBezTo>
                  <a:cubicBezTo>
                    <a:pt x="1173" y="199"/>
                    <a:pt x="1206" y="253"/>
                    <a:pt x="1206" y="314"/>
                  </a:cubicBezTo>
                  <a:cubicBezTo>
                    <a:pt x="1206" y="337"/>
                    <a:pt x="1201" y="359"/>
                    <a:pt x="1193" y="379"/>
                  </a:cubicBezTo>
                  <a:lnTo>
                    <a:pt x="38" y="379"/>
                  </a:lnTo>
                  <a:close/>
                </a:path>
              </a:pathLst>
            </a:custGeom>
            <a:solidFill>
              <a:srgbClr val="E5E5E5"/>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14"/>
            <p:cNvSpPr/>
            <p:nvPr/>
          </p:nvSpPr>
          <p:spPr bwMode="auto">
            <a:xfrm>
              <a:off x="1845713" y="3123517"/>
              <a:ext cx="1829234" cy="1945707"/>
            </a:xfrm>
            <a:custGeom>
              <a:avLst/>
              <a:gdLst>
                <a:gd name="T0" fmla="*/ 1053 w 1149"/>
                <a:gd name="T1" fmla="*/ 0 h 1222"/>
                <a:gd name="T2" fmla="*/ 825 w 1149"/>
                <a:gd name="T3" fmla="*/ 228 h 1222"/>
                <a:gd name="T4" fmla="*/ 597 w 1149"/>
                <a:gd name="T5" fmla="*/ 389 h 1222"/>
                <a:gd name="T6" fmla="*/ 401 w 1149"/>
                <a:gd name="T7" fmla="*/ 481 h 1222"/>
                <a:gd name="T8" fmla="*/ 260 w 1149"/>
                <a:gd name="T9" fmla="*/ 547 h 1222"/>
                <a:gd name="T10" fmla="*/ 165 w 1149"/>
                <a:gd name="T11" fmla="*/ 600 h 1222"/>
                <a:gd name="T12" fmla="*/ 102 w 1149"/>
                <a:gd name="T13" fmla="*/ 645 h 1222"/>
                <a:gd name="T14" fmla="*/ 62 w 1149"/>
                <a:gd name="T15" fmla="*/ 686 h 1222"/>
                <a:gd name="T16" fmla="*/ 17 w 1149"/>
                <a:gd name="T17" fmla="*/ 759 h 1222"/>
                <a:gd name="T18" fmla="*/ 0 w 1149"/>
                <a:gd name="T19" fmla="*/ 847 h 1222"/>
                <a:gd name="T20" fmla="*/ 14 w 1149"/>
                <a:gd name="T21" fmla="*/ 933 h 1222"/>
                <a:gd name="T22" fmla="*/ 80 w 1149"/>
                <a:gd name="T23" fmla="*/ 1068 h 1222"/>
                <a:gd name="T24" fmla="*/ 204 w 1149"/>
                <a:gd name="T25" fmla="*/ 1222 h 1222"/>
                <a:gd name="T26" fmla="*/ 304 w 1149"/>
                <a:gd name="T27" fmla="*/ 1129 h 1222"/>
                <a:gd name="T28" fmla="*/ 223 w 1149"/>
                <a:gd name="T29" fmla="*/ 1035 h 1222"/>
                <a:gd name="T30" fmla="*/ 155 w 1149"/>
                <a:gd name="T31" fmla="*/ 922 h 1222"/>
                <a:gd name="T32" fmla="*/ 140 w 1149"/>
                <a:gd name="T33" fmla="*/ 880 h 1222"/>
                <a:gd name="T34" fmla="*/ 136 w 1149"/>
                <a:gd name="T35" fmla="*/ 847 h 1222"/>
                <a:gd name="T36" fmla="*/ 140 w 1149"/>
                <a:gd name="T37" fmla="*/ 820 h 1222"/>
                <a:gd name="T38" fmla="*/ 150 w 1149"/>
                <a:gd name="T39" fmla="*/ 797 h 1222"/>
                <a:gd name="T40" fmla="*/ 165 w 1149"/>
                <a:gd name="T41" fmla="*/ 774 h 1222"/>
                <a:gd name="T42" fmla="*/ 214 w 1149"/>
                <a:gd name="T43" fmla="*/ 731 h 1222"/>
                <a:gd name="T44" fmla="*/ 276 w 1149"/>
                <a:gd name="T45" fmla="*/ 691 h 1222"/>
                <a:gd name="T46" fmla="*/ 420 w 1149"/>
                <a:gd name="T47" fmla="*/ 622 h 1222"/>
                <a:gd name="T48" fmla="*/ 675 w 1149"/>
                <a:gd name="T49" fmla="*/ 501 h 1222"/>
                <a:gd name="T50" fmla="*/ 922 w 1149"/>
                <a:gd name="T51" fmla="*/ 324 h 1222"/>
                <a:gd name="T52" fmla="*/ 1115 w 1149"/>
                <a:gd name="T53" fmla="*/ 131 h 1222"/>
                <a:gd name="T54" fmla="*/ 1144 w 1149"/>
                <a:gd name="T55" fmla="*/ 102 h 1222"/>
                <a:gd name="T56" fmla="*/ 1149 w 1149"/>
                <a:gd name="T57" fmla="*/ 96 h 1222"/>
                <a:gd name="T58" fmla="*/ 1053 w 1149"/>
                <a:gd name="T59" fmla="*/ 0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49" h="1222">
                  <a:moveTo>
                    <a:pt x="1053" y="0"/>
                  </a:moveTo>
                  <a:cubicBezTo>
                    <a:pt x="1053" y="0"/>
                    <a:pt x="1037" y="17"/>
                    <a:pt x="825" y="228"/>
                  </a:cubicBezTo>
                  <a:cubicBezTo>
                    <a:pt x="762" y="292"/>
                    <a:pt x="682" y="344"/>
                    <a:pt x="597" y="389"/>
                  </a:cubicBezTo>
                  <a:cubicBezTo>
                    <a:pt x="533" y="423"/>
                    <a:pt x="466" y="453"/>
                    <a:pt x="401" y="481"/>
                  </a:cubicBezTo>
                  <a:cubicBezTo>
                    <a:pt x="352" y="503"/>
                    <a:pt x="305" y="524"/>
                    <a:pt x="260" y="547"/>
                  </a:cubicBezTo>
                  <a:cubicBezTo>
                    <a:pt x="226" y="563"/>
                    <a:pt x="194" y="581"/>
                    <a:pt x="165" y="600"/>
                  </a:cubicBezTo>
                  <a:cubicBezTo>
                    <a:pt x="142" y="614"/>
                    <a:pt x="121" y="629"/>
                    <a:pt x="102" y="645"/>
                  </a:cubicBezTo>
                  <a:cubicBezTo>
                    <a:pt x="88" y="658"/>
                    <a:pt x="74" y="671"/>
                    <a:pt x="62" y="686"/>
                  </a:cubicBezTo>
                  <a:cubicBezTo>
                    <a:pt x="44" y="707"/>
                    <a:pt x="28" y="732"/>
                    <a:pt x="17" y="759"/>
                  </a:cubicBezTo>
                  <a:cubicBezTo>
                    <a:pt x="6" y="786"/>
                    <a:pt x="0" y="816"/>
                    <a:pt x="0" y="847"/>
                  </a:cubicBezTo>
                  <a:cubicBezTo>
                    <a:pt x="0" y="875"/>
                    <a:pt x="5" y="904"/>
                    <a:pt x="14" y="933"/>
                  </a:cubicBezTo>
                  <a:cubicBezTo>
                    <a:pt x="27" y="976"/>
                    <a:pt x="49" y="1021"/>
                    <a:pt x="80" y="1068"/>
                  </a:cubicBezTo>
                  <a:cubicBezTo>
                    <a:pt x="112" y="1116"/>
                    <a:pt x="153" y="1166"/>
                    <a:pt x="204" y="1222"/>
                  </a:cubicBezTo>
                  <a:cubicBezTo>
                    <a:pt x="304" y="1129"/>
                    <a:pt x="304" y="1129"/>
                    <a:pt x="304" y="1129"/>
                  </a:cubicBezTo>
                  <a:cubicBezTo>
                    <a:pt x="272" y="1095"/>
                    <a:pt x="245" y="1064"/>
                    <a:pt x="223" y="1035"/>
                  </a:cubicBezTo>
                  <a:cubicBezTo>
                    <a:pt x="190" y="991"/>
                    <a:pt x="168" y="954"/>
                    <a:pt x="155" y="922"/>
                  </a:cubicBezTo>
                  <a:cubicBezTo>
                    <a:pt x="148" y="907"/>
                    <a:pt x="143" y="893"/>
                    <a:pt x="140" y="880"/>
                  </a:cubicBezTo>
                  <a:cubicBezTo>
                    <a:pt x="138" y="868"/>
                    <a:pt x="136" y="857"/>
                    <a:pt x="136" y="847"/>
                  </a:cubicBezTo>
                  <a:cubicBezTo>
                    <a:pt x="136" y="837"/>
                    <a:pt x="138" y="828"/>
                    <a:pt x="140" y="820"/>
                  </a:cubicBezTo>
                  <a:cubicBezTo>
                    <a:pt x="142" y="812"/>
                    <a:pt x="145" y="804"/>
                    <a:pt x="150" y="797"/>
                  </a:cubicBezTo>
                  <a:cubicBezTo>
                    <a:pt x="154" y="789"/>
                    <a:pt x="159" y="782"/>
                    <a:pt x="165" y="774"/>
                  </a:cubicBezTo>
                  <a:cubicBezTo>
                    <a:pt x="177" y="760"/>
                    <a:pt x="193" y="745"/>
                    <a:pt x="214" y="731"/>
                  </a:cubicBezTo>
                  <a:cubicBezTo>
                    <a:pt x="232" y="717"/>
                    <a:pt x="253" y="704"/>
                    <a:pt x="276" y="691"/>
                  </a:cubicBezTo>
                  <a:cubicBezTo>
                    <a:pt x="318" y="669"/>
                    <a:pt x="367" y="646"/>
                    <a:pt x="420" y="622"/>
                  </a:cubicBezTo>
                  <a:cubicBezTo>
                    <a:pt x="499" y="586"/>
                    <a:pt x="588" y="548"/>
                    <a:pt x="675" y="501"/>
                  </a:cubicBezTo>
                  <a:cubicBezTo>
                    <a:pt x="762" y="454"/>
                    <a:pt x="848" y="398"/>
                    <a:pt x="922" y="324"/>
                  </a:cubicBezTo>
                  <a:cubicBezTo>
                    <a:pt x="1027" y="219"/>
                    <a:pt x="1084" y="162"/>
                    <a:pt x="1115" y="131"/>
                  </a:cubicBezTo>
                  <a:cubicBezTo>
                    <a:pt x="1130" y="116"/>
                    <a:pt x="1139" y="107"/>
                    <a:pt x="1144" y="102"/>
                  </a:cubicBezTo>
                  <a:cubicBezTo>
                    <a:pt x="1148" y="97"/>
                    <a:pt x="1149" y="96"/>
                    <a:pt x="1149" y="96"/>
                  </a:cubicBezTo>
                  <a:lnTo>
                    <a:pt x="1053" y="0"/>
                  </a:lnTo>
                  <a:close/>
                </a:path>
              </a:pathLst>
            </a:custGeom>
            <a:solidFill>
              <a:srgbClr val="E5E5E5"/>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15"/>
            <p:cNvSpPr/>
            <p:nvPr/>
          </p:nvSpPr>
          <p:spPr bwMode="auto">
            <a:xfrm>
              <a:off x="1892841" y="3156506"/>
              <a:ext cx="1748444" cy="1879055"/>
            </a:xfrm>
            <a:custGeom>
              <a:avLst/>
              <a:gdLst>
                <a:gd name="T0" fmla="*/ 1045 w 1098"/>
                <a:gd name="T1" fmla="*/ 0 h 1180"/>
                <a:gd name="T2" fmla="*/ 817 w 1098"/>
                <a:gd name="T3" fmla="*/ 228 h 1180"/>
                <a:gd name="T4" fmla="*/ 581 w 1098"/>
                <a:gd name="T5" fmla="*/ 394 h 1180"/>
                <a:gd name="T6" fmla="*/ 383 w 1098"/>
                <a:gd name="T7" fmla="*/ 488 h 1180"/>
                <a:gd name="T8" fmla="*/ 243 w 1098"/>
                <a:gd name="T9" fmla="*/ 553 h 1180"/>
                <a:gd name="T10" fmla="*/ 151 w 1098"/>
                <a:gd name="T11" fmla="*/ 604 h 1180"/>
                <a:gd name="T12" fmla="*/ 44 w 1098"/>
                <a:gd name="T13" fmla="*/ 697 h 1180"/>
                <a:gd name="T14" fmla="*/ 12 w 1098"/>
                <a:gd name="T15" fmla="*/ 757 h 1180"/>
                <a:gd name="T16" fmla="*/ 0 w 1098"/>
                <a:gd name="T17" fmla="*/ 826 h 1180"/>
                <a:gd name="T18" fmla="*/ 12 w 1098"/>
                <a:gd name="T19" fmla="*/ 903 h 1180"/>
                <a:gd name="T20" fmla="*/ 75 w 1098"/>
                <a:gd name="T21" fmla="*/ 1031 h 1180"/>
                <a:gd name="T22" fmla="*/ 196 w 1098"/>
                <a:gd name="T23" fmla="*/ 1180 h 1180"/>
                <a:gd name="T24" fmla="*/ 252 w 1098"/>
                <a:gd name="T25" fmla="*/ 1129 h 1180"/>
                <a:gd name="T26" fmla="*/ 115 w 1098"/>
                <a:gd name="T27" fmla="*/ 949 h 1180"/>
                <a:gd name="T28" fmla="*/ 85 w 1098"/>
                <a:gd name="T29" fmla="*/ 881 h 1180"/>
                <a:gd name="T30" fmla="*/ 76 w 1098"/>
                <a:gd name="T31" fmla="*/ 826 h 1180"/>
                <a:gd name="T32" fmla="*/ 81 w 1098"/>
                <a:gd name="T33" fmla="*/ 791 h 1180"/>
                <a:gd name="T34" fmla="*/ 113 w 1098"/>
                <a:gd name="T35" fmla="*/ 732 h 1180"/>
                <a:gd name="T36" fmla="*/ 168 w 1098"/>
                <a:gd name="T37" fmla="*/ 684 h 1180"/>
                <a:gd name="T38" fmla="*/ 314 w 1098"/>
                <a:gd name="T39" fmla="*/ 603 h 1180"/>
                <a:gd name="T40" fmla="*/ 595 w 1098"/>
                <a:gd name="T41" fmla="*/ 472 h 1180"/>
                <a:gd name="T42" fmla="*/ 870 w 1098"/>
                <a:gd name="T43" fmla="*/ 282 h 1180"/>
                <a:gd name="T44" fmla="*/ 1098 w 1098"/>
                <a:gd name="T45" fmla="*/ 54 h 1180"/>
                <a:gd name="T46" fmla="*/ 1045 w 1098"/>
                <a:gd name="T47"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98" h="1180">
                  <a:moveTo>
                    <a:pt x="1045" y="0"/>
                  </a:moveTo>
                  <a:cubicBezTo>
                    <a:pt x="1045" y="0"/>
                    <a:pt x="1028" y="17"/>
                    <a:pt x="817" y="228"/>
                  </a:cubicBezTo>
                  <a:cubicBezTo>
                    <a:pt x="750" y="295"/>
                    <a:pt x="667" y="348"/>
                    <a:pt x="581" y="394"/>
                  </a:cubicBezTo>
                  <a:cubicBezTo>
                    <a:pt x="516" y="429"/>
                    <a:pt x="448" y="459"/>
                    <a:pt x="383" y="488"/>
                  </a:cubicBezTo>
                  <a:cubicBezTo>
                    <a:pt x="334" y="510"/>
                    <a:pt x="287" y="531"/>
                    <a:pt x="243" y="553"/>
                  </a:cubicBezTo>
                  <a:cubicBezTo>
                    <a:pt x="210" y="569"/>
                    <a:pt x="179" y="586"/>
                    <a:pt x="151" y="604"/>
                  </a:cubicBezTo>
                  <a:cubicBezTo>
                    <a:pt x="108" y="631"/>
                    <a:pt x="71" y="661"/>
                    <a:pt x="44" y="697"/>
                  </a:cubicBezTo>
                  <a:cubicBezTo>
                    <a:pt x="31" y="716"/>
                    <a:pt x="20" y="736"/>
                    <a:pt x="12" y="757"/>
                  </a:cubicBezTo>
                  <a:cubicBezTo>
                    <a:pt x="4" y="779"/>
                    <a:pt x="0" y="802"/>
                    <a:pt x="0" y="826"/>
                  </a:cubicBezTo>
                  <a:cubicBezTo>
                    <a:pt x="0" y="851"/>
                    <a:pt x="4" y="876"/>
                    <a:pt x="12" y="903"/>
                  </a:cubicBezTo>
                  <a:cubicBezTo>
                    <a:pt x="24" y="943"/>
                    <a:pt x="45" y="985"/>
                    <a:pt x="75" y="1031"/>
                  </a:cubicBezTo>
                  <a:cubicBezTo>
                    <a:pt x="106" y="1076"/>
                    <a:pt x="145" y="1126"/>
                    <a:pt x="196" y="1180"/>
                  </a:cubicBezTo>
                  <a:cubicBezTo>
                    <a:pt x="252" y="1129"/>
                    <a:pt x="252" y="1129"/>
                    <a:pt x="252" y="1129"/>
                  </a:cubicBezTo>
                  <a:cubicBezTo>
                    <a:pt x="187" y="1059"/>
                    <a:pt x="143" y="999"/>
                    <a:pt x="115" y="949"/>
                  </a:cubicBezTo>
                  <a:cubicBezTo>
                    <a:pt x="101" y="924"/>
                    <a:pt x="91" y="901"/>
                    <a:pt x="85" y="881"/>
                  </a:cubicBezTo>
                  <a:cubicBezTo>
                    <a:pt x="79" y="861"/>
                    <a:pt x="76" y="843"/>
                    <a:pt x="76" y="826"/>
                  </a:cubicBezTo>
                  <a:cubicBezTo>
                    <a:pt x="76" y="814"/>
                    <a:pt x="78" y="802"/>
                    <a:pt x="81" y="791"/>
                  </a:cubicBezTo>
                  <a:cubicBezTo>
                    <a:pt x="87" y="770"/>
                    <a:pt x="97" y="751"/>
                    <a:pt x="113" y="732"/>
                  </a:cubicBezTo>
                  <a:cubicBezTo>
                    <a:pt x="128" y="716"/>
                    <a:pt x="146" y="700"/>
                    <a:pt x="168" y="684"/>
                  </a:cubicBezTo>
                  <a:cubicBezTo>
                    <a:pt x="207" y="656"/>
                    <a:pt x="257" y="630"/>
                    <a:pt x="314" y="603"/>
                  </a:cubicBezTo>
                  <a:cubicBezTo>
                    <a:pt x="398" y="563"/>
                    <a:pt x="497" y="522"/>
                    <a:pt x="595" y="472"/>
                  </a:cubicBezTo>
                  <a:cubicBezTo>
                    <a:pt x="693" y="422"/>
                    <a:pt x="790" y="362"/>
                    <a:pt x="870" y="282"/>
                  </a:cubicBezTo>
                  <a:cubicBezTo>
                    <a:pt x="1082" y="71"/>
                    <a:pt x="1098" y="54"/>
                    <a:pt x="1098" y="54"/>
                  </a:cubicBezTo>
                  <a:lnTo>
                    <a:pt x="1045" y="0"/>
                  </a:lnTo>
                  <a:close/>
                </a:path>
              </a:pathLst>
            </a:custGeom>
            <a:solidFill>
              <a:srgbClr val="F1F1F1"/>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16"/>
            <p:cNvSpPr/>
            <p:nvPr/>
          </p:nvSpPr>
          <p:spPr bwMode="auto">
            <a:xfrm>
              <a:off x="3235311" y="3198248"/>
              <a:ext cx="366251" cy="364231"/>
            </a:xfrm>
            <a:custGeom>
              <a:avLst/>
              <a:gdLst>
                <a:gd name="T0" fmla="*/ 230 w 230"/>
                <a:gd name="T1" fmla="*/ 126 h 229"/>
                <a:gd name="T2" fmla="*/ 177 w 230"/>
                <a:gd name="T3" fmla="*/ 53 h 229"/>
                <a:gd name="T4" fmla="*/ 104 w 230"/>
                <a:gd name="T5" fmla="*/ 0 h 229"/>
                <a:gd name="T6" fmla="*/ 0 w 230"/>
                <a:gd name="T7" fmla="*/ 229 h 229"/>
                <a:gd name="T8" fmla="*/ 230 w 230"/>
                <a:gd name="T9" fmla="*/ 126 h 229"/>
              </a:gdLst>
              <a:ahLst/>
              <a:cxnLst>
                <a:cxn ang="0">
                  <a:pos x="T0" y="T1"/>
                </a:cxn>
                <a:cxn ang="0">
                  <a:pos x="T2" y="T3"/>
                </a:cxn>
                <a:cxn ang="0">
                  <a:pos x="T4" y="T5"/>
                </a:cxn>
                <a:cxn ang="0">
                  <a:pos x="T6" y="T7"/>
                </a:cxn>
                <a:cxn ang="0">
                  <a:pos x="T8" y="T9"/>
                </a:cxn>
              </a:cxnLst>
              <a:rect l="0" t="0" r="r" b="b"/>
              <a:pathLst>
                <a:path w="230" h="229">
                  <a:moveTo>
                    <a:pt x="230" y="126"/>
                  </a:moveTo>
                  <a:cubicBezTo>
                    <a:pt x="177" y="53"/>
                    <a:pt x="177" y="53"/>
                    <a:pt x="177" y="53"/>
                  </a:cubicBezTo>
                  <a:cubicBezTo>
                    <a:pt x="104" y="0"/>
                    <a:pt x="104" y="0"/>
                    <a:pt x="104" y="0"/>
                  </a:cubicBezTo>
                  <a:cubicBezTo>
                    <a:pt x="104" y="0"/>
                    <a:pt x="0" y="96"/>
                    <a:pt x="0" y="229"/>
                  </a:cubicBezTo>
                  <a:cubicBezTo>
                    <a:pt x="134" y="229"/>
                    <a:pt x="230" y="126"/>
                    <a:pt x="230" y="126"/>
                  </a:cubicBezTo>
                  <a:close/>
                </a:path>
              </a:pathLst>
            </a:custGeom>
            <a:solidFill>
              <a:srgbClr val="F6921E"/>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17"/>
            <p:cNvSpPr/>
            <p:nvPr/>
          </p:nvSpPr>
          <p:spPr bwMode="auto">
            <a:xfrm>
              <a:off x="3314755" y="3221812"/>
              <a:ext cx="263243" cy="261223"/>
            </a:xfrm>
            <a:custGeom>
              <a:avLst/>
              <a:gdLst>
                <a:gd name="T0" fmla="*/ 165 w 165"/>
                <a:gd name="T1" fmla="*/ 90 h 164"/>
                <a:gd name="T2" fmla="*/ 127 w 165"/>
                <a:gd name="T3" fmla="*/ 38 h 164"/>
                <a:gd name="T4" fmla="*/ 75 w 165"/>
                <a:gd name="T5" fmla="*/ 0 h 164"/>
                <a:gd name="T6" fmla="*/ 0 w 165"/>
                <a:gd name="T7" fmla="*/ 164 h 164"/>
                <a:gd name="T8" fmla="*/ 165 w 165"/>
                <a:gd name="T9" fmla="*/ 90 h 164"/>
              </a:gdLst>
              <a:ahLst/>
              <a:cxnLst>
                <a:cxn ang="0">
                  <a:pos x="T0" y="T1"/>
                </a:cxn>
                <a:cxn ang="0">
                  <a:pos x="T2" y="T3"/>
                </a:cxn>
                <a:cxn ang="0">
                  <a:pos x="T4" y="T5"/>
                </a:cxn>
                <a:cxn ang="0">
                  <a:pos x="T6" y="T7"/>
                </a:cxn>
                <a:cxn ang="0">
                  <a:pos x="T8" y="T9"/>
                </a:cxn>
              </a:cxnLst>
              <a:rect l="0" t="0" r="r" b="b"/>
              <a:pathLst>
                <a:path w="165" h="164">
                  <a:moveTo>
                    <a:pt x="165" y="90"/>
                  </a:moveTo>
                  <a:cubicBezTo>
                    <a:pt x="127" y="38"/>
                    <a:pt x="127" y="38"/>
                    <a:pt x="127" y="38"/>
                  </a:cubicBezTo>
                  <a:cubicBezTo>
                    <a:pt x="75" y="0"/>
                    <a:pt x="75" y="0"/>
                    <a:pt x="75" y="0"/>
                  </a:cubicBezTo>
                  <a:cubicBezTo>
                    <a:pt x="75" y="0"/>
                    <a:pt x="0" y="69"/>
                    <a:pt x="0" y="164"/>
                  </a:cubicBezTo>
                  <a:cubicBezTo>
                    <a:pt x="96" y="164"/>
                    <a:pt x="165" y="90"/>
                    <a:pt x="165" y="90"/>
                  </a:cubicBez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18"/>
            <p:cNvSpPr/>
            <p:nvPr/>
          </p:nvSpPr>
          <p:spPr bwMode="auto">
            <a:xfrm>
              <a:off x="3380061" y="3241337"/>
              <a:ext cx="178413" cy="178413"/>
            </a:xfrm>
            <a:custGeom>
              <a:avLst/>
              <a:gdLst>
                <a:gd name="T0" fmla="*/ 112 w 112"/>
                <a:gd name="T1" fmla="*/ 61 h 112"/>
                <a:gd name="T2" fmla="*/ 86 w 112"/>
                <a:gd name="T3" fmla="*/ 26 h 112"/>
                <a:gd name="T4" fmla="*/ 50 w 112"/>
                <a:gd name="T5" fmla="*/ 0 h 112"/>
                <a:gd name="T6" fmla="*/ 0 w 112"/>
                <a:gd name="T7" fmla="*/ 112 h 112"/>
                <a:gd name="T8" fmla="*/ 112 w 112"/>
                <a:gd name="T9" fmla="*/ 61 h 112"/>
              </a:gdLst>
              <a:ahLst/>
              <a:cxnLst>
                <a:cxn ang="0">
                  <a:pos x="T0" y="T1"/>
                </a:cxn>
                <a:cxn ang="0">
                  <a:pos x="T2" y="T3"/>
                </a:cxn>
                <a:cxn ang="0">
                  <a:pos x="T4" y="T5"/>
                </a:cxn>
                <a:cxn ang="0">
                  <a:pos x="T6" y="T7"/>
                </a:cxn>
                <a:cxn ang="0">
                  <a:pos x="T8" y="T9"/>
                </a:cxn>
              </a:cxnLst>
              <a:rect l="0" t="0" r="r" b="b"/>
              <a:pathLst>
                <a:path w="112" h="112">
                  <a:moveTo>
                    <a:pt x="112" y="61"/>
                  </a:moveTo>
                  <a:cubicBezTo>
                    <a:pt x="86" y="26"/>
                    <a:pt x="86" y="26"/>
                    <a:pt x="86" y="26"/>
                  </a:cubicBezTo>
                  <a:cubicBezTo>
                    <a:pt x="50" y="0"/>
                    <a:pt x="50" y="0"/>
                    <a:pt x="50" y="0"/>
                  </a:cubicBezTo>
                  <a:cubicBezTo>
                    <a:pt x="50" y="0"/>
                    <a:pt x="0" y="47"/>
                    <a:pt x="0" y="112"/>
                  </a:cubicBezTo>
                  <a:cubicBezTo>
                    <a:pt x="65" y="112"/>
                    <a:pt x="112" y="61"/>
                    <a:pt x="112" y="61"/>
                  </a:cubicBezTo>
                  <a:close/>
                </a:path>
              </a:pathLst>
            </a:custGeom>
            <a:solidFill>
              <a:srgbClr val="FBED21"/>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19"/>
            <p:cNvSpPr/>
            <p:nvPr/>
          </p:nvSpPr>
          <p:spPr bwMode="auto">
            <a:xfrm>
              <a:off x="3170006" y="2741108"/>
              <a:ext cx="509654" cy="514367"/>
            </a:xfrm>
            <a:custGeom>
              <a:avLst/>
              <a:gdLst>
                <a:gd name="T0" fmla="*/ 320 w 320"/>
                <a:gd name="T1" fmla="*/ 24 h 323"/>
                <a:gd name="T2" fmla="*/ 201 w 320"/>
                <a:gd name="T3" fmla="*/ 67 h 323"/>
                <a:gd name="T4" fmla="*/ 0 w 320"/>
                <a:gd name="T5" fmla="*/ 268 h 323"/>
                <a:gd name="T6" fmla="*/ 180 w 320"/>
                <a:gd name="T7" fmla="*/ 255 h 323"/>
                <a:gd name="T8" fmla="*/ 320 w 320"/>
                <a:gd name="T9" fmla="*/ 24 h 323"/>
              </a:gdLst>
              <a:ahLst/>
              <a:cxnLst>
                <a:cxn ang="0">
                  <a:pos x="T0" y="T1"/>
                </a:cxn>
                <a:cxn ang="0">
                  <a:pos x="T2" y="T3"/>
                </a:cxn>
                <a:cxn ang="0">
                  <a:pos x="T4" y="T5"/>
                </a:cxn>
                <a:cxn ang="0">
                  <a:pos x="T6" y="T7"/>
                </a:cxn>
                <a:cxn ang="0">
                  <a:pos x="T8" y="T9"/>
                </a:cxn>
              </a:cxnLst>
              <a:rect l="0" t="0" r="r" b="b"/>
              <a:pathLst>
                <a:path w="320" h="323">
                  <a:moveTo>
                    <a:pt x="320" y="24"/>
                  </a:moveTo>
                  <a:cubicBezTo>
                    <a:pt x="320" y="24"/>
                    <a:pt x="269" y="0"/>
                    <a:pt x="201" y="67"/>
                  </a:cubicBezTo>
                  <a:cubicBezTo>
                    <a:pt x="134" y="134"/>
                    <a:pt x="0" y="268"/>
                    <a:pt x="0" y="268"/>
                  </a:cubicBezTo>
                  <a:cubicBezTo>
                    <a:pt x="0" y="268"/>
                    <a:pt x="112" y="187"/>
                    <a:pt x="180" y="255"/>
                  </a:cubicBezTo>
                  <a:cubicBezTo>
                    <a:pt x="248" y="323"/>
                    <a:pt x="320" y="24"/>
                    <a:pt x="320" y="24"/>
                  </a:cubicBezTo>
                  <a:close/>
                </a:path>
              </a:pathLst>
            </a:custGeom>
            <a:solidFill>
              <a:schemeClr val="accent1">
                <a:lumMod val="75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20"/>
            <p:cNvSpPr/>
            <p:nvPr/>
          </p:nvSpPr>
          <p:spPr bwMode="auto">
            <a:xfrm>
              <a:off x="3544335" y="3118804"/>
              <a:ext cx="514367" cy="508981"/>
            </a:xfrm>
            <a:custGeom>
              <a:avLst/>
              <a:gdLst>
                <a:gd name="T0" fmla="*/ 298 w 323"/>
                <a:gd name="T1" fmla="*/ 0 h 320"/>
                <a:gd name="T2" fmla="*/ 256 w 323"/>
                <a:gd name="T3" fmla="*/ 119 h 320"/>
                <a:gd name="T4" fmla="*/ 55 w 323"/>
                <a:gd name="T5" fmla="*/ 320 h 320"/>
                <a:gd name="T6" fmla="*/ 68 w 323"/>
                <a:gd name="T7" fmla="*/ 141 h 320"/>
                <a:gd name="T8" fmla="*/ 298 w 323"/>
                <a:gd name="T9" fmla="*/ 0 h 320"/>
              </a:gdLst>
              <a:ahLst/>
              <a:cxnLst>
                <a:cxn ang="0">
                  <a:pos x="T0" y="T1"/>
                </a:cxn>
                <a:cxn ang="0">
                  <a:pos x="T2" y="T3"/>
                </a:cxn>
                <a:cxn ang="0">
                  <a:pos x="T4" y="T5"/>
                </a:cxn>
                <a:cxn ang="0">
                  <a:pos x="T6" y="T7"/>
                </a:cxn>
                <a:cxn ang="0">
                  <a:pos x="T8" y="T9"/>
                </a:cxn>
              </a:cxnLst>
              <a:rect l="0" t="0" r="r" b="b"/>
              <a:pathLst>
                <a:path w="323" h="320">
                  <a:moveTo>
                    <a:pt x="298" y="0"/>
                  </a:moveTo>
                  <a:cubicBezTo>
                    <a:pt x="298" y="0"/>
                    <a:pt x="323" y="52"/>
                    <a:pt x="256" y="119"/>
                  </a:cubicBezTo>
                  <a:cubicBezTo>
                    <a:pt x="189" y="186"/>
                    <a:pt x="55" y="320"/>
                    <a:pt x="55" y="320"/>
                  </a:cubicBezTo>
                  <a:cubicBezTo>
                    <a:pt x="55" y="320"/>
                    <a:pt x="136" y="209"/>
                    <a:pt x="68" y="141"/>
                  </a:cubicBezTo>
                  <a:cubicBezTo>
                    <a:pt x="0" y="73"/>
                    <a:pt x="298" y="0"/>
                    <a:pt x="298" y="0"/>
                  </a:cubicBezTo>
                  <a:close/>
                </a:path>
              </a:pathLst>
            </a:custGeom>
            <a:solidFill>
              <a:schemeClr val="accent1">
                <a:lumMod val="75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21"/>
            <p:cNvSpPr/>
            <p:nvPr/>
          </p:nvSpPr>
          <p:spPr bwMode="auto">
            <a:xfrm>
              <a:off x="3400932" y="3091201"/>
              <a:ext cx="305658" cy="307678"/>
            </a:xfrm>
            <a:custGeom>
              <a:avLst/>
              <a:gdLst>
                <a:gd name="T0" fmla="*/ 298 w 454"/>
                <a:gd name="T1" fmla="*/ 457 h 457"/>
                <a:gd name="T2" fmla="*/ 0 w 454"/>
                <a:gd name="T3" fmla="*/ 159 h 457"/>
                <a:gd name="T4" fmla="*/ 156 w 454"/>
                <a:gd name="T5" fmla="*/ 0 h 457"/>
                <a:gd name="T6" fmla="*/ 454 w 454"/>
                <a:gd name="T7" fmla="*/ 298 h 457"/>
                <a:gd name="T8" fmla="*/ 298 w 454"/>
                <a:gd name="T9" fmla="*/ 457 h 457"/>
              </a:gdLst>
              <a:ahLst/>
              <a:cxnLst>
                <a:cxn ang="0">
                  <a:pos x="T0" y="T1"/>
                </a:cxn>
                <a:cxn ang="0">
                  <a:pos x="T2" y="T3"/>
                </a:cxn>
                <a:cxn ang="0">
                  <a:pos x="T4" y="T5"/>
                </a:cxn>
                <a:cxn ang="0">
                  <a:pos x="T6" y="T7"/>
                </a:cxn>
                <a:cxn ang="0">
                  <a:pos x="T8" y="T9"/>
                </a:cxn>
              </a:cxnLst>
              <a:rect l="0" t="0" r="r" b="b"/>
              <a:pathLst>
                <a:path w="454" h="457">
                  <a:moveTo>
                    <a:pt x="298" y="457"/>
                  </a:moveTo>
                  <a:lnTo>
                    <a:pt x="0" y="159"/>
                  </a:lnTo>
                  <a:lnTo>
                    <a:pt x="156" y="0"/>
                  </a:lnTo>
                  <a:lnTo>
                    <a:pt x="454" y="298"/>
                  </a:lnTo>
                  <a:lnTo>
                    <a:pt x="298" y="457"/>
                  </a:lnTo>
                  <a:close/>
                </a:path>
              </a:pathLst>
            </a:custGeom>
            <a:solidFill>
              <a:srgbClr val="E5E5E5"/>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22"/>
            <p:cNvSpPr/>
            <p:nvPr/>
          </p:nvSpPr>
          <p:spPr bwMode="auto">
            <a:xfrm>
              <a:off x="3400932" y="3091201"/>
              <a:ext cx="111760" cy="111760"/>
            </a:xfrm>
            <a:custGeom>
              <a:avLst/>
              <a:gdLst>
                <a:gd name="T0" fmla="*/ 10 w 166"/>
                <a:gd name="T1" fmla="*/ 166 h 166"/>
                <a:gd name="T2" fmla="*/ 0 w 166"/>
                <a:gd name="T3" fmla="*/ 159 h 166"/>
                <a:gd name="T4" fmla="*/ 156 w 166"/>
                <a:gd name="T5" fmla="*/ 0 h 166"/>
                <a:gd name="T6" fmla="*/ 166 w 166"/>
                <a:gd name="T7" fmla="*/ 10 h 166"/>
                <a:gd name="T8" fmla="*/ 10 w 166"/>
                <a:gd name="T9" fmla="*/ 166 h 166"/>
              </a:gdLst>
              <a:ahLst/>
              <a:cxnLst>
                <a:cxn ang="0">
                  <a:pos x="T0" y="T1"/>
                </a:cxn>
                <a:cxn ang="0">
                  <a:pos x="T2" y="T3"/>
                </a:cxn>
                <a:cxn ang="0">
                  <a:pos x="T4" y="T5"/>
                </a:cxn>
                <a:cxn ang="0">
                  <a:pos x="T6" y="T7"/>
                </a:cxn>
                <a:cxn ang="0">
                  <a:pos x="T8" y="T9"/>
                </a:cxn>
              </a:cxnLst>
              <a:rect l="0" t="0" r="r" b="b"/>
              <a:pathLst>
                <a:path w="166" h="166">
                  <a:moveTo>
                    <a:pt x="10" y="166"/>
                  </a:moveTo>
                  <a:lnTo>
                    <a:pt x="0" y="159"/>
                  </a:lnTo>
                  <a:lnTo>
                    <a:pt x="156" y="0"/>
                  </a:lnTo>
                  <a:lnTo>
                    <a:pt x="166" y="10"/>
                  </a:lnTo>
                  <a:lnTo>
                    <a:pt x="10" y="166"/>
                  </a:lnTo>
                  <a:close/>
                </a:path>
              </a:pathLst>
            </a:custGeom>
            <a:solidFill>
              <a:srgbClr val="CBCBCB"/>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23"/>
            <p:cNvSpPr/>
            <p:nvPr/>
          </p:nvSpPr>
          <p:spPr bwMode="auto">
            <a:xfrm>
              <a:off x="3417090" y="3107359"/>
              <a:ext cx="109741" cy="111760"/>
            </a:xfrm>
            <a:custGeom>
              <a:avLst/>
              <a:gdLst>
                <a:gd name="T0" fmla="*/ 7 w 163"/>
                <a:gd name="T1" fmla="*/ 166 h 166"/>
                <a:gd name="T2" fmla="*/ 0 w 163"/>
                <a:gd name="T3" fmla="*/ 156 h 166"/>
                <a:gd name="T4" fmla="*/ 156 w 163"/>
                <a:gd name="T5" fmla="*/ 0 h 166"/>
                <a:gd name="T6" fmla="*/ 163 w 163"/>
                <a:gd name="T7" fmla="*/ 7 h 166"/>
                <a:gd name="T8" fmla="*/ 7 w 163"/>
                <a:gd name="T9" fmla="*/ 166 h 166"/>
              </a:gdLst>
              <a:ahLst/>
              <a:cxnLst>
                <a:cxn ang="0">
                  <a:pos x="T0" y="T1"/>
                </a:cxn>
                <a:cxn ang="0">
                  <a:pos x="T2" y="T3"/>
                </a:cxn>
                <a:cxn ang="0">
                  <a:pos x="T4" y="T5"/>
                </a:cxn>
                <a:cxn ang="0">
                  <a:pos x="T6" y="T7"/>
                </a:cxn>
                <a:cxn ang="0">
                  <a:pos x="T8" y="T9"/>
                </a:cxn>
              </a:cxnLst>
              <a:rect l="0" t="0" r="r" b="b"/>
              <a:pathLst>
                <a:path w="163" h="166">
                  <a:moveTo>
                    <a:pt x="7" y="166"/>
                  </a:moveTo>
                  <a:lnTo>
                    <a:pt x="0" y="156"/>
                  </a:lnTo>
                  <a:lnTo>
                    <a:pt x="156" y="0"/>
                  </a:lnTo>
                  <a:lnTo>
                    <a:pt x="163" y="7"/>
                  </a:lnTo>
                  <a:lnTo>
                    <a:pt x="7" y="166"/>
                  </a:lnTo>
                  <a:close/>
                </a:path>
              </a:pathLst>
            </a:custGeom>
            <a:solidFill>
              <a:srgbClr val="CBCBCB"/>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24"/>
            <p:cNvSpPr/>
            <p:nvPr/>
          </p:nvSpPr>
          <p:spPr bwMode="auto">
            <a:xfrm>
              <a:off x="3431229" y="3121497"/>
              <a:ext cx="111760" cy="111760"/>
            </a:xfrm>
            <a:custGeom>
              <a:avLst/>
              <a:gdLst>
                <a:gd name="T0" fmla="*/ 7 w 166"/>
                <a:gd name="T1" fmla="*/ 166 h 166"/>
                <a:gd name="T2" fmla="*/ 0 w 166"/>
                <a:gd name="T3" fmla="*/ 159 h 166"/>
                <a:gd name="T4" fmla="*/ 156 w 166"/>
                <a:gd name="T5" fmla="*/ 0 h 166"/>
                <a:gd name="T6" fmla="*/ 166 w 166"/>
                <a:gd name="T7" fmla="*/ 10 h 166"/>
                <a:gd name="T8" fmla="*/ 7 w 166"/>
                <a:gd name="T9" fmla="*/ 166 h 166"/>
              </a:gdLst>
              <a:ahLst/>
              <a:cxnLst>
                <a:cxn ang="0">
                  <a:pos x="T0" y="T1"/>
                </a:cxn>
                <a:cxn ang="0">
                  <a:pos x="T2" y="T3"/>
                </a:cxn>
                <a:cxn ang="0">
                  <a:pos x="T4" y="T5"/>
                </a:cxn>
                <a:cxn ang="0">
                  <a:pos x="T6" y="T7"/>
                </a:cxn>
                <a:cxn ang="0">
                  <a:pos x="T8" y="T9"/>
                </a:cxn>
              </a:cxnLst>
              <a:rect l="0" t="0" r="r" b="b"/>
              <a:pathLst>
                <a:path w="166" h="166">
                  <a:moveTo>
                    <a:pt x="7" y="166"/>
                  </a:moveTo>
                  <a:lnTo>
                    <a:pt x="0" y="159"/>
                  </a:lnTo>
                  <a:lnTo>
                    <a:pt x="156" y="0"/>
                  </a:lnTo>
                  <a:lnTo>
                    <a:pt x="166" y="10"/>
                  </a:lnTo>
                  <a:lnTo>
                    <a:pt x="7" y="166"/>
                  </a:lnTo>
                  <a:close/>
                </a:path>
              </a:pathLst>
            </a:custGeom>
            <a:solidFill>
              <a:srgbClr val="CBCBCB"/>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25"/>
            <p:cNvSpPr/>
            <p:nvPr/>
          </p:nvSpPr>
          <p:spPr bwMode="auto">
            <a:xfrm>
              <a:off x="3445367" y="3137655"/>
              <a:ext cx="111760" cy="109741"/>
            </a:xfrm>
            <a:custGeom>
              <a:avLst/>
              <a:gdLst>
                <a:gd name="T0" fmla="*/ 10 w 166"/>
                <a:gd name="T1" fmla="*/ 163 h 163"/>
                <a:gd name="T2" fmla="*/ 0 w 166"/>
                <a:gd name="T3" fmla="*/ 156 h 163"/>
                <a:gd name="T4" fmla="*/ 159 w 166"/>
                <a:gd name="T5" fmla="*/ 0 h 163"/>
                <a:gd name="T6" fmla="*/ 166 w 166"/>
                <a:gd name="T7" fmla="*/ 7 h 163"/>
                <a:gd name="T8" fmla="*/ 10 w 166"/>
                <a:gd name="T9" fmla="*/ 163 h 163"/>
              </a:gdLst>
              <a:ahLst/>
              <a:cxnLst>
                <a:cxn ang="0">
                  <a:pos x="T0" y="T1"/>
                </a:cxn>
                <a:cxn ang="0">
                  <a:pos x="T2" y="T3"/>
                </a:cxn>
                <a:cxn ang="0">
                  <a:pos x="T4" y="T5"/>
                </a:cxn>
                <a:cxn ang="0">
                  <a:pos x="T6" y="T7"/>
                </a:cxn>
                <a:cxn ang="0">
                  <a:pos x="T8" y="T9"/>
                </a:cxn>
              </a:cxnLst>
              <a:rect l="0" t="0" r="r" b="b"/>
              <a:pathLst>
                <a:path w="166" h="163">
                  <a:moveTo>
                    <a:pt x="10" y="163"/>
                  </a:moveTo>
                  <a:lnTo>
                    <a:pt x="0" y="156"/>
                  </a:lnTo>
                  <a:lnTo>
                    <a:pt x="159" y="0"/>
                  </a:lnTo>
                  <a:lnTo>
                    <a:pt x="166" y="7"/>
                  </a:lnTo>
                  <a:lnTo>
                    <a:pt x="10" y="163"/>
                  </a:lnTo>
                  <a:close/>
                </a:path>
              </a:pathLst>
            </a:custGeom>
            <a:solidFill>
              <a:srgbClr val="CBCBCB"/>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26"/>
            <p:cNvSpPr/>
            <p:nvPr/>
          </p:nvSpPr>
          <p:spPr bwMode="auto">
            <a:xfrm>
              <a:off x="3461525" y="3151794"/>
              <a:ext cx="111760" cy="111760"/>
            </a:xfrm>
            <a:custGeom>
              <a:avLst/>
              <a:gdLst>
                <a:gd name="T0" fmla="*/ 7 w 166"/>
                <a:gd name="T1" fmla="*/ 166 h 166"/>
                <a:gd name="T2" fmla="*/ 0 w 166"/>
                <a:gd name="T3" fmla="*/ 156 h 166"/>
                <a:gd name="T4" fmla="*/ 156 w 166"/>
                <a:gd name="T5" fmla="*/ 0 h 166"/>
                <a:gd name="T6" fmla="*/ 166 w 166"/>
                <a:gd name="T7" fmla="*/ 7 h 166"/>
                <a:gd name="T8" fmla="*/ 7 w 166"/>
                <a:gd name="T9" fmla="*/ 166 h 166"/>
              </a:gdLst>
              <a:ahLst/>
              <a:cxnLst>
                <a:cxn ang="0">
                  <a:pos x="T0" y="T1"/>
                </a:cxn>
                <a:cxn ang="0">
                  <a:pos x="T2" y="T3"/>
                </a:cxn>
                <a:cxn ang="0">
                  <a:pos x="T4" y="T5"/>
                </a:cxn>
                <a:cxn ang="0">
                  <a:pos x="T6" y="T7"/>
                </a:cxn>
                <a:cxn ang="0">
                  <a:pos x="T8" y="T9"/>
                </a:cxn>
              </a:cxnLst>
              <a:rect l="0" t="0" r="r" b="b"/>
              <a:pathLst>
                <a:path w="166" h="166">
                  <a:moveTo>
                    <a:pt x="7" y="166"/>
                  </a:moveTo>
                  <a:lnTo>
                    <a:pt x="0" y="156"/>
                  </a:lnTo>
                  <a:lnTo>
                    <a:pt x="156" y="0"/>
                  </a:lnTo>
                  <a:lnTo>
                    <a:pt x="166" y="7"/>
                  </a:lnTo>
                  <a:lnTo>
                    <a:pt x="7" y="166"/>
                  </a:lnTo>
                  <a:close/>
                </a:path>
              </a:pathLst>
            </a:custGeom>
            <a:solidFill>
              <a:srgbClr val="CBCBCB"/>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27"/>
            <p:cNvSpPr/>
            <p:nvPr/>
          </p:nvSpPr>
          <p:spPr bwMode="auto">
            <a:xfrm>
              <a:off x="3475663" y="3165932"/>
              <a:ext cx="111760" cy="111760"/>
            </a:xfrm>
            <a:custGeom>
              <a:avLst/>
              <a:gdLst>
                <a:gd name="T0" fmla="*/ 10 w 166"/>
                <a:gd name="T1" fmla="*/ 166 h 166"/>
                <a:gd name="T2" fmla="*/ 0 w 166"/>
                <a:gd name="T3" fmla="*/ 159 h 166"/>
                <a:gd name="T4" fmla="*/ 159 w 166"/>
                <a:gd name="T5" fmla="*/ 0 h 166"/>
                <a:gd name="T6" fmla="*/ 166 w 166"/>
                <a:gd name="T7" fmla="*/ 10 h 166"/>
                <a:gd name="T8" fmla="*/ 10 w 166"/>
                <a:gd name="T9" fmla="*/ 166 h 166"/>
              </a:gdLst>
              <a:ahLst/>
              <a:cxnLst>
                <a:cxn ang="0">
                  <a:pos x="T0" y="T1"/>
                </a:cxn>
                <a:cxn ang="0">
                  <a:pos x="T2" y="T3"/>
                </a:cxn>
                <a:cxn ang="0">
                  <a:pos x="T4" y="T5"/>
                </a:cxn>
                <a:cxn ang="0">
                  <a:pos x="T6" y="T7"/>
                </a:cxn>
                <a:cxn ang="0">
                  <a:pos x="T8" y="T9"/>
                </a:cxn>
              </a:cxnLst>
              <a:rect l="0" t="0" r="r" b="b"/>
              <a:pathLst>
                <a:path w="166" h="166">
                  <a:moveTo>
                    <a:pt x="10" y="166"/>
                  </a:moveTo>
                  <a:lnTo>
                    <a:pt x="0" y="159"/>
                  </a:lnTo>
                  <a:lnTo>
                    <a:pt x="159" y="0"/>
                  </a:lnTo>
                  <a:lnTo>
                    <a:pt x="166" y="10"/>
                  </a:lnTo>
                  <a:lnTo>
                    <a:pt x="10" y="166"/>
                  </a:lnTo>
                  <a:close/>
                </a:path>
              </a:pathLst>
            </a:custGeom>
            <a:solidFill>
              <a:srgbClr val="CBCBCB"/>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Freeform 28"/>
            <p:cNvSpPr/>
            <p:nvPr/>
          </p:nvSpPr>
          <p:spPr bwMode="auto">
            <a:xfrm>
              <a:off x="3491822" y="3182090"/>
              <a:ext cx="109741" cy="111760"/>
            </a:xfrm>
            <a:custGeom>
              <a:avLst/>
              <a:gdLst>
                <a:gd name="T0" fmla="*/ 7 w 163"/>
                <a:gd name="T1" fmla="*/ 166 h 166"/>
                <a:gd name="T2" fmla="*/ 0 w 163"/>
                <a:gd name="T3" fmla="*/ 156 h 166"/>
                <a:gd name="T4" fmla="*/ 156 w 163"/>
                <a:gd name="T5" fmla="*/ 0 h 166"/>
                <a:gd name="T6" fmla="*/ 163 w 163"/>
                <a:gd name="T7" fmla="*/ 7 h 166"/>
                <a:gd name="T8" fmla="*/ 7 w 163"/>
                <a:gd name="T9" fmla="*/ 166 h 166"/>
              </a:gdLst>
              <a:ahLst/>
              <a:cxnLst>
                <a:cxn ang="0">
                  <a:pos x="T0" y="T1"/>
                </a:cxn>
                <a:cxn ang="0">
                  <a:pos x="T2" y="T3"/>
                </a:cxn>
                <a:cxn ang="0">
                  <a:pos x="T4" y="T5"/>
                </a:cxn>
                <a:cxn ang="0">
                  <a:pos x="T6" y="T7"/>
                </a:cxn>
                <a:cxn ang="0">
                  <a:pos x="T8" y="T9"/>
                </a:cxn>
              </a:cxnLst>
              <a:rect l="0" t="0" r="r" b="b"/>
              <a:pathLst>
                <a:path w="163" h="166">
                  <a:moveTo>
                    <a:pt x="7" y="166"/>
                  </a:moveTo>
                  <a:lnTo>
                    <a:pt x="0" y="156"/>
                  </a:lnTo>
                  <a:lnTo>
                    <a:pt x="156" y="0"/>
                  </a:lnTo>
                  <a:lnTo>
                    <a:pt x="163" y="7"/>
                  </a:lnTo>
                  <a:lnTo>
                    <a:pt x="7" y="166"/>
                  </a:lnTo>
                  <a:close/>
                </a:path>
              </a:pathLst>
            </a:custGeom>
            <a:solidFill>
              <a:srgbClr val="CBCBCB"/>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29"/>
            <p:cNvSpPr/>
            <p:nvPr/>
          </p:nvSpPr>
          <p:spPr bwMode="auto">
            <a:xfrm>
              <a:off x="3505960" y="3196228"/>
              <a:ext cx="111760" cy="111760"/>
            </a:xfrm>
            <a:custGeom>
              <a:avLst/>
              <a:gdLst>
                <a:gd name="T0" fmla="*/ 7 w 166"/>
                <a:gd name="T1" fmla="*/ 166 h 166"/>
                <a:gd name="T2" fmla="*/ 0 w 166"/>
                <a:gd name="T3" fmla="*/ 159 h 166"/>
                <a:gd name="T4" fmla="*/ 156 w 166"/>
                <a:gd name="T5" fmla="*/ 0 h 166"/>
                <a:gd name="T6" fmla="*/ 166 w 166"/>
                <a:gd name="T7" fmla="*/ 10 h 166"/>
                <a:gd name="T8" fmla="*/ 7 w 166"/>
                <a:gd name="T9" fmla="*/ 166 h 166"/>
              </a:gdLst>
              <a:ahLst/>
              <a:cxnLst>
                <a:cxn ang="0">
                  <a:pos x="T0" y="T1"/>
                </a:cxn>
                <a:cxn ang="0">
                  <a:pos x="T2" y="T3"/>
                </a:cxn>
                <a:cxn ang="0">
                  <a:pos x="T4" y="T5"/>
                </a:cxn>
                <a:cxn ang="0">
                  <a:pos x="T6" y="T7"/>
                </a:cxn>
                <a:cxn ang="0">
                  <a:pos x="T8" y="T9"/>
                </a:cxn>
              </a:cxnLst>
              <a:rect l="0" t="0" r="r" b="b"/>
              <a:pathLst>
                <a:path w="166" h="166">
                  <a:moveTo>
                    <a:pt x="7" y="166"/>
                  </a:moveTo>
                  <a:lnTo>
                    <a:pt x="0" y="159"/>
                  </a:lnTo>
                  <a:lnTo>
                    <a:pt x="156" y="0"/>
                  </a:lnTo>
                  <a:lnTo>
                    <a:pt x="166" y="10"/>
                  </a:lnTo>
                  <a:lnTo>
                    <a:pt x="7" y="166"/>
                  </a:lnTo>
                  <a:close/>
                </a:path>
              </a:pathLst>
            </a:custGeom>
            <a:solidFill>
              <a:srgbClr val="CBCBCB"/>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Freeform 30"/>
            <p:cNvSpPr/>
            <p:nvPr/>
          </p:nvSpPr>
          <p:spPr bwMode="auto">
            <a:xfrm>
              <a:off x="3520098" y="3212387"/>
              <a:ext cx="111760" cy="109741"/>
            </a:xfrm>
            <a:custGeom>
              <a:avLst/>
              <a:gdLst>
                <a:gd name="T0" fmla="*/ 10 w 166"/>
                <a:gd name="T1" fmla="*/ 163 h 163"/>
                <a:gd name="T2" fmla="*/ 0 w 166"/>
                <a:gd name="T3" fmla="*/ 156 h 163"/>
                <a:gd name="T4" fmla="*/ 159 w 166"/>
                <a:gd name="T5" fmla="*/ 0 h 163"/>
                <a:gd name="T6" fmla="*/ 166 w 166"/>
                <a:gd name="T7" fmla="*/ 7 h 163"/>
                <a:gd name="T8" fmla="*/ 10 w 166"/>
                <a:gd name="T9" fmla="*/ 163 h 163"/>
              </a:gdLst>
              <a:ahLst/>
              <a:cxnLst>
                <a:cxn ang="0">
                  <a:pos x="T0" y="T1"/>
                </a:cxn>
                <a:cxn ang="0">
                  <a:pos x="T2" y="T3"/>
                </a:cxn>
                <a:cxn ang="0">
                  <a:pos x="T4" y="T5"/>
                </a:cxn>
                <a:cxn ang="0">
                  <a:pos x="T6" y="T7"/>
                </a:cxn>
                <a:cxn ang="0">
                  <a:pos x="T8" y="T9"/>
                </a:cxn>
              </a:cxnLst>
              <a:rect l="0" t="0" r="r" b="b"/>
              <a:pathLst>
                <a:path w="166" h="163">
                  <a:moveTo>
                    <a:pt x="10" y="163"/>
                  </a:moveTo>
                  <a:lnTo>
                    <a:pt x="0" y="156"/>
                  </a:lnTo>
                  <a:lnTo>
                    <a:pt x="159" y="0"/>
                  </a:lnTo>
                  <a:lnTo>
                    <a:pt x="166" y="7"/>
                  </a:lnTo>
                  <a:lnTo>
                    <a:pt x="10" y="163"/>
                  </a:lnTo>
                  <a:close/>
                </a:path>
              </a:pathLst>
            </a:custGeom>
            <a:solidFill>
              <a:srgbClr val="CBCBCB"/>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Freeform 31"/>
            <p:cNvSpPr/>
            <p:nvPr/>
          </p:nvSpPr>
          <p:spPr bwMode="auto">
            <a:xfrm>
              <a:off x="3536256" y="3226525"/>
              <a:ext cx="111760" cy="111760"/>
            </a:xfrm>
            <a:custGeom>
              <a:avLst/>
              <a:gdLst>
                <a:gd name="T0" fmla="*/ 7 w 166"/>
                <a:gd name="T1" fmla="*/ 166 h 166"/>
                <a:gd name="T2" fmla="*/ 0 w 166"/>
                <a:gd name="T3" fmla="*/ 159 h 166"/>
                <a:gd name="T4" fmla="*/ 156 w 166"/>
                <a:gd name="T5" fmla="*/ 0 h 166"/>
                <a:gd name="T6" fmla="*/ 166 w 166"/>
                <a:gd name="T7" fmla="*/ 10 h 166"/>
                <a:gd name="T8" fmla="*/ 7 w 166"/>
                <a:gd name="T9" fmla="*/ 166 h 166"/>
              </a:gdLst>
              <a:ahLst/>
              <a:cxnLst>
                <a:cxn ang="0">
                  <a:pos x="T0" y="T1"/>
                </a:cxn>
                <a:cxn ang="0">
                  <a:pos x="T2" y="T3"/>
                </a:cxn>
                <a:cxn ang="0">
                  <a:pos x="T4" y="T5"/>
                </a:cxn>
                <a:cxn ang="0">
                  <a:pos x="T6" y="T7"/>
                </a:cxn>
                <a:cxn ang="0">
                  <a:pos x="T8" y="T9"/>
                </a:cxn>
              </a:cxnLst>
              <a:rect l="0" t="0" r="r" b="b"/>
              <a:pathLst>
                <a:path w="166" h="166">
                  <a:moveTo>
                    <a:pt x="7" y="166"/>
                  </a:moveTo>
                  <a:lnTo>
                    <a:pt x="0" y="159"/>
                  </a:lnTo>
                  <a:lnTo>
                    <a:pt x="156" y="0"/>
                  </a:lnTo>
                  <a:lnTo>
                    <a:pt x="166" y="10"/>
                  </a:lnTo>
                  <a:lnTo>
                    <a:pt x="7" y="166"/>
                  </a:lnTo>
                  <a:close/>
                </a:path>
              </a:pathLst>
            </a:custGeom>
            <a:solidFill>
              <a:srgbClr val="CBCBCB"/>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Freeform 32"/>
            <p:cNvSpPr/>
            <p:nvPr/>
          </p:nvSpPr>
          <p:spPr bwMode="auto">
            <a:xfrm>
              <a:off x="3550395" y="3242683"/>
              <a:ext cx="111760" cy="109741"/>
            </a:xfrm>
            <a:custGeom>
              <a:avLst/>
              <a:gdLst>
                <a:gd name="T0" fmla="*/ 10 w 166"/>
                <a:gd name="T1" fmla="*/ 163 h 163"/>
                <a:gd name="T2" fmla="*/ 0 w 166"/>
                <a:gd name="T3" fmla="*/ 156 h 163"/>
                <a:gd name="T4" fmla="*/ 159 w 166"/>
                <a:gd name="T5" fmla="*/ 0 h 163"/>
                <a:gd name="T6" fmla="*/ 166 w 166"/>
                <a:gd name="T7" fmla="*/ 7 h 163"/>
                <a:gd name="T8" fmla="*/ 10 w 166"/>
                <a:gd name="T9" fmla="*/ 163 h 163"/>
              </a:gdLst>
              <a:ahLst/>
              <a:cxnLst>
                <a:cxn ang="0">
                  <a:pos x="T0" y="T1"/>
                </a:cxn>
                <a:cxn ang="0">
                  <a:pos x="T2" y="T3"/>
                </a:cxn>
                <a:cxn ang="0">
                  <a:pos x="T4" y="T5"/>
                </a:cxn>
                <a:cxn ang="0">
                  <a:pos x="T6" y="T7"/>
                </a:cxn>
                <a:cxn ang="0">
                  <a:pos x="T8" y="T9"/>
                </a:cxn>
              </a:cxnLst>
              <a:rect l="0" t="0" r="r" b="b"/>
              <a:pathLst>
                <a:path w="166" h="163">
                  <a:moveTo>
                    <a:pt x="10" y="163"/>
                  </a:moveTo>
                  <a:lnTo>
                    <a:pt x="0" y="156"/>
                  </a:lnTo>
                  <a:lnTo>
                    <a:pt x="159" y="0"/>
                  </a:lnTo>
                  <a:lnTo>
                    <a:pt x="166" y="7"/>
                  </a:lnTo>
                  <a:lnTo>
                    <a:pt x="10" y="163"/>
                  </a:lnTo>
                  <a:close/>
                </a:path>
              </a:pathLst>
            </a:custGeom>
            <a:solidFill>
              <a:srgbClr val="CBCBCB"/>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Freeform 33"/>
            <p:cNvSpPr/>
            <p:nvPr/>
          </p:nvSpPr>
          <p:spPr bwMode="auto">
            <a:xfrm>
              <a:off x="3566553" y="3256821"/>
              <a:ext cx="111760" cy="111760"/>
            </a:xfrm>
            <a:custGeom>
              <a:avLst/>
              <a:gdLst>
                <a:gd name="T0" fmla="*/ 7 w 166"/>
                <a:gd name="T1" fmla="*/ 166 h 166"/>
                <a:gd name="T2" fmla="*/ 0 w 166"/>
                <a:gd name="T3" fmla="*/ 156 h 166"/>
                <a:gd name="T4" fmla="*/ 156 w 166"/>
                <a:gd name="T5" fmla="*/ 0 h 166"/>
                <a:gd name="T6" fmla="*/ 166 w 166"/>
                <a:gd name="T7" fmla="*/ 7 h 166"/>
                <a:gd name="T8" fmla="*/ 7 w 166"/>
                <a:gd name="T9" fmla="*/ 166 h 166"/>
              </a:gdLst>
              <a:ahLst/>
              <a:cxnLst>
                <a:cxn ang="0">
                  <a:pos x="T0" y="T1"/>
                </a:cxn>
                <a:cxn ang="0">
                  <a:pos x="T2" y="T3"/>
                </a:cxn>
                <a:cxn ang="0">
                  <a:pos x="T4" y="T5"/>
                </a:cxn>
                <a:cxn ang="0">
                  <a:pos x="T6" y="T7"/>
                </a:cxn>
                <a:cxn ang="0">
                  <a:pos x="T8" y="T9"/>
                </a:cxn>
              </a:cxnLst>
              <a:rect l="0" t="0" r="r" b="b"/>
              <a:pathLst>
                <a:path w="166" h="166">
                  <a:moveTo>
                    <a:pt x="7" y="166"/>
                  </a:moveTo>
                  <a:lnTo>
                    <a:pt x="0" y="156"/>
                  </a:lnTo>
                  <a:lnTo>
                    <a:pt x="156" y="0"/>
                  </a:lnTo>
                  <a:lnTo>
                    <a:pt x="166" y="7"/>
                  </a:lnTo>
                  <a:lnTo>
                    <a:pt x="7" y="166"/>
                  </a:lnTo>
                  <a:close/>
                </a:path>
              </a:pathLst>
            </a:custGeom>
            <a:solidFill>
              <a:srgbClr val="CBCBCB"/>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Freeform 34"/>
            <p:cNvSpPr/>
            <p:nvPr/>
          </p:nvSpPr>
          <p:spPr bwMode="auto">
            <a:xfrm>
              <a:off x="3580691" y="3271633"/>
              <a:ext cx="111760" cy="111087"/>
            </a:xfrm>
            <a:custGeom>
              <a:avLst/>
              <a:gdLst>
                <a:gd name="T0" fmla="*/ 10 w 166"/>
                <a:gd name="T1" fmla="*/ 165 h 165"/>
                <a:gd name="T2" fmla="*/ 0 w 166"/>
                <a:gd name="T3" fmla="*/ 158 h 165"/>
                <a:gd name="T4" fmla="*/ 159 w 166"/>
                <a:gd name="T5" fmla="*/ 0 h 165"/>
                <a:gd name="T6" fmla="*/ 166 w 166"/>
                <a:gd name="T7" fmla="*/ 9 h 165"/>
                <a:gd name="T8" fmla="*/ 10 w 166"/>
                <a:gd name="T9" fmla="*/ 165 h 165"/>
              </a:gdLst>
              <a:ahLst/>
              <a:cxnLst>
                <a:cxn ang="0">
                  <a:pos x="T0" y="T1"/>
                </a:cxn>
                <a:cxn ang="0">
                  <a:pos x="T2" y="T3"/>
                </a:cxn>
                <a:cxn ang="0">
                  <a:pos x="T4" y="T5"/>
                </a:cxn>
                <a:cxn ang="0">
                  <a:pos x="T6" y="T7"/>
                </a:cxn>
                <a:cxn ang="0">
                  <a:pos x="T8" y="T9"/>
                </a:cxn>
              </a:cxnLst>
              <a:rect l="0" t="0" r="r" b="b"/>
              <a:pathLst>
                <a:path w="166" h="165">
                  <a:moveTo>
                    <a:pt x="10" y="165"/>
                  </a:moveTo>
                  <a:lnTo>
                    <a:pt x="0" y="158"/>
                  </a:lnTo>
                  <a:lnTo>
                    <a:pt x="159" y="0"/>
                  </a:lnTo>
                  <a:lnTo>
                    <a:pt x="166" y="9"/>
                  </a:lnTo>
                  <a:lnTo>
                    <a:pt x="10" y="165"/>
                  </a:lnTo>
                  <a:close/>
                </a:path>
              </a:pathLst>
            </a:custGeom>
            <a:solidFill>
              <a:srgbClr val="CBCBCB"/>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35"/>
            <p:cNvSpPr/>
            <p:nvPr/>
          </p:nvSpPr>
          <p:spPr bwMode="auto">
            <a:xfrm>
              <a:off x="3596849" y="3287118"/>
              <a:ext cx="109741" cy="111760"/>
            </a:xfrm>
            <a:custGeom>
              <a:avLst/>
              <a:gdLst>
                <a:gd name="T0" fmla="*/ 7 w 163"/>
                <a:gd name="T1" fmla="*/ 166 h 166"/>
                <a:gd name="T2" fmla="*/ 0 w 163"/>
                <a:gd name="T3" fmla="*/ 156 h 166"/>
                <a:gd name="T4" fmla="*/ 156 w 163"/>
                <a:gd name="T5" fmla="*/ 0 h 166"/>
                <a:gd name="T6" fmla="*/ 163 w 163"/>
                <a:gd name="T7" fmla="*/ 7 h 166"/>
                <a:gd name="T8" fmla="*/ 7 w 163"/>
                <a:gd name="T9" fmla="*/ 166 h 166"/>
              </a:gdLst>
              <a:ahLst/>
              <a:cxnLst>
                <a:cxn ang="0">
                  <a:pos x="T0" y="T1"/>
                </a:cxn>
                <a:cxn ang="0">
                  <a:pos x="T2" y="T3"/>
                </a:cxn>
                <a:cxn ang="0">
                  <a:pos x="T4" y="T5"/>
                </a:cxn>
                <a:cxn ang="0">
                  <a:pos x="T6" y="T7"/>
                </a:cxn>
                <a:cxn ang="0">
                  <a:pos x="T8" y="T9"/>
                </a:cxn>
              </a:cxnLst>
              <a:rect l="0" t="0" r="r" b="b"/>
              <a:pathLst>
                <a:path w="163" h="166">
                  <a:moveTo>
                    <a:pt x="7" y="166"/>
                  </a:moveTo>
                  <a:lnTo>
                    <a:pt x="0" y="156"/>
                  </a:lnTo>
                  <a:lnTo>
                    <a:pt x="156" y="0"/>
                  </a:lnTo>
                  <a:lnTo>
                    <a:pt x="163" y="7"/>
                  </a:lnTo>
                  <a:lnTo>
                    <a:pt x="7" y="166"/>
                  </a:lnTo>
                  <a:close/>
                </a:path>
              </a:pathLst>
            </a:custGeom>
            <a:solidFill>
              <a:srgbClr val="CBCBCB"/>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Freeform 36"/>
            <p:cNvSpPr/>
            <p:nvPr/>
          </p:nvSpPr>
          <p:spPr bwMode="auto">
            <a:xfrm>
              <a:off x="3426516" y="2059774"/>
              <a:ext cx="1312174" cy="1313521"/>
            </a:xfrm>
            <a:custGeom>
              <a:avLst/>
              <a:gdLst>
                <a:gd name="T0" fmla="*/ 141 w 824"/>
                <a:gd name="T1" fmla="*/ 825 h 825"/>
                <a:gd name="T2" fmla="*/ 482 w 824"/>
                <a:gd name="T3" fmla="*/ 564 h 825"/>
                <a:gd name="T4" fmla="*/ 763 w 824"/>
                <a:gd name="T5" fmla="*/ 61 h 825"/>
                <a:gd name="T6" fmla="*/ 261 w 824"/>
                <a:gd name="T7" fmla="*/ 343 h 825"/>
                <a:gd name="T8" fmla="*/ 0 w 824"/>
                <a:gd name="T9" fmla="*/ 683 h 825"/>
                <a:gd name="T10" fmla="*/ 141 w 824"/>
                <a:gd name="T11" fmla="*/ 825 h 825"/>
              </a:gdLst>
              <a:ahLst/>
              <a:cxnLst>
                <a:cxn ang="0">
                  <a:pos x="T0" y="T1"/>
                </a:cxn>
                <a:cxn ang="0">
                  <a:pos x="T2" y="T3"/>
                </a:cxn>
                <a:cxn ang="0">
                  <a:pos x="T4" y="T5"/>
                </a:cxn>
                <a:cxn ang="0">
                  <a:pos x="T6" y="T7"/>
                </a:cxn>
                <a:cxn ang="0">
                  <a:pos x="T8" y="T9"/>
                </a:cxn>
                <a:cxn ang="0">
                  <a:pos x="T10" y="T11"/>
                </a:cxn>
              </a:cxnLst>
              <a:rect l="0" t="0" r="r" b="b"/>
              <a:pathLst>
                <a:path w="824" h="825">
                  <a:moveTo>
                    <a:pt x="141" y="825"/>
                  </a:moveTo>
                  <a:cubicBezTo>
                    <a:pt x="237" y="778"/>
                    <a:pt x="361" y="685"/>
                    <a:pt x="482" y="564"/>
                  </a:cubicBezTo>
                  <a:cubicBezTo>
                    <a:pt x="698" y="348"/>
                    <a:pt x="824" y="123"/>
                    <a:pt x="763" y="61"/>
                  </a:cubicBezTo>
                  <a:cubicBezTo>
                    <a:pt x="702" y="0"/>
                    <a:pt x="477" y="126"/>
                    <a:pt x="261" y="343"/>
                  </a:cubicBezTo>
                  <a:cubicBezTo>
                    <a:pt x="140" y="464"/>
                    <a:pt x="47" y="587"/>
                    <a:pt x="0" y="683"/>
                  </a:cubicBezTo>
                  <a:cubicBezTo>
                    <a:pt x="141" y="825"/>
                    <a:pt x="141" y="825"/>
                    <a:pt x="141" y="825"/>
                  </a:cubicBezTo>
                </a:path>
              </a:pathLst>
            </a:custGeom>
            <a:solidFill>
              <a:schemeClr val="tx2">
                <a:lumMod val="20000"/>
                <a:lumOff val="80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Freeform 37"/>
            <p:cNvSpPr/>
            <p:nvPr/>
          </p:nvSpPr>
          <p:spPr bwMode="auto">
            <a:xfrm>
              <a:off x="3549048" y="2779484"/>
              <a:ext cx="469932" cy="471279"/>
            </a:xfrm>
            <a:custGeom>
              <a:avLst/>
              <a:gdLst>
                <a:gd name="T0" fmla="*/ 205 w 295"/>
                <a:gd name="T1" fmla="*/ 285 h 296"/>
                <a:gd name="T2" fmla="*/ 295 w 295"/>
                <a:gd name="T3" fmla="*/ 213 h 296"/>
                <a:gd name="T4" fmla="*/ 176 w 295"/>
                <a:gd name="T5" fmla="*/ 120 h 296"/>
                <a:gd name="T6" fmla="*/ 82 w 295"/>
                <a:gd name="T7" fmla="*/ 0 h 296"/>
                <a:gd name="T8" fmla="*/ 11 w 295"/>
                <a:gd name="T9" fmla="*/ 90 h 296"/>
                <a:gd name="T10" fmla="*/ 95 w 295"/>
                <a:gd name="T11" fmla="*/ 201 h 296"/>
                <a:gd name="T12" fmla="*/ 205 w 295"/>
                <a:gd name="T13" fmla="*/ 285 h 296"/>
              </a:gdLst>
              <a:ahLst/>
              <a:cxnLst>
                <a:cxn ang="0">
                  <a:pos x="T0" y="T1"/>
                </a:cxn>
                <a:cxn ang="0">
                  <a:pos x="T2" y="T3"/>
                </a:cxn>
                <a:cxn ang="0">
                  <a:pos x="T4" y="T5"/>
                </a:cxn>
                <a:cxn ang="0">
                  <a:pos x="T6" y="T7"/>
                </a:cxn>
                <a:cxn ang="0">
                  <a:pos x="T8" y="T9"/>
                </a:cxn>
                <a:cxn ang="0">
                  <a:pos x="T10" y="T11"/>
                </a:cxn>
                <a:cxn ang="0">
                  <a:pos x="T12" y="T13"/>
                </a:cxn>
              </a:cxnLst>
              <a:rect l="0" t="0" r="r" b="b"/>
              <a:pathLst>
                <a:path w="295" h="296">
                  <a:moveTo>
                    <a:pt x="205" y="285"/>
                  </a:moveTo>
                  <a:cubicBezTo>
                    <a:pt x="235" y="263"/>
                    <a:pt x="265" y="240"/>
                    <a:pt x="295" y="213"/>
                  </a:cubicBezTo>
                  <a:cubicBezTo>
                    <a:pt x="295" y="213"/>
                    <a:pt x="281" y="225"/>
                    <a:pt x="176" y="120"/>
                  </a:cubicBezTo>
                  <a:cubicBezTo>
                    <a:pt x="71" y="15"/>
                    <a:pt x="82" y="0"/>
                    <a:pt x="82" y="0"/>
                  </a:cubicBezTo>
                  <a:cubicBezTo>
                    <a:pt x="56" y="31"/>
                    <a:pt x="32" y="61"/>
                    <a:pt x="11" y="90"/>
                  </a:cubicBezTo>
                  <a:cubicBezTo>
                    <a:pt x="11" y="90"/>
                    <a:pt x="0" y="105"/>
                    <a:pt x="95" y="201"/>
                  </a:cubicBezTo>
                  <a:cubicBezTo>
                    <a:pt x="190" y="296"/>
                    <a:pt x="205" y="285"/>
                    <a:pt x="205" y="285"/>
                  </a:cubicBez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Freeform 38"/>
            <p:cNvSpPr/>
            <p:nvPr/>
          </p:nvSpPr>
          <p:spPr bwMode="auto">
            <a:xfrm>
              <a:off x="4179888" y="2092763"/>
              <a:ext cx="526485" cy="527159"/>
            </a:xfrm>
            <a:custGeom>
              <a:avLst/>
              <a:gdLst>
                <a:gd name="T0" fmla="*/ 191 w 331"/>
                <a:gd name="T1" fmla="*/ 331 h 331"/>
                <a:gd name="T2" fmla="*/ 290 w 331"/>
                <a:gd name="T3" fmla="*/ 40 h 331"/>
                <a:gd name="T4" fmla="*/ 0 w 331"/>
                <a:gd name="T5" fmla="*/ 140 h 331"/>
                <a:gd name="T6" fmla="*/ 75 w 331"/>
                <a:gd name="T7" fmla="*/ 256 h 331"/>
                <a:gd name="T8" fmla="*/ 191 w 331"/>
                <a:gd name="T9" fmla="*/ 331 h 331"/>
              </a:gdLst>
              <a:ahLst/>
              <a:cxnLst>
                <a:cxn ang="0">
                  <a:pos x="T0" y="T1"/>
                </a:cxn>
                <a:cxn ang="0">
                  <a:pos x="T2" y="T3"/>
                </a:cxn>
                <a:cxn ang="0">
                  <a:pos x="T4" y="T5"/>
                </a:cxn>
                <a:cxn ang="0">
                  <a:pos x="T6" y="T7"/>
                </a:cxn>
                <a:cxn ang="0">
                  <a:pos x="T8" y="T9"/>
                </a:cxn>
              </a:cxnLst>
              <a:rect l="0" t="0" r="r" b="b"/>
              <a:pathLst>
                <a:path w="331" h="331">
                  <a:moveTo>
                    <a:pt x="191" y="331"/>
                  </a:moveTo>
                  <a:cubicBezTo>
                    <a:pt x="288" y="195"/>
                    <a:pt x="331" y="81"/>
                    <a:pt x="290" y="40"/>
                  </a:cubicBezTo>
                  <a:cubicBezTo>
                    <a:pt x="249" y="0"/>
                    <a:pt x="135" y="42"/>
                    <a:pt x="0" y="140"/>
                  </a:cubicBezTo>
                  <a:cubicBezTo>
                    <a:pt x="0" y="140"/>
                    <a:pt x="20" y="202"/>
                    <a:pt x="75" y="256"/>
                  </a:cubicBezTo>
                  <a:cubicBezTo>
                    <a:pt x="129" y="310"/>
                    <a:pt x="191" y="331"/>
                    <a:pt x="191" y="331"/>
                  </a:cubicBez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Freeform 39"/>
            <p:cNvSpPr/>
            <p:nvPr/>
          </p:nvSpPr>
          <p:spPr bwMode="auto">
            <a:xfrm>
              <a:off x="4009555" y="2486618"/>
              <a:ext cx="302292" cy="303638"/>
            </a:xfrm>
            <a:custGeom>
              <a:avLst/>
              <a:gdLst>
                <a:gd name="T0" fmla="*/ 156 w 190"/>
                <a:gd name="T1" fmla="*/ 157 h 191"/>
                <a:gd name="T2" fmla="*/ 34 w 190"/>
                <a:gd name="T3" fmla="*/ 157 h 191"/>
                <a:gd name="T4" fmla="*/ 34 w 190"/>
                <a:gd name="T5" fmla="*/ 34 h 191"/>
                <a:gd name="T6" fmla="*/ 156 w 190"/>
                <a:gd name="T7" fmla="*/ 34 h 191"/>
                <a:gd name="T8" fmla="*/ 156 w 190"/>
                <a:gd name="T9" fmla="*/ 157 h 191"/>
              </a:gdLst>
              <a:ahLst/>
              <a:cxnLst>
                <a:cxn ang="0">
                  <a:pos x="T0" y="T1"/>
                </a:cxn>
                <a:cxn ang="0">
                  <a:pos x="T2" y="T3"/>
                </a:cxn>
                <a:cxn ang="0">
                  <a:pos x="T4" y="T5"/>
                </a:cxn>
                <a:cxn ang="0">
                  <a:pos x="T6" y="T7"/>
                </a:cxn>
                <a:cxn ang="0">
                  <a:pos x="T8" y="T9"/>
                </a:cxn>
              </a:cxnLst>
              <a:rect l="0" t="0" r="r" b="b"/>
              <a:pathLst>
                <a:path w="190" h="191">
                  <a:moveTo>
                    <a:pt x="156" y="157"/>
                  </a:moveTo>
                  <a:cubicBezTo>
                    <a:pt x="122" y="191"/>
                    <a:pt x="68" y="191"/>
                    <a:pt x="34" y="157"/>
                  </a:cubicBezTo>
                  <a:cubicBezTo>
                    <a:pt x="0" y="123"/>
                    <a:pt x="0" y="68"/>
                    <a:pt x="34" y="34"/>
                  </a:cubicBezTo>
                  <a:cubicBezTo>
                    <a:pt x="68" y="0"/>
                    <a:pt x="122" y="0"/>
                    <a:pt x="156" y="34"/>
                  </a:cubicBezTo>
                  <a:cubicBezTo>
                    <a:pt x="190" y="68"/>
                    <a:pt x="190" y="123"/>
                    <a:pt x="156" y="157"/>
                  </a:cubicBezTo>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Freeform 40"/>
            <p:cNvSpPr/>
            <p:nvPr/>
          </p:nvSpPr>
          <p:spPr bwMode="auto">
            <a:xfrm>
              <a:off x="4036485" y="2513548"/>
              <a:ext cx="248431" cy="249778"/>
            </a:xfrm>
            <a:custGeom>
              <a:avLst/>
              <a:gdLst>
                <a:gd name="T0" fmla="*/ 107 w 156"/>
                <a:gd name="T1" fmla="*/ 141 h 157"/>
                <a:gd name="T2" fmla="*/ 16 w 156"/>
                <a:gd name="T3" fmla="*/ 108 h 157"/>
                <a:gd name="T4" fmla="*/ 49 w 156"/>
                <a:gd name="T5" fmla="*/ 17 h 157"/>
                <a:gd name="T6" fmla="*/ 140 w 156"/>
                <a:gd name="T7" fmla="*/ 50 h 157"/>
                <a:gd name="T8" fmla="*/ 107 w 156"/>
                <a:gd name="T9" fmla="*/ 141 h 157"/>
              </a:gdLst>
              <a:ahLst/>
              <a:cxnLst>
                <a:cxn ang="0">
                  <a:pos x="T0" y="T1"/>
                </a:cxn>
                <a:cxn ang="0">
                  <a:pos x="T2" y="T3"/>
                </a:cxn>
                <a:cxn ang="0">
                  <a:pos x="T4" y="T5"/>
                </a:cxn>
                <a:cxn ang="0">
                  <a:pos x="T6" y="T7"/>
                </a:cxn>
                <a:cxn ang="0">
                  <a:pos x="T8" y="T9"/>
                </a:cxn>
              </a:cxnLst>
              <a:rect l="0" t="0" r="r" b="b"/>
              <a:pathLst>
                <a:path w="156" h="157">
                  <a:moveTo>
                    <a:pt x="107" y="141"/>
                  </a:moveTo>
                  <a:cubicBezTo>
                    <a:pt x="73" y="157"/>
                    <a:pt x="32" y="142"/>
                    <a:pt x="16" y="108"/>
                  </a:cubicBezTo>
                  <a:cubicBezTo>
                    <a:pt x="0" y="73"/>
                    <a:pt x="15" y="33"/>
                    <a:pt x="49" y="17"/>
                  </a:cubicBezTo>
                  <a:cubicBezTo>
                    <a:pt x="83" y="0"/>
                    <a:pt x="124" y="15"/>
                    <a:pt x="140" y="50"/>
                  </a:cubicBezTo>
                  <a:cubicBezTo>
                    <a:pt x="156" y="84"/>
                    <a:pt x="141" y="125"/>
                    <a:pt x="107" y="141"/>
                  </a:cubicBezTo>
                </a:path>
              </a:pathLst>
            </a:custGeom>
            <a:solidFill>
              <a:schemeClr val="bg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Freeform 44"/>
            <p:cNvSpPr/>
            <p:nvPr/>
          </p:nvSpPr>
          <p:spPr bwMode="auto">
            <a:xfrm>
              <a:off x="4238461" y="2540478"/>
              <a:ext cx="18851" cy="18851"/>
            </a:xfrm>
            <a:custGeom>
              <a:avLst/>
              <a:gdLst>
                <a:gd name="T0" fmla="*/ 10 w 12"/>
                <a:gd name="T1" fmla="*/ 10 h 12"/>
                <a:gd name="T2" fmla="*/ 2 w 12"/>
                <a:gd name="T3" fmla="*/ 10 h 12"/>
                <a:gd name="T4" fmla="*/ 2 w 12"/>
                <a:gd name="T5" fmla="*/ 3 h 12"/>
                <a:gd name="T6" fmla="*/ 10 w 12"/>
                <a:gd name="T7" fmla="*/ 3 h 12"/>
                <a:gd name="T8" fmla="*/ 10 w 12"/>
                <a:gd name="T9" fmla="*/ 10 h 12"/>
              </a:gdLst>
              <a:ahLst/>
              <a:cxnLst>
                <a:cxn ang="0">
                  <a:pos x="T0" y="T1"/>
                </a:cxn>
                <a:cxn ang="0">
                  <a:pos x="T2" y="T3"/>
                </a:cxn>
                <a:cxn ang="0">
                  <a:pos x="T4" y="T5"/>
                </a:cxn>
                <a:cxn ang="0">
                  <a:pos x="T6" y="T7"/>
                </a:cxn>
                <a:cxn ang="0">
                  <a:pos x="T8" y="T9"/>
                </a:cxn>
              </a:cxnLst>
              <a:rect l="0" t="0" r="r" b="b"/>
              <a:pathLst>
                <a:path w="12" h="12">
                  <a:moveTo>
                    <a:pt x="10" y="10"/>
                  </a:moveTo>
                  <a:cubicBezTo>
                    <a:pt x="8" y="12"/>
                    <a:pt x="4" y="12"/>
                    <a:pt x="2" y="10"/>
                  </a:cubicBezTo>
                  <a:cubicBezTo>
                    <a:pt x="0" y="8"/>
                    <a:pt x="0" y="5"/>
                    <a:pt x="2" y="3"/>
                  </a:cubicBezTo>
                  <a:cubicBezTo>
                    <a:pt x="4" y="0"/>
                    <a:pt x="8" y="0"/>
                    <a:pt x="10" y="3"/>
                  </a:cubicBezTo>
                  <a:cubicBezTo>
                    <a:pt x="12" y="5"/>
                    <a:pt x="12" y="8"/>
                    <a:pt x="10" y="10"/>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Freeform 45"/>
            <p:cNvSpPr/>
            <p:nvPr/>
          </p:nvSpPr>
          <p:spPr bwMode="auto">
            <a:xfrm>
              <a:off x="4182581" y="2508835"/>
              <a:ext cx="19524" cy="18851"/>
            </a:xfrm>
            <a:custGeom>
              <a:avLst/>
              <a:gdLst>
                <a:gd name="T0" fmla="*/ 12 w 12"/>
                <a:gd name="T1" fmla="*/ 8 h 12"/>
                <a:gd name="T2" fmla="*/ 5 w 12"/>
                <a:gd name="T3" fmla="*/ 12 h 12"/>
                <a:gd name="T4" fmla="*/ 1 w 12"/>
                <a:gd name="T5" fmla="*/ 5 h 12"/>
                <a:gd name="T6" fmla="*/ 8 w 12"/>
                <a:gd name="T7" fmla="*/ 1 h 12"/>
                <a:gd name="T8" fmla="*/ 12 w 12"/>
                <a:gd name="T9" fmla="*/ 8 h 12"/>
              </a:gdLst>
              <a:ahLst/>
              <a:cxnLst>
                <a:cxn ang="0">
                  <a:pos x="T0" y="T1"/>
                </a:cxn>
                <a:cxn ang="0">
                  <a:pos x="T2" y="T3"/>
                </a:cxn>
                <a:cxn ang="0">
                  <a:pos x="T4" y="T5"/>
                </a:cxn>
                <a:cxn ang="0">
                  <a:pos x="T6" y="T7"/>
                </a:cxn>
                <a:cxn ang="0">
                  <a:pos x="T8" y="T9"/>
                </a:cxn>
              </a:cxnLst>
              <a:rect l="0" t="0" r="r" b="b"/>
              <a:pathLst>
                <a:path w="12" h="12">
                  <a:moveTo>
                    <a:pt x="12" y="8"/>
                  </a:moveTo>
                  <a:cubicBezTo>
                    <a:pt x="11" y="11"/>
                    <a:pt x="8" y="12"/>
                    <a:pt x="5" y="12"/>
                  </a:cubicBezTo>
                  <a:cubicBezTo>
                    <a:pt x="2" y="11"/>
                    <a:pt x="0" y="8"/>
                    <a:pt x="1" y="5"/>
                  </a:cubicBezTo>
                  <a:cubicBezTo>
                    <a:pt x="2" y="2"/>
                    <a:pt x="5" y="0"/>
                    <a:pt x="8" y="1"/>
                  </a:cubicBezTo>
                  <a:cubicBezTo>
                    <a:pt x="11" y="2"/>
                    <a:pt x="12" y="5"/>
                    <a:pt x="12" y="8"/>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Freeform 46"/>
            <p:cNvSpPr/>
            <p:nvPr/>
          </p:nvSpPr>
          <p:spPr bwMode="auto">
            <a:xfrm>
              <a:off x="4119295" y="2508835"/>
              <a:ext cx="18851" cy="18851"/>
            </a:xfrm>
            <a:custGeom>
              <a:avLst/>
              <a:gdLst>
                <a:gd name="T0" fmla="*/ 11 w 12"/>
                <a:gd name="T1" fmla="*/ 5 h 12"/>
                <a:gd name="T2" fmla="*/ 7 w 12"/>
                <a:gd name="T3" fmla="*/ 12 h 12"/>
                <a:gd name="T4" fmla="*/ 0 w 12"/>
                <a:gd name="T5" fmla="*/ 8 h 12"/>
                <a:gd name="T6" fmla="*/ 4 w 12"/>
                <a:gd name="T7" fmla="*/ 1 h 12"/>
                <a:gd name="T8" fmla="*/ 11 w 12"/>
                <a:gd name="T9" fmla="*/ 5 h 12"/>
              </a:gdLst>
              <a:ahLst/>
              <a:cxnLst>
                <a:cxn ang="0">
                  <a:pos x="T0" y="T1"/>
                </a:cxn>
                <a:cxn ang="0">
                  <a:pos x="T2" y="T3"/>
                </a:cxn>
                <a:cxn ang="0">
                  <a:pos x="T4" y="T5"/>
                </a:cxn>
                <a:cxn ang="0">
                  <a:pos x="T6" y="T7"/>
                </a:cxn>
                <a:cxn ang="0">
                  <a:pos x="T8" y="T9"/>
                </a:cxn>
              </a:cxnLst>
              <a:rect l="0" t="0" r="r" b="b"/>
              <a:pathLst>
                <a:path w="12" h="12">
                  <a:moveTo>
                    <a:pt x="11" y="5"/>
                  </a:moveTo>
                  <a:cubicBezTo>
                    <a:pt x="12" y="8"/>
                    <a:pt x="10" y="11"/>
                    <a:pt x="7" y="12"/>
                  </a:cubicBezTo>
                  <a:cubicBezTo>
                    <a:pt x="4" y="12"/>
                    <a:pt x="1" y="11"/>
                    <a:pt x="0" y="8"/>
                  </a:cubicBezTo>
                  <a:cubicBezTo>
                    <a:pt x="0" y="5"/>
                    <a:pt x="1" y="2"/>
                    <a:pt x="4" y="1"/>
                  </a:cubicBezTo>
                  <a:cubicBezTo>
                    <a:pt x="7" y="0"/>
                    <a:pt x="10" y="2"/>
                    <a:pt x="11" y="5"/>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Freeform 47"/>
            <p:cNvSpPr/>
            <p:nvPr/>
          </p:nvSpPr>
          <p:spPr bwMode="auto">
            <a:xfrm>
              <a:off x="4063415" y="2540478"/>
              <a:ext cx="18851" cy="18851"/>
            </a:xfrm>
            <a:custGeom>
              <a:avLst/>
              <a:gdLst>
                <a:gd name="T0" fmla="*/ 10 w 12"/>
                <a:gd name="T1" fmla="*/ 3 h 12"/>
                <a:gd name="T2" fmla="*/ 10 w 12"/>
                <a:gd name="T3" fmla="*/ 10 h 12"/>
                <a:gd name="T4" fmla="*/ 2 w 12"/>
                <a:gd name="T5" fmla="*/ 10 h 12"/>
                <a:gd name="T6" fmla="*/ 2 w 12"/>
                <a:gd name="T7" fmla="*/ 3 h 12"/>
                <a:gd name="T8" fmla="*/ 10 w 12"/>
                <a:gd name="T9" fmla="*/ 3 h 12"/>
              </a:gdLst>
              <a:ahLst/>
              <a:cxnLst>
                <a:cxn ang="0">
                  <a:pos x="T0" y="T1"/>
                </a:cxn>
                <a:cxn ang="0">
                  <a:pos x="T2" y="T3"/>
                </a:cxn>
                <a:cxn ang="0">
                  <a:pos x="T4" y="T5"/>
                </a:cxn>
                <a:cxn ang="0">
                  <a:pos x="T6" y="T7"/>
                </a:cxn>
                <a:cxn ang="0">
                  <a:pos x="T8" y="T9"/>
                </a:cxn>
              </a:cxnLst>
              <a:rect l="0" t="0" r="r" b="b"/>
              <a:pathLst>
                <a:path w="12" h="12">
                  <a:moveTo>
                    <a:pt x="10" y="3"/>
                  </a:moveTo>
                  <a:cubicBezTo>
                    <a:pt x="12" y="5"/>
                    <a:pt x="12" y="8"/>
                    <a:pt x="10" y="10"/>
                  </a:cubicBezTo>
                  <a:cubicBezTo>
                    <a:pt x="8" y="12"/>
                    <a:pt x="4" y="12"/>
                    <a:pt x="2" y="10"/>
                  </a:cubicBezTo>
                  <a:cubicBezTo>
                    <a:pt x="0" y="8"/>
                    <a:pt x="0" y="5"/>
                    <a:pt x="2" y="3"/>
                  </a:cubicBezTo>
                  <a:cubicBezTo>
                    <a:pt x="4" y="0"/>
                    <a:pt x="8" y="0"/>
                    <a:pt x="10" y="3"/>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Freeform 48"/>
            <p:cNvSpPr/>
            <p:nvPr/>
          </p:nvSpPr>
          <p:spPr bwMode="auto">
            <a:xfrm>
              <a:off x="4029752" y="2596358"/>
              <a:ext cx="20871" cy="20198"/>
            </a:xfrm>
            <a:custGeom>
              <a:avLst/>
              <a:gdLst>
                <a:gd name="T0" fmla="*/ 8 w 13"/>
                <a:gd name="T1" fmla="*/ 1 h 13"/>
                <a:gd name="T2" fmla="*/ 12 w 13"/>
                <a:gd name="T3" fmla="*/ 8 h 13"/>
                <a:gd name="T4" fmla="*/ 5 w 13"/>
                <a:gd name="T5" fmla="*/ 12 h 13"/>
                <a:gd name="T6" fmla="*/ 1 w 13"/>
                <a:gd name="T7" fmla="*/ 5 h 13"/>
                <a:gd name="T8" fmla="*/ 8 w 13"/>
                <a:gd name="T9" fmla="*/ 1 h 13"/>
              </a:gdLst>
              <a:ahLst/>
              <a:cxnLst>
                <a:cxn ang="0">
                  <a:pos x="T0" y="T1"/>
                </a:cxn>
                <a:cxn ang="0">
                  <a:pos x="T2" y="T3"/>
                </a:cxn>
                <a:cxn ang="0">
                  <a:pos x="T4" y="T5"/>
                </a:cxn>
                <a:cxn ang="0">
                  <a:pos x="T6" y="T7"/>
                </a:cxn>
                <a:cxn ang="0">
                  <a:pos x="T8" y="T9"/>
                </a:cxn>
              </a:cxnLst>
              <a:rect l="0" t="0" r="r" b="b"/>
              <a:pathLst>
                <a:path w="13" h="13">
                  <a:moveTo>
                    <a:pt x="8" y="1"/>
                  </a:moveTo>
                  <a:cubicBezTo>
                    <a:pt x="11" y="2"/>
                    <a:pt x="13" y="5"/>
                    <a:pt x="12" y="8"/>
                  </a:cubicBezTo>
                  <a:cubicBezTo>
                    <a:pt x="11" y="11"/>
                    <a:pt x="8" y="13"/>
                    <a:pt x="5" y="12"/>
                  </a:cubicBezTo>
                  <a:cubicBezTo>
                    <a:pt x="2" y="11"/>
                    <a:pt x="0" y="8"/>
                    <a:pt x="1" y="5"/>
                  </a:cubicBezTo>
                  <a:cubicBezTo>
                    <a:pt x="2" y="2"/>
                    <a:pt x="5" y="0"/>
                    <a:pt x="8" y="1"/>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Freeform 49"/>
            <p:cNvSpPr/>
            <p:nvPr/>
          </p:nvSpPr>
          <p:spPr bwMode="auto">
            <a:xfrm>
              <a:off x="4029752" y="2661664"/>
              <a:ext cx="20871" cy="18851"/>
            </a:xfrm>
            <a:custGeom>
              <a:avLst/>
              <a:gdLst>
                <a:gd name="T0" fmla="*/ 5 w 13"/>
                <a:gd name="T1" fmla="*/ 1 h 12"/>
                <a:gd name="T2" fmla="*/ 12 w 13"/>
                <a:gd name="T3" fmla="*/ 4 h 12"/>
                <a:gd name="T4" fmla="*/ 8 w 13"/>
                <a:gd name="T5" fmla="*/ 11 h 12"/>
                <a:gd name="T6" fmla="*/ 1 w 13"/>
                <a:gd name="T7" fmla="*/ 7 h 12"/>
                <a:gd name="T8" fmla="*/ 5 w 13"/>
                <a:gd name="T9" fmla="*/ 1 h 12"/>
              </a:gdLst>
              <a:ahLst/>
              <a:cxnLst>
                <a:cxn ang="0">
                  <a:pos x="T0" y="T1"/>
                </a:cxn>
                <a:cxn ang="0">
                  <a:pos x="T2" y="T3"/>
                </a:cxn>
                <a:cxn ang="0">
                  <a:pos x="T4" y="T5"/>
                </a:cxn>
                <a:cxn ang="0">
                  <a:pos x="T6" y="T7"/>
                </a:cxn>
                <a:cxn ang="0">
                  <a:pos x="T8" y="T9"/>
                </a:cxn>
              </a:cxnLst>
              <a:rect l="0" t="0" r="r" b="b"/>
              <a:pathLst>
                <a:path w="13" h="12">
                  <a:moveTo>
                    <a:pt x="5" y="1"/>
                  </a:moveTo>
                  <a:cubicBezTo>
                    <a:pt x="8" y="0"/>
                    <a:pt x="11" y="2"/>
                    <a:pt x="12" y="4"/>
                  </a:cubicBezTo>
                  <a:cubicBezTo>
                    <a:pt x="13" y="7"/>
                    <a:pt x="11" y="10"/>
                    <a:pt x="8" y="11"/>
                  </a:cubicBezTo>
                  <a:cubicBezTo>
                    <a:pt x="5" y="12"/>
                    <a:pt x="2" y="10"/>
                    <a:pt x="1" y="7"/>
                  </a:cubicBezTo>
                  <a:cubicBezTo>
                    <a:pt x="0" y="4"/>
                    <a:pt x="2" y="1"/>
                    <a:pt x="5" y="1"/>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Freeform 50"/>
            <p:cNvSpPr/>
            <p:nvPr/>
          </p:nvSpPr>
          <p:spPr bwMode="auto">
            <a:xfrm>
              <a:off x="4063415" y="2716871"/>
              <a:ext cx="18851" cy="19524"/>
            </a:xfrm>
            <a:custGeom>
              <a:avLst/>
              <a:gdLst>
                <a:gd name="T0" fmla="*/ 2 w 12"/>
                <a:gd name="T1" fmla="*/ 2 h 12"/>
                <a:gd name="T2" fmla="*/ 10 w 12"/>
                <a:gd name="T3" fmla="*/ 2 h 12"/>
                <a:gd name="T4" fmla="*/ 10 w 12"/>
                <a:gd name="T5" fmla="*/ 10 h 12"/>
                <a:gd name="T6" fmla="*/ 2 w 12"/>
                <a:gd name="T7" fmla="*/ 10 h 12"/>
                <a:gd name="T8" fmla="*/ 2 w 12"/>
                <a:gd name="T9" fmla="*/ 2 h 12"/>
              </a:gdLst>
              <a:ahLst/>
              <a:cxnLst>
                <a:cxn ang="0">
                  <a:pos x="T0" y="T1"/>
                </a:cxn>
                <a:cxn ang="0">
                  <a:pos x="T2" y="T3"/>
                </a:cxn>
                <a:cxn ang="0">
                  <a:pos x="T4" y="T5"/>
                </a:cxn>
                <a:cxn ang="0">
                  <a:pos x="T6" y="T7"/>
                </a:cxn>
                <a:cxn ang="0">
                  <a:pos x="T8" y="T9"/>
                </a:cxn>
              </a:cxnLst>
              <a:rect l="0" t="0" r="r" b="b"/>
              <a:pathLst>
                <a:path w="12" h="12">
                  <a:moveTo>
                    <a:pt x="2" y="2"/>
                  </a:moveTo>
                  <a:cubicBezTo>
                    <a:pt x="4" y="0"/>
                    <a:pt x="8" y="0"/>
                    <a:pt x="10" y="2"/>
                  </a:cubicBezTo>
                  <a:cubicBezTo>
                    <a:pt x="12" y="4"/>
                    <a:pt x="12" y="8"/>
                    <a:pt x="10" y="10"/>
                  </a:cubicBezTo>
                  <a:cubicBezTo>
                    <a:pt x="8" y="12"/>
                    <a:pt x="4" y="12"/>
                    <a:pt x="2" y="10"/>
                  </a:cubicBezTo>
                  <a:cubicBezTo>
                    <a:pt x="0" y="8"/>
                    <a:pt x="0" y="4"/>
                    <a:pt x="2" y="2"/>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Freeform 51"/>
            <p:cNvSpPr/>
            <p:nvPr/>
          </p:nvSpPr>
          <p:spPr bwMode="auto">
            <a:xfrm>
              <a:off x="4119295" y="2749187"/>
              <a:ext cx="18851" cy="18851"/>
            </a:xfrm>
            <a:custGeom>
              <a:avLst/>
              <a:gdLst>
                <a:gd name="T0" fmla="*/ 0 w 12"/>
                <a:gd name="T1" fmla="*/ 5 h 12"/>
                <a:gd name="T2" fmla="*/ 7 w 12"/>
                <a:gd name="T3" fmla="*/ 1 h 12"/>
                <a:gd name="T4" fmla="*/ 11 w 12"/>
                <a:gd name="T5" fmla="*/ 8 h 12"/>
                <a:gd name="T6" fmla="*/ 4 w 12"/>
                <a:gd name="T7" fmla="*/ 11 h 12"/>
                <a:gd name="T8" fmla="*/ 0 w 12"/>
                <a:gd name="T9" fmla="*/ 5 h 12"/>
              </a:gdLst>
              <a:ahLst/>
              <a:cxnLst>
                <a:cxn ang="0">
                  <a:pos x="T0" y="T1"/>
                </a:cxn>
                <a:cxn ang="0">
                  <a:pos x="T2" y="T3"/>
                </a:cxn>
                <a:cxn ang="0">
                  <a:pos x="T4" y="T5"/>
                </a:cxn>
                <a:cxn ang="0">
                  <a:pos x="T6" y="T7"/>
                </a:cxn>
                <a:cxn ang="0">
                  <a:pos x="T8" y="T9"/>
                </a:cxn>
              </a:cxnLst>
              <a:rect l="0" t="0" r="r" b="b"/>
              <a:pathLst>
                <a:path w="12" h="12">
                  <a:moveTo>
                    <a:pt x="0" y="5"/>
                  </a:moveTo>
                  <a:cubicBezTo>
                    <a:pt x="1" y="2"/>
                    <a:pt x="4" y="0"/>
                    <a:pt x="7" y="1"/>
                  </a:cubicBezTo>
                  <a:cubicBezTo>
                    <a:pt x="10" y="2"/>
                    <a:pt x="12" y="5"/>
                    <a:pt x="11" y="8"/>
                  </a:cubicBezTo>
                  <a:cubicBezTo>
                    <a:pt x="10" y="10"/>
                    <a:pt x="7" y="12"/>
                    <a:pt x="4" y="11"/>
                  </a:cubicBezTo>
                  <a:cubicBezTo>
                    <a:pt x="1" y="11"/>
                    <a:pt x="0" y="8"/>
                    <a:pt x="0" y="5"/>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Freeform 52"/>
            <p:cNvSpPr/>
            <p:nvPr/>
          </p:nvSpPr>
          <p:spPr bwMode="auto">
            <a:xfrm>
              <a:off x="4182581" y="2749187"/>
              <a:ext cx="19524" cy="18851"/>
            </a:xfrm>
            <a:custGeom>
              <a:avLst/>
              <a:gdLst>
                <a:gd name="T0" fmla="*/ 1 w 12"/>
                <a:gd name="T1" fmla="*/ 8 h 12"/>
                <a:gd name="T2" fmla="*/ 5 w 12"/>
                <a:gd name="T3" fmla="*/ 1 h 12"/>
                <a:gd name="T4" fmla="*/ 12 w 12"/>
                <a:gd name="T5" fmla="*/ 5 h 12"/>
                <a:gd name="T6" fmla="*/ 8 w 12"/>
                <a:gd name="T7" fmla="*/ 11 h 12"/>
                <a:gd name="T8" fmla="*/ 1 w 12"/>
                <a:gd name="T9" fmla="*/ 8 h 12"/>
              </a:gdLst>
              <a:ahLst/>
              <a:cxnLst>
                <a:cxn ang="0">
                  <a:pos x="T0" y="T1"/>
                </a:cxn>
                <a:cxn ang="0">
                  <a:pos x="T2" y="T3"/>
                </a:cxn>
                <a:cxn ang="0">
                  <a:pos x="T4" y="T5"/>
                </a:cxn>
                <a:cxn ang="0">
                  <a:pos x="T6" y="T7"/>
                </a:cxn>
                <a:cxn ang="0">
                  <a:pos x="T8" y="T9"/>
                </a:cxn>
              </a:cxnLst>
              <a:rect l="0" t="0" r="r" b="b"/>
              <a:pathLst>
                <a:path w="12" h="12">
                  <a:moveTo>
                    <a:pt x="1" y="8"/>
                  </a:moveTo>
                  <a:cubicBezTo>
                    <a:pt x="0" y="5"/>
                    <a:pt x="2" y="2"/>
                    <a:pt x="5" y="1"/>
                  </a:cubicBezTo>
                  <a:cubicBezTo>
                    <a:pt x="8" y="0"/>
                    <a:pt x="11" y="2"/>
                    <a:pt x="12" y="5"/>
                  </a:cubicBezTo>
                  <a:cubicBezTo>
                    <a:pt x="12" y="8"/>
                    <a:pt x="11" y="11"/>
                    <a:pt x="8" y="11"/>
                  </a:cubicBezTo>
                  <a:cubicBezTo>
                    <a:pt x="5" y="12"/>
                    <a:pt x="2" y="10"/>
                    <a:pt x="1" y="8"/>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Freeform 53"/>
            <p:cNvSpPr/>
            <p:nvPr/>
          </p:nvSpPr>
          <p:spPr bwMode="auto">
            <a:xfrm>
              <a:off x="4238461" y="2716871"/>
              <a:ext cx="18851" cy="19524"/>
            </a:xfrm>
            <a:custGeom>
              <a:avLst/>
              <a:gdLst>
                <a:gd name="T0" fmla="*/ 2 w 12"/>
                <a:gd name="T1" fmla="*/ 10 h 12"/>
                <a:gd name="T2" fmla="*/ 2 w 12"/>
                <a:gd name="T3" fmla="*/ 2 h 12"/>
                <a:gd name="T4" fmla="*/ 10 w 12"/>
                <a:gd name="T5" fmla="*/ 2 h 12"/>
                <a:gd name="T6" fmla="*/ 10 w 12"/>
                <a:gd name="T7" fmla="*/ 10 h 12"/>
                <a:gd name="T8" fmla="*/ 2 w 12"/>
                <a:gd name="T9" fmla="*/ 10 h 12"/>
              </a:gdLst>
              <a:ahLst/>
              <a:cxnLst>
                <a:cxn ang="0">
                  <a:pos x="T0" y="T1"/>
                </a:cxn>
                <a:cxn ang="0">
                  <a:pos x="T2" y="T3"/>
                </a:cxn>
                <a:cxn ang="0">
                  <a:pos x="T4" y="T5"/>
                </a:cxn>
                <a:cxn ang="0">
                  <a:pos x="T6" y="T7"/>
                </a:cxn>
                <a:cxn ang="0">
                  <a:pos x="T8" y="T9"/>
                </a:cxn>
              </a:cxnLst>
              <a:rect l="0" t="0" r="r" b="b"/>
              <a:pathLst>
                <a:path w="12" h="12">
                  <a:moveTo>
                    <a:pt x="2" y="10"/>
                  </a:moveTo>
                  <a:cubicBezTo>
                    <a:pt x="0" y="8"/>
                    <a:pt x="0" y="4"/>
                    <a:pt x="2" y="2"/>
                  </a:cubicBezTo>
                  <a:cubicBezTo>
                    <a:pt x="4" y="0"/>
                    <a:pt x="8" y="0"/>
                    <a:pt x="10" y="2"/>
                  </a:cubicBezTo>
                  <a:cubicBezTo>
                    <a:pt x="12" y="4"/>
                    <a:pt x="12" y="8"/>
                    <a:pt x="10" y="10"/>
                  </a:cubicBezTo>
                  <a:cubicBezTo>
                    <a:pt x="8" y="12"/>
                    <a:pt x="4" y="12"/>
                    <a:pt x="2" y="10"/>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Freeform 54"/>
            <p:cNvSpPr/>
            <p:nvPr/>
          </p:nvSpPr>
          <p:spPr bwMode="auto">
            <a:xfrm>
              <a:off x="4270104" y="2661664"/>
              <a:ext cx="20871" cy="18851"/>
            </a:xfrm>
            <a:custGeom>
              <a:avLst/>
              <a:gdLst>
                <a:gd name="T0" fmla="*/ 5 w 13"/>
                <a:gd name="T1" fmla="*/ 11 h 12"/>
                <a:gd name="T2" fmla="*/ 1 w 13"/>
                <a:gd name="T3" fmla="*/ 4 h 12"/>
                <a:gd name="T4" fmla="*/ 8 w 13"/>
                <a:gd name="T5" fmla="*/ 1 h 12"/>
                <a:gd name="T6" fmla="*/ 12 w 13"/>
                <a:gd name="T7" fmla="*/ 7 h 12"/>
                <a:gd name="T8" fmla="*/ 5 w 13"/>
                <a:gd name="T9" fmla="*/ 11 h 12"/>
              </a:gdLst>
              <a:ahLst/>
              <a:cxnLst>
                <a:cxn ang="0">
                  <a:pos x="T0" y="T1"/>
                </a:cxn>
                <a:cxn ang="0">
                  <a:pos x="T2" y="T3"/>
                </a:cxn>
                <a:cxn ang="0">
                  <a:pos x="T4" y="T5"/>
                </a:cxn>
                <a:cxn ang="0">
                  <a:pos x="T6" y="T7"/>
                </a:cxn>
                <a:cxn ang="0">
                  <a:pos x="T8" y="T9"/>
                </a:cxn>
              </a:cxnLst>
              <a:rect l="0" t="0" r="r" b="b"/>
              <a:pathLst>
                <a:path w="13" h="12">
                  <a:moveTo>
                    <a:pt x="5" y="11"/>
                  </a:moveTo>
                  <a:cubicBezTo>
                    <a:pt x="2" y="10"/>
                    <a:pt x="0" y="7"/>
                    <a:pt x="1" y="4"/>
                  </a:cubicBezTo>
                  <a:cubicBezTo>
                    <a:pt x="2" y="2"/>
                    <a:pt x="5" y="0"/>
                    <a:pt x="8" y="1"/>
                  </a:cubicBezTo>
                  <a:cubicBezTo>
                    <a:pt x="11" y="1"/>
                    <a:pt x="13" y="4"/>
                    <a:pt x="12" y="7"/>
                  </a:cubicBezTo>
                  <a:cubicBezTo>
                    <a:pt x="11" y="10"/>
                    <a:pt x="8" y="12"/>
                    <a:pt x="5" y="11"/>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Freeform 55"/>
            <p:cNvSpPr/>
            <p:nvPr/>
          </p:nvSpPr>
          <p:spPr bwMode="auto">
            <a:xfrm>
              <a:off x="4270104" y="2596358"/>
              <a:ext cx="20871" cy="20198"/>
            </a:xfrm>
            <a:custGeom>
              <a:avLst/>
              <a:gdLst>
                <a:gd name="T0" fmla="*/ 8 w 13"/>
                <a:gd name="T1" fmla="*/ 12 h 13"/>
                <a:gd name="T2" fmla="*/ 1 w 13"/>
                <a:gd name="T3" fmla="*/ 8 h 13"/>
                <a:gd name="T4" fmla="*/ 5 w 13"/>
                <a:gd name="T5" fmla="*/ 1 h 13"/>
                <a:gd name="T6" fmla="*/ 12 w 13"/>
                <a:gd name="T7" fmla="*/ 5 h 13"/>
                <a:gd name="T8" fmla="*/ 8 w 13"/>
                <a:gd name="T9" fmla="*/ 12 h 13"/>
              </a:gdLst>
              <a:ahLst/>
              <a:cxnLst>
                <a:cxn ang="0">
                  <a:pos x="T0" y="T1"/>
                </a:cxn>
                <a:cxn ang="0">
                  <a:pos x="T2" y="T3"/>
                </a:cxn>
                <a:cxn ang="0">
                  <a:pos x="T4" y="T5"/>
                </a:cxn>
                <a:cxn ang="0">
                  <a:pos x="T6" y="T7"/>
                </a:cxn>
                <a:cxn ang="0">
                  <a:pos x="T8" y="T9"/>
                </a:cxn>
              </a:cxnLst>
              <a:rect l="0" t="0" r="r" b="b"/>
              <a:pathLst>
                <a:path w="13" h="13">
                  <a:moveTo>
                    <a:pt x="8" y="12"/>
                  </a:moveTo>
                  <a:cubicBezTo>
                    <a:pt x="5" y="13"/>
                    <a:pt x="2" y="11"/>
                    <a:pt x="1" y="8"/>
                  </a:cubicBezTo>
                  <a:cubicBezTo>
                    <a:pt x="0" y="5"/>
                    <a:pt x="2" y="2"/>
                    <a:pt x="5" y="1"/>
                  </a:cubicBezTo>
                  <a:cubicBezTo>
                    <a:pt x="8" y="0"/>
                    <a:pt x="11" y="2"/>
                    <a:pt x="12" y="5"/>
                  </a:cubicBezTo>
                  <a:cubicBezTo>
                    <a:pt x="13" y="8"/>
                    <a:pt x="11" y="11"/>
                    <a:pt x="8" y="12"/>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Freeform 56"/>
            <p:cNvSpPr/>
            <p:nvPr/>
          </p:nvSpPr>
          <p:spPr bwMode="auto">
            <a:xfrm>
              <a:off x="3390160" y="2990886"/>
              <a:ext cx="418765" cy="418765"/>
            </a:xfrm>
            <a:custGeom>
              <a:avLst/>
              <a:gdLst>
                <a:gd name="T0" fmla="*/ 144 w 263"/>
                <a:gd name="T1" fmla="*/ 144 h 263"/>
                <a:gd name="T2" fmla="*/ 7 w 263"/>
                <a:gd name="T3" fmla="*/ 256 h 263"/>
                <a:gd name="T4" fmla="*/ 118 w 263"/>
                <a:gd name="T5" fmla="*/ 118 h 263"/>
                <a:gd name="T6" fmla="*/ 256 w 263"/>
                <a:gd name="T7" fmla="*/ 7 h 263"/>
                <a:gd name="T8" fmla="*/ 144 w 263"/>
                <a:gd name="T9" fmla="*/ 144 h 263"/>
              </a:gdLst>
              <a:ahLst/>
              <a:cxnLst>
                <a:cxn ang="0">
                  <a:pos x="T0" y="T1"/>
                </a:cxn>
                <a:cxn ang="0">
                  <a:pos x="T2" y="T3"/>
                </a:cxn>
                <a:cxn ang="0">
                  <a:pos x="T4" y="T5"/>
                </a:cxn>
                <a:cxn ang="0">
                  <a:pos x="T6" y="T7"/>
                </a:cxn>
                <a:cxn ang="0">
                  <a:pos x="T8" y="T9"/>
                </a:cxn>
              </a:cxnLst>
              <a:rect l="0" t="0" r="r" b="b"/>
              <a:pathLst>
                <a:path w="263" h="263">
                  <a:moveTo>
                    <a:pt x="144" y="144"/>
                  </a:moveTo>
                  <a:cubicBezTo>
                    <a:pt x="76" y="213"/>
                    <a:pt x="14" y="263"/>
                    <a:pt x="7" y="256"/>
                  </a:cubicBezTo>
                  <a:cubicBezTo>
                    <a:pt x="0" y="249"/>
                    <a:pt x="50" y="187"/>
                    <a:pt x="118" y="118"/>
                  </a:cubicBezTo>
                  <a:cubicBezTo>
                    <a:pt x="187" y="49"/>
                    <a:pt x="249" y="0"/>
                    <a:pt x="256" y="7"/>
                  </a:cubicBezTo>
                  <a:cubicBezTo>
                    <a:pt x="263" y="14"/>
                    <a:pt x="213" y="76"/>
                    <a:pt x="144" y="144"/>
                  </a:cubicBezTo>
                  <a:close/>
                </a:path>
              </a:pathLst>
            </a:custGeom>
            <a:solidFill>
              <a:schemeClr val="accent1">
                <a:lumMod val="75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Freeform 57"/>
            <p:cNvSpPr/>
            <p:nvPr/>
          </p:nvSpPr>
          <p:spPr bwMode="auto">
            <a:xfrm>
              <a:off x="1429641" y="4756834"/>
              <a:ext cx="1514151" cy="475991"/>
            </a:xfrm>
            <a:custGeom>
              <a:avLst/>
              <a:gdLst>
                <a:gd name="T0" fmla="*/ 921 w 951"/>
                <a:gd name="T1" fmla="*/ 299 h 299"/>
                <a:gd name="T2" fmla="*/ 951 w 951"/>
                <a:gd name="T3" fmla="*/ 226 h 299"/>
                <a:gd name="T4" fmla="*/ 913 w 951"/>
                <a:gd name="T5" fmla="*/ 147 h 299"/>
                <a:gd name="T6" fmla="*/ 913 w 951"/>
                <a:gd name="T7" fmla="*/ 139 h 299"/>
                <a:gd name="T8" fmla="*/ 831 w 951"/>
                <a:gd name="T9" fmla="*/ 56 h 299"/>
                <a:gd name="T10" fmla="*/ 765 w 951"/>
                <a:gd name="T11" fmla="*/ 90 h 299"/>
                <a:gd name="T12" fmla="*/ 754 w 951"/>
                <a:gd name="T13" fmla="*/ 87 h 299"/>
                <a:gd name="T14" fmla="*/ 659 w 951"/>
                <a:gd name="T15" fmla="*/ 0 h 299"/>
                <a:gd name="T16" fmla="*/ 566 w 951"/>
                <a:gd name="T17" fmla="*/ 71 h 299"/>
                <a:gd name="T18" fmla="*/ 556 w 951"/>
                <a:gd name="T19" fmla="*/ 71 h 299"/>
                <a:gd name="T20" fmla="*/ 515 w 951"/>
                <a:gd name="T21" fmla="*/ 87 h 299"/>
                <a:gd name="T22" fmla="*/ 515 w 951"/>
                <a:gd name="T23" fmla="*/ 86 h 299"/>
                <a:gd name="T24" fmla="*/ 439 w 951"/>
                <a:gd name="T25" fmla="*/ 10 h 299"/>
                <a:gd name="T26" fmla="*/ 363 w 951"/>
                <a:gd name="T27" fmla="*/ 86 h 299"/>
                <a:gd name="T28" fmla="*/ 363 w 951"/>
                <a:gd name="T29" fmla="*/ 90 h 299"/>
                <a:gd name="T30" fmla="*/ 346 w 951"/>
                <a:gd name="T31" fmla="*/ 95 h 299"/>
                <a:gd name="T32" fmla="*/ 299 w 951"/>
                <a:gd name="T33" fmla="*/ 56 h 299"/>
                <a:gd name="T34" fmla="*/ 259 w 951"/>
                <a:gd name="T35" fmla="*/ 77 h 299"/>
                <a:gd name="T36" fmla="*/ 167 w 951"/>
                <a:gd name="T37" fmla="*/ 22 h 299"/>
                <a:gd name="T38" fmla="*/ 64 w 951"/>
                <a:gd name="T39" fmla="*/ 125 h 299"/>
                <a:gd name="T40" fmla="*/ 65 w 951"/>
                <a:gd name="T41" fmla="*/ 134 h 299"/>
                <a:gd name="T42" fmla="*/ 0 w 951"/>
                <a:gd name="T43" fmla="*/ 248 h 299"/>
                <a:gd name="T44" fmla="*/ 10 w 951"/>
                <a:gd name="T45" fmla="*/ 299 h 299"/>
                <a:gd name="T46" fmla="*/ 921 w 951"/>
                <a:gd name="T47"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51" h="299">
                  <a:moveTo>
                    <a:pt x="921" y="299"/>
                  </a:moveTo>
                  <a:cubicBezTo>
                    <a:pt x="939" y="280"/>
                    <a:pt x="951" y="255"/>
                    <a:pt x="951" y="226"/>
                  </a:cubicBezTo>
                  <a:cubicBezTo>
                    <a:pt x="951" y="194"/>
                    <a:pt x="936" y="166"/>
                    <a:pt x="913" y="147"/>
                  </a:cubicBezTo>
                  <a:cubicBezTo>
                    <a:pt x="913" y="144"/>
                    <a:pt x="913" y="141"/>
                    <a:pt x="913" y="139"/>
                  </a:cubicBezTo>
                  <a:cubicBezTo>
                    <a:pt x="913" y="93"/>
                    <a:pt x="876" y="56"/>
                    <a:pt x="831" y="56"/>
                  </a:cubicBezTo>
                  <a:cubicBezTo>
                    <a:pt x="804" y="56"/>
                    <a:pt x="780" y="69"/>
                    <a:pt x="765" y="90"/>
                  </a:cubicBezTo>
                  <a:cubicBezTo>
                    <a:pt x="761" y="88"/>
                    <a:pt x="758" y="87"/>
                    <a:pt x="754" y="87"/>
                  </a:cubicBezTo>
                  <a:cubicBezTo>
                    <a:pt x="749" y="38"/>
                    <a:pt x="708" y="0"/>
                    <a:pt x="659" y="0"/>
                  </a:cubicBezTo>
                  <a:cubicBezTo>
                    <a:pt x="614" y="0"/>
                    <a:pt x="577" y="31"/>
                    <a:pt x="566" y="71"/>
                  </a:cubicBezTo>
                  <a:cubicBezTo>
                    <a:pt x="563" y="71"/>
                    <a:pt x="559" y="71"/>
                    <a:pt x="556" y="71"/>
                  </a:cubicBezTo>
                  <a:cubicBezTo>
                    <a:pt x="540" y="71"/>
                    <a:pt x="526" y="77"/>
                    <a:pt x="515" y="87"/>
                  </a:cubicBezTo>
                  <a:cubicBezTo>
                    <a:pt x="515" y="86"/>
                    <a:pt x="515" y="86"/>
                    <a:pt x="515" y="86"/>
                  </a:cubicBezTo>
                  <a:cubicBezTo>
                    <a:pt x="515" y="44"/>
                    <a:pt x="481" y="10"/>
                    <a:pt x="439" y="10"/>
                  </a:cubicBezTo>
                  <a:cubicBezTo>
                    <a:pt x="397" y="10"/>
                    <a:pt x="363" y="44"/>
                    <a:pt x="363" y="86"/>
                  </a:cubicBezTo>
                  <a:cubicBezTo>
                    <a:pt x="363" y="88"/>
                    <a:pt x="363" y="89"/>
                    <a:pt x="363" y="90"/>
                  </a:cubicBezTo>
                  <a:cubicBezTo>
                    <a:pt x="357" y="91"/>
                    <a:pt x="351" y="93"/>
                    <a:pt x="346" y="95"/>
                  </a:cubicBezTo>
                  <a:cubicBezTo>
                    <a:pt x="341" y="73"/>
                    <a:pt x="322" y="56"/>
                    <a:pt x="299" y="56"/>
                  </a:cubicBezTo>
                  <a:cubicBezTo>
                    <a:pt x="282" y="56"/>
                    <a:pt x="268" y="65"/>
                    <a:pt x="259" y="77"/>
                  </a:cubicBezTo>
                  <a:cubicBezTo>
                    <a:pt x="242" y="44"/>
                    <a:pt x="207" y="22"/>
                    <a:pt x="167" y="22"/>
                  </a:cubicBezTo>
                  <a:cubicBezTo>
                    <a:pt x="110" y="22"/>
                    <a:pt x="64" y="68"/>
                    <a:pt x="64" y="125"/>
                  </a:cubicBezTo>
                  <a:cubicBezTo>
                    <a:pt x="64" y="128"/>
                    <a:pt x="64" y="131"/>
                    <a:pt x="65" y="134"/>
                  </a:cubicBezTo>
                  <a:cubicBezTo>
                    <a:pt x="26" y="157"/>
                    <a:pt x="0" y="199"/>
                    <a:pt x="0" y="248"/>
                  </a:cubicBezTo>
                  <a:cubicBezTo>
                    <a:pt x="0" y="266"/>
                    <a:pt x="3" y="283"/>
                    <a:pt x="10" y="299"/>
                  </a:cubicBezTo>
                  <a:lnTo>
                    <a:pt x="921" y="299"/>
                  </a:lnTo>
                  <a:close/>
                </a:path>
              </a:pathLst>
            </a:custGeom>
            <a:solidFill>
              <a:srgbClr val="F1F1F1"/>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Requires="p14" p14:dur="9">
        <p15:prstTrans prst="fracture"/>
      </p:transition>
    </mc:Choice>
    <mc:Fallback>
      <p:transition>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571723" y="1258872"/>
            <a:ext cx="8572560" cy="5139869"/>
          </a:xfrm>
          <a:prstGeom prst="rect">
            <a:avLst/>
          </a:prstGeom>
          <a:noFill/>
          <a:ln>
            <a:solidFill>
              <a:srgbClr val="D14E5B"/>
            </a:solidFill>
          </a:ln>
        </p:spPr>
        <p:txBody>
          <a:bodyPr wrap="square" rtlCol="0">
            <a:spAutoFit/>
          </a:bodyPr>
          <a:lstStyle/>
          <a:p>
            <a:pPr marL="742950" indent="-742950"/>
            <a:r>
              <a:rPr lang="zh-CN" altLang="en-US" sz="3600" b="1" dirty="0" smtClean="0">
                <a:solidFill>
                  <a:schemeClr val="accent2"/>
                </a:solidFill>
              </a:rPr>
              <a:t>申报案例目录 </a:t>
            </a:r>
            <a:endParaRPr lang="en-US" altLang="zh-CN" sz="3600" b="1" dirty="0" smtClean="0">
              <a:solidFill>
                <a:schemeClr val="accent2"/>
              </a:solidFill>
            </a:endParaRPr>
          </a:p>
          <a:p>
            <a:pPr marL="742950" indent="-742950"/>
            <a:r>
              <a:rPr lang="zh-CN" altLang="en-US" sz="3600" dirty="0" smtClean="0">
                <a:solidFill>
                  <a:srgbClr val="1F4C6B"/>
                </a:solidFill>
              </a:rPr>
              <a:t>    </a:t>
            </a:r>
            <a:endParaRPr lang="en-US" altLang="zh-CN" sz="3600" dirty="0" smtClean="0">
              <a:solidFill>
                <a:srgbClr val="1F4C6B"/>
              </a:solidFill>
            </a:endParaRPr>
          </a:p>
          <a:p>
            <a:pPr marL="742950" indent="-742950"/>
            <a:r>
              <a:rPr lang="zh-CN" altLang="en-US" sz="3200" b="1" dirty="0" smtClean="0">
                <a:solidFill>
                  <a:srgbClr val="1F4C6B"/>
                </a:solidFill>
              </a:rPr>
              <a:t>      </a:t>
            </a:r>
            <a:r>
              <a:rPr lang="zh-CN" altLang="en-US" sz="3200" b="1" dirty="0" smtClean="0">
                <a:solidFill>
                  <a:schemeClr val="accent2"/>
                </a:solidFill>
              </a:rPr>
              <a:t>一、增值税税率下降申报案例</a:t>
            </a:r>
            <a:endParaRPr lang="en-US" altLang="zh-CN" sz="3200" b="1" dirty="0" smtClean="0">
              <a:solidFill>
                <a:schemeClr val="accent2"/>
              </a:solidFill>
            </a:endParaRPr>
          </a:p>
          <a:p>
            <a:pPr marL="742950" indent="-742950"/>
            <a:r>
              <a:rPr lang="zh-CN" altLang="en-US" sz="2800" b="1" dirty="0" smtClean="0">
                <a:solidFill>
                  <a:schemeClr val="accent3"/>
                </a:solidFill>
              </a:rPr>
              <a:t>       </a:t>
            </a:r>
            <a:endParaRPr lang="en-US" altLang="zh-CN" sz="2800" b="1" dirty="0" smtClean="0">
              <a:solidFill>
                <a:schemeClr val="accent3"/>
              </a:solidFill>
            </a:endParaRPr>
          </a:p>
          <a:p>
            <a:pPr indent="-742950"/>
            <a:r>
              <a:rPr lang="zh-CN" altLang="en-US" sz="2800" b="1" dirty="0" smtClean="0">
                <a:solidFill>
                  <a:schemeClr val="accent3"/>
                </a:solidFill>
              </a:rPr>
              <a:t>        </a:t>
            </a:r>
            <a:r>
              <a:rPr lang="zh-CN" altLang="en-US" sz="2800" b="1" dirty="0" smtClean="0">
                <a:solidFill>
                  <a:schemeClr val="accent3"/>
                </a:solidFill>
                <a:latin typeface="宋体" pitchFamily="2" charset="-122"/>
              </a:rPr>
              <a:t>增值税一般纳税人（以下称纳税人）发生增值税应税销售行为或者进口货物，原适用</a:t>
            </a:r>
            <a:r>
              <a:rPr lang="en-US" sz="2800" b="1" dirty="0" smtClean="0">
                <a:solidFill>
                  <a:schemeClr val="accent3"/>
                </a:solidFill>
                <a:latin typeface="宋体" pitchFamily="2" charset="-122"/>
              </a:rPr>
              <a:t>16%</a:t>
            </a:r>
            <a:r>
              <a:rPr lang="zh-CN" altLang="en-US" sz="2800" b="1" dirty="0" smtClean="0">
                <a:solidFill>
                  <a:schemeClr val="accent3"/>
                </a:solidFill>
                <a:latin typeface="宋体" pitchFamily="2" charset="-122"/>
              </a:rPr>
              <a:t>税率的，税率调整为</a:t>
            </a:r>
            <a:r>
              <a:rPr lang="en-US" sz="2800" b="1" dirty="0" smtClean="0">
                <a:solidFill>
                  <a:schemeClr val="accent3"/>
                </a:solidFill>
                <a:latin typeface="宋体" pitchFamily="2" charset="-122"/>
              </a:rPr>
              <a:t>13%</a:t>
            </a:r>
            <a:r>
              <a:rPr lang="zh-CN" altLang="en-US" sz="2800" b="1" dirty="0" smtClean="0">
                <a:solidFill>
                  <a:schemeClr val="accent3"/>
                </a:solidFill>
                <a:latin typeface="宋体" pitchFamily="2" charset="-122"/>
              </a:rPr>
              <a:t>；原适用</a:t>
            </a:r>
            <a:r>
              <a:rPr lang="en-US" sz="2800" b="1" dirty="0" smtClean="0">
                <a:solidFill>
                  <a:schemeClr val="accent3"/>
                </a:solidFill>
                <a:latin typeface="宋体" pitchFamily="2" charset="-122"/>
              </a:rPr>
              <a:t>10%</a:t>
            </a:r>
            <a:r>
              <a:rPr lang="zh-CN" altLang="en-US" sz="2800" b="1" dirty="0" smtClean="0">
                <a:solidFill>
                  <a:schemeClr val="accent3"/>
                </a:solidFill>
                <a:latin typeface="宋体" pitchFamily="2" charset="-122"/>
              </a:rPr>
              <a:t>税率的，税率调整为</a:t>
            </a:r>
            <a:r>
              <a:rPr lang="en-US" sz="2800" b="1" dirty="0" smtClean="0">
                <a:solidFill>
                  <a:schemeClr val="accent3"/>
                </a:solidFill>
                <a:latin typeface="宋体" pitchFamily="2" charset="-122"/>
              </a:rPr>
              <a:t>9%</a:t>
            </a:r>
            <a:r>
              <a:rPr lang="zh-CN" altLang="en-US" sz="2800" b="1" dirty="0" smtClean="0">
                <a:solidFill>
                  <a:schemeClr val="accent3"/>
                </a:solidFill>
                <a:latin typeface="宋体" pitchFamily="2" charset="-122"/>
              </a:rPr>
              <a:t>。</a:t>
            </a:r>
            <a:endParaRPr lang="en-US" altLang="zh-CN" sz="2800" b="1" dirty="0" smtClean="0">
              <a:solidFill>
                <a:schemeClr val="accent3"/>
              </a:solidFill>
              <a:latin typeface="宋体" pitchFamily="2" charset="-122"/>
            </a:endParaRPr>
          </a:p>
          <a:p>
            <a:pPr indent="-742950"/>
            <a:endParaRPr lang="en-US" altLang="zh-CN" sz="2800" b="1" dirty="0" smtClean="0">
              <a:solidFill>
                <a:schemeClr val="accent3"/>
              </a:solidFill>
              <a:latin typeface="宋体" pitchFamily="2" charset="-122"/>
            </a:endParaRPr>
          </a:p>
          <a:p>
            <a:pPr indent="-742950"/>
            <a:r>
              <a:rPr lang="zh-CN" altLang="en-US" sz="2800" b="1" dirty="0" smtClean="0">
                <a:solidFill>
                  <a:schemeClr val="accent3"/>
                </a:solidFill>
                <a:latin typeface="宋体" pitchFamily="2" charset="-122"/>
              </a:rPr>
              <a:t>    税人购进农产品，原适用</a:t>
            </a:r>
            <a:r>
              <a:rPr lang="en-US" sz="2800" b="1" dirty="0" smtClean="0">
                <a:solidFill>
                  <a:schemeClr val="accent3"/>
                </a:solidFill>
                <a:latin typeface="宋体" pitchFamily="2" charset="-122"/>
              </a:rPr>
              <a:t>10%</a:t>
            </a:r>
            <a:r>
              <a:rPr lang="zh-CN" altLang="en-US" sz="2800" b="1" dirty="0" smtClean="0">
                <a:solidFill>
                  <a:schemeClr val="accent3"/>
                </a:solidFill>
                <a:latin typeface="宋体" pitchFamily="2" charset="-122"/>
              </a:rPr>
              <a:t>扣除率的，扣除率调整为</a:t>
            </a:r>
            <a:r>
              <a:rPr lang="en-US" sz="2800" b="1" dirty="0" smtClean="0">
                <a:solidFill>
                  <a:schemeClr val="accent3"/>
                </a:solidFill>
                <a:latin typeface="宋体" pitchFamily="2" charset="-122"/>
              </a:rPr>
              <a:t>9%</a:t>
            </a:r>
            <a:r>
              <a:rPr lang="zh-CN" altLang="en-US" sz="2800" b="1" dirty="0" smtClean="0">
                <a:solidFill>
                  <a:schemeClr val="accent3"/>
                </a:solidFill>
                <a:latin typeface="宋体" pitchFamily="2" charset="-122"/>
              </a:rPr>
              <a:t>。纳税人购进用于生产或者委托加工</a:t>
            </a:r>
            <a:r>
              <a:rPr lang="en-US" sz="2800" b="1" dirty="0" smtClean="0">
                <a:solidFill>
                  <a:schemeClr val="accent3"/>
                </a:solidFill>
                <a:latin typeface="宋体" pitchFamily="2" charset="-122"/>
              </a:rPr>
              <a:t>13%</a:t>
            </a:r>
            <a:r>
              <a:rPr lang="zh-CN" altLang="en-US" sz="2800" b="1" dirty="0" smtClean="0">
                <a:solidFill>
                  <a:schemeClr val="accent3"/>
                </a:solidFill>
                <a:latin typeface="宋体" pitchFamily="2" charset="-122"/>
              </a:rPr>
              <a:t>税率货物的农产品，按照</a:t>
            </a:r>
            <a:r>
              <a:rPr lang="en-US" sz="2800" b="1" dirty="0" smtClean="0">
                <a:solidFill>
                  <a:schemeClr val="accent3"/>
                </a:solidFill>
                <a:latin typeface="宋体" pitchFamily="2" charset="-122"/>
              </a:rPr>
              <a:t>10%</a:t>
            </a:r>
            <a:r>
              <a:rPr lang="zh-CN" altLang="en-US" sz="2800" b="1" dirty="0" smtClean="0">
                <a:solidFill>
                  <a:schemeClr val="accent3"/>
                </a:solidFill>
                <a:latin typeface="宋体" pitchFamily="2" charset="-122"/>
              </a:rPr>
              <a:t>的扣除率计算进项税额。</a:t>
            </a:r>
            <a:r>
              <a:rPr lang="en-US" altLang="zh-CN" sz="2800" b="1" dirty="0" smtClean="0">
                <a:solidFill>
                  <a:srgbClr val="1F4C6B"/>
                </a:solidFill>
                <a:latin typeface="宋体" pitchFamily="2" charset="-122"/>
              </a:rPr>
              <a:t>      </a:t>
            </a:r>
            <a:endParaRPr lang="zh-CN" altLang="en-US" sz="2800" b="1" dirty="0" smtClean="0">
              <a:solidFill>
                <a:srgbClr val="1F4C6B"/>
              </a:solidFill>
              <a:latin typeface="宋体" pitchFamily="2" charset="-122"/>
            </a:endParaRPr>
          </a:p>
        </p:txBody>
      </p:sp>
      <p:grpSp>
        <p:nvGrpSpPr>
          <p:cNvPr id="2" name="Group 67"/>
          <p:cNvGrpSpPr/>
          <p:nvPr/>
        </p:nvGrpSpPr>
        <p:grpSpPr>
          <a:xfrm>
            <a:off x="285707" y="4545020"/>
            <a:ext cx="2143140" cy="2687630"/>
            <a:chOff x="950284" y="2059774"/>
            <a:chExt cx="3788406" cy="4012600"/>
          </a:xfrm>
        </p:grpSpPr>
        <p:sp>
          <p:nvSpPr>
            <p:cNvPr id="6" name="Freeform 5"/>
            <p:cNvSpPr/>
            <p:nvPr/>
          </p:nvSpPr>
          <p:spPr bwMode="auto">
            <a:xfrm>
              <a:off x="1863217" y="5309576"/>
              <a:ext cx="843589" cy="762798"/>
            </a:xfrm>
            <a:custGeom>
              <a:avLst/>
              <a:gdLst>
                <a:gd name="T0" fmla="*/ 1253 w 1253"/>
                <a:gd name="T1" fmla="*/ 1133 h 1133"/>
                <a:gd name="T2" fmla="*/ 0 w 1253"/>
                <a:gd name="T3" fmla="*/ 1133 h 1133"/>
                <a:gd name="T4" fmla="*/ 151 w 1253"/>
                <a:gd name="T5" fmla="*/ 0 h 1133"/>
                <a:gd name="T6" fmla="*/ 1102 w 1253"/>
                <a:gd name="T7" fmla="*/ 0 h 1133"/>
                <a:gd name="T8" fmla="*/ 1253 w 1253"/>
                <a:gd name="T9" fmla="*/ 1133 h 1133"/>
              </a:gdLst>
              <a:ahLst/>
              <a:cxnLst>
                <a:cxn ang="0">
                  <a:pos x="T0" y="T1"/>
                </a:cxn>
                <a:cxn ang="0">
                  <a:pos x="T2" y="T3"/>
                </a:cxn>
                <a:cxn ang="0">
                  <a:pos x="T4" y="T5"/>
                </a:cxn>
                <a:cxn ang="0">
                  <a:pos x="T6" y="T7"/>
                </a:cxn>
                <a:cxn ang="0">
                  <a:pos x="T8" y="T9"/>
                </a:cxn>
              </a:cxnLst>
              <a:rect l="0" t="0" r="r" b="b"/>
              <a:pathLst>
                <a:path w="1253" h="1133">
                  <a:moveTo>
                    <a:pt x="1253" y="1133"/>
                  </a:moveTo>
                  <a:lnTo>
                    <a:pt x="0" y="1133"/>
                  </a:lnTo>
                  <a:lnTo>
                    <a:pt x="151" y="0"/>
                  </a:lnTo>
                  <a:lnTo>
                    <a:pt x="1102" y="0"/>
                  </a:lnTo>
                  <a:lnTo>
                    <a:pt x="1253" y="1133"/>
                  </a:lnTo>
                  <a:close/>
                </a:path>
              </a:pathLst>
            </a:custGeom>
            <a:solidFill>
              <a:srgbClr val="666666"/>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6"/>
            <p:cNvSpPr/>
            <p:nvPr/>
          </p:nvSpPr>
          <p:spPr bwMode="auto">
            <a:xfrm>
              <a:off x="1894860" y="5309576"/>
              <a:ext cx="778283" cy="517733"/>
            </a:xfrm>
            <a:custGeom>
              <a:avLst/>
              <a:gdLst>
                <a:gd name="T0" fmla="*/ 1156 w 1156"/>
                <a:gd name="T1" fmla="*/ 769 h 769"/>
                <a:gd name="T2" fmla="*/ 1055 w 1156"/>
                <a:gd name="T3" fmla="*/ 0 h 769"/>
                <a:gd name="T4" fmla="*/ 104 w 1156"/>
                <a:gd name="T5" fmla="*/ 0 h 769"/>
                <a:gd name="T6" fmla="*/ 0 w 1156"/>
                <a:gd name="T7" fmla="*/ 769 h 769"/>
                <a:gd name="T8" fmla="*/ 1156 w 1156"/>
                <a:gd name="T9" fmla="*/ 769 h 769"/>
              </a:gdLst>
              <a:ahLst/>
              <a:cxnLst>
                <a:cxn ang="0">
                  <a:pos x="T0" y="T1"/>
                </a:cxn>
                <a:cxn ang="0">
                  <a:pos x="T2" y="T3"/>
                </a:cxn>
                <a:cxn ang="0">
                  <a:pos x="T4" y="T5"/>
                </a:cxn>
                <a:cxn ang="0">
                  <a:pos x="T6" y="T7"/>
                </a:cxn>
                <a:cxn ang="0">
                  <a:pos x="T8" y="T9"/>
                </a:cxn>
              </a:cxnLst>
              <a:rect l="0" t="0" r="r" b="b"/>
              <a:pathLst>
                <a:path w="1156" h="769">
                  <a:moveTo>
                    <a:pt x="1156" y="769"/>
                  </a:moveTo>
                  <a:lnTo>
                    <a:pt x="1055" y="0"/>
                  </a:lnTo>
                  <a:lnTo>
                    <a:pt x="104" y="0"/>
                  </a:lnTo>
                  <a:lnTo>
                    <a:pt x="0" y="769"/>
                  </a:lnTo>
                  <a:lnTo>
                    <a:pt x="1156" y="769"/>
                  </a:lnTo>
                  <a:close/>
                </a:path>
              </a:pathLst>
            </a:custGeom>
            <a:solidFill>
              <a:srgbClr val="4D4D4D"/>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7"/>
            <p:cNvSpPr/>
            <p:nvPr/>
          </p:nvSpPr>
          <p:spPr bwMode="auto">
            <a:xfrm>
              <a:off x="950284" y="3625092"/>
              <a:ext cx="2668783" cy="1956479"/>
            </a:xfrm>
            <a:custGeom>
              <a:avLst/>
              <a:gdLst>
                <a:gd name="T0" fmla="*/ 1676 w 1676"/>
                <a:gd name="T1" fmla="*/ 1196 h 1229"/>
                <a:gd name="T2" fmla="*/ 1643 w 1676"/>
                <a:gd name="T3" fmla="*/ 1229 h 1229"/>
                <a:gd name="T4" fmla="*/ 33 w 1676"/>
                <a:gd name="T5" fmla="*/ 1229 h 1229"/>
                <a:gd name="T6" fmla="*/ 0 w 1676"/>
                <a:gd name="T7" fmla="*/ 1196 h 1229"/>
                <a:gd name="T8" fmla="*/ 0 w 1676"/>
                <a:gd name="T9" fmla="*/ 32 h 1229"/>
                <a:gd name="T10" fmla="*/ 33 w 1676"/>
                <a:gd name="T11" fmla="*/ 0 h 1229"/>
                <a:gd name="T12" fmla="*/ 1643 w 1676"/>
                <a:gd name="T13" fmla="*/ 0 h 1229"/>
                <a:gd name="T14" fmla="*/ 1676 w 1676"/>
                <a:gd name="T15" fmla="*/ 32 h 1229"/>
                <a:gd name="T16" fmla="*/ 1676 w 1676"/>
                <a:gd name="T17" fmla="*/ 1196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6" h="1229">
                  <a:moveTo>
                    <a:pt x="1676" y="1196"/>
                  </a:moveTo>
                  <a:cubicBezTo>
                    <a:pt x="1676" y="1214"/>
                    <a:pt x="1661" y="1229"/>
                    <a:pt x="1643" y="1229"/>
                  </a:cubicBezTo>
                  <a:cubicBezTo>
                    <a:pt x="33" y="1229"/>
                    <a:pt x="33" y="1229"/>
                    <a:pt x="33" y="1229"/>
                  </a:cubicBezTo>
                  <a:cubicBezTo>
                    <a:pt x="15" y="1229"/>
                    <a:pt x="0" y="1214"/>
                    <a:pt x="0" y="1196"/>
                  </a:cubicBezTo>
                  <a:cubicBezTo>
                    <a:pt x="0" y="32"/>
                    <a:pt x="0" y="32"/>
                    <a:pt x="0" y="32"/>
                  </a:cubicBezTo>
                  <a:cubicBezTo>
                    <a:pt x="0" y="15"/>
                    <a:pt x="15" y="0"/>
                    <a:pt x="33" y="0"/>
                  </a:cubicBezTo>
                  <a:cubicBezTo>
                    <a:pt x="1643" y="0"/>
                    <a:pt x="1643" y="0"/>
                    <a:pt x="1643" y="0"/>
                  </a:cubicBezTo>
                  <a:cubicBezTo>
                    <a:pt x="1661" y="0"/>
                    <a:pt x="1676" y="15"/>
                    <a:pt x="1676" y="32"/>
                  </a:cubicBezTo>
                  <a:lnTo>
                    <a:pt x="1676" y="1196"/>
                  </a:lnTo>
                  <a:close/>
                </a:path>
              </a:pathLst>
            </a:custGeom>
            <a:solidFill>
              <a:srgbClr val="333333"/>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8"/>
            <p:cNvSpPr/>
            <p:nvPr/>
          </p:nvSpPr>
          <p:spPr bwMode="auto">
            <a:xfrm>
              <a:off x="950284" y="5232825"/>
              <a:ext cx="2668783" cy="348746"/>
            </a:xfrm>
            <a:custGeom>
              <a:avLst/>
              <a:gdLst>
                <a:gd name="T0" fmla="*/ 0 w 1676"/>
                <a:gd name="T1" fmla="*/ 0 h 219"/>
                <a:gd name="T2" fmla="*/ 0 w 1676"/>
                <a:gd name="T3" fmla="*/ 186 h 219"/>
                <a:gd name="T4" fmla="*/ 33 w 1676"/>
                <a:gd name="T5" fmla="*/ 219 h 219"/>
                <a:gd name="T6" fmla="*/ 1643 w 1676"/>
                <a:gd name="T7" fmla="*/ 219 h 219"/>
                <a:gd name="T8" fmla="*/ 1676 w 1676"/>
                <a:gd name="T9" fmla="*/ 186 h 219"/>
                <a:gd name="T10" fmla="*/ 1676 w 1676"/>
                <a:gd name="T11" fmla="*/ 0 h 219"/>
                <a:gd name="T12" fmla="*/ 0 w 1676"/>
                <a:gd name="T13" fmla="*/ 0 h 219"/>
              </a:gdLst>
              <a:ahLst/>
              <a:cxnLst>
                <a:cxn ang="0">
                  <a:pos x="T0" y="T1"/>
                </a:cxn>
                <a:cxn ang="0">
                  <a:pos x="T2" y="T3"/>
                </a:cxn>
                <a:cxn ang="0">
                  <a:pos x="T4" y="T5"/>
                </a:cxn>
                <a:cxn ang="0">
                  <a:pos x="T6" y="T7"/>
                </a:cxn>
                <a:cxn ang="0">
                  <a:pos x="T8" y="T9"/>
                </a:cxn>
                <a:cxn ang="0">
                  <a:pos x="T10" y="T11"/>
                </a:cxn>
                <a:cxn ang="0">
                  <a:pos x="T12" y="T13"/>
                </a:cxn>
              </a:cxnLst>
              <a:rect l="0" t="0" r="r" b="b"/>
              <a:pathLst>
                <a:path w="1676" h="219">
                  <a:moveTo>
                    <a:pt x="0" y="0"/>
                  </a:moveTo>
                  <a:cubicBezTo>
                    <a:pt x="0" y="186"/>
                    <a:pt x="0" y="186"/>
                    <a:pt x="0" y="186"/>
                  </a:cubicBezTo>
                  <a:cubicBezTo>
                    <a:pt x="0" y="204"/>
                    <a:pt x="15" y="219"/>
                    <a:pt x="33" y="219"/>
                  </a:cubicBezTo>
                  <a:cubicBezTo>
                    <a:pt x="1643" y="219"/>
                    <a:pt x="1643" y="219"/>
                    <a:pt x="1643" y="219"/>
                  </a:cubicBezTo>
                  <a:cubicBezTo>
                    <a:pt x="1661" y="219"/>
                    <a:pt x="1676" y="204"/>
                    <a:pt x="1676" y="186"/>
                  </a:cubicBezTo>
                  <a:cubicBezTo>
                    <a:pt x="1676" y="0"/>
                    <a:pt x="1676" y="0"/>
                    <a:pt x="1676" y="0"/>
                  </a:cubicBezTo>
                  <a:lnTo>
                    <a:pt x="0" y="0"/>
                  </a:lnTo>
                  <a:close/>
                </a:path>
              </a:pathLst>
            </a:custGeom>
            <a:solidFill>
              <a:srgbClr val="666666"/>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Rectangle 9"/>
            <p:cNvSpPr>
              <a:spLocks noChangeArrowheads="1"/>
            </p:cNvSpPr>
            <p:nvPr/>
          </p:nvSpPr>
          <p:spPr bwMode="auto">
            <a:xfrm>
              <a:off x="1074836" y="3722041"/>
              <a:ext cx="2420352" cy="1510784"/>
            </a:xfrm>
            <a:prstGeom prst="rect">
              <a:avLst/>
            </a:pr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10"/>
            <p:cNvSpPr/>
            <p:nvPr/>
          </p:nvSpPr>
          <p:spPr bwMode="auto">
            <a:xfrm>
              <a:off x="1709715" y="6025919"/>
              <a:ext cx="1149920" cy="46455"/>
            </a:xfrm>
            <a:custGeom>
              <a:avLst/>
              <a:gdLst>
                <a:gd name="T0" fmla="*/ 693 w 722"/>
                <a:gd name="T1" fmla="*/ 0 h 29"/>
                <a:gd name="T2" fmla="*/ 29 w 722"/>
                <a:gd name="T3" fmla="*/ 0 h 29"/>
                <a:gd name="T4" fmla="*/ 0 w 722"/>
                <a:gd name="T5" fmla="*/ 29 h 29"/>
                <a:gd name="T6" fmla="*/ 722 w 722"/>
                <a:gd name="T7" fmla="*/ 29 h 29"/>
                <a:gd name="T8" fmla="*/ 693 w 722"/>
                <a:gd name="T9" fmla="*/ 0 h 29"/>
              </a:gdLst>
              <a:ahLst/>
              <a:cxnLst>
                <a:cxn ang="0">
                  <a:pos x="T0" y="T1"/>
                </a:cxn>
                <a:cxn ang="0">
                  <a:pos x="T2" y="T3"/>
                </a:cxn>
                <a:cxn ang="0">
                  <a:pos x="T4" y="T5"/>
                </a:cxn>
                <a:cxn ang="0">
                  <a:pos x="T6" y="T7"/>
                </a:cxn>
                <a:cxn ang="0">
                  <a:pos x="T8" y="T9"/>
                </a:cxn>
              </a:cxnLst>
              <a:rect l="0" t="0" r="r" b="b"/>
              <a:pathLst>
                <a:path w="722" h="29">
                  <a:moveTo>
                    <a:pt x="693" y="0"/>
                  </a:moveTo>
                  <a:cubicBezTo>
                    <a:pt x="29" y="0"/>
                    <a:pt x="29" y="0"/>
                    <a:pt x="29" y="0"/>
                  </a:cubicBezTo>
                  <a:cubicBezTo>
                    <a:pt x="13" y="0"/>
                    <a:pt x="0" y="13"/>
                    <a:pt x="0" y="29"/>
                  </a:cubicBezTo>
                  <a:cubicBezTo>
                    <a:pt x="722" y="29"/>
                    <a:pt x="722" y="29"/>
                    <a:pt x="722" y="29"/>
                  </a:cubicBezTo>
                  <a:cubicBezTo>
                    <a:pt x="722" y="13"/>
                    <a:pt x="709" y="0"/>
                    <a:pt x="693" y="0"/>
                  </a:cubicBezTo>
                  <a:close/>
                </a:path>
              </a:pathLst>
            </a:custGeom>
            <a:solidFill>
              <a:srgbClr val="4D4D4D"/>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11"/>
            <p:cNvSpPr>
              <a:spLocks noEditPoints="1"/>
            </p:cNvSpPr>
            <p:nvPr/>
          </p:nvSpPr>
          <p:spPr bwMode="auto">
            <a:xfrm>
              <a:off x="1017920" y="4095878"/>
              <a:ext cx="2542885" cy="1136454"/>
            </a:xfrm>
            <a:custGeom>
              <a:avLst/>
              <a:gdLst>
                <a:gd name="T0" fmla="*/ 1533 w 1597"/>
                <a:gd name="T1" fmla="*/ 472 h 714"/>
                <a:gd name="T2" fmla="*/ 1534 w 1597"/>
                <a:gd name="T3" fmla="*/ 459 h 714"/>
                <a:gd name="T4" fmla="*/ 1396 w 1597"/>
                <a:gd name="T5" fmla="*/ 328 h 714"/>
                <a:gd name="T6" fmla="*/ 1285 w 1597"/>
                <a:gd name="T7" fmla="*/ 381 h 714"/>
                <a:gd name="T8" fmla="*/ 1266 w 1597"/>
                <a:gd name="T9" fmla="*/ 376 h 714"/>
                <a:gd name="T10" fmla="*/ 1107 w 1597"/>
                <a:gd name="T11" fmla="*/ 238 h 714"/>
                <a:gd name="T12" fmla="*/ 1008 w 1597"/>
                <a:gd name="T13" fmla="*/ 271 h 714"/>
                <a:gd name="T14" fmla="*/ 896 w 1597"/>
                <a:gd name="T15" fmla="*/ 208 h 714"/>
                <a:gd name="T16" fmla="*/ 846 w 1597"/>
                <a:gd name="T17" fmla="*/ 218 h 714"/>
                <a:gd name="T18" fmla="*/ 707 w 1597"/>
                <a:gd name="T19" fmla="*/ 107 h 714"/>
                <a:gd name="T20" fmla="*/ 690 w 1597"/>
                <a:gd name="T21" fmla="*/ 108 h 714"/>
                <a:gd name="T22" fmla="*/ 575 w 1597"/>
                <a:gd name="T23" fmla="*/ 0 h 714"/>
                <a:gd name="T24" fmla="*/ 472 w 1597"/>
                <a:gd name="T25" fmla="*/ 61 h 714"/>
                <a:gd name="T26" fmla="*/ 460 w 1597"/>
                <a:gd name="T27" fmla="*/ 59 h 714"/>
                <a:gd name="T28" fmla="*/ 400 w 1597"/>
                <a:gd name="T29" fmla="*/ 116 h 714"/>
                <a:gd name="T30" fmla="*/ 402 w 1597"/>
                <a:gd name="T31" fmla="*/ 133 h 714"/>
                <a:gd name="T32" fmla="*/ 333 w 1597"/>
                <a:gd name="T33" fmla="*/ 210 h 714"/>
                <a:gd name="T34" fmla="*/ 311 w 1597"/>
                <a:gd name="T35" fmla="*/ 208 h 714"/>
                <a:gd name="T36" fmla="*/ 213 w 1597"/>
                <a:gd name="T37" fmla="*/ 286 h 714"/>
                <a:gd name="T38" fmla="*/ 109 w 1597"/>
                <a:gd name="T39" fmla="*/ 437 h 714"/>
                <a:gd name="T40" fmla="*/ 109 w 1597"/>
                <a:gd name="T41" fmla="*/ 451 h 714"/>
                <a:gd name="T42" fmla="*/ 0 w 1597"/>
                <a:gd name="T43" fmla="*/ 633 h 714"/>
                <a:gd name="T44" fmla="*/ 17 w 1597"/>
                <a:gd name="T45" fmla="*/ 714 h 714"/>
                <a:gd name="T46" fmla="*/ 1546 w 1597"/>
                <a:gd name="T47" fmla="*/ 714 h 714"/>
                <a:gd name="T48" fmla="*/ 1597 w 1597"/>
                <a:gd name="T49" fmla="*/ 598 h 714"/>
                <a:gd name="T50" fmla="*/ 1533 w 1597"/>
                <a:gd name="T51" fmla="*/ 472 h 714"/>
                <a:gd name="T52" fmla="*/ 581 w 1597"/>
                <a:gd name="T53" fmla="*/ 390 h 714"/>
                <a:gd name="T54" fmla="*/ 564 w 1597"/>
                <a:gd name="T55" fmla="*/ 356 h 714"/>
                <a:gd name="T56" fmla="*/ 595 w 1597"/>
                <a:gd name="T57" fmla="*/ 319 h 714"/>
                <a:gd name="T58" fmla="*/ 615 w 1597"/>
                <a:gd name="T59" fmla="*/ 340 h 714"/>
                <a:gd name="T60" fmla="*/ 609 w 1597"/>
                <a:gd name="T61" fmla="*/ 376 h 714"/>
                <a:gd name="T62" fmla="*/ 610 w 1597"/>
                <a:gd name="T63" fmla="*/ 382 h 714"/>
                <a:gd name="T64" fmla="*/ 581 w 1597"/>
                <a:gd name="T65" fmla="*/ 390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97" h="714">
                  <a:moveTo>
                    <a:pt x="1533" y="472"/>
                  </a:moveTo>
                  <a:cubicBezTo>
                    <a:pt x="1534" y="468"/>
                    <a:pt x="1534" y="463"/>
                    <a:pt x="1534" y="459"/>
                  </a:cubicBezTo>
                  <a:cubicBezTo>
                    <a:pt x="1534" y="386"/>
                    <a:pt x="1472" y="328"/>
                    <a:pt x="1396" y="328"/>
                  </a:cubicBezTo>
                  <a:cubicBezTo>
                    <a:pt x="1350" y="328"/>
                    <a:pt x="1310" y="349"/>
                    <a:pt x="1285" y="381"/>
                  </a:cubicBezTo>
                  <a:cubicBezTo>
                    <a:pt x="1279" y="379"/>
                    <a:pt x="1273" y="377"/>
                    <a:pt x="1266" y="376"/>
                  </a:cubicBezTo>
                  <a:cubicBezTo>
                    <a:pt x="1259" y="299"/>
                    <a:pt x="1190" y="238"/>
                    <a:pt x="1107" y="238"/>
                  </a:cubicBezTo>
                  <a:cubicBezTo>
                    <a:pt x="1069" y="238"/>
                    <a:pt x="1035" y="251"/>
                    <a:pt x="1008" y="271"/>
                  </a:cubicBezTo>
                  <a:cubicBezTo>
                    <a:pt x="986" y="233"/>
                    <a:pt x="945" y="208"/>
                    <a:pt x="896" y="208"/>
                  </a:cubicBezTo>
                  <a:cubicBezTo>
                    <a:pt x="878" y="208"/>
                    <a:pt x="861" y="211"/>
                    <a:pt x="846" y="218"/>
                  </a:cubicBezTo>
                  <a:cubicBezTo>
                    <a:pt x="835" y="155"/>
                    <a:pt x="777" y="107"/>
                    <a:pt x="707" y="107"/>
                  </a:cubicBezTo>
                  <a:cubicBezTo>
                    <a:pt x="702" y="107"/>
                    <a:pt x="696" y="107"/>
                    <a:pt x="690" y="108"/>
                  </a:cubicBezTo>
                  <a:cubicBezTo>
                    <a:pt x="690" y="48"/>
                    <a:pt x="638" y="0"/>
                    <a:pt x="575" y="0"/>
                  </a:cubicBezTo>
                  <a:cubicBezTo>
                    <a:pt x="530" y="0"/>
                    <a:pt x="491" y="25"/>
                    <a:pt x="472" y="61"/>
                  </a:cubicBezTo>
                  <a:cubicBezTo>
                    <a:pt x="468" y="60"/>
                    <a:pt x="464" y="59"/>
                    <a:pt x="460" y="59"/>
                  </a:cubicBezTo>
                  <a:cubicBezTo>
                    <a:pt x="427" y="59"/>
                    <a:pt x="400" y="85"/>
                    <a:pt x="400" y="116"/>
                  </a:cubicBezTo>
                  <a:cubicBezTo>
                    <a:pt x="400" y="122"/>
                    <a:pt x="401" y="127"/>
                    <a:pt x="402" y="133"/>
                  </a:cubicBezTo>
                  <a:cubicBezTo>
                    <a:pt x="370" y="149"/>
                    <a:pt x="345" y="177"/>
                    <a:pt x="333" y="210"/>
                  </a:cubicBezTo>
                  <a:cubicBezTo>
                    <a:pt x="326" y="209"/>
                    <a:pt x="319" y="208"/>
                    <a:pt x="311" y="208"/>
                  </a:cubicBezTo>
                  <a:cubicBezTo>
                    <a:pt x="262" y="208"/>
                    <a:pt x="221" y="242"/>
                    <a:pt x="213" y="286"/>
                  </a:cubicBezTo>
                  <a:cubicBezTo>
                    <a:pt x="151" y="312"/>
                    <a:pt x="109" y="370"/>
                    <a:pt x="109" y="437"/>
                  </a:cubicBezTo>
                  <a:cubicBezTo>
                    <a:pt x="109" y="442"/>
                    <a:pt x="109" y="446"/>
                    <a:pt x="109" y="451"/>
                  </a:cubicBezTo>
                  <a:cubicBezTo>
                    <a:pt x="44" y="488"/>
                    <a:pt x="0" y="555"/>
                    <a:pt x="0" y="633"/>
                  </a:cubicBezTo>
                  <a:cubicBezTo>
                    <a:pt x="0" y="661"/>
                    <a:pt x="6" y="689"/>
                    <a:pt x="17" y="714"/>
                  </a:cubicBezTo>
                  <a:cubicBezTo>
                    <a:pt x="1546" y="714"/>
                    <a:pt x="1546" y="714"/>
                    <a:pt x="1546" y="714"/>
                  </a:cubicBezTo>
                  <a:cubicBezTo>
                    <a:pt x="1578" y="684"/>
                    <a:pt x="1597" y="644"/>
                    <a:pt x="1597" y="598"/>
                  </a:cubicBezTo>
                  <a:cubicBezTo>
                    <a:pt x="1597" y="547"/>
                    <a:pt x="1572" y="502"/>
                    <a:pt x="1533" y="472"/>
                  </a:cubicBezTo>
                  <a:close/>
                  <a:moveTo>
                    <a:pt x="581" y="390"/>
                  </a:moveTo>
                  <a:cubicBezTo>
                    <a:pt x="578" y="377"/>
                    <a:pt x="572" y="365"/>
                    <a:pt x="564" y="356"/>
                  </a:cubicBezTo>
                  <a:cubicBezTo>
                    <a:pt x="576" y="345"/>
                    <a:pt x="587" y="333"/>
                    <a:pt x="595" y="319"/>
                  </a:cubicBezTo>
                  <a:cubicBezTo>
                    <a:pt x="601" y="327"/>
                    <a:pt x="608" y="334"/>
                    <a:pt x="615" y="340"/>
                  </a:cubicBezTo>
                  <a:cubicBezTo>
                    <a:pt x="611" y="351"/>
                    <a:pt x="609" y="363"/>
                    <a:pt x="609" y="376"/>
                  </a:cubicBezTo>
                  <a:cubicBezTo>
                    <a:pt x="609" y="378"/>
                    <a:pt x="610" y="380"/>
                    <a:pt x="610" y="382"/>
                  </a:cubicBezTo>
                  <a:cubicBezTo>
                    <a:pt x="600" y="384"/>
                    <a:pt x="590" y="386"/>
                    <a:pt x="581" y="390"/>
                  </a:cubicBezTo>
                  <a:close/>
                </a:path>
              </a:pathLst>
            </a:custGeom>
            <a:solidFill>
              <a:srgbClr val="F1F1F1"/>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12"/>
            <p:cNvSpPr/>
            <p:nvPr/>
          </p:nvSpPr>
          <p:spPr bwMode="auto">
            <a:xfrm>
              <a:off x="1810030" y="3099280"/>
              <a:ext cx="1890500" cy="1993508"/>
            </a:xfrm>
            <a:custGeom>
              <a:avLst/>
              <a:gdLst>
                <a:gd name="T0" fmla="*/ 1060 w 1187"/>
                <a:gd name="T1" fmla="*/ 0 h 1252"/>
                <a:gd name="T2" fmla="*/ 832 w 1187"/>
                <a:gd name="T3" fmla="*/ 228 h 1252"/>
                <a:gd name="T4" fmla="*/ 729 w 1187"/>
                <a:gd name="T5" fmla="*/ 312 h 1252"/>
                <a:gd name="T6" fmla="*/ 512 w 1187"/>
                <a:gd name="T7" fmla="*/ 432 h 1252"/>
                <a:gd name="T8" fmla="*/ 342 w 1187"/>
                <a:gd name="T9" fmla="*/ 509 h 1252"/>
                <a:gd name="T10" fmla="*/ 222 w 1187"/>
                <a:gd name="T11" fmla="*/ 568 h 1252"/>
                <a:gd name="T12" fmla="*/ 141 w 1187"/>
                <a:gd name="T13" fmla="*/ 619 h 1252"/>
                <a:gd name="T14" fmla="*/ 88 w 1187"/>
                <a:gd name="T15" fmla="*/ 664 h 1252"/>
                <a:gd name="T16" fmla="*/ 53 w 1187"/>
                <a:gd name="T17" fmla="*/ 704 h 1252"/>
                <a:gd name="T18" fmla="*/ 14 w 1187"/>
                <a:gd name="T19" fmla="*/ 777 h 1252"/>
                <a:gd name="T20" fmla="*/ 0 w 1187"/>
                <a:gd name="T21" fmla="*/ 862 h 1252"/>
                <a:gd name="T22" fmla="*/ 15 w 1187"/>
                <a:gd name="T23" fmla="*/ 954 h 1252"/>
                <a:gd name="T24" fmla="*/ 84 w 1187"/>
                <a:gd name="T25" fmla="*/ 1095 h 1252"/>
                <a:gd name="T26" fmla="*/ 210 w 1187"/>
                <a:gd name="T27" fmla="*/ 1252 h 1252"/>
                <a:gd name="T28" fmla="*/ 342 w 1187"/>
                <a:gd name="T29" fmla="*/ 1129 h 1252"/>
                <a:gd name="T30" fmla="*/ 263 w 1187"/>
                <a:gd name="T31" fmla="*/ 1036 h 1252"/>
                <a:gd name="T32" fmla="*/ 197 w 1187"/>
                <a:gd name="T33" fmla="*/ 929 h 1252"/>
                <a:gd name="T34" fmla="*/ 184 w 1187"/>
                <a:gd name="T35" fmla="*/ 890 h 1252"/>
                <a:gd name="T36" fmla="*/ 180 w 1187"/>
                <a:gd name="T37" fmla="*/ 862 h 1252"/>
                <a:gd name="T38" fmla="*/ 183 w 1187"/>
                <a:gd name="T39" fmla="*/ 841 h 1252"/>
                <a:gd name="T40" fmla="*/ 191 w 1187"/>
                <a:gd name="T41" fmla="*/ 822 h 1252"/>
                <a:gd name="T42" fmla="*/ 204 w 1187"/>
                <a:gd name="T43" fmla="*/ 803 h 1252"/>
                <a:gd name="T44" fmla="*/ 249 w 1187"/>
                <a:gd name="T45" fmla="*/ 763 h 1252"/>
                <a:gd name="T46" fmla="*/ 309 w 1187"/>
                <a:gd name="T47" fmla="*/ 726 h 1252"/>
                <a:gd name="T48" fmla="*/ 451 w 1187"/>
                <a:gd name="T49" fmla="*/ 657 h 1252"/>
                <a:gd name="T50" fmla="*/ 707 w 1187"/>
                <a:gd name="T51" fmla="*/ 535 h 1252"/>
                <a:gd name="T52" fmla="*/ 838 w 1187"/>
                <a:gd name="T53" fmla="*/ 456 h 1252"/>
                <a:gd name="T54" fmla="*/ 959 w 1187"/>
                <a:gd name="T55" fmla="*/ 355 h 1252"/>
                <a:gd name="T56" fmla="*/ 1152 w 1187"/>
                <a:gd name="T57" fmla="*/ 162 h 1252"/>
                <a:gd name="T58" fmla="*/ 1181 w 1187"/>
                <a:gd name="T59" fmla="*/ 133 h 1252"/>
                <a:gd name="T60" fmla="*/ 1187 w 1187"/>
                <a:gd name="T61" fmla="*/ 127 h 1252"/>
                <a:gd name="T62" fmla="*/ 1060 w 1187"/>
                <a:gd name="T63" fmla="*/ 0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87" h="1252">
                  <a:moveTo>
                    <a:pt x="1060" y="0"/>
                  </a:moveTo>
                  <a:cubicBezTo>
                    <a:pt x="1060" y="0"/>
                    <a:pt x="1043" y="16"/>
                    <a:pt x="832" y="228"/>
                  </a:cubicBezTo>
                  <a:cubicBezTo>
                    <a:pt x="801" y="258"/>
                    <a:pt x="766" y="286"/>
                    <a:pt x="729" y="312"/>
                  </a:cubicBezTo>
                  <a:cubicBezTo>
                    <a:pt x="663" y="358"/>
                    <a:pt x="588" y="396"/>
                    <a:pt x="512" y="432"/>
                  </a:cubicBezTo>
                  <a:cubicBezTo>
                    <a:pt x="455" y="459"/>
                    <a:pt x="397" y="484"/>
                    <a:pt x="342" y="509"/>
                  </a:cubicBezTo>
                  <a:cubicBezTo>
                    <a:pt x="300" y="528"/>
                    <a:pt x="260" y="547"/>
                    <a:pt x="222" y="568"/>
                  </a:cubicBezTo>
                  <a:cubicBezTo>
                    <a:pt x="194" y="584"/>
                    <a:pt x="167" y="600"/>
                    <a:pt x="141" y="619"/>
                  </a:cubicBezTo>
                  <a:cubicBezTo>
                    <a:pt x="122" y="633"/>
                    <a:pt x="104" y="648"/>
                    <a:pt x="88" y="664"/>
                  </a:cubicBezTo>
                  <a:cubicBezTo>
                    <a:pt x="75" y="677"/>
                    <a:pt x="63" y="690"/>
                    <a:pt x="53" y="704"/>
                  </a:cubicBezTo>
                  <a:cubicBezTo>
                    <a:pt x="37" y="726"/>
                    <a:pt x="24" y="751"/>
                    <a:pt x="14" y="777"/>
                  </a:cubicBezTo>
                  <a:cubicBezTo>
                    <a:pt x="5" y="804"/>
                    <a:pt x="0" y="833"/>
                    <a:pt x="0" y="862"/>
                  </a:cubicBezTo>
                  <a:cubicBezTo>
                    <a:pt x="0" y="893"/>
                    <a:pt x="5" y="923"/>
                    <a:pt x="15" y="954"/>
                  </a:cubicBezTo>
                  <a:cubicBezTo>
                    <a:pt x="29" y="1000"/>
                    <a:pt x="52" y="1046"/>
                    <a:pt x="84" y="1095"/>
                  </a:cubicBezTo>
                  <a:cubicBezTo>
                    <a:pt x="116" y="1144"/>
                    <a:pt x="158" y="1196"/>
                    <a:pt x="210" y="1252"/>
                  </a:cubicBezTo>
                  <a:cubicBezTo>
                    <a:pt x="342" y="1129"/>
                    <a:pt x="342" y="1129"/>
                    <a:pt x="342" y="1129"/>
                  </a:cubicBezTo>
                  <a:cubicBezTo>
                    <a:pt x="310" y="1096"/>
                    <a:pt x="284" y="1065"/>
                    <a:pt x="263" y="1036"/>
                  </a:cubicBezTo>
                  <a:cubicBezTo>
                    <a:pt x="231" y="994"/>
                    <a:pt x="209" y="958"/>
                    <a:pt x="197" y="929"/>
                  </a:cubicBezTo>
                  <a:cubicBezTo>
                    <a:pt x="191" y="914"/>
                    <a:pt x="186" y="901"/>
                    <a:pt x="184" y="890"/>
                  </a:cubicBezTo>
                  <a:cubicBezTo>
                    <a:pt x="181" y="879"/>
                    <a:pt x="180" y="870"/>
                    <a:pt x="180" y="862"/>
                  </a:cubicBezTo>
                  <a:cubicBezTo>
                    <a:pt x="180" y="854"/>
                    <a:pt x="181" y="847"/>
                    <a:pt x="183" y="841"/>
                  </a:cubicBezTo>
                  <a:cubicBezTo>
                    <a:pt x="185" y="834"/>
                    <a:pt x="187" y="829"/>
                    <a:pt x="191" y="822"/>
                  </a:cubicBezTo>
                  <a:cubicBezTo>
                    <a:pt x="194" y="816"/>
                    <a:pt x="198" y="810"/>
                    <a:pt x="204" y="803"/>
                  </a:cubicBezTo>
                  <a:cubicBezTo>
                    <a:pt x="214" y="791"/>
                    <a:pt x="229" y="777"/>
                    <a:pt x="249" y="763"/>
                  </a:cubicBezTo>
                  <a:cubicBezTo>
                    <a:pt x="266" y="751"/>
                    <a:pt x="286" y="738"/>
                    <a:pt x="309" y="726"/>
                  </a:cubicBezTo>
                  <a:cubicBezTo>
                    <a:pt x="349" y="703"/>
                    <a:pt x="398" y="681"/>
                    <a:pt x="451" y="657"/>
                  </a:cubicBezTo>
                  <a:cubicBezTo>
                    <a:pt x="530" y="621"/>
                    <a:pt x="619" y="583"/>
                    <a:pt x="707" y="535"/>
                  </a:cubicBezTo>
                  <a:cubicBezTo>
                    <a:pt x="752" y="512"/>
                    <a:pt x="796" y="485"/>
                    <a:pt x="838" y="456"/>
                  </a:cubicBezTo>
                  <a:cubicBezTo>
                    <a:pt x="880" y="426"/>
                    <a:pt x="921" y="393"/>
                    <a:pt x="959" y="355"/>
                  </a:cubicBezTo>
                  <a:cubicBezTo>
                    <a:pt x="1065" y="249"/>
                    <a:pt x="1122" y="192"/>
                    <a:pt x="1152" y="162"/>
                  </a:cubicBezTo>
                  <a:cubicBezTo>
                    <a:pt x="1168" y="146"/>
                    <a:pt x="1176" y="138"/>
                    <a:pt x="1181" y="133"/>
                  </a:cubicBezTo>
                  <a:cubicBezTo>
                    <a:pt x="1186" y="128"/>
                    <a:pt x="1187" y="127"/>
                    <a:pt x="1187" y="127"/>
                  </a:cubicBezTo>
                  <a:lnTo>
                    <a:pt x="1060" y="0"/>
                  </a:lnTo>
                  <a:close/>
                </a:path>
              </a:pathLst>
            </a:custGeom>
            <a:solidFill>
              <a:srgbClr val="F1F1F1"/>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13"/>
            <p:cNvSpPr/>
            <p:nvPr/>
          </p:nvSpPr>
          <p:spPr bwMode="auto">
            <a:xfrm>
              <a:off x="1194002" y="4629588"/>
              <a:ext cx="1920124" cy="603237"/>
            </a:xfrm>
            <a:custGeom>
              <a:avLst/>
              <a:gdLst>
                <a:gd name="T0" fmla="*/ 38 w 1206"/>
                <a:gd name="T1" fmla="*/ 379 h 379"/>
                <a:gd name="T2" fmla="*/ 0 w 1206"/>
                <a:gd name="T3" fmla="*/ 287 h 379"/>
                <a:gd name="T4" fmla="*/ 48 w 1206"/>
                <a:gd name="T5" fmla="*/ 186 h 379"/>
                <a:gd name="T6" fmla="*/ 48 w 1206"/>
                <a:gd name="T7" fmla="*/ 176 h 379"/>
                <a:gd name="T8" fmla="*/ 152 w 1206"/>
                <a:gd name="T9" fmla="*/ 71 h 379"/>
                <a:gd name="T10" fmla="*/ 236 w 1206"/>
                <a:gd name="T11" fmla="*/ 114 h 379"/>
                <a:gd name="T12" fmla="*/ 250 w 1206"/>
                <a:gd name="T13" fmla="*/ 110 h 379"/>
                <a:gd name="T14" fmla="*/ 370 w 1206"/>
                <a:gd name="T15" fmla="*/ 0 h 379"/>
                <a:gd name="T16" fmla="*/ 487 w 1206"/>
                <a:gd name="T17" fmla="*/ 91 h 379"/>
                <a:gd name="T18" fmla="*/ 501 w 1206"/>
                <a:gd name="T19" fmla="*/ 89 h 379"/>
                <a:gd name="T20" fmla="*/ 552 w 1206"/>
                <a:gd name="T21" fmla="*/ 110 h 379"/>
                <a:gd name="T22" fmla="*/ 552 w 1206"/>
                <a:gd name="T23" fmla="*/ 110 h 379"/>
                <a:gd name="T24" fmla="*/ 649 w 1206"/>
                <a:gd name="T25" fmla="*/ 13 h 379"/>
                <a:gd name="T26" fmla="*/ 746 w 1206"/>
                <a:gd name="T27" fmla="*/ 110 h 379"/>
                <a:gd name="T28" fmla="*/ 746 w 1206"/>
                <a:gd name="T29" fmla="*/ 115 h 379"/>
                <a:gd name="T30" fmla="*/ 767 w 1206"/>
                <a:gd name="T31" fmla="*/ 121 h 379"/>
                <a:gd name="T32" fmla="*/ 827 w 1206"/>
                <a:gd name="T33" fmla="*/ 71 h 379"/>
                <a:gd name="T34" fmla="*/ 877 w 1206"/>
                <a:gd name="T35" fmla="*/ 98 h 379"/>
                <a:gd name="T36" fmla="*/ 993 w 1206"/>
                <a:gd name="T37" fmla="*/ 27 h 379"/>
                <a:gd name="T38" fmla="*/ 1124 w 1206"/>
                <a:gd name="T39" fmla="*/ 158 h 379"/>
                <a:gd name="T40" fmla="*/ 1123 w 1206"/>
                <a:gd name="T41" fmla="*/ 170 h 379"/>
                <a:gd name="T42" fmla="*/ 1206 w 1206"/>
                <a:gd name="T43" fmla="*/ 314 h 379"/>
                <a:gd name="T44" fmla="*/ 1193 w 1206"/>
                <a:gd name="T45" fmla="*/ 379 h 379"/>
                <a:gd name="T46" fmla="*/ 38 w 1206"/>
                <a:gd name="T47" fmla="*/ 37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06" h="379">
                  <a:moveTo>
                    <a:pt x="38" y="379"/>
                  </a:moveTo>
                  <a:cubicBezTo>
                    <a:pt x="15" y="355"/>
                    <a:pt x="0" y="323"/>
                    <a:pt x="0" y="287"/>
                  </a:cubicBezTo>
                  <a:cubicBezTo>
                    <a:pt x="0" y="246"/>
                    <a:pt x="19" y="210"/>
                    <a:pt x="48" y="186"/>
                  </a:cubicBezTo>
                  <a:cubicBezTo>
                    <a:pt x="48" y="183"/>
                    <a:pt x="48" y="179"/>
                    <a:pt x="48" y="176"/>
                  </a:cubicBezTo>
                  <a:cubicBezTo>
                    <a:pt x="48" y="118"/>
                    <a:pt x="94" y="71"/>
                    <a:pt x="152" y="71"/>
                  </a:cubicBezTo>
                  <a:cubicBezTo>
                    <a:pt x="186" y="71"/>
                    <a:pt x="217" y="88"/>
                    <a:pt x="236" y="114"/>
                  </a:cubicBezTo>
                  <a:cubicBezTo>
                    <a:pt x="240" y="112"/>
                    <a:pt x="245" y="111"/>
                    <a:pt x="250" y="110"/>
                  </a:cubicBezTo>
                  <a:cubicBezTo>
                    <a:pt x="256" y="49"/>
                    <a:pt x="307" y="0"/>
                    <a:pt x="370" y="0"/>
                  </a:cubicBezTo>
                  <a:cubicBezTo>
                    <a:pt x="427" y="0"/>
                    <a:pt x="474" y="39"/>
                    <a:pt x="487" y="91"/>
                  </a:cubicBezTo>
                  <a:cubicBezTo>
                    <a:pt x="492" y="90"/>
                    <a:pt x="496" y="89"/>
                    <a:pt x="501" y="89"/>
                  </a:cubicBezTo>
                  <a:cubicBezTo>
                    <a:pt x="521" y="89"/>
                    <a:pt x="539" y="97"/>
                    <a:pt x="552" y="110"/>
                  </a:cubicBezTo>
                  <a:cubicBezTo>
                    <a:pt x="552" y="110"/>
                    <a:pt x="552" y="110"/>
                    <a:pt x="552" y="110"/>
                  </a:cubicBezTo>
                  <a:cubicBezTo>
                    <a:pt x="552" y="56"/>
                    <a:pt x="596" y="13"/>
                    <a:pt x="649" y="13"/>
                  </a:cubicBezTo>
                  <a:cubicBezTo>
                    <a:pt x="703" y="13"/>
                    <a:pt x="746" y="56"/>
                    <a:pt x="746" y="110"/>
                  </a:cubicBezTo>
                  <a:cubicBezTo>
                    <a:pt x="746" y="111"/>
                    <a:pt x="746" y="113"/>
                    <a:pt x="746" y="115"/>
                  </a:cubicBezTo>
                  <a:cubicBezTo>
                    <a:pt x="753" y="116"/>
                    <a:pt x="760" y="118"/>
                    <a:pt x="767" y="121"/>
                  </a:cubicBezTo>
                  <a:cubicBezTo>
                    <a:pt x="773" y="93"/>
                    <a:pt x="797" y="71"/>
                    <a:pt x="827" y="71"/>
                  </a:cubicBezTo>
                  <a:cubicBezTo>
                    <a:pt x="848" y="71"/>
                    <a:pt x="866" y="82"/>
                    <a:pt x="877" y="98"/>
                  </a:cubicBezTo>
                  <a:cubicBezTo>
                    <a:pt x="899" y="56"/>
                    <a:pt x="943" y="27"/>
                    <a:pt x="993" y="27"/>
                  </a:cubicBezTo>
                  <a:cubicBezTo>
                    <a:pt x="1065" y="27"/>
                    <a:pt x="1124" y="86"/>
                    <a:pt x="1124" y="158"/>
                  </a:cubicBezTo>
                  <a:cubicBezTo>
                    <a:pt x="1124" y="162"/>
                    <a:pt x="1124" y="166"/>
                    <a:pt x="1123" y="170"/>
                  </a:cubicBezTo>
                  <a:cubicBezTo>
                    <a:pt x="1173" y="199"/>
                    <a:pt x="1206" y="253"/>
                    <a:pt x="1206" y="314"/>
                  </a:cubicBezTo>
                  <a:cubicBezTo>
                    <a:pt x="1206" y="337"/>
                    <a:pt x="1201" y="359"/>
                    <a:pt x="1193" y="379"/>
                  </a:cubicBezTo>
                  <a:lnTo>
                    <a:pt x="38" y="379"/>
                  </a:lnTo>
                  <a:close/>
                </a:path>
              </a:pathLst>
            </a:custGeom>
            <a:solidFill>
              <a:srgbClr val="E5E5E5"/>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14"/>
            <p:cNvSpPr/>
            <p:nvPr/>
          </p:nvSpPr>
          <p:spPr bwMode="auto">
            <a:xfrm>
              <a:off x="1845713" y="3123517"/>
              <a:ext cx="1829234" cy="1945707"/>
            </a:xfrm>
            <a:custGeom>
              <a:avLst/>
              <a:gdLst>
                <a:gd name="T0" fmla="*/ 1053 w 1149"/>
                <a:gd name="T1" fmla="*/ 0 h 1222"/>
                <a:gd name="T2" fmla="*/ 825 w 1149"/>
                <a:gd name="T3" fmla="*/ 228 h 1222"/>
                <a:gd name="T4" fmla="*/ 597 w 1149"/>
                <a:gd name="T5" fmla="*/ 389 h 1222"/>
                <a:gd name="T6" fmla="*/ 401 w 1149"/>
                <a:gd name="T7" fmla="*/ 481 h 1222"/>
                <a:gd name="T8" fmla="*/ 260 w 1149"/>
                <a:gd name="T9" fmla="*/ 547 h 1222"/>
                <a:gd name="T10" fmla="*/ 165 w 1149"/>
                <a:gd name="T11" fmla="*/ 600 h 1222"/>
                <a:gd name="T12" fmla="*/ 102 w 1149"/>
                <a:gd name="T13" fmla="*/ 645 h 1222"/>
                <a:gd name="T14" fmla="*/ 62 w 1149"/>
                <a:gd name="T15" fmla="*/ 686 h 1222"/>
                <a:gd name="T16" fmla="*/ 17 w 1149"/>
                <a:gd name="T17" fmla="*/ 759 h 1222"/>
                <a:gd name="T18" fmla="*/ 0 w 1149"/>
                <a:gd name="T19" fmla="*/ 847 h 1222"/>
                <a:gd name="T20" fmla="*/ 14 w 1149"/>
                <a:gd name="T21" fmla="*/ 933 h 1222"/>
                <a:gd name="T22" fmla="*/ 80 w 1149"/>
                <a:gd name="T23" fmla="*/ 1068 h 1222"/>
                <a:gd name="T24" fmla="*/ 204 w 1149"/>
                <a:gd name="T25" fmla="*/ 1222 h 1222"/>
                <a:gd name="T26" fmla="*/ 304 w 1149"/>
                <a:gd name="T27" fmla="*/ 1129 h 1222"/>
                <a:gd name="T28" fmla="*/ 223 w 1149"/>
                <a:gd name="T29" fmla="*/ 1035 h 1222"/>
                <a:gd name="T30" fmla="*/ 155 w 1149"/>
                <a:gd name="T31" fmla="*/ 922 h 1222"/>
                <a:gd name="T32" fmla="*/ 140 w 1149"/>
                <a:gd name="T33" fmla="*/ 880 h 1222"/>
                <a:gd name="T34" fmla="*/ 136 w 1149"/>
                <a:gd name="T35" fmla="*/ 847 h 1222"/>
                <a:gd name="T36" fmla="*/ 140 w 1149"/>
                <a:gd name="T37" fmla="*/ 820 h 1222"/>
                <a:gd name="T38" fmla="*/ 150 w 1149"/>
                <a:gd name="T39" fmla="*/ 797 h 1222"/>
                <a:gd name="T40" fmla="*/ 165 w 1149"/>
                <a:gd name="T41" fmla="*/ 774 h 1222"/>
                <a:gd name="T42" fmla="*/ 214 w 1149"/>
                <a:gd name="T43" fmla="*/ 731 h 1222"/>
                <a:gd name="T44" fmla="*/ 276 w 1149"/>
                <a:gd name="T45" fmla="*/ 691 h 1222"/>
                <a:gd name="T46" fmla="*/ 420 w 1149"/>
                <a:gd name="T47" fmla="*/ 622 h 1222"/>
                <a:gd name="T48" fmla="*/ 675 w 1149"/>
                <a:gd name="T49" fmla="*/ 501 h 1222"/>
                <a:gd name="T50" fmla="*/ 922 w 1149"/>
                <a:gd name="T51" fmla="*/ 324 h 1222"/>
                <a:gd name="T52" fmla="*/ 1115 w 1149"/>
                <a:gd name="T53" fmla="*/ 131 h 1222"/>
                <a:gd name="T54" fmla="*/ 1144 w 1149"/>
                <a:gd name="T55" fmla="*/ 102 h 1222"/>
                <a:gd name="T56" fmla="*/ 1149 w 1149"/>
                <a:gd name="T57" fmla="*/ 96 h 1222"/>
                <a:gd name="T58" fmla="*/ 1053 w 1149"/>
                <a:gd name="T59" fmla="*/ 0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49" h="1222">
                  <a:moveTo>
                    <a:pt x="1053" y="0"/>
                  </a:moveTo>
                  <a:cubicBezTo>
                    <a:pt x="1053" y="0"/>
                    <a:pt x="1037" y="17"/>
                    <a:pt x="825" y="228"/>
                  </a:cubicBezTo>
                  <a:cubicBezTo>
                    <a:pt x="762" y="292"/>
                    <a:pt x="682" y="344"/>
                    <a:pt x="597" y="389"/>
                  </a:cubicBezTo>
                  <a:cubicBezTo>
                    <a:pt x="533" y="423"/>
                    <a:pt x="466" y="453"/>
                    <a:pt x="401" y="481"/>
                  </a:cubicBezTo>
                  <a:cubicBezTo>
                    <a:pt x="352" y="503"/>
                    <a:pt x="305" y="524"/>
                    <a:pt x="260" y="547"/>
                  </a:cubicBezTo>
                  <a:cubicBezTo>
                    <a:pt x="226" y="563"/>
                    <a:pt x="194" y="581"/>
                    <a:pt x="165" y="600"/>
                  </a:cubicBezTo>
                  <a:cubicBezTo>
                    <a:pt x="142" y="614"/>
                    <a:pt x="121" y="629"/>
                    <a:pt x="102" y="645"/>
                  </a:cubicBezTo>
                  <a:cubicBezTo>
                    <a:pt x="88" y="658"/>
                    <a:pt x="74" y="671"/>
                    <a:pt x="62" y="686"/>
                  </a:cubicBezTo>
                  <a:cubicBezTo>
                    <a:pt x="44" y="707"/>
                    <a:pt x="28" y="732"/>
                    <a:pt x="17" y="759"/>
                  </a:cubicBezTo>
                  <a:cubicBezTo>
                    <a:pt x="6" y="786"/>
                    <a:pt x="0" y="816"/>
                    <a:pt x="0" y="847"/>
                  </a:cubicBezTo>
                  <a:cubicBezTo>
                    <a:pt x="0" y="875"/>
                    <a:pt x="5" y="904"/>
                    <a:pt x="14" y="933"/>
                  </a:cubicBezTo>
                  <a:cubicBezTo>
                    <a:pt x="27" y="976"/>
                    <a:pt x="49" y="1021"/>
                    <a:pt x="80" y="1068"/>
                  </a:cubicBezTo>
                  <a:cubicBezTo>
                    <a:pt x="112" y="1116"/>
                    <a:pt x="153" y="1166"/>
                    <a:pt x="204" y="1222"/>
                  </a:cubicBezTo>
                  <a:cubicBezTo>
                    <a:pt x="304" y="1129"/>
                    <a:pt x="304" y="1129"/>
                    <a:pt x="304" y="1129"/>
                  </a:cubicBezTo>
                  <a:cubicBezTo>
                    <a:pt x="272" y="1095"/>
                    <a:pt x="245" y="1064"/>
                    <a:pt x="223" y="1035"/>
                  </a:cubicBezTo>
                  <a:cubicBezTo>
                    <a:pt x="190" y="991"/>
                    <a:pt x="168" y="954"/>
                    <a:pt x="155" y="922"/>
                  </a:cubicBezTo>
                  <a:cubicBezTo>
                    <a:pt x="148" y="907"/>
                    <a:pt x="143" y="893"/>
                    <a:pt x="140" y="880"/>
                  </a:cubicBezTo>
                  <a:cubicBezTo>
                    <a:pt x="138" y="868"/>
                    <a:pt x="136" y="857"/>
                    <a:pt x="136" y="847"/>
                  </a:cubicBezTo>
                  <a:cubicBezTo>
                    <a:pt x="136" y="837"/>
                    <a:pt x="138" y="828"/>
                    <a:pt x="140" y="820"/>
                  </a:cubicBezTo>
                  <a:cubicBezTo>
                    <a:pt x="142" y="812"/>
                    <a:pt x="145" y="804"/>
                    <a:pt x="150" y="797"/>
                  </a:cubicBezTo>
                  <a:cubicBezTo>
                    <a:pt x="154" y="789"/>
                    <a:pt x="159" y="782"/>
                    <a:pt x="165" y="774"/>
                  </a:cubicBezTo>
                  <a:cubicBezTo>
                    <a:pt x="177" y="760"/>
                    <a:pt x="193" y="745"/>
                    <a:pt x="214" y="731"/>
                  </a:cubicBezTo>
                  <a:cubicBezTo>
                    <a:pt x="232" y="717"/>
                    <a:pt x="253" y="704"/>
                    <a:pt x="276" y="691"/>
                  </a:cubicBezTo>
                  <a:cubicBezTo>
                    <a:pt x="318" y="669"/>
                    <a:pt x="367" y="646"/>
                    <a:pt x="420" y="622"/>
                  </a:cubicBezTo>
                  <a:cubicBezTo>
                    <a:pt x="499" y="586"/>
                    <a:pt x="588" y="548"/>
                    <a:pt x="675" y="501"/>
                  </a:cubicBezTo>
                  <a:cubicBezTo>
                    <a:pt x="762" y="454"/>
                    <a:pt x="848" y="398"/>
                    <a:pt x="922" y="324"/>
                  </a:cubicBezTo>
                  <a:cubicBezTo>
                    <a:pt x="1027" y="219"/>
                    <a:pt x="1084" y="162"/>
                    <a:pt x="1115" y="131"/>
                  </a:cubicBezTo>
                  <a:cubicBezTo>
                    <a:pt x="1130" y="116"/>
                    <a:pt x="1139" y="107"/>
                    <a:pt x="1144" y="102"/>
                  </a:cubicBezTo>
                  <a:cubicBezTo>
                    <a:pt x="1148" y="97"/>
                    <a:pt x="1149" y="96"/>
                    <a:pt x="1149" y="96"/>
                  </a:cubicBezTo>
                  <a:lnTo>
                    <a:pt x="1053" y="0"/>
                  </a:lnTo>
                  <a:close/>
                </a:path>
              </a:pathLst>
            </a:custGeom>
            <a:solidFill>
              <a:srgbClr val="E5E5E5"/>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15"/>
            <p:cNvSpPr/>
            <p:nvPr/>
          </p:nvSpPr>
          <p:spPr bwMode="auto">
            <a:xfrm>
              <a:off x="1892841" y="3156506"/>
              <a:ext cx="1748444" cy="1879055"/>
            </a:xfrm>
            <a:custGeom>
              <a:avLst/>
              <a:gdLst>
                <a:gd name="T0" fmla="*/ 1045 w 1098"/>
                <a:gd name="T1" fmla="*/ 0 h 1180"/>
                <a:gd name="T2" fmla="*/ 817 w 1098"/>
                <a:gd name="T3" fmla="*/ 228 h 1180"/>
                <a:gd name="T4" fmla="*/ 581 w 1098"/>
                <a:gd name="T5" fmla="*/ 394 h 1180"/>
                <a:gd name="T6" fmla="*/ 383 w 1098"/>
                <a:gd name="T7" fmla="*/ 488 h 1180"/>
                <a:gd name="T8" fmla="*/ 243 w 1098"/>
                <a:gd name="T9" fmla="*/ 553 h 1180"/>
                <a:gd name="T10" fmla="*/ 151 w 1098"/>
                <a:gd name="T11" fmla="*/ 604 h 1180"/>
                <a:gd name="T12" fmla="*/ 44 w 1098"/>
                <a:gd name="T13" fmla="*/ 697 h 1180"/>
                <a:gd name="T14" fmla="*/ 12 w 1098"/>
                <a:gd name="T15" fmla="*/ 757 h 1180"/>
                <a:gd name="T16" fmla="*/ 0 w 1098"/>
                <a:gd name="T17" fmla="*/ 826 h 1180"/>
                <a:gd name="T18" fmla="*/ 12 w 1098"/>
                <a:gd name="T19" fmla="*/ 903 h 1180"/>
                <a:gd name="T20" fmla="*/ 75 w 1098"/>
                <a:gd name="T21" fmla="*/ 1031 h 1180"/>
                <a:gd name="T22" fmla="*/ 196 w 1098"/>
                <a:gd name="T23" fmla="*/ 1180 h 1180"/>
                <a:gd name="T24" fmla="*/ 252 w 1098"/>
                <a:gd name="T25" fmla="*/ 1129 h 1180"/>
                <a:gd name="T26" fmla="*/ 115 w 1098"/>
                <a:gd name="T27" fmla="*/ 949 h 1180"/>
                <a:gd name="T28" fmla="*/ 85 w 1098"/>
                <a:gd name="T29" fmla="*/ 881 h 1180"/>
                <a:gd name="T30" fmla="*/ 76 w 1098"/>
                <a:gd name="T31" fmla="*/ 826 h 1180"/>
                <a:gd name="T32" fmla="*/ 81 w 1098"/>
                <a:gd name="T33" fmla="*/ 791 h 1180"/>
                <a:gd name="T34" fmla="*/ 113 w 1098"/>
                <a:gd name="T35" fmla="*/ 732 h 1180"/>
                <a:gd name="T36" fmla="*/ 168 w 1098"/>
                <a:gd name="T37" fmla="*/ 684 h 1180"/>
                <a:gd name="T38" fmla="*/ 314 w 1098"/>
                <a:gd name="T39" fmla="*/ 603 h 1180"/>
                <a:gd name="T40" fmla="*/ 595 w 1098"/>
                <a:gd name="T41" fmla="*/ 472 h 1180"/>
                <a:gd name="T42" fmla="*/ 870 w 1098"/>
                <a:gd name="T43" fmla="*/ 282 h 1180"/>
                <a:gd name="T44" fmla="*/ 1098 w 1098"/>
                <a:gd name="T45" fmla="*/ 54 h 1180"/>
                <a:gd name="T46" fmla="*/ 1045 w 1098"/>
                <a:gd name="T47"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98" h="1180">
                  <a:moveTo>
                    <a:pt x="1045" y="0"/>
                  </a:moveTo>
                  <a:cubicBezTo>
                    <a:pt x="1045" y="0"/>
                    <a:pt x="1028" y="17"/>
                    <a:pt x="817" y="228"/>
                  </a:cubicBezTo>
                  <a:cubicBezTo>
                    <a:pt x="750" y="295"/>
                    <a:pt x="667" y="348"/>
                    <a:pt x="581" y="394"/>
                  </a:cubicBezTo>
                  <a:cubicBezTo>
                    <a:pt x="516" y="429"/>
                    <a:pt x="448" y="459"/>
                    <a:pt x="383" y="488"/>
                  </a:cubicBezTo>
                  <a:cubicBezTo>
                    <a:pt x="334" y="510"/>
                    <a:pt x="287" y="531"/>
                    <a:pt x="243" y="553"/>
                  </a:cubicBezTo>
                  <a:cubicBezTo>
                    <a:pt x="210" y="569"/>
                    <a:pt x="179" y="586"/>
                    <a:pt x="151" y="604"/>
                  </a:cubicBezTo>
                  <a:cubicBezTo>
                    <a:pt x="108" y="631"/>
                    <a:pt x="71" y="661"/>
                    <a:pt x="44" y="697"/>
                  </a:cubicBezTo>
                  <a:cubicBezTo>
                    <a:pt x="31" y="716"/>
                    <a:pt x="20" y="736"/>
                    <a:pt x="12" y="757"/>
                  </a:cubicBezTo>
                  <a:cubicBezTo>
                    <a:pt x="4" y="779"/>
                    <a:pt x="0" y="802"/>
                    <a:pt x="0" y="826"/>
                  </a:cubicBezTo>
                  <a:cubicBezTo>
                    <a:pt x="0" y="851"/>
                    <a:pt x="4" y="876"/>
                    <a:pt x="12" y="903"/>
                  </a:cubicBezTo>
                  <a:cubicBezTo>
                    <a:pt x="24" y="943"/>
                    <a:pt x="45" y="985"/>
                    <a:pt x="75" y="1031"/>
                  </a:cubicBezTo>
                  <a:cubicBezTo>
                    <a:pt x="106" y="1076"/>
                    <a:pt x="145" y="1126"/>
                    <a:pt x="196" y="1180"/>
                  </a:cubicBezTo>
                  <a:cubicBezTo>
                    <a:pt x="252" y="1129"/>
                    <a:pt x="252" y="1129"/>
                    <a:pt x="252" y="1129"/>
                  </a:cubicBezTo>
                  <a:cubicBezTo>
                    <a:pt x="187" y="1059"/>
                    <a:pt x="143" y="999"/>
                    <a:pt x="115" y="949"/>
                  </a:cubicBezTo>
                  <a:cubicBezTo>
                    <a:pt x="101" y="924"/>
                    <a:pt x="91" y="901"/>
                    <a:pt x="85" y="881"/>
                  </a:cubicBezTo>
                  <a:cubicBezTo>
                    <a:pt x="79" y="861"/>
                    <a:pt x="76" y="843"/>
                    <a:pt x="76" y="826"/>
                  </a:cubicBezTo>
                  <a:cubicBezTo>
                    <a:pt x="76" y="814"/>
                    <a:pt x="78" y="802"/>
                    <a:pt x="81" y="791"/>
                  </a:cubicBezTo>
                  <a:cubicBezTo>
                    <a:pt x="87" y="770"/>
                    <a:pt x="97" y="751"/>
                    <a:pt x="113" y="732"/>
                  </a:cubicBezTo>
                  <a:cubicBezTo>
                    <a:pt x="128" y="716"/>
                    <a:pt x="146" y="700"/>
                    <a:pt x="168" y="684"/>
                  </a:cubicBezTo>
                  <a:cubicBezTo>
                    <a:pt x="207" y="656"/>
                    <a:pt x="257" y="630"/>
                    <a:pt x="314" y="603"/>
                  </a:cubicBezTo>
                  <a:cubicBezTo>
                    <a:pt x="398" y="563"/>
                    <a:pt x="497" y="522"/>
                    <a:pt x="595" y="472"/>
                  </a:cubicBezTo>
                  <a:cubicBezTo>
                    <a:pt x="693" y="422"/>
                    <a:pt x="790" y="362"/>
                    <a:pt x="870" y="282"/>
                  </a:cubicBezTo>
                  <a:cubicBezTo>
                    <a:pt x="1082" y="71"/>
                    <a:pt x="1098" y="54"/>
                    <a:pt x="1098" y="54"/>
                  </a:cubicBezTo>
                  <a:lnTo>
                    <a:pt x="1045" y="0"/>
                  </a:lnTo>
                  <a:close/>
                </a:path>
              </a:pathLst>
            </a:custGeom>
            <a:solidFill>
              <a:srgbClr val="F1F1F1"/>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16"/>
            <p:cNvSpPr/>
            <p:nvPr/>
          </p:nvSpPr>
          <p:spPr bwMode="auto">
            <a:xfrm>
              <a:off x="3235311" y="3198248"/>
              <a:ext cx="366251" cy="364231"/>
            </a:xfrm>
            <a:custGeom>
              <a:avLst/>
              <a:gdLst>
                <a:gd name="T0" fmla="*/ 230 w 230"/>
                <a:gd name="T1" fmla="*/ 126 h 229"/>
                <a:gd name="T2" fmla="*/ 177 w 230"/>
                <a:gd name="T3" fmla="*/ 53 h 229"/>
                <a:gd name="T4" fmla="*/ 104 w 230"/>
                <a:gd name="T5" fmla="*/ 0 h 229"/>
                <a:gd name="T6" fmla="*/ 0 w 230"/>
                <a:gd name="T7" fmla="*/ 229 h 229"/>
                <a:gd name="T8" fmla="*/ 230 w 230"/>
                <a:gd name="T9" fmla="*/ 126 h 229"/>
              </a:gdLst>
              <a:ahLst/>
              <a:cxnLst>
                <a:cxn ang="0">
                  <a:pos x="T0" y="T1"/>
                </a:cxn>
                <a:cxn ang="0">
                  <a:pos x="T2" y="T3"/>
                </a:cxn>
                <a:cxn ang="0">
                  <a:pos x="T4" y="T5"/>
                </a:cxn>
                <a:cxn ang="0">
                  <a:pos x="T6" y="T7"/>
                </a:cxn>
                <a:cxn ang="0">
                  <a:pos x="T8" y="T9"/>
                </a:cxn>
              </a:cxnLst>
              <a:rect l="0" t="0" r="r" b="b"/>
              <a:pathLst>
                <a:path w="230" h="229">
                  <a:moveTo>
                    <a:pt x="230" y="126"/>
                  </a:moveTo>
                  <a:cubicBezTo>
                    <a:pt x="177" y="53"/>
                    <a:pt x="177" y="53"/>
                    <a:pt x="177" y="53"/>
                  </a:cubicBezTo>
                  <a:cubicBezTo>
                    <a:pt x="104" y="0"/>
                    <a:pt x="104" y="0"/>
                    <a:pt x="104" y="0"/>
                  </a:cubicBezTo>
                  <a:cubicBezTo>
                    <a:pt x="104" y="0"/>
                    <a:pt x="0" y="96"/>
                    <a:pt x="0" y="229"/>
                  </a:cubicBezTo>
                  <a:cubicBezTo>
                    <a:pt x="134" y="229"/>
                    <a:pt x="230" y="126"/>
                    <a:pt x="230" y="126"/>
                  </a:cubicBezTo>
                  <a:close/>
                </a:path>
              </a:pathLst>
            </a:custGeom>
            <a:solidFill>
              <a:srgbClr val="F6921E"/>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17"/>
            <p:cNvSpPr/>
            <p:nvPr/>
          </p:nvSpPr>
          <p:spPr bwMode="auto">
            <a:xfrm>
              <a:off x="3314755" y="3221812"/>
              <a:ext cx="263243" cy="261223"/>
            </a:xfrm>
            <a:custGeom>
              <a:avLst/>
              <a:gdLst>
                <a:gd name="T0" fmla="*/ 165 w 165"/>
                <a:gd name="T1" fmla="*/ 90 h 164"/>
                <a:gd name="T2" fmla="*/ 127 w 165"/>
                <a:gd name="T3" fmla="*/ 38 h 164"/>
                <a:gd name="T4" fmla="*/ 75 w 165"/>
                <a:gd name="T5" fmla="*/ 0 h 164"/>
                <a:gd name="T6" fmla="*/ 0 w 165"/>
                <a:gd name="T7" fmla="*/ 164 h 164"/>
                <a:gd name="T8" fmla="*/ 165 w 165"/>
                <a:gd name="T9" fmla="*/ 90 h 164"/>
              </a:gdLst>
              <a:ahLst/>
              <a:cxnLst>
                <a:cxn ang="0">
                  <a:pos x="T0" y="T1"/>
                </a:cxn>
                <a:cxn ang="0">
                  <a:pos x="T2" y="T3"/>
                </a:cxn>
                <a:cxn ang="0">
                  <a:pos x="T4" y="T5"/>
                </a:cxn>
                <a:cxn ang="0">
                  <a:pos x="T6" y="T7"/>
                </a:cxn>
                <a:cxn ang="0">
                  <a:pos x="T8" y="T9"/>
                </a:cxn>
              </a:cxnLst>
              <a:rect l="0" t="0" r="r" b="b"/>
              <a:pathLst>
                <a:path w="165" h="164">
                  <a:moveTo>
                    <a:pt x="165" y="90"/>
                  </a:moveTo>
                  <a:cubicBezTo>
                    <a:pt x="127" y="38"/>
                    <a:pt x="127" y="38"/>
                    <a:pt x="127" y="38"/>
                  </a:cubicBezTo>
                  <a:cubicBezTo>
                    <a:pt x="75" y="0"/>
                    <a:pt x="75" y="0"/>
                    <a:pt x="75" y="0"/>
                  </a:cubicBezTo>
                  <a:cubicBezTo>
                    <a:pt x="75" y="0"/>
                    <a:pt x="0" y="69"/>
                    <a:pt x="0" y="164"/>
                  </a:cubicBezTo>
                  <a:cubicBezTo>
                    <a:pt x="96" y="164"/>
                    <a:pt x="165" y="90"/>
                    <a:pt x="165" y="90"/>
                  </a:cubicBez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18"/>
            <p:cNvSpPr/>
            <p:nvPr/>
          </p:nvSpPr>
          <p:spPr bwMode="auto">
            <a:xfrm>
              <a:off x="3380061" y="3241337"/>
              <a:ext cx="178413" cy="178413"/>
            </a:xfrm>
            <a:custGeom>
              <a:avLst/>
              <a:gdLst>
                <a:gd name="T0" fmla="*/ 112 w 112"/>
                <a:gd name="T1" fmla="*/ 61 h 112"/>
                <a:gd name="T2" fmla="*/ 86 w 112"/>
                <a:gd name="T3" fmla="*/ 26 h 112"/>
                <a:gd name="T4" fmla="*/ 50 w 112"/>
                <a:gd name="T5" fmla="*/ 0 h 112"/>
                <a:gd name="T6" fmla="*/ 0 w 112"/>
                <a:gd name="T7" fmla="*/ 112 h 112"/>
                <a:gd name="T8" fmla="*/ 112 w 112"/>
                <a:gd name="T9" fmla="*/ 61 h 112"/>
              </a:gdLst>
              <a:ahLst/>
              <a:cxnLst>
                <a:cxn ang="0">
                  <a:pos x="T0" y="T1"/>
                </a:cxn>
                <a:cxn ang="0">
                  <a:pos x="T2" y="T3"/>
                </a:cxn>
                <a:cxn ang="0">
                  <a:pos x="T4" y="T5"/>
                </a:cxn>
                <a:cxn ang="0">
                  <a:pos x="T6" y="T7"/>
                </a:cxn>
                <a:cxn ang="0">
                  <a:pos x="T8" y="T9"/>
                </a:cxn>
              </a:cxnLst>
              <a:rect l="0" t="0" r="r" b="b"/>
              <a:pathLst>
                <a:path w="112" h="112">
                  <a:moveTo>
                    <a:pt x="112" y="61"/>
                  </a:moveTo>
                  <a:cubicBezTo>
                    <a:pt x="86" y="26"/>
                    <a:pt x="86" y="26"/>
                    <a:pt x="86" y="26"/>
                  </a:cubicBezTo>
                  <a:cubicBezTo>
                    <a:pt x="50" y="0"/>
                    <a:pt x="50" y="0"/>
                    <a:pt x="50" y="0"/>
                  </a:cubicBezTo>
                  <a:cubicBezTo>
                    <a:pt x="50" y="0"/>
                    <a:pt x="0" y="47"/>
                    <a:pt x="0" y="112"/>
                  </a:cubicBezTo>
                  <a:cubicBezTo>
                    <a:pt x="65" y="112"/>
                    <a:pt x="112" y="61"/>
                    <a:pt x="112" y="61"/>
                  </a:cubicBezTo>
                  <a:close/>
                </a:path>
              </a:pathLst>
            </a:custGeom>
            <a:solidFill>
              <a:srgbClr val="FBED21"/>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19"/>
            <p:cNvSpPr/>
            <p:nvPr/>
          </p:nvSpPr>
          <p:spPr bwMode="auto">
            <a:xfrm>
              <a:off x="3170006" y="2741108"/>
              <a:ext cx="509654" cy="514367"/>
            </a:xfrm>
            <a:custGeom>
              <a:avLst/>
              <a:gdLst>
                <a:gd name="T0" fmla="*/ 320 w 320"/>
                <a:gd name="T1" fmla="*/ 24 h 323"/>
                <a:gd name="T2" fmla="*/ 201 w 320"/>
                <a:gd name="T3" fmla="*/ 67 h 323"/>
                <a:gd name="T4" fmla="*/ 0 w 320"/>
                <a:gd name="T5" fmla="*/ 268 h 323"/>
                <a:gd name="T6" fmla="*/ 180 w 320"/>
                <a:gd name="T7" fmla="*/ 255 h 323"/>
                <a:gd name="T8" fmla="*/ 320 w 320"/>
                <a:gd name="T9" fmla="*/ 24 h 323"/>
              </a:gdLst>
              <a:ahLst/>
              <a:cxnLst>
                <a:cxn ang="0">
                  <a:pos x="T0" y="T1"/>
                </a:cxn>
                <a:cxn ang="0">
                  <a:pos x="T2" y="T3"/>
                </a:cxn>
                <a:cxn ang="0">
                  <a:pos x="T4" y="T5"/>
                </a:cxn>
                <a:cxn ang="0">
                  <a:pos x="T6" y="T7"/>
                </a:cxn>
                <a:cxn ang="0">
                  <a:pos x="T8" y="T9"/>
                </a:cxn>
              </a:cxnLst>
              <a:rect l="0" t="0" r="r" b="b"/>
              <a:pathLst>
                <a:path w="320" h="323">
                  <a:moveTo>
                    <a:pt x="320" y="24"/>
                  </a:moveTo>
                  <a:cubicBezTo>
                    <a:pt x="320" y="24"/>
                    <a:pt x="269" y="0"/>
                    <a:pt x="201" y="67"/>
                  </a:cubicBezTo>
                  <a:cubicBezTo>
                    <a:pt x="134" y="134"/>
                    <a:pt x="0" y="268"/>
                    <a:pt x="0" y="268"/>
                  </a:cubicBezTo>
                  <a:cubicBezTo>
                    <a:pt x="0" y="268"/>
                    <a:pt x="112" y="187"/>
                    <a:pt x="180" y="255"/>
                  </a:cubicBezTo>
                  <a:cubicBezTo>
                    <a:pt x="248" y="323"/>
                    <a:pt x="320" y="24"/>
                    <a:pt x="320" y="24"/>
                  </a:cubicBezTo>
                  <a:close/>
                </a:path>
              </a:pathLst>
            </a:custGeom>
            <a:solidFill>
              <a:schemeClr val="accent1">
                <a:lumMod val="75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20"/>
            <p:cNvSpPr/>
            <p:nvPr/>
          </p:nvSpPr>
          <p:spPr bwMode="auto">
            <a:xfrm>
              <a:off x="3544335" y="3118804"/>
              <a:ext cx="514367" cy="508981"/>
            </a:xfrm>
            <a:custGeom>
              <a:avLst/>
              <a:gdLst>
                <a:gd name="T0" fmla="*/ 298 w 323"/>
                <a:gd name="T1" fmla="*/ 0 h 320"/>
                <a:gd name="T2" fmla="*/ 256 w 323"/>
                <a:gd name="T3" fmla="*/ 119 h 320"/>
                <a:gd name="T4" fmla="*/ 55 w 323"/>
                <a:gd name="T5" fmla="*/ 320 h 320"/>
                <a:gd name="T6" fmla="*/ 68 w 323"/>
                <a:gd name="T7" fmla="*/ 141 h 320"/>
                <a:gd name="T8" fmla="*/ 298 w 323"/>
                <a:gd name="T9" fmla="*/ 0 h 320"/>
              </a:gdLst>
              <a:ahLst/>
              <a:cxnLst>
                <a:cxn ang="0">
                  <a:pos x="T0" y="T1"/>
                </a:cxn>
                <a:cxn ang="0">
                  <a:pos x="T2" y="T3"/>
                </a:cxn>
                <a:cxn ang="0">
                  <a:pos x="T4" y="T5"/>
                </a:cxn>
                <a:cxn ang="0">
                  <a:pos x="T6" y="T7"/>
                </a:cxn>
                <a:cxn ang="0">
                  <a:pos x="T8" y="T9"/>
                </a:cxn>
              </a:cxnLst>
              <a:rect l="0" t="0" r="r" b="b"/>
              <a:pathLst>
                <a:path w="323" h="320">
                  <a:moveTo>
                    <a:pt x="298" y="0"/>
                  </a:moveTo>
                  <a:cubicBezTo>
                    <a:pt x="298" y="0"/>
                    <a:pt x="323" y="52"/>
                    <a:pt x="256" y="119"/>
                  </a:cubicBezTo>
                  <a:cubicBezTo>
                    <a:pt x="189" y="186"/>
                    <a:pt x="55" y="320"/>
                    <a:pt x="55" y="320"/>
                  </a:cubicBezTo>
                  <a:cubicBezTo>
                    <a:pt x="55" y="320"/>
                    <a:pt x="136" y="209"/>
                    <a:pt x="68" y="141"/>
                  </a:cubicBezTo>
                  <a:cubicBezTo>
                    <a:pt x="0" y="73"/>
                    <a:pt x="298" y="0"/>
                    <a:pt x="298" y="0"/>
                  </a:cubicBezTo>
                  <a:close/>
                </a:path>
              </a:pathLst>
            </a:custGeom>
            <a:solidFill>
              <a:schemeClr val="accent1">
                <a:lumMod val="75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21"/>
            <p:cNvSpPr/>
            <p:nvPr/>
          </p:nvSpPr>
          <p:spPr bwMode="auto">
            <a:xfrm>
              <a:off x="3400932" y="3091201"/>
              <a:ext cx="305658" cy="307678"/>
            </a:xfrm>
            <a:custGeom>
              <a:avLst/>
              <a:gdLst>
                <a:gd name="T0" fmla="*/ 298 w 454"/>
                <a:gd name="T1" fmla="*/ 457 h 457"/>
                <a:gd name="T2" fmla="*/ 0 w 454"/>
                <a:gd name="T3" fmla="*/ 159 h 457"/>
                <a:gd name="T4" fmla="*/ 156 w 454"/>
                <a:gd name="T5" fmla="*/ 0 h 457"/>
                <a:gd name="T6" fmla="*/ 454 w 454"/>
                <a:gd name="T7" fmla="*/ 298 h 457"/>
                <a:gd name="T8" fmla="*/ 298 w 454"/>
                <a:gd name="T9" fmla="*/ 457 h 457"/>
              </a:gdLst>
              <a:ahLst/>
              <a:cxnLst>
                <a:cxn ang="0">
                  <a:pos x="T0" y="T1"/>
                </a:cxn>
                <a:cxn ang="0">
                  <a:pos x="T2" y="T3"/>
                </a:cxn>
                <a:cxn ang="0">
                  <a:pos x="T4" y="T5"/>
                </a:cxn>
                <a:cxn ang="0">
                  <a:pos x="T6" y="T7"/>
                </a:cxn>
                <a:cxn ang="0">
                  <a:pos x="T8" y="T9"/>
                </a:cxn>
              </a:cxnLst>
              <a:rect l="0" t="0" r="r" b="b"/>
              <a:pathLst>
                <a:path w="454" h="457">
                  <a:moveTo>
                    <a:pt x="298" y="457"/>
                  </a:moveTo>
                  <a:lnTo>
                    <a:pt x="0" y="159"/>
                  </a:lnTo>
                  <a:lnTo>
                    <a:pt x="156" y="0"/>
                  </a:lnTo>
                  <a:lnTo>
                    <a:pt x="454" y="298"/>
                  </a:lnTo>
                  <a:lnTo>
                    <a:pt x="298" y="457"/>
                  </a:lnTo>
                  <a:close/>
                </a:path>
              </a:pathLst>
            </a:custGeom>
            <a:solidFill>
              <a:srgbClr val="E5E5E5"/>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22"/>
            <p:cNvSpPr/>
            <p:nvPr/>
          </p:nvSpPr>
          <p:spPr bwMode="auto">
            <a:xfrm>
              <a:off x="3400932" y="3091201"/>
              <a:ext cx="111760" cy="111760"/>
            </a:xfrm>
            <a:custGeom>
              <a:avLst/>
              <a:gdLst>
                <a:gd name="T0" fmla="*/ 10 w 166"/>
                <a:gd name="T1" fmla="*/ 166 h 166"/>
                <a:gd name="T2" fmla="*/ 0 w 166"/>
                <a:gd name="T3" fmla="*/ 159 h 166"/>
                <a:gd name="T4" fmla="*/ 156 w 166"/>
                <a:gd name="T5" fmla="*/ 0 h 166"/>
                <a:gd name="T6" fmla="*/ 166 w 166"/>
                <a:gd name="T7" fmla="*/ 10 h 166"/>
                <a:gd name="T8" fmla="*/ 10 w 166"/>
                <a:gd name="T9" fmla="*/ 166 h 166"/>
              </a:gdLst>
              <a:ahLst/>
              <a:cxnLst>
                <a:cxn ang="0">
                  <a:pos x="T0" y="T1"/>
                </a:cxn>
                <a:cxn ang="0">
                  <a:pos x="T2" y="T3"/>
                </a:cxn>
                <a:cxn ang="0">
                  <a:pos x="T4" y="T5"/>
                </a:cxn>
                <a:cxn ang="0">
                  <a:pos x="T6" y="T7"/>
                </a:cxn>
                <a:cxn ang="0">
                  <a:pos x="T8" y="T9"/>
                </a:cxn>
              </a:cxnLst>
              <a:rect l="0" t="0" r="r" b="b"/>
              <a:pathLst>
                <a:path w="166" h="166">
                  <a:moveTo>
                    <a:pt x="10" y="166"/>
                  </a:moveTo>
                  <a:lnTo>
                    <a:pt x="0" y="159"/>
                  </a:lnTo>
                  <a:lnTo>
                    <a:pt x="156" y="0"/>
                  </a:lnTo>
                  <a:lnTo>
                    <a:pt x="166" y="10"/>
                  </a:lnTo>
                  <a:lnTo>
                    <a:pt x="10" y="166"/>
                  </a:lnTo>
                  <a:close/>
                </a:path>
              </a:pathLst>
            </a:custGeom>
            <a:solidFill>
              <a:srgbClr val="CBCBCB"/>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23"/>
            <p:cNvSpPr/>
            <p:nvPr/>
          </p:nvSpPr>
          <p:spPr bwMode="auto">
            <a:xfrm>
              <a:off x="3417090" y="3107359"/>
              <a:ext cx="109741" cy="111760"/>
            </a:xfrm>
            <a:custGeom>
              <a:avLst/>
              <a:gdLst>
                <a:gd name="T0" fmla="*/ 7 w 163"/>
                <a:gd name="T1" fmla="*/ 166 h 166"/>
                <a:gd name="T2" fmla="*/ 0 w 163"/>
                <a:gd name="T3" fmla="*/ 156 h 166"/>
                <a:gd name="T4" fmla="*/ 156 w 163"/>
                <a:gd name="T5" fmla="*/ 0 h 166"/>
                <a:gd name="T6" fmla="*/ 163 w 163"/>
                <a:gd name="T7" fmla="*/ 7 h 166"/>
                <a:gd name="T8" fmla="*/ 7 w 163"/>
                <a:gd name="T9" fmla="*/ 166 h 166"/>
              </a:gdLst>
              <a:ahLst/>
              <a:cxnLst>
                <a:cxn ang="0">
                  <a:pos x="T0" y="T1"/>
                </a:cxn>
                <a:cxn ang="0">
                  <a:pos x="T2" y="T3"/>
                </a:cxn>
                <a:cxn ang="0">
                  <a:pos x="T4" y="T5"/>
                </a:cxn>
                <a:cxn ang="0">
                  <a:pos x="T6" y="T7"/>
                </a:cxn>
                <a:cxn ang="0">
                  <a:pos x="T8" y="T9"/>
                </a:cxn>
              </a:cxnLst>
              <a:rect l="0" t="0" r="r" b="b"/>
              <a:pathLst>
                <a:path w="163" h="166">
                  <a:moveTo>
                    <a:pt x="7" y="166"/>
                  </a:moveTo>
                  <a:lnTo>
                    <a:pt x="0" y="156"/>
                  </a:lnTo>
                  <a:lnTo>
                    <a:pt x="156" y="0"/>
                  </a:lnTo>
                  <a:lnTo>
                    <a:pt x="163" y="7"/>
                  </a:lnTo>
                  <a:lnTo>
                    <a:pt x="7" y="166"/>
                  </a:lnTo>
                  <a:close/>
                </a:path>
              </a:pathLst>
            </a:custGeom>
            <a:solidFill>
              <a:srgbClr val="CBCBCB"/>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24"/>
            <p:cNvSpPr/>
            <p:nvPr/>
          </p:nvSpPr>
          <p:spPr bwMode="auto">
            <a:xfrm>
              <a:off x="3431229" y="3121497"/>
              <a:ext cx="111760" cy="111760"/>
            </a:xfrm>
            <a:custGeom>
              <a:avLst/>
              <a:gdLst>
                <a:gd name="T0" fmla="*/ 7 w 166"/>
                <a:gd name="T1" fmla="*/ 166 h 166"/>
                <a:gd name="T2" fmla="*/ 0 w 166"/>
                <a:gd name="T3" fmla="*/ 159 h 166"/>
                <a:gd name="T4" fmla="*/ 156 w 166"/>
                <a:gd name="T5" fmla="*/ 0 h 166"/>
                <a:gd name="T6" fmla="*/ 166 w 166"/>
                <a:gd name="T7" fmla="*/ 10 h 166"/>
                <a:gd name="T8" fmla="*/ 7 w 166"/>
                <a:gd name="T9" fmla="*/ 166 h 166"/>
              </a:gdLst>
              <a:ahLst/>
              <a:cxnLst>
                <a:cxn ang="0">
                  <a:pos x="T0" y="T1"/>
                </a:cxn>
                <a:cxn ang="0">
                  <a:pos x="T2" y="T3"/>
                </a:cxn>
                <a:cxn ang="0">
                  <a:pos x="T4" y="T5"/>
                </a:cxn>
                <a:cxn ang="0">
                  <a:pos x="T6" y="T7"/>
                </a:cxn>
                <a:cxn ang="0">
                  <a:pos x="T8" y="T9"/>
                </a:cxn>
              </a:cxnLst>
              <a:rect l="0" t="0" r="r" b="b"/>
              <a:pathLst>
                <a:path w="166" h="166">
                  <a:moveTo>
                    <a:pt x="7" y="166"/>
                  </a:moveTo>
                  <a:lnTo>
                    <a:pt x="0" y="159"/>
                  </a:lnTo>
                  <a:lnTo>
                    <a:pt x="156" y="0"/>
                  </a:lnTo>
                  <a:lnTo>
                    <a:pt x="166" y="10"/>
                  </a:lnTo>
                  <a:lnTo>
                    <a:pt x="7" y="166"/>
                  </a:lnTo>
                  <a:close/>
                </a:path>
              </a:pathLst>
            </a:custGeom>
            <a:solidFill>
              <a:srgbClr val="CBCBCB"/>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25"/>
            <p:cNvSpPr/>
            <p:nvPr/>
          </p:nvSpPr>
          <p:spPr bwMode="auto">
            <a:xfrm>
              <a:off x="3445367" y="3137655"/>
              <a:ext cx="111760" cy="109741"/>
            </a:xfrm>
            <a:custGeom>
              <a:avLst/>
              <a:gdLst>
                <a:gd name="T0" fmla="*/ 10 w 166"/>
                <a:gd name="T1" fmla="*/ 163 h 163"/>
                <a:gd name="T2" fmla="*/ 0 w 166"/>
                <a:gd name="T3" fmla="*/ 156 h 163"/>
                <a:gd name="T4" fmla="*/ 159 w 166"/>
                <a:gd name="T5" fmla="*/ 0 h 163"/>
                <a:gd name="T6" fmla="*/ 166 w 166"/>
                <a:gd name="T7" fmla="*/ 7 h 163"/>
                <a:gd name="T8" fmla="*/ 10 w 166"/>
                <a:gd name="T9" fmla="*/ 163 h 163"/>
              </a:gdLst>
              <a:ahLst/>
              <a:cxnLst>
                <a:cxn ang="0">
                  <a:pos x="T0" y="T1"/>
                </a:cxn>
                <a:cxn ang="0">
                  <a:pos x="T2" y="T3"/>
                </a:cxn>
                <a:cxn ang="0">
                  <a:pos x="T4" y="T5"/>
                </a:cxn>
                <a:cxn ang="0">
                  <a:pos x="T6" y="T7"/>
                </a:cxn>
                <a:cxn ang="0">
                  <a:pos x="T8" y="T9"/>
                </a:cxn>
              </a:cxnLst>
              <a:rect l="0" t="0" r="r" b="b"/>
              <a:pathLst>
                <a:path w="166" h="163">
                  <a:moveTo>
                    <a:pt x="10" y="163"/>
                  </a:moveTo>
                  <a:lnTo>
                    <a:pt x="0" y="156"/>
                  </a:lnTo>
                  <a:lnTo>
                    <a:pt x="159" y="0"/>
                  </a:lnTo>
                  <a:lnTo>
                    <a:pt x="166" y="7"/>
                  </a:lnTo>
                  <a:lnTo>
                    <a:pt x="10" y="163"/>
                  </a:lnTo>
                  <a:close/>
                </a:path>
              </a:pathLst>
            </a:custGeom>
            <a:solidFill>
              <a:srgbClr val="CBCBCB"/>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26"/>
            <p:cNvSpPr/>
            <p:nvPr/>
          </p:nvSpPr>
          <p:spPr bwMode="auto">
            <a:xfrm>
              <a:off x="3461525" y="3151794"/>
              <a:ext cx="111760" cy="111760"/>
            </a:xfrm>
            <a:custGeom>
              <a:avLst/>
              <a:gdLst>
                <a:gd name="T0" fmla="*/ 7 w 166"/>
                <a:gd name="T1" fmla="*/ 166 h 166"/>
                <a:gd name="T2" fmla="*/ 0 w 166"/>
                <a:gd name="T3" fmla="*/ 156 h 166"/>
                <a:gd name="T4" fmla="*/ 156 w 166"/>
                <a:gd name="T5" fmla="*/ 0 h 166"/>
                <a:gd name="T6" fmla="*/ 166 w 166"/>
                <a:gd name="T7" fmla="*/ 7 h 166"/>
                <a:gd name="T8" fmla="*/ 7 w 166"/>
                <a:gd name="T9" fmla="*/ 166 h 166"/>
              </a:gdLst>
              <a:ahLst/>
              <a:cxnLst>
                <a:cxn ang="0">
                  <a:pos x="T0" y="T1"/>
                </a:cxn>
                <a:cxn ang="0">
                  <a:pos x="T2" y="T3"/>
                </a:cxn>
                <a:cxn ang="0">
                  <a:pos x="T4" y="T5"/>
                </a:cxn>
                <a:cxn ang="0">
                  <a:pos x="T6" y="T7"/>
                </a:cxn>
                <a:cxn ang="0">
                  <a:pos x="T8" y="T9"/>
                </a:cxn>
              </a:cxnLst>
              <a:rect l="0" t="0" r="r" b="b"/>
              <a:pathLst>
                <a:path w="166" h="166">
                  <a:moveTo>
                    <a:pt x="7" y="166"/>
                  </a:moveTo>
                  <a:lnTo>
                    <a:pt x="0" y="156"/>
                  </a:lnTo>
                  <a:lnTo>
                    <a:pt x="156" y="0"/>
                  </a:lnTo>
                  <a:lnTo>
                    <a:pt x="166" y="7"/>
                  </a:lnTo>
                  <a:lnTo>
                    <a:pt x="7" y="166"/>
                  </a:lnTo>
                  <a:close/>
                </a:path>
              </a:pathLst>
            </a:custGeom>
            <a:solidFill>
              <a:srgbClr val="CBCBCB"/>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27"/>
            <p:cNvSpPr/>
            <p:nvPr/>
          </p:nvSpPr>
          <p:spPr bwMode="auto">
            <a:xfrm>
              <a:off x="3475663" y="3165932"/>
              <a:ext cx="111760" cy="111760"/>
            </a:xfrm>
            <a:custGeom>
              <a:avLst/>
              <a:gdLst>
                <a:gd name="T0" fmla="*/ 10 w 166"/>
                <a:gd name="T1" fmla="*/ 166 h 166"/>
                <a:gd name="T2" fmla="*/ 0 w 166"/>
                <a:gd name="T3" fmla="*/ 159 h 166"/>
                <a:gd name="T4" fmla="*/ 159 w 166"/>
                <a:gd name="T5" fmla="*/ 0 h 166"/>
                <a:gd name="T6" fmla="*/ 166 w 166"/>
                <a:gd name="T7" fmla="*/ 10 h 166"/>
                <a:gd name="T8" fmla="*/ 10 w 166"/>
                <a:gd name="T9" fmla="*/ 166 h 166"/>
              </a:gdLst>
              <a:ahLst/>
              <a:cxnLst>
                <a:cxn ang="0">
                  <a:pos x="T0" y="T1"/>
                </a:cxn>
                <a:cxn ang="0">
                  <a:pos x="T2" y="T3"/>
                </a:cxn>
                <a:cxn ang="0">
                  <a:pos x="T4" y="T5"/>
                </a:cxn>
                <a:cxn ang="0">
                  <a:pos x="T6" y="T7"/>
                </a:cxn>
                <a:cxn ang="0">
                  <a:pos x="T8" y="T9"/>
                </a:cxn>
              </a:cxnLst>
              <a:rect l="0" t="0" r="r" b="b"/>
              <a:pathLst>
                <a:path w="166" h="166">
                  <a:moveTo>
                    <a:pt x="10" y="166"/>
                  </a:moveTo>
                  <a:lnTo>
                    <a:pt x="0" y="159"/>
                  </a:lnTo>
                  <a:lnTo>
                    <a:pt x="159" y="0"/>
                  </a:lnTo>
                  <a:lnTo>
                    <a:pt x="166" y="10"/>
                  </a:lnTo>
                  <a:lnTo>
                    <a:pt x="10" y="166"/>
                  </a:lnTo>
                  <a:close/>
                </a:path>
              </a:pathLst>
            </a:custGeom>
            <a:solidFill>
              <a:srgbClr val="CBCBCB"/>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Freeform 28"/>
            <p:cNvSpPr/>
            <p:nvPr/>
          </p:nvSpPr>
          <p:spPr bwMode="auto">
            <a:xfrm>
              <a:off x="3491822" y="3182090"/>
              <a:ext cx="109741" cy="111760"/>
            </a:xfrm>
            <a:custGeom>
              <a:avLst/>
              <a:gdLst>
                <a:gd name="T0" fmla="*/ 7 w 163"/>
                <a:gd name="T1" fmla="*/ 166 h 166"/>
                <a:gd name="T2" fmla="*/ 0 w 163"/>
                <a:gd name="T3" fmla="*/ 156 h 166"/>
                <a:gd name="T4" fmla="*/ 156 w 163"/>
                <a:gd name="T5" fmla="*/ 0 h 166"/>
                <a:gd name="T6" fmla="*/ 163 w 163"/>
                <a:gd name="T7" fmla="*/ 7 h 166"/>
                <a:gd name="T8" fmla="*/ 7 w 163"/>
                <a:gd name="T9" fmla="*/ 166 h 166"/>
              </a:gdLst>
              <a:ahLst/>
              <a:cxnLst>
                <a:cxn ang="0">
                  <a:pos x="T0" y="T1"/>
                </a:cxn>
                <a:cxn ang="0">
                  <a:pos x="T2" y="T3"/>
                </a:cxn>
                <a:cxn ang="0">
                  <a:pos x="T4" y="T5"/>
                </a:cxn>
                <a:cxn ang="0">
                  <a:pos x="T6" y="T7"/>
                </a:cxn>
                <a:cxn ang="0">
                  <a:pos x="T8" y="T9"/>
                </a:cxn>
              </a:cxnLst>
              <a:rect l="0" t="0" r="r" b="b"/>
              <a:pathLst>
                <a:path w="163" h="166">
                  <a:moveTo>
                    <a:pt x="7" y="166"/>
                  </a:moveTo>
                  <a:lnTo>
                    <a:pt x="0" y="156"/>
                  </a:lnTo>
                  <a:lnTo>
                    <a:pt x="156" y="0"/>
                  </a:lnTo>
                  <a:lnTo>
                    <a:pt x="163" y="7"/>
                  </a:lnTo>
                  <a:lnTo>
                    <a:pt x="7" y="166"/>
                  </a:lnTo>
                  <a:close/>
                </a:path>
              </a:pathLst>
            </a:custGeom>
            <a:solidFill>
              <a:srgbClr val="CBCBCB"/>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29"/>
            <p:cNvSpPr/>
            <p:nvPr/>
          </p:nvSpPr>
          <p:spPr bwMode="auto">
            <a:xfrm>
              <a:off x="3505960" y="3196228"/>
              <a:ext cx="111760" cy="111760"/>
            </a:xfrm>
            <a:custGeom>
              <a:avLst/>
              <a:gdLst>
                <a:gd name="T0" fmla="*/ 7 w 166"/>
                <a:gd name="T1" fmla="*/ 166 h 166"/>
                <a:gd name="T2" fmla="*/ 0 w 166"/>
                <a:gd name="T3" fmla="*/ 159 h 166"/>
                <a:gd name="T4" fmla="*/ 156 w 166"/>
                <a:gd name="T5" fmla="*/ 0 h 166"/>
                <a:gd name="T6" fmla="*/ 166 w 166"/>
                <a:gd name="T7" fmla="*/ 10 h 166"/>
                <a:gd name="T8" fmla="*/ 7 w 166"/>
                <a:gd name="T9" fmla="*/ 166 h 166"/>
              </a:gdLst>
              <a:ahLst/>
              <a:cxnLst>
                <a:cxn ang="0">
                  <a:pos x="T0" y="T1"/>
                </a:cxn>
                <a:cxn ang="0">
                  <a:pos x="T2" y="T3"/>
                </a:cxn>
                <a:cxn ang="0">
                  <a:pos x="T4" y="T5"/>
                </a:cxn>
                <a:cxn ang="0">
                  <a:pos x="T6" y="T7"/>
                </a:cxn>
                <a:cxn ang="0">
                  <a:pos x="T8" y="T9"/>
                </a:cxn>
              </a:cxnLst>
              <a:rect l="0" t="0" r="r" b="b"/>
              <a:pathLst>
                <a:path w="166" h="166">
                  <a:moveTo>
                    <a:pt x="7" y="166"/>
                  </a:moveTo>
                  <a:lnTo>
                    <a:pt x="0" y="159"/>
                  </a:lnTo>
                  <a:lnTo>
                    <a:pt x="156" y="0"/>
                  </a:lnTo>
                  <a:lnTo>
                    <a:pt x="166" y="10"/>
                  </a:lnTo>
                  <a:lnTo>
                    <a:pt x="7" y="166"/>
                  </a:lnTo>
                  <a:close/>
                </a:path>
              </a:pathLst>
            </a:custGeom>
            <a:solidFill>
              <a:srgbClr val="CBCBCB"/>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Freeform 30"/>
            <p:cNvSpPr/>
            <p:nvPr/>
          </p:nvSpPr>
          <p:spPr bwMode="auto">
            <a:xfrm>
              <a:off x="3520098" y="3212387"/>
              <a:ext cx="111760" cy="109741"/>
            </a:xfrm>
            <a:custGeom>
              <a:avLst/>
              <a:gdLst>
                <a:gd name="T0" fmla="*/ 10 w 166"/>
                <a:gd name="T1" fmla="*/ 163 h 163"/>
                <a:gd name="T2" fmla="*/ 0 w 166"/>
                <a:gd name="T3" fmla="*/ 156 h 163"/>
                <a:gd name="T4" fmla="*/ 159 w 166"/>
                <a:gd name="T5" fmla="*/ 0 h 163"/>
                <a:gd name="T6" fmla="*/ 166 w 166"/>
                <a:gd name="T7" fmla="*/ 7 h 163"/>
                <a:gd name="T8" fmla="*/ 10 w 166"/>
                <a:gd name="T9" fmla="*/ 163 h 163"/>
              </a:gdLst>
              <a:ahLst/>
              <a:cxnLst>
                <a:cxn ang="0">
                  <a:pos x="T0" y="T1"/>
                </a:cxn>
                <a:cxn ang="0">
                  <a:pos x="T2" y="T3"/>
                </a:cxn>
                <a:cxn ang="0">
                  <a:pos x="T4" y="T5"/>
                </a:cxn>
                <a:cxn ang="0">
                  <a:pos x="T6" y="T7"/>
                </a:cxn>
                <a:cxn ang="0">
                  <a:pos x="T8" y="T9"/>
                </a:cxn>
              </a:cxnLst>
              <a:rect l="0" t="0" r="r" b="b"/>
              <a:pathLst>
                <a:path w="166" h="163">
                  <a:moveTo>
                    <a:pt x="10" y="163"/>
                  </a:moveTo>
                  <a:lnTo>
                    <a:pt x="0" y="156"/>
                  </a:lnTo>
                  <a:lnTo>
                    <a:pt x="159" y="0"/>
                  </a:lnTo>
                  <a:lnTo>
                    <a:pt x="166" y="7"/>
                  </a:lnTo>
                  <a:lnTo>
                    <a:pt x="10" y="163"/>
                  </a:lnTo>
                  <a:close/>
                </a:path>
              </a:pathLst>
            </a:custGeom>
            <a:solidFill>
              <a:srgbClr val="CBCBCB"/>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Freeform 31"/>
            <p:cNvSpPr/>
            <p:nvPr/>
          </p:nvSpPr>
          <p:spPr bwMode="auto">
            <a:xfrm>
              <a:off x="3536256" y="3226525"/>
              <a:ext cx="111760" cy="111760"/>
            </a:xfrm>
            <a:custGeom>
              <a:avLst/>
              <a:gdLst>
                <a:gd name="T0" fmla="*/ 7 w 166"/>
                <a:gd name="T1" fmla="*/ 166 h 166"/>
                <a:gd name="T2" fmla="*/ 0 w 166"/>
                <a:gd name="T3" fmla="*/ 159 h 166"/>
                <a:gd name="T4" fmla="*/ 156 w 166"/>
                <a:gd name="T5" fmla="*/ 0 h 166"/>
                <a:gd name="T6" fmla="*/ 166 w 166"/>
                <a:gd name="T7" fmla="*/ 10 h 166"/>
                <a:gd name="T8" fmla="*/ 7 w 166"/>
                <a:gd name="T9" fmla="*/ 166 h 166"/>
              </a:gdLst>
              <a:ahLst/>
              <a:cxnLst>
                <a:cxn ang="0">
                  <a:pos x="T0" y="T1"/>
                </a:cxn>
                <a:cxn ang="0">
                  <a:pos x="T2" y="T3"/>
                </a:cxn>
                <a:cxn ang="0">
                  <a:pos x="T4" y="T5"/>
                </a:cxn>
                <a:cxn ang="0">
                  <a:pos x="T6" y="T7"/>
                </a:cxn>
                <a:cxn ang="0">
                  <a:pos x="T8" y="T9"/>
                </a:cxn>
              </a:cxnLst>
              <a:rect l="0" t="0" r="r" b="b"/>
              <a:pathLst>
                <a:path w="166" h="166">
                  <a:moveTo>
                    <a:pt x="7" y="166"/>
                  </a:moveTo>
                  <a:lnTo>
                    <a:pt x="0" y="159"/>
                  </a:lnTo>
                  <a:lnTo>
                    <a:pt x="156" y="0"/>
                  </a:lnTo>
                  <a:lnTo>
                    <a:pt x="166" y="10"/>
                  </a:lnTo>
                  <a:lnTo>
                    <a:pt x="7" y="166"/>
                  </a:lnTo>
                  <a:close/>
                </a:path>
              </a:pathLst>
            </a:custGeom>
            <a:solidFill>
              <a:srgbClr val="CBCBCB"/>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Freeform 32"/>
            <p:cNvSpPr/>
            <p:nvPr/>
          </p:nvSpPr>
          <p:spPr bwMode="auto">
            <a:xfrm>
              <a:off x="3550395" y="3242683"/>
              <a:ext cx="111760" cy="109741"/>
            </a:xfrm>
            <a:custGeom>
              <a:avLst/>
              <a:gdLst>
                <a:gd name="T0" fmla="*/ 10 w 166"/>
                <a:gd name="T1" fmla="*/ 163 h 163"/>
                <a:gd name="T2" fmla="*/ 0 w 166"/>
                <a:gd name="T3" fmla="*/ 156 h 163"/>
                <a:gd name="T4" fmla="*/ 159 w 166"/>
                <a:gd name="T5" fmla="*/ 0 h 163"/>
                <a:gd name="T6" fmla="*/ 166 w 166"/>
                <a:gd name="T7" fmla="*/ 7 h 163"/>
                <a:gd name="T8" fmla="*/ 10 w 166"/>
                <a:gd name="T9" fmla="*/ 163 h 163"/>
              </a:gdLst>
              <a:ahLst/>
              <a:cxnLst>
                <a:cxn ang="0">
                  <a:pos x="T0" y="T1"/>
                </a:cxn>
                <a:cxn ang="0">
                  <a:pos x="T2" y="T3"/>
                </a:cxn>
                <a:cxn ang="0">
                  <a:pos x="T4" y="T5"/>
                </a:cxn>
                <a:cxn ang="0">
                  <a:pos x="T6" y="T7"/>
                </a:cxn>
                <a:cxn ang="0">
                  <a:pos x="T8" y="T9"/>
                </a:cxn>
              </a:cxnLst>
              <a:rect l="0" t="0" r="r" b="b"/>
              <a:pathLst>
                <a:path w="166" h="163">
                  <a:moveTo>
                    <a:pt x="10" y="163"/>
                  </a:moveTo>
                  <a:lnTo>
                    <a:pt x="0" y="156"/>
                  </a:lnTo>
                  <a:lnTo>
                    <a:pt x="159" y="0"/>
                  </a:lnTo>
                  <a:lnTo>
                    <a:pt x="166" y="7"/>
                  </a:lnTo>
                  <a:lnTo>
                    <a:pt x="10" y="163"/>
                  </a:lnTo>
                  <a:close/>
                </a:path>
              </a:pathLst>
            </a:custGeom>
            <a:solidFill>
              <a:srgbClr val="CBCBCB"/>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Freeform 33"/>
            <p:cNvSpPr/>
            <p:nvPr/>
          </p:nvSpPr>
          <p:spPr bwMode="auto">
            <a:xfrm>
              <a:off x="3566553" y="3256821"/>
              <a:ext cx="111760" cy="111760"/>
            </a:xfrm>
            <a:custGeom>
              <a:avLst/>
              <a:gdLst>
                <a:gd name="T0" fmla="*/ 7 w 166"/>
                <a:gd name="T1" fmla="*/ 166 h 166"/>
                <a:gd name="T2" fmla="*/ 0 w 166"/>
                <a:gd name="T3" fmla="*/ 156 h 166"/>
                <a:gd name="T4" fmla="*/ 156 w 166"/>
                <a:gd name="T5" fmla="*/ 0 h 166"/>
                <a:gd name="T6" fmla="*/ 166 w 166"/>
                <a:gd name="T7" fmla="*/ 7 h 166"/>
                <a:gd name="T8" fmla="*/ 7 w 166"/>
                <a:gd name="T9" fmla="*/ 166 h 166"/>
              </a:gdLst>
              <a:ahLst/>
              <a:cxnLst>
                <a:cxn ang="0">
                  <a:pos x="T0" y="T1"/>
                </a:cxn>
                <a:cxn ang="0">
                  <a:pos x="T2" y="T3"/>
                </a:cxn>
                <a:cxn ang="0">
                  <a:pos x="T4" y="T5"/>
                </a:cxn>
                <a:cxn ang="0">
                  <a:pos x="T6" y="T7"/>
                </a:cxn>
                <a:cxn ang="0">
                  <a:pos x="T8" y="T9"/>
                </a:cxn>
              </a:cxnLst>
              <a:rect l="0" t="0" r="r" b="b"/>
              <a:pathLst>
                <a:path w="166" h="166">
                  <a:moveTo>
                    <a:pt x="7" y="166"/>
                  </a:moveTo>
                  <a:lnTo>
                    <a:pt x="0" y="156"/>
                  </a:lnTo>
                  <a:lnTo>
                    <a:pt x="156" y="0"/>
                  </a:lnTo>
                  <a:lnTo>
                    <a:pt x="166" y="7"/>
                  </a:lnTo>
                  <a:lnTo>
                    <a:pt x="7" y="166"/>
                  </a:lnTo>
                  <a:close/>
                </a:path>
              </a:pathLst>
            </a:custGeom>
            <a:solidFill>
              <a:srgbClr val="CBCBCB"/>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Freeform 34"/>
            <p:cNvSpPr/>
            <p:nvPr/>
          </p:nvSpPr>
          <p:spPr bwMode="auto">
            <a:xfrm>
              <a:off x="3580691" y="3271633"/>
              <a:ext cx="111760" cy="111087"/>
            </a:xfrm>
            <a:custGeom>
              <a:avLst/>
              <a:gdLst>
                <a:gd name="T0" fmla="*/ 10 w 166"/>
                <a:gd name="T1" fmla="*/ 165 h 165"/>
                <a:gd name="T2" fmla="*/ 0 w 166"/>
                <a:gd name="T3" fmla="*/ 158 h 165"/>
                <a:gd name="T4" fmla="*/ 159 w 166"/>
                <a:gd name="T5" fmla="*/ 0 h 165"/>
                <a:gd name="T6" fmla="*/ 166 w 166"/>
                <a:gd name="T7" fmla="*/ 9 h 165"/>
                <a:gd name="T8" fmla="*/ 10 w 166"/>
                <a:gd name="T9" fmla="*/ 165 h 165"/>
              </a:gdLst>
              <a:ahLst/>
              <a:cxnLst>
                <a:cxn ang="0">
                  <a:pos x="T0" y="T1"/>
                </a:cxn>
                <a:cxn ang="0">
                  <a:pos x="T2" y="T3"/>
                </a:cxn>
                <a:cxn ang="0">
                  <a:pos x="T4" y="T5"/>
                </a:cxn>
                <a:cxn ang="0">
                  <a:pos x="T6" y="T7"/>
                </a:cxn>
                <a:cxn ang="0">
                  <a:pos x="T8" y="T9"/>
                </a:cxn>
              </a:cxnLst>
              <a:rect l="0" t="0" r="r" b="b"/>
              <a:pathLst>
                <a:path w="166" h="165">
                  <a:moveTo>
                    <a:pt x="10" y="165"/>
                  </a:moveTo>
                  <a:lnTo>
                    <a:pt x="0" y="158"/>
                  </a:lnTo>
                  <a:lnTo>
                    <a:pt x="159" y="0"/>
                  </a:lnTo>
                  <a:lnTo>
                    <a:pt x="166" y="9"/>
                  </a:lnTo>
                  <a:lnTo>
                    <a:pt x="10" y="165"/>
                  </a:lnTo>
                  <a:close/>
                </a:path>
              </a:pathLst>
            </a:custGeom>
            <a:solidFill>
              <a:srgbClr val="CBCBCB"/>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35"/>
            <p:cNvSpPr/>
            <p:nvPr/>
          </p:nvSpPr>
          <p:spPr bwMode="auto">
            <a:xfrm>
              <a:off x="3596849" y="3287118"/>
              <a:ext cx="109741" cy="111760"/>
            </a:xfrm>
            <a:custGeom>
              <a:avLst/>
              <a:gdLst>
                <a:gd name="T0" fmla="*/ 7 w 163"/>
                <a:gd name="T1" fmla="*/ 166 h 166"/>
                <a:gd name="T2" fmla="*/ 0 w 163"/>
                <a:gd name="T3" fmla="*/ 156 h 166"/>
                <a:gd name="T4" fmla="*/ 156 w 163"/>
                <a:gd name="T5" fmla="*/ 0 h 166"/>
                <a:gd name="T6" fmla="*/ 163 w 163"/>
                <a:gd name="T7" fmla="*/ 7 h 166"/>
                <a:gd name="T8" fmla="*/ 7 w 163"/>
                <a:gd name="T9" fmla="*/ 166 h 166"/>
              </a:gdLst>
              <a:ahLst/>
              <a:cxnLst>
                <a:cxn ang="0">
                  <a:pos x="T0" y="T1"/>
                </a:cxn>
                <a:cxn ang="0">
                  <a:pos x="T2" y="T3"/>
                </a:cxn>
                <a:cxn ang="0">
                  <a:pos x="T4" y="T5"/>
                </a:cxn>
                <a:cxn ang="0">
                  <a:pos x="T6" y="T7"/>
                </a:cxn>
                <a:cxn ang="0">
                  <a:pos x="T8" y="T9"/>
                </a:cxn>
              </a:cxnLst>
              <a:rect l="0" t="0" r="r" b="b"/>
              <a:pathLst>
                <a:path w="163" h="166">
                  <a:moveTo>
                    <a:pt x="7" y="166"/>
                  </a:moveTo>
                  <a:lnTo>
                    <a:pt x="0" y="156"/>
                  </a:lnTo>
                  <a:lnTo>
                    <a:pt x="156" y="0"/>
                  </a:lnTo>
                  <a:lnTo>
                    <a:pt x="163" y="7"/>
                  </a:lnTo>
                  <a:lnTo>
                    <a:pt x="7" y="166"/>
                  </a:lnTo>
                  <a:close/>
                </a:path>
              </a:pathLst>
            </a:custGeom>
            <a:solidFill>
              <a:srgbClr val="CBCBCB"/>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Freeform 36"/>
            <p:cNvSpPr/>
            <p:nvPr/>
          </p:nvSpPr>
          <p:spPr bwMode="auto">
            <a:xfrm>
              <a:off x="3426516" y="2059774"/>
              <a:ext cx="1312174" cy="1313521"/>
            </a:xfrm>
            <a:custGeom>
              <a:avLst/>
              <a:gdLst>
                <a:gd name="T0" fmla="*/ 141 w 824"/>
                <a:gd name="T1" fmla="*/ 825 h 825"/>
                <a:gd name="T2" fmla="*/ 482 w 824"/>
                <a:gd name="T3" fmla="*/ 564 h 825"/>
                <a:gd name="T4" fmla="*/ 763 w 824"/>
                <a:gd name="T5" fmla="*/ 61 h 825"/>
                <a:gd name="T6" fmla="*/ 261 w 824"/>
                <a:gd name="T7" fmla="*/ 343 h 825"/>
                <a:gd name="T8" fmla="*/ 0 w 824"/>
                <a:gd name="T9" fmla="*/ 683 h 825"/>
                <a:gd name="T10" fmla="*/ 141 w 824"/>
                <a:gd name="T11" fmla="*/ 825 h 825"/>
              </a:gdLst>
              <a:ahLst/>
              <a:cxnLst>
                <a:cxn ang="0">
                  <a:pos x="T0" y="T1"/>
                </a:cxn>
                <a:cxn ang="0">
                  <a:pos x="T2" y="T3"/>
                </a:cxn>
                <a:cxn ang="0">
                  <a:pos x="T4" y="T5"/>
                </a:cxn>
                <a:cxn ang="0">
                  <a:pos x="T6" y="T7"/>
                </a:cxn>
                <a:cxn ang="0">
                  <a:pos x="T8" y="T9"/>
                </a:cxn>
                <a:cxn ang="0">
                  <a:pos x="T10" y="T11"/>
                </a:cxn>
              </a:cxnLst>
              <a:rect l="0" t="0" r="r" b="b"/>
              <a:pathLst>
                <a:path w="824" h="825">
                  <a:moveTo>
                    <a:pt x="141" y="825"/>
                  </a:moveTo>
                  <a:cubicBezTo>
                    <a:pt x="237" y="778"/>
                    <a:pt x="361" y="685"/>
                    <a:pt x="482" y="564"/>
                  </a:cubicBezTo>
                  <a:cubicBezTo>
                    <a:pt x="698" y="348"/>
                    <a:pt x="824" y="123"/>
                    <a:pt x="763" y="61"/>
                  </a:cubicBezTo>
                  <a:cubicBezTo>
                    <a:pt x="702" y="0"/>
                    <a:pt x="477" y="126"/>
                    <a:pt x="261" y="343"/>
                  </a:cubicBezTo>
                  <a:cubicBezTo>
                    <a:pt x="140" y="464"/>
                    <a:pt x="47" y="587"/>
                    <a:pt x="0" y="683"/>
                  </a:cubicBezTo>
                  <a:cubicBezTo>
                    <a:pt x="141" y="825"/>
                    <a:pt x="141" y="825"/>
                    <a:pt x="141" y="825"/>
                  </a:cubicBezTo>
                </a:path>
              </a:pathLst>
            </a:custGeom>
            <a:solidFill>
              <a:schemeClr val="tx2">
                <a:lumMod val="20000"/>
                <a:lumOff val="80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Freeform 37"/>
            <p:cNvSpPr/>
            <p:nvPr/>
          </p:nvSpPr>
          <p:spPr bwMode="auto">
            <a:xfrm>
              <a:off x="3549048" y="2779484"/>
              <a:ext cx="469932" cy="471279"/>
            </a:xfrm>
            <a:custGeom>
              <a:avLst/>
              <a:gdLst>
                <a:gd name="T0" fmla="*/ 205 w 295"/>
                <a:gd name="T1" fmla="*/ 285 h 296"/>
                <a:gd name="T2" fmla="*/ 295 w 295"/>
                <a:gd name="T3" fmla="*/ 213 h 296"/>
                <a:gd name="T4" fmla="*/ 176 w 295"/>
                <a:gd name="T5" fmla="*/ 120 h 296"/>
                <a:gd name="T6" fmla="*/ 82 w 295"/>
                <a:gd name="T7" fmla="*/ 0 h 296"/>
                <a:gd name="T8" fmla="*/ 11 w 295"/>
                <a:gd name="T9" fmla="*/ 90 h 296"/>
                <a:gd name="T10" fmla="*/ 95 w 295"/>
                <a:gd name="T11" fmla="*/ 201 h 296"/>
                <a:gd name="T12" fmla="*/ 205 w 295"/>
                <a:gd name="T13" fmla="*/ 285 h 296"/>
              </a:gdLst>
              <a:ahLst/>
              <a:cxnLst>
                <a:cxn ang="0">
                  <a:pos x="T0" y="T1"/>
                </a:cxn>
                <a:cxn ang="0">
                  <a:pos x="T2" y="T3"/>
                </a:cxn>
                <a:cxn ang="0">
                  <a:pos x="T4" y="T5"/>
                </a:cxn>
                <a:cxn ang="0">
                  <a:pos x="T6" y="T7"/>
                </a:cxn>
                <a:cxn ang="0">
                  <a:pos x="T8" y="T9"/>
                </a:cxn>
                <a:cxn ang="0">
                  <a:pos x="T10" y="T11"/>
                </a:cxn>
                <a:cxn ang="0">
                  <a:pos x="T12" y="T13"/>
                </a:cxn>
              </a:cxnLst>
              <a:rect l="0" t="0" r="r" b="b"/>
              <a:pathLst>
                <a:path w="295" h="296">
                  <a:moveTo>
                    <a:pt x="205" y="285"/>
                  </a:moveTo>
                  <a:cubicBezTo>
                    <a:pt x="235" y="263"/>
                    <a:pt x="265" y="240"/>
                    <a:pt x="295" y="213"/>
                  </a:cubicBezTo>
                  <a:cubicBezTo>
                    <a:pt x="295" y="213"/>
                    <a:pt x="281" y="225"/>
                    <a:pt x="176" y="120"/>
                  </a:cubicBezTo>
                  <a:cubicBezTo>
                    <a:pt x="71" y="15"/>
                    <a:pt x="82" y="0"/>
                    <a:pt x="82" y="0"/>
                  </a:cubicBezTo>
                  <a:cubicBezTo>
                    <a:pt x="56" y="31"/>
                    <a:pt x="32" y="61"/>
                    <a:pt x="11" y="90"/>
                  </a:cubicBezTo>
                  <a:cubicBezTo>
                    <a:pt x="11" y="90"/>
                    <a:pt x="0" y="105"/>
                    <a:pt x="95" y="201"/>
                  </a:cubicBezTo>
                  <a:cubicBezTo>
                    <a:pt x="190" y="296"/>
                    <a:pt x="205" y="285"/>
                    <a:pt x="205" y="285"/>
                  </a:cubicBez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Freeform 38"/>
            <p:cNvSpPr/>
            <p:nvPr/>
          </p:nvSpPr>
          <p:spPr bwMode="auto">
            <a:xfrm>
              <a:off x="4179888" y="2092763"/>
              <a:ext cx="526485" cy="527159"/>
            </a:xfrm>
            <a:custGeom>
              <a:avLst/>
              <a:gdLst>
                <a:gd name="T0" fmla="*/ 191 w 331"/>
                <a:gd name="T1" fmla="*/ 331 h 331"/>
                <a:gd name="T2" fmla="*/ 290 w 331"/>
                <a:gd name="T3" fmla="*/ 40 h 331"/>
                <a:gd name="T4" fmla="*/ 0 w 331"/>
                <a:gd name="T5" fmla="*/ 140 h 331"/>
                <a:gd name="T6" fmla="*/ 75 w 331"/>
                <a:gd name="T7" fmla="*/ 256 h 331"/>
                <a:gd name="T8" fmla="*/ 191 w 331"/>
                <a:gd name="T9" fmla="*/ 331 h 331"/>
              </a:gdLst>
              <a:ahLst/>
              <a:cxnLst>
                <a:cxn ang="0">
                  <a:pos x="T0" y="T1"/>
                </a:cxn>
                <a:cxn ang="0">
                  <a:pos x="T2" y="T3"/>
                </a:cxn>
                <a:cxn ang="0">
                  <a:pos x="T4" y="T5"/>
                </a:cxn>
                <a:cxn ang="0">
                  <a:pos x="T6" y="T7"/>
                </a:cxn>
                <a:cxn ang="0">
                  <a:pos x="T8" y="T9"/>
                </a:cxn>
              </a:cxnLst>
              <a:rect l="0" t="0" r="r" b="b"/>
              <a:pathLst>
                <a:path w="331" h="331">
                  <a:moveTo>
                    <a:pt x="191" y="331"/>
                  </a:moveTo>
                  <a:cubicBezTo>
                    <a:pt x="288" y="195"/>
                    <a:pt x="331" y="81"/>
                    <a:pt x="290" y="40"/>
                  </a:cubicBezTo>
                  <a:cubicBezTo>
                    <a:pt x="249" y="0"/>
                    <a:pt x="135" y="42"/>
                    <a:pt x="0" y="140"/>
                  </a:cubicBezTo>
                  <a:cubicBezTo>
                    <a:pt x="0" y="140"/>
                    <a:pt x="20" y="202"/>
                    <a:pt x="75" y="256"/>
                  </a:cubicBezTo>
                  <a:cubicBezTo>
                    <a:pt x="129" y="310"/>
                    <a:pt x="191" y="331"/>
                    <a:pt x="191" y="331"/>
                  </a:cubicBez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Freeform 39"/>
            <p:cNvSpPr/>
            <p:nvPr/>
          </p:nvSpPr>
          <p:spPr bwMode="auto">
            <a:xfrm>
              <a:off x="4009555" y="2486618"/>
              <a:ext cx="302292" cy="303638"/>
            </a:xfrm>
            <a:custGeom>
              <a:avLst/>
              <a:gdLst>
                <a:gd name="T0" fmla="*/ 156 w 190"/>
                <a:gd name="T1" fmla="*/ 157 h 191"/>
                <a:gd name="T2" fmla="*/ 34 w 190"/>
                <a:gd name="T3" fmla="*/ 157 h 191"/>
                <a:gd name="T4" fmla="*/ 34 w 190"/>
                <a:gd name="T5" fmla="*/ 34 h 191"/>
                <a:gd name="T6" fmla="*/ 156 w 190"/>
                <a:gd name="T7" fmla="*/ 34 h 191"/>
                <a:gd name="T8" fmla="*/ 156 w 190"/>
                <a:gd name="T9" fmla="*/ 157 h 191"/>
              </a:gdLst>
              <a:ahLst/>
              <a:cxnLst>
                <a:cxn ang="0">
                  <a:pos x="T0" y="T1"/>
                </a:cxn>
                <a:cxn ang="0">
                  <a:pos x="T2" y="T3"/>
                </a:cxn>
                <a:cxn ang="0">
                  <a:pos x="T4" y="T5"/>
                </a:cxn>
                <a:cxn ang="0">
                  <a:pos x="T6" y="T7"/>
                </a:cxn>
                <a:cxn ang="0">
                  <a:pos x="T8" y="T9"/>
                </a:cxn>
              </a:cxnLst>
              <a:rect l="0" t="0" r="r" b="b"/>
              <a:pathLst>
                <a:path w="190" h="191">
                  <a:moveTo>
                    <a:pt x="156" y="157"/>
                  </a:moveTo>
                  <a:cubicBezTo>
                    <a:pt x="122" y="191"/>
                    <a:pt x="68" y="191"/>
                    <a:pt x="34" y="157"/>
                  </a:cubicBezTo>
                  <a:cubicBezTo>
                    <a:pt x="0" y="123"/>
                    <a:pt x="0" y="68"/>
                    <a:pt x="34" y="34"/>
                  </a:cubicBezTo>
                  <a:cubicBezTo>
                    <a:pt x="68" y="0"/>
                    <a:pt x="122" y="0"/>
                    <a:pt x="156" y="34"/>
                  </a:cubicBezTo>
                  <a:cubicBezTo>
                    <a:pt x="190" y="68"/>
                    <a:pt x="190" y="123"/>
                    <a:pt x="156" y="157"/>
                  </a:cubicBezTo>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Freeform 40"/>
            <p:cNvSpPr/>
            <p:nvPr/>
          </p:nvSpPr>
          <p:spPr bwMode="auto">
            <a:xfrm>
              <a:off x="4036485" y="2513548"/>
              <a:ext cx="248431" cy="249778"/>
            </a:xfrm>
            <a:custGeom>
              <a:avLst/>
              <a:gdLst>
                <a:gd name="T0" fmla="*/ 107 w 156"/>
                <a:gd name="T1" fmla="*/ 141 h 157"/>
                <a:gd name="T2" fmla="*/ 16 w 156"/>
                <a:gd name="T3" fmla="*/ 108 h 157"/>
                <a:gd name="T4" fmla="*/ 49 w 156"/>
                <a:gd name="T5" fmla="*/ 17 h 157"/>
                <a:gd name="T6" fmla="*/ 140 w 156"/>
                <a:gd name="T7" fmla="*/ 50 h 157"/>
                <a:gd name="T8" fmla="*/ 107 w 156"/>
                <a:gd name="T9" fmla="*/ 141 h 157"/>
              </a:gdLst>
              <a:ahLst/>
              <a:cxnLst>
                <a:cxn ang="0">
                  <a:pos x="T0" y="T1"/>
                </a:cxn>
                <a:cxn ang="0">
                  <a:pos x="T2" y="T3"/>
                </a:cxn>
                <a:cxn ang="0">
                  <a:pos x="T4" y="T5"/>
                </a:cxn>
                <a:cxn ang="0">
                  <a:pos x="T6" y="T7"/>
                </a:cxn>
                <a:cxn ang="0">
                  <a:pos x="T8" y="T9"/>
                </a:cxn>
              </a:cxnLst>
              <a:rect l="0" t="0" r="r" b="b"/>
              <a:pathLst>
                <a:path w="156" h="157">
                  <a:moveTo>
                    <a:pt x="107" y="141"/>
                  </a:moveTo>
                  <a:cubicBezTo>
                    <a:pt x="73" y="157"/>
                    <a:pt x="32" y="142"/>
                    <a:pt x="16" y="108"/>
                  </a:cubicBezTo>
                  <a:cubicBezTo>
                    <a:pt x="0" y="73"/>
                    <a:pt x="15" y="33"/>
                    <a:pt x="49" y="17"/>
                  </a:cubicBezTo>
                  <a:cubicBezTo>
                    <a:pt x="83" y="0"/>
                    <a:pt x="124" y="15"/>
                    <a:pt x="140" y="50"/>
                  </a:cubicBezTo>
                  <a:cubicBezTo>
                    <a:pt x="156" y="84"/>
                    <a:pt x="141" y="125"/>
                    <a:pt x="107" y="141"/>
                  </a:cubicBezTo>
                </a:path>
              </a:pathLst>
            </a:custGeom>
            <a:solidFill>
              <a:schemeClr val="bg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Freeform 44"/>
            <p:cNvSpPr/>
            <p:nvPr/>
          </p:nvSpPr>
          <p:spPr bwMode="auto">
            <a:xfrm>
              <a:off x="4238461" y="2540478"/>
              <a:ext cx="18851" cy="18851"/>
            </a:xfrm>
            <a:custGeom>
              <a:avLst/>
              <a:gdLst>
                <a:gd name="T0" fmla="*/ 10 w 12"/>
                <a:gd name="T1" fmla="*/ 10 h 12"/>
                <a:gd name="T2" fmla="*/ 2 w 12"/>
                <a:gd name="T3" fmla="*/ 10 h 12"/>
                <a:gd name="T4" fmla="*/ 2 w 12"/>
                <a:gd name="T5" fmla="*/ 3 h 12"/>
                <a:gd name="T6" fmla="*/ 10 w 12"/>
                <a:gd name="T7" fmla="*/ 3 h 12"/>
                <a:gd name="T8" fmla="*/ 10 w 12"/>
                <a:gd name="T9" fmla="*/ 10 h 12"/>
              </a:gdLst>
              <a:ahLst/>
              <a:cxnLst>
                <a:cxn ang="0">
                  <a:pos x="T0" y="T1"/>
                </a:cxn>
                <a:cxn ang="0">
                  <a:pos x="T2" y="T3"/>
                </a:cxn>
                <a:cxn ang="0">
                  <a:pos x="T4" y="T5"/>
                </a:cxn>
                <a:cxn ang="0">
                  <a:pos x="T6" y="T7"/>
                </a:cxn>
                <a:cxn ang="0">
                  <a:pos x="T8" y="T9"/>
                </a:cxn>
              </a:cxnLst>
              <a:rect l="0" t="0" r="r" b="b"/>
              <a:pathLst>
                <a:path w="12" h="12">
                  <a:moveTo>
                    <a:pt x="10" y="10"/>
                  </a:moveTo>
                  <a:cubicBezTo>
                    <a:pt x="8" y="12"/>
                    <a:pt x="4" y="12"/>
                    <a:pt x="2" y="10"/>
                  </a:cubicBezTo>
                  <a:cubicBezTo>
                    <a:pt x="0" y="8"/>
                    <a:pt x="0" y="5"/>
                    <a:pt x="2" y="3"/>
                  </a:cubicBezTo>
                  <a:cubicBezTo>
                    <a:pt x="4" y="0"/>
                    <a:pt x="8" y="0"/>
                    <a:pt x="10" y="3"/>
                  </a:cubicBezTo>
                  <a:cubicBezTo>
                    <a:pt x="12" y="5"/>
                    <a:pt x="12" y="8"/>
                    <a:pt x="10" y="10"/>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Freeform 45"/>
            <p:cNvSpPr/>
            <p:nvPr/>
          </p:nvSpPr>
          <p:spPr bwMode="auto">
            <a:xfrm>
              <a:off x="4182581" y="2508835"/>
              <a:ext cx="19524" cy="18851"/>
            </a:xfrm>
            <a:custGeom>
              <a:avLst/>
              <a:gdLst>
                <a:gd name="T0" fmla="*/ 12 w 12"/>
                <a:gd name="T1" fmla="*/ 8 h 12"/>
                <a:gd name="T2" fmla="*/ 5 w 12"/>
                <a:gd name="T3" fmla="*/ 12 h 12"/>
                <a:gd name="T4" fmla="*/ 1 w 12"/>
                <a:gd name="T5" fmla="*/ 5 h 12"/>
                <a:gd name="T6" fmla="*/ 8 w 12"/>
                <a:gd name="T7" fmla="*/ 1 h 12"/>
                <a:gd name="T8" fmla="*/ 12 w 12"/>
                <a:gd name="T9" fmla="*/ 8 h 12"/>
              </a:gdLst>
              <a:ahLst/>
              <a:cxnLst>
                <a:cxn ang="0">
                  <a:pos x="T0" y="T1"/>
                </a:cxn>
                <a:cxn ang="0">
                  <a:pos x="T2" y="T3"/>
                </a:cxn>
                <a:cxn ang="0">
                  <a:pos x="T4" y="T5"/>
                </a:cxn>
                <a:cxn ang="0">
                  <a:pos x="T6" y="T7"/>
                </a:cxn>
                <a:cxn ang="0">
                  <a:pos x="T8" y="T9"/>
                </a:cxn>
              </a:cxnLst>
              <a:rect l="0" t="0" r="r" b="b"/>
              <a:pathLst>
                <a:path w="12" h="12">
                  <a:moveTo>
                    <a:pt x="12" y="8"/>
                  </a:moveTo>
                  <a:cubicBezTo>
                    <a:pt x="11" y="11"/>
                    <a:pt x="8" y="12"/>
                    <a:pt x="5" y="12"/>
                  </a:cubicBezTo>
                  <a:cubicBezTo>
                    <a:pt x="2" y="11"/>
                    <a:pt x="0" y="8"/>
                    <a:pt x="1" y="5"/>
                  </a:cubicBezTo>
                  <a:cubicBezTo>
                    <a:pt x="2" y="2"/>
                    <a:pt x="5" y="0"/>
                    <a:pt x="8" y="1"/>
                  </a:cubicBezTo>
                  <a:cubicBezTo>
                    <a:pt x="11" y="2"/>
                    <a:pt x="12" y="5"/>
                    <a:pt x="12" y="8"/>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Freeform 46"/>
            <p:cNvSpPr/>
            <p:nvPr/>
          </p:nvSpPr>
          <p:spPr bwMode="auto">
            <a:xfrm>
              <a:off x="4119295" y="2508835"/>
              <a:ext cx="18851" cy="18851"/>
            </a:xfrm>
            <a:custGeom>
              <a:avLst/>
              <a:gdLst>
                <a:gd name="T0" fmla="*/ 11 w 12"/>
                <a:gd name="T1" fmla="*/ 5 h 12"/>
                <a:gd name="T2" fmla="*/ 7 w 12"/>
                <a:gd name="T3" fmla="*/ 12 h 12"/>
                <a:gd name="T4" fmla="*/ 0 w 12"/>
                <a:gd name="T5" fmla="*/ 8 h 12"/>
                <a:gd name="T6" fmla="*/ 4 w 12"/>
                <a:gd name="T7" fmla="*/ 1 h 12"/>
                <a:gd name="T8" fmla="*/ 11 w 12"/>
                <a:gd name="T9" fmla="*/ 5 h 12"/>
              </a:gdLst>
              <a:ahLst/>
              <a:cxnLst>
                <a:cxn ang="0">
                  <a:pos x="T0" y="T1"/>
                </a:cxn>
                <a:cxn ang="0">
                  <a:pos x="T2" y="T3"/>
                </a:cxn>
                <a:cxn ang="0">
                  <a:pos x="T4" y="T5"/>
                </a:cxn>
                <a:cxn ang="0">
                  <a:pos x="T6" y="T7"/>
                </a:cxn>
                <a:cxn ang="0">
                  <a:pos x="T8" y="T9"/>
                </a:cxn>
              </a:cxnLst>
              <a:rect l="0" t="0" r="r" b="b"/>
              <a:pathLst>
                <a:path w="12" h="12">
                  <a:moveTo>
                    <a:pt x="11" y="5"/>
                  </a:moveTo>
                  <a:cubicBezTo>
                    <a:pt x="12" y="8"/>
                    <a:pt x="10" y="11"/>
                    <a:pt x="7" y="12"/>
                  </a:cubicBezTo>
                  <a:cubicBezTo>
                    <a:pt x="4" y="12"/>
                    <a:pt x="1" y="11"/>
                    <a:pt x="0" y="8"/>
                  </a:cubicBezTo>
                  <a:cubicBezTo>
                    <a:pt x="0" y="5"/>
                    <a:pt x="1" y="2"/>
                    <a:pt x="4" y="1"/>
                  </a:cubicBezTo>
                  <a:cubicBezTo>
                    <a:pt x="7" y="0"/>
                    <a:pt x="10" y="2"/>
                    <a:pt x="11" y="5"/>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Freeform 47"/>
            <p:cNvSpPr/>
            <p:nvPr/>
          </p:nvSpPr>
          <p:spPr bwMode="auto">
            <a:xfrm>
              <a:off x="4063415" y="2540478"/>
              <a:ext cx="18851" cy="18851"/>
            </a:xfrm>
            <a:custGeom>
              <a:avLst/>
              <a:gdLst>
                <a:gd name="T0" fmla="*/ 10 w 12"/>
                <a:gd name="T1" fmla="*/ 3 h 12"/>
                <a:gd name="T2" fmla="*/ 10 w 12"/>
                <a:gd name="T3" fmla="*/ 10 h 12"/>
                <a:gd name="T4" fmla="*/ 2 w 12"/>
                <a:gd name="T5" fmla="*/ 10 h 12"/>
                <a:gd name="T6" fmla="*/ 2 w 12"/>
                <a:gd name="T7" fmla="*/ 3 h 12"/>
                <a:gd name="T8" fmla="*/ 10 w 12"/>
                <a:gd name="T9" fmla="*/ 3 h 12"/>
              </a:gdLst>
              <a:ahLst/>
              <a:cxnLst>
                <a:cxn ang="0">
                  <a:pos x="T0" y="T1"/>
                </a:cxn>
                <a:cxn ang="0">
                  <a:pos x="T2" y="T3"/>
                </a:cxn>
                <a:cxn ang="0">
                  <a:pos x="T4" y="T5"/>
                </a:cxn>
                <a:cxn ang="0">
                  <a:pos x="T6" y="T7"/>
                </a:cxn>
                <a:cxn ang="0">
                  <a:pos x="T8" y="T9"/>
                </a:cxn>
              </a:cxnLst>
              <a:rect l="0" t="0" r="r" b="b"/>
              <a:pathLst>
                <a:path w="12" h="12">
                  <a:moveTo>
                    <a:pt x="10" y="3"/>
                  </a:moveTo>
                  <a:cubicBezTo>
                    <a:pt x="12" y="5"/>
                    <a:pt x="12" y="8"/>
                    <a:pt x="10" y="10"/>
                  </a:cubicBezTo>
                  <a:cubicBezTo>
                    <a:pt x="8" y="12"/>
                    <a:pt x="4" y="12"/>
                    <a:pt x="2" y="10"/>
                  </a:cubicBezTo>
                  <a:cubicBezTo>
                    <a:pt x="0" y="8"/>
                    <a:pt x="0" y="5"/>
                    <a:pt x="2" y="3"/>
                  </a:cubicBezTo>
                  <a:cubicBezTo>
                    <a:pt x="4" y="0"/>
                    <a:pt x="8" y="0"/>
                    <a:pt x="10" y="3"/>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Freeform 48"/>
            <p:cNvSpPr/>
            <p:nvPr/>
          </p:nvSpPr>
          <p:spPr bwMode="auto">
            <a:xfrm>
              <a:off x="4029752" y="2596358"/>
              <a:ext cx="20871" cy="20198"/>
            </a:xfrm>
            <a:custGeom>
              <a:avLst/>
              <a:gdLst>
                <a:gd name="T0" fmla="*/ 8 w 13"/>
                <a:gd name="T1" fmla="*/ 1 h 13"/>
                <a:gd name="T2" fmla="*/ 12 w 13"/>
                <a:gd name="T3" fmla="*/ 8 h 13"/>
                <a:gd name="T4" fmla="*/ 5 w 13"/>
                <a:gd name="T5" fmla="*/ 12 h 13"/>
                <a:gd name="T6" fmla="*/ 1 w 13"/>
                <a:gd name="T7" fmla="*/ 5 h 13"/>
                <a:gd name="T8" fmla="*/ 8 w 13"/>
                <a:gd name="T9" fmla="*/ 1 h 13"/>
              </a:gdLst>
              <a:ahLst/>
              <a:cxnLst>
                <a:cxn ang="0">
                  <a:pos x="T0" y="T1"/>
                </a:cxn>
                <a:cxn ang="0">
                  <a:pos x="T2" y="T3"/>
                </a:cxn>
                <a:cxn ang="0">
                  <a:pos x="T4" y="T5"/>
                </a:cxn>
                <a:cxn ang="0">
                  <a:pos x="T6" y="T7"/>
                </a:cxn>
                <a:cxn ang="0">
                  <a:pos x="T8" y="T9"/>
                </a:cxn>
              </a:cxnLst>
              <a:rect l="0" t="0" r="r" b="b"/>
              <a:pathLst>
                <a:path w="13" h="13">
                  <a:moveTo>
                    <a:pt x="8" y="1"/>
                  </a:moveTo>
                  <a:cubicBezTo>
                    <a:pt x="11" y="2"/>
                    <a:pt x="13" y="5"/>
                    <a:pt x="12" y="8"/>
                  </a:cubicBezTo>
                  <a:cubicBezTo>
                    <a:pt x="11" y="11"/>
                    <a:pt x="8" y="13"/>
                    <a:pt x="5" y="12"/>
                  </a:cubicBezTo>
                  <a:cubicBezTo>
                    <a:pt x="2" y="11"/>
                    <a:pt x="0" y="8"/>
                    <a:pt x="1" y="5"/>
                  </a:cubicBezTo>
                  <a:cubicBezTo>
                    <a:pt x="2" y="2"/>
                    <a:pt x="5" y="0"/>
                    <a:pt x="8" y="1"/>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Freeform 49"/>
            <p:cNvSpPr/>
            <p:nvPr/>
          </p:nvSpPr>
          <p:spPr bwMode="auto">
            <a:xfrm>
              <a:off x="4029752" y="2661664"/>
              <a:ext cx="20871" cy="18851"/>
            </a:xfrm>
            <a:custGeom>
              <a:avLst/>
              <a:gdLst>
                <a:gd name="T0" fmla="*/ 5 w 13"/>
                <a:gd name="T1" fmla="*/ 1 h 12"/>
                <a:gd name="T2" fmla="*/ 12 w 13"/>
                <a:gd name="T3" fmla="*/ 4 h 12"/>
                <a:gd name="T4" fmla="*/ 8 w 13"/>
                <a:gd name="T5" fmla="*/ 11 h 12"/>
                <a:gd name="T6" fmla="*/ 1 w 13"/>
                <a:gd name="T7" fmla="*/ 7 h 12"/>
                <a:gd name="T8" fmla="*/ 5 w 13"/>
                <a:gd name="T9" fmla="*/ 1 h 12"/>
              </a:gdLst>
              <a:ahLst/>
              <a:cxnLst>
                <a:cxn ang="0">
                  <a:pos x="T0" y="T1"/>
                </a:cxn>
                <a:cxn ang="0">
                  <a:pos x="T2" y="T3"/>
                </a:cxn>
                <a:cxn ang="0">
                  <a:pos x="T4" y="T5"/>
                </a:cxn>
                <a:cxn ang="0">
                  <a:pos x="T6" y="T7"/>
                </a:cxn>
                <a:cxn ang="0">
                  <a:pos x="T8" y="T9"/>
                </a:cxn>
              </a:cxnLst>
              <a:rect l="0" t="0" r="r" b="b"/>
              <a:pathLst>
                <a:path w="13" h="12">
                  <a:moveTo>
                    <a:pt x="5" y="1"/>
                  </a:moveTo>
                  <a:cubicBezTo>
                    <a:pt x="8" y="0"/>
                    <a:pt x="11" y="2"/>
                    <a:pt x="12" y="4"/>
                  </a:cubicBezTo>
                  <a:cubicBezTo>
                    <a:pt x="13" y="7"/>
                    <a:pt x="11" y="10"/>
                    <a:pt x="8" y="11"/>
                  </a:cubicBezTo>
                  <a:cubicBezTo>
                    <a:pt x="5" y="12"/>
                    <a:pt x="2" y="10"/>
                    <a:pt x="1" y="7"/>
                  </a:cubicBezTo>
                  <a:cubicBezTo>
                    <a:pt x="0" y="4"/>
                    <a:pt x="2" y="1"/>
                    <a:pt x="5" y="1"/>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Freeform 50"/>
            <p:cNvSpPr/>
            <p:nvPr/>
          </p:nvSpPr>
          <p:spPr bwMode="auto">
            <a:xfrm>
              <a:off x="4063415" y="2716871"/>
              <a:ext cx="18851" cy="19524"/>
            </a:xfrm>
            <a:custGeom>
              <a:avLst/>
              <a:gdLst>
                <a:gd name="T0" fmla="*/ 2 w 12"/>
                <a:gd name="T1" fmla="*/ 2 h 12"/>
                <a:gd name="T2" fmla="*/ 10 w 12"/>
                <a:gd name="T3" fmla="*/ 2 h 12"/>
                <a:gd name="T4" fmla="*/ 10 w 12"/>
                <a:gd name="T5" fmla="*/ 10 h 12"/>
                <a:gd name="T6" fmla="*/ 2 w 12"/>
                <a:gd name="T7" fmla="*/ 10 h 12"/>
                <a:gd name="T8" fmla="*/ 2 w 12"/>
                <a:gd name="T9" fmla="*/ 2 h 12"/>
              </a:gdLst>
              <a:ahLst/>
              <a:cxnLst>
                <a:cxn ang="0">
                  <a:pos x="T0" y="T1"/>
                </a:cxn>
                <a:cxn ang="0">
                  <a:pos x="T2" y="T3"/>
                </a:cxn>
                <a:cxn ang="0">
                  <a:pos x="T4" y="T5"/>
                </a:cxn>
                <a:cxn ang="0">
                  <a:pos x="T6" y="T7"/>
                </a:cxn>
                <a:cxn ang="0">
                  <a:pos x="T8" y="T9"/>
                </a:cxn>
              </a:cxnLst>
              <a:rect l="0" t="0" r="r" b="b"/>
              <a:pathLst>
                <a:path w="12" h="12">
                  <a:moveTo>
                    <a:pt x="2" y="2"/>
                  </a:moveTo>
                  <a:cubicBezTo>
                    <a:pt x="4" y="0"/>
                    <a:pt x="8" y="0"/>
                    <a:pt x="10" y="2"/>
                  </a:cubicBezTo>
                  <a:cubicBezTo>
                    <a:pt x="12" y="4"/>
                    <a:pt x="12" y="8"/>
                    <a:pt x="10" y="10"/>
                  </a:cubicBezTo>
                  <a:cubicBezTo>
                    <a:pt x="8" y="12"/>
                    <a:pt x="4" y="12"/>
                    <a:pt x="2" y="10"/>
                  </a:cubicBezTo>
                  <a:cubicBezTo>
                    <a:pt x="0" y="8"/>
                    <a:pt x="0" y="4"/>
                    <a:pt x="2" y="2"/>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Freeform 51"/>
            <p:cNvSpPr/>
            <p:nvPr/>
          </p:nvSpPr>
          <p:spPr bwMode="auto">
            <a:xfrm>
              <a:off x="4119295" y="2749187"/>
              <a:ext cx="18851" cy="18851"/>
            </a:xfrm>
            <a:custGeom>
              <a:avLst/>
              <a:gdLst>
                <a:gd name="T0" fmla="*/ 0 w 12"/>
                <a:gd name="T1" fmla="*/ 5 h 12"/>
                <a:gd name="T2" fmla="*/ 7 w 12"/>
                <a:gd name="T3" fmla="*/ 1 h 12"/>
                <a:gd name="T4" fmla="*/ 11 w 12"/>
                <a:gd name="T5" fmla="*/ 8 h 12"/>
                <a:gd name="T6" fmla="*/ 4 w 12"/>
                <a:gd name="T7" fmla="*/ 11 h 12"/>
                <a:gd name="T8" fmla="*/ 0 w 12"/>
                <a:gd name="T9" fmla="*/ 5 h 12"/>
              </a:gdLst>
              <a:ahLst/>
              <a:cxnLst>
                <a:cxn ang="0">
                  <a:pos x="T0" y="T1"/>
                </a:cxn>
                <a:cxn ang="0">
                  <a:pos x="T2" y="T3"/>
                </a:cxn>
                <a:cxn ang="0">
                  <a:pos x="T4" y="T5"/>
                </a:cxn>
                <a:cxn ang="0">
                  <a:pos x="T6" y="T7"/>
                </a:cxn>
                <a:cxn ang="0">
                  <a:pos x="T8" y="T9"/>
                </a:cxn>
              </a:cxnLst>
              <a:rect l="0" t="0" r="r" b="b"/>
              <a:pathLst>
                <a:path w="12" h="12">
                  <a:moveTo>
                    <a:pt x="0" y="5"/>
                  </a:moveTo>
                  <a:cubicBezTo>
                    <a:pt x="1" y="2"/>
                    <a:pt x="4" y="0"/>
                    <a:pt x="7" y="1"/>
                  </a:cubicBezTo>
                  <a:cubicBezTo>
                    <a:pt x="10" y="2"/>
                    <a:pt x="12" y="5"/>
                    <a:pt x="11" y="8"/>
                  </a:cubicBezTo>
                  <a:cubicBezTo>
                    <a:pt x="10" y="10"/>
                    <a:pt x="7" y="12"/>
                    <a:pt x="4" y="11"/>
                  </a:cubicBezTo>
                  <a:cubicBezTo>
                    <a:pt x="1" y="11"/>
                    <a:pt x="0" y="8"/>
                    <a:pt x="0" y="5"/>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Freeform 52"/>
            <p:cNvSpPr/>
            <p:nvPr/>
          </p:nvSpPr>
          <p:spPr bwMode="auto">
            <a:xfrm>
              <a:off x="4182581" y="2749187"/>
              <a:ext cx="19524" cy="18851"/>
            </a:xfrm>
            <a:custGeom>
              <a:avLst/>
              <a:gdLst>
                <a:gd name="T0" fmla="*/ 1 w 12"/>
                <a:gd name="T1" fmla="*/ 8 h 12"/>
                <a:gd name="T2" fmla="*/ 5 w 12"/>
                <a:gd name="T3" fmla="*/ 1 h 12"/>
                <a:gd name="T4" fmla="*/ 12 w 12"/>
                <a:gd name="T5" fmla="*/ 5 h 12"/>
                <a:gd name="T6" fmla="*/ 8 w 12"/>
                <a:gd name="T7" fmla="*/ 11 h 12"/>
                <a:gd name="T8" fmla="*/ 1 w 12"/>
                <a:gd name="T9" fmla="*/ 8 h 12"/>
              </a:gdLst>
              <a:ahLst/>
              <a:cxnLst>
                <a:cxn ang="0">
                  <a:pos x="T0" y="T1"/>
                </a:cxn>
                <a:cxn ang="0">
                  <a:pos x="T2" y="T3"/>
                </a:cxn>
                <a:cxn ang="0">
                  <a:pos x="T4" y="T5"/>
                </a:cxn>
                <a:cxn ang="0">
                  <a:pos x="T6" y="T7"/>
                </a:cxn>
                <a:cxn ang="0">
                  <a:pos x="T8" y="T9"/>
                </a:cxn>
              </a:cxnLst>
              <a:rect l="0" t="0" r="r" b="b"/>
              <a:pathLst>
                <a:path w="12" h="12">
                  <a:moveTo>
                    <a:pt x="1" y="8"/>
                  </a:moveTo>
                  <a:cubicBezTo>
                    <a:pt x="0" y="5"/>
                    <a:pt x="2" y="2"/>
                    <a:pt x="5" y="1"/>
                  </a:cubicBezTo>
                  <a:cubicBezTo>
                    <a:pt x="8" y="0"/>
                    <a:pt x="11" y="2"/>
                    <a:pt x="12" y="5"/>
                  </a:cubicBezTo>
                  <a:cubicBezTo>
                    <a:pt x="12" y="8"/>
                    <a:pt x="11" y="11"/>
                    <a:pt x="8" y="11"/>
                  </a:cubicBezTo>
                  <a:cubicBezTo>
                    <a:pt x="5" y="12"/>
                    <a:pt x="2" y="10"/>
                    <a:pt x="1" y="8"/>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Freeform 53"/>
            <p:cNvSpPr/>
            <p:nvPr/>
          </p:nvSpPr>
          <p:spPr bwMode="auto">
            <a:xfrm>
              <a:off x="4238461" y="2716871"/>
              <a:ext cx="18851" cy="19524"/>
            </a:xfrm>
            <a:custGeom>
              <a:avLst/>
              <a:gdLst>
                <a:gd name="T0" fmla="*/ 2 w 12"/>
                <a:gd name="T1" fmla="*/ 10 h 12"/>
                <a:gd name="T2" fmla="*/ 2 w 12"/>
                <a:gd name="T3" fmla="*/ 2 h 12"/>
                <a:gd name="T4" fmla="*/ 10 w 12"/>
                <a:gd name="T5" fmla="*/ 2 h 12"/>
                <a:gd name="T6" fmla="*/ 10 w 12"/>
                <a:gd name="T7" fmla="*/ 10 h 12"/>
                <a:gd name="T8" fmla="*/ 2 w 12"/>
                <a:gd name="T9" fmla="*/ 10 h 12"/>
              </a:gdLst>
              <a:ahLst/>
              <a:cxnLst>
                <a:cxn ang="0">
                  <a:pos x="T0" y="T1"/>
                </a:cxn>
                <a:cxn ang="0">
                  <a:pos x="T2" y="T3"/>
                </a:cxn>
                <a:cxn ang="0">
                  <a:pos x="T4" y="T5"/>
                </a:cxn>
                <a:cxn ang="0">
                  <a:pos x="T6" y="T7"/>
                </a:cxn>
                <a:cxn ang="0">
                  <a:pos x="T8" y="T9"/>
                </a:cxn>
              </a:cxnLst>
              <a:rect l="0" t="0" r="r" b="b"/>
              <a:pathLst>
                <a:path w="12" h="12">
                  <a:moveTo>
                    <a:pt x="2" y="10"/>
                  </a:moveTo>
                  <a:cubicBezTo>
                    <a:pt x="0" y="8"/>
                    <a:pt x="0" y="4"/>
                    <a:pt x="2" y="2"/>
                  </a:cubicBezTo>
                  <a:cubicBezTo>
                    <a:pt x="4" y="0"/>
                    <a:pt x="8" y="0"/>
                    <a:pt x="10" y="2"/>
                  </a:cubicBezTo>
                  <a:cubicBezTo>
                    <a:pt x="12" y="4"/>
                    <a:pt x="12" y="8"/>
                    <a:pt x="10" y="10"/>
                  </a:cubicBezTo>
                  <a:cubicBezTo>
                    <a:pt x="8" y="12"/>
                    <a:pt x="4" y="12"/>
                    <a:pt x="2" y="10"/>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Freeform 54"/>
            <p:cNvSpPr/>
            <p:nvPr/>
          </p:nvSpPr>
          <p:spPr bwMode="auto">
            <a:xfrm>
              <a:off x="4270104" y="2661664"/>
              <a:ext cx="20871" cy="18851"/>
            </a:xfrm>
            <a:custGeom>
              <a:avLst/>
              <a:gdLst>
                <a:gd name="T0" fmla="*/ 5 w 13"/>
                <a:gd name="T1" fmla="*/ 11 h 12"/>
                <a:gd name="T2" fmla="*/ 1 w 13"/>
                <a:gd name="T3" fmla="*/ 4 h 12"/>
                <a:gd name="T4" fmla="*/ 8 w 13"/>
                <a:gd name="T5" fmla="*/ 1 h 12"/>
                <a:gd name="T6" fmla="*/ 12 w 13"/>
                <a:gd name="T7" fmla="*/ 7 h 12"/>
                <a:gd name="T8" fmla="*/ 5 w 13"/>
                <a:gd name="T9" fmla="*/ 11 h 12"/>
              </a:gdLst>
              <a:ahLst/>
              <a:cxnLst>
                <a:cxn ang="0">
                  <a:pos x="T0" y="T1"/>
                </a:cxn>
                <a:cxn ang="0">
                  <a:pos x="T2" y="T3"/>
                </a:cxn>
                <a:cxn ang="0">
                  <a:pos x="T4" y="T5"/>
                </a:cxn>
                <a:cxn ang="0">
                  <a:pos x="T6" y="T7"/>
                </a:cxn>
                <a:cxn ang="0">
                  <a:pos x="T8" y="T9"/>
                </a:cxn>
              </a:cxnLst>
              <a:rect l="0" t="0" r="r" b="b"/>
              <a:pathLst>
                <a:path w="13" h="12">
                  <a:moveTo>
                    <a:pt x="5" y="11"/>
                  </a:moveTo>
                  <a:cubicBezTo>
                    <a:pt x="2" y="10"/>
                    <a:pt x="0" y="7"/>
                    <a:pt x="1" y="4"/>
                  </a:cubicBezTo>
                  <a:cubicBezTo>
                    <a:pt x="2" y="2"/>
                    <a:pt x="5" y="0"/>
                    <a:pt x="8" y="1"/>
                  </a:cubicBezTo>
                  <a:cubicBezTo>
                    <a:pt x="11" y="1"/>
                    <a:pt x="13" y="4"/>
                    <a:pt x="12" y="7"/>
                  </a:cubicBezTo>
                  <a:cubicBezTo>
                    <a:pt x="11" y="10"/>
                    <a:pt x="8" y="12"/>
                    <a:pt x="5" y="11"/>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Freeform 55"/>
            <p:cNvSpPr/>
            <p:nvPr/>
          </p:nvSpPr>
          <p:spPr bwMode="auto">
            <a:xfrm>
              <a:off x="4270104" y="2596358"/>
              <a:ext cx="20871" cy="20198"/>
            </a:xfrm>
            <a:custGeom>
              <a:avLst/>
              <a:gdLst>
                <a:gd name="T0" fmla="*/ 8 w 13"/>
                <a:gd name="T1" fmla="*/ 12 h 13"/>
                <a:gd name="T2" fmla="*/ 1 w 13"/>
                <a:gd name="T3" fmla="*/ 8 h 13"/>
                <a:gd name="T4" fmla="*/ 5 w 13"/>
                <a:gd name="T5" fmla="*/ 1 h 13"/>
                <a:gd name="T6" fmla="*/ 12 w 13"/>
                <a:gd name="T7" fmla="*/ 5 h 13"/>
                <a:gd name="T8" fmla="*/ 8 w 13"/>
                <a:gd name="T9" fmla="*/ 12 h 13"/>
              </a:gdLst>
              <a:ahLst/>
              <a:cxnLst>
                <a:cxn ang="0">
                  <a:pos x="T0" y="T1"/>
                </a:cxn>
                <a:cxn ang="0">
                  <a:pos x="T2" y="T3"/>
                </a:cxn>
                <a:cxn ang="0">
                  <a:pos x="T4" y="T5"/>
                </a:cxn>
                <a:cxn ang="0">
                  <a:pos x="T6" y="T7"/>
                </a:cxn>
                <a:cxn ang="0">
                  <a:pos x="T8" y="T9"/>
                </a:cxn>
              </a:cxnLst>
              <a:rect l="0" t="0" r="r" b="b"/>
              <a:pathLst>
                <a:path w="13" h="13">
                  <a:moveTo>
                    <a:pt x="8" y="12"/>
                  </a:moveTo>
                  <a:cubicBezTo>
                    <a:pt x="5" y="13"/>
                    <a:pt x="2" y="11"/>
                    <a:pt x="1" y="8"/>
                  </a:cubicBezTo>
                  <a:cubicBezTo>
                    <a:pt x="0" y="5"/>
                    <a:pt x="2" y="2"/>
                    <a:pt x="5" y="1"/>
                  </a:cubicBezTo>
                  <a:cubicBezTo>
                    <a:pt x="8" y="0"/>
                    <a:pt x="11" y="2"/>
                    <a:pt x="12" y="5"/>
                  </a:cubicBezTo>
                  <a:cubicBezTo>
                    <a:pt x="13" y="8"/>
                    <a:pt x="11" y="11"/>
                    <a:pt x="8" y="12"/>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Freeform 56"/>
            <p:cNvSpPr/>
            <p:nvPr/>
          </p:nvSpPr>
          <p:spPr bwMode="auto">
            <a:xfrm>
              <a:off x="3390160" y="2990886"/>
              <a:ext cx="418765" cy="418765"/>
            </a:xfrm>
            <a:custGeom>
              <a:avLst/>
              <a:gdLst>
                <a:gd name="T0" fmla="*/ 144 w 263"/>
                <a:gd name="T1" fmla="*/ 144 h 263"/>
                <a:gd name="T2" fmla="*/ 7 w 263"/>
                <a:gd name="T3" fmla="*/ 256 h 263"/>
                <a:gd name="T4" fmla="*/ 118 w 263"/>
                <a:gd name="T5" fmla="*/ 118 h 263"/>
                <a:gd name="T6" fmla="*/ 256 w 263"/>
                <a:gd name="T7" fmla="*/ 7 h 263"/>
                <a:gd name="T8" fmla="*/ 144 w 263"/>
                <a:gd name="T9" fmla="*/ 144 h 263"/>
              </a:gdLst>
              <a:ahLst/>
              <a:cxnLst>
                <a:cxn ang="0">
                  <a:pos x="T0" y="T1"/>
                </a:cxn>
                <a:cxn ang="0">
                  <a:pos x="T2" y="T3"/>
                </a:cxn>
                <a:cxn ang="0">
                  <a:pos x="T4" y="T5"/>
                </a:cxn>
                <a:cxn ang="0">
                  <a:pos x="T6" y="T7"/>
                </a:cxn>
                <a:cxn ang="0">
                  <a:pos x="T8" y="T9"/>
                </a:cxn>
              </a:cxnLst>
              <a:rect l="0" t="0" r="r" b="b"/>
              <a:pathLst>
                <a:path w="263" h="263">
                  <a:moveTo>
                    <a:pt x="144" y="144"/>
                  </a:moveTo>
                  <a:cubicBezTo>
                    <a:pt x="76" y="213"/>
                    <a:pt x="14" y="263"/>
                    <a:pt x="7" y="256"/>
                  </a:cubicBezTo>
                  <a:cubicBezTo>
                    <a:pt x="0" y="249"/>
                    <a:pt x="50" y="187"/>
                    <a:pt x="118" y="118"/>
                  </a:cubicBezTo>
                  <a:cubicBezTo>
                    <a:pt x="187" y="49"/>
                    <a:pt x="249" y="0"/>
                    <a:pt x="256" y="7"/>
                  </a:cubicBezTo>
                  <a:cubicBezTo>
                    <a:pt x="263" y="14"/>
                    <a:pt x="213" y="76"/>
                    <a:pt x="144" y="144"/>
                  </a:cubicBezTo>
                  <a:close/>
                </a:path>
              </a:pathLst>
            </a:custGeom>
            <a:solidFill>
              <a:schemeClr val="accent1">
                <a:lumMod val="75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Freeform 57"/>
            <p:cNvSpPr/>
            <p:nvPr/>
          </p:nvSpPr>
          <p:spPr bwMode="auto">
            <a:xfrm>
              <a:off x="1429641" y="4756834"/>
              <a:ext cx="1514151" cy="475991"/>
            </a:xfrm>
            <a:custGeom>
              <a:avLst/>
              <a:gdLst>
                <a:gd name="T0" fmla="*/ 921 w 951"/>
                <a:gd name="T1" fmla="*/ 299 h 299"/>
                <a:gd name="T2" fmla="*/ 951 w 951"/>
                <a:gd name="T3" fmla="*/ 226 h 299"/>
                <a:gd name="T4" fmla="*/ 913 w 951"/>
                <a:gd name="T5" fmla="*/ 147 h 299"/>
                <a:gd name="T6" fmla="*/ 913 w 951"/>
                <a:gd name="T7" fmla="*/ 139 h 299"/>
                <a:gd name="T8" fmla="*/ 831 w 951"/>
                <a:gd name="T9" fmla="*/ 56 h 299"/>
                <a:gd name="T10" fmla="*/ 765 w 951"/>
                <a:gd name="T11" fmla="*/ 90 h 299"/>
                <a:gd name="T12" fmla="*/ 754 w 951"/>
                <a:gd name="T13" fmla="*/ 87 h 299"/>
                <a:gd name="T14" fmla="*/ 659 w 951"/>
                <a:gd name="T15" fmla="*/ 0 h 299"/>
                <a:gd name="T16" fmla="*/ 566 w 951"/>
                <a:gd name="T17" fmla="*/ 71 h 299"/>
                <a:gd name="T18" fmla="*/ 556 w 951"/>
                <a:gd name="T19" fmla="*/ 71 h 299"/>
                <a:gd name="T20" fmla="*/ 515 w 951"/>
                <a:gd name="T21" fmla="*/ 87 h 299"/>
                <a:gd name="T22" fmla="*/ 515 w 951"/>
                <a:gd name="T23" fmla="*/ 86 h 299"/>
                <a:gd name="T24" fmla="*/ 439 w 951"/>
                <a:gd name="T25" fmla="*/ 10 h 299"/>
                <a:gd name="T26" fmla="*/ 363 w 951"/>
                <a:gd name="T27" fmla="*/ 86 h 299"/>
                <a:gd name="T28" fmla="*/ 363 w 951"/>
                <a:gd name="T29" fmla="*/ 90 h 299"/>
                <a:gd name="T30" fmla="*/ 346 w 951"/>
                <a:gd name="T31" fmla="*/ 95 h 299"/>
                <a:gd name="T32" fmla="*/ 299 w 951"/>
                <a:gd name="T33" fmla="*/ 56 h 299"/>
                <a:gd name="T34" fmla="*/ 259 w 951"/>
                <a:gd name="T35" fmla="*/ 77 h 299"/>
                <a:gd name="T36" fmla="*/ 167 w 951"/>
                <a:gd name="T37" fmla="*/ 22 h 299"/>
                <a:gd name="T38" fmla="*/ 64 w 951"/>
                <a:gd name="T39" fmla="*/ 125 h 299"/>
                <a:gd name="T40" fmla="*/ 65 w 951"/>
                <a:gd name="T41" fmla="*/ 134 h 299"/>
                <a:gd name="T42" fmla="*/ 0 w 951"/>
                <a:gd name="T43" fmla="*/ 248 h 299"/>
                <a:gd name="T44" fmla="*/ 10 w 951"/>
                <a:gd name="T45" fmla="*/ 299 h 299"/>
                <a:gd name="T46" fmla="*/ 921 w 951"/>
                <a:gd name="T47"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51" h="299">
                  <a:moveTo>
                    <a:pt x="921" y="299"/>
                  </a:moveTo>
                  <a:cubicBezTo>
                    <a:pt x="939" y="280"/>
                    <a:pt x="951" y="255"/>
                    <a:pt x="951" y="226"/>
                  </a:cubicBezTo>
                  <a:cubicBezTo>
                    <a:pt x="951" y="194"/>
                    <a:pt x="936" y="166"/>
                    <a:pt x="913" y="147"/>
                  </a:cubicBezTo>
                  <a:cubicBezTo>
                    <a:pt x="913" y="144"/>
                    <a:pt x="913" y="141"/>
                    <a:pt x="913" y="139"/>
                  </a:cubicBezTo>
                  <a:cubicBezTo>
                    <a:pt x="913" y="93"/>
                    <a:pt x="876" y="56"/>
                    <a:pt x="831" y="56"/>
                  </a:cubicBezTo>
                  <a:cubicBezTo>
                    <a:pt x="804" y="56"/>
                    <a:pt x="780" y="69"/>
                    <a:pt x="765" y="90"/>
                  </a:cubicBezTo>
                  <a:cubicBezTo>
                    <a:pt x="761" y="88"/>
                    <a:pt x="758" y="87"/>
                    <a:pt x="754" y="87"/>
                  </a:cubicBezTo>
                  <a:cubicBezTo>
                    <a:pt x="749" y="38"/>
                    <a:pt x="708" y="0"/>
                    <a:pt x="659" y="0"/>
                  </a:cubicBezTo>
                  <a:cubicBezTo>
                    <a:pt x="614" y="0"/>
                    <a:pt x="577" y="31"/>
                    <a:pt x="566" y="71"/>
                  </a:cubicBezTo>
                  <a:cubicBezTo>
                    <a:pt x="563" y="71"/>
                    <a:pt x="559" y="71"/>
                    <a:pt x="556" y="71"/>
                  </a:cubicBezTo>
                  <a:cubicBezTo>
                    <a:pt x="540" y="71"/>
                    <a:pt x="526" y="77"/>
                    <a:pt x="515" y="87"/>
                  </a:cubicBezTo>
                  <a:cubicBezTo>
                    <a:pt x="515" y="86"/>
                    <a:pt x="515" y="86"/>
                    <a:pt x="515" y="86"/>
                  </a:cubicBezTo>
                  <a:cubicBezTo>
                    <a:pt x="515" y="44"/>
                    <a:pt x="481" y="10"/>
                    <a:pt x="439" y="10"/>
                  </a:cubicBezTo>
                  <a:cubicBezTo>
                    <a:pt x="397" y="10"/>
                    <a:pt x="363" y="44"/>
                    <a:pt x="363" y="86"/>
                  </a:cubicBezTo>
                  <a:cubicBezTo>
                    <a:pt x="363" y="88"/>
                    <a:pt x="363" y="89"/>
                    <a:pt x="363" y="90"/>
                  </a:cubicBezTo>
                  <a:cubicBezTo>
                    <a:pt x="357" y="91"/>
                    <a:pt x="351" y="93"/>
                    <a:pt x="346" y="95"/>
                  </a:cubicBezTo>
                  <a:cubicBezTo>
                    <a:pt x="341" y="73"/>
                    <a:pt x="322" y="56"/>
                    <a:pt x="299" y="56"/>
                  </a:cubicBezTo>
                  <a:cubicBezTo>
                    <a:pt x="282" y="56"/>
                    <a:pt x="268" y="65"/>
                    <a:pt x="259" y="77"/>
                  </a:cubicBezTo>
                  <a:cubicBezTo>
                    <a:pt x="242" y="44"/>
                    <a:pt x="207" y="22"/>
                    <a:pt x="167" y="22"/>
                  </a:cubicBezTo>
                  <a:cubicBezTo>
                    <a:pt x="110" y="22"/>
                    <a:pt x="64" y="68"/>
                    <a:pt x="64" y="125"/>
                  </a:cubicBezTo>
                  <a:cubicBezTo>
                    <a:pt x="64" y="128"/>
                    <a:pt x="64" y="131"/>
                    <a:pt x="65" y="134"/>
                  </a:cubicBezTo>
                  <a:cubicBezTo>
                    <a:pt x="26" y="157"/>
                    <a:pt x="0" y="199"/>
                    <a:pt x="0" y="248"/>
                  </a:cubicBezTo>
                  <a:cubicBezTo>
                    <a:pt x="0" y="266"/>
                    <a:pt x="3" y="283"/>
                    <a:pt x="10" y="299"/>
                  </a:cubicBezTo>
                  <a:lnTo>
                    <a:pt x="921" y="299"/>
                  </a:lnTo>
                  <a:close/>
                </a:path>
              </a:pathLst>
            </a:custGeom>
            <a:solidFill>
              <a:srgbClr val="F1F1F1"/>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Requires="p14" p14:dur="9">
        <p15:prstTrans prst="fracture"/>
      </p:transition>
    </mc:Choice>
    <mc:Fallback>
      <p:transition>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071525" y="687367"/>
            <a:ext cx="10787138" cy="584775"/>
          </a:xfrm>
          <a:prstGeom prst="rect">
            <a:avLst/>
          </a:prstGeom>
          <a:noFill/>
          <a:ln>
            <a:solidFill>
              <a:srgbClr val="D14E5B"/>
            </a:solidFill>
          </a:ln>
        </p:spPr>
        <p:txBody>
          <a:bodyPr wrap="square" rtlCol="0">
            <a:spAutoFit/>
          </a:bodyPr>
          <a:lstStyle/>
          <a:p>
            <a:pPr marL="742950" indent="-742950"/>
            <a:r>
              <a:rPr lang="zh-CN" altLang="en-US" sz="3200" b="1" dirty="0" smtClean="0">
                <a:solidFill>
                  <a:schemeClr val="accent2"/>
                </a:solidFill>
              </a:rPr>
              <a:t>一、增值税税率下降申报案例</a:t>
            </a:r>
          </a:p>
        </p:txBody>
      </p:sp>
      <p:grpSp>
        <p:nvGrpSpPr>
          <p:cNvPr id="69" name="组合 68"/>
          <p:cNvGrpSpPr/>
          <p:nvPr/>
        </p:nvGrpSpPr>
        <p:grpSpPr>
          <a:xfrm>
            <a:off x="500021" y="1258871"/>
            <a:ext cx="2225044" cy="1113372"/>
            <a:chOff x="714335" y="187301"/>
            <a:chExt cx="2225044" cy="1113372"/>
          </a:xfrm>
        </p:grpSpPr>
        <p:grpSp>
          <p:nvGrpSpPr>
            <p:cNvPr id="59" name="组合 1"/>
            <p:cNvGrpSpPr/>
            <p:nvPr/>
          </p:nvGrpSpPr>
          <p:grpSpPr>
            <a:xfrm>
              <a:off x="714335" y="401615"/>
              <a:ext cx="2225044" cy="899058"/>
              <a:chOff x="999239" y="1196026"/>
              <a:chExt cx="3081833" cy="1247301"/>
            </a:xfrm>
          </p:grpSpPr>
          <p:grpSp>
            <p:nvGrpSpPr>
              <p:cNvPr id="60" name="组合 9"/>
              <p:cNvGrpSpPr/>
              <p:nvPr/>
            </p:nvGrpSpPr>
            <p:grpSpPr bwMode="auto">
              <a:xfrm>
                <a:off x="999239" y="1196021"/>
                <a:ext cx="1146175" cy="1219199"/>
                <a:chOff x="701675" y="4119325"/>
                <a:chExt cx="693737" cy="755650"/>
              </a:xfrm>
              <a:effectLst>
                <a:outerShdw blurRad="50800" dist="38100" dir="2700000" algn="tl" rotWithShape="0">
                  <a:prstClr val="black">
                    <a:alpha val="40000"/>
                  </a:prstClr>
                </a:outerShdw>
              </a:effectLst>
            </p:grpSpPr>
            <p:sp>
              <p:nvSpPr>
                <p:cNvPr id="62" name="Oval 25"/>
                <p:cNvSpPr>
                  <a:spLocks noChangeArrowheads="1"/>
                </p:cNvSpPr>
                <p:nvPr/>
              </p:nvSpPr>
              <p:spPr bwMode="auto">
                <a:xfrm>
                  <a:off x="989012" y="4119325"/>
                  <a:ext cx="203200" cy="204788"/>
                </a:xfrm>
                <a:prstGeom prst="ellipse">
                  <a:avLst/>
                </a:prstGeom>
                <a:solidFill>
                  <a:srgbClr val="000000"/>
                </a:solidFill>
                <a:ln>
                  <a:noFill/>
                </a:ln>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900" b="0" i="0" u="none" strike="noStrike" kern="1200" cap="none" spc="0" normalizeH="0" baseline="0" noProof="0" smtClean="0">
                    <a:ln>
                      <a:noFill/>
                    </a:ln>
                    <a:solidFill>
                      <a:schemeClr val="tx1"/>
                    </a:solidFill>
                    <a:effectLst/>
                    <a:uLnTx/>
                    <a:uFillTx/>
                    <a:latin typeface="Calibri" panose="020F0502020204030204" pitchFamily="34" charset="0"/>
                    <a:ea typeface="微软雅黑" panose="020B0503020204020204" pitchFamily="34" charset="-122"/>
                    <a:cs typeface="+mn-cs"/>
                  </a:endParaRPr>
                </a:p>
              </p:txBody>
            </p:sp>
            <p:sp>
              <p:nvSpPr>
                <p:cNvPr id="63" name="Freeform 26"/>
                <p:cNvSpPr/>
                <p:nvPr/>
              </p:nvSpPr>
              <p:spPr bwMode="auto">
                <a:xfrm>
                  <a:off x="1000125" y="4362213"/>
                  <a:ext cx="180975" cy="301625"/>
                </a:xfrm>
                <a:custGeom>
                  <a:avLst/>
                  <a:gdLst>
                    <a:gd name="T0" fmla="*/ 91440 w 95"/>
                    <a:gd name="T1" fmla="*/ 301625 h 159"/>
                    <a:gd name="T2" fmla="*/ 180975 w 95"/>
                    <a:gd name="T3" fmla="*/ 9485 h 159"/>
                    <a:gd name="T4" fmla="*/ 99060 w 95"/>
                    <a:gd name="T5" fmla="*/ 1897 h 159"/>
                    <a:gd name="T6" fmla="*/ 97155 w 95"/>
                    <a:gd name="T7" fmla="*/ 1897 h 159"/>
                    <a:gd name="T8" fmla="*/ 97155 w 95"/>
                    <a:gd name="T9" fmla="*/ 1897 h 159"/>
                    <a:gd name="T10" fmla="*/ 0 w 95"/>
                    <a:gd name="T11" fmla="*/ 9485 h 159"/>
                    <a:gd name="T12" fmla="*/ 91440 w 95"/>
                    <a:gd name="T13" fmla="*/ 301625 h 1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5" h="159">
                      <a:moveTo>
                        <a:pt x="48" y="159"/>
                      </a:moveTo>
                      <a:cubicBezTo>
                        <a:pt x="53" y="143"/>
                        <a:pt x="85" y="38"/>
                        <a:pt x="95" y="5"/>
                      </a:cubicBezTo>
                      <a:cubicBezTo>
                        <a:pt x="71" y="0"/>
                        <a:pt x="52" y="1"/>
                        <a:pt x="52" y="1"/>
                      </a:cubicBezTo>
                      <a:cubicBezTo>
                        <a:pt x="51" y="1"/>
                        <a:pt x="51" y="1"/>
                        <a:pt x="51" y="1"/>
                      </a:cubicBezTo>
                      <a:cubicBezTo>
                        <a:pt x="51" y="1"/>
                        <a:pt x="51" y="1"/>
                        <a:pt x="51" y="1"/>
                      </a:cubicBezTo>
                      <a:cubicBezTo>
                        <a:pt x="51" y="1"/>
                        <a:pt x="28" y="0"/>
                        <a:pt x="0" y="5"/>
                      </a:cubicBezTo>
                      <a:cubicBezTo>
                        <a:pt x="10" y="37"/>
                        <a:pt x="43" y="143"/>
                        <a:pt x="48" y="159"/>
                      </a:cubicBezTo>
                      <a:close/>
                    </a:path>
                  </a:pathLst>
                </a:custGeom>
                <a:solidFill>
                  <a:srgbClr val="000000"/>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uLnTx/>
                    <a:uFillTx/>
                    <a:latin typeface="Calibri" panose="020F0502020204030204" pitchFamily="34" charset="0"/>
                    <a:ea typeface="微软雅黑" panose="020B0503020204020204" pitchFamily="34" charset="-122"/>
                    <a:cs typeface="+mn-cs"/>
                  </a:endParaRPr>
                </a:p>
              </p:txBody>
            </p:sp>
            <p:sp>
              <p:nvSpPr>
                <p:cNvPr id="64" name="Freeform 27"/>
                <p:cNvSpPr/>
                <p:nvPr/>
              </p:nvSpPr>
              <p:spPr bwMode="auto">
                <a:xfrm>
                  <a:off x="817562" y="4373325"/>
                  <a:ext cx="577850" cy="501650"/>
                </a:xfrm>
                <a:custGeom>
                  <a:avLst/>
                  <a:gdLst>
                    <a:gd name="T0" fmla="*/ 482809 w 304"/>
                    <a:gd name="T1" fmla="*/ 501650 h 264"/>
                    <a:gd name="T2" fmla="*/ 463801 w 304"/>
                    <a:gd name="T3" fmla="*/ 199520 h 264"/>
                    <a:gd name="T4" fmla="*/ 469503 w 304"/>
                    <a:gd name="T5" fmla="*/ 193819 h 264"/>
                    <a:gd name="T6" fmla="*/ 477106 w 304"/>
                    <a:gd name="T7" fmla="*/ 199520 h 264"/>
                    <a:gd name="T8" fmla="*/ 496115 w 304"/>
                    <a:gd name="T9" fmla="*/ 501650 h 264"/>
                    <a:gd name="T10" fmla="*/ 574048 w 304"/>
                    <a:gd name="T11" fmla="*/ 501650 h 264"/>
                    <a:gd name="T12" fmla="*/ 577850 w 304"/>
                    <a:gd name="T13" fmla="*/ 414241 h 264"/>
                    <a:gd name="T14" fmla="*/ 517024 w 304"/>
                    <a:gd name="T15" fmla="*/ 98810 h 264"/>
                    <a:gd name="T16" fmla="*/ 376363 w 304"/>
                    <a:gd name="T17" fmla="*/ 1900 h 264"/>
                    <a:gd name="T18" fmla="*/ 279421 w 304"/>
                    <a:gd name="T19" fmla="*/ 315431 h 264"/>
                    <a:gd name="T20" fmla="*/ 361156 w 304"/>
                    <a:gd name="T21" fmla="*/ 315431 h 264"/>
                    <a:gd name="T22" fmla="*/ 366859 w 304"/>
                    <a:gd name="T23" fmla="*/ 315431 h 264"/>
                    <a:gd name="T24" fmla="*/ 366859 w 304"/>
                    <a:gd name="T25" fmla="*/ 444644 h 264"/>
                    <a:gd name="T26" fmla="*/ 180578 w 304"/>
                    <a:gd name="T27" fmla="*/ 444644 h 264"/>
                    <a:gd name="T28" fmla="*/ 180578 w 304"/>
                    <a:gd name="T29" fmla="*/ 315431 h 264"/>
                    <a:gd name="T30" fmla="*/ 268016 w 304"/>
                    <a:gd name="T31" fmla="*/ 315431 h 264"/>
                    <a:gd name="T32" fmla="*/ 171074 w 304"/>
                    <a:gd name="T33" fmla="*/ 0 h 264"/>
                    <a:gd name="T34" fmla="*/ 47521 w 304"/>
                    <a:gd name="T35" fmla="*/ 58906 h 264"/>
                    <a:gd name="T36" fmla="*/ 0 w 304"/>
                    <a:gd name="T37" fmla="*/ 123512 h 264"/>
                    <a:gd name="T38" fmla="*/ 55124 w 304"/>
                    <a:gd name="T39" fmla="*/ 112111 h 264"/>
                    <a:gd name="T40" fmla="*/ 174876 w 304"/>
                    <a:gd name="T41" fmla="*/ 214721 h 264"/>
                    <a:gd name="T42" fmla="*/ 182479 w 304"/>
                    <a:gd name="T43" fmla="*/ 228023 h 264"/>
                    <a:gd name="T44" fmla="*/ 188181 w 304"/>
                    <a:gd name="T45" fmla="*/ 275527 h 264"/>
                    <a:gd name="T46" fmla="*/ 153967 w 304"/>
                    <a:gd name="T47" fmla="*/ 262226 h 264"/>
                    <a:gd name="T48" fmla="*/ 136859 w 304"/>
                    <a:gd name="T49" fmla="*/ 247025 h 264"/>
                    <a:gd name="T50" fmla="*/ 114049 w 304"/>
                    <a:gd name="T51" fmla="*/ 258426 h 264"/>
                    <a:gd name="T52" fmla="*/ 49421 w 304"/>
                    <a:gd name="T53" fmla="*/ 243224 h 264"/>
                    <a:gd name="T54" fmla="*/ 7603 w 304"/>
                    <a:gd name="T55" fmla="*/ 381938 h 264"/>
                    <a:gd name="T56" fmla="*/ 62727 w 304"/>
                    <a:gd name="T57" fmla="*/ 315431 h 264"/>
                    <a:gd name="T58" fmla="*/ 47521 w 304"/>
                    <a:gd name="T59" fmla="*/ 501650 h 264"/>
                    <a:gd name="T60" fmla="*/ 482809 w 304"/>
                    <a:gd name="T61" fmla="*/ 501650 h 26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304" h="264">
                      <a:moveTo>
                        <a:pt x="254" y="264"/>
                      </a:moveTo>
                      <a:cubicBezTo>
                        <a:pt x="244" y="105"/>
                        <a:pt x="244" y="105"/>
                        <a:pt x="244" y="105"/>
                      </a:cubicBezTo>
                      <a:cubicBezTo>
                        <a:pt x="244" y="104"/>
                        <a:pt x="245" y="102"/>
                        <a:pt x="247" y="102"/>
                      </a:cubicBezTo>
                      <a:cubicBezTo>
                        <a:pt x="249" y="102"/>
                        <a:pt x="251" y="103"/>
                        <a:pt x="251" y="105"/>
                      </a:cubicBezTo>
                      <a:cubicBezTo>
                        <a:pt x="261" y="264"/>
                        <a:pt x="261" y="264"/>
                        <a:pt x="261" y="264"/>
                      </a:cubicBezTo>
                      <a:cubicBezTo>
                        <a:pt x="302" y="264"/>
                        <a:pt x="302" y="264"/>
                        <a:pt x="302" y="264"/>
                      </a:cubicBezTo>
                      <a:cubicBezTo>
                        <a:pt x="303" y="257"/>
                        <a:pt x="304" y="240"/>
                        <a:pt x="304" y="218"/>
                      </a:cubicBezTo>
                      <a:cubicBezTo>
                        <a:pt x="304" y="169"/>
                        <a:pt x="299" y="96"/>
                        <a:pt x="272" y="52"/>
                      </a:cubicBezTo>
                      <a:cubicBezTo>
                        <a:pt x="254" y="22"/>
                        <a:pt x="224" y="8"/>
                        <a:pt x="198" y="1"/>
                      </a:cubicBezTo>
                      <a:cubicBezTo>
                        <a:pt x="147" y="166"/>
                        <a:pt x="147" y="166"/>
                        <a:pt x="147" y="166"/>
                      </a:cubicBezTo>
                      <a:cubicBezTo>
                        <a:pt x="190" y="166"/>
                        <a:pt x="190" y="166"/>
                        <a:pt x="190" y="166"/>
                      </a:cubicBezTo>
                      <a:cubicBezTo>
                        <a:pt x="193" y="166"/>
                        <a:pt x="193" y="166"/>
                        <a:pt x="193" y="166"/>
                      </a:cubicBezTo>
                      <a:cubicBezTo>
                        <a:pt x="193" y="234"/>
                        <a:pt x="193" y="234"/>
                        <a:pt x="193" y="234"/>
                      </a:cubicBezTo>
                      <a:cubicBezTo>
                        <a:pt x="95" y="234"/>
                        <a:pt x="95" y="234"/>
                        <a:pt x="95" y="234"/>
                      </a:cubicBezTo>
                      <a:cubicBezTo>
                        <a:pt x="95" y="166"/>
                        <a:pt x="95" y="166"/>
                        <a:pt x="95" y="166"/>
                      </a:cubicBezTo>
                      <a:cubicBezTo>
                        <a:pt x="141" y="166"/>
                        <a:pt x="141" y="166"/>
                        <a:pt x="141" y="166"/>
                      </a:cubicBezTo>
                      <a:cubicBezTo>
                        <a:pt x="90" y="0"/>
                        <a:pt x="90" y="0"/>
                        <a:pt x="90" y="0"/>
                      </a:cubicBezTo>
                      <a:cubicBezTo>
                        <a:pt x="67" y="5"/>
                        <a:pt x="43" y="14"/>
                        <a:pt x="25" y="31"/>
                      </a:cubicBezTo>
                      <a:cubicBezTo>
                        <a:pt x="15" y="42"/>
                        <a:pt x="7" y="53"/>
                        <a:pt x="0" y="65"/>
                      </a:cubicBezTo>
                      <a:cubicBezTo>
                        <a:pt x="9" y="59"/>
                        <a:pt x="19" y="57"/>
                        <a:pt x="29" y="59"/>
                      </a:cubicBezTo>
                      <a:cubicBezTo>
                        <a:pt x="63" y="64"/>
                        <a:pt x="77" y="88"/>
                        <a:pt x="92" y="113"/>
                      </a:cubicBezTo>
                      <a:cubicBezTo>
                        <a:pt x="96" y="120"/>
                        <a:pt x="96" y="120"/>
                        <a:pt x="96" y="120"/>
                      </a:cubicBezTo>
                      <a:cubicBezTo>
                        <a:pt x="106" y="137"/>
                        <a:pt x="101" y="143"/>
                        <a:pt x="99" y="145"/>
                      </a:cubicBezTo>
                      <a:cubicBezTo>
                        <a:pt x="94" y="148"/>
                        <a:pt x="86" y="145"/>
                        <a:pt x="81" y="138"/>
                      </a:cubicBezTo>
                      <a:cubicBezTo>
                        <a:pt x="77" y="133"/>
                        <a:pt x="74" y="130"/>
                        <a:pt x="72" y="130"/>
                      </a:cubicBezTo>
                      <a:cubicBezTo>
                        <a:pt x="71" y="130"/>
                        <a:pt x="67" y="132"/>
                        <a:pt x="60" y="136"/>
                      </a:cubicBezTo>
                      <a:cubicBezTo>
                        <a:pt x="48" y="145"/>
                        <a:pt x="33" y="134"/>
                        <a:pt x="26" y="128"/>
                      </a:cubicBezTo>
                      <a:cubicBezTo>
                        <a:pt x="22" y="141"/>
                        <a:pt x="12" y="177"/>
                        <a:pt x="4" y="201"/>
                      </a:cubicBezTo>
                      <a:cubicBezTo>
                        <a:pt x="33" y="166"/>
                        <a:pt x="33" y="166"/>
                        <a:pt x="33" y="166"/>
                      </a:cubicBezTo>
                      <a:cubicBezTo>
                        <a:pt x="33" y="166"/>
                        <a:pt x="27" y="238"/>
                        <a:pt x="25" y="264"/>
                      </a:cubicBezTo>
                      <a:lnTo>
                        <a:pt x="254" y="264"/>
                      </a:lnTo>
                      <a:close/>
                    </a:path>
                  </a:pathLst>
                </a:custGeom>
                <a:solidFill>
                  <a:srgbClr val="000000"/>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uLnTx/>
                    <a:uFillTx/>
                    <a:latin typeface="Calibri" panose="020F0502020204030204" pitchFamily="34" charset="0"/>
                    <a:ea typeface="微软雅黑" panose="020B0503020204020204" pitchFamily="34" charset="-122"/>
                    <a:cs typeface="+mn-cs"/>
                  </a:endParaRPr>
                </a:p>
              </p:txBody>
            </p:sp>
            <p:sp>
              <p:nvSpPr>
                <p:cNvPr id="65" name="Freeform 28"/>
                <p:cNvSpPr/>
                <p:nvPr/>
              </p:nvSpPr>
              <p:spPr bwMode="auto">
                <a:xfrm>
                  <a:off x="701675" y="4492388"/>
                  <a:ext cx="298450" cy="346075"/>
                </a:xfrm>
                <a:custGeom>
                  <a:avLst/>
                  <a:gdLst>
                    <a:gd name="T0" fmla="*/ 102652 w 157"/>
                    <a:gd name="T1" fmla="*/ 285227 h 182"/>
                    <a:gd name="T2" fmla="*/ 155878 w 157"/>
                    <a:gd name="T3" fmla="*/ 108386 h 182"/>
                    <a:gd name="T4" fmla="*/ 157779 w 157"/>
                    <a:gd name="T5" fmla="*/ 96977 h 182"/>
                    <a:gd name="T6" fmla="*/ 167284 w 157"/>
                    <a:gd name="T7" fmla="*/ 106485 h 182"/>
                    <a:gd name="T8" fmla="*/ 224313 w 157"/>
                    <a:gd name="T9" fmla="*/ 129303 h 182"/>
                    <a:gd name="T10" fmla="*/ 279440 w 157"/>
                    <a:gd name="T11" fmla="*/ 135007 h 182"/>
                    <a:gd name="T12" fmla="*/ 296549 w 157"/>
                    <a:gd name="T13" fmla="*/ 144515 h 182"/>
                    <a:gd name="T14" fmla="*/ 287044 w 157"/>
                    <a:gd name="T15" fmla="*/ 114091 h 182"/>
                    <a:gd name="T16" fmla="*/ 279440 w 157"/>
                    <a:gd name="T17" fmla="*/ 102682 h 182"/>
                    <a:gd name="T18" fmla="*/ 169185 w 157"/>
                    <a:gd name="T19" fmla="*/ 5705 h 182"/>
                    <a:gd name="T20" fmla="*/ 79840 w 157"/>
                    <a:gd name="T21" fmla="*/ 58947 h 182"/>
                    <a:gd name="T22" fmla="*/ 7604 w 157"/>
                    <a:gd name="T23" fmla="*/ 262409 h 182"/>
                    <a:gd name="T24" fmla="*/ 9505 w 157"/>
                    <a:gd name="T25" fmla="*/ 321355 h 182"/>
                    <a:gd name="T26" fmla="*/ 30415 w 157"/>
                    <a:gd name="T27" fmla="*/ 336567 h 182"/>
                    <a:gd name="T28" fmla="*/ 30415 w 157"/>
                    <a:gd name="T29" fmla="*/ 336567 h 182"/>
                    <a:gd name="T30" fmla="*/ 30415 w 157"/>
                    <a:gd name="T31" fmla="*/ 336567 h 182"/>
                    <a:gd name="T32" fmla="*/ 102652 w 157"/>
                    <a:gd name="T33" fmla="*/ 285227 h 1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7" h="182">
                      <a:moveTo>
                        <a:pt x="54" y="150"/>
                      </a:moveTo>
                      <a:cubicBezTo>
                        <a:pt x="64" y="124"/>
                        <a:pt x="82" y="58"/>
                        <a:pt x="82" y="57"/>
                      </a:cubicBezTo>
                      <a:cubicBezTo>
                        <a:pt x="83" y="51"/>
                        <a:pt x="83" y="51"/>
                        <a:pt x="83" y="51"/>
                      </a:cubicBezTo>
                      <a:cubicBezTo>
                        <a:pt x="88" y="56"/>
                        <a:pt x="88" y="56"/>
                        <a:pt x="88" y="56"/>
                      </a:cubicBezTo>
                      <a:cubicBezTo>
                        <a:pt x="88" y="56"/>
                        <a:pt x="106" y="76"/>
                        <a:pt x="118" y="68"/>
                      </a:cubicBezTo>
                      <a:cubicBezTo>
                        <a:pt x="134" y="57"/>
                        <a:pt x="136" y="57"/>
                        <a:pt x="147" y="71"/>
                      </a:cubicBezTo>
                      <a:cubicBezTo>
                        <a:pt x="151" y="76"/>
                        <a:pt x="155" y="77"/>
                        <a:pt x="156" y="76"/>
                      </a:cubicBezTo>
                      <a:cubicBezTo>
                        <a:pt x="157" y="76"/>
                        <a:pt x="157" y="70"/>
                        <a:pt x="151" y="60"/>
                      </a:cubicBezTo>
                      <a:cubicBezTo>
                        <a:pt x="147" y="54"/>
                        <a:pt x="147" y="54"/>
                        <a:pt x="147" y="54"/>
                      </a:cubicBezTo>
                      <a:cubicBezTo>
                        <a:pt x="133" y="29"/>
                        <a:pt x="120" y="7"/>
                        <a:pt x="89" y="3"/>
                      </a:cubicBezTo>
                      <a:cubicBezTo>
                        <a:pt x="72" y="0"/>
                        <a:pt x="56" y="9"/>
                        <a:pt x="42" y="31"/>
                      </a:cubicBezTo>
                      <a:cubicBezTo>
                        <a:pt x="42" y="31"/>
                        <a:pt x="24" y="59"/>
                        <a:pt x="4" y="138"/>
                      </a:cubicBezTo>
                      <a:cubicBezTo>
                        <a:pt x="0" y="152"/>
                        <a:pt x="1" y="162"/>
                        <a:pt x="5" y="169"/>
                      </a:cubicBezTo>
                      <a:cubicBezTo>
                        <a:pt x="10" y="176"/>
                        <a:pt x="15" y="177"/>
                        <a:pt x="16" y="177"/>
                      </a:cubicBezTo>
                      <a:cubicBezTo>
                        <a:pt x="16" y="177"/>
                        <a:pt x="16" y="177"/>
                        <a:pt x="16" y="177"/>
                      </a:cubicBezTo>
                      <a:cubicBezTo>
                        <a:pt x="16" y="177"/>
                        <a:pt x="16" y="177"/>
                        <a:pt x="16" y="177"/>
                      </a:cubicBezTo>
                      <a:cubicBezTo>
                        <a:pt x="39" y="182"/>
                        <a:pt x="54" y="151"/>
                        <a:pt x="54" y="150"/>
                      </a:cubicBezTo>
                      <a:close/>
                    </a:path>
                  </a:pathLst>
                </a:custGeom>
                <a:solidFill>
                  <a:srgbClr val="000000"/>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uLnTx/>
                    <a:uFillTx/>
                    <a:latin typeface="Calibri" panose="020F0502020204030204" pitchFamily="34" charset="0"/>
                    <a:ea typeface="微软雅黑" panose="020B0503020204020204" pitchFamily="34" charset="-122"/>
                    <a:cs typeface="+mn-cs"/>
                  </a:endParaRPr>
                </a:p>
              </p:txBody>
            </p:sp>
          </p:grpSp>
          <p:sp>
            <p:nvSpPr>
              <p:cNvPr id="61" name="圆角矩形 60"/>
              <p:cNvSpPr/>
              <p:nvPr/>
            </p:nvSpPr>
            <p:spPr>
              <a:xfrm>
                <a:off x="2216667" y="1853356"/>
                <a:ext cx="1864405" cy="589971"/>
              </a:xfrm>
              <a:prstGeom prst="roundRect">
                <a:avLst>
                  <a:gd name="adj" fmla="val 8731"/>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530" b="1" i="0" u="none" strike="noStrike" kern="1200" cap="none" spc="0" normalizeH="0" baseline="0" noProof="0" dirty="0">
                    <a:ln>
                      <a:noFill/>
                    </a:ln>
                    <a:solidFill>
                      <a:schemeClr val="lt1"/>
                    </a:solidFill>
                    <a:effectLst/>
                    <a:uLnTx/>
                    <a:uFillTx/>
                    <a:latin typeface="+mn-lt"/>
                    <a:ea typeface="+mn-ea"/>
                    <a:cs typeface="+mn-cs"/>
                  </a:rPr>
                  <a:t>案例 </a:t>
                </a:r>
                <a:r>
                  <a:rPr kumimoji="0" lang="en-US" altLang="zh-CN" sz="2530" b="1" i="0" u="none" strike="noStrike" kern="1200" cap="none" spc="0" normalizeH="0" baseline="0" noProof="0" dirty="0">
                    <a:ln>
                      <a:noFill/>
                    </a:ln>
                    <a:solidFill>
                      <a:schemeClr val="lt1"/>
                    </a:solidFill>
                    <a:effectLst/>
                    <a:uLnTx/>
                    <a:uFillTx/>
                    <a:latin typeface="+mn-lt"/>
                    <a:ea typeface="+mn-ea"/>
                    <a:cs typeface="+mn-cs"/>
                  </a:rPr>
                  <a:t>1</a:t>
                </a:r>
                <a:endParaRPr kumimoji="0" lang="zh-CN" altLang="en-US" sz="2530" b="1" i="0" u="none" strike="noStrike" kern="1200" cap="none" spc="0" normalizeH="0" baseline="0" noProof="0" dirty="0">
                  <a:ln>
                    <a:noFill/>
                  </a:ln>
                  <a:solidFill>
                    <a:schemeClr val="lt1"/>
                  </a:solidFill>
                  <a:effectLst/>
                  <a:uLnTx/>
                  <a:uFillTx/>
                  <a:latin typeface="+mn-lt"/>
                  <a:ea typeface="+mn-ea"/>
                  <a:cs typeface="+mn-cs"/>
                </a:endParaRPr>
              </a:p>
            </p:txBody>
          </p:sp>
        </p:grpSp>
        <p:sp>
          <p:nvSpPr>
            <p:cNvPr id="68" name="矩形 67"/>
            <p:cNvSpPr/>
            <p:nvPr/>
          </p:nvSpPr>
          <p:spPr>
            <a:xfrm>
              <a:off x="1928781" y="187301"/>
              <a:ext cx="714380" cy="923330"/>
            </a:xfrm>
            <a:prstGeom prst="rect">
              <a:avLst/>
            </a:prstGeom>
            <a:noFill/>
          </p:spPr>
          <p:txBody>
            <a:bodyPr wrap="square" lIns="91440" tIns="45720" rIns="91440" bIns="45720">
              <a:spAutoFit/>
            </a:bodyPr>
            <a:lstStyle/>
            <a:p>
              <a:pPr algn="ctr"/>
              <a:r>
                <a:rPr lang="zh-CN" altLang="en-US"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a:t>
              </a:r>
              <a:endParaRPr lang="zh-CN" alt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pSp>
      <p:sp>
        <p:nvSpPr>
          <p:cNvPr id="70" name="矩形 69"/>
          <p:cNvSpPr/>
          <p:nvPr/>
        </p:nvSpPr>
        <p:spPr>
          <a:xfrm>
            <a:off x="2714599" y="1401747"/>
            <a:ext cx="9144064" cy="4071966"/>
          </a:xfrm>
          <a:prstGeom prst="rect">
            <a:avLst/>
          </a:prstGeom>
          <a:no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097" name="Rectangle 1"/>
          <p:cNvSpPr>
            <a:spLocks noChangeArrowheads="1"/>
          </p:cNvSpPr>
          <p:nvPr/>
        </p:nvSpPr>
        <p:spPr bwMode="auto">
          <a:xfrm>
            <a:off x="2786037" y="1473185"/>
            <a:ext cx="9072626"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zh-CN" altLang="en-US" sz="2400" dirty="0" smtClean="0"/>
              <a:t>某罐头鱼生产企业，为一般纳税人，</a:t>
            </a:r>
            <a:r>
              <a:rPr lang="en-US" sz="2400" dirty="0" smtClean="0"/>
              <a:t>2019</a:t>
            </a:r>
            <a:r>
              <a:rPr lang="zh-CN" altLang="en-US" sz="2400" dirty="0" smtClean="0"/>
              <a:t>年</a:t>
            </a:r>
            <a:r>
              <a:rPr lang="en-US" sz="2400" dirty="0" smtClean="0"/>
              <a:t>4</a:t>
            </a:r>
            <a:r>
              <a:rPr lang="zh-CN" altLang="en-US" sz="2400" dirty="0" smtClean="0"/>
              <a:t>月生产业务如下：</a:t>
            </a:r>
          </a:p>
          <a:p>
            <a:r>
              <a:rPr lang="zh-CN" altLang="en-US" sz="2400" dirty="0" smtClean="0"/>
              <a:t>      （</a:t>
            </a:r>
            <a:r>
              <a:rPr lang="en-US" sz="2400" dirty="0" smtClean="0"/>
              <a:t>1</a:t>
            </a:r>
            <a:r>
              <a:rPr lang="zh-CN" altLang="en-US" sz="2400" dirty="0" smtClean="0"/>
              <a:t>）当月从</a:t>
            </a:r>
            <a:r>
              <a:rPr lang="en-US" sz="2400" dirty="0" smtClean="0"/>
              <a:t>A</a:t>
            </a:r>
            <a:r>
              <a:rPr lang="zh-CN" altLang="en-US" sz="2400" dirty="0" smtClean="0"/>
              <a:t>公司（一般纳税人）购进鱼一批，取得</a:t>
            </a:r>
            <a:r>
              <a:rPr lang="en-US" sz="2400" dirty="0" smtClean="0"/>
              <a:t>1</a:t>
            </a:r>
            <a:r>
              <a:rPr lang="zh-CN" altLang="en-US" sz="2400" dirty="0" smtClean="0"/>
              <a:t>份增值税专用发票不含税金额为</a:t>
            </a:r>
            <a:r>
              <a:rPr lang="en-US" sz="2400" dirty="0" smtClean="0"/>
              <a:t>100</a:t>
            </a:r>
            <a:r>
              <a:rPr lang="zh-CN" altLang="en-US" sz="2400" dirty="0" smtClean="0"/>
              <a:t>万元，税额</a:t>
            </a:r>
            <a:r>
              <a:rPr lang="en-US" sz="2400" dirty="0" smtClean="0"/>
              <a:t>9</a:t>
            </a:r>
            <a:r>
              <a:rPr lang="zh-CN" altLang="en-US" sz="2400" dirty="0" smtClean="0"/>
              <a:t>万元；</a:t>
            </a:r>
          </a:p>
          <a:p>
            <a:r>
              <a:rPr lang="zh-CN" altLang="en-US" sz="2400" dirty="0" smtClean="0"/>
              <a:t>      （</a:t>
            </a:r>
            <a:r>
              <a:rPr lang="en-US" sz="2400" dirty="0" smtClean="0"/>
              <a:t>2</a:t>
            </a:r>
            <a:r>
              <a:rPr lang="zh-CN" altLang="en-US" sz="2400" dirty="0" smtClean="0"/>
              <a:t>）当月从</a:t>
            </a:r>
            <a:r>
              <a:rPr lang="en-US" sz="2400" dirty="0" smtClean="0"/>
              <a:t>C</a:t>
            </a:r>
            <a:r>
              <a:rPr lang="zh-CN" altLang="en-US" sz="2400" dirty="0" smtClean="0"/>
              <a:t>公司（农业生产者）购进其自产鱼一批，取得</a:t>
            </a:r>
            <a:r>
              <a:rPr lang="en-US" sz="2400" dirty="0" smtClean="0"/>
              <a:t>1</a:t>
            </a:r>
            <a:r>
              <a:rPr lang="zh-CN" altLang="en-US" sz="2400" dirty="0" smtClean="0"/>
              <a:t>份农产品销售发票，发票注明买价</a:t>
            </a:r>
            <a:r>
              <a:rPr lang="en-US" sz="2400" dirty="0" smtClean="0"/>
              <a:t>30</a:t>
            </a:r>
            <a:r>
              <a:rPr lang="zh-CN" altLang="en-US" sz="2400" dirty="0" smtClean="0"/>
              <a:t>万元。</a:t>
            </a:r>
          </a:p>
          <a:p>
            <a:r>
              <a:rPr lang="zh-CN" altLang="en-US" sz="2400" dirty="0" smtClean="0"/>
              <a:t>      （</a:t>
            </a:r>
            <a:r>
              <a:rPr lang="en-US" sz="2400" dirty="0" smtClean="0"/>
              <a:t>3</a:t>
            </a:r>
            <a:r>
              <a:rPr lang="zh-CN" altLang="en-US" sz="2400" dirty="0" smtClean="0"/>
              <a:t>）该企业将本月购进的全部鱼和</a:t>
            </a:r>
            <a:r>
              <a:rPr lang="en-US" sz="2400" dirty="0" smtClean="0"/>
              <a:t>2019</a:t>
            </a:r>
            <a:r>
              <a:rPr lang="zh-CN" altLang="en-US" sz="2400" dirty="0" smtClean="0"/>
              <a:t>年</a:t>
            </a:r>
            <a:r>
              <a:rPr lang="en-US" sz="2400" dirty="0" smtClean="0"/>
              <a:t>3</a:t>
            </a:r>
            <a:r>
              <a:rPr lang="zh-CN" altLang="en-US" sz="2400" dirty="0" smtClean="0"/>
              <a:t>月购进的农产品辣椒投入生产，前期购进的辣椒自行开具农产品收购发票，票面金额</a:t>
            </a:r>
            <a:r>
              <a:rPr lang="en-US" sz="2400" dirty="0" smtClean="0"/>
              <a:t>10</a:t>
            </a:r>
            <a:r>
              <a:rPr lang="zh-CN" altLang="en-US" sz="2400" dirty="0" smtClean="0"/>
              <a:t>万元，已在</a:t>
            </a:r>
            <a:r>
              <a:rPr lang="en-US" sz="2400" dirty="0" smtClean="0"/>
              <a:t>2019</a:t>
            </a:r>
            <a:r>
              <a:rPr lang="zh-CN" altLang="en-US" sz="2400" dirty="0" smtClean="0"/>
              <a:t>年</a:t>
            </a:r>
            <a:r>
              <a:rPr lang="en-US" sz="2400" dirty="0" smtClean="0"/>
              <a:t>3</a:t>
            </a:r>
            <a:r>
              <a:rPr lang="zh-CN" altLang="en-US" sz="2400" dirty="0" smtClean="0"/>
              <a:t>月抵扣进项税额</a:t>
            </a:r>
            <a:r>
              <a:rPr lang="en-US" sz="2400" dirty="0" smtClean="0"/>
              <a:t>1</a:t>
            </a:r>
            <a:r>
              <a:rPr lang="zh-CN" altLang="en-US" sz="2400" dirty="0" smtClean="0"/>
              <a:t>万元。</a:t>
            </a:r>
            <a:endParaRPr lang="en-US" altLang="zh-CN" sz="2400" dirty="0" smtClean="0"/>
          </a:p>
          <a:p>
            <a:r>
              <a:rPr kumimoji="0" lang="zh-CN" altLang="en-US" sz="2400" b="0" i="0" u="none" strike="noStrike" cap="none" normalizeH="0" baseline="0" dirty="0" smtClean="0">
                <a:ln>
                  <a:noFill/>
                </a:ln>
                <a:solidFill>
                  <a:schemeClr val="tx1"/>
                </a:solidFill>
                <a:effectLst/>
                <a:latin typeface="Calibri" pitchFamily="34" charset="0"/>
                <a:ea typeface="宋体" pitchFamily="2" charset="-122"/>
                <a:cs typeface="仿宋" pitchFamily="49" charset="-122"/>
              </a:rPr>
              <a:t>      （</a:t>
            </a:r>
            <a:r>
              <a:rPr kumimoji="0" lang="en-US" altLang="zh-CN" sz="2400" b="0" i="0" u="none" strike="noStrike" cap="none" normalizeH="0" baseline="0" dirty="0" smtClean="0">
                <a:ln>
                  <a:noFill/>
                </a:ln>
                <a:solidFill>
                  <a:schemeClr val="tx1"/>
                </a:solidFill>
                <a:effectLst/>
                <a:latin typeface="Calibri" pitchFamily="34" charset="0"/>
                <a:ea typeface="宋体" pitchFamily="2" charset="-122"/>
                <a:cs typeface="仿宋" pitchFamily="49" charset="-122"/>
              </a:rPr>
              <a:t>4</a:t>
            </a:r>
            <a:r>
              <a:rPr kumimoji="0" lang="zh-CN" altLang="en-US" sz="2400" b="0" i="0" u="none" strike="noStrike" cap="none" normalizeH="0" baseline="0" dirty="0" smtClean="0">
                <a:ln>
                  <a:noFill/>
                </a:ln>
                <a:solidFill>
                  <a:schemeClr val="tx1"/>
                </a:solidFill>
                <a:effectLst/>
                <a:latin typeface="Calibri" pitchFamily="34" charset="0"/>
                <a:ea typeface="宋体" pitchFamily="2" charset="-122"/>
                <a:cs typeface="仿宋" pitchFamily="49" charset="-122"/>
              </a:rPr>
              <a:t>）本期销售罐头鱼，取得不含税销售额为</a:t>
            </a:r>
            <a:r>
              <a:rPr kumimoji="0" lang="en-US" altLang="zh-CN" sz="2400" b="0" i="0" u="none" strike="noStrike" cap="none" normalizeH="0" baseline="0" dirty="0" smtClean="0">
                <a:ln>
                  <a:noFill/>
                </a:ln>
                <a:solidFill>
                  <a:schemeClr val="tx1"/>
                </a:solidFill>
                <a:effectLst/>
                <a:latin typeface="Calibri" pitchFamily="34" charset="0"/>
                <a:ea typeface="宋体" pitchFamily="2" charset="-122"/>
                <a:cs typeface="仿宋" pitchFamily="49" charset="-122"/>
              </a:rPr>
              <a:t>200</a:t>
            </a:r>
            <a:r>
              <a:rPr kumimoji="0" lang="zh-CN" altLang="en-US" sz="2400" b="0" i="0" u="none" strike="noStrike" cap="none" normalizeH="0" baseline="0" dirty="0" smtClean="0">
                <a:ln>
                  <a:noFill/>
                </a:ln>
                <a:solidFill>
                  <a:schemeClr val="tx1"/>
                </a:solidFill>
                <a:effectLst/>
                <a:latin typeface="Calibri" pitchFamily="34" charset="0"/>
                <a:ea typeface="宋体" pitchFamily="2" charset="-122"/>
                <a:cs typeface="仿宋" pitchFamily="49" charset="-122"/>
              </a:rPr>
              <a:t>万元，给对方开具了增值税专用发票。</a:t>
            </a:r>
            <a:endParaRPr kumimoji="0" lang="zh-CN" altLang="en-US" sz="24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Requires="p14" p14:dur="9">
        <p15:prstTrans prst="fracture"/>
      </p:transition>
    </mc:Choice>
    <mc:Fallback>
      <p:transition>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071525" y="687367"/>
            <a:ext cx="10787138" cy="584775"/>
          </a:xfrm>
          <a:prstGeom prst="rect">
            <a:avLst/>
          </a:prstGeom>
          <a:noFill/>
          <a:ln>
            <a:solidFill>
              <a:srgbClr val="D14E5B"/>
            </a:solidFill>
          </a:ln>
        </p:spPr>
        <p:txBody>
          <a:bodyPr wrap="square" rtlCol="0">
            <a:spAutoFit/>
          </a:bodyPr>
          <a:lstStyle/>
          <a:p>
            <a:pPr marL="742950" indent="-742950"/>
            <a:r>
              <a:rPr lang="zh-CN" altLang="en-US" sz="3200" b="1" dirty="0" smtClean="0">
                <a:solidFill>
                  <a:schemeClr val="accent2"/>
                </a:solidFill>
              </a:rPr>
              <a:t>一、增值税税率下降申报案例</a:t>
            </a:r>
          </a:p>
        </p:txBody>
      </p:sp>
      <p:grpSp>
        <p:nvGrpSpPr>
          <p:cNvPr id="5" name="组合 15"/>
          <p:cNvGrpSpPr/>
          <p:nvPr/>
        </p:nvGrpSpPr>
        <p:grpSpPr>
          <a:xfrm>
            <a:off x="-142921" y="1330309"/>
            <a:ext cx="12215898" cy="5902341"/>
            <a:chOff x="-142921" y="1330309"/>
            <a:chExt cx="12215898" cy="5902341"/>
          </a:xfrm>
        </p:grpSpPr>
        <p:pic>
          <p:nvPicPr>
            <p:cNvPr id="71" name="图片 29"/>
            <p:cNvPicPr>
              <a:picLocks noChangeAspect="1"/>
            </p:cNvPicPr>
            <p:nvPr/>
          </p:nvPicPr>
          <p:blipFill>
            <a:blip r:embed="rId3"/>
            <a:srcRect/>
            <a:stretch>
              <a:fillRect/>
            </a:stretch>
          </p:blipFill>
          <p:spPr bwMode="auto">
            <a:xfrm>
              <a:off x="-142921" y="3867150"/>
              <a:ext cx="2127251" cy="3365500"/>
            </a:xfrm>
            <a:prstGeom prst="rect">
              <a:avLst/>
            </a:prstGeom>
            <a:noFill/>
            <a:ln w="9525">
              <a:noFill/>
              <a:miter lim="800000"/>
              <a:headEnd/>
              <a:tailEnd/>
            </a:ln>
          </p:spPr>
        </p:pic>
        <p:sp>
          <p:nvSpPr>
            <p:cNvPr id="72" name="矩形 71"/>
            <p:cNvSpPr/>
            <p:nvPr/>
          </p:nvSpPr>
          <p:spPr>
            <a:xfrm>
              <a:off x="1643029" y="1330309"/>
              <a:ext cx="10429948" cy="5786478"/>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CN" dirty="0" smtClean="0">
                <a:solidFill>
                  <a:schemeClr val="accent3"/>
                </a:solidFill>
              </a:endParaRPr>
            </a:p>
            <a:p>
              <a:r>
                <a:rPr lang="en-US" altLang="zh-CN" sz="2000" b="1" dirty="0" smtClean="0">
                  <a:solidFill>
                    <a:schemeClr val="accent3"/>
                  </a:solidFill>
                </a:rPr>
                <a:t>【</a:t>
              </a:r>
              <a:r>
                <a:rPr lang="zh-CN" altLang="en-US" sz="2000" b="1" dirty="0" smtClean="0">
                  <a:solidFill>
                    <a:schemeClr val="accent3"/>
                  </a:solidFill>
                </a:rPr>
                <a:t>注意事项</a:t>
              </a:r>
              <a:r>
                <a:rPr lang="en-US" altLang="zh-CN" sz="2000" b="1" dirty="0" smtClean="0">
                  <a:solidFill>
                    <a:schemeClr val="accent3"/>
                  </a:solidFill>
                </a:rPr>
                <a:t>】</a:t>
              </a:r>
              <a:endParaRPr lang="zh-CN" altLang="en-US" sz="2000" dirty="0" smtClean="0">
                <a:solidFill>
                  <a:schemeClr val="accent3"/>
                </a:solidFill>
              </a:endParaRPr>
            </a:p>
            <a:p>
              <a:r>
                <a:rPr lang="zh-CN" altLang="en-US" sz="2200" dirty="0" smtClean="0">
                  <a:solidFill>
                    <a:schemeClr val="accent3"/>
                  </a:solidFill>
                </a:rPr>
                <a:t>        </a:t>
              </a:r>
              <a:r>
                <a:rPr lang="en-US" altLang="zh-CN" sz="2200" dirty="0" smtClean="0">
                  <a:solidFill>
                    <a:schemeClr val="accent3"/>
                  </a:solidFill>
                </a:rPr>
                <a:t>1.</a:t>
              </a:r>
              <a:r>
                <a:rPr lang="zh-CN" altLang="en-US" sz="2200" b="1" dirty="0" smtClean="0">
                  <a:solidFill>
                    <a:schemeClr val="accent2"/>
                  </a:solidFill>
                </a:rPr>
                <a:t>纳税人应按照纳税义务发生时间来确定适用税率</a:t>
              </a:r>
              <a:r>
                <a:rPr lang="zh-CN" altLang="en-US" sz="2200" dirty="0" smtClean="0">
                  <a:solidFill>
                    <a:schemeClr val="tx1"/>
                  </a:solidFill>
                </a:rPr>
                <a:t>，纳税义务发生时间的规定，主要有：</a:t>
              </a:r>
              <a:r>
                <a:rPr lang="en-US" altLang="zh-CN" sz="2200" dirty="0" smtClean="0">
                  <a:solidFill>
                    <a:schemeClr val="tx1"/>
                  </a:solidFill>
                </a:rPr>
                <a:t>《</a:t>
              </a:r>
              <a:r>
                <a:rPr lang="zh-CN" altLang="en-US" sz="2200" dirty="0" smtClean="0">
                  <a:solidFill>
                    <a:schemeClr val="tx1"/>
                  </a:solidFill>
                </a:rPr>
                <a:t>中华人民共和国增值税暂行条例</a:t>
              </a:r>
              <a:r>
                <a:rPr lang="en-US" altLang="zh-CN" sz="2200" dirty="0" smtClean="0">
                  <a:solidFill>
                    <a:schemeClr val="tx1"/>
                  </a:solidFill>
                </a:rPr>
                <a:t>》</a:t>
              </a:r>
              <a:r>
                <a:rPr lang="zh-CN" altLang="en-US" sz="2200" dirty="0" smtClean="0">
                  <a:solidFill>
                    <a:schemeClr val="tx1"/>
                  </a:solidFill>
                </a:rPr>
                <a:t>第十九条、</a:t>
              </a:r>
              <a:r>
                <a:rPr lang="en-US" altLang="zh-CN" sz="2200" dirty="0" smtClean="0">
                  <a:solidFill>
                    <a:schemeClr val="tx1"/>
                  </a:solidFill>
                </a:rPr>
                <a:t>《</a:t>
              </a:r>
              <a:r>
                <a:rPr lang="zh-CN" altLang="en-US" sz="2200" dirty="0" smtClean="0">
                  <a:solidFill>
                    <a:schemeClr val="tx1"/>
                  </a:solidFill>
                </a:rPr>
                <a:t>中华人民共和国增值税暂行条例实施细则</a:t>
              </a:r>
              <a:r>
                <a:rPr lang="en-US" altLang="zh-CN" sz="2200" dirty="0" smtClean="0">
                  <a:solidFill>
                    <a:schemeClr val="tx1"/>
                  </a:solidFill>
                </a:rPr>
                <a:t>》</a:t>
              </a:r>
              <a:r>
                <a:rPr lang="zh-CN" altLang="en-US" sz="2200" dirty="0" smtClean="0">
                  <a:solidFill>
                    <a:schemeClr val="tx1"/>
                  </a:solidFill>
                </a:rPr>
                <a:t>第三十八条、</a:t>
              </a:r>
              <a:r>
                <a:rPr lang="en-US" altLang="zh-CN" sz="2200" dirty="0" smtClean="0">
                  <a:solidFill>
                    <a:schemeClr val="tx1"/>
                  </a:solidFill>
                </a:rPr>
                <a:t>《</a:t>
              </a:r>
              <a:r>
                <a:rPr lang="zh-CN" altLang="en-US" sz="2200" dirty="0" smtClean="0">
                  <a:solidFill>
                    <a:schemeClr val="tx1"/>
                  </a:solidFill>
                </a:rPr>
                <a:t>营业税改征增值税试点实施办法</a:t>
              </a:r>
              <a:r>
                <a:rPr lang="en-US" altLang="zh-CN" sz="2200" dirty="0" smtClean="0">
                  <a:solidFill>
                    <a:schemeClr val="tx1"/>
                  </a:solidFill>
                </a:rPr>
                <a:t>》</a:t>
              </a:r>
              <a:r>
                <a:rPr lang="zh-CN" altLang="en-US" sz="2200" dirty="0" smtClean="0">
                  <a:solidFill>
                    <a:schemeClr val="tx1"/>
                  </a:solidFill>
                </a:rPr>
                <a:t>第四十五条等等。其基本规定是，纳税人发生增值税应税销售行为，纳税义务发生时间为收讫销售款项或者取得索取销售款项凭据的当天；先开具发票的，为开具发票的当天。</a:t>
              </a:r>
              <a:endParaRPr lang="en-US" altLang="zh-CN" sz="2200" dirty="0" smtClean="0">
                <a:solidFill>
                  <a:schemeClr val="tx1"/>
                </a:solidFill>
              </a:endParaRPr>
            </a:p>
            <a:p>
              <a:endParaRPr lang="en-US" altLang="zh-CN" sz="2000" dirty="0" smtClean="0">
                <a:solidFill>
                  <a:schemeClr val="accent3"/>
                </a:solidFill>
              </a:endParaRPr>
            </a:p>
            <a:p>
              <a:r>
                <a:rPr lang="en-US" sz="2200" dirty="0" smtClean="0">
                  <a:solidFill>
                    <a:schemeClr val="tx1"/>
                  </a:solidFill>
                </a:rPr>
                <a:t>        2.2019</a:t>
              </a:r>
              <a:r>
                <a:rPr lang="zh-CN" altLang="en-US" sz="2200" dirty="0" smtClean="0">
                  <a:solidFill>
                    <a:schemeClr val="tx1"/>
                  </a:solidFill>
                </a:rPr>
                <a:t>年</a:t>
              </a:r>
              <a:r>
                <a:rPr lang="en-US" sz="2200" dirty="0" smtClean="0">
                  <a:solidFill>
                    <a:schemeClr val="tx1"/>
                  </a:solidFill>
                </a:rPr>
                <a:t>4</a:t>
              </a:r>
              <a:r>
                <a:rPr lang="zh-CN" altLang="en-US" sz="2200" dirty="0" smtClean="0">
                  <a:solidFill>
                    <a:schemeClr val="tx1"/>
                  </a:solidFill>
                </a:rPr>
                <a:t>月</a:t>
              </a:r>
              <a:r>
                <a:rPr lang="en-US" sz="2200" dirty="0" smtClean="0">
                  <a:solidFill>
                    <a:schemeClr val="tx1"/>
                  </a:solidFill>
                </a:rPr>
                <a:t>1</a:t>
              </a:r>
              <a:r>
                <a:rPr lang="zh-CN" altLang="en-US" sz="2200" dirty="0" smtClean="0">
                  <a:solidFill>
                    <a:schemeClr val="tx1"/>
                  </a:solidFill>
                </a:rPr>
                <a:t>日以后，纳税人购进用于生产或者委托加工</a:t>
              </a:r>
              <a:r>
                <a:rPr lang="en-US" sz="2200" dirty="0" smtClean="0">
                  <a:solidFill>
                    <a:schemeClr val="tx1"/>
                  </a:solidFill>
                </a:rPr>
                <a:t>13%</a:t>
              </a:r>
              <a:r>
                <a:rPr lang="zh-CN" altLang="en-US" sz="2200" dirty="0" smtClean="0">
                  <a:solidFill>
                    <a:schemeClr val="tx1"/>
                  </a:solidFill>
                </a:rPr>
                <a:t>税率货物的农产品，在</a:t>
              </a:r>
              <a:r>
                <a:rPr lang="zh-CN" altLang="en-US" sz="2200" b="1" dirty="0" smtClean="0">
                  <a:solidFill>
                    <a:schemeClr val="accent4"/>
                  </a:solidFill>
                </a:rPr>
                <a:t>购进环节</a:t>
              </a:r>
              <a:r>
                <a:rPr lang="zh-CN" altLang="en-US" sz="2200" dirty="0" smtClean="0">
                  <a:solidFill>
                    <a:schemeClr val="tx1"/>
                  </a:solidFill>
                </a:rPr>
                <a:t>按</a:t>
              </a:r>
              <a:r>
                <a:rPr lang="en-US" sz="2200" dirty="0" smtClean="0">
                  <a:solidFill>
                    <a:schemeClr val="tx1"/>
                  </a:solidFill>
                </a:rPr>
                <a:t>9%</a:t>
              </a:r>
              <a:r>
                <a:rPr lang="zh-CN" altLang="en-US" sz="2200" dirty="0" smtClean="0">
                  <a:solidFill>
                    <a:schemeClr val="tx1"/>
                  </a:solidFill>
                </a:rPr>
                <a:t>的扣除率计算进项税额，在</a:t>
              </a:r>
              <a:r>
                <a:rPr lang="zh-CN" altLang="en-US" sz="2200" b="1" dirty="0" smtClean="0">
                  <a:solidFill>
                    <a:schemeClr val="accent4"/>
                  </a:solidFill>
                </a:rPr>
                <a:t>领用环节</a:t>
              </a:r>
              <a:r>
                <a:rPr lang="zh-CN" altLang="en-US" sz="2200" dirty="0" smtClean="0">
                  <a:solidFill>
                    <a:schemeClr val="tx1"/>
                  </a:solidFill>
                </a:rPr>
                <a:t>加计扣除</a:t>
              </a:r>
              <a:r>
                <a:rPr lang="en-US" sz="2200" dirty="0" smtClean="0">
                  <a:solidFill>
                    <a:schemeClr val="tx1"/>
                  </a:solidFill>
                </a:rPr>
                <a:t>1%</a:t>
              </a:r>
              <a:r>
                <a:rPr lang="zh-CN" altLang="en-US" sz="2200" dirty="0" smtClean="0">
                  <a:solidFill>
                    <a:schemeClr val="tx1"/>
                  </a:solidFill>
                </a:rPr>
                <a:t>。同时，不论农产品的购进时间是在</a:t>
              </a:r>
              <a:r>
                <a:rPr lang="en-US" sz="2200" dirty="0" smtClean="0">
                  <a:solidFill>
                    <a:schemeClr val="tx1"/>
                  </a:solidFill>
                </a:rPr>
                <a:t>4</a:t>
              </a:r>
              <a:r>
                <a:rPr lang="zh-CN" altLang="en-US" sz="2200" dirty="0" smtClean="0">
                  <a:solidFill>
                    <a:schemeClr val="tx1"/>
                  </a:solidFill>
                </a:rPr>
                <a:t>月</a:t>
              </a:r>
              <a:r>
                <a:rPr lang="en-US" sz="2200" dirty="0" smtClean="0">
                  <a:solidFill>
                    <a:schemeClr val="tx1"/>
                  </a:solidFill>
                </a:rPr>
                <a:t>1</a:t>
              </a:r>
              <a:r>
                <a:rPr lang="zh-CN" altLang="en-US" sz="2200" dirty="0" smtClean="0">
                  <a:solidFill>
                    <a:schemeClr val="tx1"/>
                  </a:solidFill>
                </a:rPr>
                <a:t>日前还是</a:t>
              </a:r>
              <a:r>
                <a:rPr lang="en-US" sz="2200" dirty="0" smtClean="0">
                  <a:solidFill>
                    <a:schemeClr val="tx1"/>
                  </a:solidFill>
                </a:rPr>
                <a:t>4</a:t>
              </a:r>
              <a:r>
                <a:rPr lang="zh-CN" altLang="en-US" sz="2200" dirty="0" smtClean="0">
                  <a:solidFill>
                    <a:schemeClr val="tx1"/>
                  </a:solidFill>
                </a:rPr>
                <a:t>月</a:t>
              </a:r>
              <a:r>
                <a:rPr lang="en-US" sz="2200" dirty="0" smtClean="0">
                  <a:solidFill>
                    <a:schemeClr val="tx1"/>
                  </a:solidFill>
                </a:rPr>
                <a:t>1</a:t>
              </a:r>
              <a:r>
                <a:rPr lang="zh-CN" altLang="en-US" sz="2200" dirty="0" smtClean="0">
                  <a:solidFill>
                    <a:schemeClr val="tx1"/>
                  </a:solidFill>
                </a:rPr>
                <a:t>日后，在</a:t>
              </a:r>
              <a:r>
                <a:rPr lang="en-US" sz="2200" dirty="0" smtClean="0">
                  <a:solidFill>
                    <a:schemeClr val="tx1"/>
                  </a:solidFill>
                </a:rPr>
                <a:t>2019</a:t>
              </a:r>
              <a:r>
                <a:rPr lang="zh-CN" altLang="en-US" sz="2200" dirty="0" smtClean="0">
                  <a:solidFill>
                    <a:schemeClr val="tx1"/>
                  </a:solidFill>
                </a:rPr>
                <a:t>年</a:t>
              </a:r>
              <a:r>
                <a:rPr lang="en-US" sz="2200" dirty="0" smtClean="0">
                  <a:solidFill>
                    <a:schemeClr val="tx1"/>
                  </a:solidFill>
                </a:rPr>
                <a:t>4</a:t>
              </a:r>
              <a:r>
                <a:rPr lang="zh-CN" altLang="en-US" sz="2200" dirty="0" smtClean="0">
                  <a:solidFill>
                    <a:schemeClr val="tx1"/>
                  </a:solidFill>
                </a:rPr>
                <a:t>月</a:t>
              </a:r>
              <a:r>
                <a:rPr lang="en-US" sz="2200" dirty="0" smtClean="0">
                  <a:solidFill>
                    <a:schemeClr val="tx1"/>
                  </a:solidFill>
                </a:rPr>
                <a:t>1</a:t>
              </a:r>
              <a:r>
                <a:rPr lang="zh-CN" altLang="en-US" sz="2200" dirty="0" smtClean="0">
                  <a:solidFill>
                    <a:schemeClr val="tx1"/>
                  </a:solidFill>
                </a:rPr>
                <a:t>日后领用于生产或委托加工</a:t>
              </a:r>
              <a:r>
                <a:rPr lang="en-US" sz="2200" dirty="0" smtClean="0">
                  <a:solidFill>
                    <a:schemeClr val="tx1"/>
                  </a:solidFill>
                </a:rPr>
                <a:t>13%</a:t>
              </a:r>
              <a:r>
                <a:rPr lang="zh-CN" altLang="en-US" sz="2200" dirty="0" smtClean="0">
                  <a:solidFill>
                    <a:schemeClr val="tx1"/>
                  </a:solidFill>
                </a:rPr>
                <a:t>税率的货物，</a:t>
              </a:r>
              <a:r>
                <a:rPr lang="zh-CN" altLang="en-US" sz="2200" b="1" dirty="0" smtClean="0">
                  <a:solidFill>
                    <a:schemeClr val="accent4"/>
                  </a:solidFill>
                </a:rPr>
                <a:t>统一按照</a:t>
              </a:r>
              <a:r>
                <a:rPr lang="en-US" sz="2200" b="1" dirty="0" smtClean="0">
                  <a:solidFill>
                    <a:schemeClr val="accent4"/>
                  </a:solidFill>
                </a:rPr>
                <a:t>1%</a:t>
              </a:r>
              <a:r>
                <a:rPr lang="zh-CN" altLang="en-US" sz="2200" b="1" dirty="0" smtClean="0">
                  <a:solidFill>
                    <a:schemeClr val="accent4"/>
                  </a:solidFill>
                </a:rPr>
                <a:t>加计抵扣</a:t>
              </a:r>
              <a:r>
                <a:rPr lang="zh-CN" altLang="en-US" sz="2200" dirty="0" smtClean="0">
                  <a:solidFill>
                    <a:schemeClr val="tx1"/>
                  </a:solidFill>
                </a:rPr>
                <a:t>。</a:t>
              </a:r>
              <a:endParaRPr lang="en-US" altLang="zh-CN" sz="2200" dirty="0" smtClean="0">
                <a:solidFill>
                  <a:schemeClr val="tx1"/>
                </a:solidFill>
              </a:endParaRPr>
            </a:p>
            <a:p>
              <a:endParaRPr lang="zh-CN" altLang="en-US" sz="2000" dirty="0" smtClean="0">
                <a:solidFill>
                  <a:schemeClr val="accent3"/>
                </a:solidFill>
              </a:endParaRPr>
            </a:p>
            <a:p>
              <a:r>
                <a:rPr lang="zh-CN" altLang="en-US" sz="2000" dirty="0" smtClean="0">
                  <a:solidFill>
                    <a:schemeClr val="tx1"/>
                  </a:solidFill>
                </a:rPr>
                <a:t>        </a:t>
              </a:r>
              <a:r>
                <a:rPr lang="en-US" altLang="zh-CN" sz="2200" dirty="0" smtClean="0">
                  <a:solidFill>
                    <a:schemeClr val="tx1"/>
                  </a:solidFill>
                </a:rPr>
                <a:t>3.</a:t>
              </a:r>
              <a:r>
                <a:rPr lang="zh-CN" altLang="en-US" sz="2200" dirty="0" smtClean="0">
                  <a:solidFill>
                    <a:schemeClr val="tx1"/>
                  </a:solidFill>
                </a:rPr>
                <a:t>对于取得小规模纳税人代开的增值税专用发票，应按照扣除率计算抵扣进项税额。纳税人不得在计算抵扣进项税额的基础上，重复抵扣专票票面注明的税额。</a:t>
              </a:r>
              <a:endParaRPr lang="en-US" altLang="zh-CN" sz="2200" dirty="0" smtClean="0">
                <a:solidFill>
                  <a:schemeClr val="tx1"/>
                </a:solidFill>
              </a:endParaRPr>
            </a:p>
            <a:p>
              <a:endParaRPr lang="en-US" altLang="zh-CN" sz="2200" dirty="0" smtClean="0">
                <a:solidFill>
                  <a:schemeClr val="accent3"/>
                </a:solidFill>
              </a:endParaRPr>
            </a:p>
            <a:p>
              <a:r>
                <a:rPr lang="en-US" altLang="zh-CN" sz="2200" dirty="0" smtClean="0">
                  <a:solidFill>
                    <a:schemeClr val="accent3"/>
                  </a:solidFill>
                </a:rPr>
                <a:t>        </a:t>
              </a:r>
              <a:r>
                <a:rPr lang="en-US" altLang="zh-CN" sz="2200" dirty="0" smtClean="0">
                  <a:solidFill>
                    <a:schemeClr val="tx1"/>
                  </a:solidFill>
                </a:rPr>
                <a:t>4.</a:t>
              </a:r>
              <a:r>
                <a:rPr lang="zh-CN" altLang="en-US" sz="2200" dirty="0" smtClean="0">
                  <a:solidFill>
                    <a:schemeClr val="tx1"/>
                  </a:solidFill>
                </a:rPr>
                <a:t>生产领用时加计扣除的农产品进项税额，填在附列资料二</a:t>
              </a:r>
              <a:r>
                <a:rPr lang="zh-CN" altLang="en-US" sz="2200" b="1" dirty="0" smtClean="0">
                  <a:solidFill>
                    <a:schemeClr val="accent2"/>
                  </a:solidFill>
                </a:rPr>
                <a:t>第</a:t>
              </a:r>
              <a:r>
                <a:rPr lang="en-US" altLang="zh-CN" sz="2200" b="1" dirty="0" smtClean="0">
                  <a:solidFill>
                    <a:schemeClr val="accent2"/>
                  </a:solidFill>
                </a:rPr>
                <a:t>8a</a:t>
              </a:r>
              <a:r>
                <a:rPr lang="zh-CN" altLang="en-US" sz="2200" b="1" dirty="0" smtClean="0">
                  <a:solidFill>
                    <a:schemeClr val="accent2"/>
                  </a:solidFill>
                </a:rPr>
                <a:t>栏“加计扣除农产品进项税额”</a:t>
              </a:r>
              <a:r>
                <a:rPr lang="zh-CN" altLang="en-US" sz="2200" dirty="0" smtClean="0">
                  <a:solidFill>
                    <a:schemeClr val="accent2"/>
                  </a:solidFill>
                </a:rPr>
                <a:t>。</a:t>
              </a:r>
              <a:endParaRPr lang="zh-CN" altLang="en-US" sz="2200" dirty="0">
                <a:solidFill>
                  <a:schemeClr val="accent2"/>
                </a:solidFill>
              </a:endParaRPr>
            </a:p>
          </p:txBody>
        </p:sp>
      </p:gr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Requires="p14" p14:dur="9">
        <p15:prstTrans prst="fractur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071525" y="687367"/>
            <a:ext cx="10787138" cy="584775"/>
          </a:xfrm>
          <a:prstGeom prst="rect">
            <a:avLst/>
          </a:prstGeom>
          <a:noFill/>
          <a:ln>
            <a:solidFill>
              <a:srgbClr val="D14E5B"/>
            </a:solidFill>
          </a:ln>
        </p:spPr>
        <p:txBody>
          <a:bodyPr wrap="square" rtlCol="0">
            <a:spAutoFit/>
          </a:bodyPr>
          <a:lstStyle/>
          <a:p>
            <a:pPr marL="742950" indent="-742950"/>
            <a:r>
              <a:rPr lang="zh-CN" altLang="en-US" sz="3200" b="1" dirty="0" smtClean="0">
                <a:solidFill>
                  <a:schemeClr val="accent2"/>
                </a:solidFill>
              </a:rPr>
              <a:t>一、增值税税率下降申报案例</a:t>
            </a:r>
          </a:p>
        </p:txBody>
      </p:sp>
      <p:pic>
        <p:nvPicPr>
          <p:cNvPr id="71" name="图片 29"/>
          <p:cNvPicPr>
            <a:picLocks noChangeAspect="1"/>
          </p:cNvPicPr>
          <p:nvPr/>
        </p:nvPicPr>
        <p:blipFill>
          <a:blip r:embed="rId3"/>
          <a:srcRect/>
          <a:stretch>
            <a:fillRect/>
          </a:stretch>
        </p:blipFill>
        <p:spPr bwMode="auto">
          <a:xfrm>
            <a:off x="-142921" y="3867150"/>
            <a:ext cx="2127251" cy="3365500"/>
          </a:xfrm>
          <a:prstGeom prst="rect">
            <a:avLst/>
          </a:prstGeom>
          <a:noFill/>
          <a:ln w="9525">
            <a:noFill/>
            <a:miter lim="800000"/>
            <a:headEnd/>
            <a:tailEnd/>
          </a:ln>
        </p:spPr>
      </p:pic>
      <p:sp>
        <p:nvSpPr>
          <p:cNvPr id="72" name="矩形 71"/>
          <p:cNvSpPr/>
          <p:nvPr/>
        </p:nvSpPr>
        <p:spPr>
          <a:xfrm>
            <a:off x="1571591" y="1401747"/>
            <a:ext cx="9929882" cy="550072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b="1" dirty="0" smtClean="0">
                <a:solidFill>
                  <a:schemeClr val="accent5"/>
                </a:solidFill>
              </a:rPr>
              <a:t>【</a:t>
            </a:r>
            <a:r>
              <a:rPr lang="zh-CN" altLang="en-US" sz="2000" b="1" dirty="0" smtClean="0">
                <a:solidFill>
                  <a:schemeClr val="accent5"/>
                </a:solidFill>
              </a:rPr>
              <a:t>数据计算</a:t>
            </a:r>
            <a:r>
              <a:rPr lang="en-US" altLang="zh-CN" sz="2000" b="1" dirty="0" smtClean="0">
                <a:solidFill>
                  <a:schemeClr val="accent5"/>
                </a:solidFill>
              </a:rPr>
              <a:t>】</a:t>
            </a:r>
            <a:endParaRPr lang="zh-CN" altLang="en-US" sz="2000" dirty="0" smtClean="0">
              <a:solidFill>
                <a:schemeClr val="accent5"/>
              </a:solidFill>
            </a:endParaRPr>
          </a:p>
          <a:p>
            <a:r>
              <a:rPr lang="en-US" altLang="zh-CN" sz="2000" b="1" dirty="0" smtClean="0">
                <a:solidFill>
                  <a:schemeClr val="accent5"/>
                </a:solidFill>
              </a:rPr>
              <a:t>1.</a:t>
            </a:r>
            <a:r>
              <a:rPr lang="zh-CN" altLang="en-US" sz="2000" b="1" dirty="0" smtClean="0">
                <a:solidFill>
                  <a:schemeClr val="accent5"/>
                </a:solidFill>
              </a:rPr>
              <a:t>销售罐头鱼业务的销项税额计算</a:t>
            </a:r>
            <a:r>
              <a:rPr lang="zh-CN" altLang="en-US" sz="2000" dirty="0" smtClean="0">
                <a:solidFill>
                  <a:schemeClr val="accent5"/>
                </a:solidFill>
              </a:rPr>
              <a:t>：</a:t>
            </a:r>
          </a:p>
          <a:p>
            <a:r>
              <a:rPr lang="en-US" sz="2000" dirty="0" smtClean="0">
                <a:solidFill>
                  <a:schemeClr val="accent5"/>
                </a:solidFill>
              </a:rPr>
              <a:t>     2019</a:t>
            </a:r>
            <a:r>
              <a:rPr lang="zh-CN" altLang="en-US" sz="2000" dirty="0" smtClean="0">
                <a:solidFill>
                  <a:schemeClr val="accent5"/>
                </a:solidFill>
              </a:rPr>
              <a:t>年</a:t>
            </a:r>
            <a:r>
              <a:rPr lang="en-US" sz="2000" dirty="0" smtClean="0">
                <a:solidFill>
                  <a:schemeClr val="accent5"/>
                </a:solidFill>
              </a:rPr>
              <a:t>4</a:t>
            </a:r>
            <a:r>
              <a:rPr lang="zh-CN" altLang="en-US" sz="2000" dirty="0" smtClean="0">
                <a:solidFill>
                  <a:schemeClr val="accent5"/>
                </a:solidFill>
              </a:rPr>
              <a:t>月</a:t>
            </a:r>
            <a:r>
              <a:rPr lang="en-US" sz="2000" dirty="0" smtClean="0">
                <a:solidFill>
                  <a:schemeClr val="accent5"/>
                </a:solidFill>
              </a:rPr>
              <a:t>1</a:t>
            </a:r>
            <a:r>
              <a:rPr lang="zh-CN" altLang="en-US" sz="2000" dirty="0" smtClean="0">
                <a:solidFill>
                  <a:schemeClr val="accent5"/>
                </a:solidFill>
              </a:rPr>
              <a:t>日起，销售货物使用税率为</a:t>
            </a:r>
            <a:r>
              <a:rPr lang="en-US" sz="2000" dirty="0" smtClean="0">
                <a:solidFill>
                  <a:schemeClr val="accent5"/>
                </a:solidFill>
              </a:rPr>
              <a:t>13% </a:t>
            </a:r>
            <a:endParaRPr lang="zh-CN" altLang="en-US" sz="2000" dirty="0" smtClean="0">
              <a:solidFill>
                <a:schemeClr val="accent5"/>
              </a:solidFill>
            </a:endParaRPr>
          </a:p>
          <a:p>
            <a:r>
              <a:rPr lang="zh-CN" altLang="en-US" sz="2000" dirty="0" smtClean="0">
                <a:solidFill>
                  <a:schemeClr val="accent5"/>
                </a:solidFill>
              </a:rPr>
              <a:t>     销项税额</a:t>
            </a:r>
            <a:r>
              <a:rPr lang="en-US" sz="2000" dirty="0" smtClean="0">
                <a:solidFill>
                  <a:schemeClr val="accent5"/>
                </a:solidFill>
              </a:rPr>
              <a:t>=</a:t>
            </a:r>
            <a:r>
              <a:rPr lang="zh-CN" altLang="en-US" sz="2000" dirty="0" smtClean="0">
                <a:solidFill>
                  <a:schemeClr val="accent5"/>
                </a:solidFill>
              </a:rPr>
              <a:t>不含税销售额</a:t>
            </a:r>
            <a:r>
              <a:rPr lang="en-US" altLang="zh-CN" sz="2000" dirty="0" smtClean="0">
                <a:solidFill>
                  <a:schemeClr val="accent5"/>
                </a:solidFill>
              </a:rPr>
              <a:t>×</a:t>
            </a:r>
            <a:r>
              <a:rPr lang="zh-CN" altLang="en-US" sz="2000" dirty="0" smtClean="0">
                <a:solidFill>
                  <a:schemeClr val="accent5"/>
                </a:solidFill>
              </a:rPr>
              <a:t>税率</a:t>
            </a:r>
            <a:r>
              <a:rPr lang="en-US" sz="2000" dirty="0" smtClean="0">
                <a:solidFill>
                  <a:schemeClr val="accent5"/>
                </a:solidFill>
              </a:rPr>
              <a:t>=200</a:t>
            </a:r>
            <a:r>
              <a:rPr lang="zh-CN" altLang="en-US" sz="2000" dirty="0" smtClean="0">
                <a:solidFill>
                  <a:schemeClr val="accent5"/>
                </a:solidFill>
              </a:rPr>
              <a:t>万元</a:t>
            </a:r>
            <a:r>
              <a:rPr lang="en-US" altLang="zh-CN" sz="2000" dirty="0" smtClean="0">
                <a:solidFill>
                  <a:schemeClr val="accent5"/>
                </a:solidFill>
              </a:rPr>
              <a:t>×</a:t>
            </a:r>
            <a:r>
              <a:rPr lang="en-US" sz="2000" dirty="0" smtClean="0">
                <a:solidFill>
                  <a:schemeClr val="accent5"/>
                </a:solidFill>
              </a:rPr>
              <a:t>13% = 26</a:t>
            </a:r>
            <a:r>
              <a:rPr lang="zh-CN" altLang="en-US" sz="2000" dirty="0" smtClean="0">
                <a:solidFill>
                  <a:schemeClr val="accent5"/>
                </a:solidFill>
              </a:rPr>
              <a:t>万元</a:t>
            </a:r>
            <a:endParaRPr lang="en-US" altLang="zh-CN" sz="2000" dirty="0" smtClean="0">
              <a:solidFill>
                <a:schemeClr val="accent5"/>
              </a:solidFill>
            </a:endParaRPr>
          </a:p>
          <a:p>
            <a:endParaRPr lang="en-US" altLang="zh-CN" sz="2000" dirty="0" smtClean="0">
              <a:solidFill>
                <a:schemeClr val="accent5"/>
              </a:solidFill>
            </a:endParaRPr>
          </a:p>
          <a:p>
            <a:r>
              <a:rPr lang="en-US" altLang="zh-CN" sz="2000" b="1" dirty="0" smtClean="0">
                <a:solidFill>
                  <a:schemeClr val="accent3"/>
                </a:solidFill>
              </a:rPr>
              <a:t>2.</a:t>
            </a:r>
            <a:r>
              <a:rPr lang="zh-CN" altLang="en-US" sz="2000" b="1" dirty="0" smtClean="0">
                <a:solidFill>
                  <a:schemeClr val="accent3"/>
                </a:solidFill>
              </a:rPr>
              <a:t>农产品进项税额计算：</a:t>
            </a:r>
            <a:endParaRPr lang="en-US" altLang="zh-CN" sz="2000" b="1" dirty="0" smtClean="0">
              <a:solidFill>
                <a:schemeClr val="accent3"/>
              </a:solidFill>
            </a:endParaRPr>
          </a:p>
          <a:p>
            <a:r>
              <a:rPr lang="zh-CN" altLang="en-US" sz="2000" b="1" dirty="0" smtClean="0">
                <a:solidFill>
                  <a:schemeClr val="accent3"/>
                </a:solidFill>
              </a:rPr>
              <a:t>（</a:t>
            </a:r>
            <a:r>
              <a:rPr lang="en-US" sz="2000" b="1" dirty="0" smtClean="0">
                <a:solidFill>
                  <a:schemeClr val="accent3"/>
                </a:solidFill>
              </a:rPr>
              <a:t>1</a:t>
            </a:r>
            <a:r>
              <a:rPr lang="zh-CN" altLang="en-US" sz="2000" b="1" dirty="0" smtClean="0">
                <a:solidFill>
                  <a:schemeClr val="accent3"/>
                </a:solidFill>
              </a:rPr>
              <a:t>）购进环节：</a:t>
            </a:r>
          </a:p>
          <a:p>
            <a:r>
              <a:rPr lang="en-US" sz="2000" dirty="0" smtClean="0">
                <a:solidFill>
                  <a:schemeClr val="accent3"/>
                </a:solidFill>
              </a:rPr>
              <a:t>        A</a:t>
            </a:r>
            <a:r>
              <a:rPr lang="zh-CN" altLang="en-US" sz="2000" dirty="0" smtClean="0">
                <a:solidFill>
                  <a:schemeClr val="accent3"/>
                </a:solidFill>
              </a:rPr>
              <a:t>公司（专票）进项税额</a:t>
            </a:r>
            <a:r>
              <a:rPr lang="en-US" sz="2000" dirty="0" smtClean="0">
                <a:solidFill>
                  <a:schemeClr val="accent3"/>
                </a:solidFill>
              </a:rPr>
              <a:t>=1,000,000</a:t>
            </a:r>
            <a:r>
              <a:rPr lang="en-US" altLang="zh-CN" sz="2000" dirty="0" smtClean="0">
                <a:solidFill>
                  <a:schemeClr val="accent3"/>
                </a:solidFill>
              </a:rPr>
              <a:t>×</a:t>
            </a:r>
            <a:r>
              <a:rPr lang="en-US" sz="2000" dirty="0" smtClean="0">
                <a:solidFill>
                  <a:schemeClr val="accent3"/>
                </a:solidFill>
              </a:rPr>
              <a:t>9%=90,000</a:t>
            </a:r>
            <a:r>
              <a:rPr lang="zh-CN" altLang="en-US" sz="2000" dirty="0" smtClean="0">
                <a:solidFill>
                  <a:schemeClr val="accent3"/>
                </a:solidFill>
              </a:rPr>
              <a:t>元</a:t>
            </a:r>
          </a:p>
          <a:p>
            <a:r>
              <a:rPr lang="en-US" sz="2000" dirty="0" smtClean="0">
                <a:solidFill>
                  <a:schemeClr val="accent3"/>
                </a:solidFill>
              </a:rPr>
              <a:t>        C</a:t>
            </a:r>
            <a:r>
              <a:rPr lang="zh-CN" altLang="en-US" sz="2000" dirty="0" smtClean="0">
                <a:solidFill>
                  <a:schemeClr val="accent3"/>
                </a:solidFill>
              </a:rPr>
              <a:t>公司（农产品销售发票）进项税额</a:t>
            </a:r>
            <a:r>
              <a:rPr lang="en-US" sz="2000" dirty="0" smtClean="0">
                <a:solidFill>
                  <a:schemeClr val="accent3"/>
                </a:solidFill>
              </a:rPr>
              <a:t>=300,000</a:t>
            </a:r>
            <a:r>
              <a:rPr lang="en-US" altLang="zh-CN" sz="2000" dirty="0" smtClean="0">
                <a:solidFill>
                  <a:schemeClr val="accent3"/>
                </a:solidFill>
              </a:rPr>
              <a:t>×</a:t>
            </a:r>
            <a:r>
              <a:rPr lang="en-US" sz="2000" dirty="0" smtClean="0">
                <a:solidFill>
                  <a:schemeClr val="accent3"/>
                </a:solidFill>
              </a:rPr>
              <a:t>9%=27,000</a:t>
            </a:r>
            <a:r>
              <a:rPr lang="zh-CN" altLang="en-US" sz="2000" dirty="0" smtClean="0">
                <a:solidFill>
                  <a:schemeClr val="accent3"/>
                </a:solidFill>
              </a:rPr>
              <a:t>元。</a:t>
            </a:r>
            <a:endParaRPr lang="en-US" altLang="zh-CN" sz="2000" dirty="0" smtClean="0">
              <a:solidFill>
                <a:schemeClr val="accent3"/>
              </a:solidFill>
            </a:endParaRPr>
          </a:p>
          <a:p>
            <a:r>
              <a:rPr lang="zh-CN" altLang="en-US" sz="2000" b="1" dirty="0" smtClean="0">
                <a:solidFill>
                  <a:schemeClr val="accent3"/>
                </a:solidFill>
              </a:rPr>
              <a:t>（</a:t>
            </a:r>
            <a:r>
              <a:rPr lang="en-US" sz="2000" b="1" dirty="0" smtClean="0">
                <a:solidFill>
                  <a:schemeClr val="accent3"/>
                </a:solidFill>
              </a:rPr>
              <a:t>2</a:t>
            </a:r>
            <a:r>
              <a:rPr lang="zh-CN" altLang="en-US" sz="2000" b="1" dirty="0" smtClean="0">
                <a:solidFill>
                  <a:schemeClr val="accent3"/>
                </a:solidFill>
              </a:rPr>
              <a:t>）生产领用环节：</a:t>
            </a:r>
          </a:p>
          <a:p>
            <a:r>
              <a:rPr lang="zh-CN" altLang="en-US" sz="2000" dirty="0" smtClean="0">
                <a:solidFill>
                  <a:schemeClr val="accent3"/>
                </a:solidFill>
              </a:rPr>
              <a:t>        本期加计扣除的进项税额</a:t>
            </a:r>
            <a:r>
              <a:rPr lang="en-US" sz="2000" dirty="0" smtClean="0">
                <a:solidFill>
                  <a:schemeClr val="accent3"/>
                </a:solidFill>
              </a:rPr>
              <a:t>=</a:t>
            </a:r>
            <a:r>
              <a:rPr lang="zh-CN" altLang="en-US" sz="2000" dirty="0" smtClean="0">
                <a:solidFill>
                  <a:schemeClr val="accent3"/>
                </a:solidFill>
              </a:rPr>
              <a:t>（</a:t>
            </a:r>
            <a:r>
              <a:rPr lang="en-US" sz="2000" dirty="0" smtClean="0">
                <a:solidFill>
                  <a:schemeClr val="accent3"/>
                </a:solidFill>
              </a:rPr>
              <a:t>1,000,000+300,000+100,000</a:t>
            </a:r>
            <a:r>
              <a:rPr lang="zh-CN" altLang="en-US" sz="2000" dirty="0" smtClean="0">
                <a:solidFill>
                  <a:schemeClr val="accent3"/>
                </a:solidFill>
              </a:rPr>
              <a:t>）</a:t>
            </a:r>
            <a:r>
              <a:rPr lang="en-US" altLang="zh-CN" sz="2000" dirty="0" smtClean="0">
                <a:solidFill>
                  <a:schemeClr val="accent3"/>
                </a:solidFill>
              </a:rPr>
              <a:t>×</a:t>
            </a:r>
            <a:r>
              <a:rPr lang="en-US" sz="2000" dirty="0" smtClean="0">
                <a:solidFill>
                  <a:schemeClr val="accent3"/>
                </a:solidFill>
              </a:rPr>
              <a:t>1%=14,000</a:t>
            </a:r>
            <a:r>
              <a:rPr lang="zh-CN" altLang="en-US" sz="2000" dirty="0" smtClean="0">
                <a:solidFill>
                  <a:schemeClr val="accent3"/>
                </a:solidFill>
              </a:rPr>
              <a:t>元</a:t>
            </a:r>
            <a:endParaRPr lang="en-US" altLang="zh-CN" sz="2400" dirty="0" smtClean="0">
              <a:solidFill>
                <a:schemeClr val="accent5"/>
              </a:solidFill>
            </a:endParaRPr>
          </a:p>
          <a:p>
            <a:r>
              <a:rPr lang="zh-CN" altLang="en-US" sz="2000" b="1" dirty="0" smtClean="0">
                <a:solidFill>
                  <a:schemeClr val="accent3"/>
                </a:solidFill>
              </a:rPr>
              <a:t>      综上，附列资料二中农产品申报抵扣情况如下</a:t>
            </a:r>
            <a:r>
              <a:rPr lang="zh-CN" altLang="en-US" sz="2000" dirty="0" smtClean="0">
                <a:solidFill>
                  <a:schemeClr val="accent3"/>
                </a:solidFill>
              </a:rPr>
              <a:t>： </a:t>
            </a:r>
          </a:p>
          <a:p>
            <a:r>
              <a:rPr lang="en-US" sz="2000" dirty="0" smtClean="0">
                <a:solidFill>
                  <a:schemeClr val="accent3"/>
                </a:solidFill>
              </a:rPr>
              <a:t>       </a:t>
            </a:r>
            <a:r>
              <a:rPr lang="zh-CN" altLang="en-US" sz="2000" dirty="0" smtClean="0">
                <a:solidFill>
                  <a:schemeClr val="accent3"/>
                </a:solidFill>
              </a:rPr>
              <a:t>“金额”列合计</a:t>
            </a:r>
            <a:r>
              <a:rPr lang="en-US" sz="2000" dirty="0" smtClean="0">
                <a:solidFill>
                  <a:schemeClr val="accent3"/>
                </a:solidFill>
              </a:rPr>
              <a:t>=1,000,000+</a:t>
            </a:r>
            <a:r>
              <a:rPr lang="zh-CN" altLang="en-US" sz="2000" dirty="0" smtClean="0">
                <a:solidFill>
                  <a:schemeClr val="accent3"/>
                </a:solidFill>
              </a:rPr>
              <a:t>（</a:t>
            </a:r>
            <a:r>
              <a:rPr lang="en-US" sz="2000" dirty="0" smtClean="0">
                <a:solidFill>
                  <a:schemeClr val="accent3"/>
                </a:solidFill>
              </a:rPr>
              <a:t>300,000-27,000</a:t>
            </a:r>
            <a:r>
              <a:rPr lang="zh-CN" altLang="en-US" sz="2000" dirty="0" smtClean="0">
                <a:solidFill>
                  <a:schemeClr val="accent3"/>
                </a:solidFill>
              </a:rPr>
              <a:t>）</a:t>
            </a:r>
            <a:r>
              <a:rPr lang="en-US" sz="2000" dirty="0" smtClean="0">
                <a:solidFill>
                  <a:schemeClr val="accent3"/>
                </a:solidFill>
              </a:rPr>
              <a:t>=1</a:t>
            </a:r>
            <a:r>
              <a:rPr lang="en-US" altLang="zh-CN" sz="2000" dirty="0" smtClean="0">
                <a:solidFill>
                  <a:schemeClr val="accent3"/>
                </a:solidFill>
              </a:rPr>
              <a:t>,</a:t>
            </a:r>
            <a:r>
              <a:rPr lang="en-US" sz="2000" dirty="0" smtClean="0">
                <a:solidFill>
                  <a:schemeClr val="accent3"/>
                </a:solidFill>
              </a:rPr>
              <a:t>273</a:t>
            </a:r>
            <a:r>
              <a:rPr lang="en-US" altLang="zh-CN" sz="2000" dirty="0" smtClean="0">
                <a:solidFill>
                  <a:schemeClr val="accent3"/>
                </a:solidFill>
              </a:rPr>
              <a:t>,</a:t>
            </a:r>
            <a:r>
              <a:rPr lang="en-US" sz="2000" dirty="0" smtClean="0">
                <a:solidFill>
                  <a:schemeClr val="accent3"/>
                </a:solidFill>
              </a:rPr>
              <a:t>000</a:t>
            </a:r>
            <a:r>
              <a:rPr lang="zh-CN" altLang="en-US" sz="2000" dirty="0" smtClean="0">
                <a:solidFill>
                  <a:schemeClr val="accent3"/>
                </a:solidFill>
              </a:rPr>
              <a:t>元，其中，第</a:t>
            </a:r>
            <a:r>
              <a:rPr lang="en-US" altLang="zh-CN" sz="2000" dirty="0" smtClean="0">
                <a:solidFill>
                  <a:schemeClr val="accent3"/>
                </a:solidFill>
              </a:rPr>
              <a:t>2</a:t>
            </a:r>
            <a:r>
              <a:rPr lang="zh-CN" altLang="en-US" sz="2000" dirty="0" smtClean="0">
                <a:solidFill>
                  <a:schemeClr val="accent3"/>
                </a:solidFill>
              </a:rPr>
              <a:t>栏“本期认证相符且本期申报抵扣”金额为</a:t>
            </a:r>
            <a:r>
              <a:rPr lang="en-US" altLang="zh-CN" sz="2000" dirty="0" smtClean="0">
                <a:solidFill>
                  <a:schemeClr val="accent3"/>
                </a:solidFill>
              </a:rPr>
              <a:t>100</a:t>
            </a:r>
            <a:r>
              <a:rPr lang="zh-CN" altLang="en-US" sz="2000" dirty="0" smtClean="0">
                <a:solidFill>
                  <a:schemeClr val="accent3"/>
                </a:solidFill>
              </a:rPr>
              <a:t>万元，第</a:t>
            </a:r>
            <a:r>
              <a:rPr lang="en-US" sz="2000" dirty="0" smtClean="0">
                <a:solidFill>
                  <a:schemeClr val="accent3"/>
                </a:solidFill>
              </a:rPr>
              <a:t>6</a:t>
            </a:r>
            <a:r>
              <a:rPr lang="zh-CN" altLang="en-US" sz="2000" dirty="0" smtClean="0">
                <a:solidFill>
                  <a:schemeClr val="accent3"/>
                </a:solidFill>
              </a:rPr>
              <a:t>栏“农产品收购发票或者销售发票”金额为</a:t>
            </a:r>
            <a:r>
              <a:rPr lang="en-US" sz="2000" dirty="0" smtClean="0">
                <a:solidFill>
                  <a:schemeClr val="accent3"/>
                </a:solidFill>
              </a:rPr>
              <a:t>27.3</a:t>
            </a:r>
            <a:r>
              <a:rPr lang="zh-CN" altLang="en-US" sz="2000" dirty="0" smtClean="0">
                <a:solidFill>
                  <a:schemeClr val="accent3"/>
                </a:solidFill>
              </a:rPr>
              <a:t>万元。</a:t>
            </a:r>
          </a:p>
          <a:p>
            <a:r>
              <a:rPr lang="zh-CN" altLang="en-US" sz="2000" dirty="0" smtClean="0">
                <a:solidFill>
                  <a:schemeClr val="accent3"/>
                </a:solidFill>
              </a:rPr>
              <a:t>      “ 税额”列合计</a:t>
            </a:r>
            <a:r>
              <a:rPr lang="en-US" sz="2000" dirty="0" smtClean="0">
                <a:solidFill>
                  <a:schemeClr val="accent3"/>
                </a:solidFill>
              </a:rPr>
              <a:t>=90,000+27,000+14,000=131</a:t>
            </a:r>
            <a:r>
              <a:rPr lang="en-US" altLang="zh-CN" sz="2000" dirty="0" smtClean="0">
                <a:solidFill>
                  <a:schemeClr val="accent3"/>
                </a:solidFill>
              </a:rPr>
              <a:t>,</a:t>
            </a:r>
            <a:r>
              <a:rPr lang="en-US" sz="2000" dirty="0" smtClean="0">
                <a:solidFill>
                  <a:schemeClr val="accent3"/>
                </a:solidFill>
              </a:rPr>
              <a:t>000</a:t>
            </a:r>
            <a:r>
              <a:rPr lang="zh-CN" altLang="en-US" sz="2000" dirty="0" smtClean="0">
                <a:solidFill>
                  <a:schemeClr val="accent3"/>
                </a:solidFill>
              </a:rPr>
              <a:t>元，其中，第</a:t>
            </a:r>
            <a:r>
              <a:rPr lang="en-US" altLang="zh-CN" sz="2000" dirty="0" smtClean="0">
                <a:solidFill>
                  <a:schemeClr val="accent3"/>
                </a:solidFill>
              </a:rPr>
              <a:t>2</a:t>
            </a:r>
            <a:r>
              <a:rPr lang="zh-CN" altLang="en-US" sz="2000" dirty="0" smtClean="0">
                <a:solidFill>
                  <a:schemeClr val="accent3"/>
                </a:solidFill>
              </a:rPr>
              <a:t>栏“本期认证相符且本期申报抵扣”税额为</a:t>
            </a:r>
            <a:r>
              <a:rPr lang="en-US" altLang="zh-CN" sz="2000" dirty="0" smtClean="0">
                <a:solidFill>
                  <a:schemeClr val="accent3"/>
                </a:solidFill>
              </a:rPr>
              <a:t>9</a:t>
            </a:r>
            <a:r>
              <a:rPr lang="zh-CN" altLang="en-US" sz="2000" dirty="0" smtClean="0">
                <a:solidFill>
                  <a:schemeClr val="accent3"/>
                </a:solidFill>
              </a:rPr>
              <a:t>万元，第</a:t>
            </a:r>
            <a:r>
              <a:rPr lang="en-US" sz="2000" dirty="0" smtClean="0">
                <a:solidFill>
                  <a:schemeClr val="accent3"/>
                </a:solidFill>
              </a:rPr>
              <a:t>6</a:t>
            </a:r>
            <a:r>
              <a:rPr lang="zh-CN" altLang="en-US" sz="2000" dirty="0" smtClean="0">
                <a:solidFill>
                  <a:schemeClr val="accent3"/>
                </a:solidFill>
              </a:rPr>
              <a:t>栏“农产品收购发票或者销售发票”税额为</a:t>
            </a:r>
            <a:r>
              <a:rPr lang="en-US" sz="2000" dirty="0" smtClean="0">
                <a:solidFill>
                  <a:schemeClr val="accent3"/>
                </a:solidFill>
              </a:rPr>
              <a:t>2.7</a:t>
            </a:r>
            <a:r>
              <a:rPr lang="zh-CN" altLang="en-US" sz="2000" dirty="0" smtClean="0">
                <a:solidFill>
                  <a:schemeClr val="accent3"/>
                </a:solidFill>
              </a:rPr>
              <a:t>万元，第</a:t>
            </a:r>
            <a:r>
              <a:rPr lang="en-US" altLang="zh-CN" sz="2000" dirty="0" smtClean="0">
                <a:solidFill>
                  <a:schemeClr val="accent3"/>
                </a:solidFill>
              </a:rPr>
              <a:t>8a</a:t>
            </a:r>
            <a:r>
              <a:rPr lang="zh-CN" altLang="en-US" sz="2000" dirty="0" smtClean="0">
                <a:solidFill>
                  <a:schemeClr val="accent3"/>
                </a:solidFill>
              </a:rPr>
              <a:t>栏“加计扣除农产品进项税额”税额为</a:t>
            </a:r>
            <a:r>
              <a:rPr lang="en-US" altLang="zh-CN" sz="2000" dirty="0" smtClean="0">
                <a:solidFill>
                  <a:schemeClr val="accent3"/>
                </a:solidFill>
              </a:rPr>
              <a:t>1.4</a:t>
            </a:r>
            <a:r>
              <a:rPr lang="zh-CN" altLang="en-US" sz="2000" dirty="0" smtClean="0">
                <a:solidFill>
                  <a:schemeClr val="accent3"/>
                </a:solidFill>
              </a:rPr>
              <a:t>万元 。</a:t>
            </a:r>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Requires="p14" p14:dur="9">
        <p15:prstTrans prst="fracture"/>
      </p:transition>
    </mc:Choice>
    <mc:Fallback>
      <p:transition>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071525" y="687367"/>
            <a:ext cx="10787138" cy="584775"/>
          </a:xfrm>
          <a:prstGeom prst="rect">
            <a:avLst/>
          </a:prstGeom>
          <a:noFill/>
          <a:ln>
            <a:solidFill>
              <a:srgbClr val="D14E5B"/>
            </a:solidFill>
          </a:ln>
        </p:spPr>
        <p:txBody>
          <a:bodyPr wrap="square" rtlCol="0">
            <a:spAutoFit/>
          </a:bodyPr>
          <a:lstStyle/>
          <a:p>
            <a:pPr marL="742950" indent="-742950"/>
            <a:r>
              <a:rPr lang="zh-CN" altLang="en-US" sz="3200" b="1" dirty="0" smtClean="0">
                <a:solidFill>
                  <a:schemeClr val="accent2"/>
                </a:solidFill>
              </a:rPr>
              <a:t>一、增值税税率下降申报案例</a:t>
            </a:r>
          </a:p>
        </p:txBody>
      </p:sp>
      <p:sp>
        <p:nvSpPr>
          <p:cNvPr id="72" name="矩形 71"/>
          <p:cNvSpPr/>
          <p:nvPr/>
        </p:nvSpPr>
        <p:spPr>
          <a:xfrm>
            <a:off x="857211" y="1401747"/>
            <a:ext cx="11215766" cy="4714908"/>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b="1" dirty="0" smtClean="0">
              <a:solidFill>
                <a:schemeClr val="accent5"/>
              </a:solidFill>
            </a:endParaRPr>
          </a:p>
        </p:txBody>
      </p:sp>
      <p:sp>
        <p:nvSpPr>
          <p:cNvPr id="95233" name="Rectangle 1"/>
          <p:cNvSpPr>
            <a:spLocks noChangeArrowheads="1"/>
          </p:cNvSpPr>
          <p:nvPr/>
        </p:nvSpPr>
        <p:spPr bwMode="auto">
          <a:xfrm>
            <a:off x="1500153" y="1473185"/>
            <a:ext cx="857256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355600"/>
            <a:r>
              <a:rPr lang="en-US" altLang="zh-CN" sz="2400" b="1" dirty="0" smtClean="0">
                <a:solidFill>
                  <a:schemeClr val="accent5"/>
                </a:solidFill>
              </a:rPr>
              <a:t>【</a:t>
            </a:r>
            <a:r>
              <a:rPr lang="zh-CN" altLang="en-US" sz="2400" b="1" dirty="0" smtClean="0">
                <a:solidFill>
                  <a:schemeClr val="accent5"/>
                </a:solidFill>
              </a:rPr>
              <a:t>表样填写</a:t>
            </a:r>
            <a:r>
              <a:rPr lang="en-US" altLang="zh-CN" sz="2400" b="1" dirty="0" smtClean="0">
                <a:solidFill>
                  <a:schemeClr val="accent5"/>
                </a:solidFill>
              </a:rPr>
              <a:t>】</a:t>
            </a:r>
            <a:endParaRPr kumimoji="0" lang="en-US" altLang="zh-CN" sz="2400" b="0" i="0" u="none" strike="noStrike" cap="none" normalizeH="0" baseline="0" dirty="0" smtClean="0">
              <a:ln>
                <a:noFill/>
              </a:ln>
              <a:solidFill>
                <a:schemeClr val="tx1"/>
              </a:solidFill>
              <a:effectLst/>
              <a:latin typeface="Calibri" pitchFamily="34" charset="0"/>
              <a:ea typeface="宋体" pitchFamily="2" charset="-122"/>
              <a:cs typeface="仿宋" pitchFamily="49" charset="-122"/>
            </a:endParaRPr>
          </a:p>
          <a:p>
            <a:pPr marL="0" marR="0" lvl="0" indent="355600" algn="l"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dirty="0" smtClean="0">
                <a:ln>
                  <a:noFill/>
                </a:ln>
                <a:solidFill>
                  <a:schemeClr val="tx1"/>
                </a:solidFill>
                <a:effectLst/>
                <a:latin typeface="Calibri" pitchFamily="34" charset="0"/>
                <a:ea typeface="宋体" pitchFamily="2" charset="-122"/>
                <a:cs typeface="仿宋" pitchFamily="49" charset="-122"/>
              </a:rPr>
              <a:t>1</a:t>
            </a:r>
            <a:r>
              <a:rPr kumimoji="0" lang="zh-CN" altLang="en-US" sz="2400" b="0" i="0" u="none" strike="noStrike" cap="none" normalizeH="0" baseline="0" dirty="0" smtClean="0">
                <a:ln>
                  <a:noFill/>
                </a:ln>
                <a:solidFill>
                  <a:schemeClr val="tx1"/>
                </a:solidFill>
                <a:effectLst/>
                <a:latin typeface="Calibri" pitchFamily="34" charset="0"/>
                <a:ea typeface="宋体" pitchFamily="2" charset="-122"/>
                <a:cs typeface="仿宋" pitchFamily="49" charset="-122"/>
              </a:rPr>
              <a:t>、销项税额填报</a:t>
            </a:r>
            <a:r>
              <a:rPr kumimoji="0" lang="en-US" altLang="zh-CN" sz="2400" b="0" i="0" u="none" strike="noStrike" cap="none" normalizeH="0" baseline="0" dirty="0" smtClean="0">
                <a:ln>
                  <a:noFill/>
                </a:ln>
                <a:solidFill>
                  <a:schemeClr val="tx1"/>
                </a:solidFill>
                <a:effectLst/>
                <a:latin typeface="Calibri" pitchFamily="34" charset="0"/>
                <a:ea typeface="宋体" pitchFamily="2" charset="-122"/>
                <a:cs typeface="仿宋" pitchFamily="49" charset="-122"/>
              </a:rPr>
              <a:t>《</a:t>
            </a:r>
            <a:r>
              <a:rPr kumimoji="0" lang="zh-CN" altLang="en-US" sz="2400" b="0" i="0" u="none" strike="noStrike" cap="none" normalizeH="0" baseline="0" dirty="0" smtClean="0">
                <a:ln>
                  <a:noFill/>
                </a:ln>
                <a:solidFill>
                  <a:schemeClr val="tx1"/>
                </a:solidFill>
                <a:effectLst/>
                <a:latin typeface="Calibri" pitchFamily="34" charset="0"/>
                <a:ea typeface="宋体" pitchFamily="2" charset="-122"/>
                <a:cs typeface="仿宋" pitchFamily="49" charset="-122"/>
              </a:rPr>
              <a:t>增值税纳税申报表附列资料（一）</a:t>
            </a:r>
            <a:r>
              <a:rPr kumimoji="0" lang="en-US" altLang="zh-CN" sz="2400" b="0" i="0" u="none" strike="noStrike" cap="none" normalizeH="0" baseline="0" dirty="0" smtClean="0">
                <a:ln>
                  <a:noFill/>
                </a:ln>
                <a:solidFill>
                  <a:schemeClr val="tx1"/>
                </a:solidFill>
                <a:effectLst/>
                <a:latin typeface="Calibri" pitchFamily="34" charset="0"/>
                <a:ea typeface="宋体" pitchFamily="2" charset="-122"/>
                <a:cs typeface="仿宋" pitchFamily="49" charset="-122"/>
              </a:rPr>
              <a:t>》</a:t>
            </a:r>
            <a:r>
              <a:rPr kumimoji="0" lang="zh-CN" altLang="en-US" sz="2400" b="0" i="0" u="none" strike="noStrike" cap="none" normalizeH="0" baseline="0" dirty="0" smtClean="0">
                <a:ln>
                  <a:noFill/>
                </a:ln>
                <a:solidFill>
                  <a:schemeClr val="tx1"/>
                </a:solidFill>
                <a:effectLst/>
                <a:latin typeface="Calibri" pitchFamily="34" charset="0"/>
                <a:ea typeface="宋体" pitchFamily="2" charset="-122"/>
                <a:cs typeface="仿宋" pitchFamily="49" charset="-122"/>
              </a:rPr>
              <a:t>（本期销售情况明细）：</a:t>
            </a:r>
            <a:endParaRPr kumimoji="0" lang="zh-CN" altLang="en-US" sz="24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grpSp>
        <p:nvGrpSpPr>
          <p:cNvPr id="10" name="组合 9"/>
          <p:cNvGrpSpPr/>
          <p:nvPr/>
        </p:nvGrpSpPr>
        <p:grpSpPr>
          <a:xfrm>
            <a:off x="928649" y="2901945"/>
            <a:ext cx="11144328" cy="2786082"/>
            <a:chOff x="1500153" y="2401879"/>
            <a:chExt cx="10215634" cy="2286016"/>
          </a:xfrm>
        </p:grpSpPr>
        <p:pic>
          <p:nvPicPr>
            <p:cNvPr id="6" name="图片 5" descr="说明: C:\Program Files\feiq\Local Settings\Temp\AppData\Roaming\feiq\RichOle\886172037.bmp"/>
            <p:cNvPicPr/>
            <p:nvPr/>
          </p:nvPicPr>
          <p:blipFill>
            <a:blip r:embed="rId3" r:link="rId4"/>
            <a:srcRect b="46667"/>
            <a:stretch>
              <a:fillRect/>
            </a:stretch>
          </p:blipFill>
          <p:spPr bwMode="auto">
            <a:xfrm>
              <a:off x="1785905" y="2401879"/>
              <a:ext cx="9572692" cy="2286016"/>
            </a:xfrm>
            <a:prstGeom prst="rect">
              <a:avLst/>
            </a:prstGeom>
            <a:noFill/>
            <a:ln w="9525">
              <a:noFill/>
              <a:miter lim="800000"/>
              <a:headEnd/>
              <a:tailEnd/>
            </a:ln>
          </p:spPr>
        </p:pic>
        <p:sp>
          <p:nvSpPr>
            <p:cNvPr id="7" name="矩形 6"/>
            <p:cNvSpPr/>
            <p:nvPr/>
          </p:nvSpPr>
          <p:spPr>
            <a:xfrm>
              <a:off x="1500153" y="3830639"/>
              <a:ext cx="10215634" cy="357190"/>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71" name="图片 29"/>
          <p:cNvPicPr>
            <a:picLocks noChangeAspect="1"/>
          </p:cNvPicPr>
          <p:nvPr/>
        </p:nvPicPr>
        <p:blipFill>
          <a:blip r:embed="rId5"/>
          <a:srcRect/>
          <a:stretch>
            <a:fillRect/>
          </a:stretch>
        </p:blipFill>
        <p:spPr bwMode="auto">
          <a:xfrm>
            <a:off x="0" y="4044953"/>
            <a:ext cx="2127251" cy="3365500"/>
          </a:xfrm>
          <a:prstGeom prst="rect">
            <a:avLst/>
          </a:prstGeom>
          <a:noFill/>
          <a:ln w="9525">
            <a:noFill/>
            <a:miter lim="800000"/>
            <a:headEnd/>
            <a:tailEnd/>
          </a:ln>
        </p:spPr>
      </p:pic>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Requires="p14" p14:dur="9">
        <p15:prstTrans prst="fracture"/>
      </p:transition>
    </mc:Choice>
    <mc:Fallback>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
          <p:cNvSpPr>
            <a:spLocks noChangeArrowheads="1"/>
          </p:cNvSpPr>
          <p:nvPr/>
        </p:nvSpPr>
        <p:spPr bwMode="auto">
          <a:xfrm>
            <a:off x="3299582" y="3456813"/>
            <a:ext cx="4031873"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bevel/>
              </a14:hiddenLine>
            </a:ext>
          </a:extLst>
        </p:spPr>
        <p:txBody>
          <a:bodyPr wrap="none" anchor="ctr">
            <a:spAutoFit/>
          </a:bodyPr>
          <a:lstStyle/>
          <a:p>
            <a:pPr algn="r"/>
            <a:r>
              <a:rPr lang="zh-CN" altLang="en-US" sz="6000" b="1"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申报表介绍</a:t>
            </a:r>
            <a:endParaRPr lang="zh-CN" altLang="en-US" sz="60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5125" name="淘宝网chenying0907出品 11"/>
          <p:cNvSpPr>
            <a:spLocks noChangeShapeType="1"/>
          </p:cNvSpPr>
          <p:nvPr/>
        </p:nvSpPr>
        <p:spPr bwMode="auto">
          <a:xfrm>
            <a:off x="1826905" y="2957656"/>
            <a:ext cx="5504548" cy="1675"/>
          </a:xfrm>
          <a:prstGeom prst="line">
            <a:avLst/>
          </a:prstGeom>
          <a:noFill/>
          <a:ln w="6350" cap="flat" cmpd="sng">
            <a:solidFill>
              <a:schemeClr val="accent1"/>
            </a:solidFill>
            <a:bevel/>
          </a:ln>
          <a:extLst>
            <a:ext uri="{909E8E84-426E-40DD-AFC4-6F175D3DCCD1}">
              <a14:hiddenFill xmlns="" xmlns:a14="http://schemas.microsoft.com/office/drawing/2010/main">
                <a:noFill/>
              </a14:hiddenFill>
            </a:ext>
          </a:extLst>
        </p:spPr>
        <p:txBody>
          <a:bodyPr/>
          <a:lstStyle/>
          <a:p>
            <a:endParaRPr lang="zh-CN" altLang="en-US" sz="200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Text Box 3"/>
          <p:cNvSpPr>
            <a:spLocks noChangeArrowheads="1"/>
          </p:cNvSpPr>
          <p:nvPr/>
        </p:nvSpPr>
        <p:spPr bwMode="auto">
          <a:xfrm>
            <a:off x="7422714" y="2021941"/>
            <a:ext cx="3021981" cy="31545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bevel/>
              </a14:hiddenLine>
            </a:ext>
          </a:extLst>
        </p:spPr>
        <p:txBody>
          <a:bodyPr wrap="none" anchor="ctr">
            <a:spAutoFit/>
          </a:bodyPr>
          <a:lstStyle/>
          <a:p>
            <a:r>
              <a:rPr lang="en-US" sz="19900"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01</a:t>
            </a:r>
            <a:endParaRPr lang="zh-CN" altLang="en-US" sz="199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Requires="p14" p14:dur="9">
        <p15:prstTrans prst="fracture"/>
      </p:transition>
    </mc:Choice>
    <mc:Fallback>
      <p:transition>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071525" y="687367"/>
            <a:ext cx="11001452" cy="584775"/>
          </a:xfrm>
          <a:prstGeom prst="rect">
            <a:avLst/>
          </a:prstGeom>
          <a:noFill/>
          <a:ln>
            <a:solidFill>
              <a:srgbClr val="D14E5B"/>
            </a:solidFill>
          </a:ln>
        </p:spPr>
        <p:txBody>
          <a:bodyPr wrap="square" rtlCol="0">
            <a:spAutoFit/>
          </a:bodyPr>
          <a:lstStyle/>
          <a:p>
            <a:pPr marL="742950" indent="-742950"/>
            <a:r>
              <a:rPr lang="zh-CN" altLang="en-US" sz="3200" b="1" dirty="0" smtClean="0">
                <a:solidFill>
                  <a:schemeClr val="accent2"/>
                </a:solidFill>
              </a:rPr>
              <a:t>一、增值税税率下降申报案例</a:t>
            </a:r>
          </a:p>
        </p:txBody>
      </p:sp>
      <p:pic>
        <p:nvPicPr>
          <p:cNvPr id="71" name="图片 29"/>
          <p:cNvPicPr>
            <a:picLocks noChangeAspect="1"/>
          </p:cNvPicPr>
          <p:nvPr/>
        </p:nvPicPr>
        <p:blipFill>
          <a:blip r:embed="rId3"/>
          <a:srcRect/>
          <a:stretch>
            <a:fillRect/>
          </a:stretch>
        </p:blipFill>
        <p:spPr bwMode="auto">
          <a:xfrm>
            <a:off x="-142921" y="3867150"/>
            <a:ext cx="2127251" cy="3365500"/>
          </a:xfrm>
          <a:prstGeom prst="rect">
            <a:avLst/>
          </a:prstGeom>
          <a:noFill/>
          <a:ln w="9525">
            <a:noFill/>
            <a:miter lim="800000"/>
            <a:headEnd/>
            <a:tailEnd/>
          </a:ln>
        </p:spPr>
      </p:pic>
      <p:sp>
        <p:nvSpPr>
          <p:cNvPr id="72" name="矩形 71"/>
          <p:cNvSpPr/>
          <p:nvPr/>
        </p:nvSpPr>
        <p:spPr>
          <a:xfrm>
            <a:off x="1714467" y="1473185"/>
            <a:ext cx="10287072" cy="5357850"/>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b="1" dirty="0" smtClean="0">
                <a:solidFill>
                  <a:schemeClr val="accent3"/>
                </a:solidFill>
              </a:rPr>
              <a:t>【</a:t>
            </a:r>
            <a:r>
              <a:rPr lang="zh-CN" altLang="en-US" sz="2400" b="1" dirty="0" smtClean="0">
                <a:solidFill>
                  <a:schemeClr val="accent3"/>
                </a:solidFill>
              </a:rPr>
              <a:t>表样填写</a:t>
            </a:r>
            <a:r>
              <a:rPr lang="en-US" altLang="zh-CN" sz="2400" b="1" dirty="0" smtClean="0">
                <a:solidFill>
                  <a:schemeClr val="accent3"/>
                </a:solidFill>
              </a:rPr>
              <a:t>】</a:t>
            </a:r>
            <a:endParaRPr lang="zh-CN" altLang="en-US" sz="2400" dirty="0" smtClean="0">
              <a:solidFill>
                <a:schemeClr val="accent3"/>
              </a:solidFill>
            </a:endParaRPr>
          </a:p>
          <a:p>
            <a:r>
              <a:rPr lang="en-US" altLang="zh-CN" sz="2400" b="1" dirty="0" smtClean="0">
                <a:solidFill>
                  <a:schemeClr val="accent3"/>
                </a:solidFill>
              </a:rPr>
              <a:t>2.《</a:t>
            </a:r>
            <a:r>
              <a:rPr lang="zh-CN" altLang="en-US" sz="2400" b="1" dirty="0" smtClean="0">
                <a:solidFill>
                  <a:schemeClr val="accent3"/>
                </a:solidFill>
              </a:rPr>
              <a:t>增值税纳税申报表附列资料（二）</a:t>
            </a:r>
            <a:r>
              <a:rPr lang="en-US" altLang="zh-CN" sz="2400" b="1" dirty="0" smtClean="0">
                <a:solidFill>
                  <a:schemeClr val="accent3"/>
                </a:solidFill>
              </a:rPr>
              <a:t>》</a:t>
            </a:r>
            <a:r>
              <a:rPr lang="zh-CN" altLang="en-US" sz="2400" b="1" dirty="0" smtClean="0">
                <a:solidFill>
                  <a:schemeClr val="accent3"/>
                </a:solidFill>
              </a:rPr>
              <a:t>（本期进项税额明细）</a:t>
            </a:r>
            <a:endParaRPr lang="en-US" altLang="zh-CN" sz="2400" b="1" dirty="0" smtClean="0">
              <a:solidFill>
                <a:schemeClr val="accent3"/>
              </a:solidFill>
            </a:endParaRPr>
          </a:p>
          <a:p>
            <a:endParaRPr lang="en-US" altLang="zh-CN" b="1" dirty="0" smtClean="0">
              <a:solidFill>
                <a:schemeClr val="accent3"/>
              </a:solidFill>
            </a:endParaRPr>
          </a:p>
          <a:p>
            <a:endParaRPr lang="en-US" altLang="zh-CN" b="1" dirty="0" smtClean="0">
              <a:solidFill>
                <a:schemeClr val="accent3"/>
              </a:solidFill>
            </a:endParaRPr>
          </a:p>
          <a:p>
            <a:endParaRPr lang="en-US" altLang="zh-CN" b="1" dirty="0" smtClean="0">
              <a:solidFill>
                <a:schemeClr val="accent3"/>
              </a:solidFill>
            </a:endParaRPr>
          </a:p>
          <a:p>
            <a:endParaRPr lang="en-US" altLang="zh-CN" b="1" dirty="0" smtClean="0">
              <a:solidFill>
                <a:schemeClr val="accent3"/>
              </a:solidFill>
            </a:endParaRPr>
          </a:p>
          <a:p>
            <a:endParaRPr lang="en-US" altLang="zh-CN" b="1" dirty="0" smtClean="0">
              <a:solidFill>
                <a:schemeClr val="accent3"/>
              </a:solidFill>
            </a:endParaRPr>
          </a:p>
          <a:p>
            <a:endParaRPr lang="en-US" altLang="zh-CN" b="1" dirty="0" smtClean="0">
              <a:solidFill>
                <a:schemeClr val="accent3"/>
              </a:solidFill>
            </a:endParaRPr>
          </a:p>
          <a:p>
            <a:endParaRPr lang="en-US" altLang="zh-CN" b="1" dirty="0" smtClean="0">
              <a:solidFill>
                <a:schemeClr val="accent3"/>
              </a:solidFill>
            </a:endParaRPr>
          </a:p>
          <a:p>
            <a:endParaRPr lang="en-US" altLang="zh-CN" b="1" dirty="0" smtClean="0">
              <a:solidFill>
                <a:schemeClr val="accent3"/>
              </a:solidFill>
            </a:endParaRPr>
          </a:p>
          <a:p>
            <a:endParaRPr lang="en-US" altLang="zh-CN" b="1" dirty="0" smtClean="0">
              <a:solidFill>
                <a:schemeClr val="accent3"/>
              </a:solidFill>
            </a:endParaRPr>
          </a:p>
          <a:p>
            <a:endParaRPr lang="en-US" altLang="zh-CN" b="1" dirty="0" smtClean="0">
              <a:solidFill>
                <a:schemeClr val="accent3"/>
              </a:solidFill>
            </a:endParaRPr>
          </a:p>
          <a:p>
            <a:endParaRPr lang="en-US" altLang="zh-CN" b="1" dirty="0" smtClean="0">
              <a:solidFill>
                <a:schemeClr val="accent3"/>
              </a:solidFill>
            </a:endParaRPr>
          </a:p>
          <a:p>
            <a:endParaRPr lang="en-US" altLang="zh-CN" b="1" dirty="0" smtClean="0">
              <a:solidFill>
                <a:schemeClr val="accent3"/>
              </a:solidFill>
            </a:endParaRPr>
          </a:p>
          <a:p>
            <a:endParaRPr lang="en-US" altLang="zh-CN" b="1" dirty="0" smtClean="0">
              <a:solidFill>
                <a:schemeClr val="accent3"/>
              </a:solidFill>
            </a:endParaRPr>
          </a:p>
          <a:p>
            <a:endParaRPr lang="en-US" altLang="zh-CN" b="1" dirty="0" smtClean="0">
              <a:solidFill>
                <a:schemeClr val="accent3"/>
              </a:solidFill>
            </a:endParaRPr>
          </a:p>
          <a:p>
            <a:endParaRPr lang="en-US" altLang="zh-CN" b="1" dirty="0" smtClean="0">
              <a:solidFill>
                <a:schemeClr val="accent3"/>
              </a:solidFill>
            </a:endParaRPr>
          </a:p>
          <a:p>
            <a:endParaRPr lang="zh-CN" altLang="en-US" dirty="0">
              <a:solidFill>
                <a:schemeClr val="accent3"/>
              </a:solidFill>
            </a:endParaRPr>
          </a:p>
        </p:txBody>
      </p:sp>
      <p:pic>
        <p:nvPicPr>
          <p:cNvPr id="4098" name="Picture 2" descr="C:\Users\Administrator\AppData\Roaming\feiq\RichOle\2686277350.bmp"/>
          <p:cNvPicPr>
            <a:picLocks noChangeAspect="1" noChangeArrowheads="1"/>
          </p:cNvPicPr>
          <p:nvPr/>
        </p:nvPicPr>
        <p:blipFill>
          <a:blip r:embed="rId4"/>
          <a:srcRect/>
          <a:stretch>
            <a:fillRect/>
          </a:stretch>
        </p:blipFill>
        <p:spPr bwMode="auto">
          <a:xfrm>
            <a:off x="2143095" y="2465454"/>
            <a:ext cx="9691674" cy="4061645"/>
          </a:xfrm>
          <a:prstGeom prst="rect">
            <a:avLst/>
          </a:prstGeom>
          <a:noFill/>
        </p:spPr>
      </p:pic>
      <p:sp>
        <p:nvSpPr>
          <p:cNvPr id="6" name="矩形 5"/>
          <p:cNvSpPr/>
          <p:nvPr/>
        </p:nvSpPr>
        <p:spPr>
          <a:xfrm>
            <a:off x="7500945" y="3473449"/>
            <a:ext cx="4357718" cy="289649"/>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500945" y="4490467"/>
            <a:ext cx="4357718" cy="290947"/>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7500945" y="4999625"/>
            <a:ext cx="4357718" cy="290947"/>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Requires="p14" p14:dur="9">
        <p15:prstTrans prst="fracture"/>
      </p:transition>
    </mc:Choice>
    <mc:Fallback>
      <p:transition>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000087" y="330177"/>
            <a:ext cx="10787138" cy="584775"/>
          </a:xfrm>
          <a:prstGeom prst="rect">
            <a:avLst/>
          </a:prstGeom>
          <a:noFill/>
          <a:ln>
            <a:solidFill>
              <a:srgbClr val="D14E5B"/>
            </a:solidFill>
          </a:ln>
        </p:spPr>
        <p:txBody>
          <a:bodyPr wrap="square" rtlCol="0">
            <a:spAutoFit/>
          </a:bodyPr>
          <a:lstStyle/>
          <a:p>
            <a:pPr marL="742950" indent="-742950"/>
            <a:r>
              <a:rPr lang="zh-CN" altLang="en-US" sz="3200" b="1" dirty="0" smtClean="0">
                <a:solidFill>
                  <a:schemeClr val="accent2"/>
                </a:solidFill>
              </a:rPr>
              <a:t>一、增值税税率下降申报案例</a:t>
            </a:r>
          </a:p>
        </p:txBody>
      </p:sp>
      <p:pic>
        <p:nvPicPr>
          <p:cNvPr id="71" name="图片 29"/>
          <p:cNvPicPr>
            <a:picLocks noChangeAspect="1"/>
          </p:cNvPicPr>
          <p:nvPr/>
        </p:nvPicPr>
        <p:blipFill>
          <a:blip r:embed="rId3"/>
          <a:srcRect/>
          <a:stretch>
            <a:fillRect/>
          </a:stretch>
        </p:blipFill>
        <p:spPr bwMode="auto">
          <a:xfrm>
            <a:off x="2143095" y="3616325"/>
            <a:ext cx="2127251" cy="3365500"/>
          </a:xfrm>
          <a:prstGeom prst="rect">
            <a:avLst/>
          </a:prstGeom>
          <a:noFill/>
          <a:ln w="9525">
            <a:noFill/>
            <a:miter lim="800000"/>
            <a:headEnd/>
            <a:tailEnd/>
          </a:ln>
        </p:spPr>
      </p:pic>
      <p:sp>
        <p:nvSpPr>
          <p:cNvPr id="72" name="矩形 71"/>
          <p:cNvSpPr/>
          <p:nvPr/>
        </p:nvSpPr>
        <p:spPr>
          <a:xfrm>
            <a:off x="928649" y="973119"/>
            <a:ext cx="11287204" cy="6072230"/>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b="1" dirty="0" smtClean="0">
                <a:solidFill>
                  <a:schemeClr val="accent5"/>
                </a:solidFill>
              </a:rPr>
              <a:t>【</a:t>
            </a:r>
            <a:r>
              <a:rPr lang="zh-CN" altLang="en-US" b="1" dirty="0" smtClean="0">
                <a:solidFill>
                  <a:schemeClr val="accent5"/>
                </a:solidFill>
              </a:rPr>
              <a:t>表样填写</a:t>
            </a:r>
            <a:r>
              <a:rPr lang="en-US" altLang="zh-CN" b="1" dirty="0" smtClean="0">
                <a:solidFill>
                  <a:schemeClr val="accent5"/>
                </a:solidFill>
              </a:rPr>
              <a:t>】</a:t>
            </a:r>
          </a:p>
          <a:p>
            <a:endParaRPr lang="en-US" altLang="zh-CN" b="1" dirty="0" smtClean="0">
              <a:solidFill>
                <a:schemeClr val="accent5"/>
              </a:solidFill>
            </a:endParaRPr>
          </a:p>
          <a:p>
            <a:endParaRPr lang="en-US" altLang="zh-CN" b="1" dirty="0" smtClean="0">
              <a:solidFill>
                <a:schemeClr val="accent5"/>
              </a:solidFill>
            </a:endParaRPr>
          </a:p>
          <a:p>
            <a:endParaRPr lang="en-US" altLang="zh-CN" b="1" dirty="0" smtClean="0">
              <a:solidFill>
                <a:schemeClr val="accent5"/>
              </a:solidFill>
            </a:endParaRPr>
          </a:p>
          <a:p>
            <a:endParaRPr lang="en-US" altLang="zh-CN" b="1" dirty="0" smtClean="0">
              <a:solidFill>
                <a:schemeClr val="accent5"/>
              </a:solidFill>
            </a:endParaRPr>
          </a:p>
          <a:p>
            <a:endParaRPr lang="en-US" altLang="zh-CN" b="1" dirty="0" smtClean="0">
              <a:solidFill>
                <a:schemeClr val="accent5"/>
              </a:solidFill>
            </a:endParaRPr>
          </a:p>
          <a:p>
            <a:endParaRPr lang="en-US" altLang="zh-CN" b="1" dirty="0" smtClean="0">
              <a:solidFill>
                <a:schemeClr val="accent5"/>
              </a:solidFill>
            </a:endParaRPr>
          </a:p>
          <a:p>
            <a:endParaRPr lang="en-US" altLang="zh-CN" b="1" dirty="0" smtClean="0">
              <a:solidFill>
                <a:schemeClr val="accent5"/>
              </a:solidFill>
            </a:endParaRPr>
          </a:p>
          <a:p>
            <a:endParaRPr lang="en-US" altLang="zh-CN" b="1" dirty="0" smtClean="0">
              <a:solidFill>
                <a:schemeClr val="accent5"/>
              </a:solidFill>
            </a:endParaRPr>
          </a:p>
          <a:p>
            <a:endParaRPr lang="en-US" altLang="zh-CN" b="1" dirty="0" smtClean="0">
              <a:solidFill>
                <a:schemeClr val="accent5"/>
              </a:solidFill>
            </a:endParaRPr>
          </a:p>
          <a:p>
            <a:endParaRPr lang="en-US" altLang="zh-CN" b="1" dirty="0" smtClean="0">
              <a:solidFill>
                <a:schemeClr val="accent5"/>
              </a:solidFill>
            </a:endParaRPr>
          </a:p>
          <a:p>
            <a:endParaRPr lang="en-US" altLang="zh-CN" b="1" dirty="0" smtClean="0">
              <a:solidFill>
                <a:schemeClr val="accent5"/>
              </a:solidFill>
            </a:endParaRPr>
          </a:p>
          <a:p>
            <a:endParaRPr lang="en-US" altLang="zh-CN" b="1" dirty="0" smtClean="0">
              <a:solidFill>
                <a:schemeClr val="accent5"/>
              </a:solidFill>
            </a:endParaRPr>
          </a:p>
          <a:p>
            <a:endParaRPr lang="en-US" altLang="zh-CN" b="1" dirty="0" smtClean="0">
              <a:solidFill>
                <a:schemeClr val="accent5"/>
              </a:solidFill>
            </a:endParaRPr>
          </a:p>
          <a:p>
            <a:endParaRPr lang="en-US" altLang="zh-CN" b="1" dirty="0" smtClean="0">
              <a:solidFill>
                <a:schemeClr val="accent5"/>
              </a:solidFill>
            </a:endParaRPr>
          </a:p>
          <a:p>
            <a:endParaRPr lang="en-US" altLang="zh-CN" b="1" dirty="0" smtClean="0">
              <a:solidFill>
                <a:schemeClr val="accent5"/>
              </a:solidFill>
            </a:endParaRPr>
          </a:p>
          <a:p>
            <a:endParaRPr lang="en-US" altLang="zh-CN" b="1" dirty="0" smtClean="0">
              <a:solidFill>
                <a:schemeClr val="accent5"/>
              </a:solidFill>
            </a:endParaRPr>
          </a:p>
          <a:p>
            <a:endParaRPr lang="en-US" altLang="zh-CN" b="1" dirty="0" smtClean="0">
              <a:solidFill>
                <a:schemeClr val="accent5"/>
              </a:solidFill>
            </a:endParaRPr>
          </a:p>
          <a:p>
            <a:endParaRPr lang="zh-CN" altLang="en-US" b="1" dirty="0" smtClean="0">
              <a:solidFill>
                <a:schemeClr val="accent5"/>
              </a:solidFill>
            </a:endParaRPr>
          </a:p>
        </p:txBody>
      </p:sp>
      <p:sp>
        <p:nvSpPr>
          <p:cNvPr id="95233" name="Rectangle 1"/>
          <p:cNvSpPr>
            <a:spLocks noChangeArrowheads="1"/>
          </p:cNvSpPr>
          <p:nvPr/>
        </p:nvSpPr>
        <p:spPr bwMode="auto">
          <a:xfrm>
            <a:off x="1428715" y="1830375"/>
            <a:ext cx="4357718"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000" dirty="0" smtClean="0"/>
              <a:t>3..</a:t>
            </a:r>
            <a:r>
              <a:rPr lang="zh-CN" altLang="en-US" sz="2000" dirty="0" smtClean="0"/>
              <a:t>主表</a:t>
            </a:r>
            <a:r>
              <a:rPr lang="en-US" altLang="zh-CN" sz="2000" dirty="0" smtClean="0"/>
              <a:t>《</a:t>
            </a:r>
            <a:r>
              <a:rPr lang="zh-CN" altLang="en-US" sz="2000" dirty="0" smtClean="0"/>
              <a:t>增值税纳税申报表（一般纳税人适用）</a:t>
            </a:r>
            <a:r>
              <a:rPr lang="en-US" altLang="zh-CN" sz="2000" dirty="0" smtClean="0"/>
              <a:t>》</a:t>
            </a:r>
            <a:r>
              <a:rPr lang="zh-CN" altLang="en-US" sz="2000" dirty="0" smtClean="0"/>
              <a:t>的填报：</a:t>
            </a:r>
            <a:endParaRPr lang="zh-CN" altLang="en-US" sz="2000" dirty="0"/>
          </a:p>
        </p:txBody>
      </p:sp>
      <p:pic>
        <p:nvPicPr>
          <p:cNvPr id="73730" name="Picture 2" descr="C:\Users\Administrator\AppData\Roaming\feiq\RichOle\2592393432.bmp"/>
          <p:cNvPicPr>
            <a:picLocks noChangeAspect="1" noChangeArrowheads="1"/>
          </p:cNvPicPr>
          <p:nvPr/>
        </p:nvPicPr>
        <p:blipFill>
          <a:blip r:embed="rId4"/>
          <a:srcRect r="13934" b="13770"/>
          <a:stretch>
            <a:fillRect/>
          </a:stretch>
        </p:blipFill>
        <p:spPr bwMode="auto">
          <a:xfrm>
            <a:off x="5786433" y="1278459"/>
            <a:ext cx="5857916" cy="5536686"/>
          </a:xfrm>
          <a:prstGeom prst="rect">
            <a:avLst/>
          </a:prstGeom>
          <a:noFill/>
        </p:spPr>
      </p:pic>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Requires="p14" p14:dur="9">
        <p15:prstTrans prst="fracture"/>
      </p:transition>
    </mc:Choice>
    <mc:Fallback>
      <p:transition>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571724" y="1258871"/>
            <a:ext cx="8001056" cy="4154984"/>
          </a:xfrm>
          <a:prstGeom prst="rect">
            <a:avLst/>
          </a:prstGeom>
          <a:noFill/>
          <a:ln>
            <a:solidFill>
              <a:srgbClr val="D14E5B"/>
            </a:solidFill>
          </a:ln>
        </p:spPr>
        <p:txBody>
          <a:bodyPr wrap="square" rtlCol="0">
            <a:spAutoFit/>
          </a:bodyPr>
          <a:lstStyle/>
          <a:p>
            <a:pPr marL="742950" indent="-742950"/>
            <a:r>
              <a:rPr lang="zh-CN" altLang="en-US" sz="3600" b="1" dirty="0" smtClean="0">
                <a:solidFill>
                  <a:schemeClr val="accent2"/>
                </a:solidFill>
              </a:rPr>
              <a:t>申报案例目录 </a:t>
            </a:r>
            <a:endParaRPr lang="en-US" altLang="zh-CN" sz="3600" b="1" dirty="0" smtClean="0">
              <a:solidFill>
                <a:schemeClr val="accent2"/>
              </a:solidFill>
            </a:endParaRPr>
          </a:p>
          <a:p>
            <a:pPr marL="742950" indent="-742950"/>
            <a:r>
              <a:rPr lang="zh-CN" altLang="en-US" sz="3600" dirty="0" smtClean="0">
                <a:solidFill>
                  <a:srgbClr val="1F4C6B"/>
                </a:solidFill>
              </a:rPr>
              <a:t>    </a:t>
            </a:r>
            <a:endParaRPr lang="en-US" altLang="zh-CN" sz="3600" dirty="0" smtClean="0">
              <a:solidFill>
                <a:srgbClr val="1F4C6B"/>
              </a:solidFill>
            </a:endParaRPr>
          </a:p>
          <a:p>
            <a:pPr marL="742950" indent="-742950"/>
            <a:r>
              <a:rPr lang="zh-CN" altLang="en-US" sz="3200" b="1" dirty="0" smtClean="0">
                <a:solidFill>
                  <a:srgbClr val="1F4C6B"/>
                </a:solidFill>
              </a:rPr>
              <a:t>      </a:t>
            </a:r>
            <a:r>
              <a:rPr lang="zh-CN" altLang="en-US" sz="3200" b="1" dirty="0" smtClean="0">
                <a:solidFill>
                  <a:schemeClr val="accent2"/>
                </a:solidFill>
              </a:rPr>
              <a:t>二、前期业务调整申报案例</a:t>
            </a:r>
            <a:endParaRPr lang="en-US" altLang="zh-CN" sz="3200" b="1" dirty="0" smtClean="0">
              <a:solidFill>
                <a:schemeClr val="accent2"/>
              </a:solidFill>
            </a:endParaRPr>
          </a:p>
          <a:p>
            <a:pPr marL="742950" indent="-742950"/>
            <a:endParaRPr lang="en-US" altLang="zh-CN" sz="3200" dirty="0" smtClean="0">
              <a:solidFill>
                <a:schemeClr val="accent3"/>
              </a:solidFill>
            </a:endParaRPr>
          </a:p>
          <a:p>
            <a:pPr indent="-742950"/>
            <a:r>
              <a:rPr lang="zh-CN" altLang="en-US" sz="3200" b="1" dirty="0" smtClean="0">
                <a:solidFill>
                  <a:schemeClr val="accent3"/>
                </a:solidFill>
              </a:rPr>
              <a:t>        纳税人申报适用</a:t>
            </a:r>
            <a:r>
              <a:rPr lang="en-US" sz="3200" b="1" dirty="0" smtClean="0">
                <a:solidFill>
                  <a:schemeClr val="accent3"/>
                </a:solidFill>
              </a:rPr>
              <a:t>16%</a:t>
            </a:r>
            <a:r>
              <a:rPr lang="zh-CN" altLang="en-US" sz="3200" b="1" dirty="0" smtClean="0">
                <a:solidFill>
                  <a:schemeClr val="accent3"/>
                </a:solidFill>
              </a:rPr>
              <a:t>、</a:t>
            </a:r>
            <a:r>
              <a:rPr lang="en-US" sz="3200" b="1" dirty="0" smtClean="0">
                <a:solidFill>
                  <a:schemeClr val="accent3"/>
                </a:solidFill>
              </a:rPr>
              <a:t>10%</a:t>
            </a:r>
            <a:r>
              <a:rPr lang="zh-CN" altLang="en-US" sz="3200" b="1" dirty="0" smtClean="0">
                <a:solidFill>
                  <a:schemeClr val="accent3"/>
                </a:solidFill>
              </a:rPr>
              <a:t>等原增值税税率应税项目时，按照申报表调整前后的对应关系，分别填写相关栏次。</a:t>
            </a:r>
            <a:endParaRPr lang="zh-CN" altLang="en-US" sz="3200" b="1" dirty="0" smtClean="0">
              <a:solidFill>
                <a:schemeClr val="accent2"/>
              </a:solidFill>
            </a:endParaRPr>
          </a:p>
          <a:p>
            <a:pPr marL="742950" indent="-742950"/>
            <a:r>
              <a:rPr lang="zh-CN" altLang="en-US" sz="3200" b="1" dirty="0" smtClean="0">
                <a:solidFill>
                  <a:srgbClr val="1F4C6B"/>
                </a:solidFill>
              </a:rPr>
              <a:t>      </a:t>
            </a:r>
          </a:p>
        </p:txBody>
      </p:sp>
      <p:grpSp>
        <p:nvGrpSpPr>
          <p:cNvPr id="2" name="Group 67"/>
          <p:cNvGrpSpPr/>
          <p:nvPr/>
        </p:nvGrpSpPr>
        <p:grpSpPr>
          <a:xfrm>
            <a:off x="285707" y="4545020"/>
            <a:ext cx="2143140" cy="2687630"/>
            <a:chOff x="950284" y="2059774"/>
            <a:chExt cx="3788406" cy="4012600"/>
          </a:xfrm>
        </p:grpSpPr>
        <p:sp>
          <p:nvSpPr>
            <p:cNvPr id="6" name="Freeform 5"/>
            <p:cNvSpPr/>
            <p:nvPr/>
          </p:nvSpPr>
          <p:spPr bwMode="auto">
            <a:xfrm>
              <a:off x="1863217" y="5309576"/>
              <a:ext cx="843589" cy="762798"/>
            </a:xfrm>
            <a:custGeom>
              <a:avLst/>
              <a:gdLst>
                <a:gd name="T0" fmla="*/ 1253 w 1253"/>
                <a:gd name="T1" fmla="*/ 1133 h 1133"/>
                <a:gd name="T2" fmla="*/ 0 w 1253"/>
                <a:gd name="T3" fmla="*/ 1133 h 1133"/>
                <a:gd name="T4" fmla="*/ 151 w 1253"/>
                <a:gd name="T5" fmla="*/ 0 h 1133"/>
                <a:gd name="T6" fmla="*/ 1102 w 1253"/>
                <a:gd name="T7" fmla="*/ 0 h 1133"/>
                <a:gd name="T8" fmla="*/ 1253 w 1253"/>
                <a:gd name="T9" fmla="*/ 1133 h 1133"/>
              </a:gdLst>
              <a:ahLst/>
              <a:cxnLst>
                <a:cxn ang="0">
                  <a:pos x="T0" y="T1"/>
                </a:cxn>
                <a:cxn ang="0">
                  <a:pos x="T2" y="T3"/>
                </a:cxn>
                <a:cxn ang="0">
                  <a:pos x="T4" y="T5"/>
                </a:cxn>
                <a:cxn ang="0">
                  <a:pos x="T6" y="T7"/>
                </a:cxn>
                <a:cxn ang="0">
                  <a:pos x="T8" y="T9"/>
                </a:cxn>
              </a:cxnLst>
              <a:rect l="0" t="0" r="r" b="b"/>
              <a:pathLst>
                <a:path w="1253" h="1133">
                  <a:moveTo>
                    <a:pt x="1253" y="1133"/>
                  </a:moveTo>
                  <a:lnTo>
                    <a:pt x="0" y="1133"/>
                  </a:lnTo>
                  <a:lnTo>
                    <a:pt x="151" y="0"/>
                  </a:lnTo>
                  <a:lnTo>
                    <a:pt x="1102" y="0"/>
                  </a:lnTo>
                  <a:lnTo>
                    <a:pt x="1253" y="1133"/>
                  </a:lnTo>
                  <a:close/>
                </a:path>
              </a:pathLst>
            </a:custGeom>
            <a:solidFill>
              <a:srgbClr val="666666"/>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6"/>
            <p:cNvSpPr/>
            <p:nvPr/>
          </p:nvSpPr>
          <p:spPr bwMode="auto">
            <a:xfrm>
              <a:off x="1894860" y="5309576"/>
              <a:ext cx="778283" cy="517733"/>
            </a:xfrm>
            <a:custGeom>
              <a:avLst/>
              <a:gdLst>
                <a:gd name="T0" fmla="*/ 1156 w 1156"/>
                <a:gd name="T1" fmla="*/ 769 h 769"/>
                <a:gd name="T2" fmla="*/ 1055 w 1156"/>
                <a:gd name="T3" fmla="*/ 0 h 769"/>
                <a:gd name="T4" fmla="*/ 104 w 1156"/>
                <a:gd name="T5" fmla="*/ 0 h 769"/>
                <a:gd name="T6" fmla="*/ 0 w 1156"/>
                <a:gd name="T7" fmla="*/ 769 h 769"/>
                <a:gd name="T8" fmla="*/ 1156 w 1156"/>
                <a:gd name="T9" fmla="*/ 769 h 769"/>
              </a:gdLst>
              <a:ahLst/>
              <a:cxnLst>
                <a:cxn ang="0">
                  <a:pos x="T0" y="T1"/>
                </a:cxn>
                <a:cxn ang="0">
                  <a:pos x="T2" y="T3"/>
                </a:cxn>
                <a:cxn ang="0">
                  <a:pos x="T4" y="T5"/>
                </a:cxn>
                <a:cxn ang="0">
                  <a:pos x="T6" y="T7"/>
                </a:cxn>
                <a:cxn ang="0">
                  <a:pos x="T8" y="T9"/>
                </a:cxn>
              </a:cxnLst>
              <a:rect l="0" t="0" r="r" b="b"/>
              <a:pathLst>
                <a:path w="1156" h="769">
                  <a:moveTo>
                    <a:pt x="1156" y="769"/>
                  </a:moveTo>
                  <a:lnTo>
                    <a:pt x="1055" y="0"/>
                  </a:lnTo>
                  <a:lnTo>
                    <a:pt x="104" y="0"/>
                  </a:lnTo>
                  <a:lnTo>
                    <a:pt x="0" y="769"/>
                  </a:lnTo>
                  <a:lnTo>
                    <a:pt x="1156" y="769"/>
                  </a:lnTo>
                  <a:close/>
                </a:path>
              </a:pathLst>
            </a:custGeom>
            <a:solidFill>
              <a:srgbClr val="4D4D4D"/>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7"/>
            <p:cNvSpPr/>
            <p:nvPr/>
          </p:nvSpPr>
          <p:spPr bwMode="auto">
            <a:xfrm>
              <a:off x="950284" y="3625092"/>
              <a:ext cx="2668783" cy="1956479"/>
            </a:xfrm>
            <a:custGeom>
              <a:avLst/>
              <a:gdLst>
                <a:gd name="T0" fmla="*/ 1676 w 1676"/>
                <a:gd name="T1" fmla="*/ 1196 h 1229"/>
                <a:gd name="T2" fmla="*/ 1643 w 1676"/>
                <a:gd name="T3" fmla="*/ 1229 h 1229"/>
                <a:gd name="T4" fmla="*/ 33 w 1676"/>
                <a:gd name="T5" fmla="*/ 1229 h 1229"/>
                <a:gd name="T6" fmla="*/ 0 w 1676"/>
                <a:gd name="T7" fmla="*/ 1196 h 1229"/>
                <a:gd name="T8" fmla="*/ 0 w 1676"/>
                <a:gd name="T9" fmla="*/ 32 h 1229"/>
                <a:gd name="T10" fmla="*/ 33 w 1676"/>
                <a:gd name="T11" fmla="*/ 0 h 1229"/>
                <a:gd name="T12" fmla="*/ 1643 w 1676"/>
                <a:gd name="T13" fmla="*/ 0 h 1229"/>
                <a:gd name="T14" fmla="*/ 1676 w 1676"/>
                <a:gd name="T15" fmla="*/ 32 h 1229"/>
                <a:gd name="T16" fmla="*/ 1676 w 1676"/>
                <a:gd name="T17" fmla="*/ 1196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6" h="1229">
                  <a:moveTo>
                    <a:pt x="1676" y="1196"/>
                  </a:moveTo>
                  <a:cubicBezTo>
                    <a:pt x="1676" y="1214"/>
                    <a:pt x="1661" y="1229"/>
                    <a:pt x="1643" y="1229"/>
                  </a:cubicBezTo>
                  <a:cubicBezTo>
                    <a:pt x="33" y="1229"/>
                    <a:pt x="33" y="1229"/>
                    <a:pt x="33" y="1229"/>
                  </a:cubicBezTo>
                  <a:cubicBezTo>
                    <a:pt x="15" y="1229"/>
                    <a:pt x="0" y="1214"/>
                    <a:pt x="0" y="1196"/>
                  </a:cubicBezTo>
                  <a:cubicBezTo>
                    <a:pt x="0" y="32"/>
                    <a:pt x="0" y="32"/>
                    <a:pt x="0" y="32"/>
                  </a:cubicBezTo>
                  <a:cubicBezTo>
                    <a:pt x="0" y="15"/>
                    <a:pt x="15" y="0"/>
                    <a:pt x="33" y="0"/>
                  </a:cubicBezTo>
                  <a:cubicBezTo>
                    <a:pt x="1643" y="0"/>
                    <a:pt x="1643" y="0"/>
                    <a:pt x="1643" y="0"/>
                  </a:cubicBezTo>
                  <a:cubicBezTo>
                    <a:pt x="1661" y="0"/>
                    <a:pt x="1676" y="15"/>
                    <a:pt x="1676" y="32"/>
                  </a:cubicBezTo>
                  <a:lnTo>
                    <a:pt x="1676" y="1196"/>
                  </a:lnTo>
                  <a:close/>
                </a:path>
              </a:pathLst>
            </a:custGeom>
            <a:solidFill>
              <a:srgbClr val="333333"/>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8"/>
            <p:cNvSpPr/>
            <p:nvPr/>
          </p:nvSpPr>
          <p:spPr bwMode="auto">
            <a:xfrm>
              <a:off x="950284" y="5232825"/>
              <a:ext cx="2668783" cy="348746"/>
            </a:xfrm>
            <a:custGeom>
              <a:avLst/>
              <a:gdLst>
                <a:gd name="T0" fmla="*/ 0 w 1676"/>
                <a:gd name="T1" fmla="*/ 0 h 219"/>
                <a:gd name="T2" fmla="*/ 0 w 1676"/>
                <a:gd name="T3" fmla="*/ 186 h 219"/>
                <a:gd name="T4" fmla="*/ 33 w 1676"/>
                <a:gd name="T5" fmla="*/ 219 h 219"/>
                <a:gd name="T6" fmla="*/ 1643 w 1676"/>
                <a:gd name="T7" fmla="*/ 219 h 219"/>
                <a:gd name="T8" fmla="*/ 1676 w 1676"/>
                <a:gd name="T9" fmla="*/ 186 h 219"/>
                <a:gd name="T10" fmla="*/ 1676 w 1676"/>
                <a:gd name="T11" fmla="*/ 0 h 219"/>
                <a:gd name="T12" fmla="*/ 0 w 1676"/>
                <a:gd name="T13" fmla="*/ 0 h 219"/>
              </a:gdLst>
              <a:ahLst/>
              <a:cxnLst>
                <a:cxn ang="0">
                  <a:pos x="T0" y="T1"/>
                </a:cxn>
                <a:cxn ang="0">
                  <a:pos x="T2" y="T3"/>
                </a:cxn>
                <a:cxn ang="0">
                  <a:pos x="T4" y="T5"/>
                </a:cxn>
                <a:cxn ang="0">
                  <a:pos x="T6" y="T7"/>
                </a:cxn>
                <a:cxn ang="0">
                  <a:pos x="T8" y="T9"/>
                </a:cxn>
                <a:cxn ang="0">
                  <a:pos x="T10" y="T11"/>
                </a:cxn>
                <a:cxn ang="0">
                  <a:pos x="T12" y="T13"/>
                </a:cxn>
              </a:cxnLst>
              <a:rect l="0" t="0" r="r" b="b"/>
              <a:pathLst>
                <a:path w="1676" h="219">
                  <a:moveTo>
                    <a:pt x="0" y="0"/>
                  </a:moveTo>
                  <a:cubicBezTo>
                    <a:pt x="0" y="186"/>
                    <a:pt x="0" y="186"/>
                    <a:pt x="0" y="186"/>
                  </a:cubicBezTo>
                  <a:cubicBezTo>
                    <a:pt x="0" y="204"/>
                    <a:pt x="15" y="219"/>
                    <a:pt x="33" y="219"/>
                  </a:cubicBezTo>
                  <a:cubicBezTo>
                    <a:pt x="1643" y="219"/>
                    <a:pt x="1643" y="219"/>
                    <a:pt x="1643" y="219"/>
                  </a:cubicBezTo>
                  <a:cubicBezTo>
                    <a:pt x="1661" y="219"/>
                    <a:pt x="1676" y="204"/>
                    <a:pt x="1676" y="186"/>
                  </a:cubicBezTo>
                  <a:cubicBezTo>
                    <a:pt x="1676" y="0"/>
                    <a:pt x="1676" y="0"/>
                    <a:pt x="1676" y="0"/>
                  </a:cubicBezTo>
                  <a:lnTo>
                    <a:pt x="0" y="0"/>
                  </a:lnTo>
                  <a:close/>
                </a:path>
              </a:pathLst>
            </a:custGeom>
            <a:solidFill>
              <a:srgbClr val="666666"/>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Rectangle 9"/>
            <p:cNvSpPr>
              <a:spLocks noChangeArrowheads="1"/>
            </p:cNvSpPr>
            <p:nvPr/>
          </p:nvSpPr>
          <p:spPr bwMode="auto">
            <a:xfrm>
              <a:off x="1074836" y="3722041"/>
              <a:ext cx="2420352" cy="1510784"/>
            </a:xfrm>
            <a:prstGeom prst="rect">
              <a:avLst/>
            </a:pr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10"/>
            <p:cNvSpPr/>
            <p:nvPr/>
          </p:nvSpPr>
          <p:spPr bwMode="auto">
            <a:xfrm>
              <a:off x="1709715" y="6025919"/>
              <a:ext cx="1149920" cy="46455"/>
            </a:xfrm>
            <a:custGeom>
              <a:avLst/>
              <a:gdLst>
                <a:gd name="T0" fmla="*/ 693 w 722"/>
                <a:gd name="T1" fmla="*/ 0 h 29"/>
                <a:gd name="T2" fmla="*/ 29 w 722"/>
                <a:gd name="T3" fmla="*/ 0 h 29"/>
                <a:gd name="T4" fmla="*/ 0 w 722"/>
                <a:gd name="T5" fmla="*/ 29 h 29"/>
                <a:gd name="T6" fmla="*/ 722 w 722"/>
                <a:gd name="T7" fmla="*/ 29 h 29"/>
                <a:gd name="T8" fmla="*/ 693 w 722"/>
                <a:gd name="T9" fmla="*/ 0 h 29"/>
              </a:gdLst>
              <a:ahLst/>
              <a:cxnLst>
                <a:cxn ang="0">
                  <a:pos x="T0" y="T1"/>
                </a:cxn>
                <a:cxn ang="0">
                  <a:pos x="T2" y="T3"/>
                </a:cxn>
                <a:cxn ang="0">
                  <a:pos x="T4" y="T5"/>
                </a:cxn>
                <a:cxn ang="0">
                  <a:pos x="T6" y="T7"/>
                </a:cxn>
                <a:cxn ang="0">
                  <a:pos x="T8" y="T9"/>
                </a:cxn>
              </a:cxnLst>
              <a:rect l="0" t="0" r="r" b="b"/>
              <a:pathLst>
                <a:path w="722" h="29">
                  <a:moveTo>
                    <a:pt x="693" y="0"/>
                  </a:moveTo>
                  <a:cubicBezTo>
                    <a:pt x="29" y="0"/>
                    <a:pt x="29" y="0"/>
                    <a:pt x="29" y="0"/>
                  </a:cubicBezTo>
                  <a:cubicBezTo>
                    <a:pt x="13" y="0"/>
                    <a:pt x="0" y="13"/>
                    <a:pt x="0" y="29"/>
                  </a:cubicBezTo>
                  <a:cubicBezTo>
                    <a:pt x="722" y="29"/>
                    <a:pt x="722" y="29"/>
                    <a:pt x="722" y="29"/>
                  </a:cubicBezTo>
                  <a:cubicBezTo>
                    <a:pt x="722" y="13"/>
                    <a:pt x="709" y="0"/>
                    <a:pt x="693" y="0"/>
                  </a:cubicBezTo>
                  <a:close/>
                </a:path>
              </a:pathLst>
            </a:custGeom>
            <a:solidFill>
              <a:srgbClr val="4D4D4D"/>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11"/>
            <p:cNvSpPr>
              <a:spLocks noEditPoints="1"/>
            </p:cNvSpPr>
            <p:nvPr/>
          </p:nvSpPr>
          <p:spPr bwMode="auto">
            <a:xfrm>
              <a:off x="1017920" y="4095878"/>
              <a:ext cx="2542885" cy="1136454"/>
            </a:xfrm>
            <a:custGeom>
              <a:avLst/>
              <a:gdLst>
                <a:gd name="T0" fmla="*/ 1533 w 1597"/>
                <a:gd name="T1" fmla="*/ 472 h 714"/>
                <a:gd name="T2" fmla="*/ 1534 w 1597"/>
                <a:gd name="T3" fmla="*/ 459 h 714"/>
                <a:gd name="T4" fmla="*/ 1396 w 1597"/>
                <a:gd name="T5" fmla="*/ 328 h 714"/>
                <a:gd name="T6" fmla="*/ 1285 w 1597"/>
                <a:gd name="T7" fmla="*/ 381 h 714"/>
                <a:gd name="T8" fmla="*/ 1266 w 1597"/>
                <a:gd name="T9" fmla="*/ 376 h 714"/>
                <a:gd name="T10" fmla="*/ 1107 w 1597"/>
                <a:gd name="T11" fmla="*/ 238 h 714"/>
                <a:gd name="T12" fmla="*/ 1008 w 1597"/>
                <a:gd name="T13" fmla="*/ 271 h 714"/>
                <a:gd name="T14" fmla="*/ 896 w 1597"/>
                <a:gd name="T15" fmla="*/ 208 h 714"/>
                <a:gd name="T16" fmla="*/ 846 w 1597"/>
                <a:gd name="T17" fmla="*/ 218 h 714"/>
                <a:gd name="T18" fmla="*/ 707 w 1597"/>
                <a:gd name="T19" fmla="*/ 107 h 714"/>
                <a:gd name="T20" fmla="*/ 690 w 1597"/>
                <a:gd name="T21" fmla="*/ 108 h 714"/>
                <a:gd name="T22" fmla="*/ 575 w 1597"/>
                <a:gd name="T23" fmla="*/ 0 h 714"/>
                <a:gd name="T24" fmla="*/ 472 w 1597"/>
                <a:gd name="T25" fmla="*/ 61 h 714"/>
                <a:gd name="T26" fmla="*/ 460 w 1597"/>
                <a:gd name="T27" fmla="*/ 59 h 714"/>
                <a:gd name="T28" fmla="*/ 400 w 1597"/>
                <a:gd name="T29" fmla="*/ 116 h 714"/>
                <a:gd name="T30" fmla="*/ 402 w 1597"/>
                <a:gd name="T31" fmla="*/ 133 h 714"/>
                <a:gd name="T32" fmla="*/ 333 w 1597"/>
                <a:gd name="T33" fmla="*/ 210 h 714"/>
                <a:gd name="T34" fmla="*/ 311 w 1597"/>
                <a:gd name="T35" fmla="*/ 208 h 714"/>
                <a:gd name="T36" fmla="*/ 213 w 1597"/>
                <a:gd name="T37" fmla="*/ 286 h 714"/>
                <a:gd name="T38" fmla="*/ 109 w 1597"/>
                <a:gd name="T39" fmla="*/ 437 h 714"/>
                <a:gd name="T40" fmla="*/ 109 w 1597"/>
                <a:gd name="T41" fmla="*/ 451 h 714"/>
                <a:gd name="T42" fmla="*/ 0 w 1597"/>
                <a:gd name="T43" fmla="*/ 633 h 714"/>
                <a:gd name="T44" fmla="*/ 17 w 1597"/>
                <a:gd name="T45" fmla="*/ 714 h 714"/>
                <a:gd name="T46" fmla="*/ 1546 w 1597"/>
                <a:gd name="T47" fmla="*/ 714 h 714"/>
                <a:gd name="T48" fmla="*/ 1597 w 1597"/>
                <a:gd name="T49" fmla="*/ 598 h 714"/>
                <a:gd name="T50" fmla="*/ 1533 w 1597"/>
                <a:gd name="T51" fmla="*/ 472 h 714"/>
                <a:gd name="T52" fmla="*/ 581 w 1597"/>
                <a:gd name="T53" fmla="*/ 390 h 714"/>
                <a:gd name="T54" fmla="*/ 564 w 1597"/>
                <a:gd name="T55" fmla="*/ 356 h 714"/>
                <a:gd name="T56" fmla="*/ 595 w 1597"/>
                <a:gd name="T57" fmla="*/ 319 h 714"/>
                <a:gd name="T58" fmla="*/ 615 w 1597"/>
                <a:gd name="T59" fmla="*/ 340 h 714"/>
                <a:gd name="T60" fmla="*/ 609 w 1597"/>
                <a:gd name="T61" fmla="*/ 376 h 714"/>
                <a:gd name="T62" fmla="*/ 610 w 1597"/>
                <a:gd name="T63" fmla="*/ 382 h 714"/>
                <a:gd name="T64" fmla="*/ 581 w 1597"/>
                <a:gd name="T65" fmla="*/ 390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97" h="714">
                  <a:moveTo>
                    <a:pt x="1533" y="472"/>
                  </a:moveTo>
                  <a:cubicBezTo>
                    <a:pt x="1534" y="468"/>
                    <a:pt x="1534" y="463"/>
                    <a:pt x="1534" y="459"/>
                  </a:cubicBezTo>
                  <a:cubicBezTo>
                    <a:pt x="1534" y="386"/>
                    <a:pt x="1472" y="328"/>
                    <a:pt x="1396" y="328"/>
                  </a:cubicBezTo>
                  <a:cubicBezTo>
                    <a:pt x="1350" y="328"/>
                    <a:pt x="1310" y="349"/>
                    <a:pt x="1285" y="381"/>
                  </a:cubicBezTo>
                  <a:cubicBezTo>
                    <a:pt x="1279" y="379"/>
                    <a:pt x="1273" y="377"/>
                    <a:pt x="1266" y="376"/>
                  </a:cubicBezTo>
                  <a:cubicBezTo>
                    <a:pt x="1259" y="299"/>
                    <a:pt x="1190" y="238"/>
                    <a:pt x="1107" y="238"/>
                  </a:cubicBezTo>
                  <a:cubicBezTo>
                    <a:pt x="1069" y="238"/>
                    <a:pt x="1035" y="251"/>
                    <a:pt x="1008" y="271"/>
                  </a:cubicBezTo>
                  <a:cubicBezTo>
                    <a:pt x="986" y="233"/>
                    <a:pt x="945" y="208"/>
                    <a:pt x="896" y="208"/>
                  </a:cubicBezTo>
                  <a:cubicBezTo>
                    <a:pt x="878" y="208"/>
                    <a:pt x="861" y="211"/>
                    <a:pt x="846" y="218"/>
                  </a:cubicBezTo>
                  <a:cubicBezTo>
                    <a:pt x="835" y="155"/>
                    <a:pt x="777" y="107"/>
                    <a:pt x="707" y="107"/>
                  </a:cubicBezTo>
                  <a:cubicBezTo>
                    <a:pt x="702" y="107"/>
                    <a:pt x="696" y="107"/>
                    <a:pt x="690" y="108"/>
                  </a:cubicBezTo>
                  <a:cubicBezTo>
                    <a:pt x="690" y="48"/>
                    <a:pt x="638" y="0"/>
                    <a:pt x="575" y="0"/>
                  </a:cubicBezTo>
                  <a:cubicBezTo>
                    <a:pt x="530" y="0"/>
                    <a:pt x="491" y="25"/>
                    <a:pt x="472" y="61"/>
                  </a:cubicBezTo>
                  <a:cubicBezTo>
                    <a:pt x="468" y="60"/>
                    <a:pt x="464" y="59"/>
                    <a:pt x="460" y="59"/>
                  </a:cubicBezTo>
                  <a:cubicBezTo>
                    <a:pt x="427" y="59"/>
                    <a:pt x="400" y="85"/>
                    <a:pt x="400" y="116"/>
                  </a:cubicBezTo>
                  <a:cubicBezTo>
                    <a:pt x="400" y="122"/>
                    <a:pt x="401" y="127"/>
                    <a:pt x="402" y="133"/>
                  </a:cubicBezTo>
                  <a:cubicBezTo>
                    <a:pt x="370" y="149"/>
                    <a:pt x="345" y="177"/>
                    <a:pt x="333" y="210"/>
                  </a:cubicBezTo>
                  <a:cubicBezTo>
                    <a:pt x="326" y="209"/>
                    <a:pt x="319" y="208"/>
                    <a:pt x="311" y="208"/>
                  </a:cubicBezTo>
                  <a:cubicBezTo>
                    <a:pt x="262" y="208"/>
                    <a:pt x="221" y="242"/>
                    <a:pt x="213" y="286"/>
                  </a:cubicBezTo>
                  <a:cubicBezTo>
                    <a:pt x="151" y="312"/>
                    <a:pt x="109" y="370"/>
                    <a:pt x="109" y="437"/>
                  </a:cubicBezTo>
                  <a:cubicBezTo>
                    <a:pt x="109" y="442"/>
                    <a:pt x="109" y="446"/>
                    <a:pt x="109" y="451"/>
                  </a:cubicBezTo>
                  <a:cubicBezTo>
                    <a:pt x="44" y="488"/>
                    <a:pt x="0" y="555"/>
                    <a:pt x="0" y="633"/>
                  </a:cubicBezTo>
                  <a:cubicBezTo>
                    <a:pt x="0" y="661"/>
                    <a:pt x="6" y="689"/>
                    <a:pt x="17" y="714"/>
                  </a:cubicBezTo>
                  <a:cubicBezTo>
                    <a:pt x="1546" y="714"/>
                    <a:pt x="1546" y="714"/>
                    <a:pt x="1546" y="714"/>
                  </a:cubicBezTo>
                  <a:cubicBezTo>
                    <a:pt x="1578" y="684"/>
                    <a:pt x="1597" y="644"/>
                    <a:pt x="1597" y="598"/>
                  </a:cubicBezTo>
                  <a:cubicBezTo>
                    <a:pt x="1597" y="547"/>
                    <a:pt x="1572" y="502"/>
                    <a:pt x="1533" y="472"/>
                  </a:cubicBezTo>
                  <a:close/>
                  <a:moveTo>
                    <a:pt x="581" y="390"/>
                  </a:moveTo>
                  <a:cubicBezTo>
                    <a:pt x="578" y="377"/>
                    <a:pt x="572" y="365"/>
                    <a:pt x="564" y="356"/>
                  </a:cubicBezTo>
                  <a:cubicBezTo>
                    <a:pt x="576" y="345"/>
                    <a:pt x="587" y="333"/>
                    <a:pt x="595" y="319"/>
                  </a:cubicBezTo>
                  <a:cubicBezTo>
                    <a:pt x="601" y="327"/>
                    <a:pt x="608" y="334"/>
                    <a:pt x="615" y="340"/>
                  </a:cubicBezTo>
                  <a:cubicBezTo>
                    <a:pt x="611" y="351"/>
                    <a:pt x="609" y="363"/>
                    <a:pt x="609" y="376"/>
                  </a:cubicBezTo>
                  <a:cubicBezTo>
                    <a:pt x="609" y="378"/>
                    <a:pt x="610" y="380"/>
                    <a:pt x="610" y="382"/>
                  </a:cubicBezTo>
                  <a:cubicBezTo>
                    <a:pt x="600" y="384"/>
                    <a:pt x="590" y="386"/>
                    <a:pt x="581" y="390"/>
                  </a:cubicBezTo>
                  <a:close/>
                </a:path>
              </a:pathLst>
            </a:custGeom>
            <a:solidFill>
              <a:srgbClr val="F1F1F1"/>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12"/>
            <p:cNvSpPr/>
            <p:nvPr/>
          </p:nvSpPr>
          <p:spPr bwMode="auto">
            <a:xfrm>
              <a:off x="1810030" y="3099280"/>
              <a:ext cx="1890500" cy="1993508"/>
            </a:xfrm>
            <a:custGeom>
              <a:avLst/>
              <a:gdLst>
                <a:gd name="T0" fmla="*/ 1060 w 1187"/>
                <a:gd name="T1" fmla="*/ 0 h 1252"/>
                <a:gd name="T2" fmla="*/ 832 w 1187"/>
                <a:gd name="T3" fmla="*/ 228 h 1252"/>
                <a:gd name="T4" fmla="*/ 729 w 1187"/>
                <a:gd name="T5" fmla="*/ 312 h 1252"/>
                <a:gd name="T6" fmla="*/ 512 w 1187"/>
                <a:gd name="T7" fmla="*/ 432 h 1252"/>
                <a:gd name="T8" fmla="*/ 342 w 1187"/>
                <a:gd name="T9" fmla="*/ 509 h 1252"/>
                <a:gd name="T10" fmla="*/ 222 w 1187"/>
                <a:gd name="T11" fmla="*/ 568 h 1252"/>
                <a:gd name="T12" fmla="*/ 141 w 1187"/>
                <a:gd name="T13" fmla="*/ 619 h 1252"/>
                <a:gd name="T14" fmla="*/ 88 w 1187"/>
                <a:gd name="T15" fmla="*/ 664 h 1252"/>
                <a:gd name="T16" fmla="*/ 53 w 1187"/>
                <a:gd name="T17" fmla="*/ 704 h 1252"/>
                <a:gd name="T18" fmla="*/ 14 w 1187"/>
                <a:gd name="T19" fmla="*/ 777 h 1252"/>
                <a:gd name="T20" fmla="*/ 0 w 1187"/>
                <a:gd name="T21" fmla="*/ 862 h 1252"/>
                <a:gd name="T22" fmla="*/ 15 w 1187"/>
                <a:gd name="T23" fmla="*/ 954 h 1252"/>
                <a:gd name="T24" fmla="*/ 84 w 1187"/>
                <a:gd name="T25" fmla="*/ 1095 h 1252"/>
                <a:gd name="T26" fmla="*/ 210 w 1187"/>
                <a:gd name="T27" fmla="*/ 1252 h 1252"/>
                <a:gd name="T28" fmla="*/ 342 w 1187"/>
                <a:gd name="T29" fmla="*/ 1129 h 1252"/>
                <a:gd name="T30" fmla="*/ 263 w 1187"/>
                <a:gd name="T31" fmla="*/ 1036 h 1252"/>
                <a:gd name="T32" fmla="*/ 197 w 1187"/>
                <a:gd name="T33" fmla="*/ 929 h 1252"/>
                <a:gd name="T34" fmla="*/ 184 w 1187"/>
                <a:gd name="T35" fmla="*/ 890 h 1252"/>
                <a:gd name="T36" fmla="*/ 180 w 1187"/>
                <a:gd name="T37" fmla="*/ 862 h 1252"/>
                <a:gd name="T38" fmla="*/ 183 w 1187"/>
                <a:gd name="T39" fmla="*/ 841 h 1252"/>
                <a:gd name="T40" fmla="*/ 191 w 1187"/>
                <a:gd name="T41" fmla="*/ 822 h 1252"/>
                <a:gd name="T42" fmla="*/ 204 w 1187"/>
                <a:gd name="T43" fmla="*/ 803 h 1252"/>
                <a:gd name="T44" fmla="*/ 249 w 1187"/>
                <a:gd name="T45" fmla="*/ 763 h 1252"/>
                <a:gd name="T46" fmla="*/ 309 w 1187"/>
                <a:gd name="T47" fmla="*/ 726 h 1252"/>
                <a:gd name="T48" fmla="*/ 451 w 1187"/>
                <a:gd name="T49" fmla="*/ 657 h 1252"/>
                <a:gd name="T50" fmla="*/ 707 w 1187"/>
                <a:gd name="T51" fmla="*/ 535 h 1252"/>
                <a:gd name="T52" fmla="*/ 838 w 1187"/>
                <a:gd name="T53" fmla="*/ 456 h 1252"/>
                <a:gd name="T54" fmla="*/ 959 w 1187"/>
                <a:gd name="T55" fmla="*/ 355 h 1252"/>
                <a:gd name="T56" fmla="*/ 1152 w 1187"/>
                <a:gd name="T57" fmla="*/ 162 h 1252"/>
                <a:gd name="T58" fmla="*/ 1181 w 1187"/>
                <a:gd name="T59" fmla="*/ 133 h 1252"/>
                <a:gd name="T60" fmla="*/ 1187 w 1187"/>
                <a:gd name="T61" fmla="*/ 127 h 1252"/>
                <a:gd name="T62" fmla="*/ 1060 w 1187"/>
                <a:gd name="T63" fmla="*/ 0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87" h="1252">
                  <a:moveTo>
                    <a:pt x="1060" y="0"/>
                  </a:moveTo>
                  <a:cubicBezTo>
                    <a:pt x="1060" y="0"/>
                    <a:pt x="1043" y="16"/>
                    <a:pt x="832" y="228"/>
                  </a:cubicBezTo>
                  <a:cubicBezTo>
                    <a:pt x="801" y="258"/>
                    <a:pt x="766" y="286"/>
                    <a:pt x="729" y="312"/>
                  </a:cubicBezTo>
                  <a:cubicBezTo>
                    <a:pt x="663" y="358"/>
                    <a:pt x="588" y="396"/>
                    <a:pt x="512" y="432"/>
                  </a:cubicBezTo>
                  <a:cubicBezTo>
                    <a:pt x="455" y="459"/>
                    <a:pt x="397" y="484"/>
                    <a:pt x="342" y="509"/>
                  </a:cubicBezTo>
                  <a:cubicBezTo>
                    <a:pt x="300" y="528"/>
                    <a:pt x="260" y="547"/>
                    <a:pt x="222" y="568"/>
                  </a:cubicBezTo>
                  <a:cubicBezTo>
                    <a:pt x="194" y="584"/>
                    <a:pt x="167" y="600"/>
                    <a:pt x="141" y="619"/>
                  </a:cubicBezTo>
                  <a:cubicBezTo>
                    <a:pt x="122" y="633"/>
                    <a:pt x="104" y="648"/>
                    <a:pt x="88" y="664"/>
                  </a:cubicBezTo>
                  <a:cubicBezTo>
                    <a:pt x="75" y="677"/>
                    <a:pt x="63" y="690"/>
                    <a:pt x="53" y="704"/>
                  </a:cubicBezTo>
                  <a:cubicBezTo>
                    <a:pt x="37" y="726"/>
                    <a:pt x="24" y="751"/>
                    <a:pt x="14" y="777"/>
                  </a:cubicBezTo>
                  <a:cubicBezTo>
                    <a:pt x="5" y="804"/>
                    <a:pt x="0" y="833"/>
                    <a:pt x="0" y="862"/>
                  </a:cubicBezTo>
                  <a:cubicBezTo>
                    <a:pt x="0" y="893"/>
                    <a:pt x="5" y="923"/>
                    <a:pt x="15" y="954"/>
                  </a:cubicBezTo>
                  <a:cubicBezTo>
                    <a:pt x="29" y="1000"/>
                    <a:pt x="52" y="1046"/>
                    <a:pt x="84" y="1095"/>
                  </a:cubicBezTo>
                  <a:cubicBezTo>
                    <a:pt x="116" y="1144"/>
                    <a:pt x="158" y="1196"/>
                    <a:pt x="210" y="1252"/>
                  </a:cubicBezTo>
                  <a:cubicBezTo>
                    <a:pt x="342" y="1129"/>
                    <a:pt x="342" y="1129"/>
                    <a:pt x="342" y="1129"/>
                  </a:cubicBezTo>
                  <a:cubicBezTo>
                    <a:pt x="310" y="1096"/>
                    <a:pt x="284" y="1065"/>
                    <a:pt x="263" y="1036"/>
                  </a:cubicBezTo>
                  <a:cubicBezTo>
                    <a:pt x="231" y="994"/>
                    <a:pt x="209" y="958"/>
                    <a:pt x="197" y="929"/>
                  </a:cubicBezTo>
                  <a:cubicBezTo>
                    <a:pt x="191" y="914"/>
                    <a:pt x="186" y="901"/>
                    <a:pt x="184" y="890"/>
                  </a:cubicBezTo>
                  <a:cubicBezTo>
                    <a:pt x="181" y="879"/>
                    <a:pt x="180" y="870"/>
                    <a:pt x="180" y="862"/>
                  </a:cubicBezTo>
                  <a:cubicBezTo>
                    <a:pt x="180" y="854"/>
                    <a:pt x="181" y="847"/>
                    <a:pt x="183" y="841"/>
                  </a:cubicBezTo>
                  <a:cubicBezTo>
                    <a:pt x="185" y="834"/>
                    <a:pt x="187" y="829"/>
                    <a:pt x="191" y="822"/>
                  </a:cubicBezTo>
                  <a:cubicBezTo>
                    <a:pt x="194" y="816"/>
                    <a:pt x="198" y="810"/>
                    <a:pt x="204" y="803"/>
                  </a:cubicBezTo>
                  <a:cubicBezTo>
                    <a:pt x="214" y="791"/>
                    <a:pt x="229" y="777"/>
                    <a:pt x="249" y="763"/>
                  </a:cubicBezTo>
                  <a:cubicBezTo>
                    <a:pt x="266" y="751"/>
                    <a:pt x="286" y="738"/>
                    <a:pt x="309" y="726"/>
                  </a:cubicBezTo>
                  <a:cubicBezTo>
                    <a:pt x="349" y="703"/>
                    <a:pt x="398" y="681"/>
                    <a:pt x="451" y="657"/>
                  </a:cubicBezTo>
                  <a:cubicBezTo>
                    <a:pt x="530" y="621"/>
                    <a:pt x="619" y="583"/>
                    <a:pt x="707" y="535"/>
                  </a:cubicBezTo>
                  <a:cubicBezTo>
                    <a:pt x="752" y="512"/>
                    <a:pt x="796" y="485"/>
                    <a:pt x="838" y="456"/>
                  </a:cubicBezTo>
                  <a:cubicBezTo>
                    <a:pt x="880" y="426"/>
                    <a:pt x="921" y="393"/>
                    <a:pt x="959" y="355"/>
                  </a:cubicBezTo>
                  <a:cubicBezTo>
                    <a:pt x="1065" y="249"/>
                    <a:pt x="1122" y="192"/>
                    <a:pt x="1152" y="162"/>
                  </a:cubicBezTo>
                  <a:cubicBezTo>
                    <a:pt x="1168" y="146"/>
                    <a:pt x="1176" y="138"/>
                    <a:pt x="1181" y="133"/>
                  </a:cubicBezTo>
                  <a:cubicBezTo>
                    <a:pt x="1186" y="128"/>
                    <a:pt x="1187" y="127"/>
                    <a:pt x="1187" y="127"/>
                  </a:cubicBezTo>
                  <a:lnTo>
                    <a:pt x="1060" y="0"/>
                  </a:lnTo>
                  <a:close/>
                </a:path>
              </a:pathLst>
            </a:custGeom>
            <a:solidFill>
              <a:srgbClr val="F1F1F1"/>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13"/>
            <p:cNvSpPr/>
            <p:nvPr/>
          </p:nvSpPr>
          <p:spPr bwMode="auto">
            <a:xfrm>
              <a:off x="1194002" y="4629588"/>
              <a:ext cx="1920124" cy="603237"/>
            </a:xfrm>
            <a:custGeom>
              <a:avLst/>
              <a:gdLst>
                <a:gd name="T0" fmla="*/ 38 w 1206"/>
                <a:gd name="T1" fmla="*/ 379 h 379"/>
                <a:gd name="T2" fmla="*/ 0 w 1206"/>
                <a:gd name="T3" fmla="*/ 287 h 379"/>
                <a:gd name="T4" fmla="*/ 48 w 1206"/>
                <a:gd name="T5" fmla="*/ 186 h 379"/>
                <a:gd name="T6" fmla="*/ 48 w 1206"/>
                <a:gd name="T7" fmla="*/ 176 h 379"/>
                <a:gd name="T8" fmla="*/ 152 w 1206"/>
                <a:gd name="T9" fmla="*/ 71 h 379"/>
                <a:gd name="T10" fmla="*/ 236 w 1206"/>
                <a:gd name="T11" fmla="*/ 114 h 379"/>
                <a:gd name="T12" fmla="*/ 250 w 1206"/>
                <a:gd name="T13" fmla="*/ 110 h 379"/>
                <a:gd name="T14" fmla="*/ 370 w 1206"/>
                <a:gd name="T15" fmla="*/ 0 h 379"/>
                <a:gd name="T16" fmla="*/ 487 w 1206"/>
                <a:gd name="T17" fmla="*/ 91 h 379"/>
                <a:gd name="T18" fmla="*/ 501 w 1206"/>
                <a:gd name="T19" fmla="*/ 89 h 379"/>
                <a:gd name="T20" fmla="*/ 552 w 1206"/>
                <a:gd name="T21" fmla="*/ 110 h 379"/>
                <a:gd name="T22" fmla="*/ 552 w 1206"/>
                <a:gd name="T23" fmla="*/ 110 h 379"/>
                <a:gd name="T24" fmla="*/ 649 w 1206"/>
                <a:gd name="T25" fmla="*/ 13 h 379"/>
                <a:gd name="T26" fmla="*/ 746 w 1206"/>
                <a:gd name="T27" fmla="*/ 110 h 379"/>
                <a:gd name="T28" fmla="*/ 746 w 1206"/>
                <a:gd name="T29" fmla="*/ 115 h 379"/>
                <a:gd name="T30" fmla="*/ 767 w 1206"/>
                <a:gd name="T31" fmla="*/ 121 h 379"/>
                <a:gd name="T32" fmla="*/ 827 w 1206"/>
                <a:gd name="T33" fmla="*/ 71 h 379"/>
                <a:gd name="T34" fmla="*/ 877 w 1206"/>
                <a:gd name="T35" fmla="*/ 98 h 379"/>
                <a:gd name="T36" fmla="*/ 993 w 1206"/>
                <a:gd name="T37" fmla="*/ 27 h 379"/>
                <a:gd name="T38" fmla="*/ 1124 w 1206"/>
                <a:gd name="T39" fmla="*/ 158 h 379"/>
                <a:gd name="T40" fmla="*/ 1123 w 1206"/>
                <a:gd name="T41" fmla="*/ 170 h 379"/>
                <a:gd name="T42" fmla="*/ 1206 w 1206"/>
                <a:gd name="T43" fmla="*/ 314 h 379"/>
                <a:gd name="T44" fmla="*/ 1193 w 1206"/>
                <a:gd name="T45" fmla="*/ 379 h 379"/>
                <a:gd name="T46" fmla="*/ 38 w 1206"/>
                <a:gd name="T47" fmla="*/ 37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06" h="379">
                  <a:moveTo>
                    <a:pt x="38" y="379"/>
                  </a:moveTo>
                  <a:cubicBezTo>
                    <a:pt x="15" y="355"/>
                    <a:pt x="0" y="323"/>
                    <a:pt x="0" y="287"/>
                  </a:cubicBezTo>
                  <a:cubicBezTo>
                    <a:pt x="0" y="246"/>
                    <a:pt x="19" y="210"/>
                    <a:pt x="48" y="186"/>
                  </a:cubicBezTo>
                  <a:cubicBezTo>
                    <a:pt x="48" y="183"/>
                    <a:pt x="48" y="179"/>
                    <a:pt x="48" y="176"/>
                  </a:cubicBezTo>
                  <a:cubicBezTo>
                    <a:pt x="48" y="118"/>
                    <a:pt x="94" y="71"/>
                    <a:pt x="152" y="71"/>
                  </a:cubicBezTo>
                  <a:cubicBezTo>
                    <a:pt x="186" y="71"/>
                    <a:pt x="217" y="88"/>
                    <a:pt x="236" y="114"/>
                  </a:cubicBezTo>
                  <a:cubicBezTo>
                    <a:pt x="240" y="112"/>
                    <a:pt x="245" y="111"/>
                    <a:pt x="250" y="110"/>
                  </a:cubicBezTo>
                  <a:cubicBezTo>
                    <a:pt x="256" y="49"/>
                    <a:pt x="307" y="0"/>
                    <a:pt x="370" y="0"/>
                  </a:cubicBezTo>
                  <a:cubicBezTo>
                    <a:pt x="427" y="0"/>
                    <a:pt x="474" y="39"/>
                    <a:pt x="487" y="91"/>
                  </a:cubicBezTo>
                  <a:cubicBezTo>
                    <a:pt x="492" y="90"/>
                    <a:pt x="496" y="89"/>
                    <a:pt x="501" y="89"/>
                  </a:cubicBezTo>
                  <a:cubicBezTo>
                    <a:pt x="521" y="89"/>
                    <a:pt x="539" y="97"/>
                    <a:pt x="552" y="110"/>
                  </a:cubicBezTo>
                  <a:cubicBezTo>
                    <a:pt x="552" y="110"/>
                    <a:pt x="552" y="110"/>
                    <a:pt x="552" y="110"/>
                  </a:cubicBezTo>
                  <a:cubicBezTo>
                    <a:pt x="552" y="56"/>
                    <a:pt x="596" y="13"/>
                    <a:pt x="649" y="13"/>
                  </a:cubicBezTo>
                  <a:cubicBezTo>
                    <a:pt x="703" y="13"/>
                    <a:pt x="746" y="56"/>
                    <a:pt x="746" y="110"/>
                  </a:cubicBezTo>
                  <a:cubicBezTo>
                    <a:pt x="746" y="111"/>
                    <a:pt x="746" y="113"/>
                    <a:pt x="746" y="115"/>
                  </a:cubicBezTo>
                  <a:cubicBezTo>
                    <a:pt x="753" y="116"/>
                    <a:pt x="760" y="118"/>
                    <a:pt x="767" y="121"/>
                  </a:cubicBezTo>
                  <a:cubicBezTo>
                    <a:pt x="773" y="93"/>
                    <a:pt x="797" y="71"/>
                    <a:pt x="827" y="71"/>
                  </a:cubicBezTo>
                  <a:cubicBezTo>
                    <a:pt x="848" y="71"/>
                    <a:pt x="866" y="82"/>
                    <a:pt x="877" y="98"/>
                  </a:cubicBezTo>
                  <a:cubicBezTo>
                    <a:pt x="899" y="56"/>
                    <a:pt x="943" y="27"/>
                    <a:pt x="993" y="27"/>
                  </a:cubicBezTo>
                  <a:cubicBezTo>
                    <a:pt x="1065" y="27"/>
                    <a:pt x="1124" y="86"/>
                    <a:pt x="1124" y="158"/>
                  </a:cubicBezTo>
                  <a:cubicBezTo>
                    <a:pt x="1124" y="162"/>
                    <a:pt x="1124" y="166"/>
                    <a:pt x="1123" y="170"/>
                  </a:cubicBezTo>
                  <a:cubicBezTo>
                    <a:pt x="1173" y="199"/>
                    <a:pt x="1206" y="253"/>
                    <a:pt x="1206" y="314"/>
                  </a:cubicBezTo>
                  <a:cubicBezTo>
                    <a:pt x="1206" y="337"/>
                    <a:pt x="1201" y="359"/>
                    <a:pt x="1193" y="379"/>
                  </a:cubicBezTo>
                  <a:lnTo>
                    <a:pt x="38" y="379"/>
                  </a:lnTo>
                  <a:close/>
                </a:path>
              </a:pathLst>
            </a:custGeom>
            <a:solidFill>
              <a:srgbClr val="E5E5E5"/>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14"/>
            <p:cNvSpPr/>
            <p:nvPr/>
          </p:nvSpPr>
          <p:spPr bwMode="auto">
            <a:xfrm>
              <a:off x="1845713" y="3123517"/>
              <a:ext cx="1829234" cy="1945707"/>
            </a:xfrm>
            <a:custGeom>
              <a:avLst/>
              <a:gdLst>
                <a:gd name="T0" fmla="*/ 1053 w 1149"/>
                <a:gd name="T1" fmla="*/ 0 h 1222"/>
                <a:gd name="T2" fmla="*/ 825 w 1149"/>
                <a:gd name="T3" fmla="*/ 228 h 1222"/>
                <a:gd name="T4" fmla="*/ 597 w 1149"/>
                <a:gd name="T5" fmla="*/ 389 h 1222"/>
                <a:gd name="T6" fmla="*/ 401 w 1149"/>
                <a:gd name="T7" fmla="*/ 481 h 1222"/>
                <a:gd name="T8" fmla="*/ 260 w 1149"/>
                <a:gd name="T9" fmla="*/ 547 h 1222"/>
                <a:gd name="T10" fmla="*/ 165 w 1149"/>
                <a:gd name="T11" fmla="*/ 600 h 1222"/>
                <a:gd name="T12" fmla="*/ 102 w 1149"/>
                <a:gd name="T13" fmla="*/ 645 h 1222"/>
                <a:gd name="T14" fmla="*/ 62 w 1149"/>
                <a:gd name="T15" fmla="*/ 686 h 1222"/>
                <a:gd name="T16" fmla="*/ 17 w 1149"/>
                <a:gd name="T17" fmla="*/ 759 h 1222"/>
                <a:gd name="T18" fmla="*/ 0 w 1149"/>
                <a:gd name="T19" fmla="*/ 847 h 1222"/>
                <a:gd name="T20" fmla="*/ 14 w 1149"/>
                <a:gd name="T21" fmla="*/ 933 h 1222"/>
                <a:gd name="T22" fmla="*/ 80 w 1149"/>
                <a:gd name="T23" fmla="*/ 1068 h 1222"/>
                <a:gd name="T24" fmla="*/ 204 w 1149"/>
                <a:gd name="T25" fmla="*/ 1222 h 1222"/>
                <a:gd name="T26" fmla="*/ 304 w 1149"/>
                <a:gd name="T27" fmla="*/ 1129 h 1222"/>
                <a:gd name="T28" fmla="*/ 223 w 1149"/>
                <a:gd name="T29" fmla="*/ 1035 h 1222"/>
                <a:gd name="T30" fmla="*/ 155 w 1149"/>
                <a:gd name="T31" fmla="*/ 922 h 1222"/>
                <a:gd name="T32" fmla="*/ 140 w 1149"/>
                <a:gd name="T33" fmla="*/ 880 h 1222"/>
                <a:gd name="T34" fmla="*/ 136 w 1149"/>
                <a:gd name="T35" fmla="*/ 847 h 1222"/>
                <a:gd name="T36" fmla="*/ 140 w 1149"/>
                <a:gd name="T37" fmla="*/ 820 h 1222"/>
                <a:gd name="T38" fmla="*/ 150 w 1149"/>
                <a:gd name="T39" fmla="*/ 797 h 1222"/>
                <a:gd name="T40" fmla="*/ 165 w 1149"/>
                <a:gd name="T41" fmla="*/ 774 h 1222"/>
                <a:gd name="T42" fmla="*/ 214 w 1149"/>
                <a:gd name="T43" fmla="*/ 731 h 1222"/>
                <a:gd name="T44" fmla="*/ 276 w 1149"/>
                <a:gd name="T45" fmla="*/ 691 h 1222"/>
                <a:gd name="T46" fmla="*/ 420 w 1149"/>
                <a:gd name="T47" fmla="*/ 622 h 1222"/>
                <a:gd name="T48" fmla="*/ 675 w 1149"/>
                <a:gd name="T49" fmla="*/ 501 h 1222"/>
                <a:gd name="T50" fmla="*/ 922 w 1149"/>
                <a:gd name="T51" fmla="*/ 324 h 1222"/>
                <a:gd name="T52" fmla="*/ 1115 w 1149"/>
                <a:gd name="T53" fmla="*/ 131 h 1222"/>
                <a:gd name="T54" fmla="*/ 1144 w 1149"/>
                <a:gd name="T55" fmla="*/ 102 h 1222"/>
                <a:gd name="T56" fmla="*/ 1149 w 1149"/>
                <a:gd name="T57" fmla="*/ 96 h 1222"/>
                <a:gd name="T58" fmla="*/ 1053 w 1149"/>
                <a:gd name="T59" fmla="*/ 0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49" h="1222">
                  <a:moveTo>
                    <a:pt x="1053" y="0"/>
                  </a:moveTo>
                  <a:cubicBezTo>
                    <a:pt x="1053" y="0"/>
                    <a:pt x="1037" y="17"/>
                    <a:pt x="825" y="228"/>
                  </a:cubicBezTo>
                  <a:cubicBezTo>
                    <a:pt x="762" y="292"/>
                    <a:pt x="682" y="344"/>
                    <a:pt x="597" y="389"/>
                  </a:cubicBezTo>
                  <a:cubicBezTo>
                    <a:pt x="533" y="423"/>
                    <a:pt x="466" y="453"/>
                    <a:pt x="401" y="481"/>
                  </a:cubicBezTo>
                  <a:cubicBezTo>
                    <a:pt x="352" y="503"/>
                    <a:pt x="305" y="524"/>
                    <a:pt x="260" y="547"/>
                  </a:cubicBezTo>
                  <a:cubicBezTo>
                    <a:pt x="226" y="563"/>
                    <a:pt x="194" y="581"/>
                    <a:pt x="165" y="600"/>
                  </a:cubicBezTo>
                  <a:cubicBezTo>
                    <a:pt x="142" y="614"/>
                    <a:pt x="121" y="629"/>
                    <a:pt x="102" y="645"/>
                  </a:cubicBezTo>
                  <a:cubicBezTo>
                    <a:pt x="88" y="658"/>
                    <a:pt x="74" y="671"/>
                    <a:pt x="62" y="686"/>
                  </a:cubicBezTo>
                  <a:cubicBezTo>
                    <a:pt x="44" y="707"/>
                    <a:pt x="28" y="732"/>
                    <a:pt x="17" y="759"/>
                  </a:cubicBezTo>
                  <a:cubicBezTo>
                    <a:pt x="6" y="786"/>
                    <a:pt x="0" y="816"/>
                    <a:pt x="0" y="847"/>
                  </a:cubicBezTo>
                  <a:cubicBezTo>
                    <a:pt x="0" y="875"/>
                    <a:pt x="5" y="904"/>
                    <a:pt x="14" y="933"/>
                  </a:cubicBezTo>
                  <a:cubicBezTo>
                    <a:pt x="27" y="976"/>
                    <a:pt x="49" y="1021"/>
                    <a:pt x="80" y="1068"/>
                  </a:cubicBezTo>
                  <a:cubicBezTo>
                    <a:pt x="112" y="1116"/>
                    <a:pt x="153" y="1166"/>
                    <a:pt x="204" y="1222"/>
                  </a:cubicBezTo>
                  <a:cubicBezTo>
                    <a:pt x="304" y="1129"/>
                    <a:pt x="304" y="1129"/>
                    <a:pt x="304" y="1129"/>
                  </a:cubicBezTo>
                  <a:cubicBezTo>
                    <a:pt x="272" y="1095"/>
                    <a:pt x="245" y="1064"/>
                    <a:pt x="223" y="1035"/>
                  </a:cubicBezTo>
                  <a:cubicBezTo>
                    <a:pt x="190" y="991"/>
                    <a:pt x="168" y="954"/>
                    <a:pt x="155" y="922"/>
                  </a:cubicBezTo>
                  <a:cubicBezTo>
                    <a:pt x="148" y="907"/>
                    <a:pt x="143" y="893"/>
                    <a:pt x="140" y="880"/>
                  </a:cubicBezTo>
                  <a:cubicBezTo>
                    <a:pt x="138" y="868"/>
                    <a:pt x="136" y="857"/>
                    <a:pt x="136" y="847"/>
                  </a:cubicBezTo>
                  <a:cubicBezTo>
                    <a:pt x="136" y="837"/>
                    <a:pt x="138" y="828"/>
                    <a:pt x="140" y="820"/>
                  </a:cubicBezTo>
                  <a:cubicBezTo>
                    <a:pt x="142" y="812"/>
                    <a:pt x="145" y="804"/>
                    <a:pt x="150" y="797"/>
                  </a:cubicBezTo>
                  <a:cubicBezTo>
                    <a:pt x="154" y="789"/>
                    <a:pt x="159" y="782"/>
                    <a:pt x="165" y="774"/>
                  </a:cubicBezTo>
                  <a:cubicBezTo>
                    <a:pt x="177" y="760"/>
                    <a:pt x="193" y="745"/>
                    <a:pt x="214" y="731"/>
                  </a:cubicBezTo>
                  <a:cubicBezTo>
                    <a:pt x="232" y="717"/>
                    <a:pt x="253" y="704"/>
                    <a:pt x="276" y="691"/>
                  </a:cubicBezTo>
                  <a:cubicBezTo>
                    <a:pt x="318" y="669"/>
                    <a:pt x="367" y="646"/>
                    <a:pt x="420" y="622"/>
                  </a:cubicBezTo>
                  <a:cubicBezTo>
                    <a:pt x="499" y="586"/>
                    <a:pt x="588" y="548"/>
                    <a:pt x="675" y="501"/>
                  </a:cubicBezTo>
                  <a:cubicBezTo>
                    <a:pt x="762" y="454"/>
                    <a:pt x="848" y="398"/>
                    <a:pt x="922" y="324"/>
                  </a:cubicBezTo>
                  <a:cubicBezTo>
                    <a:pt x="1027" y="219"/>
                    <a:pt x="1084" y="162"/>
                    <a:pt x="1115" y="131"/>
                  </a:cubicBezTo>
                  <a:cubicBezTo>
                    <a:pt x="1130" y="116"/>
                    <a:pt x="1139" y="107"/>
                    <a:pt x="1144" y="102"/>
                  </a:cubicBezTo>
                  <a:cubicBezTo>
                    <a:pt x="1148" y="97"/>
                    <a:pt x="1149" y="96"/>
                    <a:pt x="1149" y="96"/>
                  </a:cubicBezTo>
                  <a:lnTo>
                    <a:pt x="1053" y="0"/>
                  </a:lnTo>
                  <a:close/>
                </a:path>
              </a:pathLst>
            </a:custGeom>
            <a:solidFill>
              <a:srgbClr val="E5E5E5"/>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15"/>
            <p:cNvSpPr/>
            <p:nvPr/>
          </p:nvSpPr>
          <p:spPr bwMode="auto">
            <a:xfrm>
              <a:off x="1892841" y="3156506"/>
              <a:ext cx="1748444" cy="1879055"/>
            </a:xfrm>
            <a:custGeom>
              <a:avLst/>
              <a:gdLst>
                <a:gd name="T0" fmla="*/ 1045 w 1098"/>
                <a:gd name="T1" fmla="*/ 0 h 1180"/>
                <a:gd name="T2" fmla="*/ 817 w 1098"/>
                <a:gd name="T3" fmla="*/ 228 h 1180"/>
                <a:gd name="T4" fmla="*/ 581 w 1098"/>
                <a:gd name="T5" fmla="*/ 394 h 1180"/>
                <a:gd name="T6" fmla="*/ 383 w 1098"/>
                <a:gd name="T7" fmla="*/ 488 h 1180"/>
                <a:gd name="T8" fmla="*/ 243 w 1098"/>
                <a:gd name="T9" fmla="*/ 553 h 1180"/>
                <a:gd name="T10" fmla="*/ 151 w 1098"/>
                <a:gd name="T11" fmla="*/ 604 h 1180"/>
                <a:gd name="T12" fmla="*/ 44 w 1098"/>
                <a:gd name="T13" fmla="*/ 697 h 1180"/>
                <a:gd name="T14" fmla="*/ 12 w 1098"/>
                <a:gd name="T15" fmla="*/ 757 h 1180"/>
                <a:gd name="T16" fmla="*/ 0 w 1098"/>
                <a:gd name="T17" fmla="*/ 826 h 1180"/>
                <a:gd name="T18" fmla="*/ 12 w 1098"/>
                <a:gd name="T19" fmla="*/ 903 h 1180"/>
                <a:gd name="T20" fmla="*/ 75 w 1098"/>
                <a:gd name="T21" fmla="*/ 1031 h 1180"/>
                <a:gd name="T22" fmla="*/ 196 w 1098"/>
                <a:gd name="T23" fmla="*/ 1180 h 1180"/>
                <a:gd name="T24" fmla="*/ 252 w 1098"/>
                <a:gd name="T25" fmla="*/ 1129 h 1180"/>
                <a:gd name="T26" fmla="*/ 115 w 1098"/>
                <a:gd name="T27" fmla="*/ 949 h 1180"/>
                <a:gd name="T28" fmla="*/ 85 w 1098"/>
                <a:gd name="T29" fmla="*/ 881 h 1180"/>
                <a:gd name="T30" fmla="*/ 76 w 1098"/>
                <a:gd name="T31" fmla="*/ 826 h 1180"/>
                <a:gd name="T32" fmla="*/ 81 w 1098"/>
                <a:gd name="T33" fmla="*/ 791 h 1180"/>
                <a:gd name="T34" fmla="*/ 113 w 1098"/>
                <a:gd name="T35" fmla="*/ 732 h 1180"/>
                <a:gd name="T36" fmla="*/ 168 w 1098"/>
                <a:gd name="T37" fmla="*/ 684 h 1180"/>
                <a:gd name="T38" fmla="*/ 314 w 1098"/>
                <a:gd name="T39" fmla="*/ 603 h 1180"/>
                <a:gd name="T40" fmla="*/ 595 w 1098"/>
                <a:gd name="T41" fmla="*/ 472 h 1180"/>
                <a:gd name="T42" fmla="*/ 870 w 1098"/>
                <a:gd name="T43" fmla="*/ 282 h 1180"/>
                <a:gd name="T44" fmla="*/ 1098 w 1098"/>
                <a:gd name="T45" fmla="*/ 54 h 1180"/>
                <a:gd name="T46" fmla="*/ 1045 w 1098"/>
                <a:gd name="T47"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98" h="1180">
                  <a:moveTo>
                    <a:pt x="1045" y="0"/>
                  </a:moveTo>
                  <a:cubicBezTo>
                    <a:pt x="1045" y="0"/>
                    <a:pt x="1028" y="17"/>
                    <a:pt x="817" y="228"/>
                  </a:cubicBezTo>
                  <a:cubicBezTo>
                    <a:pt x="750" y="295"/>
                    <a:pt x="667" y="348"/>
                    <a:pt x="581" y="394"/>
                  </a:cubicBezTo>
                  <a:cubicBezTo>
                    <a:pt x="516" y="429"/>
                    <a:pt x="448" y="459"/>
                    <a:pt x="383" y="488"/>
                  </a:cubicBezTo>
                  <a:cubicBezTo>
                    <a:pt x="334" y="510"/>
                    <a:pt x="287" y="531"/>
                    <a:pt x="243" y="553"/>
                  </a:cubicBezTo>
                  <a:cubicBezTo>
                    <a:pt x="210" y="569"/>
                    <a:pt x="179" y="586"/>
                    <a:pt x="151" y="604"/>
                  </a:cubicBezTo>
                  <a:cubicBezTo>
                    <a:pt x="108" y="631"/>
                    <a:pt x="71" y="661"/>
                    <a:pt x="44" y="697"/>
                  </a:cubicBezTo>
                  <a:cubicBezTo>
                    <a:pt x="31" y="716"/>
                    <a:pt x="20" y="736"/>
                    <a:pt x="12" y="757"/>
                  </a:cubicBezTo>
                  <a:cubicBezTo>
                    <a:pt x="4" y="779"/>
                    <a:pt x="0" y="802"/>
                    <a:pt x="0" y="826"/>
                  </a:cubicBezTo>
                  <a:cubicBezTo>
                    <a:pt x="0" y="851"/>
                    <a:pt x="4" y="876"/>
                    <a:pt x="12" y="903"/>
                  </a:cubicBezTo>
                  <a:cubicBezTo>
                    <a:pt x="24" y="943"/>
                    <a:pt x="45" y="985"/>
                    <a:pt x="75" y="1031"/>
                  </a:cubicBezTo>
                  <a:cubicBezTo>
                    <a:pt x="106" y="1076"/>
                    <a:pt x="145" y="1126"/>
                    <a:pt x="196" y="1180"/>
                  </a:cubicBezTo>
                  <a:cubicBezTo>
                    <a:pt x="252" y="1129"/>
                    <a:pt x="252" y="1129"/>
                    <a:pt x="252" y="1129"/>
                  </a:cubicBezTo>
                  <a:cubicBezTo>
                    <a:pt x="187" y="1059"/>
                    <a:pt x="143" y="999"/>
                    <a:pt x="115" y="949"/>
                  </a:cubicBezTo>
                  <a:cubicBezTo>
                    <a:pt x="101" y="924"/>
                    <a:pt x="91" y="901"/>
                    <a:pt x="85" y="881"/>
                  </a:cubicBezTo>
                  <a:cubicBezTo>
                    <a:pt x="79" y="861"/>
                    <a:pt x="76" y="843"/>
                    <a:pt x="76" y="826"/>
                  </a:cubicBezTo>
                  <a:cubicBezTo>
                    <a:pt x="76" y="814"/>
                    <a:pt x="78" y="802"/>
                    <a:pt x="81" y="791"/>
                  </a:cubicBezTo>
                  <a:cubicBezTo>
                    <a:pt x="87" y="770"/>
                    <a:pt x="97" y="751"/>
                    <a:pt x="113" y="732"/>
                  </a:cubicBezTo>
                  <a:cubicBezTo>
                    <a:pt x="128" y="716"/>
                    <a:pt x="146" y="700"/>
                    <a:pt x="168" y="684"/>
                  </a:cubicBezTo>
                  <a:cubicBezTo>
                    <a:pt x="207" y="656"/>
                    <a:pt x="257" y="630"/>
                    <a:pt x="314" y="603"/>
                  </a:cubicBezTo>
                  <a:cubicBezTo>
                    <a:pt x="398" y="563"/>
                    <a:pt x="497" y="522"/>
                    <a:pt x="595" y="472"/>
                  </a:cubicBezTo>
                  <a:cubicBezTo>
                    <a:pt x="693" y="422"/>
                    <a:pt x="790" y="362"/>
                    <a:pt x="870" y="282"/>
                  </a:cubicBezTo>
                  <a:cubicBezTo>
                    <a:pt x="1082" y="71"/>
                    <a:pt x="1098" y="54"/>
                    <a:pt x="1098" y="54"/>
                  </a:cubicBezTo>
                  <a:lnTo>
                    <a:pt x="1045" y="0"/>
                  </a:lnTo>
                  <a:close/>
                </a:path>
              </a:pathLst>
            </a:custGeom>
            <a:solidFill>
              <a:srgbClr val="F1F1F1"/>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16"/>
            <p:cNvSpPr/>
            <p:nvPr/>
          </p:nvSpPr>
          <p:spPr bwMode="auto">
            <a:xfrm>
              <a:off x="3235311" y="3198248"/>
              <a:ext cx="366251" cy="364231"/>
            </a:xfrm>
            <a:custGeom>
              <a:avLst/>
              <a:gdLst>
                <a:gd name="T0" fmla="*/ 230 w 230"/>
                <a:gd name="T1" fmla="*/ 126 h 229"/>
                <a:gd name="T2" fmla="*/ 177 w 230"/>
                <a:gd name="T3" fmla="*/ 53 h 229"/>
                <a:gd name="T4" fmla="*/ 104 w 230"/>
                <a:gd name="T5" fmla="*/ 0 h 229"/>
                <a:gd name="T6" fmla="*/ 0 w 230"/>
                <a:gd name="T7" fmla="*/ 229 h 229"/>
                <a:gd name="T8" fmla="*/ 230 w 230"/>
                <a:gd name="T9" fmla="*/ 126 h 229"/>
              </a:gdLst>
              <a:ahLst/>
              <a:cxnLst>
                <a:cxn ang="0">
                  <a:pos x="T0" y="T1"/>
                </a:cxn>
                <a:cxn ang="0">
                  <a:pos x="T2" y="T3"/>
                </a:cxn>
                <a:cxn ang="0">
                  <a:pos x="T4" y="T5"/>
                </a:cxn>
                <a:cxn ang="0">
                  <a:pos x="T6" y="T7"/>
                </a:cxn>
                <a:cxn ang="0">
                  <a:pos x="T8" y="T9"/>
                </a:cxn>
              </a:cxnLst>
              <a:rect l="0" t="0" r="r" b="b"/>
              <a:pathLst>
                <a:path w="230" h="229">
                  <a:moveTo>
                    <a:pt x="230" y="126"/>
                  </a:moveTo>
                  <a:cubicBezTo>
                    <a:pt x="177" y="53"/>
                    <a:pt x="177" y="53"/>
                    <a:pt x="177" y="53"/>
                  </a:cubicBezTo>
                  <a:cubicBezTo>
                    <a:pt x="104" y="0"/>
                    <a:pt x="104" y="0"/>
                    <a:pt x="104" y="0"/>
                  </a:cubicBezTo>
                  <a:cubicBezTo>
                    <a:pt x="104" y="0"/>
                    <a:pt x="0" y="96"/>
                    <a:pt x="0" y="229"/>
                  </a:cubicBezTo>
                  <a:cubicBezTo>
                    <a:pt x="134" y="229"/>
                    <a:pt x="230" y="126"/>
                    <a:pt x="230" y="126"/>
                  </a:cubicBezTo>
                  <a:close/>
                </a:path>
              </a:pathLst>
            </a:custGeom>
            <a:solidFill>
              <a:srgbClr val="F6921E"/>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17"/>
            <p:cNvSpPr/>
            <p:nvPr/>
          </p:nvSpPr>
          <p:spPr bwMode="auto">
            <a:xfrm>
              <a:off x="3314755" y="3221812"/>
              <a:ext cx="263243" cy="261223"/>
            </a:xfrm>
            <a:custGeom>
              <a:avLst/>
              <a:gdLst>
                <a:gd name="T0" fmla="*/ 165 w 165"/>
                <a:gd name="T1" fmla="*/ 90 h 164"/>
                <a:gd name="T2" fmla="*/ 127 w 165"/>
                <a:gd name="T3" fmla="*/ 38 h 164"/>
                <a:gd name="T4" fmla="*/ 75 w 165"/>
                <a:gd name="T5" fmla="*/ 0 h 164"/>
                <a:gd name="T6" fmla="*/ 0 w 165"/>
                <a:gd name="T7" fmla="*/ 164 h 164"/>
                <a:gd name="T8" fmla="*/ 165 w 165"/>
                <a:gd name="T9" fmla="*/ 90 h 164"/>
              </a:gdLst>
              <a:ahLst/>
              <a:cxnLst>
                <a:cxn ang="0">
                  <a:pos x="T0" y="T1"/>
                </a:cxn>
                <a:cxn ang="0">
                  <a:pos x="T2" y="T3"/>
                </a:cxn>
                <a:cxn ang="0">
                  <a:pos x="T4" y="T5"/>
                </a:cxn>
                <a:cxn ang="0">
                  <a:pos x="T6" y="T7"/>
                </a:cxn>
                <a:cxn ang="0">
                  <a:pos x="T8" y="T9"/>
                </a:cxn>
              </a:cxnLst>
              <a:rect l="0" t="0" r="r" b="b"/>
              <a:pathLst>
                <a:path w="165" h="164">
                  <a:moveTo>
                    <a:pt x="165" y="90"/>
                  </a:moveTo>
                  <a:cubicBezTo>
                    <a:pt x="127" y="38"/>
                    <a:pt x="127" y="38"/>
                    <a:pt x="127" y="38"/>
                  </a:cubicBezTo>
                  <a:cubicBezTo>
                    <a:pt x="75" y="0"/>
                    <a:pt x="75" y="0"/>
                    <a:pt x="75" y="0"/>
                  </a:cubicBezTo>
                  <a:cubicBezTo>
                    <a:pt x="75" y="0"/>
                    <a:pt x="0" y="69"/>
                    <a:pt x="0" y="164"/>
                  </a:cubicBezTo>
                  <a:cubicBezTo>
                    <a:pt x="96" y="164"/>
                    <a:pt x="165" y="90"/>
                    <a:pt x="165" y="90"/>
                  </a:cubicBez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18"/>
            <p:cNvSpPr/>
            <p:nvPr/>
          </p:nvSpPr>
          <p:spPr bwMode="auto">
            <a:xfrm>
              <a:off x="3380061" y="3241337"/>
              <a:ext cx="178413" cy="178413"/>
            </a:xfrm>
            <a:custGeom>
              <a:avLst/>
              <a:gdLst>
                <a:gd name="T0" fmla="*/ 112 w 112"/>
                <a:gd name="T1" fmla="*/ 61 h 112"/>
                <a:gd name="T2" fmla="*/ 86 w 112"/>
                <a:gd name="T3" fmla="*/ 26 h 112"/>
                <a:gd name="T4" fmla="*/ 50 w 112"/>
                <a:gd name="T5" fmla="*/ 0 h 112"/>
                <a:gd name="T6" fmla="*/ 0 w 112"/>
                <a:gd name="T7" fmla="*/ 112 h 112"/>
                <a:gd name="T8" fmla="*/ 112 w 112"/>
                <a:gd name="T9" fmla="*/ 61 h 112"/>
              </a:gdLst>
              <a:ahLst/>
              <a:cxnLst>
                <a:cxn ang="0">
                  <a:pos x="T0" y="T1"/>
                </a:cxn>
                <a:cxn ang="0">
                  <a:pos x="T2" y="T3"/>
                </a:cxn>
                <a:cxn ang="0">
                  <a:pos x="T4" y="T5"/>
                </a:cxn>
                <a:cxn ang="0">
                  <a:pos x="T6" y="T7"/>
                </a:cxn>
                <a:cxn ang="0">
                  <a:pos x="T8" y="T9"/>
                </a:cxn>
              </a:cxnLst>
              <a:rect l="0" t="0" r="r" b="b"/>
              <a:pathLst>
                <a:path w="112" h="112">
                  <a:moveTo>
                    <a:pt x="112" y="61"/>
                  </a:moveTo>
                  <a:cubicBezTo>
                    <a:pt x="86" y="26"/>
                    <a:pt x="86" y="26"/>
                    <a:pt x="86" y="26"/>
                  </a:cubicBezTo>
                  <a:cubicBezTo>
                    <a:pt x="50" y="0"/>
                    <a:pt x="50" y="0"/>
                    <a:pt x="50" y="0"/>
                  </a:cubicBezTo>
                  <a:cubicBezTo>
                    <a:pt x="50" y="0"/>
                    <a:pt x="0" y="47"/>
                    <a:pt x="0" y="112"/>
                  </a:cubicBezTo>
                  <a:cubicBezTo>
                    <a:pt x="65" y="112"/>
                    <a:pt x="112" y="61"/>
                    <a:pt x="112" y="61"/>
                  </a:cubicBezTo>
                  <a:close/>
                </a:path>
              </a:pathLst>
            </a:custGeom>
            <a:solidFill>
              <a:srgbClr val="FBED21"/>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19"/>
            <p:cNvSpPr/>
            <p:nvPr/>
          </p:nvSpPr>
          <p:spPr bwMode="auto">
            <a:xfrm>
              <a:off x="3170006" y="2741108"/>
              <a:ext cx="509654" cy="514367"/>
            </a:xfrm>
            <a:custGeom>
              <a:avLst/>
              <a:gdLst>
                <a:gd name="T0" fmla="*/ 320 w 320"/>
                <a:gd name="T1" fmla="*/ 24 h 323"/>
                <a:gd name="T2" fmla="*/ 201 w 320"/>
                <a:gd name="T3" fmla="*/ 67 h 323"/>
                <a:gd name="T4" fmla="*/ 0 w 320"/>
                <a:gd name="T5" fmla="*/ 268 h 323"/>
                <a:gd name="T6" fmla="*/ 180 w 320"/>
                <a:gd name="T7" fmla="*/ 255 h 323"/>
                <a:gd name="T8" fmla="*/ 320 w 320"/>
                <a:gd name="T9" fmla="*/ 24 h 323"/>
              </a:gdLst>
              <a:ahLst/>
              <a:cxnLst>
                <a:cxn ang="0">
                  <a:pos x="T0" y="T1"/>
                </a:cxn>
                <a:cxn ang="0">
                  <a:pos x="T2" y="T3"/>
                </a:cxn>
                <a:cxn ang="0">
                  <a:pos x="T4" y="T5"/>
                </a:cxn>
                <a:cxn ang="0">
                  <a:pos x="T6" y="T7"/>
                </a:cxn>
                <a:cxn ang="0">
                  <a:pos x="T8" y="T9"/>
                </a:cxn>
              </a:cxnLst>
              <a:rect l="0" t="0" r="r" b="b"/>
              <a:pathLst>
                <a:path w="320" h="323">
                  <a:moveTo>
                    <a:pt x="320" y="24"/>
                  </a:moveTo>
                  <a:cubicBezTo>
                    <a:pt x="320" y="24"/>
                    <a:pt x="269" y="0"/>
                    <a:pt x="201" y="67"/>
                  </a:cubicBezTo>
                  <a:cubicBezTo>
                    <a:pt x="134" y="134"/>
                    <a:pt x="0" y="268"/>
                    <a:pt x="0" y="268"/>
                  </a:cubicBezTo>
                  <a:cubicBezTo>
                    <a:pt x="0" y="268"/>
                    <a:pt x="112" y="187"/>
                    <a:pt x="180" y="255"/>
                  </a:cubicBezTo>
                  <a:cubicBezTo>
                    <a:pt x="248" y="323"/>
                    <a:pt x="320" y="24"/>
                    <a:pt x="320" y="24"/>
                  </a:cubicBezTo>
                  <a:close/>
                </a:path>
              </a:pathLst>
            </a:custGeom>
            <a:solidFill>
              <a:schemeClr val="accent1">
                <a:lumMod val="75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20"/>
            <p:cNvSpPr/>
            <p:nvPr/>
          </p:nvSpPr>
          <p:spPr bwMode="auto">
            <a:xfrm>
              <a:off x="3544335" y="3118804"/>
              <a:ext cx="514367" cy="508981"/>
            </a:xfrm>
            <a:custGeom>
              <a:avLst/>
              <a:gdLst>
                <a:gd name="T0" fmla="*/ 298 w 323"/>
                <a:gd name="T1" fmla="*/ 0 h 320"/>
                <a:gd name="T2" fmla="*/ 256 w 323"/>
                <a:gd name="T3" fmla="*/ 119 h 320"/>
                <a:gd name="T4" fmla="*/ 55 w 323"/>
                <a:gd name="T5" fmla="*/ 320 h 320"/>
                <a:gd name="T6" fmla="*/ 68 w 323"/>
                <a:gd name="T7" fmla="*/ 141 h 320"/>
                <a:gd name="T8" fmla="*/ 298 w 323"/>
                <a:gd name="T9" fmla="*/ 0 h 320"/>
              </a:gdLst>
              <a:ahLst/>
              <a:cxnLst>
                <a:cxn ang="0">
                  <a:pos x="T0" y="T1"/>
                </a:cxn>
                <a:cxn ang="0">
                  <a:pos x="T2" y="T3"/>
                </a:cxn>
                <a:cxn ang="0">
                  <a:pos x="T4" y="T5"/>
                </a:cxn>
                <a:cxn ang="0">
                  <a:pos x="T6" y="T7"/>
                </a:cxn>
                <a:cxn ang="0">
                  <a:pos x="T8" y="T9"/>
                </a:cxn>
              </a:cxnLst>
              <a:rect l="0" t="0" r="r" b="b"/>
              <a:pathLst>
                <a:path w="323" h="320">
                  <a:moveTo>
                    <a:pt x="298" y="0"/>
                  </a:moveTo>
                  <a:cubicBezTo>
                    <a:pt x="298" y="0"/>
                    <a:pt x="323" y="52"/>
                    <a:pt x="256" y="119"/>
                  </a:cubicBezTo>
                  <a:cubicBezTo>
                    <a:pt x="189" y="186"/>
                    <a:pt x="55" y="320"/>
                    <a:pt x="55" y="320"/>
                  </a:cubicBezTo>
                  <a:cubicBezTo>
                    <a:pt x="55" y="320"/>
                    <a:pt x="136" y="209"/>
                    <a:pt x="68" y="141"/>
                  </a:cubicBezTo>
                  <a:cubicBezTo>
                    <a:pt x="0" y="73"/>
                    <a:pt x="298" y="0"/>
                    <a:pt x="298" y="0"/>
                  </a:cubicBezTo>
                  <a:close/>
                </a:path>
              </a:pathLst>
            </a:custGeom>
            <a:solidFill>
              <a:schemeClr val="accent1">
                <a:lumMod val="75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21"/>
            <p:cNvSpPr/>
            <p:nvPr/>
          </p:nvSpPr>
          <p:spPr bwMode="auto">
            <a:xfrm>
              <a:off x="3400932" y="3091201"/>
              <a:ext cx="305658" cy="307678"/>
            </a:xfrm>
            <a:custGeom>
              <a:avLst/>
              <a:gdLst>
                <a:gd name="T0" fmla="*/ 298 w 454"/>
                <a:gd name="T1" fmla="*/ 457 h 457"/>
                <a:gd name="T2" fmla="*/ 0 w 454"/>
                <a:gd name="T3" fmla="*/ 159 h 457"/>
                <a:gd name="T4" fmla="*/ 156 w 454"/>
                <a:gd name="T5" fmla="*/ 0 h 457"/>
                <a:gd name="T6" fmla="*/ 454 w 454"/>
                <a:gd name="T7" fmla="*/ 298 h 457"/>
                <a:gd name="T8" fmla="*/ 298 w 454"/>
                <a:gd name="T9" fmla="*/ 457 h 457"/>
              </a:gdLst>
              <a:ahLst/>
              <a:cxnLst>
                <a:cxn ang="0">
                  <a:pos x="T0" y="T1"/>
                </a:cxn>
                <a:cxn ang="0">
                  <a:pos x="T2" y="T3"/>
                </a:cxn>
                <a:cxn ang="0">
                  <a:pos x="T4" y="T5"/>
                </a:cxn>
                <a:cxn ang="0">
                  <a:pos x="T6" y="T7"/>
                </a:cxn>
                <a:cxn ang="0">
                  <a:pos x="T8" y="T9"/>
                </a:cxn>
              </a:cxnLst>
              <a:rect l="0" t="0" r="r" b="b"/>
              <a:pathLst>
                <a:path w="454" h="457">
                  <a:moveTo>
                    <a:pt x="298" y="457"/>
                  </a:moveTo>
                  <a:lnTo>
                    <a:pt x="0" y="159"/>
                  </a:lnTo>
                  <a:lnTo>
                    <a:pt x="156" y="0"/>
                  </a:lnTo>
                  <a:lnTo>
                    <a:pt x="454" y="298"/>
                  </a:lnTo>
                  <a:lnTo>
                    <a:pt x="298" y="457"/>
                  </a:lnTo>
                  <a:close/>
                </a:path>
              </a:pathLst>
            </a:custGeom>
            <a:solidFill>
              <a:srgbClr val="E5E5E5"/>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22"/>
            <p:cNvSpPr/>
            <p:nvPr/>
          </p:nvSpPr>
          <p:spPr bwMode="auto">
            <a:xfrm>
              <a:off x="3400932" y="3091201"/>
              <a:ext cx="111760" cy="111760"/>
            </a:xfrm>
            <a:custGeom>
              <a:avLst/>
              <a:gdLst>
                <a:gd name="T0" fmla="*/ 10 w 166"/>
                <a:gd name="T1" fmla="*/ 166 h 166"/>
                <a:gd name="T2" fmla="*/ 0 w 166"/>
                <a:gd name="T3" fmla="*/ 159 h 166"/>
                <a:gd name="T4" fmla="*/ 156 w 166"/>
                <a:gd name="T5" fmla="*/ 0 h 166"/>
                <a:gd name="T6" fmla="*/ 166 w 166"/>
                <a:gd name="T7" fmla="*/ 10 h 166"/>
                <a:gd name="T8" fmla="*/ 10 w 166"/>
                <a:gd name="T9" fmla="*/ 166 h 166"/>
              </a:gdLst>
              <a:ahLst/>
              <a:cxnLst>
                <a:cxn ang="0">
                  <a:pos x="T0" y="T1"/>
                </a:cxn>
                <a:cxn ang="0">
                  <a:pos x="T2" y="T3"/>
                </a:cxn>
                <a:cxn ang="0">
                  <a:pos x="T4" y="T5"/>
                </a:cxn>
                <a:cxn ang="0">
                  <a:pos x="T6" y="T7"/>
                </a:cxn>
                <a:cxn ang="0">
                  <a:pos x="T8" y="T9"/>
                </a:cxn>
              </a:cxnLst>
              <a:rect l="0" t="0" r="r" b="b"/>
              <a:pathLst>
                <a:path w="166" h="166">
                  <a:moveTo>
                    <a:pt x="10" y="166"/>
                  </a:moveTo>
                  <a:lnTo>
                    <a:pt x="0" y="159"/>
                  </a:lnTo>
                  <a:lnTo>
                    <a:pt x="156" y="0"/>
                  </a:lnTo>
                  <a:lnTo>
                    <a:pt x="166" y="10"/>
                  </a:lnTo>
                  <a:lnTo>
                    <a:pt x="10" y="166"/>
                  </a:lnTo>
                  <a:close/>
                </a:path>
              </a:pathLst>
            </a:custGeom>
            <a:solidFill>
              <a:srgbClr val="CBCBCB"/>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23"/>
            <p:cNvSpPr/>
            <p:nvPr/>
          </p:nvSpPr>
          <p:spPr bwMode="auto">
            <a:xfrm>
              <a:off x="3417090" y="3107359"/>
              <a:ext cx="109741" cy="111760"/>
            </a:xfrm>
            <a:custGeom>
              <a:avLst/>
              <a:gdLst>
                <a:gd name="T0" fmla="*/ 7 w 163"/>
                <a:gd name="T1" fmla="*/ 166 h 166"/>
                <a:gd name="T2" fmla="*/ 0 w 163"/>
                <a:gd name="T3" fmla="*/ 156 h 166"/>
                <a:gd name="T4" fmla="*/ 156 w 163"/>
                <a:gd name="T5" fmla="*/ 0 h 166"/>
                <a:gd name="T6" fmla="*/ 163 w 163"/>
                <a:gd name="T7" fmla="*/ 7 h 166"/>
                <a:gd name="T8" fmla="*/ 7 w 163"/>
                <a:gd name="T9" fmla="*/ 166 h 166"/>
              </a:gdLst>
              <a:ahLst/>
              <a:cxnLst>
                <a:cxn ang="0">
                  <a:pos x="T0" y="T1"/>
                </a:cxn>
                <a:cxn ang="0">
                  <a:pos x="T2" y="T3"/>
                </a:cxn>
                <a:cxn ang="0">
                  <a:pos x="T4" y="T5"/>
                </a:cxn>
                <a:cxn ang="0">
                  <a:pos x="T6" y="T7"/>
                </a:cxn>
                <a:cxn ang="0">
                  <a:pos x="T8" y="T9"/>
                </a:cxn>
              </a:cxnLst>
              <a:rect l="0" t="0" r="r" b="b"/>
              <a:pathLst>
                <a:path w="163" h="166">
                  <a:moveTo>
                    <a:pt x="7" y="166"/>
                  </a:moveTo>
                  <a:lnTo>
                    <a:pt x="0" y="156"/>
                  </a:lnTo>
                  <a:lnTo>
                    <a:pt x="156" y="0"/>
                  </a:lnTo>
                  <a:lnTo>
                    <a:pt x="163" y="7"/>
                  </a:lnTo>
                  <a:lnTo>
                    <a:pt x="7" y="166"/>
                  </a:lnTo>
                  <a:close/>
                </a:path>
              </a:pathLst>
            </a:custGeom>
            <a:solidFill>
              <a:srgbClr val="CBCBCB"/>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24"/>
            <p:cNvSpPr/>
            <p:nvPr/>
          </p:nvSpPr>
          <p:spPr bwMode="auto">
            <a:xfrm>
              <a:off x="3431229" y="3121497"/>
              <a:ext cx="111760" cy="111760"/>
            </a:xfrm>
            <a:custGeom>
              <a:avLst/>
              <a:gdLst>
                <a:gd name="T0" fmla="*/ 7 w 166"/>
                <a:gd name="T1" fmla="*/ 166 h 166"/>
                <a:gd name="T2" fmla="*/ 0 w 166"/>
                <a:gd name="T3" fmla="*/ 159 h 166"/>
                <a:gd name="T4" fmla="*/ 156 w 166"/>
                <a:gd name="T5" fmla="*/ 0 h 166"/>
                <a:gd name="T6" fmla="*/ 166 w 166"/>
                <a:gd name="T7" fmla="*/ 10 h 166"/>
                <a:gd name="T8" fmla="*/ 7 w 166"/>
                <a:gd name="T9" fmla="*/ 166 h 166"/>
              </a:gdLst>
              <a:ahLst/>
              <a:cxnLst>
                <a:cxn ang="0">
                  <a:pos x="T0" y="T1"/>
                </a:cxn>
                <a:cxn ang="0">
                  <a:pos x="T2" y="T3"/>
                </a:cxn>
                <a:cxn ang="0">
                  <a:pos x="T4" y="T5"/>
                </a:cxn>
                <a:cxn ang="0">
                  <a:pos x="T6" y="T7"/>
                </a:cxn>
                <a:cxn ang="0">
                  <a:pos x="T8" y="T9"/>
                </a:cxn>
              </a:cxnLst>
              <a:rect l="0" t="0" r="r" b="b"/>
              <a:pathLst>
                <a:path w="166" h="166">
                  <a:moveTo>
                    <a:pt x="7" y="166"/>
                  </a:moveTo>
                  <a:lnTo>
                    <a:pt x="0" y="159"/>
                  </a:lnTo>
                  <a:lnTo>
                    <a:pt x="156" y="0"/>
                  </a:lnTo>
                  <a:lnTo>
                    <a:pt x="166" y="10"/>
                  </a:lnTo>
                  <a:lnTo>
                    <a:pt x="7" y="166"/>
                  </a:lnTo>
                  <a:close/>
                </a:path>
              </a:pathLst>
            </a:custGeom>
            <a:solidFill>
              <a:srgbClr val="CBCBCB"/>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25"/>
            <p:cNvSpPr/>
            <p:nvPr/>
          </p:nvSpPr>
          <p:spPr bwMode="auto">
            <a:xfrm>
              <a:off x="3445367" y="3137655"/>
              <a:ext cx="111760" cy="109741"/>
            </a:xfrm>
            <a:custGeom>
              <a:avLst/>
              <a:gdLst>
                <a:gd name="T0" fmla="*/ 10 w 166"/>
                <a:gd name="T1" fmla="*/ 163 h 163"/>
                <a:gd name="T2" fmla="*/ 0 w 166"/>
                <a:gd name="T3" fmla="*/ 156 h 163"/>
                <a:gd name="T4" fmla="*/ 159 w 166"/>
                <a:gd name="T5" fmla="*/ 0 h 163"/>
                <a:gd name="T6" fmla="*/ 166 w 166"/>
                <a:gd name="T7" fmla="*/ 7 h 163"/>
                <a:gd name="T8" fmla="*/ 10 w 166"/>
                <a:gd name="T9" fmla="*/ 163 h 163"/>
              </a:gdLst>
              <a:ahLst/>
              <a:cxnLst>
                <a:cxn ang="0">
                  <a:pos x="T0" y="T1"/>
                </a:cxn>
                <a:cxn ang="0">
                  <a:pos x="T2" y="T3"/>
                </a:cxn>
                <a:cxn ang="0">
                  <a:pos x="T4" y="T5"/>
                </a:cxn>
                <a:cxn ang="0">
                  <a:pos x="T6" y="T7"/>
                </a:cxn>
                <a:cxn ang="0">
                  <a:pos x="T8" y="T9"/>
                </a:cxn>
              </a:cxnLst>
              <a:rect l="0" t="0" r="r" b="b"/>
              <a:pathLst>
                <a:path w="166" h="163">
                  <a:moveTo>
                    <a:pt x="10" y="163"/>
                  </a:moveTo>
                  <a:lnTo>
                    <a:pt x="0" y="156"/>
                  </a:lnTo>
                  <a:lnTo>
                    <a:pt x="159" y="0"/>
                  </a:lnTo>
                  <a:lnTo>
                    <a:pt x="166" y="7"/>
                  </a:lnTo>
                  <a:lnTo>
                    <a:pt x="10" y="163"/>
                  </a:lnTo>
                  <a:close/>
                </a:path>
              </a:pathLst>
            </a:custGeom>
            <a:solidFill>
              <a:srgbClr val="CBCBCB"/>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26"/>
            <p:cNvSpPr/>
            <p:nvPr/>
          </p:nvSpPr>
          <p:spPr bwMode="auto">
            <a:xfrm>
              <a:off x="3461525" y="3151794"/>
              <a:ext cx="111760" cy="111760"/>
            </a:xfrm>
            <a:custGeom>
              <a:avLst/>
              <a:gdLst>
                <a:gd name="T0" fmla="*/ 7 w 166"/>
                <a:gd name="T1" fmla="*/ 166 h 166"/>
                <a:gd name="T2" fmla="*/ 0 w 166"/>
                <a:gd name="T3" fmla="*/ 156 h 166"/>
                <a:gd name="T4" fmla="*/ 156 w 166"/>
                <a:gd name="T5" fmla="*/ 0 h 166"/>
                <a:gd name="T6" fmla="*/ 166 w 166"/>
                <a:gd name="T7" fmla="*/ 7 h 166"/>
                <a:gd name="T8" fmla="*/ 7 w 166"/>
                <a:gd name="T9" fmla="*/ 166 h 166"/>
              </a:gdLst>
              <a:ahLst/>
              <a:cxnLst>
                <a:cxn ang="0">
                  <a:pos x="T0" y="T1"/>
                </a:cxn>
                <a:cxn ang="0">
                  <a:pos x="T2" y="T3"/>
                </a:cxn>
                <a:cxn ang="0">
                  <a:pos x="T4" y="T5"/>
                </a:cxn>
                <a:cxn ang="0">
                  <a:pos x="T6" y="T7"/>
                </a:cxn>
                <a:cxn ang="0">
                  <a:pos x="T8" y="T9"/>
                </a:cxn>
              </a:cxnLst>
              <a:rect l="0" t="0" r="r" b="b"/>
              <a:pathLst>
                <a:path w="166" h="166">
                  <a:moveTo>
                    <a:pt x="7" y="166"/>
                  </a:moveTo>
                  <a:lnTo>
                    <a:pt x="0" y="156"/>
                  </a:lnTo>
                  <a:lnTo>
                    <a:pt x="156" y="0"/>
                  </a:lnTo>
                  <a:lnTo>
                    <a:pt x="166" y="7"/>
                  </a:lnTo>
                  <a:lnTo>
                    <a:pt x="7" y="166"/>
                  </a:lnTo>
                  <a:close/>
                </a:path>
              </a:pathLst>
            </a:custGeom>
            <a:solidFill>
              <a:srgbClr val="CBCBCB"/>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27"/>
            <p:cNvSpPr/>
            <p:nvPr/>
          </p:nvSpPr>
          <p:spPr bwMode="auto">
            <a:xfrm>
              <a:off x="3475663" y="3165932"/>
              <a:ext cx="111760" cy="111760"/>
            </a:xfrm>
            <a:custGeom>
              <a:avLst/>
              <a:gdLst>
                <a:gd name="T0" fmla="*/ 10 w 166"/>
                <a:gd name="T1" fmla="*/ 166 h 166"/>
                <a:gd name="T2" fmla="*/ 0 w 166"/>
                <a:gd name="T3" fmla="*/ 159 h 166"/>
                <a:gd name="T4" fmla="*/ 159 w 166"/>
                <a:gd name="T5" fmla="*/ 0 h 166"/>
                <a:gd name="T6" fmla="*/ 166 w 166"/>
                <a:gd name="T7" fmla="*/ 10 h 166"/>
                <a:gd name="T8" fmla="*/ 10 w 166"/>
                <a:gd name="T9" fmla="*/ 166 h 166"/>
              </a:gdLst>
              <a:ahLst/>
              <a:cxnLst>
                <a:cxn ang="0">
                  <a:pos x="T0" y="T1"/>
                </a:cxn>
                <a:cxn ang="0">
                  <a:pos x="T2" y="T3"/>
                </a:cxn>
                <a:cxn ang="0">
                  <a:pos x="T4" y="T5"/>
                </a:cxn>
                <a:cxn ang="0">
                  <a:pos x="T6" y="T7"/>
                </a:cxn>
                <a:cxn ang="0">
                  <a:pos x="T8" y="T9"/>
                </a:cxn>
              </a:cxnLst>
              <a:rect l="0" t="0" r="r" b="b"/>
              <a:pathLst>
                <a:path w="166" h="166">
                  <a:moveTo>
                    <a:pt x="10" y="166"/>
                  </a:moveTo>
                  <a:lnTo>
                    <a:pt x="0" y="159"/>
                  </a:lnTo>
                  <a:lnTo>
                    <a:pt x="159" y="0"/>
                  </a:lnTo>
                  <a:lnTo>
                    <a:pt x="166" y="10"/>
                  </a:lnTo>
                  <a:lnTo>
                    <a:pt x="10" y="166"/>
                  </a:lnTo>
                  <a:close/>
                </a:path>
              </a:pathLst>
            </a:custGeom>
            <a:solidFill>
              <a:srgbClr val="CBCBCB"/>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Freeform 28"/>
            <p:cNvSpPr/>
            <p:nvPr/>
          </p:nvSpPr>
          <p:spPr bwMode="auto">
            <a:xfrm>
              <a:off x="3491822" y="3182090"/>
              <a:ext cx="109741" cy="111760"/>
            </a:xfrm>
            <a:custGeom>
              <a:avLst/>
              <a:gdLst>
                <a:gd name="T0" fmla="*/ 7 w 163"/>
                <a:gd name="T1" fmla="*/ 166 h 166"/>
                <a:gd name="T2" fmla="*/ 0 w 163"/>
                <a:gd name="T3" fmla="*/ 156 h 166"/>
                <a:gd name="T4" fmla="*/ 156 w 163"/>
                <a:gd name="T5" fmla="*/ 0 h 166"/>
                <a:gd name="T6" fmla="*/ 163 w 163"/>
                <a:gd name="T7" fmla="*/ 7 h 166"/>
                <a:gd name="T8" fmla="*/ 7 w 163"/>
                <a:gd name="T9" fmla="*/ 166 h 166"/>
              </a:gdLst>
              <a:ahLst/>
              <a:cxnLst>
                <a:cxn ang="0">
                  <a:pos x="T0" y="T1"/>
                </a:cxn>
                <a:cxn ang="0">
                  <a:pos x="T2" y="T3"/>
                </a:cxn>
                <a:cxn ang="0">
                  <a:pos x="T4" y="T5"/>
                </a:cxn>
                <a:cxn ang="0">
                  <a:pos x="T6" y="T7"/>
                </a:cxn>
                <a:cxn ang="0">
                  <a:pos x="T8" y="T9"/>
                </a:cxn>
              </a:cxnLst>
              <a:rect l="0" t="0" r="r" b="b"/>
              <a:pathLst>
                <a:path w="163" h="166">
                  <a:moveTo>
                    <a:pt x="7" y="166"/>
                  </a:moveTo>
                  <a:lnTo>
                    <a:pt x="0" y="156"/>
                  </a:lnTo>
                  <a:lnTo>
                    <a:pt x="156" y="0"/>
                  </a:lnTo>
                  <a:lnTo>
                    <a:pt x="163" y="7"/>
                  </a:lnTo>
                  <a:lnTo>
                    <a:pt x="7" y="166"/>
                  </a:lnTo>
                  <a:close/>
                </a:path>
              </a:pathLst>
            </a:custGeom>
            <a:solidFill>
              <a:srgbClr val="CBCBCB"/>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29"/>
            <p:cNvSpPr/>
            <p:nvPr/>
          </p:nvSpPr>
          <p:spPr bwMode="auto">
            <a:xfrm>
              <a:off x="3505960" y="3196228"/>
              <a:ext cx="111760" cy="111760"/>
            </a:xfrm>
            <a:custGeom>
              <a:avLst/>
              <a:gdLst>
                <a:gd name="T0" fmla="*/ 7 w 166"/>
                <a:gd name="T1" fmla="*/ 166 h 166"/>
                <a:gd name="T2" fmla="*/ 0 w 166"/>
                <a:gd name="T3" fmla="*/ 159 h 166"/>
                <a:gd name="T4" fmla="*/ 156 w 166"/>
                <a:gd name="T5" fmla="*/ 0 h 166"/>
                <a:gd name="T6" fmla="*/ 166 w 166"/>
                <a:gd name="T7" fmla="*/ 10 h 166"/>
                <a:gd name="T8" fmla="*/ 7 w 166"/>
                <a:gd name="T9" fmla="*/ 166 h 166"/>
              </a:gdLst>
              <a:ahLst/>
              <a:cxnLst>
                <a:cxn ang="0">
                  <a:pos x="T0" y="T1"/>
                </a:cxn>
                <a:cxn ang="0">
                  <a:pos x="T2" y="T3"/>
                </a:cxn>
                <a:cxn ang="0">
                  <a:pos x="T4" y="T5"/>
                </a:cxn>
                <a:cxn ang="0">
                  <a:pos x="T6" y="T7"/>
                </a:cxn>
                <a:cxn ang="0">
                  <a:pos x="T8" y="T9"/>
                </a:cxn>
              </a:cxnLst>
              <a:rect l="0" t="0" r="r" b="b"/>
              <a:pathLst>
                <a:path w="166" h="166">
                  <a:moveTo>
                    <a:pt x="7" y="166"/>
                  </a:moveTo>
                  <a:lnTo>
                    <a:pt x="0" y="159"/>
                  </a:lnTo>
                  <a:lnTo>
                    <a:pt x="156" y="0"/>
                  </a:lnTo>
                  <a:lnTo>
                    <a:pt x="166" y="10"/>
                  </a:lnTo>
                  <a:lnTo>
                    <a:pt x="7" y="166"/>
                  </a:lnTo>
                  <a:close/>
                </a:path>
              </a:pathLst>
            </a:custGeom>
            <a:solidFill>
              <a:srgbClr val="CBCBCB"/>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Freeform 30"/>
            <p:cNvSpPr/>
            <p:nvPr/>
          </p:nvSpPr>
          <p:spPr bwMode="auto">
            <a:xfrm>
              <a:off x="3520098" y="3212387"/>
              <a:ext cx="111760" cy="109741"/>
            </a:xfrm>
            <a:custGeom>
              <a:avLst/>
              <a:gdLst>
                <a:gd name="T0" fmla="*/ 10 w 166"/>
                <a:gd name="T1" fmla="*/ 163 h 163"/>
                <a:gd name="T2" fmla="*/ 0 w 166"/>
                <a:gd name="T3" fmla="*/ 156 h 163"/>
                <a:gd name="T4" fmla="*/ 159 w 166"/>
                <a:gd name="T5" fmla="*/ 0 h 163"/>
                <a:gd name="T6" fmla="*/ 166 w 166"/>
                <a:gd name="T7" fmla="*/ 7 h 163"/>
                <a:gd name="T8" fmla="*/ 10 w 166"/>
                <a:gd name="T9" fmla="*/ 163 h 163"/>
              </a:gdLst>
              <a:ahLst/>
              <a:cxnLst>
                <a:cxn ang="0">
                  <a:pos x="T0" y="T1"/>
                </a:cxn>
                <a:cxn ang="0">
                  <a:pos x="T2" y="T3"/>
                </a:cxn>
                <a:cxn ang="0">
                  <a:pos x="T4" y="T5"/>
                </a:cxn>
                <a:cxn ang="0">
                  <a:pos x="T6" y="T7"/>
                </a:cxn>
                <a:cxn ang="0">
                  <a:pos x="T8" y="T9"/>
                </a:cxn>
              </a:cxnLst>
              <a:rect l="0" t="0" r="r" b="b"/>
              <a:pathLst>
                <a:path w="166" h="163">
                  <a:moveTo>
                    <a:pt x="10" y="163"/>
                  </a:moveTo>
                  <a:lnTo>
                    <a:pt x="0" y="156"/>
                  </a:lnTo>
                  <a:lnTo>
                    <a:pt x="159" y="0"/>
                  </a:lnTo>
                  <a:lnTo>
                    <a:pt x="166" y="7"/>
                  </a:lnTo>
                  <a:lnTo>
                    <a:pt x="10" y="163"/>
                  </a:lnTo>
                  <a:close/>
                </a:path>
              </a:pathLst>
            </a:custGeom>
            <a:solidFill>
              <a:srgbClr val="CBCBCB"/>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Freeform 31"/>
            <p:cNvSpPr/>
            <p:nvPr/>
          </p:nvSpPr>
          <p:spPr bwMode="auto">
            <a:xfrm>
              <a:off x="3536256" y="3226525"/>
              <a:ext cx="111760" cy="111760"/>
            </a:xfrm>
            <a:custGeom>
              <a:avLst/>
              <a:gdLst>
                <a:gd name="T0" fmla="*/ 7 w 166"/>
                <a:gd name="T1" fmla="*/ 166 h 166"/>
                <a:gd name="T2" fmla="*/ 0 w 166"/>
                <a:gd name="T3" fmla="*/ 159 h 166"/>
                <a:gd name="T4" fmla="*/ 156 w 166"/>
                <a:gd name="T5" fmla="*/ 0 h 166"/>
                <a:gd name="T6" fmla="*/ 166 w 166"/>
                <a:gd name="T7" fmla="*/ 10 h 166"/>
                <a:gd name="T8" fmla="*/ 7 w 166"/>
                <a:gd name="T9" fmla="*/ 166 h 166"/>
              </a:gdLst>
              <a:ahLst/>
              <a:cxnLst>
                <a:cxn ang="0">
                  <a:pos x="T0" y="T1"/>
                </a:cxn>
                <a:cxn ang="0">
                  <a:pos x="T2" y="T3"/>
                </a:cxn>
                <a:cxn ang="0">
                  <a:pos x="T4" y="T5"/>
                </a:cxn>
                <a:cxn ang="0">
                  <a:pos x="T6" y="T7"/>
                </a:cxn>
                <a:cxn ang="0">
                  <a:pos x="T8" y="T9"/>
                </a:cxn>
              </a:cxnLst>
              <a:rect l="0" t="0" r="r" b="b"/>
              <a:pathLst>
                <a:path w="166" h="166">
                  <a:moveTo>
                    <a:pt x="7" y="166"/>
                  </a:moveTo>
                  <a:lnTo>
                    <a:pt x="0" y="159"/>
                  </a:lnTo>
                  <a:lnTo>
                    <a:pt x="156" y="0"/>
                  </a:lnTo>
                  <a:lnTo>
                    <a:pt x="166" y="10"/>
                  </a:lnTo>
                  <a:lnTo>
                    <a:pt x="7" y="166"/>
                  </a:lnTo>
                  <a:close/>
                </a:path>
              </a:pathLst>
            </a:custGeom>
            <a:solidFill>
              <a:srgbClr val="CBCBCB"/>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Freeform 32"/>
            <p:cNvSpPr/>
            <p:nvPr/>
          </p:nvSpPr>
          <p:spPr bwMode="auto">
            <a:xfrm>
              <a:off x="3550395" y="3242683"/>
              <a:ext cx="111760" cy="109741"/>
            </a:xfrm>
            <a:custGeom>
              <a:avLst/>
              <a:gdLst>
                <a:gd name="T0" fmla="*/ 10 w 166"/>
                <a:gd name="T1" fmla="*/ 163 h 163"/>
                <a:gd name="T2" fmla="*/ 0 w 166"/>
                <a:gd name="T3" fmla="*/ 156 h 163"/>
                <a:gd name="T4" fmla="*/ 159 w 166"/>
                <a:gd name="T5" fmla="*/ 0 h 163"/>
                <a:gd name="T6" fmla="*/ 166 w 166"/>
                <a:gd name="T7" fmla="*/ 7 h 163"/>
                <a:gd name="T8" fmla="*/ 10 w 166"/>
                <a:gd name="T9" fmla="*/ 163 h 163"/>
              </a:gdLst>
              <a:ahLst/>
              <a:cxnLst>
                <a:cxn ang="0">
                  <a:pos x="T0" y="T1"/>
                </a:cxn>
                <a:cxn ang="0">
                  <a:pos x="T2" y="T3"/>
                </a:cxn>
                <a:cxn ang="0">
                  <a:pos x="T4" y="T5"/>
                </a:cxn>
                <a:cxn ang="0">
                  <a:pos x="T6" y="T7"/>
                </a:cxn>
                <a:cxn ang="0">
                  <a:pos x="T8" y="T9"/>
                </a:cxn>
              </a:cxnLst>
              <a:rect l="0" t="0" r="r" b="b"/>
              <a:pathLst>
                <a:path w="166" h="163">
                  <a:moveTo>
                    <a:pt x="10" y="163"/>
                  </a:moveTo>
                  <a:lnTo>
                    <a:pt x="0" y="156"/>
                  </a:lnTo>
                  <a:lnTo>
                    <a:pt x="159" y="0"/>
                  </a:lnTo>
                  <a:lnTo>
                    <a:pt x="166" y="7"/>
                  </a:lnTo>
                  <a:lnTo>
                    <a:pt x="10" y="163"/>
                  </a:lnTo>
                  <a:close/>
                </a:path>
              </a:pathLst>
            </a:custGeom>
            <a:solidFill>
              <a:srgbClr val="CBCBCB"/>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Freeform 33"/>
            <p:cNvSpPr/>
            <p:nvPr/>
          </p:nvSpPr>
          <p:spPr bwMode="auto">
            <a:xfrm>
              <a:off x="3566553" y="3256821"/>
              <a:ext cx="111760" cy="111760"/>
            </a:xfrm>
            <a:custGeom>
              <a:avLst/>
              <a:gdLst>
                <a:gd name="T0" fmla="*/ 7 w 166"/>
                <a:gd name="T1" fmla="*/ 166 h 166"/>
                <a:gd name="T2" fmla="*/ 0 w 166"/>
                <a:gd name="T3" fmla="*/ 156 h 166"/>
                <a:gd name="T4" fmla="*/ 156 w 166"/>
                <a:gd name="T5" fmla="*/ 0 h 166"/>
                <a:gd name="T6" fmla="*/ 166 w 166"/>
                <a:gd name="T7" fmla="*/ 7 h 166"/>
                <a:gd name="T8" fmla="*/ 7 w 166"/>
                <a:gd name="T9" fmla="*/ 166 h 166"/>
              </a:gdLst>
              <a:ahLst/>
              <a:cxnLst>
                <a:cxn ang="0">
                  <a:pos x="T0" y="T1"/>
                </a:cxn>
                <a:cxn ang="0">
                  <a:pos x="T2" y="T3"/>
                </a:cxn>
                <a:cxn ang="0">
                  <a:pos x="T4" y="T5"/>
                </a:cxn>
                <a:cxn ang="0">
                  <a:pos x="T6" y="T7"/>
                </a:cxn>
                <a:cxn ang="0">
                  <a:pos x="T8" y="T9"/>
                </a:cxn>
              </a:cxnLst>
              <a:rect l="0" t="0" r="r" b="b"/>
              <a:pathLst>
                <a:path w="166" h="166">
                  <a:moveTo>
                    <a:pt x="7" y="166"/>
                  </a:moveTo>
                  <a:lnTo>
                    <a:pt x="0" y="156"/>
                  </a:lnTo>
                  <a:lnTo>
                    <a:pt x="156" y="0"/>
                  </a:lnTo>
                  <a:lnTo>
                    <a:pt x="166" y="7"/>
                  </a:lnTo>
                  <a:lnTo>
                    <a:pt x="7" y="166"/>
                  </a:lnTo>
                  <a:close/>
                </a:path>
              </a:pathLst>
            </a:custGeom>
            <a:solidFill>
              <a:srgbClr val="CBCBCB"/>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Freeform 34"/>
            <p:cNvSpPr/>
            <p:nvPr/>
          </p:nvSpPr>
          <p:spPr bwMode="auto">
            <a:xfrm>
              <a:off x="3580691" y="3271633"/>
              <a:ext cx="111760" cy="111087"/>
            </a:xfrm>
            <a:custGeom>
              <a:avLst/>
              <a:gdLst>
                <a:gd name="T0" fmla="*/ 10 w 166"/>
                <a:gd name="T1" fmla="*/ 165 h 165"/>
                <a:gd name="T2" fmla="*/ 0 w 166"/>
                <a:gd name="T3" fmla="*/ 158 h 165"/>
                <a:gd name="T4" fmla="*/ 159 w 166"/>
                <a:gd name="T5" fmla="*/ 0 h 165"/>
                <a:gd name="T6" fmla="*/ 166 w 166"/>
                <a:gd name="T7" fmla="*/ 9 h 165"/>
                <a:gd name="T8" fmla="*/ 10 w 166"/>
                <a:gd name="T9" fmla="*/ 165 h 165"/>
              </a:gdLst>
              <a:ahLst/>
              <a:cxnLst>
                <a:cxn ang="0">
                  <a:pos x="T0" y="T1"/>
                </a:cxn>
                <a:cxn ang="0">
                  <a:pos x="T2" y="T3"/>
                </a:cxn>
                <a:cxn ang="0">
                  <a:pos x="T4" y="T5"/>
                </a:cxn>
                <a:cxn ang="0">
                  <a:pos x="T6" y="T7"/>
                </a:cxn>
                <a:cxn ang="0">
                  <a:pos x="T8" y="T9"/>
                </a:cxn>
              </a:cxnLst>
              <a:rect l="0" t="0" r="r" b="b"/>
              <a:pathLst>
                <a:path w="166" h="165">
                  <a:moveTo>
                    <a:pt x="10" y="165"/>
                  </a:moveTo>
                  <a:lnTo>
                    <a:pt x="0" y="158"/>
                  </a:lnTo>
                  <a:lnTo>
                    <a:pt x="159" y="0"/>
                  </a:lnTo>
                  <a:lnTo>
                    <a:pt x="166" y="9"/>
                  </a:lnTo>
                  <a:lnTo>
                    <a:pt x="10" y="165"/>
                  </a:lnTo>
                  <a:close/>
                </a:path>
              </a:pathLst>
            </a:custGeom>
            <a:solidFill>
              <a:srgbClr val="CBCBCB"/>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35"/>
            <p:cNvSpPr/>
            <p:nvPr/>
          </p:nvSpPr>
          <p:spPr bwMode="auto">
            <a:xfrm>
              <a:off x="3596849" y="3287118"/>
              <a:ext cx="109741" cy="111760"/>
            </a:xfrm>
            <a:custGeom>
              <a:avLst/>
              <a:gdLst>
                <a:gd name="T0" fmla="*/ 7 w 163"/>
                <a:gd name="T1" fmla="*/ 166 h 166"/>
                <a:gd name="T2" fmla="*/ 0 w 163"/>
                <a:gd name="T3" fmla="*/ 156 h 166"/>
                <a:gd name="T4" fmla="*/ 156 w 163"/>
                <a:gd name="T5" fmla="*/ 0 h 166"/>
                <a:gd name="T6" fmla="*/ 163 w 163"/>
                <a:gd name="T7" fmla="*/ 7 h 166"/>
                <a:gd name="T8" fmla="*/ 7 w 163"/>
                <a:gd name="T9" fmla="*/ 166 h 166"/>
              </a:gdLst>
              <a:ahLst/>
              <a:cxnLst>
                <a:cxn ang="0">
                  <a:pos x="T0" y="T1"/>
                </a:cxn>
                <a:cxn ang="0">
                  <a:pos x="T2" y="T3"/>
                </a:cxn>
                <a:cxn ang="0">
                  <a:pos x="T4" y="T5"/>
                </a:cxn>
                <a:cxn ang="0">
                  <a:pos x="T6" y="T7"/>
                </a:cxn>
                <a:cxn ang="0">
                  <a:pos x="T8" y="T9"/>
                </a:cxn>
              </a:cxnLst>
              <a:rect l="0" t="0" r="r" b="b"/>
              <a:pathLst>
                <a:path w="163" h="166">
                  <a:moveTo>
                    <a:pt x="7" y="166"/>
                  </a:moveTo>
                  <a:lnTo>
                    <a:pt x="0" y="156"/>
                  </a:lnTo>
                  <a:lnTo>
                    <a:pt x="156" y="0"/>
                  </a:lnTo>
                  <a:lnTo>
                    <a:pt x="163" y="7"/>
                  </a:lnTo>
                  <a:lnTo>
                    <a:pt x="7" y="166"/>
                  </a:lnTo>
                  <a:close/>
                </a:path>
              </a:pathLst>
            </a:custGeom>
            <a:solidFill>
              <a:srgbClr val="CBCBCB"/>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Freeform 36"/>
            <p:cNvSpPr/>
            <p:nvPr/>
          </p:nvSpPr>
          <p:spPr bwMode="auto">
            <a:xfrm>
              <a:off x="3426516" y="2059774"/>
              <a:ext cx="1312174" cy="1313521"/>
            </a:xfrm>
            <a:custGeom>
              <a:avLst/>
              <a:gdLst>
                <a:gd name="T0" fmla="*/ 141 w 824"/>
                <a:gd name="T1" fmla="*/ 825 h 825"/>
                <a:gd name="T2" fmla="*/ 482 w 824"/>
                <a:gd name="T3" fmla="*/ 564 h 825"/>
                <a:gd name="T4" fmla="*/ 763 w 824"/>
                <a:gd name="T5" fmla="*/ 61 h 825"/>
                <a:gd name="T6" fmla="*/ 261 w 824"/>
                <a:gd name="T7" fmla="*/ 343 h 825"/>
                <a:gd name="T8" fmla="*/ 0 w 824"/>
                <a:gd name="T9" fmla="*/ 683 h 825"/>
                <a:gd name="T10" fmla="*/ 141 w 824"/>
                <a:gd name="T11" fmla="*/ 825 h 825"/>
              </a:gdLst>
              <a:ahLst/>
              <a:cxnLst>
                <a:cxn ang="0">
                  <a:pos x="T0" y="T1"/>
                </a:cxn>
                <a:cxn ang="0">
                  <a:pos x="T2" y="T3"/>
                </a:cxn>
                <a:cxn ang="0">
                  <a:pos x="T4" y="T5"/>
                </a:cxn>
                <a:cxn ang="0">
                  <a:pos x="T6" y="T7"/>
                </a:cxn>
                <a:cxn ang="0">
                  <a:pos x="T8" y="T9"/>
                </a:cxn>
                <a:cxn ang="0">
                  <a:pos x="T10" y="T11"/>
                </a:cxn>
              </a:cxnLst>
              <a:rect l="0" t="0" r="r" b="b"/>
              <a:pathLst>
                <a:path w="824" h="825">
                  <a:moveTo>
                    <a:pt x="141" y="825"/>
                  </a:moveTo>
                  <a:cubicBezTo>
                    <a:pt x="237" y="778"/>
                    <a:pt x="361" y="685"/>
                    <a:pt x="482" y="564"/>
                  </a:cubicBezTo>
                  <a:cubicBezTo>
                    <a:pt x="698" y="348"/>
                    <a:pt x="824" y="123"/>
                    <a:pt x="763" y="61"/>
                  </a:cubicBezTo>
                  <a:cubicBezTo>
                    <a:pt x="702" y="0"/>
                    <a:pt x="477" y="126"/>
                    <a:pt x="261" y="343"/>
                  </a:cubicBezTo>
                  <a:cubicBezTo>
                    <a:pt x="140" y="464"/>
                    <a:pt x="47" y="587"/>
                    <a:pt x="0" y="683"/>
                  </a:cubicBezTo>
                  <a:cubicBezTo>
                    <a:pt x="141" y="825"/>
                    <a:pt x="141" y="825"/>
                    <a:pt x="141" y="825"/>
                  </a:cubicBezTo>
                </a:path>
              </a:pathLst>
            </a:custGeom>
            <a:solidFill>
              <a:schemeClr val="tx2">
                <a:lumMod val="20000"/>
                <a:lumOff val="80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Freeform 37"/>
            <p:cNvSpPr/>
            <p:nvPr/>
          </p:nvSpPr>
          <p:spPr bwMode="auto">
            <a:xfrm>
              <a:off x="3549048" y="2779484"/>
              <a:ext cx="469932" cy="471279"/>
            </a:xfrm>
            <a:custGeom>
              <a:avLst/>
              <a:gdLst>
                <a:gd name="T0" fmla="*/ 205 w 295"/>
                <a:gd name="T1" fmla="*/ 285 h 296"/>
                <a:gd name="T2" fmla="*/ 295 w 295"/>
                <a:gd name="T3" fmla="*/ 213 h 296"/>
                <a:gd name="T4" fmla="*/ 176 w 295"/>
                <a:gd name="T5" fmla="*/ 120 h 296"/>
                <a:gd name="T6" fmla="*/ 82 w 295"/>
                <a:gd name="T7" fmla="*/ 0 h 296"/>
                <a:gd name="T8" fmla="*/ 11 w 295"/>
                <a:gd name="T9" fmla="*/ 90 h 296"/>
                <a:gd name="T10" fmla="*/ 95 w 295"/>
                <a:gd name="T11" fmla="*/ 201 h 296"/>
                <a:gd name="T12" fmla="*/ 205 w 295"/>
                <a:gd name="T13" fmla="*/ 285 h 296"/>
              </a:gdLst>
              <a:ahLst/>
              <a:cxnLst>
                <a:cxn ang="0">
                  <a:pos x="T0" y="T1"/>
                </a:cxn>
                <a:cxn ang="0">
                  <a:pos x="T2" y="T3"/>
                </a:cxn>
                <a:cxn ang="0">
                  <a:pos x="T4" y="T5"/>
                </a:cxn>
                <a:cxn ang="0">
                  <a:pos x="T6" y="T7"/>
                </a:cxn>
                <a:cxn ang="0">
                  <a:pos x="T8" y="T9"/>
                </a:cxn>
                <a:cxn ang="0">
                  <a:pos x="T10" y="T11"/>
                </a:cxn>
                <a:cxn ang="0">
                  <a:pos x="T12" y="T13"/>
                </a:cxn>
              </a:cxnLst>
              <a:rect l="0" t="0" r="r" b="b"/>
              <a:pathLst>
                <a:path w="295" h="296">
                  <a:moveTo>
                    <a:pt x="205" y="285"/>
                  </a:moveTo>
                  <a:cubicBezTo>
                    <a:pt x="235" y="263"/>
                    <a:pt x="265" y="240"/>
                    <a:pt x="295" y="213"/>
                  </a:cubicBezTo>
                  <a:cubicBezTo>
                    <a:pt x="295" y="213"/>
                    <a:pt x="281" y="225"/>
                    <a:pt x="176" y="120"/>
                  </a:cubicBezTo>
                  <a:cubicBezTo>
                    <a:pt x="71" y="15"/>
                    <a:pt x="82" y="0"/>
                    <a:pt x="82" y="0"/>
                  </a:cubicBezTo>
                  <a:cubicBezTo>
                    <a:pt x="56" y="31"/>
                    <a:pt x="32" y="61"/>
                    <a:pt x="11" y="90"/>
                  </a:cubicBezTo>
                  <a:cubicBezTo>
                    <a:pt x="11" y="90"/>
                    <a:pt x="0" y="105"/>
                    <a:pt x="95" y="201"/>
                  </a:cubicBezTo>
                  <a:cubicBezTo>
                    <a:pt x="190" y="296"/>
                    <a:pt x="205" y="285"/>
                    <a:pt x="205" y="285"/>
                  </a:cubicBez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Freeform 38"/>
            <p:cNvSpPr/>
            <p:nvPr/>
          </p:nvSpPr>
          <p:spPr bwMode="auto">
            <a:xfrm>
              <a:off x="4179888" y="2092763"/>
              <a:ext cx="526485" cy="527159"/>
            </a:xfrm>
            <a:custGeom>
              <a:avLst/>
              <a:gdLst>
                <a:gd name="T0" fmla="*/ 191 w 331"/>
                <a:gd name="T1" fmla="*/ 331 h 331"/>
                <a:gd name="T2" fmla="*/ 290 w 331"/>
                <a:gd name="T3" fmla="*/ 40 h 331"/>
                <a:gd name="T4" fmla="*/ 0 w 331"/>
                <a:gd name="T5" fmla="*/ 140 h 331"/>
                <a:gd name="T6" fmla="*/ 75 w 331"/>
                <a:gd name="T7" fmla="*/ 256 h 331"/>
                <a:gd name="T8" fmla="*/ 191 w 331"/>
                <a:gd name="T9" fmla="*/ 331 h 331"/>
              </a:gdLst>
              <a:ahLst/>
              <a:cxnLst>
                <a:cxn ang="0">
                  <a:pos x="T0" y="T1"/>
                </a:cxn>
                <a:cxn ang="0">
                  <a:pos x="T2" y="T3"/>
                </a:cxn>
                <a:cxn ang="0">
                  <a:pos x="T4" y="T5"/>
                </a:cxn>
                <a:cxn ang="0">
                  <a:pos x="T6" y="T7"/>
                </a:cxn>
                <a:cxn ang="0">
                  <a:pos x="T8" y="T9"/>
                </a:cxn>
              </a:cxnLst>
              <a:rect l="0" t="0" r="r" b="b"/>
              <a:pathLst>
                <a:path w="331" h="331">
                  <a:moveTo>
                    <a:pt x="191" y="331"/>
                  </a:moveTo>
                  <a:cubicBezTo>
                    <a:pt x="288" y="195"/>
                    <a:pt x="331" y="81"/>
                    <a:pt x="290" y="40"/>
                  </a:cubicBezTo>
                  <a:cubicBezTo>
                    <a:pt x="249" y="0"/>
                    <a:pt x="135" y="42"/>
                    <a:pt x="0" y="140"/>
                  </a:cubicBezTo>
                  <a:cubicBezTo>
                    <a:pt x="0" y="140"/>
                    <a:pt x="20" y="202"/>
                    <a:pt x="75" y="256"/>
                  </a:cubicBezTo>
                  <a:cubicBezTo>
                    <a:pt x="129" y="310"/>
                    <a:pt x="191" y="331"/>
                    <a:pt x="191" y="331"/>
                  </a:cubicBez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Freeform 39"/>
            <p:cNvSpPr/>
            <p:nvPr/>
          </p:nvSpPr>
          <p:spPr bwMode="auto">
            <a:xfrm>
              <a:off x="4009555" y="2486618"/>
              <a:ext cx="302292" cy="303638"/>
            </a:xfrm>
            <a:custGeom>
              <a:avLst/>
              <a:gdLst>
                <a:gd name="T0" fmla="*/ 156 w 190"/>
                <a:gd name="T1" fmla="*/ 157 h 191"/>
                <a:gd name="T2" fmla="*/ 34 w 190"/>
                <a:gd name="T3" fmla="*/ 157 h 191"/>
                <a:gd name="T4" fmla="*/ 34 w 190"/>
                <a:gd name="T5" fmla="*/ 34 h 191"/>
                <a:gd name="T6" fmla="*/ 156 w 190"/>
                <a:gd name="T7" fmla="*/ 34 h 191"/>
                <a:gd name="T8" fmla="*/ 156 w 190"/>
                <a:gd name="T9" fmla="*/ 157 h 191"/>
              </a:gdLst>
              <a:ahLst/>
              <a:cxnLst>
                <a:cxn ang="0">
                  <a:pos x="T0" y="T1"/>
                </a:cxn>
                <a:cxn ang="0">
                  <a:pos x="T2" y="T3"/>
                </a:cxn>
                <a:cxn ang="0">
                  <a:pos x="T4" y="T5"/>
                </a:cxn>
                <a:cxn ang="0">
                  <a:pos x="T6" y="T7"/>
                </a:cxn>
                <a:cxn ang="0">
                  <a:pos x="T8" y="T9"/>
                </a:cxn>
              </a:cxnLst>
              <a:rect l="0" t="0" r="r" b="b"/>
              <a:pathLst>
                <a:path w="190" h="191">
                  <a:moveTo>
                    <a:pt x="156" y="157"/>
                  </a:moveTo>
                  <a:cubicBezTo>
                    <a:pt x="122" y="191"/>
                    <a:pt x="68" y="191"/>
                    <a:pt x="34" y="157"/>
                  </a:cubicBezTo>
                  <a:cubicBezTo>
                    <a:pt x="0" y="123"/>
                    <a:pt x="0" y="68"/>
                    <a:pt x="34" y="34"/>
                  </a:cubicBezTo>
                  <a:cubicBezTo>
                    <a:pt x="68" y="0"/>
                    <a:pt x="122" y="0"/>
                    <a:pt x="156" y="34"/>
                  </a:cubicBezTo>
                  <a:cubicBezTo>
                    <a:pt x="190" y="68"/>
                    <a:pt x="190" y="123"/>
                    <a:pt x="156" y="157"/>
                  </a:cubicBezTo>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Freeform 40"/>
            <p:cNvSpPr/>
            <p:nvPr/>
          </p:nvSpPr>
          <p:spPr bwMode="auto">
            <a:xfrm>
              <a:off x="4036485" y="2513548"/>
              <a:ext cx="248431" cy="249778"/>
            </a:xfrm>
            <a:custGeom>
              <a:avLst/>
              <a:gdLst>
                <a:gd name="T0" fmla="*/ 107 w 156"/>
                <a:gd name="T1" fmla="*/ 141 h 157"/>
                <a:gd name="T2" fmla="*/ 16 w 156"/>
                <a:gd name="T3" fmla="*/ 108 h 157"/>
                <a:gd name="T4" fmla="*/ 49 w 156"/>
                <a:gd name="T5" fmla="*/ 17 h 157"/>
                <a:gd name="T6" fmla="*/ 140 w 156"/>
                <a:gd name="T7" fmla="*/ 50 h 157"/>
                <a:gd name="T8" fmla="*/ 107 w 156"/>
                <a:gd name="T9" fmla="*/ 141 h 157"/>
              </a:gdLst>
              <a:ahLst/>
              <a:cxnLst>
                <a:cxn ang="0">
                  <a:pos x="T0" y="T1"/>
                </a:cxn>
                <a:cxn ang="0">
                  <a:pos x="T2" y="T3"/>
                </a:cxn>
                <a:cxn ang="0">
                  <a:pos x="T4" y="T5"/>
                </a:cxn>
                <a:cxn ang="0">
                  <a:pos x="T6" y="T7"/>
                </a:cxn>
                <a:cxn ang="0">
                  <a:pos x="T8" y="T9"/>
                </a:cxn>
              </a:cxnLst>
              <a:rect l="0" t="0" r="r" b="b"/>
              <a:pathLst>
                <a:path w="156" h="157">
                  <a:moveTo>
                    <a:pt x="107" y="141"/>
                  </a:moveTo>
                  <a:cubicBezTo>
                    <a:pt x="73" y="157"/>
                    <a:pt x="32" y="142"/>
                    <a:pt x="16" y="108"/>
                  </a:cubicBezTo>
                  <a:cubicBezTo>
                    <a:pt x="0" y="73"/>
                    <a:pt x="15" y="33"/>
                    <a:pt x="49" y="17"/>
                  </a:cubicBezTo>
                  <a:cubicBezTo>
                    <a:pt x="83" y="0"/>
                    <a:pt x="124" y="15"/>
                    <a:pt x="140" y="50"/>
                  </a:cubicBezTo>
                  <a:cubicBezTo>
                    <a:pt x="156" y="84"/>
                    <a:pt x="141" y="125"/>
                    <a:pt x="107" y="141"/>
                  </a:cubicBezTo>
                </a:path>
              </a:pathLst>
            </a:custGeom>
            <a:solidFill>
              <a:schemeClr val="bg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Freeform 44"/>
            <p:cNvSpPr/>
            <p:nvPr/>
          </p:nvSpPr>
          <p:spPr bwMode="auto">
            <a:xfrm>
              <a:off x="4238461" y="2540478"/>
              <a:ext cx="18851" cy="18851"/>
            </a:xfrm>
            <a:custGeom>
              <a:avLst/>
              <a:gdLst>
                <a:gd name="T0" fmla="*/ 10 w 12"/>
                <a:gd name="T1" fmla="*/ 10 h 12"/>
                <a:gd name="T2" fmla="*/ 2 w 12"/>
                <a:gd name="T3" fmla="*/ 10 h 12"/>
                <a:gd name="T4" fmla="*/ 2 w 12"/>
                <a:gd name="T5" fmla="*/ 3 h 12"/>
                <a:gd name="T6" fmla="*/ 10 w 12"/>
                <a:gd name="T7" fmla="*/ 3 h 12"/>
                <a:gd name="T8" fmla="*/ 10 w 12"/>
                <a:gd name="T9" fmla="*/ 10 h 12"/>
              </a:gdLst>
              <a:ahLst/>
              <a:cxnLst>
                <a:cxn ang="0">
                  <a:pos x="T0" y="T1"/>
                </a:cxn>
                <a:cxn ang="0">
                  <a:pos x="T2" y="T3"/>
                </a:cxn>
                <a:cxn ang="0">
                  <a:pos x="T4" y="T5"/>
                </a:cxn>
                <a:cxn ang="0">
                  <a:pos x="T6" y="T7"/>
                </a:cxn>
                <a:cxn ang="0">
                  <a:pos x="T8" y="T9"/>
                </a:cxn>
              </a:cxnLst>
              <a:rect l="0" t="0" r="r" b="b"/>
              <a:pathLst>
                <a:path w="12" h="12">
                  <a:moveTo>
                    <a:pt x="10" y="10"/>
                  </a:moveTo>
                  <a:cubicBezTo>
                    <a:pt x="8" y="12"/>
                    <a:pt x="4" y="12"/>
                    <a:pt x="2" y="10"/>
                  </a:cubicBezTo>
                  <a:cubicBezTo>
                    <a:pt x="0" y="8"/>
                    <a:pt x="0" y="5"/>
                    <a:pt x="2" y="3"/>
                  </a:cubicBezTo>
                  <a:cubicBezTo>
                    <a:pt x="4" y="0"/>
                    <a:pt x="8" y="0"/>
                    <a:pt x="10" y="3"/>
                  </a:cubicBezTo>
                  <a:cubicBezTo>
                    <a:pt x="12" y="5"/>
                    <a:pt x="12" y="8"/>
                    <a:pt x="10" y="10"/>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Freeform 45"/>
            <p:cNvSpPr/>
            <p:nvPr/>
          </p:nvSpPr>
          <p:spPr bwMode="auto">
            <a:xfrm>
              <a:off x="4182581" y="2508835"/>
              <a:ext cx="19524" cy="18851"/>
            </a:xfrm>
            <a:custGeom>
              <a:avLst/>
              <a:gdLst>
                <a:gd name="T0" fmla="*/ 12 w 12"/>
                <a:gd name="T1" fmla="*/ 8 h 12"/>
                <a:gd name="T2" fmla="*/ 5 w 12"/>
                <a:gd name="T3" fmla="*/ 12 h 12"/>
                <a:gd name="T4" fmla="*/ 1 w 12"/>
                <a:gd name="T5" fmla="*/ 5 h 12"/>
                <a:gd name="T6" fmla="*/ 8 w 12"/>
                <a:gd name="T7" fmla="*/ 1 h 12"/>
                <a:gd name="T8" fmla="*/ 12 w 12"/>
                <a:gd name="T9" fmla="*/ 8 h 12"/>
              </a:gdLst>
              <a:ahLst/>
              <a:cxnLst>
                <a:cxn ang="0">
                  <a:pos x="T0" y="T1"/>
                </a:cxn>
                <a:cxn ang="0">
                  <a:pos x="T2" y="T3"/>
                </a:cxn>
                <a:cxn ang="0">
                  <a:pos x="T4" y="T5"/>
                </a:cxn>
                <a:cxn ang="0">
                  <a:pos x="T6" y="T7"/>
                </a:cxn>
                <a:cxn ang="0">
                  <a:pos x="T8" y="T9"/>
                </a:cxn>
              </a:cxnLst>
              <a:rect l="0" t="0" r="r" b="b"/>
              <a:pathLst>
                <a:path w="12" h="12">
                  <a:moveTo>
                    <a:pt x="12" y="8"/>
                  </a:moveTo>
                  <a:cubicBezTo>
                    <a:pt x="11" y="11"/>
                    <a:pt x="8" y="12"/>
                    <a:pt x="5" y="12"/>
                  </a:cubicBezTo>
                  <a:cubicBezTo>
                    <a:pt x="2" y="11"/>
                    <a:pt x="0" y="8"/>
                    <a:pt x="1" y="5"/>
                  </a:cubicBezTo>
                  <a:cubicBezTo>
                    <a:pt x="2" y="2"/>
                    <a:pt x="5" y="0"/>
                    <a:pt x="8" y="1"/>
                  </a:cubicBezTo>
                  <a:cubicBezTo>
                    <a:pt x="11" y="2"/>
                    <a:pt x="12" y="5"/>
                    <a:pt x="12" y="8"/>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Freeform 46"/>
            <p:cNvSpPr/>
            <p:nvPr/>
          </p:nvSpPr>
          <p:spPr bwMode="auto">
            <a:xfrm>
              <a:off x="4119295" y="2508835"/>
              <a:ext cx="18851" cy="18851"/>
            </a:xfrm>
            <a:custGeom>
              <a:avLst/>
              <a:gdLst>
                <a:gd name="T0" fmla="*/ 11 w 12"/>
                <a:gd name="T1" fmla="*/ 5 h 12"/>
                <a:gd name="T2" fmla="*/ 7 w 12"/>
                <a:gd name="T3" fmla="*/ 12 h 12"/>
                <a:gd name="T4" fmla="*/ 0 w 12"/>
                <a:gd name="T5" fmla="*/ 8 h 12"/>
                <a:gd name="T6" fmla="*/ 4 w 12"/>
                <a:gd name="T7" fmla="*/ 1 h 12"/>
                <a:gd name="T8" fmla="*/ 11 w 12"/>
                <a:gd name="T9" fmla="*/ 5 h 12"/>
              </a:gdLst>
              <a:ahLst/>
              <a:cxnLst>
                <a:cxn ang="0">
                  <a:pos x="T0" y="T1"/>
                </a:cxn>
                <a:cxn ang="0">
                  <a:pos x="T2" y="T3"/>
                </a:cxn>
                <a:cxn ang="0">
                  <a:pos x="T4" y="T5"/>
                </a:cxn>
                <a:cxn ang="0">
                  <a:pos x="T6" y="T7"/>
                </a:cxn>
                <a:cxn ang="0">
                  <a:pos x="T8" y="T9"/>
                </a:cxn>
              </a:cxnLst>
              <a:rect l="0" t="0" r="r" b="b"/>
              <a:pathLst>
                <a:path w="12" h="12">
                  <a:moveTo>
                    <a:pt x="11" y="5"/>
                  </a:moveTo>
                  <a:cubicBezTo>
                    <a:pt x="12" y="8"/>
                    <a:pt x="10" y="11"/>
                    <a:pt x="7" y="12"/>
                  </a:cubicBezTo>
                  <a:cubicBezTo>
                    <a:pt x="4" y="12"/>
                    <a:pt x="1" y="11"/>
                    <a:pt x="0" y="8"/>
                  </a:cubicBezTo>
                  <a:cubicBezTo>
                    <a:pt x="0" y="5"/>
                    <a:pt x="1" y="2"/>
                    <a:pt x="4" y="1"/>
                  </a:cubicBezTo>
                  <a:cubicBezTo>
                    <a:pt x="7" y="0"/>
                    <a:pt x="10" y="2"/>
                    <a:pt x="11" y="5"/>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Freeform 47"/>
            <p:cNvSpPr/>
            <p:nvPr/>
          </p:nvSpPr>
          <p:spPr bwMode="auto">
            <a:xfrm>
              <a:off x="4063415" y="2540478"/>
              <a:ext cx="18851" cy="18851"/>
            </a:xfrm>
            <a:custGeom>
              <a:avLst/>
              <a:gdLst>
                <a:gd name="T0" fmla="*/ 10 w 12"/>
                <a:gd name="T1" fmla="*/ 3 h 12"/>
                <a:gd name="T2" fmla="*/ 10 w 12"/>
                <a:gd name="T3" fmla="*/ 10 h 12"/>
                <a:gd name="T4" fmla="*/ 2 w 12"/>
                <a:gd name="T5" fmla="*/ 10 h 12"/>
                <a:gd name="T6" fmla="*/ 2 w 12"/>
                <a:gd name="T7" fmla="*/ 3 h 12"/>
                <a:gd name="T8" fmla="*/ 10 w 12"/>
                <a:gd name="T9" fmla="*/ 3 h 12"/>
              </a:gdLst>
              <a:ahLst/>
              <a:cxnLst>
                <a:cxn ang="0">
                  <a:pos x="T0" y="T1"/>
                </a:cxn>
                <a:cxn ang="0">
                  <a:pos x="T2" y="T3"/>
                </a:cxn>
                <a:cxn ang="0">
                  <a:pos x="T4" y="T5"/>
                </a:cxn>
                <a:cxn ang="0">
                  <a:pos x="T6" y="T7"/>
                </a:cxn>
                <a:cxn ang="0">
                  <a:pos x="T8" y="T9"/>
                </a:cxn>
              </a:cxnLst>
              <a:rect l="0" t="0" r="r" b="b"/>
              <a:pathLst>
                <a:path w="12" h="12">
                  <a:moveTo>
                    <a:pt x="10" y="3"/>
                  </a:moveTo>
                  <a:cubicBezTo>
                    <a:pt x="12" y="5"/>
                    <a:pt x="12" y="8"/>
                    <a:pt x="10" y="10"/>
                  </a:cubicBezTo>
                  <a:cubicBezTo>
                    <a:pt x="8" y="12"/>
                    <a:pt x="4" y="12"/>
                    <a:pt x="2" y="10"/>
                  </a:cubicBezTo>
                  <a:cubicBezTo>
                    <a:pt x="0" y="8"/>
                    <a:pt x="0" y="5"/>
                    <a:pt x="2" y="3"/>
                  </a:cubicBezTo>
                  <a:cubicBezTo>
                    <a:pt x="4" y="0"/>
                    <a:pt x="8" y="0"/>
                    <a:pt x="10" y="3"/>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Freeform 48"/>
            <p:cNvSpPr/>
            <p:nvPr/>
          </p:nvSpPr>
          <p:spPr bwMode="auto">
            <a:xfrm>
              <a:off x="4029752" y="2596358"/>
              <a:ext cx="20871" cy="20198"/>
            </a:xfrm>
            <a:custGeom>
              <a:avLst/>
              <a:gdLst>
                <a:gd name="T0" fmla="*/ 8 w 13"/>
                <a:gd name="T1" fmla="*/ 1 h 13"/>
                <a:gd name="T2" fmla="*/ 12 w 13"/>
                <a:gd name="T3" fmla="*/ 8 h 13"/>
                <a:gd name="T4" fmla="*/ 5 w 13"/>
                <a:gd name="T5" fmla="*/ 12 h 13"/>
                <a:gd name="T6" fmla="*/ 1 w 13"/>
                <a:gd name="T7" fmla="*/ 5 h 13"/>
                <a:gd name="T8" fmla="*/ 8 w 13"/>
                <a:gd name="T9" fmla="*/ 1 h 13"/>
              </a:gdLst>
              <a:ahLst/>
              <a:cxnLst>
                <a:cxn ang="0">
                  <a:pos x="T0" y="T1"/>
                </a:cxn>
                <a:cxn ang="0">
                  <a:pos x="T2" y="T3"/>
                </a:cxn>
                <a:cxn ang="0">
                  <a:pos x="T4" y="T5"/>
                </a:cxn>
                <a:cxn ang="0">
                  <a:pos x="T6" y="T7"/>
                </a:cxn>
                <a:cxn ang="0">
                  <a:pos x="T8" y="T9"/>
                </a:cxn>
              </a:cxnLst>
              <a:rect l="0" t="0" r="r" b="b"/>
              <a:pathLst>
                <a:path w="13" h="13">
                  <a:moveTo>
                    <a:pt x="8" y="1"/>
                  </a:moveTo>
                  <a:cubicBezTo>
                    <a:pt x="11" y="2"/>
                    <a:pt x="13" y="5"/>
                    <a:pt x="12" y="8"/>
                  </a:cubicBezTo>
                  <a:cubicBezTo>
                    <a:pt x="11" y="11"/>
                    <a:pt x="8" y="13"/>
                    <a:pt x="5" y="12"/>
                  </a:cubicBezTo>
                  <a:cubicBezTo>
                    <a:pt x="2" y="11"/>
                    <a:pt x="0" y="8"/>
                    <a:pt x="1" y="5"/>
                  </a:cubicBezTo>
                  <a:cubicBezTo>
                    <a:pt x="2" y="2"/>
                    <a:pt x="5" y="0"/>
                    <a:pt x="8" y="1"/>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Freeform 49"/>
            <p:cNvSpPr/>
            <p:nvPr/>
          </p:nvSpPr>
          <p:spPr bwMode="auto">
            <a:xfrm>
              <a:off x="4029752" y="2661664"/>
              <a:ext cx="20871" cy="18851"/>
            </a:xfrm>
            <a:custGeom>
              <a:avLst/>
              <a:gdLst>
                <a:gd name="T0" fmla="*/ 5 w 13"/>
                <a:gd name="T1" fmla="*/ 1 h 12"/>
                <a:gd name="T2" fmla="*/ 12 w 13"/>
                <a:gd name="T3" fmla="*/ 4 h 12"/>
                <a:gd name="T4" fmla="*/ 8 w 13"/>
                <a:gd name="T5" fmla="*/ 11 h 12"/>
                <a:gd name="T6" fmla="*/ 1 w 13"/>
                <a:gd name="T7" fmla="*/ 7 h 12"/>
                <a:gd name="T8" fmla="*/ 5 w 13"/>
                <a:gd name="T9" fmla="*/ 1 h 12"/>
              </a:gdLst>
              <a:ahLst/>
              <a:cxnLst>
                <a:cxn ang="0">
                  <a:pos x="T0" y="T1"/>
                </a:cxn>
                <a:cxn ang="0">
                  <a:pos x="T2" y="T3"/>
                </a:cxn>
                <a:cxn ang="0">
                  <a:pos x="T4" y="T5"/>
                </a:cxn>
                <a:cxn ang="0">
                  <a:pos x="T6" y="T7"/>
                </a:cxn>
                <a:cxn ang="0">
                  <a:pos x="T8" y="T9"/>
                </a:cxn>
              </a:cxnLst>
              <a:rect l="0" t="0" r="r" b="b"/>
              <a:pathLst>
                <a:path w="13" h="12">
                  <a:moveTo>
                    <a:pt x="5" y="1"/>
                  </a:moveTo>
                  <a:cubicBezTo>
                    <a:pt x="8" y="0"/>
                    <a:pt x="11" y="2"/>
                    <a:pt x="12" y="4"/>
                  </a:cubicBezTo>
                  <a:cubicBezTo>
                    <a:pt x="13" y="7"/>
                    <a:pt x="11" y="10"/>
                    <a:pt x="8" y="11"/>
                  </a:cubicBezTo>
                  <a:cubicBezTo>
                    <a:pt x="5" y="12"/>
                    <a:pt x="2" y="10"/>
                    <a:pt x="1" y="7"/>
                  </a:cubicBezTo>
                  <a:cubicBezTo>
                    <a:pt x="0" y="4"/>
                    <a:pt x="2" y="1"/>
                    <a:pt x="5" y="1"/>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Freeform 50"/>
            <p:cNvSpPr/>
            <p:nvPr/>
          </p:nvSpPr>
          <p:spPr bwMode="auto">
            <a:xfrm>
              <a:off x="4063415" y="2716871"/>
              <a:ext cx="18851" cy="19524"/>
            </a:xfrm>
            <a:custGeom>
              <a:avLst/>
              <a:gdLst>
                <a:gd name="T0" fmla="*/ 2 w 12"/>
                <a:gd name="T1" fmla="*/ 2 h 12"/>
                <a:gd name="T2" fmla="*/ 10 w 12"/>
                <a:gd name="T3" fmla="*/ 2 h 12"/>
                <a:gd name="T4" fmla="*/ 10 w 12"/>
                <a:gd name="T5" fmla="*/ 10 h 12"/>
                <a:gd name="T6" fmla="*/ 2 w 12"/>
                <a:gd name="T7" fmla="*/ 10 h 12"/>
                <a:gd name="T8" fmla="*/ 2 w 12"/>
                <a:gd name="T9" fmla="*/ 2 h 12"/>
              </a:gdLst>
              <a:ahLst/>
              <a:cxnLst>
                <a:cxn ang="0">
                  <a:pos x="T0" y="T1"/>
                </a:cxn>
                <a:cxn ang="0">
                  <a:pos x="T2" y="T3"/>
                </a:cxn>
                <a:cxn ang="0">
                  <a:pos x="T4" y="T5"/>
                </a:cxn>
                <a:cxn ang="0">
                  <a:pos x="T6" y="T7"/>
                </a:cxn>
                <a:cxn ang="0">
                  <a:pos x="T8" y="T9"/>
                </a:cxn>
              </a:cxnLst>
              <a:rect l="0" t="0" r="r" b="b"/>
              <a:pathLst>
                <a:path w="12" h="12">
                  <a:moveTo>
                    <a:pt x="2" y="2"/>
                  </a:moveTo>
                  <a:cubicBezTo>
                    <a:pt x="4" y="0"/>
                    <a:pt x="8" y="0"/>
                    <a:pt x="10" y="2"/>
                  </a:cubicBezTo>
                  <a:cubicBezTo>
                    <a:pt x="12" y="4"/>
                    <a:pt x="12" y="8"/>
                    <a:pt x="10" y="10"/>
                  </a:cubicBezTo>
                  <a:cubicBezTo>
                    <a:pt x="8" y="12"/>
                    <a:pt x="4" y="12"/>
                    <a:pt x="2" y="10"/>
                  </a:cubicBezTo>
                  <a:cubicBezTo>
                    <a:pt x="0" y="8"/>
                    <a:pt x="0" y="4"/>
                    <a:pt x="2" y="2"/>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Freeform 51"/>
            <p:cNvSpPr/>
            <p:nvPr/>
          </p:nvSpPr>
          <p:spPr bwMode="auto">
            <a:xfrm>
              <a:off x="4119295" y="2749187"/>
              <a:ext cx="18851" cy="18851"/>
            </a:xfrm>
            <a:custGeom>
              <a:avLst/>
              <a:gdLst>
                <a:gd name="T0" fmla="*/ 0 w 12"/>
                <a:gd name="T1" fmla="*/ 5 h 12"/>
                <a:gd name="T2" fmla="*/ 7 w 12"/>
                <a:gd name="T3" fmla="*/ 1 h 12"/>
                <a:gd name="T4" fmla="*/ 11 w 12"/>
                <a:gd name="T5" fmla="*/ 8 h 12"/>
                <a:gd name="T6" fmla="*/ 4 w 12"/>
                <a:gd name="T7" fmla="*/ 11 h 12"/>
                <a:gd name="T8" fmla="*/ 0 w 12"/>
                <a:gd name="T9" fmla="*/ 5 h 12"/>
              </a:gdLst>
              <a:ahLst/>
              <a:cxnLst>
                <a:cxn ang="0">
                  <a:pos x="T0" y="T1"/>
                </a:cxn>
                <a:cxn ang="0">
                  <a:pos x="T2" y="T3"/>
                </a:cxn>
                <a:cxn ang="0">
                  <a:pos x="T4" y="T5"/>
                </a:cxn>
                <a:cxn ang="0">
                  <a:pos x="T6" y="T7"/>
                </a:cxn>
                <a:cxn ang="0">
                  <a:pos x="T8" y="T9"/>
                </a:cxn>
              </a:cxnLst>
              <a:rect l="0" t="0" r="r" b="b"/>
              <a:pathLst>
                <a:path w="12" h="12">
                  <a:moveTo>
                    <a:pt x="0" y="5"/>
                  </a:moveTo>
                  <a:cubicBezTo>
                    <a:pt x="1" y="2"/>
                    <a:pt x="4" y="0"/>
                    <a:pt x="7" y="1"/>
                  </a:cubicBezTo>
                  <a:cubicBezTo>
                    <a:pt x="10" y="2"/>
                    <a:pt x="12" y="5"/>
                    <a:pt x="11" y="8"/>
                  </a:cubicBezTo>
                  <a:cubicBezTo>
                    <a:pt x="10" y="10"/>
                    <a:pt x="7" y="12"/>
                    <a:pt x="4" y="11"/>
                  </a:cubicBezTo>
                  <a:cubicBezTo>
                    <a:pt x="1" y="11"/>
                    <a:pt x="0" y="8"/>
                    <a:pt x="0" y="5"/>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Freeform 52"/>
            <p:cNvSpPr/>
            <p:nvPr/>
          </p:nvSpPr>
          <p:spPr bwMode="auto">
            <a:xfrm>
              <a:off x="4182581" y="2749187"/>
              <a:ext cx="19524" cy="18851"/>
            </a:xfrm>
            <a:custGeom>
              <a:avLst/>
              <a:gdLst>
                <a:gd name="T0" fmla="*/ 1 w 12"/>
                <a:gd name="T1" fmla="*/ 8 h 12"/>
                <a:gd name="T2" fmla="*/ 5 w 12"/>
                <a:gd name="T3" fmla="*/ 1 h 12"/>
                <a:gd name="T4" fmla="*/ 12 w 12"/>
                <a:gd name="T5" fmla="*/ 5 h 12"/>
                <a:gd name="T6" fmla="*/ 8 w 12"/>
                <a:gd name="T7" fmla="*/ 11 h 12"/>
                <a:gd name="T8" fmla="*/ 1 w 12"/>
                <a:gd name="T9" fmla="*/ 8 h 12"/>
              </a:gdLst>
              <a:ahLst/>
              <a:cxnLst>
                <a:cxn ang="0">
                  <a:pos x="T0" y="T1"/>
                </a:cxn>
                <a:cxn ang="0">
                  <a:pos x="T2" y="T3"/>
                </a:cxn>
                <a:cxn ang="0">
                  <a:pos x="T4" y="T5"/>
                </a:cxn>
                <a:cxn ang="0">
                  <a:pos x="T6" y="T7"/>
                </a:cxn>
                <a:cxn ang="0">
                  <a:pos x="T8" y="T9"/>
                </a:cxn>
              </a:cxnLst>
              <a:rect l="0" t="0" r="r" b="b"/>
              <a:pathLst>
                <a:path w="12" h="12">
                  <a:moveTo>
                    <a:pt x="1" y="8"/>
                  </a:moveTo>
                  <a:cubicBezTo>
                    <a:pt x="0" y="5"/>
                    <a:pt x="2" y="2"/>
                    <a:pt x="5" y="1"/>
                  </a:cubicBezTo>
                  <a:cubicBezTo>
                    <a:pt x="8" y="0"/>
                    <a:pt x="11" y="2"/>
                    <a:pt x="12" y="5"/>
                  </a:cubicBezTo>
                  <a:cubicBezTo>
                    <a:pt x="12" y="8"/>
                    <a:pt x="11" y="11"/>
                    <a:pt x="8" y="11"/>
                  </a:cubicBezTo>
                  <a:cubicBezTo>
                    <a:pt x="5" y="12"/>
                    <a:pt x="2" y="10"/>
                    <a:pt x="1" y="8"/>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Freeform 53"/>
            <p:cNvSpPr/>
            <p:nvPr/>
          </p:nvSpPr>
          <p:spPr bwMode="auto">
            <a:xfrm>
              <a:off x="4238461" y="2716871"/>
              <a:ext cx="18851" cy="19524"/>
            </a:xfrm>
            <a:custGeom>
              <a:avLst/>
              <a:gdLst>
                <a:gd name="T0" fmla="*/ 2 w 12"/>
                <a:gd name="T1" fmla="*/ 10 h 12"/>
                <a:gd name="T2" fmla="*/ 2 w 12"/>
                <a:gd name="T3" fmla="*/ 2 h 12"/>
                <a:gd name="T4" fmla="*/ 10 w 12"/>
                <a:gd name="T5" fmla="*/ 2 h 12"/>
                <a:gd name="T6" fmla="*/ 10 w 12"/>
                <a:gd name="T7" fmla="*/ 10 h 12"/>
                <a:gd name="T8" fmla="*/ 2 w 12"/>
                <a:gd name="T9" fmla="*/ 10 h 12"/>
              </a:gdLst>
              <a:ahLst/>
              <a:cxnLst>
                <a:cxn ang="0">
                  <a:pos x="T0" y="T1"/>
                </a:cxn>
                <a:cxn ang="0">
                  <a:pos x="T2" y="T3"/>
                </a:cxn>
                <a:cxn ang="0">
                  <a:pos x="T4" y="T5"/>
                </a:cxn>
                <a:cxn ang="0">
                  <a:pos x="T6" y="T7"/>
                </a:cxn>
                <a:cxn ang="0">
                  <a:pos x="T8" y="T9"/>
                </a:cxn>
              </a:cxnLst>
              <a:rect l="0" t="0" r="r" b="b"/>
              <a:pathLst>
                <a:path w="12" h="12">
                  <a:moveTo>
                    <a:pt x="2" y="10"/>
                  </a:moveTo>
                  <a:cubicBezTo>
                    <a:pt x="0" y="8"/>
                    <a:pt x="0" y="4"/>
                    <a:pt x="2" y="2"/>
                  </a:cubicBezTo>
                  <a:cubicBezTo>
                    <a:pt x="4" y="0"/>
                    <a:pt x="8" y="0"/>
                    <a:pt x="10" y="2"/>
                  </a:cubicBezTo>
                  <a:cubicBezTo>
                    <a:pt x="12" y="4"/>
                    <a:pt x="12" y="8"/>
                    <a:pt x="10" y="10"/>
                  </a:cubicBezTo>
                  <a:cubicBezTo>
                    <a:pt x="8" y="12"/>
                    <a:pt x="4" y="12"/>
                    <a:pt x="2" y="10"/>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Freeform 54"/>
            <p:cNvSpPr/>
            <p:nvPr/>
          </p:nvSpPr>
          <p:spPr bwMode="auto">
            <a:xfrm>
              <a:off x="4270104" y="2661664"/>
              <a:ext cx="20871" cy="18851"/>
            </a:xfrm>
            <a:custGeom>
              <a:avLst/>
              <a:gdLst>
                <a:gd name="T0" fmla="*/ 5 w 13"/>
                <a:gd name="T1" fmla="*/ 11 h 12"/>
                <a:gd name="T2" fmla="*/ 1 w 13"/>
                <a:gd name="T3" fmla="*/ 4 h 12"/>
                <a:gd name="T4" fmla="*/ 8 w 13"/>
                <a:gd name="T5" fmla="*/ 1 h 12"/>
                <a:gd name="T6" fmla="*/ 12 w 13"/>
                <a:gd name="T7" fmla="*/ 7 h 12"/>
                <a:gd name="T8" fmla="*/ 5 w 13"/>
                <a:gd name="T9" fmla="*/ 11 h 12"/>
              </a:gdLst>
              <a:ahLst/>
              <a:cxnLst>
                <a:cxn ang="0">
                  <a:pos x="T0" y="T1"/>
                </a:cxn>
                <a:cxn ang="0">
                  <a:pos x="T2" y="T3"/>
                </a:cxn>
                <a:cxn ang="0">
                  <a:pos x="T4" y="T5"/>
                </a:cxn>
                <a:cxn ang="0">
                  <a:pos x="T6" y="T7"/>
                </a:cxn>
                <a:cxn ang="0">
                  <a:pos x="T8" y="T9"/>
                </a:cxn>
              </a:cxnLst>
              <a:rect l="0" t="0" r="r" b="b"/>
              <a:pathLst>
                <a:path w="13" h="12">
                  <a:moveTo>
                    <a:pt x="5" y="11"/>
                  </a:moveTo>
                  <a:cubicBezTo>
                    <a:pt x="2" y="10"/>
                    <a:pt x="0" y="7"/>
                    <a:pt x="1" y="4"/>
                  </a:cubicBezTo>
                  <a:cubicBezTo>
                    <a:pt x="2" y="2"/>
                    <a:pt x="5" y="0"/>
                    <a:pt x="8" y="1"/>
                  </a:cubicBezTo>
                  <a:cubicBezTo>
                    <a:pt x="11" y="1"/>
                    <a:pt x="13" y="4"/>
                    <a:pt x="12" y="7"/>
                  </a:cubicBezTo>
                  <a:cubicBezTo>
                    <a:pt x="11" y="10"/>
                    <a:pt x="8" y="12"/>
                    <a:pt x="5" y="11"/>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Freeform 55"/>
            <p:cNvSpPr/>
            <p:nvPr/>
          </p:nvSpPr>
          <p:spPr bwMode="auto">
            <a:xfrm>
              <a:off x="4270104" y="2596358"/>
              <a:ext cx="20871" cy="20198"/>
            </a:xfrm>
            <a:custGeom>
              <a:avLst/>
              <a:gdLst>
                <a:gd name="T0" fmla="*/ 8 w 13"/>
                <a:gd name="T1" fmla="*/ 12 h 13"/>
                <a:gd name="T2" fmla="*/ 1 w 13"/>
                <a:gd name="T3" fmla="*/ 8 h 13"/>
                <a:gd name="T4" fmla="*/ 5 w 13"/>
                <a:gd name="T5" fmla="*/ 1 h 13"/>
                <a:gd name="T6" fmla="*/ 12 w 13"/>
                <a:gd name="T7" fmla="*/ 5 h 13"/>
                <a:gd name="T8" fmla="*/ 8 w 13"/>
                <a:gd name="T9" fmla="*/ 12 h 13"/>
              </a:gdLst>
              <a:ahLst/>
              <a:cxnLst>
                <a:cxn ang="0">
                  <a:pos x="T0" y="T1"/>
                </a:cxn>
                <a:cxn ang="0">
                  <a:pos x="T2" y="T3"/>
                </a:cxn>
                <a:cxn ang="0">
                  <a:pos x="T4" y="T5"/>
                </a:cxn>
                <a:cxn ang="0">
                  <a:pos x="T6" y="T7"/>
                </a:cxn>
                <a:cxn ang="0">
                  <a:pos x="T8" y="T9"/>
                </a:cxn>
              </a:cxnLst>
              <a:rect l="0" t="0" r="r" b="b"/>
              <a:pathLst>
                <a:path w="13" h="13">
                  <a:moveTo>
                    <a:pt x="8" y="12"/>
                  </a:moveTo>
                  <a:cubicBezTo>
                    <a:pt x="5" y="13"/>
                    <a:pt x="2" y="11"/>
                    <a:pt x="1" y="8"/>
                  </a:cubicBezTo>
                  <a:cubicBezTo>
                    <a:pt x="0" y="5"/>
                    <a:pt x="2" y="2"/>
                    <a:pt x="5" y="1"/>
                  </a:cubicBezTo>
                  <a:cubicBezTo>
                    <a:pt x="8" y="0"/>
                    <a:pt x="11" y="2"/>
                    <a:pt x="12" y="5"/>
                  </a:cubicBezTo>
                  <a:cubicBezTo>
                    <a:pt x="13" y="8"/>
                    <a:pt x="11" y="11"/>
                    <a:pt x="8" y="12"/>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Freeform 56"/>
            <p:cNvSpPr/>
            <p:nvPr/>
          </p:nvSpPr>
          <p:spPr bwMode="auto">
            <a:xfrm>
              <a:off x="3390160" y="2990886"/>
              <a:ext cx="418765" cy="418765"/>
            </a:xfrm>
            <a:custGeom>
              <a:avLst/>
              <a:gdLst>
                <a:gd name="T0" fmla="*/ 144 w 263"/>
                <a:gd name="T1" fmla="*/ 144 h 263"/>
                <a:gd name="T2" fmla="*/ 7 w 263"/>
                <a:gd name="T3" fmla="*/ 256 h 263"/>
                <a:gd name="T4" fmla="*/ 118 w 263"/>
                <a:gd name="T5" fmla="*/ 118 h 263"/>
                <a:gd name="T6" fmla="*/ 256 w 263"/>
                <a:gd name="T7" fmla="*/ 7 h 263"/>
                <a:gd name="T8" fmla="*/ 144 w 263"/>
                <a:gd name="T9" fmla="*/ 144 h 263"/>
              </a:gdLst>
              <a:ahLst/>
              <a:cxnLst>
                <a:cxn ang="0">
                  <a:pos x="T0" y="T1"/>
                </a:cxn>
                <a:cxn ang="0">
                  <a:pos x="T2" y="T3"/>
                </a:cxn>
                <a:cxn ang="0">
                  <a:pos x="T4" y="T5"/>
                </a:cxn>
                <a:cxn ang="0">
                  <a:pos x="T6" y="T7"/>
                </a:cxn>
                <a:cxn ang="0">
                  <a:pos x="T8" y="T9"/>
                </a:cxn>
              </a:cxnLst>
              <a:rect l="0" t="0" r="r" b="b"/>
              <a:pathLst>
                <a:path w="263" h="263">
                  <a:moveTo>
                    <a:pt x="144" y="144"/>
                  </a:moveTo>
                  <a:cubicBezTo>
                    <a:pt x="76" y="213"/>
                    <a:pt x="14" y="263"/>
                    <a:pt x="7" y="256"/>
                  </a:cubicBezTo>
                  <a:cubicBezTo>
                    <a:pt x="0" y="249"/>
                    <a:pt x="50" y="187"/>
                    <a:pt x="118" y="118"/>
                  </a:cubicBezTo>
                  <a:cubicBezTo>
                    <a:pt x="187" y="49"/>
                    <a:pt x="249" y="0"/>
                    <a:pt x="256" y="7"/>
                  </a:cubicBezTo>
                  <a:cubicBezTo>
                    <a:pt x="263" y="14"/>
                    <a:pt x="213" y="76"/>
                    <a:pt x="144" y="144"/>
                  </a:cubicBezTo>
                  <a:close/>
                </a:path>
              </a:pathLst>
            </a:custGeom>
            <a:solidFill>
              <a:schemeClr val="accent1">
                <a:lumMod val="75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Freeform 57"/>
            <p:cNvSpPr/>
            <p:nvPr/>
          </p:nvSpPr>
          <p:spPr bwMode="auto">
            <a:xfrm>
              <a:off x="1429641" y="4756834"/>
              <a:ext cx="1514151" cy="475991"/>
            </a:xfrm>
            <a:custGeom>
              <a:avLst/>
              <a:gdLst>
                <a:gd name="T0" fmla="*/ 921 w 951"/>
                <a:gd name="T1" fmla="*/ 299 h 299"/>
                <a:gd name="T2" fmla="*/ 951 w 951"/>
                <a:gd name="T3" fmla="*/ 226 h 299"/>
                <a:gd name="T4" fmla="*/ 913 w 951"/>
                <a:gd name="T5" fmla="*/ 147 h 299"/>
                <a:gd name="T6" fmla="*/ 913 w 951"/>
                <a:gd name="T7" fmla="*/ 139 h 299"/>
                <a:gd name="T8" fmla="*/ 831 w 951"/>
                <a:gd name="T9" fmla="*/ 56 h 299"/>
                <a:gd name="T10" fmla="*/ 765 w 951"/>
                <a:gd name="T11" fmla="*/ 90 h 299"/>
                <a:gd name="T12" fmla="*/ 754 w 951"/>
                <a:gd name="T13" fmla="*/ 87 h 299"/>
                <a:gd name="T14" fmla="*/ 659 w 951"/>
                <a:gd name="T15" fmla="*/ 0 h 299"/>
                <a:gd name="T16" fmla="*/ 566 w 951"/>
                <a:gd name="T17" fmla="*/ 71 h 299"/>
                <a:gd name="T18" fmla="*/ 556 w 951"/>
                <a:gd name="T19" fmla="*/ 71 h 299"/>
                <a:gd name="T20" fmla="*/ 515 w 951"/>
                <a:gd name="T21" fmla="*/ 87 h 299"/>
                <a:gd name="T22" fmla="*/ 515 w 951"/>
                <a:gd name="T23" fmla="*/ 86 h 299"/>
                <a:gd name="T24" fmla="*/ 439 w 951"/>
                <a:gd name="T25" fmla="*/ 10 h 299"/>
                <a:gd name="T26" fmla="*/ 363 w 951"/>
                <a:gd name="T27" fmla="*/ 86 h 299"/>
                <a:gd name="T28" fmla="*/ 363 w 951"/>
                <a:gd name="T29" fmla="*/ 90 h 299"/>
                <a:gd name="T30" fmla="*/ 346 w 951"/>
                <a:gd name="T31" fmla="*/ 95 h 299"/>
                <a:gd name="T32" fmla="*/ 299 w 951"/>
                <a:gd name="T33" fmla="*/ 56 h 299"/>
                <a:gd name="T34" fmla="*/ 259 w 951"/>
                <a:gd name="T35" fmla="*/ 77 h 299"/>
                <a:gd name="T36" fmla="*/ 167 w 951"/>
                <a:gd name="T37" fmla="*/ 22 h 299"/>
                <a:gd name="T38" fmla="*/ 64 w 951"/>
                <a:gd name="T39" fmla="*/ 125 h 299"/>
                <a:gd name="T40" fmla="*/ 65 w 951"/>
                <a:gd name="T41" fmla="*/ 134 h 299"/>
                <a:gd name="T42" fmla="*/ 0 w 951"/>
                <a:gd name="T43" fmla="*/ 248 h 299"/>
                <a:gd name="T44" fmla="*/ 10 w 951"/>
                <a:gd name="T45" fmla="*/ 299 h 299"/>
                <a:gd name="T46" fmla="*/ 921 w 951"/>
                <a:gd name="T47"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51" h="299">
                  <a:moveTo>
                    <a:pt x="921" y="299"/>
                  </a:moveTo>
                  <a:cubicBezTo>
                    <a:pt x="939" y="280"/>
                    <a:pt x="951" y="255"/>
                    <a:pt x="951" y="226"/>
                  </a:cubicBezTo>
                  <a:cubicBezTo>
                    <a:pt x="951" y="194"/>
                    <a:pt x="936" y="166"/>
                    <a:pt x="913" y="147"/>
                  </a:cubicBezTo>
                  <a:cubicBezTo>
                    <a:pt x="913" y="144"/>
                    <a:pt x="913" y="141"/>
                    <a:pt x="913" y="139"/>
                  </a:cubicBezTo>
                  <a:cubicBezTo>
                    <a:pt x="913" y="93"/>
                    <a:pt x="876" y="56"/>
                    <a:pt x="831" y="56"/>
                  </a:cubicBezTo>
                  <a:cubicBezTo>
                    <a:pt x="804" y="56"/>
                    <a:pt x="780" y="69"/>
                    <a:pt x="765" y="90"/>
                  </a:cubicBezTo>
                  <a:cubicBezTo>
                    <a:pt x="761" y="88"/>
                    <a:pt x="758" y="87"/>
                    <a:pt x="754" y="87"/>
                  </a:cubicBezTo>
                  <a:cubicBezTo>
                    <a:pt x="749" y="38"/>
                    <a:pt x="708" y="0"/>
                    <a:pt x="659" y="0"/>
                  </a:cubicBezTo>
                  <a:cubicBezTo>
                    <a:pt x="614" y="0"/>
                    <a:pt x="577" y="31"/>
                    <a:pt x="566" y="71"/>
                  </a:cubicBezTo>
                  <a:cubicBezTo>
                    <a:pt x="563" y="71"/>
                    <a:pt x="559" y="71"/>
                    <a:pt x="556" y="71"/>
                  </a:cubicBezTo>
                  <a:cubicBezTo>
                    <a:pt x="540" y="71"/>
                    <a:pt x="526" y="77"/>
                    <a:pt x="515" y="87"/>
                  </a:cubicBezTo>
                  <a:cubicBezTo>
                    <a:pt x="515" y="86"/>
                    <a:pt x="515" y="86"/>
                    <a:pt x="515" y="86"/>
                  </a:cubicBezTo>
                  <a:cubicBezTo>
                    <a:pt x="515" y="44"/>
                    <a:pt x="481" y="10"/>
                    <a:pt x="439" y="10"/>
                  </a:cubicBezTo>
                  <a:cubicBezTo>
                    <a:pt x="397" y="10"/>
                    <a:pt x="363" y="44"/>
                    <a:pt x="363" y="86"/>
                  </a:cubicBezTo>
                  <a:cubicBezTo>
                    <a:pt x="363" y="88"/>
                    <a:pt x="363" y="89"/>
                    <a:pt x="363" y="90"/>
                  </a:cubicBezTo>
                  <a:cubicBezTo>
                    <a:pt x="357" y="91"/>
                    <a:pt x="351" y="93"/>
                    <a:pt x="346" y="95"/>
                  </a:cubicBezTo>
                  <a:cubicBezTo>
                    <a:pt x="341" y="73"/>
                    <a:pt x="322" y="56"/>
                    <a:pt x="299" y="56"/>
                  </a:cubicBezTo>
                  <a:cubicBezTo>
                    <a:pt x="282" y="56"/>
                    <a:pt x="268" y="65"/>
                    <a:pt x="259" y="77"/>
                  </a:cubicBezTo>
                  <a:cubicBezTo>
                    <a:pt x="242" y="44"/>
                    <a:pt x="207" y="22"/>
                    <a:pt x="167" y="22"/>
                  </a:cubicBezTo>
                  <a:cubicBezTo>
                    <a:pt x="110" y="22"/>
                    <a:pt x="64" y="68"/>
                    <a:pt x="64" y="125"/>
                  </a:cubicBezTo>
                  <a:cubicBezTo>
                    <a:pt x="64" y="128"/>
                    <a:pt x="64" y="131"/>
                    <a:pt x="65" y="134"/>
                  </a:cubicBezTo>
                  <a:cubicBezTo>
                    <a:pt x="26" y="157"/>
                    <a:pt x="0" y="199"/>
                    <a:pt x="0" y="248"/>
                  </a:cubicBezTo>
                  <a:cubicBezTo>
                    <a:pt x="0" y="266"/>
                    <a:pt x="3" y="283"/>
                    <a:pt x="10" y="299"/>
                  </a:cubicBezTo>
                  <a:lnTo>
                    <a:pt x="921" y="299"/>
                  </a:lnTo>
                  <a:close/>
                </a:path>
              </a:pathLst>
            </a:custGeom>
            <a:solidFill>
              <a:srgbClr val="F1F1F1"/>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Requires="p14" p14:dur="9">
        <p15:prstTrans prst="fracture"/>
      </p:transition>
    </mc:Choice>
    <mc:Fallback>
      <p:transition>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071525" y="687367"/>
            <a:ext cx="11001452" cy="523220"/>
          </a:xfrm>
          <a:prstGeom prst="rect">
            <a:avLst/>
          </a:prstGeom>
          <a:noFill/>
          <a:ln>
            <a:solidFill>
              <a:srgbClr val="D14E5B"/>
            </a:solidFill>
          </a:ln>
        </p:spPr>
        <p:txBody>
          <a:bodyPr wrap="square" rtlCol="0">
            <a:spAutoFit/>
          </a:bodyPr>
          <a:lstStyle/>
          <a:p>
            <a:pPr marL="742950" indent="-742950"/>
            <a:r>
              <a:rPr lang="zh-CN" altLang="en-US" sz="2800" b="1" dirty="0" smtClean="0">
                <a:solidFill>
                  <a:schemeClr val="accent2"/>
                </a:solidFill>
              </a:rPr>
              <a:t>二、前期业务调整申报案例</a:t>
            </a:r>
            <a:r>
              <a:rPr lang="en-US" altLang="zh-CN" sz="2800" b="1" dirty="0" smtClean="0">
                <a:solidFill>
                  <a:schemeClr val="accent2"/>
                </a:solidFill>
              </a:rPr>
              <a:t>——</a:t>
            </a:r>
            <a:r>
              <a:rPr lang="zh-CN" altLang="en-US" sz="2800" b="1" dirty="0" smtClean="0">
                <a:solidFill>
                  <a:schemeClr val="accent2"/>
                </a:solidFill>
              </a:rPr>
              <a:t>前期已申报本期补开发票申报案例</a:t>
            </a:r>
          </a:p>
        </p:txBody>
      </p:sp>
      <p:grpSp>
        <p:nvGrpSpPr>
          <p:cNvPr id="2" name="组合 68"/>
          <p:cNvGrpSpPr/>
          <p:nvPr/>
        </p:nvGrpSpPr>
        <p:grpSpPr>
          <a:xfrm>
            <a:off x="500021" y="1258871"/>
            <a:ext cx="2225044" cy="1113372"/>
            <a:chOff x="714335" y="187301"/>
            <a:chExt cx="2225044" cy="1113372"/>
          </a:xfrm>
        </p:grpSpPr>
        <p:grpSp>
          <p:nvGrpSpPr>
            <p:cNvPr id="3" name="组合 1"/>
            <p:cNvGrpSpPr/>
            <p:nvPr/>
          </p:nvGrpSpPr>
          <p:grpSpPr>
            <a:xfrm>
              <a:off x="714335" y="401615"/>
              <a:ext cx="2225044" cy="899058"/>
              <a:chOff x="999239" y="1196026"/>
              <a:chExt cx="3081833" cy="1247301"/>
            </a:xfrm>
          </p:grpSpPr>
          <p:grpSp>
            <p:nvGrpSpPr>
              <p:cNvPr id="4" name="组合 9"/>
              <p:cNvGrpSpPr/>
              <p:nvPr/>
            </p:nvGrpSpPr>
            <p:grpSpPr bwMode="auto">
              <a:xfrm>
                <a:off x="999239" y="1196021"/>
                <a:ext cx="1146175" cy="1219199"/>
                <a:chOff x="701675" y="4119325"/>
                <a:chExt cx="693737" cy="755650"/>
              </a:xfrm>
              <a:effectLst>
                <a:outerShdw blurRad="50800" dist="38100" dir="2700000" algn="tl" rotWithShape="0">
                  <a:prstClr val="black">
                    <a:alpha val="40000"/>
                  </a:prstClr>
                </a:outerShdw>
              </a:effectLst>
            </p:grpSpPr>
            <p:sp>
              <p:nvSpPr>
                <p:cNvPr id="62" name="Oval 25"/>
                <p:cNvSpPr>
                  <a:spLocks noChangeArrowheads="1"/>
                </p:cNvSpPr>
                <p:nvPr/>
              </p:nvSpPr>
              <p:spPr bwMode="auto">
                <a:xfrm>
                  <a:off x="989012" y="4119325"/>
                  <a:ext cx="203200" cy="204788"/>
                </a:xfrm>
                <a:prstGeom prst="ellipse">
                  <a:avLst/>
                </a:prstGeom>
                <a:solidFill>
                  <a:srgbClr val="000000"/>
                </a:solidFill>
                <a:ln>
                  <a:noFill/>
                </a:ln>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900" b="0" i="0" u="none" strike="noStrike" kern="1200" cap="none" spc="0" normalizeH="0" baseline="0" noProof="0" smtClean="0">
                    <a:ln>
                      <a:noFill/>
                    </a:ln>
                    <a:solidFill>
                      <a:schemeClr val="tx1"/>
                    </a:solidFill>
                    <a:effectLst/>
                    <a:uLnTx/>
                    <a:uFillTx/>
                    <a:latin typeface="Calibri" panose="020F0502020204030204" pitchFamily="34" charset="0"/>
                    <a:ea typeface="微软雅黑" panose="020B0503020204020204" pitchFamily="34" charset="-122"/>
                    <a:cs typeface="+mn-cs"/>
                  </a:endParaRPr>
                </a:p>
              </p:txBody>
            </p:sp>
            <p:sp>
              <p:nvSpPr>
                <p:cNvPr id="63" name="Freeform 26"/>
                <p:cNvSpPr/>
                <p:nvPr/>
              </p:nvSpPr>
              <p:spPr bwMode="auto">
                <a:xfrm>
                  <a:off x="1000125" y="4362213"/>
                  <a:ext cx="180975" cy="301625"/>
                </a:xfrm>
                <a:custGeom>
                  <a:avLst/>
                  <a:gdLst>
                    <a:gd name="T0" fmla="*/ 91440 w 95"/>
                    <a:gd name="T1" fmla="*/ 301625 h 159"/>
                    <a:gd name="T2" fmla="*/ 180975 w 95"/>
                    <a:gd name="T3" fmla="*/ 9485 h 159"/>
                    <a:gd name="T4" fmla="*/ 99060 w 95"/>
                    <a:gd name="T5" fmla="*/ 1897 h 159"/>
                    <a:gd name="T6" fmla="*/ 97155 w 95"/>
                    <a:gd name="T7" fmla="*/ 1897 h 159"/>
                    <a:gd name="T8" fmla="*/ 97155 w 95"/>
                    <a:gd name="T9" fmla="*/ 1897 h 159"/>
                    <a:gd name="T10" fmla="*/ 0 w 95"/>
                    <a:gd name="T11" fmla="*/ 9485 h 159"/>
                    <a:gd name="T12" fmla="*/ 91440 w 95"/>
                    <a:gd name="T13" fmla="*/ 301625 h 1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5" h="159">
                      <a:moveTo>
                        <a:pt x="48" y="159"/>
                      </a:moveTo>
                      <a:cubicBezTo>
                        <a:pt x="53" y="143"/>
                        <a:pt x="85" y="38"/>
                        <a:pt x="95" y="5"/>
                      </a:cubicBezTo>
                      <a:cubicBezTo>
                        <a:pt x="71" y="0"/>
                        <a:pt x="52" y="1"/>
                        <a:pt x="52" y="1"/>
                      </a:cubicBezTo>
                      <a:cubicBezTo>
                        <a:pt x="51" y="1"/>
                        <a:pt x="51" y="1"/>
                        <a:pt x="51" y="1"/>
                      </a:cubicBezTo>
                      <a:cubicBezTo>
                        <a:pt x="51" y="1"/>
                        <a:pt x="51" y="1"/>
                        <a:pt x="51" y="1"/>
                      </a:cubicBezTo>
                      <a:cubicBezTo>
                        <a:pt x="51" y="1"/>
                        <a:pt x="28" y="0"/>
                        <a:pt x="0" y="5"/>
                      </a:cubicBezTo>
                      <a:cubicBezTo>
                        <a:pt x="10" y="37"/>
                        <a:pt x="43" y="143"/>
                        <a:pt x="48" y="159"/>
                      </a:cubicBezTo>
                      <a:close/>
                    </a:path>
                  </a:pathLst>
                </a:custGeom>
                <a:solidFill>
                  <a:srgbClr val="000000"/>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uLnTx/>
                    <a:uFillTx/>
                    <a:latin typeface="Calibri" panose="020F0502020204030204" pitchFamily="34" charset="0"/>
                    <a:ea typeface="微软雅黑" panose="020B0503020204020204" pitchFamily="34" charset="-122"/>
                    <a:cs typeface="+mn-cs"/>
                  </a:endParaRPr>
                </a:p>
              </p:txBody>
            </p:sp>
            <p:sp>
              <p:nvSpPr>
                <p:cNvPr id="64" name="Freeform 27"/>
                <p:cNvSpPr/>
                <p:nvPr/>
              </p:nvSpPr>
              <p:spPr bwMode="auto">
                <a:xfrm>
                  <a:off x="817562" y="4373325"/>
                  <a:ext cx="577850" cy="501650"/>
                </a:xfrm>
                <a:custGeom>
                  <a:avLst/>
                  <a:gdLst>
                    <a:gd name="T0" fmla="*/ 482809 w 304"/>
                    <a:gd name="T1" fmla="*/ 501650 h 264"/>
                    <a:gd name="T2" fmla="*/ 463801 w 304"/>
                    <a:gd name="T3" fmla="*/ 199520 h 264"/>
                    <a:gd name="T4" fmla="*/ 469503 w 304"/>
                    <a:gd name="T5" fmla="*/ 193819 h 264"/>
                    <a:gd name="T6" fmla="*/ 477106 w 304"/>
                    <a:gd name="T7" fmla="*/ 199520 h 264"/>
                    <a:gd name="T8" fmla="*/ 496115 w 304"/>
                    <a:gd name="T9" fmla="*/ 501650 h 264"/>
                    <a:gd name="T10" fmla="*/ 574048 w 304"/>
                    <a:gd name="T11" fmla="*/ 501650 h 264"/>
                    <a:gd name="T12" fmla="*/ 577850 w 304"/>
                    <a:gd name="T13" fmla="*/ 414241 h 264"/>
                    <a:gd name="T14" fmla="*/ 517024 w 304"/>
                    <a:gd name="T15" fmla="*/ 98810 h 264"/>
                    <a:gd name="T16" fmla="*/ 376363 w 304"/>
                    <a:gd name="T17" fmla="*/ 1900 h 264"/>
                    <a:gd name="T18" fmla="*/ 279421 w 304"/>
                    <a:gd name="T19" fmla="*/ 315431 h 264"/>
                    <a:gd name="T20" fmla="*/ 361156 w 304"/>
                    <a:gd name="T21" fmla="*/ 315431 h 264"/>
                    <a:gd name="T22" fmla="*/ 366859 w 304"/>
                    <a:gd name="T23" fmla="*/ 315431 h 264"/>
                    <a:gd name="T24" fmla="*/ 366859 w 304"/>
                    <a:gd name="T25" fmla="*/ 444644 h 264"/>
                    <a:gd name="T26" fmla="*/ 180578 w 304"/>
                    <a:gd name="T27" fmla="*/ 444644 h 264"/>
                    <a:gd name="T28" fmla="*/ 180578 w 304"/>
                    <a:gd name="T29" fmla="*/ 315431 h 264"/>
                    <a:gd name="T30" fmla="*/ 268016 w 304"/>
                    <a:gd name="T31" fmla="*/ 315431 h 264"/>
                    <a:gd name="T32" fmla="*/ 171074 w 304"/>
                    <a:gd name="T33" fmla="*/ 0 h 264"/>
                    <a:gd name="T34" fmla="*/ 47521 w 304"/>
                    <a:gd name="T35" fmla="*/ 58906 h 264"/>
                    <a:gd name="T36" fmla="*/ 0 w 304"/>
                    <a:gd name="T37" fmla="*/ 123512 h 264"/>
                    <a:gd name="T38" fmla="*/ 55124 w 304"/>
                    <a:gd name="T39" fmla="*/ 112111 h 264"/>
                    <a:gd name="T40" fmla="*/ 174876 w 304"/>
                    <a:gd name="T41" fmla="*/ 214721 h 264"/>
                    <a:gd name="T42" fmla="*/ 182479 w 304"/>
                    <a:gd name="T43" fmla="*/ 228023 h 264"/>
                    <a:gd name="T44" fmla="*/ 188181 w 304"/>
                    <a:gd name="T45" fmla="*/ 275527 h 264"/>
                    <a:gd name="T46" fmla="*/ 153967 w 304"/>
                    <a:gd name="T47" fmla="*/ 262226 h 264"/>
                    <a:gd name="T48" fmla="*/ 136859 w 304"/>
                    <a:gd name="T49" fmla="*/ 247025 h 264"/>
                    <a:gd name="T50" fmla="*/ 114049 w 304"/>
                    <a:gd name="T51" fmla="*/ 258426 h 264"/>
                    <a:gd name="T52" fmla="*/ 49421 w 304"/>
                    <a:gd name="T53" fmla="*/ 243224 h 264"/>
                    <a:gd name="T54" fmla="*/ 7603 w 304"/>
                    <a:gd name="T55" fmla="*/ 381938 h 264"/>
                    <a:gd name="T56" fmla="*/ 62727 w 304"/>
                    <a:gd name="T57" fmla="*/ 315431 h 264"/>
                    <a:gd name="T58" fmla="*/ 47521 w 304"/>
                    <a:gd name="T59" fmla="*/ 501650 h 264"/>
                    <a:gd name="T60" fmla="*/ 482809 w 304"/>
                    <a:gd name="T61" fmla="*/ 501650 h 26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304" h="264">
                      <a:moveTo>
                        <a:pt x="254" y="264"/>
                      </a:moveTo>
                      <a:cubicBezTo>
                        <a:pt x="244" y="105"/>
                        <a:pt x="244" y="105"/>
                        <a:pt x="244" y="105"/>
                      </a:cubicBezTo>
                      <a:cubicBezTo>
                        <a:pt x="244" y="104"/>
                        <a:pt x="245" y="102"/>
                        <a:pt x="247" y="102"/>
                      </a:cubicBezTo>
                      <a:cubicBezTo>
                        <a:pt x="249" y="102"/>
                        <a:pt x="251" y="103"/>
                        <a:pt x="251" y="105"/>
                      </a:cubicBezTo>
                      <a:cubicBezTo>
                        <a:pt x="261" y="264"/>
                        <a:pt x="261" y="264"/>
                        <a:pt x="261" y="264"/>
                      </a:cubicBezTo>
                      <a:cubicBezTo>
                        <a:pt x="302" y="264"/>
                        <a:pt x="302" y="264"/>
                        <a:pt x="302" y="264"/>
                      </a:cubicBezTo>
                      <a:cubicBezTo>
                        <a:pt x="303" y="257"/>
                        <a:pt x="304" y="240"/>
                        <a:pt x="304" y="218"/>
                      </a:cubicBezTo>
                      <a:cubicBezTo>
                        <a:pt x="304" y="169"/>
                        <a:pt x="299" y="96"/>
                        <a:pt x="272" y="52"/>
                      </a:cubicBezTo>
                      <a:cubicBezTo>
                        <a:pt x="254" y="22"/>
                        <a:pt x="224" y="8"/>
                        <a:pt x="198" y="1"/>
                      </a:cubicBezTo>
                      <a:cubicBezTo>
                        <a:pt x="147" y="166"/>
                        <a:pt x="147" y="166"/>
                        <a:pt x="147" y="166"/>
                      </a:cubicBezTo>
                      <a:cubicBezTo>
                        <a:pt x="190" y="166"/>
                        <a:pt x="190" y="166"/>
                        <a:pt x="190" y="166"/>
                      </a:cubicBezTo>
                      <a:cubicBezTo>
                        <a:pt x="193" y="166"/>
                        <a:pt x="193" y="166"/>
                        <a:pt x="193" y="166"/>
                      </a:cubicBezTo>
                      <a:cubicBezTo>
                        <a:pt x="193" y="234"/>
                        <a:pt x="193" y="234"/>
                        <a:pt x="193" y="234"/>
                      </a:cubicBezTo>
                      <a:cubicBezTo>
                        <a:pt x="95" y="234"/>
                        <a:pt x="95" y="234"/>
                        <a:pt x="95" y="234"/>
                      </a:cubicBezTo>
                      <a:cubicBezTo>
                        <a:pt x="95" y="166"/>
                        <a:pt x="95" y="166"/>
                        <a:pt x="95" y="166"/>
                      </a:cubicBezTo>
                      <a:cubicBezTo>
                        <a:pt x="141" y="166"/>
                        <a:pt x="141" y="166"/>
                        <a:pt x="141" y="166"/>
                      </a:cubicBezTo>
                      <a:cubicBezTo>
                        <a:pt x="90" y="0"/>
                        <a:pt x="90" y="0"/>
                        <a:pt x="90" y="0"/>
                      </a:cubicBezTo>
                      <a:cubicBezTo>
                        <a:pt x="67" y="5"/>
                        <a:pt x="43" y="14"/>
                        <a:pt x="25" y="31"/>
                      </a:cubicBezTo>
                      <a:cubicBezTo>
                        <a:pt x="15" y="42"/>
                        <a:pt x="7" y="53"/>
                        <a:pt x="0" y="65"/>
                      </a:cubicBezTo>
                      <a:cubicBezTo>
                        <a:pt x="9" y="59"/>
                        <a:pt x="19" y="57"/>
                        <a:pt x="29" y="59"/>
                      </a:cubicBezTo>
                      <a:cubicBezTo>
                        <a:pt x="63" y="64"/>
                        <a:pt x="77" y="88"/>
                        <a:pt x="92" y="113"/>
                      </a:cubicBezTo>
                      <a:cubicBezTo>
                        <a:pt x="96" y="120"/>
                        <a:pt x="96" y="120"/>
                        <a:pt x="96" y="120"/>
                      </a:cubicBezTo>
                      <a:cubicBezTo>
                        <a:pt x="106" y="137"/>
                        <a:pt x="101" y="143"/>
                        <a:pt x="99" y="145"/>
                      </a:cubicBezTo>
                      <a:cubicBezTo>
                        <a:pt x="94" y="148"/>
                        <a:pt x="86" y="145"/>
                        <a:pt x="81" y="138"/>
                      </a:cubicBezTo>
                      <a:cubicBezTo>
                        <a:pt x="77" y="133"/>
                        <a:pt x="74" y="130"/>
                        <a:pt x="72" y="130"/>
                      </a:cubicBezTo>
                      <a:cubicBezTo>
                        <a:pt x="71" y="130"/>
                        <a:pt x="67" y="132"/>
                        <a:pt x="60" y="136"/>
                      </a:cubicBezTo>
                      <a:cubicBezTo>
                        <a:pt x="48" y="145"/>
                        <a:pt x="33" y="134"/>
                        <a:pt x="26" y="128"/>
                      </a:cubicBezTo>
                      <a:cubicBezTo>
                        <a:pt x="22" y="141"/>
                        <a:pt x="12" y="177"/>
                        <a:pt x="4" y="201"/>
                      </a:cubicBezTo>
                      <a:cubicBezTo>
                        <a:pt x="33" y="166"/>
                        <a:pt x="33" y="166"/>
                        <a:pt x="33" y="166"/>
                      </a:cubicBezTo>
                      <a:cubicBezTo>
                        <a:pt x="33" y="166"/>
                        <a:pt x="27" y="238"/>
                        <a:pt x="25" y="264"/>
                      </a:cubicBezTo>
                      <a:lnTo>
                        <a:pt x="254" y="264"/>
                      </a:lnTo>
                      <a:close/>
                    </a:path>
                  </a:pathLst>
                </a:custGeom>
                <a:solidFill>
                  <a:srgbClr val="000000"/>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uLnTx/>
                    <a:uFillTx/>
                    <a:latin typeface="Calibri" panose="020F0502020204030204" pitchFamily="34" charset="0"/>
                    <a:ea typeface="微软雅黑" panose="020B0503020204020204" pitchFamily="34" charset="-122"/>
                    <a:cs typeface="+mn-cs"/>
                  </a:endParaRPr>
                </a:p>
              </p:txBody>
            </p:sp>
            <p:sp>
              <p:nvSpPr>
                <p:cNvPr id="65" name="Freeform 28"/>
                <p:cNvSpPr/>
                <p:nvPr/>
              </p:nvSpPr>
              <p:spPr bwMode="auto">
                <a:xfrm>
                  <a:off x="701675" y="4492388"/>
                  <a:ext cx="298450" cy="346075"/>
                </a:xfrm>
                <a:custGeom>
                  <a:avLst/>
                  <a:gdLst>
                    <a:gd name="T0" fmla="*/ 102652 w 157"/>
                    <a:gd name="T1" fmla="*/ 285227 h 182"/>
                    <a:gd name="T2" fmla="*/ 155878 w 157"/>
                    <a:gd name="T3" fmla="*/ 108386 h 182"/>
                    <a:gd name="T4" fmla="*/ 157779 w 157"/>
                    <a:gd name="T5" fmla="*/ 96977 h 182"/>
                    <a:gd name="T6" fmla="*/ 167284 w 157"/>
                    <a:gd name="T7" fmla="*/ 106485 h 182"/>
                    <a:gd name="T8" fmla="*/ 224313 w 157"/>
                    <a:gd name="T9" fmla="*/ 129303 h 182"/>
                    <a:gd name="T10" fmla="*/ 279440 w 157"/>
                    <a:gd name="T11" fmla="*/ 135007 h 182"/>
                    <a:gd name="T12" fmla="*/ 296549 w 157"/>
                    <a:gd name="T13" fmla="*/ 144515 h 182"/>
                    <a:gd name="T14" fmla="*/ 287044 w 157"/>
                    <a:gd name="T15" fmla="*/ 114091 h 182"/>
                    <a:gd name="T16" fmla="*/ 279440 w 157"/>
                    <a:gd name="T17" fmla="*/ 102682 h 182"/>
                    <a:gd name="T18" fmla="*/ 169185 w 157"/>
                    <a:gd name="T19" fmla="*/ 5705 h 182"/>
                    <a:gd name="T20" fmla="*/ 79840 w 157"/>
                    <a:gd name="T21" fmla="*/ 58947 h 182"/>
                    <a:gd name="T22" fmla="*/ 7604 w 157"/>
                    <a:gd name="T23" fmla="*/ 262409 h 182"/>
                    <a:gd name="T24" fmla="*/ 9505 w 157"/>
                    <a:gd name="T25" fmla="*/ 321355 h 182"/>
                    <a:gd name="T26" fmla="*/ 30415 w 157"/>
                    <a:gd name="T27" fmla="*/ 336567 h 182"/>
                    <a:gd name="T28" fmla="*/ 30415 w 157"/>
                    <a:gd name="T29" fmla="*/ 336567 h 182"/>
                    <a:gd name="T30" fmla="*/ 30415 w 157"/>
                    <a:gd name="T31" fmla="*/ 336567 h 182"/>
                    <a:gd name="T32" fmla="*/ 102652 w 157"/>
                    <a:gd name="T33" fmla="*/ 285227 h 1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7" h="182">
                      <a:moveTo>
                        <a:pt x="54" y="150"/>
                      </a:moveTo>
                      <a:cubicBezTo>
                        <a:pt x="64" y="124"/>
                        <a:pt x="82" y="58"/>
                        <a:pt x="82" y="57"/>
                      </a:cubicBezTo>
                      <a:cubicBezTo>
                        <a:pt x="83" y="51"/>
                        <a:pt x="83" y="51"/>
                        <a:pt x="83" y="51"/>
                      </a:cubicBezTo>
                      <a:cubicBezTo>
                        <a:pt x="88" y="56"/>
                        <a:pt x="88" y="56"/>
                        <a:pt x="88" y="56"/>
                      </a:cubicBezTo>
                      <a:cubicBezTo>
                        <a:pt x="88" y="56"/>
                        <a:pt x="106" y="76"/>
                        <a:pt x="118" y="68"/>
                      </a:cubicBezTo>
                      <a:cubicBezTo>
                        <a:pt x="134" y="57"/>
                        <a:pt x="136" y="57"/>
                        <a:pt x="147" y="71"/>
                      </a:cubicBezTo>
                      <a:cubicBezTo>
                        <a:pt x="151" y="76"/>
                        <a:pt x="155" y="77"/>
                        <a:pt x="156" y="76"/>
                      </a:cubicBezTo>
                      <a:cubicBezTo>
                        <a:pt x="157" y="76"/>
                        <a:pt x="157" y="70"/>
                        <a:pt x="151" y="60"/>
                      </a:cubicBezTo>
                      <a:cubicBezTo>
                        <a:pt x="147" y="54"/>
                        <a:pt x="147" y="54"/>
                        <a:pt x="147" y="54"/>
                      </a:cubicBezTo>
                      <a:cubicBezTo>
                        <a:pt x="133" y="29"/>
                        <a:pt x="120" y="7"/>
                        <a:pt x="89" y="3"/>
                      </a:cubicBezTo>
                      <a:cubicBezTo>
                        <a:pt x="72" y="0"/>
                        <a:pt x="56" y="9"/>
                        <a:pt x="42" y="31"/>
                      </a:cubicBezTo>
                      <a:cubicBezTo>
                        <a:pt x="42" y="31"/>
                        <a:pt x="24" y="59"/>
                        <a:pt x="4" y="138"/>
                      </a:cubicBezTo>
                      <a:cubicBezTo>
                        <a:pt x="0" y="152"/>
                        <a:pt x="1" y="162"/>
                        <a:pt x="5" y="169"/>
                      </a:cubicBezTo>
                      <a:cubicBezTo>
                        <a:pt x="10" y="176"/>
                        <a:pt x="15" y="177"/>
                        <a:pt x="16" y="177"/>
                      </a:cubicBezTo>
                      <a:cubicBezTo>
                        <a:pt x="16" y="177"/>
                        <a:pt x="16" y="177"/>
                        <a:pt x="16" y="177"/>
                      </a:cubicBezTo>
                      <a:cubicBezTo>
                        <a:pt x="16" y="177"/>
                        <a:pt x="16" y="177"/>
                        <a:pt x="16" y="177"/>
                      </a:cubicBezTo>
                      <a:cubicBezTo>
                        <a:pt x="39" y="182"/>
                        <a:pt x="54" y="151"/>
                        <a:pt x="54" y="150"/>
                      </a:cubicBezTo>
                      <a:close/>
                    </a:path>
                  </a:pathLst>
                </a:custGeom>
                <a:solidFill>
                  <a:srgbClr val="000000"/>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uLnTx/>
                    <a:uFillTx/>
                    <a:latin typeface="Calibri" panose="020F0502020204030204" pitchFamily="34" charset="0"/>
                    <a:ea typeface="微软雅黑" panose="020B0503020204020204" pitchFamily="34" charset="-122"/>
                    <a:cs typeface="+mn-cs"/>
                  </a:endParaRPr>
                </a:p>
              </p:txBody>
            </p:sp>
          </p:grpSp>
          <p:sp>
            <p:nvSpPr>
              <p:cNvPr id="61" name="圆角矩形 60"/>
              <p:cNvSpPr/>
              <p:nvPr/>
            </p:nvSpPr>
            <p:spPr>
              <a:xfrm>
                <a:off x="2216667" y="1853356"/>
                <a:ext cx="1864405" cy="589971"/>
              </a:xfrm>
              <a:prstGeom prst="roundRect">
                <a:avLst>
                  <a:gd name="adj" fmla="val 8731"/>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530" b="1" i="0" u="none" strike="noStrike" kern="1200" cap="none" spc="0" normalizeH="0" baseline="0" noProof="0" dirty="0" smtClean="0">
                    <a:ln>
                      <a:noFill/>
                    </a:ln>
                    <a:solidFill>
                      <a:schemeClr val="lt1"/>
                    </a:solidFill>
                    <a:effectLst/>
                    <a:uLnTx/>
                    <a:uFillTx/>
                    <a:latin typeface="+mn-lt"/>
                    <a:ea typeface="+mn-ea"/>
                    <a:cs typeface="+mn-cs"/>
                  </a:rPr>
                  <a:t>案例</a:t>
                </a:r>
                <a:r>
                  <a:rPr kumimoji="0" lang="en-US" altLang="zh-CN" sz="2530" b="1" i="0" u="none" strike="noStrike" kern="1200" cap="none" spc="0" normalizeH="0" baseline="0" noProof="0" dirty="0" smtClean="0">
                    <a:ln>
                      <a:noFill/>
                    </a:ln>
                    <a:solidFill>
                      <a:schemeClr val="lt1"/>
                    </a:solidFill>
                    <a:effectLst/>
                    <a:uLnTx/>
                    <a:uFillTx/>
                    <a:latin typeface="+mn-lt"/>
                    <a:ea typeface="+mn-ea"/>
                    <a:cs typeface="+mn-cs"/>
                  </a:rPr>
                  <a:t>2</a:t>
                </a:r>
                <a:endParaRPr kumimoji="0" lang="zh-CN" altLang="en-US" sz="2530" b="1" i="0" u="none" strike="noStrike" kern="1200" cap="none" spc="0" normalizeH="0" baseline="0" noProof="0" dirty="0">
                  <a:ln>
                    <a:noFill/>
                  </a:ln>
                  <a:solidFill>
                    <a:schemeClr val="lt1"/>
                  </a:solidFill>
                  <a:effectLst/>
                  <a:uLnTx/>
                  <a:uFillTx/>
                  <a:latin typeface="+mn-lt"/>
                  <a:ea typeface="+mn-ea"/>
                  <a:cs typeface="+mn-cs"/>
                </a:endParaRPr>
              </a:p>
            </p:txBody>
          </p:sp>
        </p:grpSp>
        <p:sp>
          <p:nvSpPr>
            <p:cNvPr id="68" name="矩形 67"/>
            <p:cNvSpPr/>
            <p:nvPr/>
          </p:nvSpPr>
          <p:spPr>
            <a:xfrm>
              <a:off x="1928781" y="187301"/>
              <a:ext cx="714380" cy="923330"/>
            </a:xfrm>
            <a:prstGeom prst="rect">
              <a:avLst/>
            </a:prstGeom>
            <a:noFill/>
          </p:spPr>
          <p:txBody>
            <a:bodyPr wrap="square" lIns="91440" tIns="45720" rIns="91440" bIns="45720">
              <a:spAutoFit/>
            </a:bodyPr>
            <a:lstStyle/>
            <a:p>
              <a:pPr algn="ctr"/>
              <a:r>
                <a:rPr lang="zh-CN" altLang="en-US"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a:t>
              </a:r>
              <a:endParaRPr lang="zh-CN" alt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pSp>
      <p:sp>
        <p:nvSpPr>
          <p:cNvPr id="70" name="矩形 69"/>
          <p:cNvSpPr/>
          <p:nvPr/>
        </p:nvSpPr>
        <p:spPr>
          <a:xfrm>
            <a:off x="2714599" y="1401747"/>
            <a:ext cx="9144064" cy="1428760"/>
          </a:xfrm>
          <a:prstGeom prst="rect">
            <a:avLst/>
          </a:prstGeom>
          <a:no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097" name="Rectangle 1"/>
          <p:cNvSpPr>
            <a:spLocks noChangeArrowheads="1"/>
          </p:cNvSpPr>
          <p:nvPr/>
        </p:nvSpPr>
        <p:spPr bwMode="auto">
          <a:xfrm>
            <a:off x="2786037" y="1473185"/>
            <a:ext cx="9072626"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zh-CN" altLang="en-US" sz="2400" dirty="0" smtClean="0"/>
              <a:t>某运输公司</a:t>
            </a:r>
            <a:r>
              <a:rPr lang="en-US" sz="2400" dirty="0" smtClean="0"/>
              <a:t>2019</a:t>
            </a:r>
            <a:r>
              <a:rPr lang="zh-CN" altLang="en-US" sz="2400" dirty="0" smtClean="0"/>
              <a:t>年</a:t>
            </a:r>
            <a:r>
              <a:rPr lang="en-US" sz="2400" dirty="0" smtClean="0"/>
              <a:t>3</a:t>
            </a:r>
            <a:r>
              <a:rPr lang="zh-CN" altLang="en-US" sz="2400" dirty="0" smtClean="0"/>
              <a:t>月</a:t>
            </a:r>
            <a:r>
              <a:rPr lang="en-US" sz="2400" dirty="0" smtClean="0"/>
              <a:t>25</a:t>
            </a:r>
            <a:r>
              <a:rPr lang="zh-CN" altLang="en-US" sz="2400" dirty="0" smtClean="0"/>
              <a:t>日发生陆路交通运输服务，收取款项</a:t>
            </a:r>
            <a:r>
              <a:rPr lang="en-US" sz="2400" dirty="0" smtClean="0"/>
              <a:t>110</a:t>
            </a:r>
            <a:r>
              <a:rPr lang="zh-CN" altLang="en-US" sz="2400" dirty="0" smtClean="0"/>
              <a:t>万元，但在</a:t>
            </a:r>
            <a:r>
              <a:rPr lang="en-US" sz="2400" dirty="0" smtClean="0"/>
              <a:t>3</a:t>
            </a:r>
            <a:r>
              <a:rPr lang="zh-CN" altLang="en-US" sz="2400" dirty="0" smtClean="0"/>
              <a:t>月所属期未开具发票，申报时在未开票收入栏次进行填报。</a:t>
            </a:r>
            <a:r>
              <a:rPr lang="en-US" sz="2400" dirty="0" smtClean="0"/>
              <a:t>A</a:t>
            </a:r>
            <a:r>
              <a:rPr lang="zh-CN" altLang="en-US" sz="2400" dirty="0" smtClean="0"/>
              <a:t>企业于</a:t>
            </a:r>
            <a:r>
              <a:rPr lang="en-US" sz="2400" dirty="0" smtClean="0"/>
              <a:t>4</a:t>
            </a:r>
            <a:r>
              <a:rPr lang="zh-CN" altLang="en-US" sz="2400" dirty="0" smtClean="0"/>
              <a:t>月</a:t>
            </a:r>
            <a:r>
              <a:rPr lang="en-US" sz="2400" dirty="0" smtClean="0"/>
              <a:t>10</a:t>
            </a:r>
            <a:r>
              <a:rPr lang="zh-CN" altLang="en-US" sz="2400" dirty="0" smtClean="0"/>
              <a:t>日补开税率为</a:t>
            </a:r>
            <a:r>
              <a:rPr lang="en-US" sz="2400" dirty="0" smtClean="0"/>
              <a:t>10%</a:t>
            </a:r>
            <a:r>
              <a:rPr lang="zh-CN" altLang="en-US" sz="2400" dirty="0" smtClean="0"/>
              <a:t>增值税专用发票。</a:t>
            </a:r>
            <a:endParaRPr lang="zh-CN" altLang="en-US" sz="2400" dirty="0"/>
          </a:p>
        </p:txBody>
      </p:sp>
      <p:grpSp>
        <p:nvGrpSpPr>
          <p:cNvPr id="16" name="组合 15"/>
          <p:cNvGrpSpPr/>
          <p:nvPr/>
        </p:nvGrpSpPr>
        <p:grpSpPr>
          <a:xfrm>
            <a:off x="-142921" y="2830506"/>
            <a:ext cx="12073022" cy="4402144"/>
            <a:chOff x="-142921" y="2830506"/>
            <a:chExt cx="12073022" cy="4402144"/>
          </a:xfrm>
        </p:grpSpPr>
        <p:pic>
          <p:nvPicPr>
            <p:cNvPr id="71" name="图片 29"/>
            <p:cNvPicPr>
              <a:picLocks noChangeAspect="1"/>
            </p:cNvPicPr>
            <p:nvPr/>
          </p:nvPicPr>
          <p:blipFill>
            <a:blip r:embed="rId3"/>
            <a:srcRect/>
            <a:stretch>
              <a:fillRect/>
            </a:stretch>
          </p:blipFill>
          <p:spPr bwMode="auto">
            <a:xfrm>
              <a:off x="-142921" y="3867150"/>
              <a:ext cx="2127251" cy="3365500"/>
            </a:xfrm>
            <a:prstGeom prst="rect">
              <a:avLst/>
            </a:prstGeom>
            <a:noFill/>
            <a:ln w="9525">
              <a:noFill/>
              <a:miter lim="800000"/>
              <a:headEnd/>
              <a:tailEnd/>
            </a:ln>
          </p:spPr>
        </p:pic>
        <p:sp>
          <p:nvSpPr>
            <p:cNvPr id="72" name="矩形 71"/>
            <p:cNvSpPr/>
            <p:nvPr/>
          </p:nvSpPr>
          <p:spPr>
            <a:xfrm>
              <a:off x="1643029" y="2830506"/>
              <a:ext cx="10287072" cy="4214843"/>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b="1" dirty="0" smtClean="0">
                  <a:solidFill>
                    <a:schemeClr val="accent3"/>
                  </a:solidFill>
                </a:rPr>
                <a:t>【</a:t>
              </a:r>
              <a:r>
                <a:rPr lang="zh-CN" altLang="en-US" sz="2400" b="1" dirty="0" smtClean="0">
                  <a:solidFill>
                    <a:schemeClr val="accent3"/>
                  </a:solidFill>
                </a:rPr>
                <a:t>注意事项</a:t>
              </a:r>
              <a:r>
                <a:rPr lang="en-US" altLang="zh-CN" sz="2400" b="1" dirty="0" smtClean="0">
                  <a:solidFill>
                    <a:schemeClr val="accent3"/>
                  </a:solidFill>
                </a:rPr>
                <a:t>】</a:t>
              </a:r>
              <a:endParaRPr lang="zh-CN" altLang="en-US" sz="2400" dirty="0" smtClean="0">
                <a:solidFill>
                  <a:schemeClr val="accent3"/>
                </a:solidFill>
              </a:endParaRPr>
            </a:p>
            <a:p>
              <a:r>
                <a:rPr lang="zh-CN" altLang="en-US" sz="2400" dirty="0" smtClean="0">
                  <a:solidFill>
                    <a:schemeClr val="tx1"/>
                  </a:solidFill>
                </a:rPr>
                <a:t>       </a:t>
              </a:r>
              <a:r>
                <a:rPr lang="en-US" altLang="zh-CN" sz="2400" dirty="0" smtClean="0">
                  <a:solidFill>
                    <a:schemeClr val="tx1"/>
                  </a:solidFill>
                </a:rPr>
                <a:t>1.</a:t>
              </a:r>
              <a:r>
                <a:rPr lang="zh-CN" altLang="en-US" sz="2400" dirty="0" smtClean="0">
                  <a:solidFill>
                    <a:schemeClr val="tx1"/>
                  </a:solidFill>
                </a:rPr>
                <a:t>纳税人在增值税税率调整前未开具增值税发票的增值税应税销售行为，需要补开增值税发票的，应当按照</a:t>
              </a:r>
              <a:r>
                <a:rPr lang="zh-CN" altLang="en-US" sz="2400" b="1" dirty="0" smtClean="0">
                  <a:solidFill>
                    <a:schemeClr val="accent2"/>
                  </a:solidFill>
                </a:rPr>
                <a:t>原</a:t>
              </a:r>
              <a:r>
                <a:rPr lang="zh-CN" altLang="en-US" sz="2400" dirty="0" smtClean="0">
                  <a:solidFill>
                    <a:schemeClr val="tx1"/>
                  </a:solidFill>
                </a:rPr>
                <a:t>适用税率补开。</a:t>
              </a:r>
              <a:endParaRPr lang="en-US" altLang="zh-CN" sz="2400" dirty="0" smtClean="0">
                <a:solidFill>
                  <a:schemeClr val="tx1"/>
                </a:solidFill>
              </a:endParaRPr>
            </a:p>
            <a:p>
              <a:endParaRPr lang="en-US" altLang="zh-CN" sz="1100" dirty="0" smtClean="0">
                <a:solidFill>
                  <a:schemeClr val="tx1"/>
                </a:solidFill>
              </a:endParaRPr>
            </a:p>
            <a:p>
              <a:r>
                <a:rPr lang="en-US" altLang="zh-CN" sz="2400" dirty="0" smtClean="0">
                  <a:solidFill>
                    <a:schemeClr val="tx1"/>
                  </a:solidFill>
                </a:rPr>
                <a:t>       2.</a:t>
              </a:r>
              <a:r>
                <a:rPr lang="zh-CN" altLang="en-US" sz="2400" dirty="0" smtClean="0">
                  <a:solidFill>
                    <a:schemeClr val="tx1"/>
                  </a:solidFill>
                </a:rPr>
                <a:t>纳税人</a:t>
              </a:r>
              <a:r>
                <a:rPr lang="en-US" sz="2400" dirty="0" smtClean="0">
                  <a:solidFill>
                    <a:schemeClr val="tx1"/>
                  </a:solidFill>
                </a:rPr>
                <a:t>2019</a:t>
              </a:r>
              <a:r>
                <a:rPr lang="zh-CN" altLang="en-US" sz="2400" dirty="0" smtClean="0">
                  <a:solidFill>
                    <a:schemeClr val="tx1"/>
                  </a:solidFill>
                </a:rPr>
                <a:t>年</a:t>
              </a:r>
              <a:r>
                <a:rPr lang="en-US" sz="2400" dirty="0" smtClean="0">
                  <a:solidFill>
                    <a:schemeClr val="tx1"/>
                  </a:solidFill>
                </a:rPr>
                <a:t>4</a:t>
              </a:r>
              <a:r>
                <a:rPr lang="zh-CN" altLang="en-US" sz="2400" dirty="0" smtClean="0">
                  <a:solidFill>
                    <a:schemeClr val="tx1"/>
                  </a:solidFill>
                </a:rPr>
                <a:t>月补开</a:t>
              </a:r>
              <a:r>
                <a:rPr lang="zh-CN" altLang="en-US" sz="2400" b="1" dirty="0" smtClean="0">
                  <a:solidFill>
                    <a:schemeClr val="accent2"/>
                  </a:solidFill>
                </a:rPr>
                <a:t>原</a:t>
              </a:r>
              <a:r>
                <a:rPr lang="en-US" sz="2400" b="1" dirty="0" smtClean="0">
                  <a:solidFill>
                    <a:schemeClr val="accent2"/>
                  </a:solidFill>
                </a:rPr>
                <a:t>10%</a:t>
              </a:r>
              <a:r>
                <a:rPr lang="zh-CN" altLang="en-US" sz="2400" b="1" dirty="0" smtClean="0">
                  <a:solidFill>
                    <a:schemeClr val="accent2"/>
                  </a:solidFill>
                </a:rPr>
                <a:t>税率</a:t>
              </a:r>
              <a:r>
                <a:rPr lang="zh-CN" altLang="en-US" sz="2400" dirty="0" smtClean="0">
                  <a:solidFill>
                    <a:schemeClr val="tx1"/>
                  </a:solidFill>
                </a:rPr>
                <a:t>的增值税专用发票，在纳税申报时将发票上注明的金额、税额填入</a:t>
              </a:r>
              <a:r>
                <a:rPr lang="en-US" sz="2400" dirty="0" smtClean="0">
                  <a:solidFill>
                    <a:schemeClr val="tx1"/>
                  </a:solidFill>
                </a:rPr>
                <a:t>4</a:t>
              </a:r>
              <a:r>
                <a:rPr lang="zh-CN" altLang="en-US" sz="2400" dirty="0" smtClean="0">
                  <a:solidFill>
                    <a:schemeClr val="tx1"/>
                  </a:solidFill>
                </a:rPr>
                <a:t>月所属期新启用的</a:t>
              </a:r>
              <a:r>
                <a:rPr lang="en-US" altLang="zh-CN" sz="2400" dirty="0" smtClean="0">
                  <a:solidFill>
                    <a:schemeClr val="tx1"/>
                  </a:solidFill>
                </a:rPr>
                <a:t>《</a:t>
              </a:r>
              <a:r>
                <a:rPr lang="zh-CN" altLang="en-US" sz="2400" dirty="0" smtClean="0">
                  <a:solidFill>
                    <a:schemeClr val="tx1"/>
                  </a:solidFill>
                </a:rPr>
                <a:t>附列资料（一）</a:t>
              </a:r>
              <a:r>
                <a:rPr lang="en-US" altLang="zh-CN" sz="2400" dirty="0" smtClean="0">
                  <a:solidFill>
                    <a:schemeClr val="tx1"/>
                  </a:solidFill>
                </a:rPr>
                <a:t>》</a:t>
              </a:r>
              <a:r>
                <a:rPr lang="zh-CN" altLang="en-US" sz="2400" b="1" dirty="0" smtClean="0">
                  <a:solidFill>
                    <a:schemeClr val="accent2"/>
                  </a:solidFill>
                </a:rPr>
                <a:t>第</a:t>
              </a:r>
              <a:r>
                <a:rPr lang="en-US" sz="2400" b="1" dirty="0" smtClean="0">
                  <a:solidFill>
                    <a:schemeClr val="accent2"/>
                  </a:solidFill>
                </a:rPr>
                <a:t>4</a:t>
              </a:r>
              <a:r>
                <a:rPr lang="zh-CN" altLang="en-US" sz="2400" b="1" dirty="0" smtClean="0">
                  <a:solidFill>
                    <a:schemeClr val="accent2"/>
                  </a:solidFill>
                </a:rPr>
                <a:t>行“</a:t>
              </a:r>
              <a:r>
                <a:rPr lang="en-US" sz="2400" b="1" dirty="0" smtClean="0">
                  <a:solidFill>
                    <a:schemeClr val="accent2"/>
                  </a:solidFill>
                </a:rPr>
                <a:t>9%</a:t>
              </a:r>
              <a:r>
                <a:rPr lang="zh-CN" altLang="en-US" sz="2400" b="1" dirty="0" smtClean="0">
                  <a:solidFill>
                    <a:schemeClr val="accent2"/>
                  </a:solidFill>
                </a:rPr>
                <a:t>税率的服务、不动产和无形资产”</a:t>
              </a:r>
              <a:r>
                <a:rPr lang="zh-CN" altLang="en-US" sz="2400" dirty="0" smtClean="0">
                  <a:solidFill>
                    <a:schemeClr val="tx1"/>
                  </a:solidFill>
                </a:rPr>
                <a:t>“开具增值税专用发票”相关列次。</a:t>
              </a:r>
              <a:endParaRPr lang="en-US" altLang="zh-CN" sz="2400" dirty="0" smtClean="0">
                <a:solidFill>
                  <a:schemeClr val="tx1"/>
                </a:solidFill>
              </a:endParaRPr>
            </a:p>
            <a:p>
              <a:endParaRPr lang="zh-CN" altLang="en-US" sz="1400" dirty="0" smtClean="0">
                <a:solidFill>
                  <a:schemeClr val="tx1"/>
                </a:solidFill>
              </a:endParaRPr>
            </a:p>
            <a:p>
              <a:r>
                <a:rPr lang="en-US" altLang="zh-CN" sz="2400" dirty="0" smtClean="0">
                  <a:solidFill>
                    <a:schemeClr val="tx1"/>
                  </a:solidFill>
                </a:rPr>
                <a:t>       3.</a:t>
              </a:r>
              <a:r>
                <a:rPr lang="zh-CN" altLang="en-US" sz="2400" dirty="0" smtClean="0">
                  <a:solidFill>
                    <a:schemeClr val="tx1"/>
                  </a:solidFill>
                </a:rPr>
                <a:t>由于原适用</a:t>
              </a:r>
              <a:r>
                <a:rPr lang="en-US" sz="2400" dirty="0" smtClean="0">
                  <a:solidFill>
                    <a:schemeClr val="tx1"/>
                  </a:solidFill>
                </a:rPr>
                <a:t>10%</a:t>
              </a:r>
              <a:r>
                <a:rPr lang="zh-CN" altLang="en-US" sz="2400" dirty="0" smtClean="0">
                  <a:solidFill>
                    <a:schemeClr val="tx1"/>
                  </a:solidFill>
                </a:rPr>
                <a:t>税率的销售额</a:t>
              </a:r>
              <a:r>
                <a:rPr lang="zh-CN" altLang="en-US" sz="2400" b="1" dirty="0" smtClean="0">
                  <a:solidFill>
                    <a:schemeClr val="accent2"/>
                  </a:solidFill>
                </a:rPr>
                <a:t>已经在前期按照未开具发票收入申报纳税</a:t>
              </a:r>
              <a:r>
                <a:rPr lang="zh-CN" altLang="en-US" sz="2400" dirty="0" smtClean="0">
                  <a:solidFill>
                    <a:schemeClr val="tx1"/>
                  </a:solidFill>
                </a:rPr>
                <a:t>，本期应当在</a:t>
              </a:r>
              <a:r>
                <a:rPr lang="en-US" altLang="zh-CN" sz="2400" dirty="0" smtClean="0">
                  <a:solidFill>
                    <a:schemeClr val="tx1"/>
                  </a:solidFill>
                </a:rPr>
                <a:t>《</a:t>
              </a:r>
              <a:r>
                <a:rPr lang="zh-CN" altLang="en-US" sz="2400" dirty="0" smtClean="0">
                  <a:solidFill>
                    <a:schemeClr val="tx1"/>
                  </a:solidFill>
                </a:rPr>
                <a:t>附列资料（一）</a:t>
              </a:r>
              <a:r>
                <a:rPr lang="en-US" altLang="zh-CN" sz="2400" dirty="0" smtClean="0">
                  <a:solidFill>
                    <a:schemeClr val="tx1"/>
                  </a:solidFill>
                </a:rPr>
                <a:t>》</a:t>
              </a:r>
              <a:r>
                <a:rPr lang="zh-CN" altLang="en-US" sz="2400" dirty="0" smtClean="0">
                  <a:solidFill>
                    <a:schemeClr val="tx1"/>
                  </a:solidFill>
                </a:rPr>
                <a:t>第</a:t>
              </a:r>
              <a:r>
                <a:rPr lang="en-US" sz="2400" dirty="0" smtClean="0">
                  <a:solidFill>
                    <a:schemeClr val="tx1"/>
                  </a:solidFill>
                </a:rPr>
                <a:t>4</a:t>
              </a:r>
              <a:r>
                <a:rPr lang="zh-CN" altLang="en-US" sz="2400" dirty="0" smtClean="0">
                  <a:solidFill>
                    <a:schemeClr val="tx1"/>
                  </a:solidFill>
                </a:rPr>
                <a:t>行“</a:t>
              </a:r>
              <a:r>
                <a:rPr lang="en-US" sz="2400" dirty="0" smtClean="0">
                  <a:solidFill>
                    <a:schemeClr val="tx1"/>
                  </a:solidFill>
                </a:rPr>
                <a:t>9%</a:t>
              </a:r>
              <a:r>
                <a:rPr lang="zh-CN" altLang="en-US" sz="2400" dirty="0" smtClean="0">
                  <a:solidFill>
                    <a:schemeClr val="tx1"/>
                  </a:solidFill>
                </a:rPr>
                <a:t>税率的服务、不动产和无形资产”“未开具发票”相关列次</a:t>
              </a:r>
              <a:r>
                <a:rPr lang="zh-CN" altLang="en-US" sz="2400" b="1" dirty="0" smtClean="0">
                  <a:solidFill>
                    <a:schemeClr val="accent2"/>
                  </a:solidFill>
                </a:rPr>
                <a:t>填写相应负数进行冲减</a:t>
              </a:r>
              <a:r>
                <a:rPr lang="zh-CN" altLang="en-US" sz="2400" dirty="0" smtClean="0">
                  <a:solidFill>
                    <a:schemeClr val="tx1"/>
                  </a:solidFill>
                </a:rPr>
                <a:t>。</a:t>
              </a:r>
              <a:endParaRPr lang="zh-CN" altLang="en-US" sz="2400" dirty="0">
                <a:solidFill>
                  <a:schemeClr val="tx1"/>
                </a:solidFill>
              </a:endParaRPr>
            </a:p>
          </p:txBody>
        </p:sp>
      </p:gr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Requires="p14" p14:dur="9">
        <p15:prstTrans prst="fractur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071525" y="687367"/>
            <a:ext cx="11001452" cy="523220"/>
          </a:xfrm>
          <a:prstGeom prst="rect">
            <a:avLst/>
          </a:prstGeom>
          <a:noFill/>
          <a:ln>
            <a:solidFill>
              <a:srgbClr val="D14E5B"/>
            </a:solidFill>
          </a:ln>
        </p:spPr>
        <p:txBody>
          <a:bodyPr wrap="square" rtlCol="0">
            <a:spAutoFit/>
          </a:bodyPr>
          <a:lstStyle/>
          <a:p>
            <a:pPr marL="742950" indent="-742950"/>
            <a:r>
              <a:rPr lang="zh-CN" altLang="en-US" sz="2800" b="1" dirty="0" smtClean="0">
                <a:solidFill>
                  <a:schemeClr val="accent2"/>
                </a:solidFill>
              </a:rPr>
              <a:t>二、前期业务调整申报案例</a:t>
            </a:r>
            <a:r>
              <a:rPr lang="en-US" altLang="zh-CN" sz="2800" b="1" dirty="0" smtClean="0">
                <a:solidFill>
                  <a:schemeClr val="accent2"/>
                </a:solidFill>
              </a:rPr>
              <a:t>——</a:t>
            </a:r>
            <a:r>
              <a:rPr lang="zh-CN" altLang="en-US" sz="2800" b="1" dirty="0" smtClean="0">
                <a:solidFill>
                  <a:schemeClr val="accent2"/>
                </a:solidFill>
              </a:rPr>
              <a:t>前期已申报本期补开发票申报案例</a:t>
            </a:r>
          </a:p>
        </p:txBody>
      </p:sp>
      <p:pic>
        <p:nvPicPr>
          <p:cNvPr id="71" name="图片 29"/>
          <p:cNvPicPr>
            <a:picLocks noChangeAspect="1"/>
          </p:cNvPicPr>
          <p:nvPr/>
        </p:nvPicPr>
        <p:blipFill>
          <a:blip r:embed="rId3"/>
          <a:srcRect/>
          <a:stretch>
            <a:fillRect/>
          </a:stretch>
        </p:blipFill>
        <p:spPr bwMode="auto">
          <a:xfrm>
            <a:off x="-142921" y="3867150"/>
            <a:ext cx="2127251" cy="3365500"/>
          </a:xfrm>
          <a:prstGeom prst="rect">
            <a:avLst/>
          </a:prstGeom>
          <a:noFill/>
          <a:ln w="9525">
            <a:noFill/>
            <a:miter lim="800000"/>
            <a:headEnd/>
            <a:tailEnd/>
          </a:ln>
        </p:spPr>
      </p:pic>
      <p:sp>
        <p:nvSpPr>
          <p:cNvPr id="72" name="矩形 71"/>
          <p:cNvSpPr/>
          <p:nvPr/>
        </p:nvSpPr>
        <p:spPr>
          <a:xfrm>
            <a:off x="1643029" y="1544623"/>
            <a:ext cx="10287072" cy="550072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b="1" dirty="0" smtClean="0">
                <a:solidFill>
                  <a:schemeClr val="accent3"/>
                </a:solidFill>
              </a:rPr>
              <a:t>【</a:t>
            </a:r>
            <a:r>
              <a:rPr lang="zh-CN" altLang="en-US" sz="2000" b="1" dirty="0" smtClean="0">
                <a:solidFill>
                  <a:schemeClr val="accent3"/>
                </a:solidFill>
              </a:rPr>
              <a:t>数据计算</a:t>
            </a:r>
            <a:r>
              <a:rPr lang="en-US" altLang="zh-CN" sz="2000" b="1" dirty="0" smtClean="0">
                <a:solidFill>
                  <a:schemeClr val="accent3"/>
                </a:solidFill>
              </a:rPr>
              <a:t>】</a:t>
            </a:r>
            <a:endParaRPr lang="zh-CN" altLang="en-US" sz="2000" dirty="0" smtClean="0">
              <a:solidFill>
                <a:schemeClr val="accent3"/>
              </a:solidFill>
            </a:endParaRPr>
          </a:p>
          <a:p>
            <a:r>
              <a:rPr lang="zh-CN" altLang="en-US" sz="2000" dirty="0" smtClean="0">
                <a:solidFill>
                  <a:schemeClr val="accent3"/>
                </a:solidFill>
              </a:rPr>
              <a:t>补开票的不含税销售额</a:t>
            </a:r>
            <a:r>
              <a:rPr lang="en-US" sz="2000" dirty="0" smtClean="0">
                <a:solidFill>
                  <a:schemeClr val="accent3"/>
                </a:solidFill>
              </a:rPr>
              <a:t>=1,100,000</a:t>
            </a:r>
            <a:r>
              <a:rPr lang="en-US" altLang="zh-CN" sz="2000" dirty="0" smtClean="0">
                <a:solidFill>
                  <a:schemeClr val="accent3"/>
                </a:solidFill>
              </a:rPr>
              <a:t>÷</a:t>
            </a:r>
            <a:r>
              <a:rPr lang="zh-CN" altLang="en-US" sz="2000" dirty="0" smtClean="0">
                <a:solidFill>
                  <a:schemeClr val="accent3"/>
                </a:solidFill>
              </a:rPr>
              <a:t>（</a:t>
            </a:r>
            <a:r>
              <a:rPr lang="en-US" sz="2000" dirty="0" smtClean="0">
                <a:solidFill>
                  <a:schemeClr val="accent3"/>
                </a:solidFill>
              </a:rPr>
              <a:t>1+10%</a:t>
            </a:r>
            <a:r>
              <a:rPr lang="zh-CN" altLang="en-US" sz="2000" dirty="0" smtClean="0">
                <a:solidFill>
                  <a:schemeClr val="accent3"/>
                </a:solidFill>
              </a:rPr>
              <a:t>）</a:t>
            </a:r>
            <a:r>
              <a:rPr lang="en-US" sz="2000" dirty="0" smtClean="0">
                <a:solidFill>
                  <a:schemeClr val="accent3"/>
                </a:solidFill>
              </a:rPr>
              <a:t>=1,000,000</a:t>
            </a:r>
            <a:r>
              <a:rPr lang="zh-CN" altLang="en-US" sz="2000" dirty="0" smtClean="0">
                <a:solidFill>
                  <a:schemeClr val="accent3"/>
                </a:solidFill>
              </a:rPr>
              <a:t>元；</a:t>
            </a:r>
          </a:p>
          <a:p>
            <a:r>
              <a:rPr lang="zh-CN" altLang="en-US" sz="2000" dirty="0" smtClean="0">
                <a:solidFill>
                  <a:schemeClr val="accent3"/>
                </a:solidFill>
              </a:rPr>
              <a:t>补开票的销项税额</a:t>
            </a:r>
            <a:r>
              <a:rPr lang="en-US" sz="2000" dirty="0" smtClean="0">
                <a:solidFill>
                  <a:schemeClr val="accent3"/>
                </a:solidFill>
              </a:rPr>
              <a:t>=1,000,000</a:t>
            </a:r>
            <a:r>
              <a:rPr lang="en-US" altLang="zh-CN" sz="2000" dirty="0" smtClean="0">
                <a:solidFill>
                  <a:schemeClr val="accent3"/>
                </a:solidFill>
              </a:rPr>
              <a:t>×</a:t>
            </a:r>
            <a:r>
              <a:rPr lang="en-US" sz="2000" dirty="0" smtClean="0">
                <a:solidFill>
                  <a:schemeClr val="accent3"/>
                </a:solidFill>
              </a:rPr>
              <a:t>10%=100,000</a:t>
            </a:r>
            <a:r>
              <a:rPr lang="zh-CN" altLang="en-US" sz="2000" dirty="0" smtClean="0">
                <a:solidFill>
                  <a:schemeClr val="accent3"/>
                </a:solidFill>
              </a:rPr>
              <a:t>元；</a:t>
            </a:r>
          </a:p>
          <a:p>
            <a:r>
              <a:rPr lang="zh-CN" altLang="en-US" sz="2000" dirty="0" smtClean="0">
                <a:solidFill>
                  <a:schemeClr val="accent3"/>
                </a:solidFill>
              </a:rPr>
              <a:t>应冲减销售额、税额同上。</a:t>
            </a:r>
            <a:endParaRPr lang="en-US" altLang="zh-CN" sz="2000" dirty="0" smtClean="0">
              <a:solidFill>
                <a:schemeClr val="accent3"/>
              </a:solidFill>
            </a:endParaRPr>
          </a:p>
          <a:p>
            <a:endParaRPr lang="en-US" altLang="zh-CN" sz="2000" dirty="0" smtClean="0">
              <a:solidFill>
                <a:schemeClr val="accent3"/>
              </a:solidFill>
            </a:endParaRPr>
          </a:p>
          <a:p>
            <a:r>
              <a:rPr lang="en-US" altLang="zh-CN" sz="2000" b="1" dirty="0" smtClean="0">
                <a:solidFill>
                  <a:schemeClr val="accent5"/>
                </a:solidFill>
              </a:rPr>
              <a:t>【</a:t>
            </a:r>
            <a:r>
              <a:rPr lang="zh-CN" altLang="en-US" sz="2000" b="1" dirty="0" smtClean="0">
                <a:solidFill>
                  <a:schemeClr val="accent5"/>
                </a:solidFill>
              </a:rPr>
              <a:t>表样填写</a:t>
            </a:r>
            <a:r>
              <a:rPr lang="en-US" altLang="zh-CN" sz="2000" b="1" dirty="0" smtClean="0">
                <a:solidFill>
                  <a:schemeClr val="accent5"/>
                </a:solidFill>
              </a:rPr>
              <a:t>】</a:t>
            </a:r>
          </a:p>
          <a:p>
            <a:endParaRPr lang="en-US" altLang="zh-CN" b="1" dirty="0" smtClean="0">
              <a:solidFill>
                <a:schemeClr val="accent5"/>
              </a:solidFill>
            </a:endParaRPr>
          </a:p>
          <a:p>
            <a:endParaRPr lang="en-US" altLang="zh-CN" b="1" dirty="0" smtClean="0">
              <a:solidFill>
                <a:schemeClr val="accent5"/>
              </a:solidFill>
            </a:endParaRPr>
          </a:p>
          <a:p>
            <a:endParaRPr lang="en-US" altLang="zh-CN" b="1" dirty="0" smtClean="0">
              <a:solidFill>
                <a:schemeClr val="accent5"/>
              </a:solidFill>
            </a:endParaRPr>
          </a:p>
          <a:p>
            <a:endParaRPr lang="en-US" altLang="zh-CN" b="1" dirty="0" smtClean="0">
              <a:solidFill>
                <a:schemeClr val="accent5"/>
              </a:solidFill>
            </a:endParaRPr>
          </a:p>
          <a:p>
            <a:endParaRPr lang="en-US" altLang="zh-CN" b="1" dirty="0" smtClean="0">
              <a:solidFill>
                <a:schemeClr val="accent5"/>
              </a:solidFill>
            </a:endParaRPr>
          </a:p>
          <a:p>
            <a:endParaRPr lang="en-US" altLang="zh-CN" b="1" dirty="0" smtClean="0">
              <a:solidFill>
                <a:schemeClr val="accent5"/>
              </a:solidFill>
            </a:endParaRPr>
          </a:p>
          <a:p>
            <a:endParaRPr lang="en-US" altLang="zh-CN" b="1" dirty="0" smtClean="0">
              <a:solidFill>
                <a:schemeClr val="accent5"/>
              </a:solidFill>
            </a:endParaRPr>
          </a:p>
          <a:p>
            <a:endParaRPr lang="en-US" altLang="zh-CN" b="1" dirty="0" smtClean="0">
              <a:solidFill>
                <a:schemeClr val="accent5"/>
              </a:solidFill>
            </a:endParaRPr>
          </a:p>
          <a:p>
            <a:endParaRPr lang="en-US" altLang="zh-CN" b="1" dirty="0" smtClean="0">
              <a:solidFill>
                <a:schemeClr val="accent5"/>
              </a:solidFill>
            </a:endParaRPr>
          </a:p>
          <a:p>
            <a:endParaRPr lang="en-US" altLang="zh-CN" b="1" dirty="0" smtClean="0">
              <a:solidFill>
                <a:schemeClr val="accent5"/>
              </a:solidFill>
            </a:endParaRPr>
          </a:p>
          <a:p>
            <a:endParaRPr lang="en-US" altLang="zh-CN" b="1" dirty="0" smtClean="0">
              <a:solidFill>
                <a:schemeClr val="accent5"/>
              </a:solidFill>
            </a:endParaRPr>
          </a:p>
          <a:p>
            <a:endParaRPr lang="en-US" altLang="zh-CN" b="1" dirty="0" smtClean="0">
              <a:solidFill>
                <a:schemeClr val="accent5"/>
              </a:solidFill>
            </a:endParaRPr>
          </a:p>
          <a:p>
            <a:endParaRPr lang="zh-CN" altLang="en-US" dirty="0">
              <a:solidFill>
                <a:schemeClr val="accent3"/>
              </a:solidFill>
            </a:endParaRPr>
          </a:p>
        </p:txBody>
      </p:sp>
      <p:sp>
        <p:nvSpPr>
          <p:cNvPr id="16" name="矩形 15"/>
          <p:cNvSpPr/>
          <p:nvPr/>
        </p:nvSpPr>
        <p:spPr>
          <a:xfrm>
            <a:off x="1928781" y="3330573"/>
            <a:ext cx="7643844" cy="369332"/>
          </a:xfrm>
          <a:prstGeom prst="rect">
            <a:avLst/>
          </a:prstGeom>
        </p:spPr>
        <p:txBody>
          <a:bodyPr wrap="square">
            <a:spAutoFit/>
          </a:bodyPr>
          <a:lstStyle/>
          <a:p>
            <a:r>
              <a:rPr lang="en-US" altLang="zh-CN" dirty="0" smtClean="0"/>
              <a:t>《</a:t>
            </a:r>
            <a:r>
              <a:rPr lang="zh-CN" altLang="en-US" dirty="0" smtClean="0"/>
              <a:t>增值税纳税申报表附列资料（一）</a:t>
            </a:r>
            <a:r>
              <a:rPr lang="en-US" altLang="zh-CN" dirty="0" smtClean="0"/>
              <a:t>》</a:t>
            </a:r>
            <a:r>
              <a:rPr lang="zh-CN" altLang="en-US" dirty="0" smtClean="0"/>
              <a:t>（本期销售情况明细）填写如下</a:t>
            </a:r>
            <a:r>
              <a:rPr lang="en-US" altLang="zh-CN" dirty="0" smtClean="0"/>
              <a:t>:</a:t>
            </a:r>
            <a:endParaRPr lang="zh-CN" altLang="en-US" dirty="0"/>
          </a:p>
        </p:txBody>
      </p:sp>
      <p:grpSp>
        <p:nvGrpSpPr>
          <p:cNvPr id="9" name="组合 8"/>
          <p:cNvGrpSpPr/>
          <p:nvPr/>
        </p:nvGrpSpPr>
        <p:grpSpPr>
          <a:xfrm>
            <a:off x="2000219" y="3616325"/>
            <a:ext cx="9144064" cy="3214710"/>
            <a:chOff x="2000219" y="3616325"/>
            <a:chExt cx="9144064" cy="3214710"/>
          </a:xfrm>
        </p:grpSpPr>
        <p:pic>
          <p:nvPicPr>
            <p:cNvPr id="17" name="图片 16"/>
            <p:cNvPicPr/>
            <p:nvPr/>
          </p:nvPicPr>
          <p:blipFill>
            <a:blip r:embed="rId4"/>
            <a:srcRect/>
            <a:stretch>
              <a:fillRect/>
            </a:stretch>
          </p:blipFill>
          <p:spPr bwMode="auto">
            <a:xfrm>
              <a:off x="2000219" y="3616325"/>
              <a:ext cx="9144064" cy="3214710"/>
            </a:xfrm>
            <a:prstGeom prst="rect">
              <a:avLst/>
            </a:prstGeom>
            <a:noFill/>
            <a:ln w="9525">
              <a:noFill/>
              <a:miter lim="800000"/>
              <a:headEnd/>
              <a:tailEnd/>
            </a:ln>
          </p:spPr>
        </p:pic>
        <p:sp>
          <p:nvSpPr>
            <p:cNvPr id="18" name="矩形 17"/>
            <p:cNvSpPr/>
            <p:nvPr/>
          </p:nvSpPr>
          <p:spPr>
            <a:xfrm>
              <a:off x="4857739" y="5759465"/>
              <a:ext cx="1285884" cy="357190"/>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6858003" y="5759465"/>
              <a:ext cx="1500198" cy="357190"/>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圆角矩形标注 9"/>
          <p:cNvSpPr/>
          <p:nvPr/>
        </p:nvSpPr>
        <p:spPr>
          <a:xfrm>
            <a:off x="8501077" y="1401747"/>
            <a:ext cx="3000396" cy="1928826"/>
          </a:xfrm>
          <a:prstGeom prst="wedgeRoundRectCallout">
            <a:avLst>
              <a:gd name="adj1" fmla="val 2887"/>
              <a:gd name="adj2" fmla="val 62258"/>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smtClean="0">
                <a:solidFill>
                  <a:schemeClr val="accent2"/>
                </a:solidFill>
              </a:rPr>
              <a:t>广东企业电子申报系统的“一键采集”功能，能把发票管理系统开具的发票数据，按税率、发票类型自动导入申报表对应栏次，其他收入（如“未开票收入”需要自行填报）</a:t>
            </a:r>
            <a:endParaRPr lang="zh-CN" altLang="en-US" b="1" dirty="0">
              <a:solidFill>
                <a:schemeClr val="accent2"/>
              </a:solidFill>
            </a:endParaRPr>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Requires="p14" p14:dur="9">
        <p15:prstTrans prst="fractur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071525" y="687367"/>
            <a:ext cx="11001452" cy="584775"/>
          </a:xfrm>
          <a:prstGeom prst="rect">
            <a:avLst/>
          </a:prstGeom>
          <a:noFill/>
          <a:ln>
            <a:solidFill>
              <a:srgbClr val="D14E5B"/>
            </a:solidFill>
          </a:ln>
        </p:spPr>
        <p:txBody>
          <a:bodyPr wrap="square" rtlCol="0">
            <a:spAutoFit/>
          </a:bodyPr>
          <a:lstStyle/>
          <a:p>
            <a:pPr marL="742950" indent="-742950"/>
            <a:r>
              <a:rPr lang="zh-CN" altLang="en-US" sz="3200" b="1" dirty="0" smtClean="0">
                <a:solidFill>
                  <a:schemeClr val="accent2"/>
                </a:solidFill>
              </a:rPr>
              <a:t>二、前期业务调整申报案例</a:t>
            </a:r>
            <a:r>
              <a:rPr lang="en-US" altLang="zh-CN" sz="3200" b="1" dirty="0" smtClean="0">
                <a:solidFill>
                  <a:schemeClr val="accent2"/>
                </a:solidFill>
              </a:rPr>
              <a:t>——</a:t>
            </a:r>
            <a:r>
              <a:rPr lang="zh-CN" altLang="en-US" sz="3200" b="1" dirty="0" smtClean="0">
                <a:solidFill>
                  <a:schemeClr val="accent2"/>
                </a:solidFill>
              </a:rPr>
              <a:t>开具红字发票申报案例</a:t>
            </a:r>
          </a:p>
        </p:txBody>
      </p:sp>
      <p:grpSp>
        <p:nvGrpSpPr>
          <p:cNvPr id="2" name="组合 68"/>
          <p:cNvGrpSpPr/>
          <p:nvPr/>
        </p:nvGrpSpPr>
        <p:grpSpPr>
          <a:xfrm>
            <a:off x="500021" y="1258871"/>
            <a:ext cx="2225044" cy="1113372"/>
            <a:chOff x="714335" y="187301"/>
            <a:chExt cx="2225044" cy="1113372"/>
          </a:xfrm>
        </p:grpSpPr>
        <p:grpSp>
          <p:nvGrpSpPr>
            <p:cNvPr id="3" name="组合 1"/>
            <p:cNvGrpSpPr/>
            <p:nvPr/>
          </p:nvGrpSpPr>
          <p:grpSpPr>
            <a:xfrm>
              <a:off x="714335" y="401615"/>
              <a:ext cx="2225044" cy="899058"/>
              <a:chOff x="999239" y="1196026"/>
              <a:chExt cx="3081833" cy="1247301"/>
            </a:xfrm>
          </p:grpSpPr>
          <p:grpSp>
            <p:nvGrpSpPr>
              <p:cNvPr id="4" name="组合 9"/>
              <p:cNvGrpSpPr/>
              <p:nvPr/>
            </p:nvGrpSpPr>
            <p:grpSpPr bwMode="auto">
              <a:xfrm>
                <a:off x="999239" y="1196021"/>
                <a:ext cx="1146175" cy="1219199"/>
                <a:chOff x="701675" y="4119325"/>
                <a:chExt cx="693737" cy="755650"/>
              </a:xfrm>
              <a:effectLst>
                <a:outerShdw blurRad="50800" dist="38100" dir="2700000" algn="tl" rotWithShape="0">
                  <a:prstClr val="black">
                    <a:alpha val="40000"/>
                  </a:prstClr>
                </a:outerShdw>
              </a:effectLst>
            </p:grpSpPr>
            <p:sp>
              <p:nvSpPr>
                <p:cNvPr id="62" name="Oval 25"/>
                <p:cNvSpPr>
                  <a:spLocks noChangeArrowheads="1"/>
                </p:cNvSpPr>
                <p:nvPr/>
              </p:nvSpPr>
              <p:spPr bwMode="auto">
                <a:xfrm>
                  <a:off x="989012" y="4119325"/>
                  <a:ext cx="203200" cy="204788"/>
                </a:xfrm>
                <a:prstGeom prst="ellipse">
                  <a:avLst/>
                </a:prstGeom>
                <a:solidFill>
                  <a:srgbClr val="000000"/>
                </a:solidFill>
                <a:ln>
                  <a:noFill/>
                </a:ln>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900" b="0" i="0" u="none" strike="noStrike" kern="1200" cap="none" spc="0" normalizeH="0" baseline="0" noProof="0" smtClean="0">
                    <a:ln>
                      <a:noFill/>
                    </a:ln>
                    <a:solidFill>
                      <a:schemeClr val="tx1"/>
                    </a:solidFill>
                    <a:effectLst/>
                    <a:uLnTx/>
                    <a:uFillTx/>
                    <a:latin typeface="Calibri" panose="020F0502020204030204" pitchFamily="34" charset="0"/>
                    <a:ea typeface="微软雅黑" panose="020B0503020204020204" pitchFamily="34" charset="-122"/>
                    <a:cs typeface="+mn-cs"/>
                  </a:endParaRPr>
                </a:p>
              </p:txBody>
            </p:sp>
            <p:sp>
              <p:nvSpPr>
                <p:cNvPr id="63" name="Freeform 26"/>
                <p:cNvSpPr/>
                <p:nvPr/>
              </p:nvSpPr>
              <p:spPr bwMode="auto">
                <a:xfrm>
                  <a:off x="1000125" y="4362213"/>
                  <a:ext cx="180975" cy="301625"/>
                </a:xfrm>
                <a:custGeom>
                  <a:avLst/>
                  <a:gdLst>
                    <a:gd name="T0" fmla="*/ 91440 w 95"/>
                    <a:gd name="T1" fmla="*/ 301625 h 159"/>
                    <a:gd name="T2" fmla="*/ 180975 w 95"/>
                    <a:gd name="T3" fmla="*/ 9485 h 159"/>
                    <a:gd name="T4" fmla="*/ 99060 w 95"/>
                    <a:gd name="T5" fmla="*/ 1897 h 159"/>
                    <a:gd name="T6" fmla="*/ 97155 w 95"/>
                    <a:gd name="T7" fmla="*/ 1897 h 159"/>
                    <a:gd name="T8" fmla="*/ 97155 w 95"/>
                    <a:gd name="T9" fmla="*/ 1897 h 159"/>
                    <a:gd name="T10" fmla="*/ 0 w 95"/>
                    <a:gd name="T11" fmla="*/ 9485 h 159"/>
                    <a:gd name="T12" fmla="*/ 91440 w 95"/>
                    <a:gd name="T13" fmla="*/ 301625 h 1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5" h="159">
                      <a:moveTo>
                        <a:pt x="48" y="159"/>
                      </a:moveTo>
                      <a:cubicBezTo>
                        <a:pt x="53" y="143"/>
                        <a:pt x="85" y="38"/>
                        <a:pt x="95" y="5"/>
                      </a:cubicBezTo>
                      <a:cubicBezTo>
                        <a:pt x="71" y="0"/>
                        <a:pt x="52" y="1"/>
                        <a:pt x="52" y="1"/>
                      </a:cubicBezTo>
                      <a:cubicBezTo>
                        <a:pt x="51" y="1"/>
                        <a:pt x="51" y="1"/>
                        <a:pt x="51" y="1"/>
                      </a:cubicBezTo>
                      <a:cubicBezTo>
                        <a:pt x="51" y="1"/>
                        <a:pt x="51" y="1"/>
                        <a:pt x="51" y="1"/>
                      </a:cubicBezTo>
                      <a:cubicBezTo>
                        <a:pt x="51" y="1"/>
                        <a:pt x="28" y="0"/>
                        <a:pt x="0" y="5"/>
                      </a:cubicBezTo>
                      <a:cubicBezTo>
                        <a:pt x="10" y="37"/>
                        <a:pt x="43" y="143"/>
                        <a:pt x="48" y="159"/>
                      </a:cubicBezTo>
                      <a:close/>
                    </a:path>
                  </a:pathLst>
                </a:custGeom>
                <a:solidFill>
                  <a:srgbClr val="000000"/>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uLnTx/>
                    <a:uFillTx/>
                    <a:latin typeface="Calibri" panose="020F0502020204030204" pitchFamily="34" charset="0"/>
                    <a:ea typeface="微软雅黑" panose="020B0503020204020204" pitchFamily="34" charset="-122"/>
                    <a:cs typeface="+mn-cs"/>
                  </a:endParaRPr>
                </a:p>
              </p:txBody>
            </p:sp>
            <p:sp>
              <p:nvSpPr>
                <p:cNvPr id="64" name="Freeform 27"/>
                <p:cNvSpPr/>
                <p:nvPr/>
              </p:nvSpPr>
              <p:spPr bwMode="auto">
                <a:xfrm>
                  <a:off x="817562" y="4373325"/>
                  <a:ext cx="577850" cy="501650"/>
                </a:xfrm>
                <a:custGeom>
                  <a:avLst/>
                  <a:gdLst>
                    <a:gd name="T0" fmla="*/ 482809 w 304"/>
                    <a:gd name="T1" fmla="*/ 501650 h 264"/>
                    <a:gd name="T2" fmla="*/ 463801 w 304"/>
                    <a:gd name="T3" fmla="*/ 199520 h 264"/>
                    <a:gd name="T4" fmla="*/ 469503 w 304"/>
                    <a:gd name="T5" fmla="*/ 193819 h 264"/>
                    <a:gd name="T6" fmla="*/ 477106 w 304"/>
                    <a:gd name="T7" fmla="*/ 199520 h 264"/>
                    <a:gd name="T8" fmla="*/ 496115 w 304"/>
                    <a:gd name="T9" fmla="*/ 501650 h 264"/>
                    <a:gd name="T10" fmla="*/ 574048 w 304"/>
                    <a:gd name="T11" fmla="*/ 501650 h 264"/>
                    <a:gd name="T12" fmla="*/ 577850 w 304"/>
                    <a:gd name="T13" fmla="*/ 414241 h 264"/>
                    <a:gd name="T14" fmla="*/ 517024 w 304"/>
                    <a:gd name="T15" fmla="*/ 98810 h 264"/>
                    <a:gd name="T16" fmla="*/ 376363 w 304"/>
                    <a:gd name="T17" fmla="*/ 1900 h 264"/>
                    <a:gd name="T18" fmla="*/ 279421 w 304"/>
                    <a:gd name="T19" fmla="*/ 315431 h 264"/>
                    <a:gd name="T20" fmla="*/ 361156 w 304"/>
                    <a:gd name="T21" fmla="*/ 315431 h 264"/>
                    <a:gd name="T22" fmla="*/ 366859 w 304"/>
                    <a:gd name="T23" fmla="*/ 315431 h 264"/>
                    <a:gd name="T24" fmla="*/ 366859 w 304"/>
                    <a:gd name="T25" fmla="*/ 444644 h 264"/>
                    <a:gd name="T26" fmla="*/ 180578 w 304"/>
                    <a:gd name="T27" fmla="*/ 444644 h 264"/>
                    <a:gd name="T28" fmla="*/ 180578 w 304"/>
                    <a:gd name="T29" fmla="*/ 315431 h 264"/>
                    <a:gd name="T30" fmla="*/ 268016 w 304"/>
                    <a:gd name="T31" fmla="*/ 315431 h 264"/>
                    <a:gd name="T32" fmla="*/ 171074 w 304"/>
                    <a:gd name="T33" fmla="*/ 0 h 264"/>
                    <a:gd name="T34" fmla="*/ 47521 w 304"/>
                    <a:gd name="T35" fmla="*/ 58906 h 264"/>
                    <a:gd name="T36" fmla="*/ 0 w 304"/>
                    <a:gd name="T37" fmla="*/ 123512 h 264"/>
                    <a:gd name="T38" fmla="*/ 55124 w 304"/>
                    <a:gd name="T39" fmla="*/ 112111 h 264"/>
                    <a:gd name="T40" fmla="*/ 174876 w 304"/>
                    <a:gd name="T41" fmla="*/ 214721 h 264"/>
                    <a:gd name="T42" fmla="*/ 182479 w 304"/>
                    <a:gd name="T43" fmla="*/ 228023 h 264"/>
                    <a:gd name="T44" fmla="*/ 188181 w 304"/>
                    <a:gd name="T45" fmla="*/ 275527 h 264"/>
                    <a:gd name="T46" fmla="*/ 153967 w 304"/>
                    <a:gd name="T47" fmla="*/ 262226 h 264"/>
                    <a:gd name="T48" fmla="*/ 136859 w 304"/>
                    <a:gd name="T49" fmla="*/ 247025 h 264"/>
                    <a:gd name="T50" fmla="*/ 114049 w 304"/>
                    <a:gd name="T51" fmla="*/ 258426 h 264"/>
                    <a:gd name="T52" fmla="*/ 49421 w 304"/>
                    <a:gd name="T53" fmla="*/ 243224 h 264"/>
                    <a:gd name="T54" fmla="*/ 7603 w 304"/>
                    <a:gd name="T55" fmla="*/ 381938 h 264"/>
                    <a:gd name="T56" fmla="*/ 62727 w 304"/>
                    <a:gd name="T57" fmla="*/ 315431 h 264"/>
                    <a:gd name="T58" fmla="*/ 47521 w 304"/>
                    <a:gd name="T59" fmla="*/ 501650 h 264"/>
                    <a:gd name="T60" fmla="*/ 482809 w 304"/>
                    <a:gd name="T61" fmla="*/ 501650 h 26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304" h="264">
                      <a:moveTo>
                        <a:pt x="254" y="264"/>
                      </a:moveTo>
                      <a:cubicBezTo>
                        <a:pt x="244" y="105"/>
                        <a:pt x="244" y="105"/>
                        <a:pt x="244" y="105"/>
                      </a:cubicBezTo>
                      <a:cubicBezTo>
                        <a:pt x="244" y="104"/>
                        <a:pt x="245" y="102"/>
                        <a:pt x="247" y="102"/>
                      </a:cubicBezTo>
                      <a:cubicBezTo>
                        <a:pt x="249" y="102"/>
                        <a:pt x="251" y="103"/>
                        <a:pt x="251" y="105"/>
                      </a:cubicBezTo>
                      <a:cubicBezTo>
                        <a:pt x="261" y="264"/>
                        <a:pt x="261" y="264"/>
                        <a:pt x="261" y="264"/>
                      </a:cubicBezTo>
                      <a:cubicBezTo>
                        <a:pt x="302" y="264"/>
                        <a:pt x="302" y="264"/>
                        <a:pt x="302" y="264"/>
                      </a:cubicBezTo>
                      <a:cubicBezTo>
                        <a:pt x="303" y="257"/>
                        <a:pt x="304" y="240"/>
                        <a:pt x="304" y="218"/>
                      </a:cubicBezTo>
                      <a:cubicBezTo>
                        <a:pt x="304" y="169"/>
                        <a:pt x="299" y="96"/>
                        <a:pt x="272" y="52"/>
                      </a:cubicBezTo>
                      <a:cubicBezTo>
                        <a:pt x="254" y="22"/>
                        <a:pt x="224" y="8"/>
                        <a:pt x="198" y="1"/>
                      </a:cubicBezTo>
                      <a:cubicBezTo>
                        <a:pt x="147" y="166"/>
                        <a:pt x="147" y="166"/>
                        <a:pt x="147" y="166"/>
                      </a:cubicBezTo>
                      <a:cubicBezTo>
                        <a:pt x="190" y="166"/>
                        <a:pt x="190" y="166"/>
                        <a:pt x="190" y="166"/>
                      </a:cubicBezTo>
                      <a:cubicBezTo>
                        <a:pt x="193" y="166"/>
                        <a:pt x="193" y="166"/>
                        <a:pt x="193" y="166"/>
                      </a:cubicBezTo>
                      <a:cubicBezTo>
                        <a:pt x="193" y="234"/>
                        <a:pt x="193" y="234"/>
                        <a:pt x="193" y="234"/>
                      </a:cubicBezTo>
                      <a:cubicBezTo>
                        <a:pt x="95" y="234"/>
                        <a:pt x="95" y="234"/>
                        <a:pt x="95" y="234"/>
                      </a:cubicBezTo>
                      <a:cubicBezTo>
                        <a:pt x="95" y="166"/>
                        <a:pt x="95" y="166"/>
                        <a:pt x="95" y="166"/>
                      </a:cubicBezTo>
                      <a:cubicBezTo>
                        <a:pt x="141" y="166"/>
                        <a:pt x="141" y="166"/>
                        <a:pt x="141" y="166"/>
                      </a:cubicBezTo>
                      <a:cubicBezTo>
                        <a:pt x="90" y="0"/>
                        <a:pt x="90" y="0"/>
                        <a:pt x="90" y="0"/>
                      </a:cubicBezTo>
                      <a:cubicBezTo>
                        <a:pt x="67" y="5"/>
                        <a:pt x="43" y="14"/>
                        <a:pt x="25" y="31"/>
                      </a:cubicBezTo>
                      <a:cubicBezTo>
                        <a:pt x="15" y="42"/>
                        <a:pt x="7" y="53"/>
                        <a:pt x="0" y="65"/>
                      </a:cubicBezTo>
                      <a:cubicBezTo>
                        <a:pt x="9" y="59"/>
                        <a:pt x="19" y="57"/>
                        <a:pt x="29" y="59"/>
                      </a:cubicBezTo>
                      <a:cubicBezTo>
                        <a:pt x="63" y="64"/>
                        <a:pt x="77" y="88"/>
                        <a:pt x="92" y="113"/>
                      </a:cubicBezTo>
                      <a:cubicBezTo>
                        <a:pt x="96" y="120"/>
                        <a:pt x="96" y="120"/>
                        <a:pt x="96" y="120"/>
                      </a:cubicBezTo>
                      <a:cubicBezTo>
                        <a:pt x="106" y="137"/>
                        <a:pt x="101" y="143"/>
                        <a:pt x="99" y="145"/>
                      </a:cubicBezTo>
                      <a:cubicBezTo>
                        <a:pt x="94" y="148"/>
                        <a:pt x="86" y="145"/>
                        <a:pt x="81" y="138"/>
                      </a:cubicBezTo>
                      <a:cubicBezTo>
                        <a:pt x="77" y="133"/>
                        <a:pt x="74" y="130"/>
                        <a:pt x="72" y="130"/>
                      </a:cubicBezTo>
                      <a:cubicBezTo>
                        <a:pt x="71" y="130"/>
                        <a:pt x="67" y="132"/>
                        <a:pt x="60" y="136"/>
                      </a:cubicBezTo>
                      <a:cubicBezTo>
                        <a:pt x="48" y="145"/>
                        <a:pt x="33" y="134"/>
                        <a:pt x="26" y="128"/>
                      </a:cubicBezTo>
                      <a:cubicBezTo>
                        <a:pt x="22" y="141"/>
                        <a:pt x="12" y="177"/>
                        <a:pt x="4" y="201"/>
                      </a:cubicBezTo>
                      <a:cubicBezTo>
                        <a:pt x="33" y="166"/>
                        <a:pt x="33" y="166"/>
                        <a:pt x="33" y="166"/>
                      </a:cubicBezTo>
                      <a:cubicBezTo>
                        <a:pt x="33" y="166"/>
                        <a:pt x="27" y="238"/>
                        <a:pt x="25" y="264"/>
                      </a:cubicBezTo>
                      <a:lnTo>
                        <a:pt x="254" y="264"/>
                      </a:lnTo>
                      <a:close/>
                    </a:path>
                  </a:pathLst>
                </a:custGeom>
                <a:solidFill>
                  <a:srgbClr val="000000"/>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uLnTx/>
                    <a:uFillTx/>
                    <a:latin typeface="Calibri" panose="020F0502020204030204" pitchFamily="34" charset="0"/>
                    <a:ea typeface="微软雅黑" panose="020B0503020204020204" pitchFamily="34" charset="-122"/>
                    <a:cs typeface="+mn-cs"/>
                  </a:endParaRPr>
                </a:p>
              </p:txBody>
            </p:sp>
            <p:sp>
              <p:nvSpPr>
                <p:cNvPr id="65" name="Freeform 28"/>
                <p:cNvSpPr/>
                <p:nvPr/>
              </p:nvSpPr>
              <p:spPr bwMode="auto">
                <a:xfrm>
                  <a:off x="701675" y="4492388"/>
                  <a:ext cx="298450" cy="346075"/>
                </a:xfrm>
                <a:custGeom>
                  <a:avLst/>
                  <a:gdLst>
                    <a:gd name="T0" fmla="*/ 102652 w 157"/>
                    <a:gd name="T1" fmla="*/ 285227 h 182"/>
                    <a:gd name="T2" fmla="*/ 155878 w 157"/>
                    <a:gd name="T3" fmla="*/ 108386 h 182"/>
                    <a:gd name="T4" fmla="*/ 157779 w 157"/>
                    <a:gd name="T5" fmla="*/ 96977 h 182"/>
                    <a:gd name="T6" fmla="*/ 167284 w 157"/>
                    <a:gd name="T7" fmla="*/ 106485 h 182"/>
                    <a:gd name="T8" fmla="*/ 224313 w 157"/>
                    <a:gd name="T9" fmla="*/ 129303 h 182"/>
                    <a:gd name="T10" fmla="*/ 279440 w 157"/>
                    <a:gd name="T11" fmla="*/ 135007 h 182"/>
                    <a:gd name="T12" fmla="*/ 296549 w 157"/>
                    <a:gd name="T13" fmla="*/ 144515 h 182"/>
                    <a:gd name="T14" fmla="*/ 287044 w 157"/>
                    <a:gd name="T15" fmla="*/ 114091 h 182"/>
                    <a:gd name="T16" fmla="*/ 279440 w 157"/>
                    <a:gd name="T17" fmla="*/ 102682 h 182"/>
                    <a:gd name="T18" fmla="*/ 169185 w 157"/>
                    <a:gd name="T19" fmla="*/ 5705 h 182"/>
                    <a:gd name="T20" fmla="*/ 79840 w 157"/>
                    <a:gd name="T21" fmla="*/ 58947 h 182"/>
                    <a:gd name="T22" fmla="*/ 7604 w 157"/>
                    <a:gd name="T23" fmla="*/ 262409 h 182"/>
                    <a:gd name="T24" fmla="*/ 9505 w 157"/>
                    <a:gd name="T25" fmla="*/ 321355 h 182"/>
                    <a:gd name="T26" fmla="*/ 30415 w 157"/>
                    <a:gd name="T27" fmla="*/ 336567 h 182"/>
                    <a:gd name="T28" fmla="*/ 30415 w 157"/>
                    <a:gd name="T29" fmla="*/ 336567 h 182"/>
                    <a:gd name="T30" fmla="*/ 30415 w 157"/>
                    <a:gd name="T31" fmla="*/ 336567 h 182"/>
                    <a:gd name="T32" fmla="*/ 102652 w 157"/>
                    <a:gd name="T33" fmla="*/ 285227 h 1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7" h="182">
                      <a:moveTo>
                        <a:pt x="54" y="150"/>
                      </a:moveTo>
                      <a:cubicBezTo>
                        <a:pt x="64" y="124"/>
                        <a:pt x="82" y="58"/>
                        <a:pt x="82" y="57"/>
                      </a:cubicBezTo>
                      <a:cubicBezTo>
                        <a:pt x="83" y="51"/>
                        <a:pt x="83" y="51"/>
                        <a:pt x="83" y="51"/>
                      </a:cubicBezTo>
                      <a:cubicBezTo>
                        <a:pt x="88" y="56"/>
                        <a:pt x="88" y="56"/>
                        <a:pt x="88" y="56"/>
                      </a:cubicBezTo>
                      <a:cubicBezTo>
                        <a:pt x="88" y="56"/>
                        <a:pt x="106" y="76"/>
                        <a:pt x="118" y="68"/>
                      </a:cubicBezTo>
                      <a:cubicBezTo>
                        <a:pt x="134" y="57"/>
                        <a:pt x="136" y="57"/>
                        <a:pt x="147" y="71"/>
                      </a:cubicBezTo>
                      <a:cubicBezTo>
                        <a:pt x="151" y="76"/>
                        <a:pt x="155" y="77"/>
                        <a:pt x="156" y="76"/>
                      </a:cubicBezTo>
                      <a:cubicBezTo>
                        <a:pt x="157" y="76"/>
                        <a:pt x="157" y="70"/>
                        <a:pt x="151" y="60"/>
                      </a:cubicBezTo>
                      <a:cubicBezTo>
                        <a:pt x="147" y="54"/>
                        <a:pt x="147" y="54"/>
                        <a:pt x="147" y="54"/>
                      </a:cubicBezTo>
                      <a:cubicBezTo>
                        <a:pt x="133" y="29"/>
                        <a:pt x="120" y="7"/>
                        <a:pt x="89" y="3"/>
                      </a:cubicBezTo>
                      <a:cubicBezTo>
                        <a:pt x="72" y="0"/>
                        <a:pt x="56" y="9"/>
                        <a:pt x="42" y="31"/>
                      </a:cubicBezTo>
                      <a:cubicBezTo>
                        <a:pt x="42" y="31"/>
                        <a:pt x="24" y="59"/>
                        <a:pt x="4" y="138"/>
                      </a:cubicBezTo>
                      <a:cubicBezTo>
                        <a:pt x="0" y="152"/>
                        <a:pt x="1" y="162"/>
                        <a:pt x="5" y="169"/>
                      </a:cubicBezTo>
                      <a:cubicBezTo>
                        <a:pt x="10" y="176"/>
                        <a:pt x="15" y="177"/>
                        <a:pt x="16" y="177"/>
                      </a:cubicBezTo>
                      <a:cubicBezTo>
                        <a:pt x="16" y="177"/>
                        <a:pt x="16" y="177"/>
                        <a:pt x="16" y="177"/>
                      </a:cubicBezTo>
                      <a:cubicBezTo>
                        <a:pt x="16" y="177"/>
                        <a:pt x="16" y="177"/>
                        <a:pt x="16" y="177"/>
                      </a:cubicBezTo>
                      <a:cubicBezTo>
                        <a:pt x="39" y="182"/>
                        <a:pt x="54" y="151"/>
                        <a:pt x="54" y="150"/>
                      </a:cubicBezTo>
                      <a:close/>
                    </a:path>
                  </a:pathLst>
                </a:custGeom>
                <a:solidFill>
                  <a:srgbClr val="000000"/>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uLnTx/>
                    <a:uFillTx/>
                    <a:latin typeface="Calibri" panose="020F0502020204030204" pitchFamily="34" charset="0"/>
                    <a:ea typeface="微软雅黑" panose="020B0503020204020204" pitchFamily="34" charset="-122"/>
                    <a:cs typeface="+mn-cs"/>
                  </a:endParaRPr>
                </a:p>
              </p:txBody>
            </p:sp>
          </p:grpSp>
          <p:sp>
            <p:nvSpPr>
              <p:cNvPr id="61" name="圆角矩形 60"/>
              <p:cNvSpPr/>
              <p:nvPr/>
            </p:nvSpPr>
            <p:spPr>
              <a:xfrm>
                <a:off x="2216667" y="1853356"/>
                <a:ext cx="1864405" cy="589971"/>
              </a:xfrm>
              <a:prstGeom prst="roundRect">
                <a:avLst>
                  <a:gd name="adj" fmla="val 8731"/>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530" b="1" i="0" u="none" strike="noStrike" kern="1200" cap="none" spc="0" normalizeH="0" baseline="0" noProof="0" dirty="0" smtClean="0">
                    <a:ln>
                      <a:noFill/>
                    </a:ln>
                    <a:solidFill>
                      <a:schemeClr val="lt1"/>
                    </a:solidFill>
                    <a:effectLst/>
                    <a:uLnTx/>
                    <a:uFillTx/>
                    <a:latin typeface="+mn-lt"/>
                    <a:ea typeface="+mn-ea"/>
                    <a:cs typeface="+mn-cs"/>
                  </a:rPr>
                  <a:t>案例</a:t>
                </a:r>
                <a:r>
                  <a:rPr kumimoji="0" lang="en-US" altLang="zh-CN" sz="2530" b="1" i="0" u="none" strike="noStrike" kern="1200" cap="none" spc="0" normalizeH="0" baseline="0" noProof="0" dirty="0" smtClean="0">
                    <a:ln>
                      <a:noFill/>
                    </a:ln>
                    <a:solidFill>
                      <a:schemeClr val="lt1"/>
                    </a:solidFill>
                    <a:effectLst/>
                    <a:uLnTx/>
                    <a:uFillTx/>
                    <a:latin typeface="+mn-lt"/>
                    <a:ea typeface="+mn-ea"/>
                    <a:cs typeface="+mn-cs"/>
                  </a:rPr>
                  <a:t>3</a:t>
                </a:r>
                <a:endParaRPr kumimoji="0" lang="zh-CN" altLang="en-US" sz="2530" b="1" i="0" u="none" strike="noStrike" kern="1200" cap="none" spc="0" normalizeH="0" baseline="0" noProof="0" dirty="0">
                  <a:ln>
                    <a:noFill/>
                  </a:ln>
                  <a:solidFill>
                    <a:schemeClr val="lt1"/>
                  </a:solidFill>
                  <a:effectLst/>
                  <a:uLnTx/>
                  <a:uFillTx/>
                  <a:latin typeface="+mn-lt"/>
                  <a:ea typeface="+mn-ea"/>
                  <a:cs typeface="+mn-cs"/>
                </a:endParaRPr>
              </a:p>
            </p:txBody>
          </p:sp>
        </p:grpSp>
        <p:sp>
          <p:nvSpPr>
            <p:cNvPr id="68" name="矩形 67"/>
            <p:cNvSpPr/>
            <p:nvPr/>
          </p:nvSpPr>
          <p:spPr>
            <a:xfrm>
              <a:off x="1928781" y="187301"/>
              <a:ext cx="714380" cy="923330"/>
            </a:xfrm>
            <a:prstGeom prst="rect">
              <a:avLst/>
            </a:prstGeom>
            <a:noFill/>
          </p:spPr>
          <p:txBody>
            <a:bodyPr wrap="square" lIns="91440" tIns="45720" rIns="91440" bIns="45720">
              <a:spAutoFit/>
            </a:bodyPr>
            <a:lstStyle/>
            <a:p>
              <a:pPr algn="ctr"/>
              <a:r>
                <a:rPr lang="zh-CN" altLang="en-US"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a:t>
              </a:r>
              <a:endParaRPr lang="zh-CN" alt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pSp>
      <p:sp>
        <p:nvSpPr>
          <p:cNvPr id="70" name="矩形 69"/>
          <p:cNvSpPr/>
          <p:nvPr/>
        </p:nvSpPr>
        <p:spPr>
          <a:xfrm>
            <a:off x="2714599" y="1401747"/>
            <a:ext cx="9144064" cy="1500198"/>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097" name="Rectangle 1"/>
          <p:cNvSpPr>
            <a:spLocks noChangeArrowheads="1"/>
          </p:cNvSpPr>
          <p:nvPr/>
        </p:nvSpPr>
        <p:spPr bwMode="auto">
          <a:xfrm>
            <a:off x="2786037" y="1473185"/>
            <a:ext cx="9072626"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000" dirty="0" smtClean="0"/>
              <a:t>A</a:t>
            </a:r>
            <a:r>
              <a:rPr lang="zh-CN" altLang="en-US" sz="2000" dirty="0" smtClean="0"/>
              <a:t>企业为一般纳税人，于</a:t>
            </a:r>
            <a:r>
              <a:rPr lang="en-US" sz="2000" dirty="0" smtClean="0"/>
              <a:t>2019</a:t>
            </a:r>
            <a:r>
              <a:rPr lang="zh-CN" altLang="en-US" sz="2000" dirty="0" smtClean="0"/>
              <a:t>年</a:t>
            </a:r>
            <a:r>
              <a:rPr lang="en-US" sz="2000" dirty="0" smtClean="0"/>
              <a:t>3</a:t>
            </a:r>
            <a:r>
              <a:rPr lang="zh-CN" altLang="en-US" sz="2000" dirty="0" smtClean="0"/>
              <a:t>月销售货物一批，含税销售额</a:t>
            </a:r>
            <a:r>
              <a:rPr lang="en-US" sz="2000" dirty="0" smtClean="0"/>
              <a:t>116</a:t>
            </a:r>
            <a:r>
              <a:rPr lang="zh-CN" altLang="en-US" sz="2000" dirty="0" smtClean="0"/>
              <a:t>万元，并按</a:t>
            </a:r>
            <a:r>
              <a:rPr lang="en-US" sz="2000" dirty="0" smtClean="0"/>
              <a:t>16%</a:t>
            </a:r>
            <a:r>
              <a:rPr lang="zh-CN" altLang="en-US" sz="2000" dirty="0" smtClean="0"/>
              <a:t>税率开具了增值税专用发票。</a:t>
            </a:r>
            <a:r>
              <a:rPr lang="en-US" sz="2000" dirty="0" smtClean="0"/>
              <a:t>4</a:t>
            </a:r>
            <a:r>
              <a:rPr lang="zh-CN" altLang="en-US" sz="2000" dirty="0" smtClean="0"/>
              <a:t>月</a:t>
            </a:r>
            <a:r>
              <a:rPr lang="en-US" sz="2000" dirty="0" smtClean="0"/>
              <a:t>2</a:t>
            </a:r>
            <a:r>
              <a:rPr lang="zh-CN" altLang="en-US" sz="2000" dirty="0" smtClean="0"/>
              <a:t>日因质量问题全部退回，</a:t>
            </a:r>
            <a:r>
              <a:rPr lang="en-US" sz="2000" dirty="0" smtClean="0"/>
              <a:t>A</a:t>
            </a:r>
            <a:r>
              <a:rPr lang="zh-CN" altLang="en-US" sz="2000" dirty="0" smtClean="0"/>
              <a:t>企业按</a:t>
            </a:r>
            <a:r>
              <a:rPr lang="en-US" sz="2000" dirty="0" smtClean="0"/>
              <a:t>16%</a:t>
            </a:r>
            <a:r>
              <a:rPr lang="zh-CN" altLang="en-US" sz="2000" dirty="0" smtClean="0"/>
              <a:t>税率开具红字发票。</a:t>
            </a:r>
            <a:r>
              <a:rPr lang="en-US" sz="2000" dirty="0" smtClean="0"/>
              <a:t>A</a:t>
            </a:r>
            <a:r>
              <a:rPr lang="zh-CN" altLang="en-US" sz="2000" dirty="0" smtClean="0"/>
              <a:t>企业</a:t>
            </a:r>
            <a:r>
              <a:rPr lang="en-US" sz="2000" dirty="0" smtClean="0"/>
              <a:t>4</a:t>
            </a:r>
            <a:r>
              <a:rPr lang="zh-CN" altLang="en-US" sz="2000" dirty="0" smtClean="0"/>
              <a:t>月份还发生了一笔不含税销售额</a:t>
            </a:r>
            <a:r>
              <a:rPr lang="en-US" sz="2000" dirty="0" smtClean="0"/>
              <a:t>200</a:t>
            </a:r>
            <a:r>
              <a:rPr lang="zh-CN" altLang="en-US" sz="2000" dirty="0" smtClean="0"/>
              <a:t>万元的销售货物收入，并开具增值税专用发票。</a:t>
            </a:r>
            <a:endParaRPr lang="zh-CN" altLang="en-US" sz="2000" dirty="0"/>
          </a:p>
        </p:txBody>
      </p:sp>
      <p:grpSp>
        <p:nvGrpSpPr>
          <p:cNvPr id="16" name="组合 15"/>
          <p:cNvGrpSpPr/>
          <p:nvPr/>
        </p:nvGrpSpPr>
        <p:grpSpPr>
          <a:xfrm>
            <a:off x="-142921" y="2830508"/>
            <a:ext cx="12144460" cy="4402142"/>
            <a:chOff x="-142921" y="2830508"/>
            <a:chExt cx="12144460" cy="4402142"/>
          </a:xfrm>
        </p:grpSpPr>
        <p:pic>
          <p:nvPicPr>
            <p:cNvPr id="71" name="图片 29"/>
            <p:cNvPicPr>
              <a:picLocks noChangeAspect="1"/>
            </p:cNvPicPr>
            <p:nvPr/>
          </p:nvPicPr>
          <p:blipFill>
            <a:blip r:embed="rId3"/>
            <a:srcRect/>
            <a:stretch>
              <a:fillRect/>
            </a:stretch>
          </p:blipFill>
          <p:spPr bwMode="auto">
            <a:xfrm>
              <a:off x="-142921" y="3867150"/>
              <a:ext cx="2127251" cy="3365500"/>
            </a:xfrm>
            <a:prstGeom prst="rect">
              <a:avLst/>
            </a:prstGeom>
            <a:noFill/>
            <a:ln w="9525">
              <a:noFill/>
              <a:miter lim="800000"/>
              <a:headEnd/>
              <a:tailEnd/>
            </a:ln>
          </p:spPr>
        </p:pic>
        <p:sp>
          <p:nvSpPr>
            <p:cNvPr id="72" name="矩形 71"/>
            <p:cNvSpPr/>
            <p:nvPr/>
          </p:nvSpPr>
          <p:spPr>
            <a:xfrm>
              <a:off x="1714467" y="2830508"/>
              <a:ext cx="10287072" cy="4286280"/>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b="1" dirty="0" smtClean="0">
                  <a:solidFill>
                    <a:schemeClr val="accent3"/>
                  </a:solidFill>
                </a:rPr>
                <a:t>【</a:t>
              </a:r>
              <a:r>
                <a:rPr lang="zh-CN" altLang="en-US" sz="2400" b="1" dirty="0" smtClean="0">
                  <a:solidFill>
                    <a:schemeClr val="accent3"/>
                  </a:solidFill>
                </a:rPr>
                <a:t>注意事项</a:t>
              </a:r>
              <a:r>
                <a:rPr lang="en-US" altLang="zh-CN" sz="2400" b="1" dirty="0" smtClean="0">
                  <a:solidFill>
                    <a:schemeClr val="accent3"/>
                  </a:solidFill>
                </a:rPr>
                <a:t>】</a:t>
              </a:r>
            </a:p>
            <a:p>
              <a:pPr indent="-457200"/>
              <a:r>
                <a:rPr lang="en-US" altLang="zh-CN" sz="2400" dirty="0" smtClean="0">
                  <a:solidFill>
                    <a:schemeClr val="accent3"/>
                  </a:solidFill>
                </a:rPr>
                <a:t>1.</a:t>
              </a:r>
              <a:r>
                <a:rPr lang="zh-CN" altLang="en-US" sz="2400" dirty="0" smtClean="0">
                  <a:solidFill>
                    <a:schemeClr val="accent3"/>
                  </a:solidFill>
                </a:rPr>
                <a:t>纳税人适用一般计税方法计税的，因销售折让、中止或者退回而退还给购买方的增值税额，应当从当期的销项税额中扣减。</a:t>
              </a:r>
              <a:endParaRPr lang="en-US" altLang="zh-CN" sz="2400" dirty="0" smtClean="0">
                <a:solidFill>
                  <a:schemeClr val="accent3"/>
                </a:solidFill>
              </a:endParaRPr>
            </a:p>
            <a:p>
              <a:pPr marL="457200" indent="-457200">
                <a:buAutoNum type="arabicPeriod"/>
              </a:pPr>
              <a:endParaRPr lang="zh-CN" altLang="en-US" sz="1100" dirty="0" smtClean="0">
                <a:solidFill>
                  <a:schemeClr val="accent3"/>
                </a:solidFill>
              </a:endParaRPr>
            </a:p>
            <a:p>
              <a:r>
                <a:rPr lang="en-US" altLang="zh-CN" sz="2400" b="1" dirty="0" smtClean="0">
                  <a:solidFill>
                    <a:schemeClr val="accent3"/>
                  </a:solidFill>
                </a:rPr>
                <a:t>2.</a:t>
              </a:r>
              <a:r>
                <a:rPr lang="zh-CN" altLang="en-US" sz="2400" dirty="0" smtClean="0">
                  <a:solidFill>
                    <a:schemeClr val="accent3"/>
                  </a:solidFill>
                </a:rPr>
                <a:t> 增值税一般纳税人在增值税税率调整前已按原</a:t>
              </a:r>
              <a:r>
                <a:rPr lang="en-US" sz="2400" dirty="0" smtClean="0">
                  <a:solidFill>
                    <a:schemeClr val="accent3"/>
                  </a:solidFill>
                </a:rPr>
                <a:t>16%</a:t>
              </a:r>
              <a:r>
                <a:rPr lang="zh-CN" altLang="en-US" sz="2400" dirty="0" smtClean="0">
                  <a:solidFill>
                    <a:schemeClr val="accent3"/>
                  </a:solidFill>
                </a:rPr>
                <a:t>、</a:t>
              </a:r>
              <a:r>
                <a:rPr lang="en-US" sz="2400" dirty="0" smtClean="0">
                  <a:solidFill>
                    <a:schemeClr val="accent3"/>
                  </a:solidFill>
                </a:rPr>
                <a:t>10%</a:t>
              </a:r>
              <a:r>
                <a:rPr lang="zh-CN" altLang="en-US" sz="2400" dirty="0" smtClean="0">
                  <a:solidFill>
                    <a:schemeClr val="accent3"/>
                  </a:solidFill>
                </a:rPr>
                <a:t>适用税率开具的增值税发票，发生销售折让、中止或者退回等情形需要开具红字发票的，</a:t>
              </a:r>
              <a:r>
                <a:rPr lang="zh-CN" altLang="en-US" sz="2400" b="1" dirty="0" smtClean="0">
                  <a:solidFill>
                    <a:schemeClr val="accent2"/>
                  </a:solidFill>
                </a:rPr>
                <a:t>按照原适用税率开具红字发票</a:t>
              </a:r>
              <a:r>
                <a:rPr lang="zh-CN" altLang="en-US" sz="2400" dirty="0" smtClean="0">
                  <a:solidFill>
                    <a:schemeClr val="accent3"/>
                  </a:solidFill>
                </a:rPr>
                <a:t>；开票有误需要重新开具的，先按照原适用税率开具红字发票后，再重新开具正确的蓝字发票。</a:t>
              </a:r>
              <a:endParaRPr lang="en-US" altLang="zh-CN" sz="2400" dirty="0" smtClean="0">
                <a:solidFill>
                  <a:schemeClr val="accent3"/>
                </a:solidFill>
              </a:endParaRPr>
            </a:p>
            <a:p>
              <a:endParaRPr lang="zh-CN" altLang="en-US" sz="1050" dirty="0" smtClean="0">
                <a:solidFill>
                  <a:schemeClr val="accent3"/>
                </a:solidFill>
              </a:endParaRPr>
            </a:p>
            <a:p>
              <a:r>
                <a:rPr lang="en-US" altLang="zh-CN" sz="2400" dirty="0" smtClean="0">
                  <a:solidFill>
                    <a:schemeClr val="accent3"/>
                  </a:solidFill>
                </a:rPr>
                <a:t>3.</a:t>
              </a:r>
              <a:r>
                <a:rPr lang="zh-CN" altLang="en-US" sz="2400" dirty="0" smtClean="0">
                  <a:solidFill>
                    <a:schemeClr val="accent3"/>
                  </a:solidFill>
                </a:rPr>
                <a:t>纳税人</a:t>
              </a:r>
              <a:r>
                <a:rPr lang="en-US" sz="2400" dirty="0" smtClean="0">
                  <a:solidFill>
                    <a:schemeClr val="accent3"/>
                  </a:solidFill>
                </a:rPr>
                <a:t>2019</a:t>
              </a:r>
              <a:r>
                <a:rPr lang="zh-CN" altLang="en-US" sz="2400" dirty="0" smtClean="0">
                  <a:solidFill>
                    <a:schemeClr val="accent3"/>
                  </a:solidFill>
                </a:rPr>
                <a:t>年</a:t>
              </a:r>
              <a:r>
                <a:rPr lang="en-US" sz="2400" dirty="0" smtClean="0">
                  <a:solidFill>
                    <a:schemeClr val="accent3"/>
                  </a:solidFill>
                </a:rPr>
                <a:t>4</a:t>
              </a:r>
              <a:r>
                <a:rPr lang="zh-CN" altLang="en-US" sz="2400" dirty="0" smtClean="0">
                  <a:solidFill>
                    <a:schemeClr val="accent3"/>
                  </a:solidFill>
                </a:rPr>
                <a:t>月补开</a:t>
              </a:r>
              <a:r>
                <a:rPr lang="zh-CN" altLang="en-US" sz="2400" b="1" dirty="0" smtClean="0">
                  <a:solidFill>
                    <a:schemeClr val="accent2"/>
                  </a:solidFill>
                </a:rPr>
                <a:t>原</a:t>
              </a:r>
              <a:r>
                <a:rPr lang="en-US" sz="2400" b="1" dirty="0" smtClean="0">
                  <a:solidFill>
                    <a:schemeClr val="accent2"/>
                  </a:solidFill>
                </a:rPr>
                <a:t>16%</a:t>
              </a:r>
              <a:r>
                <a:rPr lang="zh-CN" altLang="en-US" sz="2400" b="1" dirty="0" smtClean="0">
                  <a:solidFill>
                    <a:schemeClr val="accent2"/>
                  </a:solidFill>
                </a:rPr>
                <a:t>税率的增值税专用发票</a:t>
              </a:r>
              <a:r>
                <a:rPr lang="zh-CN" altLang="en-US" sz="2400" dirty="0" smtClean="0">
                  <a:solidFill>
                    <a:schemeClr val="accent3"/>
                  </a:solidFill>
                </a:rPr>
                <a:t>，在纳税申报时将发票上注明的金额、税额填入</a:t>
              </a:r>
              <a:r>
                <a:rPr lang="en-US" sz="2400" dirty="0" smtClean="0">
                  <a:solidFill>
                    <a:schemeClr val="accent3"/>
                  </a:solidFill>
                </a:rPr>
                <a:t>4</a:t>
              </a:r>
              <a:r>
                <a:rPr lang="zh-CN" altLang="en-US" sz="2400" dirty="0" smtClean="0">
                  <a:solidFill>
                    <a:schemeClr val="accent3"/>
                  </a:solidFill>
                </a:rPr>
                <a:t>月所属期的</a:t>
              </a:r>
              <a:r>
                <a:rPr lang="en-US" altLang="zh-CN" sz="2400" dirty="0" smtClean="0">
                  <a:solidFill>
                    <a:schemeClr val="accent3"/>
                  </a:solidFill>
                </a:rPr>
                <a:t>《</a:t>
              </a:r>
              <a:r>
                <a:rPr lang="zh-CN" altLang="en-US" sz="2400" dirty="0" smtClean="0">
                  <a:solidFill>
                    <a:schemeClr val="accent3"/>
                  </a:solidFill>
                </a:rPr>
                <a:t>附列资料（一）</a:t>
              </a:r>
              <a:r>
                <a:rPr lang="en-US" altLang="zh-CN" sz="2400" dirty="0" smtClean="0">
                  <a:solidFill>
                    <a:schemeClr val="accent3"/>
                  </a:solidFill>
                </a:rPr>
                <a:t>》</a:t>
              </a:r>
              <a:r>
                <a:rPr lang="zh-CN" altLang="en-US" sz="2400" b="1" dirty="0" smtClean="0">
                  <a:solidFill>
                    <a:schemeClr val="accent2"/>
                  </a:solidFill>
                </a:rPr>
                <a:t>第</a:t>
              </a:r>
              <a:r>
                <a:rPr lang="en-US" altLang="en-US" sz="2400" b="1" dirty="0" smtClean="0">
                  <a:solidFill>
                    <a:schemeClr val="accent2"/>
                  </a:solidFill>
                </a:rPr>
                <a:t>1</a:t>
              </a:r>
              <a:r>
                <a:rPr lang="zh-CN" altLang="en-US" sz="2400" b="1" dirty="0" smtClean="0">
                  <a:solidFill>
                    <a:schemeClr val="accent2"/>
                  </a:solidFill>
                </a:rPr>
                <a:t>行“</a:t>
              </a:r>
              <a:r>
                <a:rPr lang="en-US" altLang="zh-CN" sz="2400" b="1" dirty="0" smtClean="0">
                  <a:solidFill>
                    <a:schemeClr val="accent2"/>
                  </a:solidFill>
                </a:rPr>
                <a:t>13%</a:t>
              </a:r>
              <a:r>
                <a:rPr lang="zh-CN" altLang="en-US" sz="2400" b="1" dirty="0" smtClean="0">
                  <a:solidFill>
                    <a:schemeClr val="accent2"/>
                  </a:solidFill>
                </a:rPr>
                <a:t>税率的货物及加工修理修配劳务”</a:t>
              </a:r>
              <a:r>
                <a:rPr lang="zh-CN" altLang="en-US" sz="2400" dirty="0" smtClean="0">
                  <a:solidFill>
                    <a:schemeClr val="accent3"/>
                  </a:solidFill>
                </a:rPr>
                <a:t>“开具增值税专用发票”对应列次。</a:t>
              </a:r>
            </a:p>
          </p:txBody>
        </p:sp>
      </p:gr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Requires="p14" p14:dur="9">
        <p15:prstTrans prst="fractur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071525" y="687367"/>
            <a:ext cx="11001452" cy="584775"/>
          </a:xfrm>
          <a:prstGeom prst="rect">
            <a:avLst/>
          </a:prstGeom>
          <a:noFill/>
          <a:ln>
            <a:solidFill>
              <a:srgbClr val="D14E5B"/>
            </a:solidFill>
          </a:ln>
        </p:spPr>
        <p:txBody>
          <a:bodyPr wrap="square" rtlCol="0">
            <a:spAutoFit/>
          </a:bodyPr>
          <a:lstStyle/>
          <a:p>
            <a:pPr marL="742950" indent="-742950"/>
            <a:r>
              <a:rPr lang="zh-CN" altLang="en-US" sz="3200" b="1" dirty="0" smtClean="0">
                <a:solidFill>
                  <a:schemeClr val="accent2"/>
                </a:solidFill>
              </a:rPr>
              <a:t>二、前期业务调整申报案例</a:t>
            </a:r>
            <a:r>
              <a:rPr lang="en-US" altLang="zh-CN" sz="3200" b="1" dirty="0" smtClean="0">
                <a:solidFill>
                  <a:schemeClr val="accent2"/>
                </a:solidFill>
              </a:rPr>
              <a:t>——</a:t>
            </a:r>
            <a:r>
              <a:rPr lang="zh-CN" altLang="en-US" sz="3200" b="1" dirty="0" smtClean="0">
                <a:solidFill>
                  <a:schemeClr val="accent2"/>
                </a:solidFill>
              </a:rPr>
              <a:t>开具红字发票申报案例</a:t>
            </a:r>
          </a:p>
        </p:txBody>
      </p:sp>
      <p:pic>
        <p:nvPicPr>
          <p:cNvPr id="71" name="图片 29"/>
          <p:cNvPicPr>
            <a:picLocks noChangeAspect="1"/>
          </p:cNvPicPr>
          <p:nvPr/>
        </p:nvPicPr>
        <p:blipFill>
          <a:blip r:embed="rId3"/>
          <a:srcRect/>
          <a:stretch>
            <a:fillRect/>
          </a:stretch>
        </p:blipFill>
        <p:spPr bwMode="auto">
          <a:xfrm>
            <a:off x="-142921" y="3867150"/>
            <a:ext cx="2127251" cy="3365500"/>
          </a:xfrm>
          <a:prstGeom prst="rect">
            <a:avLst/>
          </a:prstGeom>
          <a:noFill/>
          <a:ln w="9525">
            <a:noFill/>
            <a:miter lim="800000"/>
            <a:headEnd/>
            <a:tailEnd/>
          </a:ln>
        </p:spPr>
      </p:pic>
      <p:sp>
        <p:nvSpPr>
          <p:cNvPr id="72" name="矩形 71"/>
          <p:cNvSpPr/>
          <p:nvPr/>
        </p:nvSpPr>
        <p:spPr>
          <a:xfrm>
            <a:off x="1714467" y="1330309"/>
            <a:ext cx="10287072" cy="5786479"/>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CN" b="1" dirty="0" smtClean="0">
              <a:solidFill>
                <a:schemeClr val="accent3"/>
              </a:solidFill>
            </a:endParaRPr>
          </a:p>
          <a:p>
            <a:r>
              <a:rPr lang="en-US" altLang="zh-CN" b="1" dirty="0" smtClean="0">
                <a:solidFill>
                  <a:schemeClr val="accent3"/>
                </a:solidFill>
              </a:rPr>
              <a:t>【</a:t>
            </a:r>
            <a:r>
              <a:rPr lang="zh-CN" altLang="en-US" b="1" dirty="0" smtClean="0">
                <a:solidFill>
                  <a:schemeClr val="accent3"/>
                </a:solidFill>
              </a:rPr>
              <a:t>数据计算</a:t>
            </a:r>
            <a:r>
              <a:rPr lang="en-US" altLang="zh-CN" b="1" dirty="0" smtClean="0">
                <a:solidFill>
                  <a:schemeClr val="accent3"/>
                </a:solidFill>
              </a:rPr>
              <a:t>】</a:t>
            </a:r>
            <a:endParaRPr lang="zh-CN" altLang="en-US" dirty="0" smtClean="0">
              <a:solidFill>
                <a:schemeClr val="accent3"/>
              </a:solidFill>
            </a:endParaRPr>
          </a:p>
          <a:p>
            <a:r>
              <a:rPr lang="zh-CN" altLang="en-US" b="1" dirty="0" smtClean="0">
                <a:solidFill>
                  <a:schemeClr val="accent3"/>
                </a:solidFill>
              </a:rPr>
              <a:t>（</a:t>
            </a:r>
            <a:r>
              <a:rPr lang="en-US" altLang="zh-CN" b="1" dirty="0" smtClean="0">
                <a:solidFill>
                  <a:schemeClr val="accent3"/>
                </a:solidFill>
              </a:rPr>
              <a:t>1</a:t>
            </a:r>
            <a:r>
              <a:rPr lang="zh-CN" altLang="en-US" b="1" dirty="0" smtClean="0">
                <a:solidFill>
                  <a:schemeClr val="accent3"/>
                </a:solidFill>
              </a:rPr>
              <a:t>）销售额：</a:t>
            </a:r>
            <a:endParaRPr lang="en-US" altLang="zh-CN" b="1" dirty="0" smtClean="0">
              <a:solidFill>
                <a:schemeClr val="accent3"/>
              </a:solidFill>
            </a:endParaRPr>
          </a:p>
          <a:p>
            <a:r>
              <a:rPr lang="zh-CN" altLang="en-US" dirty="0" smtClean="0">
                <a:solidFill>
                  <a:schemeClr val="accent3"/>
                </a:solidFill>
              </a:rPr>
              <a:t>发生销货退回的不含税销售额</a:t>
            </a:r>
            <a:r>
              <a:rPr lang="en-US" dirty="0" smtClean="0">
                <a:solidFill>
                  <a:schemeClr val="accent3"/>
                </a:solidFill>
              </a:rPr>
              <a:t>=1,160,000</a:t>
            </a:r>
            <a:r>
              <a:rPr lang="en-US" altLang="zh-CN" dirty="0" smtClean="0">
                <a:solidFill>
                  <a:schemeClr val="accent3"/>
                </a:solidFill>
              </a:rPr>
              <a:t>÷</a:t>
            </a:r>
            <a:r>
              <a:rPr lang="zh-CN" altLang="en-US" dirty="0" smtClean="0">
                <a:solidFill>
                  <a:schemeClr val="accent3"/>
                </a:solidFill>
              </a:rPr>
              <a:t>（</a:t>
            </a:r>
            <a:r>
              <a:rPr lang="en-US" dirty="0" smtClean="0">
                <a:solidFill>
                  <a:schemeClr val="accent3"/>
                </a:solidFill>
              </a:rPr>
              <a:t>1+16%</a:t>
            </a:r>
            <a:r>
              <a:rPr lang="zh-CN" altLang="en-US" dirty="0" smtClean="0">
                <a:solidFill>
                  <a:schemeClr val="accent3"/>
                </a:solidFill>
              </a:rPr>
              <a:t>）</a:t>
            </a:r>
            <a:r>
              <a:rPr lang="en-US" dirty="0" smtClean="0">
                <a:solidFill>
                  <a:schemeClr val="accent3"/>
                </a:solidFill>
              </a:rPr>
              <a:t>=1,000,000</a:t>
            </a:r>
            <a:r>
              <a:rPr lang="zh-CN" altLang="en-US" dirty="0" smtClean="0">
                <a:solidFill>
                  <a:schemeClr val="accent3"/>
                </a:solidFill>
              </a:rPr>
              <a:t>元</a:t>
            </a:r>
          </a:p>
          <a:p>
            <a:r>
              <a:rPr lang="zh-CN" altLang="en-US" dirty="0" smtClean="0">
                <a:solidFill>
                  <a:schemeClr val="accent3"/>
                </a:solidFill>
              </a:rPr>
              <a:t>当期申报销售额</a:t>
            </a:r>
            <a:r>
              <a:rPr lang="en-US" dirty="0" smtClean="0">
                <a:solidFill>
                  <a:schemeClr val="accent3"/>
                </a:solidFill>
              </a:rPr>
              <a:t>=</a:t>
            </a:r>
            <a:r>
              <a:rPr lang="zh-CN" altLang="en-US" dirty="0" smtClean="0">
                <a:solidFill>
                  <a:schemeClr val="accent3"/>
                </a:solidFill>
              </a:rPr>
              <a:t>当期销售额</a:t>
            </a:r>
            <a:r>
              <a:rPr lang="en-US" altLang="zh-CN" dirty="0" smtClean="0">
                <a:solidFill>
                  <a:schemeClr val="accent3"/>
                </a:solidFill>
              </a:rPr>
              <a:t>-</a:t>
            </a:r>
            <a:r>
              <a:rPr lang="zh-CN" altLang="en-US" dirty="0" smtClean="0">
                <a:solidFill>
                  <a:schemeClr val="accent3"/>
                </a:solidFill>
              </a:rPr>
              <a:t>销货退回销售额</a:t>
            </a:r>
            <a:r>
              <a:rPr lang="en-US" altLang="zh-CN" dirty="0" smtClean="0">
                <a:solidFill>
                  <a:schemeClr val="accent3"/>
                </a:solidFill>
              </a:rPr>
              <a:t>=</a:t>
            </a:r>
            <a:r>
              <a:rPr lang="en-US" dirty="0" smtClean="0">
                <a:solidFill>
                  <a:schemeClr val="accent3"/>
                </a:solidFill>
              </a:rPr>
              <a:t>2,000,000-1,000,000=1,000,000</a:t>
            </a:r>
            <a:r>
              <a:rPr lang="zh-CN" altLang="en-US" dirty="0" smtClean="0">
                <a:solidFill>
                  <a:schemeClr val="accent3"/>
                </a:solidFill>
              </a:rPr>
              <a:t>元</a:t>
            </a:r>
            <a:endParaRPr lang="en-US" altLang="zh-CN" dirty="0" smtClean="0">
              <a:solidFill>
                <a:schemeClr val="accent3"/>
              </a:solidFill>
            </a:endParaRPr>
          </a:p>
          <a:p>
            <a:r>
              <a:rPr lang="zh-CN" altLang="en-US" b="1" dirty="0" smtClean="0">
                <a:solidFill>
                  <a:schemeClr val="accent3"/>
                </a:solidFill>
              </a:rPr>
              <a:t>（</a:t>
            </a:r>
            <a:r>
              <a:rPr lang="en-US" altLang="zh-CN" b="1" dirty="0" smtClean="0">
                <a:solidFill>
                  <a:schemeClr val="accent3"/>
                </a:solidFill>
              </a:rPr>
              <a:t>2</a:t>
            </a:r>
            <a:r>
              <a:rPr lang="zh-CN" altLang="en-US" b="1" dirty="0" smtClean="0">
                <a:solidFill>
                  <a:schemeClr val="accent3"/>
                </a:solidFill>
              </a:rPr>
              <a:t>）销项税额</a:t>
            </a:r>
          </a:p>
          <a:p>
            <a:r>
              <a:rPr lang="zh-CN" altLang="en-US" dirty="0" smtClean="0">
                <a:solidFill>
                  <a:schemeClr val="accent3"/>
                </a:solidFill>
              </a:rPr>
              <a:t>当期销售收入的销项税额</a:t>
            </a:r>
            <a:r>
              <a:rPr lang="en-US" dirty="0" smtClean="0">
                <a:solidFill>
                  <a:schemeClr val="accent3"/>
                </a:solidFill>
              </a:rPr>
              <a:t>=2,000,000</a:t>
            </a:r>
            <a:r>
              <a:rPr lang="en-US" altLang="zh-CN" dirty="0" smtClean="0">
                <a:solidFill>
                  <a:schemeClr val="accent3"/>
                </a:solidFill>
              </a:rPr>
              <a:t>×</a:t>
            </a:r>
            <a:r>
              <a:rPr lang="en-US" dirty="0" smtClean="0">
                <a:solidFill>
                  <a:schemeClr val="accent3"/>
                </a:solidFill>
              </a:rPr>
              <a:t>13%=260,000</a:t>
            </a:r>
            <a:r>
              <a:rPr lang="zh-CN" altLang="en-US" dirty="0" smtClean="0">
                <a:solidFill>
                  <a:schemeClr val="accent3"/>
                </a:solidFill>
              </a:rPr>
              <a:t>元</a:t>
            </a:r>
            <a:r>
              <a:rPr lang="zh-CN" altLang="en-US" dirty="0" smtClean="0">
                <a:solidFill>
                  <a:schemeClr val="accent2"/>
                </a:solidFill>
              </a:rPr>
              <a:t>（按新税率申报）</a:t>
            </a:r>
          </a:p>
          <a:p>
            <a:r>
              <a:rPr lang="zh-CN" altLang="en-US" dirty="0" smtClean="0">
                <a:solidFill>
                  <a:schemeClr val="accent3"/>
                </a:solidFill>
              </a:rPr>
              <a:t>当期销货退回应扣减的销项税额</a:t>
            </a:r>
            <a:r>
              <a:rPr lang="en-US" dirty="0" smtClean="0">
                <a:solidFill>
                  <a:schemeClr val="accent3"/>
                </a:solidFill>
              </a:rPr>
              <a:t>=1,000,000</a:t>
            </a:r>
            <a:r>
              <a:rPr lang="en-US" altLang="zh-CN" dirty="0" smtClean="0">
                <a:solidFill>
                  <a:schemeClr val="accent3"/>
                </a:solidFill>
              </a:rPr>
              <a:t>×</a:t>
            </a:r>
            <a:r>
              <a:rPr lang="en-US" dirty="0" smtClean="0">
                <a:solidFill>
                  <a:schemeClr val="accent3"/>
                </a:solidFill>
              </a:rPr>
              <a:t>16%=160,000</a:t>
            </a:r>
            <a:r>
              <a:rPr lang="zh-CN" altLang="en-US" dirty="0" smtClean="0">
                <a:solidFill>
                  <a:schemeClr val="accent3"/>
                </a:solidFill>
              </a:rPr>
              <a:t>元</a:t>
            </a:r>
            <a:r>
              <a:rPr lang="zh-CN" altLang="en-US" dirty="0" smtClean="0">
                <a:solidFill>
                  <a:schemeClr val="accent2"/>
                </a:solidFill>
              </a:rPr>
              <a:t>（按原税率冲红）</a:t>
            </a:r>
          </a:p>
          <a:p>
            <a:r>
              <a:rPr lang="zh-CN" altLang="en-US" dirty="0" smtClean="0">
                <a:solidFill>
                  <a:schemeClr val="accent3"/>
                </a:solidFill>
              </a:rPr>
              <a:t>当期申报销项税额</a:t>
            </a:r>
            <a:r>
              <a:rPr lang="en-US" dirty="0" smtClean="0">
                <a:solidFill>
                  <a:schemeClr val="accent3"/>
                </a:solidFill>
              </a:rPr>
              <a:t>=260,000-160,000=100,000</a:t>
            </a:r>
            <a:r>
              <a:rPr lang="zh-CN" altLang="en-US" dirty="0" smtClean="0">
                <a:solidFill>
                  <a:schemeClr val="accent3"/>
                </a:solidFill>
              </a:rPr>
              <a:t>元</a:t>
            </a:r>
            <a:endParaRPr lang="en-US" altLang="zh-CN" dirty="0" smtClean="0">
              <a:solidFill>
                <a:schemeClr val="accent3"/>
              </a:solidFill>
            </a:endParaRPr>
          </a:p>
          <a:p>
            <a:endParaRPr lang="en-US" altLang="zh-CN" b="1" dirty="0" smtClean="0">
              <a:solidFill>
                <a:schemeClr val="accent3"/>
              </a:solidFill>
            </a:endParaRPr>
          </a:p>
          <a:p>
            <a:r>
              <a:rPr lang="en-US" altLang="zh-CN" b="1" dirty="0" smtClean="0">
                <a:solidFill>
                  <a:schemeClr val="accent3"/>
                </a:solidFill>
              </a:rPr>
              <a:t>【</a:t>
            </a:r>
            <a:r>
              <a:rPr lang="zh-CN" altLang="en-US" b="1" dirty="0" smtClean="0">
                <a:solidFill>
                  <a:schemeClr val="accent3"/>
                </a:solidFill>
              </a:rPr>
              <a:t>表样填写</a:t>
            </a:r>
            <a:r>
              <a:rPr lang="en-US" altLang="zh-CN" b="1" dirty="0" smtClean="0">
                <a:solidFill>
                  <a:schemeClr val="accent3"/>
                </a:solidFill>
              </a:rPr>
              <a:t>】</a:t>
            </a:r>
          </a:p>
          <a:p>
            <a:r>
              <a:rPr lang="en-US" altLang="zh-CN" dirty="0" smtClean="0">
                <a:solidFill>
                  <a:schemeClr val="tx1"/>
                </a:solidFill>
              </a:rPr>
              <a:t>《</a:t>
            </a:r>
            <a:r>
              <a:rPr lang="zh-CN" altLang="en-US" dirty="0" smtClean="0">
                <a:solidFill>
                  <a:schemeClr val="tx1"/>
                </a:solidFill>
              </a:rPr>
              <a:t>增值税纳税申报表附列资料（一）</a:t>
            </a:r>
            <a:r>
              <a:rPr lang="en-US" altLang="zh-CN" dirty="0" smtClean="0">
                <a:solidFill>
                  <a:schemeClr val="tx1"/>
                </a:solidFill>
              </a:rPr>
              <a:t>》</a:t>
            </a:r>
            <a:r>
              <a:rPr lang="zh-CN" altLang="en-US" dirty="0" smtClean="0">
                <a:solidFill>
                  <a:schemeClr val="tx1"/>
                </a:solidFill>
              </a:rPr>
              <a:t>（本期销售情况明细）</a:t>
            </a:r>
            <a:endParaRPr lang="en-US" altLang="zh-CN" b="1" dirty="0" smtClean="0">
              <a:solidFill>
                <a:schemeClr val="accent3"/>
              </a:solidFill>
            </a:endParaRPr>
          </a:p>
          <a:p>
            <a:endParaRPr lang="en-US" altLang="zh-CN" b="1" dirty="0" smtClean="0">
              <a:solidFill>
                <a:schemeClr val="accent3"/>
              </a:solidFill>
            </a:endParaRPr>
          </a:p>
          <a:p>
            <a:endParaRPr lang="en-US" altLang="zh-CN" b="1" dirty="0" smtClean="0">
              <a:solidFill>
                <a:schemeClr val="accent3"/>
              </a:solidFill>
            </a:endParaRPr>
          </a:p>
          <a:p>
            <a:endParaRPr lang="en-US" altLang="zh-CN" b="1" dirty="0" smtClean="0">
              <a:solidFill>
                <a:schemeClr val="accent3"/>
              </a:solidFill>
            </a:endParaRPr>
          </a:p>
          <a:p>
            <a:endParaRPr lang="en-US" altLang="zh-CN" b="1" dirty="0" smtClean="0">
              <a:solidFill>
                <a:schemeClr val="accent3"/>
              </a:solidFill>
            </a:endParaRPr>
          </a:p>
          <a:p>
            <a:endParaRPr lang="en-US" altLang="zh-CN" b="1" dirty="0" smtClean="0">
              <a:solidFill>
                <a:schemeClr val="accent3"/>
              </a:solidFill>
            </a:endParaRPr>
          </a:p>
          <a:p>
            <a:endParaRPr lang="en-US" altLang="zh-CN" b="1" dirty="0" smtClean="0">
              <a:solidFill>
                <a:schemeClr val="accent3"/>
              </a:solidFill>
            </a:endParaRPr>
          </a:p>
          <a:p>
            <a:endParaRPr lang="en-US" altLang="zh-CN" b="1" dirty="0" smtClean="0">
              <a:solidFill>
                <a:schemeClr val="accent3"/>
              </a:solidFill>
            </a:endParaRPr>
          </a:p>
          <a:p>
            <a:endParaRPr lang="en-US" altLang="zh-CN" b="1" dirty="0" smtClean="0">
              <a:solidFill>
                <a:schemeClr val="accent3"/>
              </a:solidFill>
            </a:endParaRPr>
          </a:p>
          <a:p>
            <a:endParaRPr lang="en-US" altLang="zh-CN" b="1" dirty="0" smtClean="0">
              <a:solidFill>
                <a:schemeClr val="accent3"/>
              </a:solidFill>
            </a:endParaRPr>
          </a:p>
          <a:p>
            <a:endParaRPr lang="en-US" altLang="zh-CN" b="1" dirty="0" smtClean="0">
              <a:solidFill>
                <a:schemeClr val="accent3"/>
              </a:solidFill>
            </a:endParaRPr>
          </a:p>
          <a:p>
            <a:endParaRPr lang="zh-CN" altLang="en-US" dirty="0">
              <a:solidFill>
                <a:schemeClr val="accent3"/>
              </a:solidFill>
            </a:endParaRPr>
          </a:p>
        </p:txBody>
      </p:sp>
      <p:pic>
        <p:nvPicPr>
          <p:cNvPr id="63490" name="Picture 2" descr="C:\Users\Administrator\AppData\Roaming\feiq\RichOle\753342910.bmp"/>
          <p:cNvPicPr>
            <a:picLocks noChangeAspect="1" noChangeArrowheads="1"/>
          </p:cNvPicPr>
          <p:nvPr/>
        </p:nvPicPr>
        <p:blipFill>
          <a:blip r:embed="rId4"/>
          <a:srcRect b="24180"/>
          <a:stretch>
            <a:fillRect/>
          </a:stretch>
        </p:blipFill>
        <p:spPr bwMode="auto">
          <a:xfrm>
            <a:off x="1857343" y="4330705"/>
            <a:ext cx="9877425" cy="2643206"/>
          </a:xfrm>
          <a:prstGeom prst="rect">
            <a:avLst/>
          </a:prstGeom>
          <a:noFill/>
        </p:spPr>
      </p:pic>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Requires="p14" p14:dur="9">
        <p15:prstTrans prst="fracture"/>
      </p:transition>
    </mc:Choice>
    <mc:Fallback>
      <p:transition>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571724" y="1258871"/>
            <a:ext cx="8001056" cy="5262979"/>
          </a:xfrm>
          <a:prstGeom prst="rect">
            <a:avLst/>
          </a:prstGeom>
          <a:noFill/>
          <a:ln>
            <a:solidFill>
              <a:srgbClr val="D14E5B"/>
            </a:solidFill>
          </a:ln>
        </p:spPr>
        <p:txBody>
          <a:bodyPr wrap="square" rtlCol="0">
            <a:spAutoFit/>
          </a:bodyPr>
          <a:lstStyle/>
          <a:p>
            <a:pPr marL="742950" indent="-742950"/>
            <a:r>
              <a:rPr lang="zh-CN" altLang="en-US" sz="3600" b="1" dirty="0" smtClean="0">
                <a:solidFill>
                  <a:schemeClr val="accent2"/>
                </a:solidFill>
              </a:rPr>
              <a:t>申报案例目录 </a:t>
            </a:r>
            <a:endParaRPr lang="en-US" altLang="zh-CN" sz="3600" b="1" dirty="0" smtClean="0">
              <a:solidFill>
                <a:schemeClr val="accent2"/>
              </a:solidFill>
            </a:endParaRPr>
          </a:p>
          <a:p>
            <a:pPr marL="742950" indent="-742950"/>
            <a:r>
              <a:rPr lang="zh-CN" altLang="en-US" sz="3600" dirty="0" smtClean="0">
                <a:solidFill>
                  <a:srgbClr val="1F4C6B"/>
                </a:solidFill>
              </a:rPr>
              <a:t>    </a:t>
            </a:r>
            <a:endParaRPr lang="en-US" altLang="zh-CN" sz="3600" dirty="0" smtClean="0">
              <a:solidFill>
                <a:srgbClr val="1F4C6B"/>
              </a:solidFill>
            </a:endParaRPr>
          </a:p>
          <a:p>
            <a:pPr marL="742950" indent="-742950"/>
            <a:r>
              <a:rPr lang="zh-CN" altLang="en-US" sz="3200" b="1" dirty="0" smtClean="0">
                <a:solidFill>
                  <a:schemeClr val="accent2"/>
                </a:solidFill>
              </a:rPr>
              <a:t>      三、不动产一次性抵扣申报案例</a:t>
            </a:r>
            <a:endParaRPr lang="en-US" altLang="zh-CN" sz="3200" b="1" dirty="0" smtClean="0">
              <a:solidFill>
                <a:schemeClr val="accent2"/>
              </a:solidFill>
            </a:endParaRPr>
          </a:p>
          <a:p>
            <a:pPr marL="742950" indent="-742950"/>
            <a:endParaRPr lang="en-US" altLang="zh-CN" sz="3200" b="1" dirty="0" smtClean="0">
              <a:solidFill>
                <a:schemeClr val="accent2"/>
              </a:solidFill>
            </a:endParaRPr>
          </a:p>
          <a:p>
            <a:pPr indent="-742950"/>
            <a:r>
              <a:rPr lang="zh-CN" altLang="en-US" sz="2800" dirty="0" smtClean="0">
                <a:solidFill>
                  <a:schemeClr val="accent3"/>
                </a:solidFill>
              </a:rPr>
              <a:t>        </a:t>
            </a:r>
            <a:r>
              <a:rPr lang="zh-CN" altLang="en-US" sz="2800" b="1" dirty="0" smtClean="0">
                <a:solidFill>
                  <a:schemeClr val="accent3"/>
                </a:solidFill>
              </a:rPr>
              <a:t>自</a:t>
            </a:r>
            <a:r>
              <a:rPr lang="en-US" sz="2800" b="1" dirty="0" smtClean="0">
                <a:solidFill>
                  <a:schemeClr val="accent3"/>
                </a:solidFill>
              </a:rPr>
              <a:t>2019</a:t>
            </a:r>
            <a:r>
              <a:rPr lang="zh-CN" altLang="en-US" sz="2800" b="1" dirty="0" smtClean="0">
                <a:solidFill>
                  <a:schemeClr val="accent3"/>
                </a:solidFill>
              </a:rPr>
              <a:t>年</a:t>
            </a:r>
            <a:r>
              <a:rPr lang="en-US" sz="2800" b="1" dirty="0" smtClean="0">
                <a:solidFill>
                  <a:schemeClr val="accent3"/>
                </a:solidFill>
              </a:rPr>
              <a:t>4</a:t>
            </a:r>
            <a:r>
              <a:rPr lang="zh-CN" altLang="en-US" sz="2800" b="1" dirty="0" smtClean="0">
                <a:solidFill>
                  <a:schemeClr val="accent3"/>
                </a:solidFill>
              </a:rPr>
              <a:t>月</a:t>
            </a:r>
            <a:r>
              <a:rPr lang="en-US" sz="2800" b="1" dirty="0" smtClean="0">
                <a:solidFill>
                  <a:schemeClr val="accent3"/>
                </a:solidFill>
              </a:rPr>
              <a:t>1</a:t>
            </a:r>
            <a:r>
              <a:rPr lang="zh-CN" altLang="en-US" sz="2800" b="1" dirty="0" smtClean="0">
                <a:solidFill>
                  <a:schemeClr val="accent3"/>
                </a:solidFill>
              </a:rPr>
              <a:t>日起，</a:t>
            </a:r>
            <a:r>
              <a:rPr lang="en-US" altLang="zh-CN" sz="2800" b="1" dirty="0" smtClean="0">
                <a:solidFill>
                  <a:schemeClr val="accent3"/>
                </a:solidFill>
              </a:rPr>
              <a:t>《</a:t>
            </a:r>
            <a:r>
              <a:rPr lang="zh-CN" altLang="en-US" sz="2800" b="1" dirty="0" smtClean="0">
                <a:solidFill>
                  <a:schemeClr val="accent3"/>
                </a:solidFill>
              </a:rPr>
              <a:t>营业税改征增值税试点有关事项的规定</a:t>
            </a:r>
            <a:r>
              <a:rPr lang="en-US" altLang="zh-CN" sz="2800" b="1" dirty="0" smtClean="0">
                <a:solidFill>
                  <a:schemeClr val="accent3"/>
                </a:solidFill>
              </a:rPr>
              <a:t>》</a:t>
            </a:r>
            <a:r>
              <a:rPr lang="zh-CN" altLang="en-US" sz="2800" b="1" dirty="0" smtClean="0">
                <a:solidFill>
                  <a:schemeClr val="accent3"/>
                </a:solidFill>
              </a:rPr>
              <a:t>（财税</a:t>
            </a:r>
            <a:r>
              <a:rPr lang="en-US" altLang="zh-CN" sz="2800" b="1" dirty="0" smtClean="0">
                <a:solidFill>
                  <a:schemeClr val="accent3"/>
                </a:solidFill>
              </a:rPr>
              <a:t>〔</a:t>
            </a:r>
            <a:r>
              <a:rPr lang="en-US" sz="2800" b="1" dirty="0" smtClean="0">
                <a:solidFill>
                  <a:schemeClr val="accent3"/>
                </a:solidFill>
              </a:rPr>
              <a:t>2016</a:t>
            </a:r>
            <a:r>
              <a:rPr lang="en-US" altLang="zh-CN" sz="2800" b="1" dirty="0" smtClean="0">
                <a:solidFill>
                  <a:schemeClr val="accent3"/>
                </a:solidFill>
              </a:rPr>
              <a:t>〕</a:t>
            </a:r>
            <a:r>
              <a:rPr lang="en-US" sz="2800" b="1" dirty="0" smtClean="0">
                <a:solidFill>
                  <a:schemeClr val="accent3"/>
                </a:solidFill>
              </a:rPr>
              <a:t>36</a:t>
            </a:r>
            <a:r>
              <a:rPr lang="zh-CN" altLang="en-US" sz="2800" b="1" dirty="0" smtClean="0">
                <a:solidFill>
                  <a:schemeClr val="accent3"/>
                </a:solidFill>
              </a:rPr>
              <a:t>号印发）第一条第（四）项第</a:t>
            </a:r>
            <a:r>
              <a:rPr lang="en-US" sz="2800" b="1" dirty="0" smtClean="0">
                <a:solidFill>
                  <a:schemeClr val="accent3"/>
                </a:solidFill>
              </a:rPr>
              <a:t>1</a:t>
            </a:r>
            <a:r>
              <a:rPr lang="zh-CN" altLang="en-US" sz="2800" b="1" dirty="0" smtClean="0">
                <a:solidFill>
                  <a:schemeClr val="accent3"/>
                </a:solidFill>
              </a:rPr>
              <a:t>点、第二条第（一）项第</a:t>
            </a:r>
            <a:r>
              <a:rPr lang="en-US" sz="2800" b="1" dirty="0" smtClean="0">
                <a:solidFill>
                  <a:schemeClr val="accent3"/>
                </a:solidFill>
              </a:rPr>
              <a:t>1</a:t>
            </a:r>
            <a:r>
              <a:rPr lang="zh-CN" altLang="en-US" sz="2800" b="1" dirty="0" smtClean="0">
                <a:solidFill>
                  <a:schemeClr val="accent3"/>
                </a:solidFill>
              </a:rPr>
              <a:t>点停止执行，纳税人取得不动产或者不动产在建工程的进项税额不再分</a:t>
            </a:r>
            <a:r>
              <a:rPr lang="en-US" sz="2800" b="1" dirty="0" smtClean="0">
                <a:solidFill>
                  <a:schemeClr val="accent3"/>
                </a:solidFill>
              </a:rPr>
              <a:t>2</a:t>
            </a:r>
            <a:r>
              <a:rPr lang="zh-CN" altLang="en-US" sz="2800" b="1" dirty="0" smtClean="0">
                <a:solidFill>
                  <a:schemeClr val="accent3"/>
                </a:solidFill>
              </a:rPr>
              <a:t>年抵扣。</a:t>
            </a:r>
            <a:endParaRPr lang="en-US" altLang="zh-CN" sz="2800" b="1" dirty="0" smtClean="0">
              <a:solidFill>
                <a:schemeClr val="accent3"/>
              </a:solidFill>
            </a:endParaRPr>
          </a:p>
          <a:p>
            <a:pPr indent="-742950"/>
            <a:r>
              <a:rPr lang="zh-CN" altLang="en-US" sz="2800" b="1" dirty="0" smtClean="0">
                <a:solidFill>
                  <a:schemeClr val="accent3"/>
                </a:solidFill>
              </a:rPr>
              <a:t>        此前按规定尚未抵扣完毕的待抵扣进项税额，可自</a:t>
            </a:r>
            <a:r>
              <a:rPr lang="en-US" sz="2800" b="1" dirty="0" smtClean="0">
                <a:solidFill>
                  <a:schemeClr val="accent3"/>
                </a:solidFill>
              </a:rPr>
              <a:t>2019</a:t>
            </a:r>
            <a:r>
              <a:rPr lang="zh-CN" altLang="en-US" sz="2800" b="1" dirty="0" smtClean="0">
                <a:solidFill>
                  <a:schemeClr val="accent3"/>
                </a:solidFill>
              </a:rPr>
              <a:t>年</a:t>
            </a:r>
            <a:r>
              <a:rPr lang="en-US" sz="2800" b="1" dirty="0" smtClean="0">
                <a:solidFill>
                  <a:schemeClr val="accent3"/>
                </a:solidFill>
              </a:rPr>
              <a:t>4</a:t>
            </a:r>
            <a:r>
              <a:rPr lang="zh-CN" altLang="en-US" sz="2800" b="1" dirty="0" smtClean="0">
                <a:solidFill>
                  <a:schemeClr val="accent3"/>
                </a:solidFill>
              </a:rPr>
              <a:t>月税款所属期起从销项税额中抵扣。</a:t>
            </a:r>
            <a:r>
              <a:rPr lang="zh-CN" altLang="en-US" sz="3200" b="1" dirty="0" smtClean="0">
                <a:solidFill>
                  <a:srgbClr val="1F4C6B"/>
                </a:solidFill>
              </a:rPr>
              <a:t>      </a:t>
            </a:r>
          </a:p>
        </p:txBody>
      </p:sp>
      <p:grpSp>
        <p:nvGrpSpPr>
          <p:cNvPr id="2" name="Group 67"/>
          <p:cNvGrpSpPr/>
          <p:nvPr/>
        </p:nvGrpSpPr>
        <p:grpSpPr>
          <a:xfrm>
            <a:off x="285707" y="4545020"/>
            <a:ext cx="2143140" cy="2687630"/>
            <a:chOff x="950284" y="2059774"/>
            <a:chExt cx="3788406" cy="4012600"/>
          </a:xfrm>
        </p:grpSpPr>
        <p:sp>
          <p:nvSpPr>
            <p:cNvPr id="6" name="Freeform 5"/>
            <p:cNvSpPr/>
            <p:nvPr/>
          </p:nvSpPr>
          <p:spPr bwMode="auto">
            <a:xfrm>
              <a:off x="1863217" y="5309576"/>
              <a:ext cx="843589" cy="762798"/>
            </a:xfrm>
            <a:custGeom>
              <a:avLst/>
              <a:gdLst>
                <a:gd name="T0" fmla="*/ 1253 w 1253"/>
                <a:gd name="T1" fmla="*/ 1133 h 1133"/>
                <a:gd name="T2" fmla="*/ 0 w 1253"/>
                <a:gd name="T3" fmla="*/ 1133 h 1133"/>
                <a:gd name="T4" fmla="*/ 151 w 1253"/>
                <a:gd name="T5" fmla="*/ 0 h 1133"/>
                <a:gd name="T6" fmla="*/ 1102 w 1253"/>
                <a:gd name="T7" fmla="*/ 0 h 1133"/>
                <a:gd name="T8" fmla="*/ 1253 w 1253"/>
                <a:gd name="T9" fmla="*/ 1133 h 1133"/>
              </a:gdLst>
              <a:ahLst/>
              <a:cxnLst>
                <a:cxn ang="0">
                  <a:pos x="T0" y="T1"/>
                </a:cxn>
                <a:cxn ang="0">
                  <a:pos x="T2" y="T3"/>
                </a:cxn>
                <a:cxn ang="0">
                  <a:pos x="T4" y="T5"/>
                </a:cxn>
                <a:cxn ang="0">
                  <a:pos x="T6" y="T7"/>
                </a:cxn>
                <a:cxn ang="0">
                  <a:pos x="T8" y="T9"/>
                </a:cxn>
              </a:cxnLst>
              <a:rect l="0" t="0" r="r" b="b"/>
              <a:pathLst>
                <a:path w="1253" h="1133">
                  <a:moveTo>
                    <a:pt x="1253" y="1133"/>
                  </a:moveTo>
                  <a:lnTo>
                    <a:pt x="0" y="1133"/>
                  </a:lnTo>
                  <a:lnTo>
                    <a:pt x="151" y="0"/>
                  </a:lnTo>
                  <a:lnTo>
                    <a:pt x="1102" y="0"/>
                  </a:lnTo>
                  <a:lnTo>
                    <a:pt x="1253" y="1133"/>
                  </a:lnTo>
                  <a:close/>
                </a:path>
              </a:pathLst>
            </a:custGeom>
            <a:solidFill>
              <a:srgbClr val="666666"/>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6"/>
            <p:cNvSpPr/>
            <p:nvPr/>
          </p:nvSpPr>
          <p:spPr bwMode="auto">
            <a:xfrm>
              <a:off x="1894860" y="5309576"/>
              <a:ext cx="778283" cy="517733"/>
            </a:xfrm>
            <a:custGeom>
              <a:avLst/>
              <a:gdLst>
                <a:gd name="T0" fmla="*/ 1156 w 1156"/>
                <a:gd name="T1" fmla="*/ 769 h 769"/>
                <a:gd name="T2" fmla="*/ 1055 w 1156"/>
                <a:gd name="T3" fmla="*/ 0 h 769"/>
                <a:gd name="T4" fmla="*/ 104 w 1156"/>
                <a:gd name="T5" fmla="*/ 0 h 769"/>
                <a:gd name="T6" fmla="*/ 0 w 1156"/>
                <a:gd name="T7" fmla="*/ 769 h 769"/>
                <a:gd name="T8" fmla="*/ 1156 w 1156"/>
                <a:gd name="T9" fmla="*/ 769 h 769"/>
              </a:gdLst>
              <a:ahLst/>
              <a:cxnLst>
                <a:cxn ang="0">
                  <a:pos x="T0" y="T1"/>
                </a:cxn>
                <a:cxn ang="0">
                  <a:pos x="T2" y="T3"/>
                </a:cxn>
                <a:cxn ang="0">
                  <a:pos x="T4" y="T5"/>
                </a:cxn>
                <a:cxn ang="0">
                  <a:pos x="T6" y="T7"/>
                </a:cxn>
                <a:cxn ang="0">
                  <a:pos x="T8" y="T9"/>
                </a:cxn>
              </a:cxnLst>
              <a:rect l="0" t="0" r="r" b="b"/>
              <a:pathLst>
                <a:path w="1156" h="769">
                  <a:moveTo>
                    <a:pt x="1156" y="769"/>
                  </a:moveTo>
                  <a:lnTo>
                    <a:pt x="1055" y="0"/>
                  </a:lnTo>
                  <a:lnTo>
                    <a:pt x="104" y="0"/>
                  </a:lnTo>
                  <a:lnTo>
                    <a:pt x="0" y="769"/>
                  </a:lnTo>
                  <a:lnTo>
                    <a:pt x="1156" y="769"/>
                  </a:lnTo>
                  <a:close/>
                </a:path>
              </a:pathLst>
            </a:custGeom>
            <a:solidFill>
              <a:srgbClr val="4D4D4D"/>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7"/>
            <p:cNvSpPr/>
            <p:nvPr/>
          </p:nvSpPr>
          <p:spPr bwMode="auto">
            <a:xfrm>
              <a:off x="950284" y="3625092"/>
              <a:ext cx="2668783" cy="1956479"/>
            </a:xfrm>
            <a:custGeom>
              <a:avLst/>
              <a:gdLst>
                <a:gd name="T0" fmla="*/ 1676 w 1676"/>
                <a:gd name="T1" fmla="*/ 1196 h 1229"/>
                <a:gd name="T2" fmla="*/ 1643 w 1676"/>
                <a:gd name="T3" fmla="*/ 1229 h 1229"/>
                <a:gd name="T4" fmla="*/ 33 w 1676"/>
                <a:gd name="T5" fmla="*/ 1229 h 1229"/>
                <a:gd name="T6" fmla="*/ 0 w 1676"/>
                <a:gd name="T7" fmla="*/ 1196 h 1229"/>
                <a:gd name="T8" fmla="*/ 0 w 1676"/>
                <a:gd name="T9" fmla="*/ 32 h 1229"/>
                <a:gd name="T10" fmla="*/ 33 w 1676"/>
                <a:gd name="T11" fmla="*/ 0 h 1229"/>
                <a:gd name="T12" fmla="*/ 1643 w 1676"/>
                <a:gd name="T13" fmla="*/ 0 h 1229"/>
                <a:gd name="T14" fmla="*/ 1676 w 1676"/>
                <a:gd name="T15" fmla="*/ 32 h 1229"/>
                <a:gd name="T16" fmla="*/ 1676 w 1676"/>
                <a:gd name="T17" fmla="*/ 1196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6" h="1229">
                  <a:moveTo>
                    <a:pt x="1676" y="1196"/>
                  </a:moveTo>
                  <a:cubicBezTo>
                    <a:pt x="1676" y="1214"/>
                    <a:pt x="1661" y="1229"/>
                    <a:pt x="1643" y="1229"/>
                  </a:cubicBezTo>
                  <a:cubicBezTo>
                    <a:pt x="33" y="1229"/>
                    <a:pt x="33" y="1229"/>
                    <a:pt x="33" y="1229"/>
                  </a:cubicBezTo>
                  <a:cubicBezTo>
                    <a:pt x="15" y="1229"/>
                    <a:pt x="0" y="1214"/>
                    <a:pt x="0" y="1196"/>
                  </a:cubicBezTo>
                  <a:cubicBezTo>
                    <a:pt x="0" y="32"/>
                    <a:pt x="0" y="32"/>
                    <a:pt x="0" y="32"/>
                  </a:cubicBezTo>
                  <a:cubicBezTo>
                    <a:pt x="0" y="15"/>
                    <a:pt x="15" y="0"/>
                    <a:pt x="33" y="0"/>
                  </a:cubicBezTo>
                  <a:cubicBezTo>
                    <a:pt x="1643" y="0"/>
                    <a:pt x="1643" y="0"/>
                    <a:pt x="1643" y="0"/>
                  </a:cubicBezTo>
                  <a:cubicBezTo>
                    <a:pt x="1661" y="0"/>
                    <a:pt x="1676" y="15"/>
                    <a:pt x="1676" y="32"/>
                  </a:cubicBezTo>
                  <a:lnTo>
                    <a:pt x="1676" y="1196"/>
                  </a:lnTo>
                  <a:close/>
                </a:path>
              </a:pathLst>
            </a:custGeom>
            <a:solidFill>
              <a:srgbClr val="333333"/>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8"/>
            <p:cNvSpPr/>
            <p:nvPr/>
          </p:nvSpPr>
          <p:spPr bwMode="auto">
            <a:xfrm>
              <a:off x="950284" y="5232825"/>
              <a:ext cx="2668783" cy="348746"/>
            </a:xfrm>
            <a:custGeom>
              <a:avLst/>
              <a:gdLst>
                <a:gd name="T0" fmla="*/ 0 w 1676"/>
                <a:gd name="T1" fmla="*/ 0 h 219"/>
                <a:gd name="T2" fmla="*/ 0 w 1676"/>
                <a:gd name="T3" fmla="*/ 186 h 219"/>
                <a:gd name="T4" fmla="*/ 33 w 1676"/>
                <a:gd name="T5" fmla="*/ 219 h 219"/>
                <a:gd name="T6" fmla="*/ 1643 w 1676"/>
                <a:gd name="T7" fmla="*/ 219 h 219"/>
                <a:gd name="T8" fmla="*/ 1676 w 1676"/>
                <a:gd name="T9" fmla="*/ 186 h 219"/>
                <a:gd name="T10" fmla="*/ 1676 w 1676"/>
                <a:gd name="T11" fmla="*/ 0 h 219"/>
                <a:gd name="T12" fmla="*/ 0 w 1676"/>
                <a:gd name="T13" fmla="*/ 0 h 219"/>
              </a:gdLst>
              <a:ahLst/>
              <a:cxnLst>
                <a:cxn ang="0">
                  <a:pos x="T0" y="T1"/>
                </a:cxn>
                <a:cxn ang="0">
                  <a:pos x="T2" y="T3"/>
                </a:cxn>
                <a:cxn ang="0">
                  <a:pos x="T4" y="T5"/>
                </a:cxn>
                <a:cxn ang="0">
                  <a:pos x="T6" y="T7"/>
                </a:cxn>
                <a:cxn ang="0">
                  <a:pos x="T8" y="T9"/>
                </a:cxn>
                <a:cxn ang="0">
                  <a:pos x="T10" y="T11"/>
                </a:cxn>
                <a:cxn ang="0">
                  <a:pos x="T12" y="T13"/>
                </a:cxn>
              </a:cxnLst>
              <a:rect l="0" t="0" r="r" b="b"/>
              <a:pathLst>
                <a:path w="1676" h="219">
                  <a:moveTo>
                    <a:pt x="0" y="0"/>
                  </a:moveTo>
                  <a:cubicBezTo>
                    <a:pt x="0" y="186"/>
                    <a:pt x="0" y="186"/>
                    <a:pt x="0" y="186"/>
                  </a:cubicBezTo>
                  <a:cubicBezTo>
                    <a:pt x="0" y="204"/>
                    <a:pt x="15" y="219"/>
                    <a:pt x="33" y="219"/>
                  </a:cubicBezTo>
                  <a:cubicBezTo>
                    <a:pt x="1643" y="219"/>
                    <a:pt x="1643" y="219"/>
                    <a:pt x="1643" y="219"/>
                  </a:cubicBezTo>
                  <a:cubicBezTo>
                    <a:pt x="1661" y="219"/>
                    <a:pt x="1676" y="204"/>
                    <a:pt x="1676" y="186"/>
                  </a:cubicBezTo>
                  <a:cubicBezTo>
                    <a:pt x="1676" y="0"/>
                    <a:pt x="1676" y="0"/>
                    <a:pt x="1676" y="0"/>
                  </a:cubicBezTo>
                  <a:lnTo>
                    <a:pt x="0" y="0"/>
                  </a:lnTo>
                  <a:close/>
                </a:path>
              </a:pathLst>
            </a:custGeom>
            <a:solidFill>
              <a:srgbClr val="666666"/>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Rectangle 9"/>
            <p:cNvSpPr>
              <a:spLocks noChangeArrowheads="1"/>
            </p:cNvSpPr>
            <p:nvPr/>
          </p:nvSpPr>
          <p:spPr bwMode="auto">
            <a:xfrm>
              <a:off x="1074836" y="3722041"/>
              <a:ext cx="2420352" cy="1510784"/>
            </a:xfrm>
            <a:prstGeom prst="rect">
              <a:avLst/>
            </a:pr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10"/>
            <p:cNvSpPr/>
            <p:nvPr/>
          </p:nvSpPr>
          <p:spPr bwMode="auto">
            <a:xfrm>
              <a:off x="1709715" y="6025919"/>
              <a:ext cx="1149920" cy="46455"/>
            </a:xfrm>
            <a:custGeom>
              <a:avLst/>
              <a:gdLst>
                <a:gd name="T0" fmla="*/ 693 w 722"/>
                <a:gd name="T1" fmla="*/ 0 h 29"/>
                <a:gd name="T2" fmla="*/ 29 w 722"/>
                <a:gd name="T3" fmla="*/ 0 h 29"/>
                <a:gd name="T4" fmla="*/ 0 w 722"/>
                <a:gd name="T5" fmla="*/ 29 h 29"/>
                <a:gd name="T6" fmla="*/ 722 w 722"/>
                <a:gd name="T7" fmla="*/ 29 h 29"/>
                <a:gd name="T8" fmla="*/ 693 w 722"/>
                <a:gd name="T9" fmla="*/ 0 h 29"/>
              </a:gdLst>
              <a:ahLst/>
              <a:cxnLst>
                <a:cxn ang="0">
                  <a:pos x="T0" y="T1"/>
                </a:cxn>
                <a:cxn ang="0">
                  <a:pos x="T2" y="T3"/>
                </a:cxn>
                <a:cxn ang="0">
                  <a:pos x="T4" y="T5"/>
                </a:cxn>
                <a:cxn ang="0">
                  <a:pos x="T6" y="T7"/>
                </a:cxn>
                <a:cxn ang="0">
                  <a:pos x="T8" y="T9"/>
                </a:cxn>
              </a:cxnLst>
              <a:rect l="0" t="0" r="r" b="b"/>
              <a:pathLst>
                <a:path w="722" h="29">
                  <a:moveTo>
                    <a:pt x="693" y="0"/>
                  </a:moveTo>
                  <a:cubicBezTo>
                    <a:pt x="29" y="0"/>
                    <a:pt x="29" y="0"/>
                    <a:pt x="29" y="0"/>
                  </a:cubicBezTo>
                  <a:cubicBezTo>
                    <a:pt x="13" y="0"/>
                    <a:pt x="0" y="13"/>
                    <a:pt x="0" y="29"/>
                  </a:cubicBezTo>
                  <a:cubicBezTo>
                    <a:pt x="722" y="29"/>
                    <a:pt x="722" y="29"/>
                    <a:pt x="722" y="29"/>
                  </a:cubicBezTo>
                  <a:cubicBezTo>
                    <a:pt x="722" y="13"/>
                    <a:pt x="709" y="0"/>
                    <a:pt x="693" y="0"/>
                  </a:cubicBezTo>
                  <a:close/>
                </a:path>
              </a:pathLst>
            </a:custGeom>
            <a:solidFill>
              <a:srgbClr val="4D4D4D"/>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11"/>
            <p:cNvSpPr>
              <a:spLocks noEditPoints="1"/>
            </p:cNvSpPr>
            <p:nvPr/>
          </p:nvSpPr>
          <p:spPr bwMode="auto">
            <a:xfrm>
              <a:off x="1017920" y="4095878"/>
              <a:ext cx="2542885" cy="1136454"/>
            </a:xfrm>
            <a:custGeom>
              <a:avLst/>
              <a:gdLst>
                <a:gd name="T0" fmla="*/ 1533 w 1597"/>
                <a:gd name="T1" fmla="*/ 472 h 714"/>
                <a:gd name="T2" fmla="*/ 1534 w 1597"/>
                <a:gd name="T3" fmla="*/ 459 h 714"/>
                <a:gd name="T4" fmla="*/ 1396 w 1597"/>
                <a:gd name="T5" fmla="*/ 328 h 714"/>
                <a:gd name="T6" fmla="*/ 1285 w 1597"/>
                <a:gd name="T7" fmla="*/ 381 h 714"/>
                <a:gd name="T8" fmla="*/ 1266 w 1597"/>
                <a:gd name="T9" fmla="*/ 376 h 714"/>
                <a:gd name="T10" fmla="*/ 1107 w 1597"/>
                <a:gd name="T11" fmla="*/ 238 h 714"/>
                <a:gd name="T12" fmla="*/ 1008 w 1597"/>
                <a:gd name="T13" fmla="*/ 271 h 714"/>
                <a:gd name="T14" fmla="*/ 896 w 1597"/>
                <a:gd name="T15" fmla="*/ 208 h 714"/>
                <a:gd name="T16" fmla="*/ 846 w 1597"/>
                <a:gd name="T17" fmla="*/ 218 h 714"/>
                <a:gd name="T18" fmla="*/ 707 w 1597"/>
                <a:gd name="T19" fmla="*/ 107 h 714"/>
                <a:gd name="T20" fmla="*/ 690 w 1597"/>
                <a:gd name="T21" fmla="*/ 108 h 714"/>
                <a:gd name="T22" fmla="*/ 575 w 1597"/>
                <a:gd name="T23" fmla="*/ 0 h 714"/>
                <a:gd name="T24" fmla="*/ 472 w 1597"/>
                <a:gd name="T25" fmla="*/ 61 h 714"/>
                <a:gd name="T26" fmla="*/ 460 w 1597"/>
                <a:gd name="T27" fmla="*/ 59 h 714"/>
                <a:gd name="T28" fmla="*/ 400 w 1597"/>
                <a:gd name="T29" fmla="*/ 116 h 714"/>
                <a:gd name="T30" fmla="*/ 402 w 1597"/>
                <a:gd name="T31" fmla="*/ 133 h 714"/>
                <a:gd name="T32" fmla="*/ 333 w 1597"/>
                <a:gd name="T33" fmla="*/ 210 h 714"/>
                <a:gd name="T34" fmla="*/ 311 w 1597"/>
                <a:gd name="T35" fmla="*/ 208 h 714"/>
                <a:gd name="T36" fmla="*/ 213 w 1597"/>
                <a:gd name="T37" fmla="*/ 286 h 714"/>
                <a:gd name="T38" fmla="*/ 109 w 1597"/>
                <a:gd name="T39" fmla="*/ 437 h 714"/>
                <a:gd name="T40" fmla="*/ 109 w 1597"/>
                <a:gd name="T41" fmla="*/ 451 h 714"/>
                <a:gd name="T42" fmla="*/ 0 w 1597"/>
                <a:gd name="T43" fmla="*/ 633 h 714"/>
                <a:gd name="T44" fmla="*/ 17 w 1597"/>
                <a:gd name="T45" fmla="*/ 714 h 714"/>
                <a:gd name="T46" fmla="*/ 1546 w 1597"/>
                <a:gd name="T47" fmla="*/ 714 h 714"/>
                <a:gd name="T48" fmla="*/ 1597 w 1597"/>
                <a:gd name="T49" fmla="*/ 598 h 714"/>
                <a:gd name="T50" fmla="*/ 1533 w 1597"/>
                <a:gd name="T51" fmla="*/ 472 h 714"/>
                <a:gd name="T52" fmla="*/ 581 w 1597"/>
                <a:gd name="T53" fmla="*/ 390 h 714"/>
                <a:gd name="T54" fmla="*/ 564 w 1597"/>
                <a:gd name="T55" fmla="*/ 356 h 714"/>
                <a:gd name="T56" fmla="*/ 595 w 1597"/>
                <a:gd name="T57" fmla="*/ 319 h 714"/>
                <a:gd name="T58" fmla="*/ 615 w 1597"/>
                <a:gd name="T59" fmla="*/ 340 h 714"/>
                <a:gd name="T60" fmla="*/ 609 w 1597"/>
                <a:gd name="T61" fmla="*/ 376 h 714"/>
                <a:gd name="T62" fmla="*/ 610 w 1597"/>
                <a:gd name="T63" fmla="*/ 382 h 714"/>
                <a:gd name="T64" fmla="*/ 581 w 1597"/>
                <a:gd name="T65" fmla="*/ 390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97" h="714">
                  <a:moveTo>
                    <a:pt x="1533" y="472"/>
                  </a:moveTo>
                  <a:cubicBezTo>
                    <a:pt x="1534" y="468"/>
                    <a:pt x="1534" y="463"/>
                    <a:pt x="1534" y="459"/>
                  </a:cubicBezTo>
                  <a:cubicBezTo>
                    <a:pt x="1534" y="386"/>
                    <a:pt x="1472" y="328"/>
                    <a:pt x="1396" y="328"/>
                  </a:cubicBezTo>
                  <a:cubicBezTo>
                    <a:pt x="1350" y="328"/>
                    <a:pt x="1310" y="349"/>
                    <a:pt x="1285" y="381"/>
                  </a:cubicBezTo>
                  <a:cubicBezTo>
                    <a:pt x="1279" y="379"/>
                    <a:pt x="1273" y="377"/>
                    <a:pt x="1266" y="376"/>
                  </a:cubicBezTo>
                  <a:cubicBezTo>
                    <a:pt x="1259" y="299"/>
                    <a:pt x="1190" y="238"/>
                    <a:pt x="1107" y="238"/>
                  </a:cubicBezTo>
                  <a:cubicBezTo>
                    <a:pt x="1069" y="238"/>
                    <a:pt x="1035" y="251"/>
                    <a:pt x="1008" y="271"/>
                  </a:cubicBezTo>
                  <a:cubicBezTo>
                    <a:pt x="986" y="233"/>
                    <a:pt x="945" y="208"/>
                    <a:pt x="896" y="208"/>
                  </a:cubicBezTo>
                  <a:cubicBezTo>
                    <a:pt x="878" y="208"/>
                    <a:pt x="861" y="211"/>
                    <a:pt x="846" y="218"/>
                  </a:cubicBezTo>
                  <a:cubicBezTo>
                    <a:pt x="835" y="155"/>
                    <a:pt x="777" y="107"/>
                    <a:pt x="707" y="107"/>
                  </a:cubicBezTo>
                  <a:cubicBezTo>
                    <a:pt x="702" y="107"/>
                    <a:pt x="696" y="107"/>
                    <a:pt x="690" y="108"/>
                  </a:cubicBezTo>
                  <a:cubicBezTo>
                    <a:pt x="690" y="48"/>
                    <a:pt x="638" y="0"/>
                    <a:pt x="575" y="0"/>
                  </a:cubicBezTo>
                  <a:cubicBezTo>
                    <a:pt x="530" y="0"/>
                    <a:pt x="491" y="25"/>
                    <a:pt x="472" y="61"/>
                  </a:cubicBezTo>
                  <a:cubicBezTo>
                    <a:pt x="468" y="60"/>
                    <a:pt x="464" y="59"/>
                    <a:pt x="460" y="59"/>
                  </a:cubicBezTo>
                  <a:cubicBezTo>
                    <a:pt x="427" y="59"/>
                    <a:pt x="400" y="85"/>
                    <a:pt x="400" y="116"/>
                  </a:cubicBezTo>
                  <a:cubicBezTo>
                    <a:pt x="400" y="122"/>
                    <a:pt x="401" y="127"/>
                    <a:pt x="402" y="133"/>
                  </a:cubicBezTo>
                  <a:cubicBezTo>
                    <a:pt x="370" y="149"/>
                    <a:pt x="345" y="177"/>
                    <a:pt x="333" y="210"/>
                  </a:cubicBezTo>
                  <a:cubicBezTo>
                    <a:pt x="326" y="209"/>
                    <a:pt x="319" y="208"/>
                    <a:pt x="311" y="208"/>
                  </a:cubicBezTo>
                  <a:cubicBezTo>
                    <a:pt x="262" y="208"/>
                    <a:pt x="221" y="242"/>
                    <a:pt x="213" y="286"/>
                  </a:cubicBezTo>
                  <a:cubicBezTo>
                    <a:pt x="151" y="312"/>
                    <a:pt x="109" y="370"/>
                    <a:pt x="109" y="437"/>
                  </a:cubicBezTo>
                  <a:cubicBezTo>
                    <a:pt x="109" y="442"/>
                    <a:pt x="109" y="446"/>
                    <a:pt x="109" y="451"/>
                  </a:cubicBezTo>
                  <a:cubicBezTo>
                    <a:pt x="44" y="488"/>
                    <a:pt x="0" y="555"/>
                    <a:pt x="0" y="633"/>
                  </a:cubicBezTo>
                  <a:cubicBezTo>
                    <a:pt x="0" y="661"/>
                    <a:pt x="6" y="689"/>
                    <a:pt x="17" y="714"/>
                  </a:cubicBezTo>
                  <a:cubicBezTo>
                    <a:pt x="1546" y="714"/>
                    <a:pt x="1546" y="714"/>
                    <a:pt x="1546" y="714"/>
                  </a:cubicBezTo>
                  <a:cubicBezTo>
                    <a:pt x="1578" y="684"/>
                    <a:pt x="1597" y="644"/>
                    <a:pt x="1597" y="598"/>
                  </a:cubicBezTo>
                  <a:cubicBezTo>
                    <a:pt x="1597" y="547"/>
                    <a:pt x="1572" y="502"/>
                    <a:pt x="1533" y="472"/>
                  </a:cubicBezTo>
                  <a:close/>
                  <a:moveTo>
                    <a:pt x="581" y="390"/>
                  </a:moveTo>
                  <a:cubicBezTo>
                    <a:pt x="578" y="377"/>
                    <a:pt x="572" y="365"/>
                    <a:pt x="564" y="356"/>
                  </a:cubicBezTo>
                  <a:cubicBezTo>
                    <a:pt x="576" y="345"/>
                    <a:pt x="587" y="333"/>
                    <a:pt x="595" y="319"/>
                  </a:cubicBezTo>
                  <a:cubicBezTo>
                    <a:pt x="601" y="327"/>
                    <a:pt x="608" y="334"/>
                    <a:pt x="615" y="340"/>
                  </a:cubicBezTo>
                  <a:cubicBezTo>
                    <a:pt x="611" y="351"/>
                    <a:pt x="609" y="363"/>
                    <a:pt x="609" y="376"/>
                  </a:cubicBezTo>
                  <a:cubicBezTo>
                    <a:pt x="609" y="378"/>
                    <a:pt x="610" y="380"/>
                    <a:pt x="610" y="382"/>
                  </a:cubicBezTo>
                  <a:cubicBezTo>
                    <a:pt x="600" y="384"/>
                    <a:pt x="590" y="386"/>
                    <a:pt x="581" y="390"/>
                  </a:cubicBezTo>
                  <a:close/>
                </a:path>
              </a:pathLst>
            </a:custGeom>
            <a:solidFill>
              <a:srgbClr val="F1F1F1"/>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12"/>
            <p:cNvSpPr/>
            <p:nvPr/>
          </p:nvSpPr>
          <p:spPr bwMode="auto">
            <a:xfrm>
              <a:off x="1810030" y="3099280"/>
              <a:ext cx="1890500" cy="1993508"/>
            </a:xfrm>
            <a:custGeom>
              <a:avLst/>
              <a:gdLst>
                <a:gd name="T0" fmla="*/ 1060 w 1187"/>
                <a:gd name="T1" fmla="*/ 0 h 1252"/>
                <a:gd name="T2" fmla="*/ 832 w 1187"/>
                <a:gd name="T3" fmla="*/ 228 h 1252"/>
                <a:gd name="T4" fmla="*/ 729 w 1187"/>
                <a:gd name="T5" fmla="*/ 312 h 1252"/>
                <a:gd name="T6" fmla="*/ 512 w 1187"/>
                <a:gd name="T7" fmla="*/ 432 h 1252"/>
                <a:gd name="T8" fmla="*/ 342 w 1187"/>
                <a:gd name="T9" fmla="*/ 509 h 1252"/>
                <a:gd name="T10" fmla="*/ 222 w 1187"/>
                <a:gd name="T11" fmla="*/ 568 h 1252"/>
                <a:gd name="T12" fmla="*/ 141 w 1187"/>
                <a:gd name="T13" fmla="*/ 619 h 1252"/>
                <a:gd name="T14" fmla="*/ 88 w 1187"/>
                <a:gd name="T15" fmla="*/ 664 h 1252"/>
                <a:gd name="T16" fmla="*/ 53 w 1187"/>
                <a:gd name="T17" fmla="*/ 704 h 1252"/>
                <a:gd name="T18" fmla="*/ 14 w 1187"/>
                <a:gd name="T19" fmla="*/ 777 h 1252"/>
                <a:gd name="T20" fmla="*/ 0 w 1187"/>
                <a:gd name="T21" fmla="*/ 862 h 1252"/>
                <a:gd name="T22" fmla="*/ 15 w 1187"/>
                <a:gd name="T23" fmla="*/ 954 h 1252"/>
                <a:gd name="T24" fmla="*/ 84 w 1187"/>
                <a:gd name="T25" fmla="*/ 1095 h 1252"/>
                <a:gd name="T26" fmla="*/ 210 w 1187"/>
                <a:gd name="T27" fmla="*/ 1252 h 1252"/>
                <a:gd name="T28" fmla="*/ 342 w 1187"/>
                <a:gd name="T29" fmla="*/ 1129 h 1252"/>
                <a:gd name="T30" fmla="*/ 263 w 1187"/>
                <a:gd name="T31" fmla="*/ 1036 h 1252"/>
                <a:gd name="T32" fmla="*/ 197 w 1187"/>
                <a:gd name="T33" fmla="*/ 929 h 1252"/>
                <a:gd name="T34" fmla="*/ 184 w 1187"/>
                <a:gd name="T35" fmla="*/ 890 h 1252"/>
                <a:gd name="T36" fmla="*/ 180 w 1187"/>
                <a:gd name="T37" fmla="*/ 862 h 1252"/>
                <a:gd name="T38" fmla="*/ 183 w 1187"/>
                <a:gd name="T39" fmla="*/ 841 h 1252"/>
                <a:gd name="T40" fmla="*/ 191 w 1187"/>
                <a:gd name="T41" fmla="*/ 822 h 1252"/>
                <a:gd name="T42" fmla="*/ 204 w 1187"/>
                <a:gd name="T43" fmla="*/ 803 h 1252"/>
                <a:gd name="T44" fmla="*/ 249 w 1187"/>
                <a:gd name="T45" fmla="*/ 763 h 1252"/>
                <a:gd name="T46" fmla="*/ 309 w 1187"/>
                <a:gd name="T47" fmla="*/ 726 h 1252"/>
                <a:gd name="T48" fmla="*/ 451 w 1187"/>
                <a:gd name="T49" fmla="*/ 657 h 1252"/>
                <a:gd name="T50" fmla="*/ 707 w 1187"/>
                <a:gd name="T51" fmla="*/ 535 h 1252"/>
                <a:gd name="T52" fmla="*/ 838 w 1187"/>
                <a:gd name="T53" fmla="*/ 456 h 1252"/>
                <a:gd name="T54" fmla="*/ 959 w 1187"/>
                <a:gd name="T55" fmla="*/ 355 h 1252"/>
                <a:gd name="T56" fmla="*/ 1152 w 1187"/>
                <a:gd name="T57" fmla="*/ 162 h 1252"/>
                <a:gd name="T58" fmla="*/ 1181 w 1187"/>
                <a:gd name="T59" fmla="*/ 133 h 1252"/>
                <a:gd name="T60" fmla="*/ 1187 w 1187"/>
                <a:gd name="T61" fmla="*/ 127 h 1252"/>
                <a:gd name="T62" fmla="*/ 1060 w 1187"/>
                <a:gd name="T63" fmla="*/ 0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87" h="1252">
                  <a:moveTo>
                    <a:pt x="1060" y="0"/>
                  </a:moveTo>
                  <a:cubicBezTo>
                    <a:pt x="1060" y="0"/>
                    <a:pt x="1043" y="16"/>
                    <a:pt x="832" y="228"/>
                  </a:cubicBezTo>
                  <a:cubicBezTo>
                    <a:pt x="801" y="258"/>
                    <a:pt x="766" y="286"/>
                    <a:pt x="729" y="312"/>
                  </a:cubicBezTo>
                  <a:cubicBezTo>
                    <a:pt x="663" y="358"/>
                    <a:pt x="588" y="396"/>
                    <a:pt x="512" y="432"/>
                  </a:cubicBezTo>
                  <a:cubicBezTo>
                    <a:pt x="455" y="459"/>
                    <a:pt x="397" y="484"/>
                    <a:pt x="342" y="509"/>
                  </a:cubicBezTo>
                  <a:cubicBezTo>
                    <a:pt x="300" y="528"/>
                    <a:pt x="260" y="547"/>
                    <a:pt x="222" y="568"/>
                  </a:cubicBezTo>
                  <a:cubicBezTo>
                    <a:pt x="194" y="584"/>
                    <a:pt x="167" y="600"/>
                    <a:pt x="141" y="619"/>
                  </a:cubicBezTo>
                  <a:cubicBezTo>
                    <a:pt x="122" y="633"/>
                    <a:pt x="104" y="648"/>
                    <a:pt x="88" y="664"/>
                  </a:cubicBezTo>
                  <a:cubicBezTo>
                    <a:pt x="75" y="677"/>
                    <a:pt x="63" y="690"/>
                    <a:pt x="53" y="704"/>
                  </a:cubicBezTo>
                  <a:cubicBezTo>
                    <a:pt x="37" y="726"/>
                    <a:pt x="24" y="751"/>
                    <a:pt x="14" y="777"/>
                  </a:cubicBezTo>
                  <a:cubicBezTo>
                    <a:pt x="5" y="804"/>
                    <a:pt x="0" y="833"/>
                    <a:pt x="0" y="862"/>
                  </a:cubicBezTo>
                  <a:cubicBezTo>
                    <a:pt x="0" y="893"/>
                    <a:pt x="5" y="923"/>
                    <a:pt x="15" y="954"/>
                  </a:cubicBezTo>
                  <a:cubicBezTo>
                    <a:pt x="29" y="1000"/>
                    <a:pt x="52" y="1046"/>
                    <a:pt x="84" y="1095"/>
                  </a:cubicBezTo>
                  <a:cubicBezTo>
                    <a:pt x="116" y="1144"/>
                    <a:pt x="158" y="1196"/>
                    <a:pt x="210" y="1252"/>
                  </a:cubicBezTo>
                  <a:cubicBezTo>
                    <a:pt x="342" y="1129"/>
                    <a:pt x="342" y="1129"/>
                    <a:pt x="342" y="1129"/>
                  </a:cubicBezTo>
                  <a:cubicBezTo>
                    <a:pt x="310" y="1096"/>
                    <a:pt x="284" y="1065"/>
                    <a:pt x="263" y="1036"/>
                  </a:cubicBezTo>
                  <a:cubicBezTo>
                    <a:pt x="231" y="994"/>
                    <a:pt x="209" y="958"/>
                    <a:pt x="197" y="929"/>
                  </a:cubicBezTo>
                  <a:cubicBezTo>
                    <a:pt x="191" y="914"/>
                    <a:pt x="186" y="901"/>
                    <a:pt x="184" y="890"/>
                  </a:cubicBezTo>
                  <a:cubicBezTo>
                    <a:pt x="181" y="879"/>
                    <a:pt x="180" y="870"/>
                    <a:pt x="180" y="862"/>
                  </a:cubicBezTo>
                  <a:cubicBezTo>
                    <a:pt x="180" y="854"/>
                    <a:pt x="181" y="847"/>
                    <a:pt x="183" y="841"/>
                  </a:cubicBezTo>
                  <a:cubicBezTo>
                    <a:pt x="185" y="834"/>
                    <a:pt x="187" y="829"/>
                    <a:pt x="191" y="822"/>
                  </a:cubicBezTo>
                  <a:cubicBezTo>
                    <a:pt x="194" y="816"/>
                    <a:pt x="198" y="810"/>
                    <a:pt x="204" y="803"/>
                  </a:cubicBezTo>
                  <a:cubicBezTo>
                    <a:pt x="214" y="791"/>
                    <a:pt x="229" y="777"/>
                    <a:pt x="249" y="763"/>
                  </a:cubicBezTo>
                  <a:cubicBezTo>
                    <a:pt x="266" y="751"/>
                    <a:pt x="286" y="738"/>
                    <a:pt x="309" y="726"/>
                  </a:cubicBezTo>
                  <a:cubicBezTo>
                    <a:pt x="349" y="703"/>
                    <a:pt x="398" y="681"/>
                    <a:pt x="451" y="657"/>
                  </a:cubicBezTo>
                  <a:cubicBezTo>
                    <a:pt x="530" y="621"/>
                    <a:pt x="619" y="583"/>
                    <a:pt x="707" y="535"/>
                  </a:cubicBezTo>
                  <a:cubicBezTo>
                    <a:pt x="752" y="512"/>
                    <a:pt x="796" y="485"/>
                    <a:pt x="838" y="456"/>
                  </a:cubicBezTo>
                  <a:cubicBezTo>
                    <a:pt x="880" y="426"/>
                    <a:pt x="921" y="393"/>
                    <a:pt x="959" y="355"/>
                  </a:cubicBezTo>
                  <a:cubicBezTo>
                    <a:pt x="1065" y="249"/>
                    <a:pt x="1122" y="192"/>
                    <a:pt x="1152" y="162"/>
                  </a:cubicBezTo>
                  <a:cubicBezTo>
                    <a:pt x="1168" y="146"/>
                    <a:pt x="1176" y="138"/>
                    <a:pt x="1181" y="133"/>
                  </a:cubicBezTo>
                  <a:cubicBezTo>
                    <a:pt x="1186" y="128"/>
                    <a:pt x="1187" y="127"/>
                    <a:pt x="1187" y="127"/>
                  </a:cubicBezTo>
                  <a:lnTo>
                    <a:pt x="1060" y="0"/>
                  </a:lnTo>
                  <a:close/>
                </a:path>
              </a:pathLst>
            </a:custGeom>
            <a:solidFill>
              <a:srgbClr val="F1F1F1"/>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13"/>
            <p:cNvSpPr/>
            <p:nvPr/>
          </p:nvSpPr>
          <p:spPr bwMode="auto">
            <a:xfrm>
              <a:off x="1194002" y="4629588"/>
              <a:ext cx="1920124" cy="603237"/>
            </a:xfrm>
            <a:custGeom>
              <a:avLst/>
              <a:gdLst>
                <a:gd name="T0" fmla="*/ 38 w 1206"/>
                <a:gd name="T1" fmla="*/ 379 h 379"/>
                <a:gd name="T2" fmla="*/ 0 w 1206"/>
                <a:gd name="T3" fmla="*/ 287 h 379"/>
                <a:gd name="T4" fmla="*/ 48 w 1206"/>
                <a:gd name="T5" fmla="*/ 186 h 379"/>
                <a:gd name="T6" fmla="*/ 48 w 1206"/>
                <a:gd name="T7" fmla="*/ 176 h 379"/>
                <a:gd name="T8" fmla="*/ 152 w 1206"/>
                <a:gd name="T9" fmla="*/ 71 h 379"/>
                <a:gd name="T10" fmla="*/ 236 w 1206"/>
                <a:gd name="T11" fmla="*/ 114 h 379"/>
                <a:gd name="T12" fmla="*/ 250 w 1206"/>
                <a:gd name="T13" fmla="*/ 110 h 379"/>
                <a:gd name="T14" fmla="*/ 370 w 1206"/>
                <a:gd name="T15" fmla="*/ 0 h 379"/>
                <a:gd name="T16" fmla="*/ 487 w 1206"/>
                <a:gd name="T17" fmla="*/ 91 h 379"/>
                <a:gd name="T18" fmla="*/ 501 w 1206"/>
                <a:gd name="T19" fmla="*/ 89 h 379"/>
                <a:gd name="T20" fmla="*/ 552 w 1206"/>
                <a:gd name="T21" fmla="*/ 110 h 379"/>
                <a:gd name="T22" fmla="*/ 552 w 1206"/>
                <a:gd name="T23" fmla="*/ 110 h 379"/>
                <a:gd name="T24" fmla="*/ 649 w 1206"/>
                <a:gd name="T25" fmla="*/ 13 h 379"/>
                <a:gd name="T26" fmla="*/ 746 w 1206"/>
                <a:gd name="T27" fmla="*/ 110 h 379"/>
                <a:gd name="T28" fmla="*/ 746 w 1206"/>
                <a:gd name="T29" fmla="*/ 115 h 379"/>
                <a:gd name="T30" fmla="*/ 767 w 1206"/>
                <a:gd name="T31" fmla="*/ 121 h 379"/>
                <a:gd name="T32" fmla="*/ 827 w 1206"/>
                <a:gd name="T33" fmla="*/ 71 h 379"/>
                <a:gd name="T34" fmla="*/ 877 w 1206"/>
                <a:gd name="T35" fmla="*/ 98 h 379"/>
                <a:gd name="T36" fmla="*/ 993 w 1206"/>
                <a:gd name="T37" fmla="*/ 27 h 379"/>
                <a:gd name="T38" fmla="*/ 1124 w 1206"/>
                <a:gd name="T39" fmla="*/ 158 h 379"/>
                <a:gd name="T40" fmla="*/ 1123 w 1206"/>
                <a:gd name="T41" fmla="*/ 170 h 379"/>
                <a:gd name="T42" fmla="*/ 1206 w 1206"/>
                <a:gd name="T43" fmla="*/ 314 h 379"/>
                <a:gd name="T44" fmla="*/ 1193 w 1206"/>
                <a:gd name="T45" fmla="*/ 379 h 379"/>
                <a:gd name="T46" fmla="*/ 38 w 1206"/>
                <a:gd name="T47" fmla="*/ 37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06" h="379">
                  <a:moveTo>
                    <a:pt x="38" y="379"/>
                  </a:moveTo>
                  <a:cubicBezTo>
                    <a:pt x="15" y="355"/>
                    <a:pt x="0" y="323"/>
                    <a:pt x="0" y="287"/>
                  </a:cubicBezTo>
                  <a:cubicBezTo>
                    <a:pt x="0" y="246"/>
                    <a:pt x="19" y="210"/>
                    <a:pt x="48" y="186"/>
                  </a:cubicBezTo>
                  <a:cubicBezTo>
                    <a:pt x="48" y="183"/>
                    <a:pt x="48" y="179"/>
                    <a:pt x="48" y="176"/>
                  </a:cubicBezTo>
                  <a:cubicBezTo>
                    <a:pt x="48" y="118"/>
                    <a:pt x="94" y="71"/>
                    <a:pt x="152" y="71"/>
                  </a:cubicBezTo>
                  <a:cubicBezTo>
                    <a:pt x="186" y="71"/>
                    <a:pt x="217" y="88"/>
                    <a:pt x="236" y="114"/>
                  </a:cubicBezTo>
                  <a:cubicBezTo>
                    <a:pt x="240" y="112"/>
                    <a:pt x="245" y="111"/>
                    <a:pt x="250" y="110"/>
                  </a:cubicBezTo>
                  <a:cubicBezTo>
                    <a:pt x="256" y="49"/>
                    <a:pt x="307" y="0"/>
                    <a:pt x="370" y="0"/>
                  </a:cubicBezTo>
                  <a:cubicBezTo>
                    <a:pt x="427" y="0"/>
                    <a:pt x="474" y="39"/>
                    <a:pt x="487" y="91"/>
                  </a:cubicBezTo>
                  <a:cubicBezTo>
                    <a:pt x="492" y="90"/>
                    <a:pt x="496" y="89"/>
                    <a:pt x="501" y="89"/>
                  </a:cubicBezTo>
                  <a:cubicBezTo>
                    <a:pt x="521" y="89"/>
                    <a:pt x="539" y="97"/>
                    <a:pt x="552" y="110"/>
                  </a:cubicBezTo>
                  <a:cubicBezTo>
                    <a:pt x="552" y="110"/>
                    <a:pt x="552" y="110"/>
                    <a:pt x="552" y="110"/>
                  </a:cubicBezTo>
                  <a:cubicBezTo>
                    <a:pt x="552" y="56"/>
                    <a:pt x="596" y="13"/>
                    <a:pt x="649" y="13"/>
                  </a:cubicBezTo>
                  <a:cubicBezTo>
                    <a:pt x="703" y="13"/>
                    <a:pt x="746" y="56"/>
                    <a:pt x="746" y="110"/>
                  </a:cubicBezTo>
                  <a:cubicBezTo>
                    <a:pt x="746" y="111"/>
                    <a:pt x="746" y="113"/>
                    <a:pt x="746" y="115"/>
                  </a:cubicBezTo>
                  <a:cubicBezTo>
                    <a:pt x="753" y="116"/>
                    <a:pt x="760" y="118"/>
                    <a:pt x="767" y="121"/>
                  </a:cubicBezTo>
                  <a:cubicBezTo>
                    <a:pt x="773" y="93"/>
                    <a:pt x="797" y="71"/>
                    <a:pt x="827" y="71"/>
                  </a:cubicBezTo>
                  <a:cubicBezTo>
                    <a:pt x="848" y="71"/>
                    <a:pt x="866" y="82"/>
                    <a:pt x="877" y="98"/>
                  </a:cubicBezTo>
                  <a:cubicBezTo>
                    <a:pt x="899" y="56"/>
                    <a:pt x="943" y="27"/>
                    <a:pt x="993" y="27"/>
                  </a:cubicBezTo>
                  <a:cubicBezTo>
                    <a:pt x="1065" y="27"/>
                    <a:pt x="1124" y="86"/>
                    <a:pt x="1124" y="158"/>
                  </a:cubicBezTo>
                  <a:cubicBezTo>
                    <a:pt x="1124" y="162"/>
                    <a:pt x="1124" y="166"/>
                    <a:pt x="1123" y="170"/>
                  </a:cubicBezTo>
                  <a:cubicBezTo>
                    <a:pt x="1173" y="199"/>
                    <a:pt x="1206" y="253"/>
                    <a:pt x="1206" y="314"/>
                  </a:cubicBezTo>
                  <a:cubicBezTo>
                    <a:pt x="1206" y="337"/>
                    <a:pt x="1201" y="359"/>
                    <a:pt x="1193" y="379"/>
                  </a:cubicBezTo>
                  <a:lnTo>
                    <a:pt x="38" y="379"/>
                  </a:lnTo>
                  <a:close/>
                </a:path>
              </a:pathLst>
            </a:custGeom>
            <a:solidFill>
              <a:srgbClr val="E5E5E5"/>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14"/>
            <p:cNvSpPr/>
            <p:nvPr/>
          </p:nvSpPr>
          <p:spPr bwMode="auto">
            <a:xfrm>
              <a:off x="1845713" y="3123517"/>
              <a:ext cx="1829234" cy="1945707"/>
            </a:xfrm>
            <a:custGeom>
              <a:avLst/>
              <a:gdLst>
                <a:gd name="T0" fmla="*/ 1053 w 1149"/>
                <a:gd name="T1" fmla="*/ 0 h 1222"/>
                <a:gd name="T2" fmla="*/ 825 w 1149"/>
                <a:gd name="T3" fmla="*/ 228 h 1222"/>
                <a:gd name="T4" fmla="*/ 597 w 1149"/>
                <a:gd name="T5" fmla="*/ 389 h 1222"/>
                <a:gd name="T6" fmla="*/ 401 w 1149"/>
                <a:gd name="T7" fmla="*/ 481 h 1222"/>
                <a:gd name="T8" fmla="*/ 260 w 1149"/>
                <a:gd name="T9" fmla="*/ 547 h 1222"/>
                <a:gd name="T10" fmla="*/ 165 w 1149"/>
                <a:gd name="T11" fmla="*/ 600 h 1222"/>
                <a:gd name="T12" fmla="*/ 102 w 1149"/>
                <a:gd name="T13" fmla="*/ 645 h 1222"/>
                <a:gd name="T14" fmla="*/ 62 w 1149"/>
                <a:gd name="T15" fmla="*/ 686 h 1222"/>
                <a:gd name="T16" fmla="*/ 17 w 1149"/>
                <a:gd name="T17" fmla="*/ 759 h 1222"/>
                <a:gd name="T18" fmla="*/ 0 w 1149"/>
                <a:gd name="T19" fmla="*/ 847 h 1222"/>
                <a:gd name="T20" fmla="*/ 14 w 1149"/>
                <a:gd name="T21" fmla="*/ 933 h 1222"/>
                <a:gd name="T22" fmla="*/ 80 w 1149"/>
                <a:gd name="T23" fmla="*/ 1068 h 1222"/>
                <a:gd name="T24" fmla="*/ 204 w 1149"/>
                <a:gd name="T25" fmla="*/ 1222 h 1222"/>
                <a:gd name="T26" fmla="*/ 304 w 1149"/>
                <a:gd name="T27" fmla="*/ 1129 h 1222"/>
                <a:gd name="T28" fmla="*/ 223 w 1149"/>
                <a:gd name="T29" fmla="*/ 1035 h 1222"/>
                <a:gd name="T30" fmla="*/ 155 w 1149"/>
                <a:gd name="T31" fmla="*/ 922 h 1222"/>
                <a:gd name="T32" fmla="*/ 140 w 1149"/>
                <a:gd name="T33" fmla="*/ 880 h 1222"/>
                <a:gd name="T34" fmla="*/ 136 w 1149"/>
                <a:gd name="T35" fmla="*/ 847 h 1222"/>
                <a:gd name="T36" fmla="*/ 140 w 1149"/>
                <a:gd name="T37" fmla="*/ 820 h 1222"/>
                <a:gd name="T38" fmla="*/ 150 w 1149"/>
                <a:gd name="T39" fmla="*/ 797 h 1222"/>
                <a:gd name="T40" fmla="*/ 165 w 1149"/>
                <a:gd name="T41" fmla="*/ 774 h 1222"/>
                <a:gd name="T42" fmla="*/ 214 w 1149"/>
                <a:gd name="T43" fmla="*/ 731 h 1222"/>
                <a:gd name="T44" fmla="*/ 276 w 1149"/>
                <a:gd name="T45" fmla="*/ 691 h 1222"/>
                <a:gd name="T46" fmla="*/ 420 w 1149"/>
                <a:gd name="T47" fmla="*/ 622 h 1222"/>
                <a:gd name="T48" fmla="*/ 675 w 1149"/>
                <a:gd name="T49" fmla="*/ 501 h 1222"/>
                <a:gd name="T50" fmla="*/ 922 w 1149"/>
                <a:gd name="T51" fmla="*/ 324 h 1222"/>
                <a:gd name="T52" fmla="*/ 1115 w 1149"/>
                <a:gd name="T53" fmla="*/ 131 h 1222"/>
                <a:gd name="T54" fmla="*/ 1144 w 1149"/>
                <a:gd name="T55" fmla="*/ 102 h 1222"/>
                <a:gd name="T56" fmla="*/ 1149 w 1149"/>
                <a:gd name="T57" fmla="*/ 96 h 1222"/>
                <a:gd name="T58" fmla="*/ 1053 w 1149"/>
                <a:gd name="T59" fmla="*/ 0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49" h="1222">
                  <a:moveTo>
                    <a:pt x="1053" y="0"/>
                  </a:moveTo>
                  <a:cubicBezTo>
                    <a:pt x="1053" y="0"/>
                    <a:pt x="1037" y="17"/>
                    <a:pt x="825" y="228"/>
                  </a:cubicBezTo>
                  <a:cubicBezTo>
                    <a:pt x="762" y="292"/>
                    <a:pt x="682" y="344"/>
                    <a:pt x="597" y="389"/>
                  </a:cubicBezTo>
                  <a:cubicBezTo>
                    <a:pt x="533" y="423"/>
                    <a:pt x="466" y="453"/>
                    <a:pt x="401" y="481"/>
                  </a:cubicBezTo>
                  <a:cubicBezTo>
                    <a:pt x="352" y="503"/>
                    <a:pt x="305" y="524"/>
                    <a:pt x="260" y="547"/>
                  </a:cubicBezTo>
                  <a:cubicBezTo>
                    <a:pt x="226" y="563"/>
                    <a:pt x="194" y="581"/>
                    <a:pt x="165" y="600"/>
                  </a:cubicBezTo>
                  <a:cubicBezTo>
                    <a:pt x="142" y="614"/>
                    <a:pt x="121" y="629"/>
                    <a:pt x="102" y="645"/>
                  </a:cubicBezTo>
                  <a:cubicBezTo>
                    <a:pt x="88" y="658"/>
                    <a:pt x="74" y="671"/>
                    <a:pt x="62" y="686"/>
                  </a:cubicBezTo>
                  <a:cubicBezTo>
                    <a:pt x="44" y="707"/>
                    <a:pt x="28" y="732"/>
                    <a:pt x="17" y="759"/>
                  </a:cubicBezTo>
                  <a:cubicBezTo>
                    <a:pt x="6" y="786"/>
                    <a:pt x="0" y="816"/>
                    <a:pt x="0" y="847"/>
                  </a:cubicBezTo>
                  <a:cubicBezTo>
                    <a:pt x="0" y="875"/>
                    <a:pt x="5" y="904"/>
                    <a:pt x="14" y="933"/>
                  </a:cubicBezTo>
                  <a:cubicBezTo>
                    <a:pt x="27" y="976"/>
                    <a:pt x="49" y="1021"/>
                    <a:pt x="80" y="1068"/>
                  </a:cubicBezTo>
                  <a:cubicBezTo>
                    <a:pt x="112" y="1116"/>
                    <a:pt x="153" y="1166"/>
                    <a:pt x="204" y="1222"/>
                  </a:cubicBezTo>
                  <a:cubicBezTo>
                    <a:pt x="304" y="1129"/>
                    <a:pt x="304" y="1129"/>
                    <a:pt x="304" y="1129"/>
                  </a:cubicBezTo>
                  <a:cubicBezTo>
                    <a:pt x="272" y="1095"/>
                    <a:pt x="245" y="1064"/>
                    <a:pt x="223" y="1035"/>
                  </a:cubicBezTo>
                  <a:cubicBezTo>
                    <a:pt x="190" y="991"/>
                    <a:pt x="168" y="954"/>
                    <a:pt x="155" y="922"/>
                  </a:cubicBezTo>
                  <a:cubicBezTo>
                    <a:pt x="148" y="907"/>
                    <a:pt x="143" y="893"/>
                    <a:pt x="140" y="880"/>
                  </a:cubicBezTo>
                  <a:cubicBezTo>
                    <a:pt x="138" y="868"/>
                    <a:pt x="136" y="857"/>
                    <a:pt x="136" y="847"/>
                  </a:cubicBezTo>
                  <a:cubicBezTo>
                    <a:pt x="136" y="837"/>
                    <a:pt x="138" y="828"/>
                    <a:pt x="140" y="820"/>
                  </a:cubicBezTo>
                  <a:cubicBezTo>
                    <a:pt x="142" y="812"/>
                    <a:pt x="145" y="804"/>
                    <a:pt x="150" y="797"/>
                  </a:cubicBezTo>
                  <a:cubicBezTo>
                    <a:pt x="154" y="789"/>
                    <a:pt x="159" y="782"/>
                    <a:pt x="165" y="774"/>
                  </a:cubicBezTo>
                  <a:cubicBezTo>
                    <a:pt x="177" y="760"/>
                    <a:pt x="193" y="745"/>
                    <a:pt x="214" y="731"/>
                  </a:cubicBezTo>
                  <a:cubicBezTo>
                    <a:pt x="232" y="717"/>
                    <a:pt x="253" y="704"/>
                    <a:pt x="276" y="691"/>
                  </a:cubicBezTo>
                  <a:cubicBezTo>
                    <a:pt x="318" y="669"/>
                    <a:pt x="367" y="646"/>
                    <a:pt x="420" y="622"/>
                  </a:cubicBezTo>
                  <a:cubicBezTo>
                    <a:pt x="499" y="586"/>
                    <a:pt x="588" y="548"/>
                    <a:pt x="675" y="501"/>
                  </a:cubicBezTo>
                  <a:cubicBezTo>
                    <a:pt x="762" y="454"/>
                    <a:pt x="848" y="398"/>
                    <a:pt x="922" y="324"/>
                  </a:cubicBezTo>
                  <a:cubicBezTo>
                    <a:pt x="1027" y="219"/>
                    <a:pt x="1084" y="162"/>
                    <a:pt x="1115" y="131"/>
                  </a:cubicBezTo>
                  <a:cubicBezTo>
                    <a:pt x="1130" y="116"/>
                    <a:pt x="1139" y="107"/>
                    <a:pt x="1144" y="102"/>
                  </a:cubicBezTo>
                  <a:cubicBezTo>
                    <a:pt x="1148" y="97"/>
                    <a:pt x="1149" y="96"/>
                    <a:pt x="1149" y="96"/>
                  </a:cubicBezTo>
                  <a:lnTo>
                    <a:pt x="1053" y="0"/>
                  </a:lnTo>
                  <a:close/>
                </a:path>
              </a:pathLst>
            </a:custGeom>
            <a:solidFill>
              <a:srgbClr val="E5E5E5"/>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15"/>
            <p:cNvSpPr/>
            <p:nvPr/>
          </p:nvSpPr>
          <p:spPr bwMode="auto">
            <a:xfrm>
              <a:off x="1892841" y="3156506"/>
              <a:ext cx="1748444" cy="1879055"/>
            </a:xfrm>
            <a:custGeom>
              <a:avLst/>
              <a:gdLst>
                <a:gd name="T0" fmla="*/ 1045 w 1098"/>
                <a:gd name="T1" fmla="*/ 0 h 1180"/>
                <a:gd name="T2" fmla="*/ 817 w 1098"/>
                <a:gd name="T3" fmla="*/ 228 h 1180"/>
                <a:gd name="T4" fmla="*/ 581 w 1098"/>
                <a:gd name="T5" fmla="*/ 394 h 1180"/>
                <a:gd name="T6" fmla="*/ 383 w 1098"/>
                <a:gd name="T7" fmla="*/ 488 h 1180"/>
                <a:gd name="T8" fmla="*/ 243 w 1098"/>
                <a:gd name="T9" fmla="*/ 553 h 1180"/>
                <a:gd name="T10" fmla="*/ 151 w 1098"/>
                <a:gd name="T11" fmla="*/ 604 h 1180"/>
                <a:gd name="T12" fmla="*/ 44 w 1098"/>
                <a:gd name="T13" fmla="*/ 697 h 1180"/>
                <a:gd name="T14" fmla="*/ 12 w 1098"/>
                <a:gd name="T15" fmla="*/ 757 h 1180"/>
                <a:gd name="T16" fmla="*/ 0 w 1098"/>
                <a:gd name="T17" fmla="*/ 826 h 1180"/>
                <a:gd name="T18" fmla="*/ 12 w 1098"/>
                <a:gd name="T19" fmla="*/ 903 h 1180"/>
                <a:gd name="T20" fmla="*/ 75 w 1098"/>
                <a:gd name="T21" fmla="*/ 1031 h 1180"/>
                <a:gd name="T22" fmla="*/ 196 w 1098"/>
                <a:gd name="T23" fmla="*/ 1180 h 1180"/>
                <a:gd name="T24" fmla="*/ 252 w 1098"/>
                <a:gd name="T25" fmla="*/ 1129 h 1180"/>
                <a:gd name="T26" fmla="*/ 115 w 1098"/>
                <a:gd name="T27" fmla="*/ 949 h 1180"/>
                <a:gd name="T28" fmla="*/ 85 w 1098"/>
                <a:gd name="T29" fmla="*/ 881 h 1180"/>
                <a:gd name="T30" fmla="*/ 76 w 1098"/>
                <a:gd name="T31" fmla="*/ 826 h 1180"/>
                <a:gd name="T32" fmla="*/ 81 w 1098"/>
                <a:gd name="T33" fmla="*/ 791 h 1180"/>
                <a:gd name="T34" fmla="*/ 113 w 1098"/>
                <a:gd name="T35" fmla="*/ 732 h 1180"/>
                <a:gd name="T36" fmla="*/ 168 w 1098"/>
                <a:gd name="T37" fmla="*/ 684 h 1180"/>
                <a:gd name="T38" fmla="*/ 314 w 1098"/>
                <a:gd name="T39" fmla="*/ 603 h 1180"/>
                <a:gd name="T40" fmla="*/ 595 w 1098"/>
                <a:gd name="T41" fmla="*/ 472 h 1180"/>
                <a:gd name="T42" fmla="*/ 870 w 1098"/>
                <a:gd name="T43" fmla="*/ 282 h 1180"/>
                <a:gd name="T44" fmla="*/ 1098 w 1098"/>
                <a:gd name="T45" fmla="*/ 54 h 1180"/>
                <a:gd name="T46" fmla="*/ 1045 w 1098"/>
                <a:gd name="T47"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98" h="1180">
                  <a:moveTo>
                    <a:pt x="1045" y="0"/>
                  </a:moveTo>
                  <a:cubicBezTo>
                    <a:pt x="1045" y="0"/>
                    <a:pt x="1028" y="17"/>
                    <a:pt x="817" y="228"/>
                  </a:cubicBezTo>
                  <a:cubicBezTo>
                    <a:pt x="750" y="295"/>
                    <a:pt x="667" y="348"/>
                    <a:pt x="581" y="394"/>
                  </a:cubicBezTo>
                  <a:cubicBezTo>
                    <a:pt x="516" y="429"/>
                    <a:pt x="448" y="459"/>
                    <a:pt x="383" y="488"/>
                  </a:cubicBezTo>
                  <a:cubicBezTo>
                    <a:pt x="334" y="510"/>
                    <a:pt x="287" y="531"/>
                    <a:pt x="243" y="553"/>
                  </a:cubicBezTo>
                  <a:cubicBezTo>
                    <a:pt x="210" y="569"/>
                    <a:pt x="179" y="586"/>
                    <a:pt x="151" y="604"/>
                  </a:cubicBezTo>
                  <a:cubicBezTo>
                    <a:pt x="108" y="631"/>
                    <a:pt x="71" y="661"/>
                    <a:pt x="44" y="697"/>
                  </a:cubicBezTo>
                  <a:cubicBezTo>
                    <a:pt x="31" y="716"/>
                    <a:pt x="20" y="736"/>
                    <a:pt x="12" y="757"/>
                  </a:cubicBezTo>
                  <a:cubicBezTo>
                    <a:pt x="4" y="779"/>
                    <a:pt x="0" y="802"/>
                    <a:pt x="0" y="826"/>
                  </a:cubicBezTo>
                  <a:cubicBezTo>
                    <a:pt x="0" y="851"/>
                    <a:pt x="4" y="876"/>
                    <a:pt x="12" y="903"/>
                  </a:cubicBezTo>
                  <a:cubicBezTo>
                    <a:pt x="24" y="943"/>
                    <a:pt x="45" y="985"/>
                    <a:pt x="75" y="1031"/>
                  </a:cubicBezTo>
                  <a:cubicBezTo>
                    <a:pt x="106" y="1076"/>
                    <a:pt x="145" y="1126"/>
                    <a:pt x="196" y="1180"/>
                  </a:cubicBezTo>
                  <a:cubicBezTo>
                    <a:pt x="252" y="1129"/>
                    <a:pt x="252" y="1129"/>
                    <a:pt x="252" y="1129"/>
                  </a:cubicBezTo>
                  <a:cubicBezTo>
                    <a:pt x="187" y="1059"/>
                    <a:pt x="143" y="999"/>
                    <a:pt x="115" y="949"/>
                  </a:cubicBezTo>
                  <a:cubicBezTo>
                    <a:pt x="101" y="924"/>
                    <a:pt x="91" y="901"/>
                    <a:pt x="85" y="881"/>
                  </a:cubicBezTo>
                  <a:cubicBezTo>
                    <a:pt x="79" y="861"/>
                    <a:pt x="76" y="843"/>
                    <a:pt x="76" y="826"/>
                  </a:cubicBezTo>
                  <a:cubicBezTo>
                    <a:pt x="76" y="814"/>
                    <a:pt x="78" y="802"/>
                    <a:pt x="81" y="791"/>
                  </a:cubicBezTo>
                  <a:cubicBezTo>
                    <a:pt x="87" y="770"/>
                    <a:pt x="97" y="751"/>
                    <a:pt x="113" y="732"/>
                  </a:cubicBezTo>
                  <a:cubicBezTo>
                    <a:pt x="128" y="716"/>
                    <a:pt x="146" y="700"/>
                    <a:pt x="168" y="684"/>
                  </a:cubicBezTo>
                  <a:cubicBezTo>
                    <a:pt x="207" y="656"/>
                    <a:pt x="257" y="630"/>
                    <a:pt x="314" y="603"/>
                  </a:cubicBezTo>
                  <a:cubicBezTo>
                    <a:pt x="398" y="563"/>
                    <a:pt x="497" y="522"/>
                    <a:pt x="595" y="472"/>
                  </a:cubicBezTo>
                  <a:cubicBezTo>
                    <a:pt x="693" y="422"/>
                    <a:pt x="790" y="362"/>
                    <a:pt x="870" y="282"/>
                  </a:cubicBezTo>
                  <a:cubicBezTo>
                    <a:pt x="1082" y="71"/>
                    <a:pt x="1098" y="54"/>
                    <a:pt x="1098" y="54"/>
                  </a:cubicBezTo>
                  <a:lnTo>
                    <a:pt x="1045" y="0"/>
                  </a:lnTo>
                  <a:close/>
                </a:path>
              </a:pathLst>
            </a:custGeom>
            <a:solidFill>
              <a:srgbClr val="F1F1F1"/>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16"/>
            <p:cNvSpPr/>
            <p:nvPr/>
          </p:nvSpPr>
          <p:spPr bwMode="auto">
            <a:xfrm>
              <a:off x="3235311" y="3198248"/>
              <a:ext cx="366251" cy="364231"/>
            </a:xfrm>
            <a:custGeom>
              <a:avLst/>
              <a:gdLst>
                <a:gd name="T0" fmla="*/ 230 w 230"/>
                <a:gd name="T1" fmla="*/ 126 h 229"/>
                <a:gd name="T2" fmla="*/ 177 w 230"/>
                <a:gd name="T3" fmla="*/ 53 h 229"/>
                <a:gd name="T4" fmla="*/ 104 w 230"/>
                <a:gd name="T5" fmla="*/ 0 h 229"/>
                <a:gd name="T6" fmla="*/ 0 w 230"/>
                <a:gd name="T7" fmla="*/ 229 h 229"/>
                <a:gd name="T8" fmla="*/ 230 w 230"/>
                <a:gd name="T9" fmla="*/ 126 h 229"/>
              </a:gdLst>
              <a:ahLst/>
              <a:cxnLst>
                <a:cxn ang="0">
                  <a:pos x="T0" y="T1"/>
                </a:cxn>
                <a:cxn ang="0">
                  <a:pos x="T2" y="T3"/>
                </a:cxn>
                <a:cxn ang="0">
                  <a:pos x="T4" y="T5"/>
                </a:cxn>
                <a:cxn ang="0">
                  <a:pos x="T6" y="T7"/>
                </a:cxn>
                <a:cxn ang="0">
                  <a:pos x="T8" y="T9"/>
                </a:cxn>
              </a:cxnLst>
              <a:rect l="0" t="0" r="r" b="b"/>
              <a:pathLst>
                <a:path w="230" h="229">
                  <a:moveTo>
                    <a:pt x="230" y="126"/>
                  </a:moveTo>
                  <a:cubicBezTo>
                    <a:pt x="177" y="53"/>
                    <a:pt x="177" y="53"/>
                    <a:pt x="177" y="53"/>
                  </a:cubicBezTo>
                  <a:cubicBezTo>
                    <a:pt x="104" y="0"/>
                    <a:pt x="104" y="0"/>
                    <a:pt x="104" y="0"/>
                  </a:cubicBezTo>
                  <a:cubicBezTo>
                    <a:pt x="104" y="0"/>
                    <a:pt x="0" y="96"/>
                    <a:pt x="0" y="229"/>
                  </a:cubicBezTo>
                  <a:cubicBezTo>
                    <a:pt x="134" y="229"/>
                    <a:pt x="230" y="126"/>
                    <a:pt x="230" y="126"/>
                  </a:cubicBezTo>
                  <a:close/>
                </a:path>
              </a:pathLst>
            </a:custGeom>
            <a:solidFill>
              <a:srgbClr val="F6921E"/>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17"/>
            <p:cNvSpPr/>
            <p:nvPr/>
          </p:nvSpPr>
          <p:spPr bwMode="auto">
            <a:xfrm>
              <a:off x="3314755" y="3221812"/>
              <a:ext cx="263243" cy="261223"/>
            </a:xfrm>
            <a:custGeom>
              <a:avLst/>
              <a:gdLst>
                <a:gd name="T0" fmla="*/ 165 w 165"/>
                <a:gd name="T1" fmla="*/ 90 h 164"/>
                <a:gd name="T2" fmla="*/ 127 w 165"/>
                <a:gd name="T3" fmla="*/ 38 h 164"/>
                <a:gd name="T4" fmla="*/ 75 w 165"/>
                <a:gd name="T5" fmla="*/ 0 h 164"/>
                <a:gd name="T6" fmla="*/ 0 w 165"/>
                <a:gd name="T7" fmla="*/ 164 h 164"/>
                <a:gd name="T8" fmla="*/ 165 w 165"/>
                <a:gd name="T9" fmla="*/ 90 h 164"/>
              </a:gdLst>
              <a:ahLst/>
              <a:cxnLst>
                <a:cxn ang="0">
                  <a:pos x="T0" y="T1"/>
                </a:cxn>
                <a:cxn ang="0">
                  <a:pos x="T2" y="T3"/>
                </a:cxn>
                <a:cxn ang="0">
                  <a:pos x="T4" y="T5"/>
                </a:cxn>
                <a:cxn ang="0">
                  <a:pos x="T6" y="T7"/>
                </a:cxn>
                <a:cxn ang="0">
                  <a:pos x="T8" y="T9"/>
                </a:cxn>
              </a:cxnLst>
              <a:rect l="0" t="0" r="r" b="b"/>
              <a:pathLst>
                <a:path w="165" h="164">
                  <a:moveTo>
                    <a:pt x="165" y="90"/>
                  </a:moveTo>
                  <a:cubicBezTo>
                    <a:pt x="127" y="38"/>
                    <a:pt x="127" y="38"/>
                    <a:pt x="127" y="38"/>
                  </a:cubicBezTo>
                  <a:cubicBezTo>
                    <a:pt x="75" y="0"/>
                    <a:pt x="75" y="0"/>
                    <a:pt x="75" y="0"/>
                  </a:cubicBezTo>
                  <a:cubicBezTo>
                    <a:pt x="75" y="0"/>
                    <a:pt x="0" y="69"/>
                    <a:pt x="0" y="164"/>
                  </a:cubicBezTo>
                  <a:cubicBezTo>
                    <a:pt x="96" y="164"/>
                    <a:pt x="165" y="90"/>
                    <a:pt x="165" y="90"/>
                  </a:cubicBez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18"/>
            <p:cNvSpPr/>
            <p:nvPr/>
          </p:nvSpPr>
          <p:spPr bwMode="auto">
            <a:xfrm>
              <a:off x="3380061" y="3241337"/>
              <a:ext cx="178413" cy="178413"/>
            </a:xfrm>
            <a:custGeom>
              <a:avLst/>
              <a:gdLst>
                <a:gd name="T0" fmla="*/ 112 w 112"/>
                <a:gd name="T1" fmla="*/ 61 h 112"/>
                <a:gd name="T2" fmla="*/ 86 w 112"/>
                <a:gd name="T3" fmla="*/ 26 h 112"/>
                <a:gd name="T4" fmla="*/ 50 w 112"/>
                <a:gd name="T5" fmla="*/ 0 h 112"/>
                <a:gd name="T6" fmla="*/ 0 w 112"/>
                <a:gd name="T7" fmla="*/ 112 h 112"/>
                <a:gd name="T8" fmla="*/ 112 w 112"/>
                <a:gd name="T9" fmla="*/ 61 h 112"/>
              </a:gdLst>
              <a:ahLst/>
              <a:cxnLst>
                <a:cxn ang="0">
                  <a:pos x="T0" y="T1"/>
                </a:cxn>
                <a:cxn ang="0">
                  <a:pos x="T2" y="T3"/>
                </a:cxn>
                <a:cxn ang="0">
                  <a:pos x="T4" y="T5"/>
                </a:cxn>
                <a:cxn ang="0">
                  <a:pos x="T6" y="T7"/>
                </a:cxn>
                <a:cxn ang="0">
                  <a:pos x="T8" y="T9"/>
                </a:cxn>
              </a:cxnLst>
              <a:rect l="0" t="0" r="r" b="b"/>
              <a:pathLst>
                <a:path w="112" h="112">
                  <a:moveTo>
                    <a:pt x="112" y="61"/>
                  </a:moveTo>
                  <a:cubicBezTo>
                    <a:pt x="86" y="26"/>
                    <a:pt x="86" y="26"/>
                    <a:pt x="86" y="26"/>
                  </a:cubicBezTo>
                  <a:cubicBezTo>
                    <a:pt x="50" y="0"/>
                    <a:pt x="50" y="0"/>
                    <a:pt x="50" y="0"/>
                  </a:cubicBezTo>
                  <a:cubicBezTo>
                    <a:pt x="50" y="0"/>
                    <a:pt x="0" y="47"/>
                    <a:pt x="0" y="112"/>
                  </a:cubicBezTo>
                  <a:cubicBezTo>
                    <a:pt x="65" y="112"/>
                    <a:pt x="112" y="61"/>
                    <a:pt x="112" y="61"/>
                  </a:cubicBezTo>
                  <a:close/>
                </a:path>
              </a:pathLst>
            </a:custGeom>
            <a:solidFill>
              <a:srgbClr val="FBED21"/>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19"/>
            <p:cNvSpPr/>
            <p:nvPr/>
          </p:nvSpPr>
          <p:spPr bwMode="auto">
            <a:xfrm>
              <a:off x="3170006" y="2741108"/>
              <a:ext cx="509654" cy="514367"/>
            </a:xfrm>
            <a:custGeom>
              <a:avLst/>
              <a:gdLst>
                <a:gd name="T0" fmla="*/ 320 w 320"/>
                <a:gd name="T1" fmla="*/ 24 h 323"/>
                <a:gd name="T2" fmla="*/ 201 w 320"/>
                <a:gd name="T3" fmla="*/ 67 h 323"/>
                <a:gd name="T4" fmla="*/ 0 w 320"/>
                <a:gd name="T5" fmla="*/ 268 h 323"/>
                <a:gd name="T6" fmla="*/ 180 w 320"/>
                <a:gd name="T7" fmla="*/ 255 h 323"/>
                <a:gd name="T8" fmla="*/ 320 w 320"/>
                <a:gd name="T9" fmla="*/ 24 h 323"/>
              </a:gdLst>
              <a:ahLst/>
              <a:cxnLst>
                <a:cxn ang="0">
                  <a:pos x="T0" y="T1"/>
                </a:cxn>
                <a:cxn ang="0">
                  <a:pos x="T2" y="T3"/>
                </a:cxn>
                <a:cxn ang="0">
                  <a:pos x="T4" y="T5"/>
                </a:cxn>
                <a:cxn ang="0">
                  <a:pos x="T6" y="T7"/>
                </a:cxn>
                <a:cxn ang="0">
                  <a:pos x="T8" y="T9"/>
                </a:cxn>
              </a:cxnLst>
              <a:rect l="0" t="0" r="r" b="b"/>
              <a:pathLst>
                <a:path w="320" h="323">
                  <a:moveTo>
                    <a:pt x="320" y="24"/>
                  </a:moveTo>
                  <a:cubicBezTo>
                    <a:pt x="320" y="24"/>
                    <a:pt x="269" y="0"/>
                    <a:pt x="201" y="67"/>
                  </a:cubicBezTo>
                  <a:cubicBezTo>
                    <a:pt x="134" y="134"/>
                    <a:pt x="0" y="268"/>
                    <a:pt x="0" y="268"/>
                  </a:cubicBezTo>
                  <a:cubicBezTo>
                    <a:pt x="0" y="268"/>
                    <a:pt x="112" y="187"/>
                    <a:pt x="180" y="255"/>
                  </a:cubicBezTo>
                  <a:cubicBezTo>
                    <a:pt x="248" y="323"/>
                    <a:pt x="320" y="24"/>
                    <a:pt x="320" y="24"/>
                  </a:cubicBezTo>
                  <a:close/>
                </a:path>
              </a:pathLst>
            </a:custGeom>
            <a:solidFill>
              <a:schemeClr val="accent1">
                <a:lumMod val="75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20"/>
            <p:cNvSpPr/>
            <p:nvPr/>
          </p:nvSpPr>
          <p:spPr bwMode="auto">
            <a:xfrm>
              <a:off x="3544335" y="3118804"/>
              <a:ext cx="514367" cy="508981"/>
            </a:xfrm>
            <a:custGeom>
              <a:avLst/>
              <a:gdLst>
                <a:gd name="T0" fmla="*/ 298 w 323"/>
                <a:gd name="T1" fmla="*/ 0 h 320"/>
                <a:gd name="T2" fmla="*/ 256 w 323"/>
                <a:gd name="T3" fmla="*/ 119 h 320"/>
                <a:gd name="T4" fmla="*/ 55 w 323"/>
                <a:gd name="T5" fmla="*/ 320 h 320"/>
                <a:gd name="T6" fmla="*/ 68 w 323"/>
                <a:gd name="T7" fmla="*/ 141 h 320"/>
                <a:gd name="T8" fmla="*/ 298 w 323"/>
                <a:gd name="T9" fmla="*/ 0 h 320"/>
              </a:gdLst>
              <a:ahLst/>
              <a:cxnLst>
                <a:cxn ang="0">
                  <a:pos x="T0" y="T1"/>
                </a:cxn>
                <a:cxn ang="0">
                  <a:pos x="T2" y="T3"/>
                </a:cxn>
                <a:cxn ang="0">
                  <a:pos x="T4" y="T5"/>
                </a:cxn>
                <a:cxn ang="0">
                  <a:pos x="T6" y="T7"/>
                </a:cxn>
                <a:cxn ang="0">
                  <a:pos x="T8" y="T9"/>
                </a:cxn>
              </a:cxnLst>
              <a:rect l="0" t="0" r="r" b="b"/>
              <a:pathLst>
                <a:path w="323" h="320">
                  <a:moveTo>
                    <a:pt x="298" y="0"/>
                  </a:moveTo>
                  <a:cubicBezTo>
                    <a:pt x="298" y="0"/>
                    <a:pt x="323" y="52"/>
                    <a:pt x="256" y="119"/>
                  </a:cubicBezTo>
                  <a:cubicBezTo>
                    <a:pt x="189" y="186"/>
                    <a:pt x="55" y="320"/>
                    <a:pt x="55" y="320"/>
                  </a:cubicBezTo>
                  <a:cubicBezTo>
                    <a:pt x="55" y="320"/>
                    <a:pt x="136" y="209"/>
                    <a:pt x="68" y="141"/>
                  </a:cubicBezTo>
                  <a:cubicBezTo>
                    <a:pt x="0" y="73"/>
                    <a:pt x="298" y="0"/>
                    <a:pt x="298" y="0"/>
                  </a:cubicBezTo>
                  <a:close/>
                </a:path>
              </a:pathLst>
            </a:custGeom>
            <a:solidFill>
              <a:schemeClr val="accent1">
                <a:lumMod val="75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21"/>
            <p:cNvSpPr/>
            <p:nvPr/>
          </p:nvSpPr>
          <p:spPr bwMode="auto">
            <a:xfrm>
              <a:off x="3400932" y="3091201"/>
              <a:ext cx="305658" cy="307678"/>
            </a:xfrm>
            <a:custGeom>
              <a:avLst/>
              <a:gdLst>
                <a:gd name="T0" fmla="*/ 298 w 454"/>
                <a:gd name="T1" fmla="*/ 457 h 457"/>
                <a:gd name="T2" fmla="*/ 0 w 454"/>
                <a:gd name="T3" fmla="*/ 159 h 457"/>
                <a:gd name="T4" fmla="*/ 156 w 454"/>
                <a:gd name="T5" fmla="*/ 0 h 457"/>
                <a:gd name="T6" fmla="*/ 454 w 454"/>
                <a:gd name="T7" fmla="*/ 298 h 457"/>
                <a:gd name="T8" fmla="*/ 298 w 454"/>
                <a:gd name="T9" fmla="*/ 457 h 457"/>
              </a:gdLst>
              <a:ahLst/>
              <a:cxnLst>
                <a:cxn ang="0">
                  <a:pos x="T0" y="T1"/>
                </a:cxn>
                <a:cxn ang="0">
                  <a:pos x="T2" y="T3"/>
                </a:cxn>
                <a:cxn ang="0">
                  <a:pos x="T4" y="T5"/>
                </a:cxn>
                <a:cxn ang="0">
                  <a:pos x="T6" y="T7"/>
                </a:cxn>
                <a:cxn ang="0">
                  <a:pos x="T8" y="T9"/>
                </a:cxn>
              </a:cxnLst>
              <a:rect l="0" t="0" r="r" b="b"/>
              <a:pathLst>
                <a:path w="454" h="457">
                  <a:moveTo>
                    <a:pt x="298" y="457"/>
                  </a:moveTo>
                  <a:lnTo>
                    <a:pt x="0" y="159"/>
                  </a:lnTo>
                  <a:lnTo>
                    <a:pt x="156" y="0"/>
                  </a:lnTo>
                  <a:lnTo>
                    <a:pt x="454" y="298"/>
                  </a:lnTo>
                  <a:lnTo>
                    <a:pt x="298" y="457"/>
                  </a:lnTo>
                  <a:close/>
                </a:path>
              </a:pathLst>
            </a:custGeom>
            <a:solidFill>
              <a:srgbClr val="E5E5E5"/>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22"/>
            <p:cNvSpPr/>
            <p:nvPr/>
          </p:nvSpPr>
          <p:spPr bwMode="auto">
            <a:xfrm>
              <a:off x="3400932" y="3091201"/>
              <a:ext cx="111760" cy="111760"/>
            </a:xfrm>
            <a:custGeom>
              <a:avLst/>
              <a:gdLst>
                <a:gd name="T0" fmla="*/ 10 w 166"/>
                <a:gd name="T1" fmla="*/ 166 h 166"/>
                <a:gd name="T2" fmla="*/ 0 w 166"/>
                <a:gd name="T3" fmla="*/ 159 h 166"/>
                <a:gd name="T4" fmla="*/ 156 w 166"/>
                <a:gd name="T5" fmla="*/ 0 h 166"/>
                <a:gd name="T6" fmla="*/ 166 w 166"/>
                <a:gd name="T7" fmla="*/ 10 h 166"/>
                <a:gd name="T8" fmla="*/ 10 w 166"/>
                <a:gd name="T9" fmla="*/ 166 h 166"/>
              </a:gdLst>
              <a:ahLst/>
              <a:cxnLst>
                <a:cxn ang="0">
                  <a:pos x="T0" y="T1"/>
                </a:cxn>
                <a:cxn ang="0">
                  <a:pos x="T2" y="T3"/>
                </a:cxn>
                <a:cxn ang="0">
                  <a:pos x="T4" y="T5"/>
                </a:cxn>
                <a:cxn ang="0">
                  <a:pos x="T6" y="T7"/>
                </a:cxn>
                <a:cxn ang="0">
                  <a:pos x="T8" y="T9"/>
                </a:cxn>
              </a:cxnLst>
              <a:rect l="0" t="0" r="r" b="b"/>
              <a:pathLst>
                <a:path w="166" h="166">
                  <a:moveTo>
                    <a:pt x="10" y="166"/>
                  </a:moveTo>
                  <a:lnTo>
                    <a:pt x="0" y="159"/>
                  </a:lnTo>
                  <a:lnTo>
                    <a:pt x="156" y="0"/>
                  </a:lnTo>
                  <a:lnTo>
                    <a:pt x="166" y="10"/>
                  </a:lnTo>
                  <a:lnTo>
                    <a:pt x="10" y="166"/>
                  </a:lnTo>
                  <a:close/>
                </a:path>
              </a:pathLst>
            </a:custGeom>
            <a:solidFill>
              <a:srgbClr val="CBCBCB"/>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23"/>
            <p:cNvSpPr/>
            <p:nvPr/>
          </p:nvSpPr>
          <p:spPr bwMode="auto">
            <a:xfrm>
              <a:off x="3417090" y="3107359"/>
              <a:ext cx="109741" cy="111760"/>
            </a:xfrm>
            <a:custGeom>
              <a:avLst/>
              <a:gdLst>
                <a:gd name="T0" fmla="*/ 7 w 163"/>
                <a:gd name="T1" fmla="*/ 166 h 166"/>
                <a:gd name="T2" fmla="*/ 0 w 163"/>
                <a:gd name="T3" fmla="*/ 156 h 166"/>
                <a:gd name="T4" fmla="*/ 156 w 163"/>
                <a:gd name="T5" fmla="*/ 0 h 166"/>
                <a:gd name="T6" fmla="*/ 163 w 163"/>
                <a:gd name="T7" fmla="*/ 7 h 166"/>
                <a:gd name="T8" fmla="*/ 7 w 163"/>
                <a:gd name="T9" fmla="*/ 166 h 166"/>
              </a:gdLst>
              <a:ahLst/>
              <a:cxnLst>
                <a:cxn ang="0">
                  <a:pos x="T0" y="T1"/>
                </a:cxn>
                <a:cxn ang="0">
                  <a:pos x="T2" y="T3"/>
                </a:cxn>
                <a:cxn ang="0">
                  <a:pos x="T4" y="T5"/>
                </a:cxn>
                <a:cxn ang="0">
                  <a:pos x="T6" y="T7"/>
                </a:cxn>
                <a:cxn ang="0">
                  <a:pos x="T8" y="T9"/>
                </a:cxn>
              </a:cxnLst>
              <a:rect l="0" t="0" r="r" b="b"/>
              <a:pathLst>
                <a:path w="163" h="166">
                  <a:moveTo>
                    <a:pt x="7" y="166"/>
                  </a:moveTo>
                  <a:lnTo>
                    <a:pt x="0" y="156"/>
                  </a:lnTo>
                  <a:lnTo>
                    <a:pt x="156" y="0"/>
                  </a:lnTo>
                  <a:lnTo>
                    <a:pt x="163" y="7"/>
                  </a:lnTo>
                  <a:lnTo>
                    <a:pt x="7" y="166"/>
                  </a:lnTo>
                  <a:close/>
                </a:path>
              </a:pathLst>
            </a:custGeom>
            <a:solidFill>
              <a:srgbClr val="CBCBCB"/>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24"/>
            <p:cNvSpPr/>
            <p:nvPr/>
          </p:nvSpPr>
          <p:spPr bwMode="auto">
            <a:xfrm>
              <a:off x="3431229" y="3121497"/>
              <a:ext cx="111760" cy="111760"/>
            </a:xfrm>
            <a:custGeom>
              <a:avLst/>
              <a:gdLst>
                <a:gd name="T0" fmla="*/ 7 w 166"/>
                <a:gd name="T1" fmla="*/ 166 h 166"/>
                <a:gd name="T2" fmla="*/ 0 w 166"/>
                <a:gd name="T3" fmla="*/ 159 h 166"/>
                <a:gd name="T4" fmla="*/ 156 w 166"/>
                <a:gd name="T5" fmla="*/ 0 h 166"/>
                <a:gd name="T6" fmla="*/ 166 w 166"/>
                <a:gd name="T7" fmla="*/ 10 h 166"/>
                <a:gd name="T8" fmla="*/ 7 w 166"/>
                <a:gd name="T9" fmla="*/ 166 h 166"/>
              </a:gdLst>
              <a:ahLst/>
              <a:cxnLst>
                <a:cxn ang="0">
                  <a:pos x="T0" y="T1"/>
                </a:cxn>
                <a:cxn ang="0">
                  <a:pos x="T2" y="T3"/>
                </a:cxn>
                <a:cxn ang="0">
                  <a:pos x="T4" y="T5"/>
                </a:cxn>
                <a:cxn ang="0">
                  <a:pos x="T6" y="T7"/>
                </a:cxn>
                <a:cxn ang="0">
                  <a:pos x="T8" y="T9"/>
                </a:cxn>
              </a:cxnLst>
              <a:rect l="0" t="0" r="r" b="b"/>
              <a:pathLst>
                <a:path w="166" h="166">
                  <a:moveTo>
                    <a:pt x="7" y="166"/>
                  </a:moveTo>
                  <a:lnTo>
                    <a:pt x="0" y="159"/>
                  </a:lnTo>
                  <a:lnTo>
                    <a:pt x="156" y="0"/>
                  </a:lnTo>
                  <a:lnTo>
                    <a:pt x="166" y="10"/>
                  </a:lnTo>
                  <a:lnTo>
                    <a:pt x="7" y="166"/>
                  </a:lnTo>
                  <a:close/>
                </a:path>
              </a:pathLst>
            </a:custGeom>
            <a:solidFill>
              <a:srgbClr val="CBCBCB"/>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25"/>
            <p:cNvSpPr/>
            <p:nvPr/>
          </p:nvSpPr>
          <p:spPr bwMode="auto">
            <a:xfrm>
              <a:off x="3445367" y="3137655"/>
              <a:ext cx="111760" cy="109741"/>
            </a:xfrm>
            <a:custGeom>
              <a:avLst/>
              <a:gdLst>
                <a:gd name="T0" fmla="*/ 10 w 166"/>
                <a:gd name="T1" fmla="*/ 163 h 163"/>
                <a:gd name="T2" fmla="*/ 0 w 166"/>
                <a:gd name="T3" fmla="*/ 156 h 163"/>
                <a:gd name="T4" fmla="*/ 159 w 166"/>
                <a:gd name="T5" fmla="*/ 0 h 163"/>
                <a:gd name="T6" fmla="*/ 166 w 166"/>
                <a:gd name="T7" fmla="*/ 7 h 163"/>
                <a:gd name="T8" fmla="*/ 10 w 166"/>
                <a:gd name="T9" fmla="*/ 163 h 163"/>
              </a:gdLst>
              <a:ahLst/>
              <a:cxnLst>
                <a:cxn ang="0">
                  <a:pos x="T0" y="T1"/>
                </a:cxn>
                <a:cxn ang="0">
                  <a:pos x="T2" y="T3"/>
                </a:cxn>
                <a:cxn ang="0">
                  <a:pos x="T4" y="T5"/>
                </a:cxn>
                <a:cxn ang="0">
                  <a:pos x="T6" y="T7"/>
                </a:cxn>
                <a:cxn ang="0">
                  <a:pos x="T8" y="T9"/>
                </a:cxn>
              </a:cxnLst>
              <a:rect l="0" t="0" r="r" b="b"/>
              <a:pathLst>
                <a:path w="166" h="163">
                  <a:moveTo>
                    <a:pt x="10" y="163"/>
                  </a:moveTo>
                  <a:lnTo>
                    <a:pt x="0" y="156"/>
                  </a:lnTo>
                  <a:lnTo>
                    <a:pt x="159" y="0"/>
                  </a:lnTo>
                  <a:lnTo>
                    <a:pt x="166" y="7"/>
                  </a:lnTo>
                  <a:lnTo>
                    <a:pt x="10" y="163"/>
                  </a:lnTo>
                  <a:close/>
                </a:path>
              </a:pathLst>
            </a:custGeom>
            <a:solidFill>
              <a:srgbClr val="CBCBCB"/>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26"/>
            <p:cNvSpPr/>
            <p:nvPr/>
          </p:nvSpPr>
          <p:spPr bwMode="auto">
            <a:xfrm>
              <a:off x="3461525" y="3151794"/>
              <a:ext cx="111760" cy="111760"/>
            </a:xfrm>
            <a:custGeom>
              <a:avLst/>
              <a:gdLst>
                <a:gd name="T0" fmla="*/ 7 w 166"/>
                <a:gd name="T1" fmla="*/ 166 h 166"/>
                <a:gd name="T2" fmla="*/ 0 w 166"/>
                <a:gd name="T3" fmla="*/ 156 h 166"/>
                <a:gd name="T4" fmla="*/ 156 w 166"/>
                <a:gd name="T5" fmla="*/ 0 h 166"/>
                <a:gd name="T6" fmla="*/ 166 w 166"/>
                <a:gd name="T7" fmla="*/ 7 h 166"/>
                <a:gd name="T8" fmla="*/ 7 w 166"/>
                <a:gd name="T9" fmla="*/ 166 h 166"/>
              </a:gdLst>
              <a:ahLst/>
              <a:cxnLst>
                <a:cxn ang="0">
                  <a:pos x="T0" y="T1"/>
                </a:cxn>
                <a:cxn ang="0">
                  <a:pos x="T2" y="T3"/>
                </a:cxn>
                <a:cxn ang="0">
                  <a:pos x="T4" y="T5"/>
                </a:cxn>
                <a:cxn ang="0">
                  <a:pos x="T6" y="T7"/>
                </a:cxn>
                <a:cxn ang="0">
                  <a:pos x="T8" y="T9"/>
                </a:cxn>
              </a:cxnLst>
              <a:rect l="0" t="0" r="r" b="b"/>
              <a:pathLst>
                <a:path w="166" h="166">
                  <a:moveTo>
                    <a:pt x="7" y="166"/>
                  </a:moveTo>
                  <a:lnTo>
                    <a:pt x="0" y="156"/>
                  </a:lnTo>
                  <a:lnTo>
                    <a:pt x="156" y="0"/>
                  </a:lnTo>
                  <a:lnTo>
                    <a:pt x="166" y="7"/>
                  </a:lnTo>
                  <a:lnTo>
                    <a:pt x="7" y="166"/>
                  </a:lnTo>
                  <a:close/>
                </a:path>
              </a:pathLst>
            </a:custGeom>
            <a:solidFill>
              <a:srgbClr val="CBCBCB"/>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27"/>
            <p:cNvSpPr/>
            <p:nvPr/>
          </p:nvSpPr>
          <p:spPr bwMode="auto">
            <a:xfrm>
              <a:off x="3475663" y="3165932"/>
              <a:ext cx="111760" cy="111760"/>
            </a:xfrm>
            <a:custGeom>
              <a:avLst/>
              <a:gdLst>
                <a:gd name="T0" fmla="*/ 10 w 166"/>
                <a:gd name="T1" fmla="*/ 166 h 166"/>
                <a:gd name="T2" fmla="*/ 0 w 166"/>
                <a:gd name="T3" fmla="*/ 159 h 166"/>
                <a:gd name="T4" fmla="*/ 159 w 166"/>
                <a:gd name="T5" fmla="*/ 0 h 166"/>
                <a:gd name="T6" fmla="*/ 166 w 166"/>
                <a:gd name="T7" fmla="*/ 10 h 166"/>
                <a:gd name="T8" fmla="*/ 10 w 166"/>
                <a:gd name="T9" fmla="*/ 166 h 166"/>
              </a:gdLst>
              <a:ahLst/>
              <a:cxnLst>
                <a:cxn ang="0">
                  <a:pos x="T0" y="T1"/>
                </a:cxn>
                <a:cxn ang="0">
                  <a:pos x="T2" y="T3"/>
                </a:cxn>
                <a:cxn ang="0">
                  <a:pos x="T4" y="T5"/>
                </a:cxn>
                <a:cxn ang="0">
                  <a:pos x="T6" y="T7"/>
                </a:cxn>
                <a:cxn ang="0">
                  <a:pos x="T8" y="T9"/>
                </a:cxn>
              </a:cxnLst>
              <a:rect l="0" t="0" r="r" b="b"/>
              <a:pathLst>
                <a:path w="166" h="166">
                  <a:moveTo>
                    <a:pt x="10" y="166"/>
                  </a:moveTo>
                  <a:lnTo>
                    <a:pt x="0" y="159"/>
                  </a:lnTo>
                  <a:lnTo>
                    <a:pt x="159" y="0"/>
                  </a:lnTo>
                  <a:lnTo>
                    <a:pt x="166" y="10"/>
                  </a:lnTo>
                  <a:lnTo>
                    <a:pt x="10" y="166"/>
                  </a:lnTo>
                  <a:close/>
                </a:path>
              </a:pathLst>
            </a:custGeom>
            <a:solidFill>
              <a:srgbClr val="CBCBCB"/>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Freeform 28"/>
            <p:cNvSpPr/>
            <p:nvPr/>
          </p:nvSpPr>
          <p:spPr bwMode="auto">
            <a:xfrm>
              <a:off x="3491822" y="3182090"/>
              <a:ext cx="109741" cy="111760"/>
            </a:xfrm>
            <a:custGeom>
              <a:avLst/>
              <a:gdLst>
                <a:gd name="T0" fmla="*/ 7 w 163"/>
                <a:gd name="T1" fmla="*/ 166 h 166"/>
                <a:gd name="T2" fmla="*/ 0 w 163"/>
                <a:gd name="T3" fmla="*/ 156 h 166"/>
                <a:gd name="T4" fmla="*/ 156 w 163"/>
                <a:gd name="T5" fmla="*/ 0 h 166"/>
                <a:gd name="T6" fmla="*/ 163 w 163"/>
                <a:gd name="T7" fmla="*/ 7 h 166"/>
                <a:gd name="T8" fmla="*/ 7 w 163"/>
                <a:gd name="T9" fmla="*/ 166 h 166"/>
              </a:gdLst>
              <a:ahLst/>
              <a:cxnLst>
                <a:cxn ang="0">
                  <a:pos x="T0" y="T1"/>
                </a:cxn>
                <a:cxn ang="0">
                  <a:pos x="T2" y="T3"/>
                </a:cxn>
                <a:cxn ang="0">
                  <a:pos x="T4" y="T5"/>
                </a:cxn>
                <a:cxn ang="0">
                  <a:pos x="T6" y="T7"/>
                </a:cxn>
                <a:cxn ang="0">
                  <a:pos x="T8" y="T9"/>
                </a:cxn>
              </a:cxnLst>
              <a:rect l="0" t="0" r="r" b="b"/>
              <a:pathLst>
                <a:path w="163" h="166">
                  <a:moveTo>
                    <a:pt x="7" y="166"/>
                  </a:moveTo>
                  <a:lnTo>
                    <a:pt x="0" y="156"/>
                  </a:lnTo>
                  <a:lnTo>
                    <a:pt x="156" y="0"/>
                  </a:lnTo>
                  <a:lnTo>
                    <a:pt x="163" y="7"/>
                  </a:lnTo>
                  <a:lnTo>
                    <a:pt x="7" y="166"/>
                  </a:lnTo>
                  <a:close/>
                </a:path>
              </a:pathLst>
            </a:custGeom>
            <a:solidFill>
              <a:srgbClr val="CBCBCB"/>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29"/>
            <p:cNvSpPr/>
            <p:nvPr/>
          </p:nvSpPr>
          <p:spPr bwMode="auto">
            <a:xfrm>
              <a:off x="3505960" y="3196228"/>
              <a:ext cx="111760" cy="111760"/>
            </a:xfrm>
            <a:custGeom>
              <a:avLst/>
              <a:gdLst>
                <a:gd name="T0" fmla="*/ 7 w 166"/>
                <a:gd name="T1" fmla="*/ 166 h 166"/>
                <a:gd name="T2" fmla="*/ 0 w 166"/>
                <a:gd name="T3" fmla="*/ 159 h 166"/>
                <a:gd name="T4" fmla="*/ 156 w 166"/>
                <a:gd name="T5" fmla="*/ 0 h 166"/>
                <a:gd name="T6" fmla="*/ 166 w 166"/>
                <a:gd name="T7" fmla="*/ 10 h 166"/>
                <a:gd name="T8" fmla="*/ 7 w 166"/>
                <a:gd name="T9" fmla="*/ 166 h 166"/>
              </a:gdLst>
              <a:ahLst/>
              <a:cxnLst>
                <a:cxn ang="0">
                  <a:pos x="T0" y="T1"/>
                </a:cxn>
                <a:cxn ang="0">
                  <a:pos x="T2" y="T3"/>
                </a:cxn>
                <a:cxn ang="0">
                  <a:pos x="T4" y="T5"/>
                </a:cxn>
                <a:cxn ang="0">
                  <a:pos x="T6" y="T7"/>
                </a:cxn>
                <a:cxn ang="0">
                  <a:pos x="T8" y="T9"/>
                </a:cxn>
              </a:cxnLst>
              <a:rect l="0" t="0" r="r" b="b"/>
              <a:pathLst>
                <a:path w="166" h="166">
                  <a:moveTo>
                    <a:pt x="7" y="166"/>
                  </a:moveTo>
                  <a:lnTo>
                    <a:pt x="0" y="159"/>
                  </a:lnTo>
                  <a:lnTo>
                    <a:pt x="156" y="0"/>
                  </a:lnTo>
                  <a:lnTo>
                    <a:pt x="166" y="10"/>
                  </a:lnTo>
                  <a:lnTo>
                    <a:pt x="7" y="166"/>
                  </a:lnTo>
                  <a:close/>
                </a:path>
              </a:pathLst>
            </a:custGeom>
            <a:solidFill>
              <a:srgbClr val="CBCBCB"/>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Freeform 30"/>
            <p:cNvSpPr/>
            <p:nvPr/>
          </p:nvSpPr>
          <p:spPr bwMode="auto">
            <a:xfrm>
              <a:off x="3520098" y="3212387"/>
              <a:ext cx="111760" cy="109741"/>
            </a:xfrm>
            <a:custGeom>
              <a:avLst/>
              <a:gdLst>
                <a:gd name="T0" fmla="*/ 10 w 166"/>
                <a:gd name="T1" fmla="*/ 163 h 163"/>
                <a:gd name="T2" fmla="*/ 0 w 166"/>
                <a:gd name="T3" fmla="*/ 156 h 163"/>
                <a:gd name="T4" fmla="*/ 159 w 166"/>
                <a:gd name="T5" fmla="*/ 0 h 163"/>
                <a:gd name="T6" fmla="*/ 166 w 166"/>
                <a:gd name="T7" fmla="*/ 7 h 163"/>
                <a:gd name="T8" fmla="*/ 10 w 166"/>
                <a:gd name="T9" fmla="*/ 163 h 163"/>
              </a:gdLst>
              <a:ahLst/>
              <a:cxnLst>
                <a:cxn ang="0">
                  <a:pos x="T0" y="T1"/>
                </a:cxn>
                <a:cxn ang="0">
                  <a:pos x="T2" y="T3"/>
                </a:cxn>
                <a:cxn ang="0">
                  <a:pos x="T4" y="T5"/>
                </a:cxn>
                <a:cxn ang="0">
                  <a:pos x="T6" y="T7"/>
                </a:cxn>
                <a:cxn ang="0">
                  <a:pos x="T8" y="T9"/>
                </a:cxn>
              </a:cxnLst>
              <a:rect l="0" t="0" r="r" b="b"/>
              <a:pathLst>
                <a:path w="166" h="163">
                  <a:moveTo>
                    <a:pt x="10" y="163"/>
                  </a:moveTo>
                  <a:lnTo>
                    <a:pt x="0" y="156"/>
                  </a:lnTo>
                  <a:lnTo>
                    <a:pt x="159" y="0"/>
                  </a:lnTo>
                  <a:lnTo>
                    <a:pt x="166" y="7"/>
                  </a:lnTo>
                  <a:lnTo>
                    <a:pt x="10" y="163"/>
                  </a:lnTo>
                  <a:close/>
                </a:path>
              </a:pathLst>
            </a:custGeom>
            <a:solidFill>
              <a:srgbClr val="CBCBCB"/>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Freeform 31"/>
            <p:cNvSpPr/>
            <p:nvPr/>
          </p:nvSpPr>
          <p:spPr bwMode="auto">
            <a:xfrm>
              <a:off x="3536256" y="3226525"/>
              <a:ext cx="111760" cy="111760"/>
            </a:xfrm>
            <a:custGeom>
              <a:avLst/>
              <a:gdLst>
                <a:gd name="T0" fmla="*/ 7 w 166"/>
                <a:gd name="T1" fmla="*/ 166 h 166"/>
                <a:gd name="T2" fmla="*/ 0 w 166"/>
                <a:gd name="T3" fmla="*/ 159 h 166"/>
                <a:gd name="T4" fmla="*/ 156 w 166"/>
                <a:gd name="T5" fmla="*/ 0 h 166"/>
                <a:gd name="T6" fmla="*/ 166 w 166"/>
                <a:gd name="T7" fmla="*/ 10 h 166"/>
                <a:gd name="T8" fmla="*/ 7 w 166"/>
                <a:gd name="T9" fmla="*/ 166 h 166"/>
              </a:gdLst>
              <a:ahLst/>
              <a:cxnLst>
                <a:cxn ang="0">
                  <a:pos x="T0" y="T1"/>
                </a:cxn>
                <a:cxn ang="0">
                  <a:pos x="T2" y="T3"/>
                </a:cxn>
                <a:cxn ang="0">
                  <a:pos x="T4" y="T5"/>
                </a:cxn>
                <a:cxn ang="0">
                  <a:pos x="T6" y="T7"/>
                </a:cxn>
                <a:cxn ang="0">
                  <a:pos x="T8" y="T9"/>
                </a:cxn>
              </a:cxnLst>
              <a:rect l="0" t="0" r="r" b="b"/>
              <a:pathLst>
                <a:path w="166" h="166">
                  <a:moveTo>
                    <a:pt x="7" y="166"/>
                  </a:moveTo>
                  <a:lnTo>
                    <a:pt x="0" y="159"/>
                  </a:lnTo>
                  <a:lnTo>
                    <a:pt x="156" y="0"/>
                  </a:lnTo>
                  <a:lnTo>
                    <a:pt x="166" y="10"/>
                  </a:lnTo>
                  <a:lnTo>
                    <a:pt x="7" y="166"/>
                  </a:lnTo>
                  <a:close/>
                </a:path>
              </a:pathLst>
            </a:custGeom>
            <a:solidFill>
              <a:srgbClr val="CBCBCB"/>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Freeform 32"/>
            <p:cNvSpPr/>
            <p:nvPr/>
          </p:nvSpPr>
          <p:spPr bwMode="auto">
            <a:xfrm>
              <a:off x="3550395" y="3242683"/>
              <a:ext cx="111760" cy="109741"/>
            </a:xfrm>
            <a:custGeom>
              <a:avLst/>
              <a:gdLst>
                <a:gd name="T0" fmla="*/ 10 w 166"/>
                <a:gd name="T1" fmla="*/ 163 h 163"/>
                <a:gd name="T2" fmla="*/ 0 w 166"/>
                <a:gd name="T3" fmla="*/ 156 h 163"/>
                <a:gd name="T4" fmla="*/ 159 w 166"/>
                <a:gd name="T5" fmla="*/ 0 h 163"/>
                <a:gd name="T6" fmla="*/ 166 w 166"/>
                <a:gd name="T7" fmla="*/ 7 h 163"/>
                <a:gd name="T8" fmla="*/ 10 w 166"/>
                <a:gd name="T9" fmla="*/ 163 h 163"/>
              </a:gdLst>
              <a:ahLst/>
              <a:cxnLst>
                <a:cxn ang="0">
                  <a:pos x="T0" y="T1"/>
                </a:cxn>
                <a:cxn ang="0">
                  <a:pos x="T2" y="T3"/>
                </a:cxn>
                <a:cxn ang="0">
                  <a:pos x="T4" y="T5"/>
                </a:cxn>
                <a:cxn ang="0">
                  <a:pos x="T6" y="T7"/>
                </a:cxn>
                <a:cxn ang="0">
                  <a:pos x="T8" y="T9"/>
                </a:cxn>
              </a:cxnLst>
              <a:rect l="0" t="0" r="r" b="b"/>
              <a:pathLst>
                <a:path w="166" h="163">
                  <a:moveTo>
                    <a:pt x="10" y="163"/>
                  </a:moveTo>
                  <a:lnTo>
                    <a:pt x="0" y="156"/>
                  </a:lnTo>
                  <a:lnTo>
                    <a:pt x="159" y="0"/>
                  </a:lnTo>
                  <a:lnTo>
                    <a:pt x="166" y="7"/>
                  </a:lnTo>
                  <a:lnTo>
                    <a:pt x="10" y="163"/>
                  </a:lnTo>
                  <a:close/>
                </a:path>
              </a:pathLst>
            </a:custGeom>
            <a:solidFill>
              <a:srgbClr val="CBCBCB"/>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Freeform 33"/>
            <p:cNvSpPr/>
            <p:nvPr/>
          </p:nvSpPr>
          <p:spPr bwMode="auto">
            <a:xfrm>
              <a:off x="3566553" y="3256821"/>
              <a:ext cx="111760" cy="111760"/>
            </a:xfrm>
            <a:custGeom>
              <a:avLst/>
              <a:gdLst>
                <a:gd name="T0" fmla="*/ 7 w 166"/>
                <a:gd name="T1" fmla="*/ 166 h 166"/>
                <a:gd name="T2" fmla="*/ 0 w 166"/>
                <a:gd name="T3" fmla="*/ 156 h 166"/>
                <a:gd name="T4" fmla="*/ 156 w 166"/>
                <a:gd name="T5" fmla="*/ 0 h 166"/>
                <a:gd name="T6" fmla="*/ 166 w 166"/>
                <a:gd name="T7" fmla="*/ 7 h 166"/>
                <a:gd name="T8" fmla="*/ 7 w 166"/>
                <a:gd name="T9" fmla="*/ 166 h 166"/>
              </a:gdLst>
              <a:ahLst/>
              <a:cxnLst>
                <a:cxn ang="0">
                  <a:pos x="T0" y="T1"/>
                </a:cxn>
                <a:cxn ang="0">
                  <a:pos x="T2" y="T3"/>
                </a:cxn>
                <a:cxn ang="0">
                  <a:pos x="T4" y="T5"/>
                </a:cxn>
                <a:cxn ang="0">
                  <a:pos x="T6" y="T7"/>
                </a:cxn>
                <a:cxn ang="0">
                  <a:pos x="T8" y="T9"/>
                </a:cxn>
              </a:cxnLst>
              <a:rect l="0" t="0" r="r" b="b"/>
              <a:pathLst>
                <a:path w="166" h="166">
                  <a:moveTo>
                    <a:pt x="7" y="166"/>
                  </a:moveTo>
                  <a:lnTo>
                    <a:pt x="0" y="156"/>
                  </a:lnTo>
                  <a:lnTo>
                    <a:pt x="156" y="0"/>
                  </a:lnTo>
                  <a:lnTo>
                    <a:pt x="166" y="7"/>
                  </a:lnTo>
                  <a:lnTo>
                    <a:pt x="7" y="166"/>
                  </a:lnTo>
                  <a:close/>
                </a:path>
              </a:pathLst>
            </a:custGeom>
            <a:solidFill>
              <a:srgbClr val="CBCBCB"/>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Freeform 34"/>
            <p:cNvSpPr/>
            <p:nvPr/>
          </p:nvSpPr>
          <p:spPr bwMode="auto">
            <a:xfrm>
              <a:off x="3580691" y="3271633"/>
              <a:ext cx="111760" cy="111087"/>
            </a:xfrm>
            <a:custGeom>
              <a:avLst/>
              <a:gdLst>
                <a:gd name="T0" fmla="*/ 10 w 166"/>
                <a:gd name="T1" fmla="*/ 165 h 165"/>
                <a:gd name="T2" fmla="*/ 0 w 166"/>
                <a:gd name="T3" fmla="*/ 158 h 165"/>
                <a:gd name="T4" fmla="*/ 159 w 166"/>
                <a:gd name="T5" fmla="*/ 0 h 165"/>
                <a:gd name="T6" fmla="*/ 166 w 166"/>
                <a:gd name="T7" fmla="*/ 9 h 165"/>
                <a:gd name="T8" fmla="*/ 10 w 166"/>
                <a:gd name="T9" fmla="*/ 165 h 165"/>
              </a:gdLst>
              <a:ahLst/>
              <a:cxnLst>
                <a:cxn ang="0">
                  <a:pos x="T0" y="T1"/>
                </a:cxn>
                <a:cxn ang="0">
                  <a:pos x="T2" y="T3"/>
                </a:cxn>
                <a:cxn ang="0">
                  <a:pos x="T4" y="T5"/>
                </a:cxn>
                <a:cxn ang="0">
                  <a:pos x="T6" y="T7"/>
                </a:cxn>
                <a:cxn ang="0">
                  <a:pos x="T8" y="T9"/>
                </a:cxn>
              </a:cxnLst>
              <a:rect l="0" t="0" r="r" b="b"/>
              <a:pathLst>
                <a:path w="166" h="165">
                  <a:moveTo>
                    <a:pt x="10" y="165"/>
                  </a:moveTo>
                  <a:lnTo>
                    <a:pt x="0" y="158"/>
                  </a:lnTo>
                  <a:lnTo>
                    <a:pt x="159" y="0"/>
                  </a:lnTo>
                  <a:lnTo>
                    <a:pt x="166" y="9"/>
                  </a:lnTo>
                  <a:lnTo>
                    <a:pt x="10" y="165"/>
                  </a:lnTo>
                  <a:close/>
                </a:path>
              </a:pathLst>
            </a:custGeom>
            <a:solidFill>
              <a:srgbClr val="CBCBCB"/>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35"/>
            <p:cNvSpPr/>
            <p:nvPr/>
          </p:nvSpPr>
          <p:spPr bwMode="auto">
            <a:xfrm>
              <a:off x="3596849" y="3287118"/>
              <a:ext cx="109741" cy="111760"/>
            </a:xfrm>
            <a:custGeom>
              <a:avLst/>
              <a:gdLst>
                <a:gd name="T0" fmla="*/ 7 w 163"/>
                <a:gd name="T1" fmla="*/ 166 h 166"/>
                <a:gd name="T2" fmla="*/ 0 w 163"/>
                <a:gd name="T3" fmla="*/ 156 h 166"/>
                <a:gd name="T4" fmla="*/ 156 w 163"/>
                <a:gd name="T5" fmla="*/ 0 h 166"/>
                <a:gd name="T6" fmla="*/ 163 w 163"/>
                <a:gd name="T7" fmla="*/ 7 h 166"/>
                <a:gd name="T8" fmla="*/ 7 w 163"/>
                <a:gd name="T9" fmla="*/ 166 h 166"/>
              </a:gdLst>
              <a:ahLst/>
              <a:cxnLst>
                <a:cxn ang="0">
                  <a:pos x="T0" y="T1"/>
                </a:cxn>
                <a:cxn ang="0">
                  <a:pos x="T2" y="T3"/>
                </a:cxn>
                <a:cxn ang="0">
                  <a:pos x="T4" y="T5"/>
                </a:cxn>
                <a:cxn ang="0">
                  <a:pos x="T6" y="T7"/>
                </a:cxn>
                <a:cxn ang="0">
                  <a:pos x="T8" y="T9"/>
                </a:cxn>
              </a:cxnLst>
              <a:rect l="0" t="0" r="r" b="b"/>
              <a:pathLst>
                <a:path w="163" h="166">
                  <a:moveTo>
                    <a:pt x="7" y="166"/>
                  </a:moveTo>
                  <a:lnTo>
                    <a:pt x="0" y="156"/>
                  </a:lnTo>
                  <a:lnTo>
                    <a:pt x="156" y="0"/>
                  </a:lnTo>
                  <a:lnTo>
                    <a:pt x="163" y="7"/>
                  </a:lnTo>
                  <a:lnTo>
                    <a:pt x="7" y="166"/>
                  </a:lnTo>
                  <a:close/>
                </a:path>
              </a:pathLst>
            </a:custGeom>
            <a:solidFill>
              <a:srgbClr val="CBCBCB"/>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Freeform 36"/>
            <p:cNvSpPr/>
            <p:nvPr/>
          </p:nvSpPr>
          <p:spPr bwMode="auto">
            <a:xfrm>
              <a:off x="3426516" y="2059774"/>
              <a:ext cx="1312174" cy="1313521"/>
            </a:xfrm>
            <a:custGeom>
              <a:avLst/>
              <a:gdLst>
                <a:gd name="T0" fmla="*/ 141 w 824"/>
                <a:gd name="T1" fmla="*/ 825 h 825"/>
                <a:gd name="T2" fmla="*/ 482 w 824"/>
                <a:gd name="T3" fmla="*/ 564 h 825"/>
                <a:gd name="T4" fmla="*/ 763 w 824"/>
                <a:gd name="T5" fmla="*/ 61 h 825"/>
                <a:gd name="T6" fmla="*/ 261 w 824"/>
                <a:gd name="T7" fmla="*/ 343 h 825"/>
                <a:gd name="T8" fmla="*/ 0 w 824"/>
                <a:gd name="T9" fmla="*/ 683 h 825"/>
                <a:gd name="T10" fmla="*/ 141 w 824"/>
                <a:gd name="T11" fmla="*/ 825 h 825"/>
              </a:gdLst>
              <a:ahLst/>
              <a:cxnLst>
                <a:cxn ang="0">
                  <a:pos x="T0" y="T1"/>
                </a:cxn>
                <a:cxn ang="0">
                  <a:pos x="T2" y="T3"/>
                </a:cxn>
                <a:cxn ang="0">
                  <a:pos x="T4" y="T5"/>
                </a:cxn>
                <a:cxn ang="0">
                  <a:pos x="T6" y="T7"/>
                </a:cxn>
                <a:cxn ang="0">
                  <a:pos x="T8" y="T9"/>
                </a:cxn>
                <a:cxn ang="0">
                  <a:pos x="T10" y="T11"/>
                </a:cxn>
              </a:cxnLst>
              <a:rect l="0" t="0" r="r" b="b"/>
              <a:pathLst>
                <a:path w="824" h="825">
                  <a:moveTo>
                    <a:pt x="141" y="825"/>
                  </a:moveTo>
                  <a:cubicBezTo>
                    <a:pt x="237" y="778"/>
                    <a:pt x="361" y="685"/>
                    <a:pt x="482" y="564"/>
                  </a:cubicBezTo>
                  <a:cubicBezTo>
                    <a:pt x="698" y="348"/>
                    <a:pt x="824" y="123"/>
                    <a:pt x="763" y="61"/>
                  </a:cubicBezTo>
                  <a:cubicBezTo>
                    <a:pt x="702" y="0"/>
                    <a:pt x="477" y="126"/>
                    <a:pt x="261" y="343"/>
                  </a:cubicBezTo>
                  <a:cubicBezTo>
                    <a:pt x="140" y="464"/>
                    <a:pt x="47" y="587"/>
                    <a:pt x="0" y="683"/>
                  </a:cubicBezTo>
                  <a:cubicBezTo>
                    <a:pt x="141" y="825"/>
                    <a:pt x="141" y="825"/>
                    <a:pt x="141" y="825"/>
                  </a:cubicBezTo>
                </a:path>
              </a:pathLst>
            </a:custGeom>
            <a:solidFill>
              <a:schemeClr val="tx2">
                <a:lumMod val="20000"/>
                <a:lumOff val="80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Freeform 37"/>
            <p:cNvSpPr/>
            <p:nvPr/>
          </p:nvSpPr>
          <p:spPr bwMode="auto">
            <a:xfrm>
              <a:off x="3549048" y="2779484"/>
              <a:ext cx="469932" cy="471279"/>
            </a:xfrm>
            <a:custGeom>
              <a:avLst/>
              <a:gdLst>
                <a:gd name="T0" fmla="*/ 205 w 295"/>
                <a:gd name="T1" fmla="*/ 285 h 296"/>
                <a:gd name="T2" fmla="*/ 295 w 295"/>
                <a:gd name="T3" fmla="*/ 213 h 296"/>
                <a:gd name="T4" fmla="*/ 176 w 295"/>
                <a:gd name="T5" fmla="*/ 120 h 296"/>
                <a:gd name="T6" fmla="*/ 82 w 295"/>
                <a:gd name="T7" fmla="*/ 0 h 296"/>
                <a:gd name="T8" fmla="*/ 11 w 295"/>
                <a:gd name="T9" fmla="*/ 90 h 296"/>
                <a:gd name="T10" fmla="*/ 95 w 295"/>
                <a:gd name="T11" fmla="*/ 201 h 296"/>
                <a:gd name="T12" fmla="*/ 205 w 295"/>
                <a:gd name="T13" fmla="*/ 285 h 296"/>
              </a:gdLst>
              <a:ahLst/>
              <a:cxnLst>
                <a:cxn ang="0">
                  <a:pos x="T0" y="T1"/>
                </a:cxn>
                <a:cxn ang="0">
                  <a:pos x="T2" y="T3"/>
                </a:cxn>
                <a:cxn ang="0">
                  <a:pos x="T4" y="T5"/>
                </a:cxn>
                <a:cxn ang="0">
                  <a:pos x="T6" y="T7"/>
                </a:cxn>
                <a:cxn ang="0">
                  <a:pos x="T8" y="T9"/>
                </a:cxn>
                <a:cxn ang="0">
                  <a:pos x="T10" y="T11"/>
                </a:cxn>
                <a:cxn ang="0">
                  <a:pos x="T12" y="T13"/>
                </a:cxn>
              </a:cxnLst>
              <a:rect l="0" t="0" r="r" b="b"/>
              <a:pathLst>
                <a:path w="295" h="296">
                  <a:moveTo>
                    <a:pt x="205" y="285"/>
                  </a:moveTo>
                  <a:cubicBezTo>
                    <a:pt x="235" y="263"/>
                    <a:pt x="265" y="240"/>
                    <a:pt x="295" y="213"/>
                  </a:cubicBezTo>
                  <a:cubicBezTo>
                    <a:pt x="295" y="213"/>
                    <a:pt x="281" y="225"/>
                    <a:pt x="176" y="120"/>
                  </a:cubicBezTo>
                  <a:cubicBezTo>
                    <a:pt x="71" y="15"/>
                    <a:pt x="82" y="0"/>
                    <a:pt x="82" y="0"/>
                  </a:cubicBezTo>
                  <a:cubicBezTo>
                    <a:pt x="56" y="31"/>
                    <a:pt x="32" y="61"/>
                    <a:pt x="11" y="90"/>
                  </a:cubicBezTo>
                  <a:cubicBezTo>
                    <a:pt x="11" y="90"/>
                    <a:pt x="0" y="105"/>
                    <a:pt x="95" y="201"/>
                  </a:cubicBezTo>
                  <a:cubicBezTo>
                    <a:pt x="190" y="296"/>
                    <a:pt x="205" y="285"/>
                    <a:pt x="205" y="285"/>
                  </a:cubicBez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Freeform 38"/>
            <p:cNvSpPr/>
            <p:nvPr/>
          </p:nvSpPr>
          <p:spPr bwMode="auto">
            <a:xfrm>
              <a:off x="4179888" y="2092763"/>
              <a:ext cx="526485" cy="527159"/>
            </a:xfrm>
            <a:custGeom>
              <a:avLst/>
              <a:gdLst>
                <a:gd name="T0" fmla="*/ 191 w 331"/>
                <a:gd name="T1" fmla="*/ 331 h 331"/>
                <a:gd name="T2" fmla="*/ 290 w 331"/>
                <a:gd name="T3" fmla="*/ 40 h 331"/>
                <a:gd name="T4" fmla="*/ 0 w 331"/>
                <a:gd name="T5" fmla="*/ 140 h 331"/>
                <a:gd name="T6" fmla="*/ 75 w 331"/>
                <a:gd name="T7" fmla="*/ 256 h 331"/>
                <a:gd name="T8" fmla="*/ 191 w 331"/>
                <a:gd name="T9" fmla="*/ 331 h 331"/>
              </a:gdLst>
              <a:ahLst/>
              <a:cxnLst>
                <a:cxn ang="0">
                  <a:pos x="T0" y="T1"/>
                </a:cxn>
                <a:cxn ang="0">
                  <a:pos x="T2" y="T3"/>
                </a:cxn>
                <a:cxn ang="0">
                  <a:pos x="T4" y="T5"/>
                </a:cxn>
                <a:cxn ang="0">
                  <a:pos x="T6" y="T7"/>
                </a:cxn>
                <a:cxn ang="0">
                  <a:pos x="T8" y="T9"/>
                </a:cxn>
              </a:cxnLst>
              <a:rect l="0" t="0" r="r" b="b"/>
              <a:pathLst>
                <a:path w="331" h="331">
                  <a:moveTo>
                    <a:pt x="191" y="331"/>
                  </a:moveTo>
                  <a:cubicBezTo>
                    <a:pt x="288" y="195"/>
                    <a:pt x="331" y="81"/>
                    <a:pt x="290" y="40"/>
                  </a:cubicBezTo>
                  <a:cubicBezTo>
                    <a:pt x="249" y="0"/>
                    <a:pt x="135" y="42"/>
                    <a:pt x="0" y="140"/>
                  </a:cubicBezTo>
                  <a:cubicBezTo>
                    <a:pt x="0" y="140"/>
                    <a:pt x="20" y="202"/>
                    <a:pt x="75" y="256"/>
                  </a:cubicBezTo>
                  <a:cubicBezTo>
                    <a:pt x="129" y="310"/>
                    <a:pt x="191" y="331"/>
                    <a:pt x="191" y="331"/>
                  </a:cubicBez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Freeform 39"/>
            <p:cNvSpPr/>
            <p:nvPr/>
          </p:nvSpPr>
          <p:spPr bwMode="auto">
            <a:xfrm>
              <a:off x="4009555" y="2486618"/>
              <a:ext cx="302292" cy="303638"/>
            </a:xfrm>
            <a:custGeom>
              <a:avLst/>
              <a:gdLst>
                <a:gd name="T0" fmla="*/ 156 w 190"/>
                <a:gd name="T1" fmla="*/ 157 h 191"/>
                <a:gd name="T2" fmla="*/ 34 w 190"/>
                <a:gd name="T3" fmla="*/ 157 h 191"/>
                <a:gd name="T4" fmla="*/ 34 w 190"/>
                <a:gd name="T5" fmla="*/ 34 h 191"/>
                <a:gd name="T6" fmla="*/ 156 w 190"/>
                <a:gd name="T7" fmla="*/ 34 h 191"/>
                <a:gd name="T8" fmla="*/ 156 w 190"/>
                <a:gd name="T9" fmla="*/ 157 h 191"/>
              </a:gdLst>
              <a:ahLst/>
              <a:cxnLst>
                <a:cxn ang="0">
                  <a:pos x="T0" y="T1"/>
                </a:cxn>
                <a:cxn ang="0">
                  <a:pos x="T2" y="T3"/>
                </a:cxn>
                <a:cxn ang="0">
                  <a:pos x="T4" y="T5"/>
                </a:cxn>
                <a:cxn ang="0">
                  <a:pos x="T6" y="T7"/>
                </a:cxn>
                <a:cxn ang="0">
                  <a:pos x="T8" y="T9"/>
                </a:cxn>
              </a:cxnLst>
              <a:rect l="0" t="0" r="r" b="b"/>
              <a:pathLst>
                <a:path w="190" h="191">
                  <a:moveTo>
                    <a:pt x="156" y="157"/>
                  </a:moveTo>
                  <a:cubicBezTo>
                    <a:pt x="122" y="191"/>
                    <a:pt x="68" y="191"/>
                    <a:pt x="34" y="157"/>
                  </a:cubicBezTo>
                  <a:cubicBezTo>
                    <a:pt x="0" y="123"/>
                    <a:pt x="0" y="68"/>
                    <a:pt x="34" y="34"/>
                  </a:cubicBezTo>
                  <a:cubicBezTo>
                    <a:pt x="68" y="0"/>
                    <a:pt x="122" y="0"/>
                    <a:pt x="156" y="34"/>
                  </a:cubicBezTo>
                  <a:cubicBezTo>
                    <a:pt x="190" y="68"/>
                    <a:pt x="190" y="123"/>
                    <a:pt x="156" y="157"/>
                  </a:cubicBezTo>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Freeform 40"/>
            <p:cNvSpPr/>
            <p:nvPr/>
          </p:nvSpPr>
          <p:spPr bwMode="auto">
            <a:xfrm>
              <a:off x="4036485" y="2513548"/>
              <a:ext cx="248431" cy="249778"/>
            </a:xfrm>
            <a:custGeom>
              <a:avLst/>
              <a:gdLst>
                <a:gd name="T0" fmla="*/ 107 w 156"/>
                <a:gd name="T1" fmla="*/ 141 h 157"/>
                <a:gd name="T2" fmla="*/ 16 w 156"/>
                <a:gd name="T3" fmla="*/ 108 h 157"/>
                <a:gd name="T4" fmla="*/ 49 w 156"/>
                <a:gd name="T5" fmla="*/ 17 h 157"/>
                <a:gd name="T6" fmla="*/ 140 w 156"/>
                <a:gd name="T7" fmla="*/ 50 h 157"/>
                <a:gd name="T8" fmla="*/ 107 w 156"/>
                <a:gd name="T9" fmla="*/ 141 h 157"/>
              </a:gdLst>
              <a:ahLst/>
              <a:cxnLst>
                <a:cxn ang="0">
                  <a:pos x="T0" y="T1"/>
                </a:cxn>
                <a:cxn ang="0">
                  <a:pos x="T2" y="T3"/>
                </a:cxn>
                <a:cxn ang="0">
                  <a:pos x="T4" y="T5"/>
                </a:cxn>
                <a:cxn ang="0">
                  <a:pos x="T6" y="T7"/>
                </a:cxn>
                <a:cxn ang="0">
                  <a:pos x="T8" y="T9"/>
                </a:cxn>
              </a:cxnLst>
              <a:rect l="0" t="0" r="r" b="b"/>
              <a:pathLst>
                <a:path w="156" h="157">
                  <a:moveTo>
                    <a:pt x="107" y="141"/>
                  </a:moveTo>
                  <a:cubicBezTo>
                    <a:pt x="73" y="157"/>
                    <a:pt x="32" y="142"/>
                    <a:pt x="16" y="108"/>
                  </a:cubicBezTo>
                  <a:cubicBezTo>
                    <a:pt x="0" y="73"/>
                    <a:pt x="15" y="33"/>
                    <a:pt x="49" y="17"/>
                  </a:cubicBezTo>
                  <a:cubicBezTo>
                    <a:pt x="83" y="0"/>
                    <a:pt x="124" y="15"/>
                    <a:pt x="140" y="50"/>
                  </a:cubicBezTo>
                  <a:cubicBezTo>
                    <a:pt x="156" y="84"/>
                    <a:pt x="141" y="125"/>
                    <a:pt x="107" y="141"/>
                  </a:cubicBezTo>
                </a:path>
              </a:pathLst>
            </a:custGeom>
            <a:solidFill>
              <a:schemeClr val="bg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Freeform 44"/>
            <p:cNvSpPr/>
            <p:nvPr/>
          </p:nvSpPr>
          <p:spPr bwMode="auto">
            <a:xfrm>
              <a:off x="4238461" y="2540478"/>
              <a:ext cx="18851" cy="18851"/>
            </a:xfrm>
            <a:custGeom>
              <a:avLst/>
              <a:gdLst>
                <a:gd name="T0" fmla="*/ 10 w 12"/>
                <a:gd name="T1" fmla="*/ 10 h 12"/>
                <a:gd name="T2" fmla="*/ 2 w 12"/>
                <a:gd name="T3" fmla="*/ 10 h 12"/>
                <a:gd name="T4" fmla="*/ 2 w 12"/>
                <a:gd name="T5" fmla="*/ 3 h 12"/>
                <a:gd name="T6" fmla="*/ 10 w 12"/>
                <a:gd name="T7" fmla="*/ 3 h 12"/>
                <a:gd name="T8" fmla="*/ 10 w 12"/>
                <a:gd name="T9" fmla="*/ 10 h 12"/>
              </a:gdLst>
              <a:ahLst/>
              <a:cxnLst>
                <a:cxn ang="0">
                  <a:pos x="T0" y="T1"/>
                </a:cxn>
                <a:cxn ang="0">
                  <a:pos x="T2" y="T3"/>
                </a:cxn>
                <a:cxn ang="0">
                  <a:pos x="T4" y="T5"/>
                </a:cxn>
                <a:cxn ang="0">
                  <a:pos x="T6" y="T7"/>
                </a:cxn>
                <a:cxn ang="0">
                  <a:pos x="T8" y="T9"/>
                </a:cxn>
              </a:cxnLst>
              <a:rect l="0" t="0" r="r" b="b"/>
              <a:pathLst>
                <a:path w="12" h="12">
                  <a:moveTo>
                    <a:pt x="10" y="10"/>
                  </a:moveTo>
                  <a:cubicBezTo>
                    <a:pt x="8" y="12"/>
                    <a:pt x="4" y="12"/>
                    <a:pt x="2" y="10"/>
                  </a:cubicBezTo>
                  <a:cubicBezTo>
                    <a:pt x="0" y="8"/>
                    <a:pt x="0" y="5"/>
                    <a:pt x="2" y="3"/>
                  </a:cubicBezTo>
                  <a:cubicBezTo>
                    <a:pt x="4" y="0"/>
                    <a:pt x="8" y="0"/>
                    <a:pt x="10" y="3"/>
                  </a:cubicBezTo>
                  <a:cubicBezTo>
                    <a:pt x="12" y="5"/>
                    <a:pt x="12" y="8"/>
                    <a:pt x="10" y="10"/>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Freeform 45"/>
            <p:cNvSpPr/>
            <p:nvPr/>
          </p:nvSpPr>
          <p:spPr bwMode="auto">
            <a:xfrm>
              <a:off x="4182581" y="2508835"/>
              <a:ext cx="19524" cy="18851"/>
            </a:xfrm>
            <a:custGeom>
              <a:avLst/>
              <a:gdLst>
                <a:gd name="T0" fmla="*/ 12 w 12"/>
                <a:gd name="T1" fmla="*/ 8 h 12"/>
                <a:gd name="T2" fmla="*/ 5 w 12"/>
                <a:gd name="T3" fmla="*/ 12 h 12"/>
                <a:gd name="T4" fmla="*/ 1 w 12"/>
                <a:gd name="T5" fmla="*/ 5 h 12"/>
                <a:gd name="T6" fmla="*/ 8 w 12"/>
                <a:gd name="T7" fmla="*/ 1 h 12"/>
                <a:gd name="T8" fmla="*/ 12 w 12"/>
                <a:gd name="T9" fmla="*/ 8 h 12"/>
              </a:gdLst>
              <a:ahLst/>
              <a:cxnLst>
                <a:cxn ang="0">
                  <a:pos x="T0" y="T1"/>
                </a:cxn>
                <a:cxn ang="0">
                  <a:pos x="T2" y="T3"/>
                </a:cxn>
                <a:cxn ang="0">
                  <a:pos x="T4" y="T5"/>
                </a:cxn>
                <a:cxn ang="0">
                  <a:pos x="T6" y="T7"/>
                </a:cxn>
                <a:cxn ang="0">
                  <a:pos x="T8" y="T9"/>
                </a:cxn>
              </a:cxnLst>
              <a:rect l="0" t="0" r="r" b="b"/>
              <a:pathLst>
                <a:path w="12" h="12">
                  <a:moveTo>
                    <a:pt x="12" y="8"/>
                  </a:moveTo>
                  <a:cubicBezTo>
                    <a:pt x="11" y="11"/>
                    <a:pt x="8" y="12"/>
                    <a:pt x="5" y="12"/>
                  </a:cubicBezTo>
                  <a:cubicBezTo>
                    <a:pt x="2" y="11"/>
                    <a:pt x="0" y="8"/>
                    <a:pt x="1" y="5"/>
                  </a:cubicBezTo>
                  <a:cubicBezTo>
                    <a:pt x="2" y="2"/>
                    <a:pt x="5" y="0"/>
                    <a:pt x="8" y="1"/>
                  </a:cubicBezTo>
                  <a:cubicBezTo>
                    <a:pt x="11" y="2"/>
                    <a:pt x="12" y="5"/>
                    <a:pt x="12" y="8"/>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Freeform 46"/>
            <p:cNvSpPr/>
            <p:nvPr/>
          </p:nvSpPr>
          <p:spPr bwMode="auto">
            <a:xfrm>
              <a:off x="4119295" y="2508835"/>
              <a:ext cx="18851" cy="18851"/>
            </a:xfrm>
            <a:custGeom>
              <a:avLst/>
              <a:gdLst>
                <a:gd name="T0" fmla="*/ 11 w 12"/>
                <a:gd name="T1" fmla="*/ 5 h 12"/>
                <a:gd name="T2" fmla="*/ 7 w 12"/>
                <a:gd name="T3" fmla="*/ 12 h 12"/>
                <a:gd name="T4" fmla="*/ 0 w 12"/>
                <a:gd name="T5" fmla="*/ 8 h 12"/>
                <a:gd name="T6" fmla="*/ 4 w 12"/>
                <a:gd name="T7" fmla="*/ 1 h 12"/>
                <a:gd name="T8" fmla="*/ 11 w 12"/>
                <a:gd name="T9" fmla="*/ 5 h 12"/>
              </a:gdLst>
              <a:ahLst/>
              <a:cxnLst>
                <a:cxn ang="0">
                  <a:pos x="T0" y="T1"/>
                </a:cxn>
                <a:cxn ang="0">
                  <a:pos x="T2" y="T3"/>
                </a:cxn>
                <a:cxn ang="0">
                  <a:pos x="T4" y="T5"/>
                </a:cxn>
                <a:cxn ang="0">
                  <a:pos x="T6" y="T7"/>
                </a:cxn>
                <a:cxn ang="0">
                  <a:pos x="T8" y="T9"/>
                </a:cxn>
              </a:cxnLst>
              <a:rect l="0" t="0" r="r" b="b"/>
              <a:pathLst>
                <a:path w="12" h="12">
                  <a:moveTo>
                    <a:pt x="11" y="5"/>
                  </a:moveTo>
                  <a:cubicBezTo>
                    <a:pt x="12" y="8"/>
                    <a:pt x="10" y="11"/>
                    <a:pt x="7" y="12"/>
                  </a:cubicBezTo>
                  <a:cubicBezTo>
                    <a:pt x="4" y="12"/>
                    <a:pt x="1" y="11"/>
                    <a:pt x="0" y="8"/>
                  </a:cubicBezTo>
                  <a:cubicBezTo>
                    <a:pt x="0" y="5"/>
                    <a:pt x="1" y="2"/>
                    <a:pt x="4" y="1"/>
                  </a:cubicBezTo>
                  <a:cubicBezTo>
                    <a:pt x="7" y="0"/>
                    <a:pt x="10" y="2"/>
                    <a:pt x="11" y="5"/>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Freeform 47"/>
            <p:cNvSpPr/>
            <p:nvPr/>
          </p:nvSpPr>
          <p:spPr bwMode="auto">
            <a:xfrm>
              <a:off x="4063415" y="2540478"/>
              <a:ext cx="18851" cy="18851"/>
            </a:xfrm>
            <a:custGeom>
              <a:avLst/>
              <a:gdLst>
                <a:gd name="T0" fmla="*/ 10 w 12"/>
                <a:gd name="T1" fmla="*/ 3 h 12"/>
                <a:gd name="T2" fmla="*/ 10 w 12"/>
                <a:gd name="T3" fmla="*/ 10 h 12"/>
                <a:gd name="T4" fmla="*/ 2 w 12"/>
                <a:gd name="T5" fmla="*/ 10 h 12"/>
                <a:gd name="T6" fmla="*/ 2 w 12"/>
                <a:gd name="T7" fmla="*/ 3 h 12"/>
                <a:gd name="T8" fmla="*/ 10 w 12"/>
                <a:gd name="T9" fmla="*/ 3 h 12"/>
              </a:gdLst>
              <a:ahLst/>
              <a:cxnLst>
                <a:cxn ang="0">
                  <a:pos x="T0" y="T1"/>
                </a:cxn>
                <a:cxn ang="0">
                  <a:pos x="T2" y="T3"/>
                </a:cxn>
                <a:cxn ang="0">
                  <a:pos x="T4" y="T5"/>
                </a:cxn>
                <a:cxn ang="0">
                  <a:pos x="T6" y="T7"/>
                </a:cxn>
                <a:cxn ang="0">
                  <a:pos x="T8" y="T9"/>
                </a:cxn>
              </a:cxnLst>
              <a:rect l="0" t="0" r="r" b="b"/>
              <a:pathLst>
                <a:path w="12" h="12">
                  <a:moveTo>
                    <a:pt x="10" y="3"/>
                  </a:moveTo>
                  <a:cubicBezTo>
                    <a:pt x="12" y="5"/>
                    <a:pt x="12" y="8"/>
                    <a:pt x="10" y="10"/>
                  </a:cubicBezTo>
                  <a:cubicBezTo>
                    <a:pt x="8" y="12"/>
                    <a:pt x="4" y="12"/>
                    <a:pt x="2" y="10"/>
                  </a:cubicBezTo>
                  <a:cubicBezTo>
                    <a:pt x="0" y="8"/>
                    <a:pt x="0" y="5"/>
                    <a:pt x="2" y="3"/>
                  </a:cubicBezTo>
                  <a:cubicBezTo>
                    <a:pt x="4" y="0"/>
                    <a:pt x="8" y="0"/>
                    <a:pt x="10" y="3"/>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Freeform 48"/>
            <p:cNvSpPr/>
            <p:nvPr/>
          </p:nvSpPr>
          <p:spPr bwMode="auto">
            <a:xfrm>
              <a:off x="4029752" y="2596358"/>
              <a:ext cx="20871" cy="20198"/>
            </a:xfrm>
            <a:custGeom>
              <a:avLst/>
              <a:gdLst>
                <a:gd name="T0" fmla="*/ 8 w 13"/>
                <a:gd name="T1" fmla="*/ 1 h 13"/>
                <a:gd name="T2" fmla="*/ 12 w 13"/>
                <a:gd name="T3" fmla="*/ 8 h 13"/>
                <a:gd name="T4" fmla="*/ 5 w 13"/>
                <a:gd name="T5" fmla="*/ 12 h 13"/>
                <a:gd name="T6" fmla="*/ 1 w 13"/>
                <a:gd name="T7" fmla="*/ 5 h 13"/>
                <a:gd name="T8" fmla="*/ 8 w 13"/>
                <a:gd name="T9" fmla="*/ 1 h 13"/>
              </a:gdLst>
              <a:ahLst/>
              <a:cxnLst>
                <a:cxn ang="0">
                  <a:pos x="T0" y="T1"/>
                </a:cxn>
                <a:cxn ang="0">
                  <a:pos x="T2" y="T3"/>
                </a:cxn>
                <a:cxn ang="0">
                  <a:pos x="T4" y="T5"/>
                </a:cxn>
                <a:cxn ang="0">
                  <a:pos x="T6" y="T7"/>
                </a:cxn>
                <a:cxn ang="0">
                  <a:pos x="T8" y="T9"/>
                </a:cxn>
              </a:cxnLst>
              <a:rect l="0" t="0" r="r" b="b"/>
              <a:pathLst>
                <a:path w="13" h="13">
                  <a:moveTo>
                    <a:pt x="8" y="1"/>
                  </a:moveTo>
                  <a:cubicBezTo>
                    <a:pt x="11" y="2"/>
                    <a:pt x="13" y="5"/>
                    <a:pt x="12" y="8"/>
                  </a:cubicBezTo>
                  <a:cubicBezTo>
                    <a:pt x="11" y="11"/>
                    <a:pt x="8" y="13"/>
                    <a:pt x="5" y="12"/>
                  </a:cubicBezTo>
                  <a:cubicBezTo>
                    <a:pt x="2" y="11"/>
                    <a:pt x="0" y="8"/>
                    <a:pt x="1" y="5"/>
                  </a:cubicBezTo>
                  <a:cubicBezTo>
                    <a:pt x="2" y="2"/>
                    <a:pt x="5" y="0"/>
                    <a:pt x="8" y="1"/>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Freeform 49"/>
            <p:cNvSpPr/>
            <p:nvPr/>
          </p:nvSpPr>
          <p:spPr bwMode="auto">
            <a:xfrm>
              <a:off x="4029752" y="2661664"/>
              <a:ext cx="20871" cy="18851"/>
            </a:xfrm>
            <a:custGeom>
              <a:avLst/>
              <a:gdLst>
                <a:gd name="T0" fmla="*/ 5 w 13"/>
                <a:gd name="T1" fmla="*/ 1 h 12"/>
                <a:gd name="T2" fmla="*/ 12 w 13"/>
                <a:gd name="T3" fmla="*/ 4 h 12"/>
                <a:gd name="T4" fmla="*/ 8 w 13"/>
                <a:gd name="T5" fmla="*/ 11 h 12"/>
                <a:gd name="T6" fmla="*/ 1 w 13"/>
                <a:gd name="T7" fmla="*/ 7 h 12"/>
                <a:gd name="T8" fmla="*/ 5 w 13"/>
                <a:gd name="T9" fmla="*/ 1 h 12"/>
              </a:gdLst>
              <a:ahLst/>
              <a:cxnLst>
                <a:cxn ang="0">
                  <a:pos x="T0" y="T1"/>
                </a:cxn>
                <a:cxn ang="0">
                  <a:pos x="T2" y="T3"/>
                </a:cxn>
                <a:cxn ang="0">
                  <a:pos x="T4" y="T5"/>
                </a:cxn>
                <a:cxn ang="0">
                  <a:pos x="T6" y="T7"/>
                </a:cxn>
                <a:cxn ang="0">
                  <a:pos x="T8" y="T9"/>
                </a:cxn>
              </a:cxnLst>
              <a:rect l="0" t="0" r="r" b="b"/>
              <a:pathLst>
                <a:path w="13" h="12">
                  <a:moveTo>
                    <a:pt x="5" y="1"/>
                  </a:moveTo>
                  <a:cubicBezTo>
                    <a:pt x="8" y="0"/>
                    <a:pt x="11" y="2"/>
                    <a:pt x="12" y="4"/>
                  </a:cubicBezTo>
                  <a:cubicBezTo>
                    <a:pt x="13" y="7"/>
                    <a:pt x="11" y="10"/>
                    <a:pt x="8" y="11"/>
                  </a:cubicBezTo>
                  <a:cubicBezTo>
                    <a:pt x="5" y="12"/>
                    <a:pt x="2" y="10"/>
                    <a:pt x="1" y="7"/>
                  </a:cubicBezTo>
                  <a:cubicBezTo>
                    <a:pt x="0" y="4"/>
                    <a:pt x="2" y="1"/>
                    <a:pt x="5" y="1"/>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Freeform 50"/>
            <p:cNvSpPr/>
            <p:nvPr/>
          </p:nvSpPr>
          <p:spPr bwMode="auto">
            <a:xfrm>
              <a:off x="4063415" y="2716871"/>
              <a:ext cx="18851" cy="19524"/>
            </a:xfrm>
            <a:custGeom>
              <a:avLst/>
              <a:gdLst>
                <a:gd name="T0" fmla="*/ 2 w 12"/>
                <a:gd name="T1" fmla="*/ 2 h 12"/>
                <a:gd name="T2" fmla="*/ 10 w 12"/>
                <a:gd name="T3" fmla="*/ 2 h 12"/>
                <a:gd name="T4" fmla="*/ 10 w 12"/>
                <a:gd name="T5" fmla="*/ 10 h 12"/>
                <a:gd name="T6" fmla="*/ 2 w 12"/>
                <a:gd name="T7" fmla="*/ 10 h 12"/>
                <a:gd name="T8" fmla="*/ 2 w 12"/>
                <a:gd name="T9" fmla="*/ 2 h 12"/>
              </a:gdLst>
              <a:ahLst/>
              <a:cxnLst>
                <a:cxn ang="0">
                  <a:pos x="T0" y="T1"/>
                </a:cxn>
                <a:cxn ang="0">
                  <a:pos x="T2" y="T3"/>
                </a:cxn>
                <a:cxn ang="0">
                  <a:pos x="T4" y="T5"/>
                </a:cxn>
                <a:cxn ang="0">
                  <a:pos x="T6" y="T7"/>
                </a:cxn>
                <a:cxn ang="0">
                  <a:pos x="T8" y="T9"/>
                </a:cxn>
              </a:cxnLst>
              <a:rect l="0" t="0" r="r" b="b"/>
              <a:pathLst>
                <a:path w="12" h="12">
                  <a:moveTo>
                    <a:pt x="2" y="2"/>
                  </a:moveTo>
                  <a:cubicBezTo>
                    <a:pt x="4" y="0"/>
                    <a:pt x="8" y="0"/>
                    <a:pt x="10" y="2"/>
                  </a:cubicBezTo>
                  <a:cubicBezTo>
                    <a:pt x="12" y="4"/>
                    <a:pt x="12" y="8"/>
                    <a:pt x="10" y="10"/>
                  </a:cubicBezTo>
                  <a:cubicBezTo>
                    <a:pt x="8" y="12"/>
                    <a:pt x="4" y="12"/>
                    <a:pt x="2" y="10"/>
                  </a:cubicBezTo>
                  <a:cubicBezTo>
                    <a:pt x="0" y="8"/>
                    <a:pt x="0" y="4"/>
                    <a:pt x="2" y="2"/>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Freeform 51"/>
            <p:cNvSpPr/>
            <p:nvPr/>
          </p:nvSpPr>
          <p:spPr bwMode="auto">
            <a:xfrm>
              <a:off x="4119295" y="2749187"/>
              <a:ext cx="18851" cy="18851"/>
            </a:xfrm>
            <a:custGeom>
              <a:avLst/>
              <a:gdLst>
                <a:gd name="T0" fmla="*/ 0 w 12"/>
                <a:gd name="T1" fmla="*/ 5 h 12"/>
                <a:gd name="T2" fmla="*/ 7 w 12"/>
                <a:gd name="T3" fmla="*/ 1 h 12"/>
                <a:gd name="T4" fmla="*/ 11 w 12"/>
                <a:gd name="T5" fmla="*/ 8 h 12"/>
                <a:gd name="T6" fmla="*/ 4 w 12"/>
                <a:gd name="T7" fmla="*/ 11 h 12"/>
                <a:gd name="T8" fmla="*/ 0 w 12"/>
                <a:gd name="T9" fmla="*/ 5 h 12"/>
              </a:gdLst>
              <a:ahLst/>
              <a:cxnLst>
                <a:cxn ang="0">
                  <a:pos x="T0" y="T1"/>
                </a:cxn>
                <a:cxn ang="0">
                  <a:pos x="T2" y="T3"/>
                </a:cxn>
                <a:cxn ang="0">
                  <a:pos x="T4" y="T5"/>
                </a:cxn>
                <a:cxn ang="0">
                  <a:pos x="T6" y="T7"/>
                </a:cxn>
                <a:cxn ang="0">
                  <a:pos x="T8" y="T9"/>
                </a:cxn>
              </a:cxnLst>
              <a:rect l="0" t="0" r="r" b="b"/>
              <a:pathLst>
                <a:path w="12" h="12">
                  <a:moveTo>
                    <a:pt x="0" y="5"/>
                  </a:moveTo>
                  <a:cubicBezTo>
                    <a:pt x="1" y="2"/>
                    <a:pt x="4" y="0"/>
                    <a:pt x="7" y="1"/>
                  </a:cubicBezTo>
                  <a:cubicBezTo>
                    <a:pt x="10" y="2"/>
                    <a:pt x="12" y="5"/>
                    <a:pt x="11" y="8"/>
                  </a:cubicBezTo>
                  <a:cubicBezTo>
                    <a:pt x="10" y="10"/>
                    <a:pt x="7" y="12"/>
                    <a:pt x="4" y="11"/>
                  </a:cubicBezTo>
                  <a:cubicBezTo>
                    <a:pt x="1" y="11"/>
                    <a:pt x="0" y="8"/>
                    <a:pt x="0" y="5"/>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Freeform 52"/>
            <p:cNvSpPr/>
            <p:nvPr/>
          </p:nvSpPr>
          <p:spPr bwMode="auto">
            <a:xfrm>
              <a:off x="4182581" y="2749187"/>
              <a:ext cx="19524" cy="18851"/>
            </a:xfrm>
            <a:custGeom>
              <a:avLst/>
              <a:gdLst>
                <a:gd name="T0" fmla="*/ 1 w 12"/>
                <a:gd name="T1" fmla="*/ 8 h 12"/>
                <a:gd name="T2" fmla="*/ 5 w 12"/>
                <a:gd name="T3" fmla="*/ 1 h 12"/>
                <a:gd name="T4" fmla="*/ 12 w 12"/>
                <a:gd name="T5" fmla="*/ 5 h 12"/>
                <a:gd name="T6" fmla="*/ 8 w 12"/>
                <a:gd name="T7" fmla="*/ 11 h 12"/>
                <a:gd name="T8" fmla="*/ 1 w 12"/>
                <a:gd name="T9" fmla="*/ 8 h 12"/>
              </a:gdLst>
              <a:ahLst/>
              <a:cxnLst>
                <a:cxn ang="0">
                  <a:pos x="T0" y="T1"/>
                </a:cxn>
                <a:cxn ang="0">
                  <a:pos x="T2" y="T3"/>
                </a:cxn>
                <a:cxn ang="0">
                  <a:pos x="T4" y="T5"/>
                </a:cxn>
                <a:cxn ang="0">
                  <a:pos x="T6" y="T7"/>
                </a:cxn>
                <a:cxn ang="0">
                  <a:pos x="T8" y="T9"/>
                </a:cxn>
              </a:cxnLst>
              <a:rect l="0" t="0" r="r" b="b"/>
              <a:pathLst>
                <a:path w="12" h="12">
                  <a:moveTo>
                    <a:pt x="1" y="8"/>
                  </a:moveTo>
                  <a:cubicBezTo>
                    <a:pt x="0" y="5"/>
                    <a:pt x="2" y="2"/>
                    <a:pt x="5" y="1"/>
                  </a:cubicBezTo>
                  <a:cubicBezTo>
                    <a:pt x="8" y="0"/>
                    <a:pt x="11" y="2"/>
                    <a:pt x="12" y="5"/>
                  </a:cubicBezTo>
                  <a:cubicBezTo>
                    <a:pt x="12" y="8"/>
                    <a:pt x="11" y="11"/>
                    <a:pt x="8" y="11"/>
                  </a:cubicBezTo>
                  <a:cubicBezTo>
                    <a:pt x="5" y="12"/>
                    <a:pt x="2" y="10"/>
                    <a:pt x="1" y="8"/>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Freeform 53"/>
            <p:cNvSpPr/>
            <p:nvPr/>
          </p:nvSpPr>
          <p:spPr bwMode="auto">
            <a:xfrm>
              <a:off x="4238461" y="2716871"/>
              <a:ext cx="18851" cy="19524"/>
            </a:xfrm>
            <a:custGeom>
              <a:avLst/>
              <a:gdLst>
                <a:gd name="T0" fmla="*/ 2 w 12"/>
                <a:gd name="T1" fmla="*/ 10 h 12"/>
                <a:gd name="T2" fmla="*/ 2 w 12"/>
                <a:gd name="T3" fmla="*/ 2 h 12"/>
                <a:gd name="T4" fmla="*/ 10 w 12"/>
                <a:gd name="T5" fmla="*/ 2 h 12"/>
                <a:gd name="T6" fmla="*/ 10 w 12"/>
                <a:gd name="T7" fmla="*/ 10 h 12"/>
                <a:gd name="T8" fmla="*/ 2 w 12"/>
                <a:gd name="T9" fmla="*/ 10 h 12"/>
              </a:gdLst>
              <a:ahLst/>
              <a:cxnLst>
                <a:cxn ang="0">
                  <a:pos x="T0" y="T1"/>
                </a:cxn>
                <a:cxn ang="0">
                  <a:pos x="T2" y="T3"/>
                </a:cxn>
                <a:cxn ang="0">
                  <a:pos x="T4" y="T5"/>
                </a:cxn>
                <a:cxn ang="0">
                  <a:pos x="T6" y="T7"/>
                </a:cxn>
                <a:cxn ang="0">
                  <a:pos x="T8" y="T9"/>
                </a:cxn>
              </a:cxnLst>
              <a:rect l="0" t="0" r="r" b="b"/>
              <a:pathLst>
                <a:path w="12" h="12">
                  <a:moveTo>
                    <a:pt x="2" y="10"/>
                  </a:moveTo>
                  <a:cubicBezTo>
                    <a:pt x="0" y="8"/>
                    <a:pt x="0" y="4"/>
                    <a:pt x="2" y="2"/>
                  </a:cubicBezTo>
                  <a:cubicBezTo>
                    <a:pt x="4" y="0"/>
                    <a:pt x="8" y="0"/>
                    <a:pt x="10" y="2"/>
                  </a:cubicBezTo>
                  <a:cubicBezTo>
                    <a:pt x="12" y="4"/>
                    <a:pt x="12" y="8"/>
                    <a:pt x="10" y="10"/>
                  </a:cubicBezTo>
                  <a:cubicBezTo>
                    <a:pt x="8" y="12"/>
                    <a:pt x="4" y="12"/>
                    <a:pt x="2" y="10"/>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Freeform 54"/>
            <p:cNvSpPr/>
            <p:nvPr/>
          </p:nvSpPr>
          <p:spPr bwMode="auto">
            <a:xfrm>
              <a:off x="4270104" y="2661664"/>
              <a:ext cx="20871" cy="18851"/>
            </a:xfrm>
            <a:custGeom>
              <a:avLst/>
              <a:gdLst>
                <a:gd name="T0" fmla="*/ 5 w 13"/>
                <a:gd name="T1" fmla="*/ 11 h 12"/>
                <a:gd name="T2" fmla="*/ 1 w 13"/>
                <a:gd name="T3" fmla="*/ 4 h 12"/>
                <a:gd name="T4" fmla="*/ 8 w 13"/>
                <a:gd name="T5" fmla="*/ 1 h 12"/>
                <a:gd name="T6" fmla="*/ 12 w 13"/>
                <a:gd name="T7" fmla="*/ 7 h 12"/>
                <a:gd name="T8" fmla="*/ 5 w 13"/>
                <a:gd name="T9" fmla="*/ 11 h 12"/>
              </a:gdLst>
              <a:ahLst/>
              <a:cxnLst>
                <a:cxn ang="0">
                  <a:pos x="T0" y="T1"/>
                </a:cxn>
                <a:cxn ang="0">
                  <a:pos x="T2" y="T3"/>
                </a:cxn>
                <a:cxn ang="0">
                  <a:pos x="T4" y="T5"/>
                </a:cxn>
                <a:cxn ang="0">
                  <a:pos x="T6" y="T7"/>
                </a:cxn>
                <a:cxn ang="0">
                  <a:pos x="T8" y="T9"/>
                </a:cxn>
              </a:cxnLst>
              <a:rect l="0" t="0" r="r" b="b"/>
              <a:pathLst>
                <a:path w="13" h="12">
                  <a:moveTo>
                    <a:pt x="5" y="11"/>
                  </a:moveTo>
                  <a:cubicBezTo>
                    <a:pt x="2" y="10"/>
                    <a:pt x="0" y="7"/>
                    <a:pt x="1" y="4"/>
                  </a:cubicBezTo>
                  <a:cubicBezTo>
                    <a:pt x="2" y="2"/>
                    <a:pt x="5" y="0"/>
                    <a:pt x="8" y="1"/>
                  </a:cubicBezTo>
                  <a:cubicBezTo>
                    <a:pt x="11" y="1"/>
                    <a:pt x="13" y="4"/>
                    <a:pt x="12" y="7"/>
                  </a:cubicBezTo>
                  <a:cubicBezTo>
                    <a:pt x="11" y="10"/>
                    <a:pt x="8" y="12"/>
                    <a:pt x="5" y="11"/>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Freeform 55"/>
            <p:cNvSpPr/>
            <p:nvPr/>
          </p:nvSpPr>
          <p:spPr bwMode="auto">
            <a:xfrm>
              <a:off x="4270104" y="2596358"/>
              <a:ext cx="20871" cy="20198"/>
            </a:xfrm>
            <a:custGeom>
              <a:avLst/>
              <a:gdLst>
                <a:gd name="T0" fmla="*/ 8 w 13"/>
                <a:gd name="T1" fmla="*/ 12 h 13"/>
                <a:gd name="T2" fmla="*/ 1 w 13"/>
                <a:gd name="T3" fmla="*/ 8 h 13"/>
                <a:gd name="T4" fmla="*/ 5 w 13"/>
                <a:gd name="T5" fmla="*/ 1 h 13"/>
                <a:gd name="T6" fmla="*/ 12 w 13"/>
                <a:gd name="T7" fmla="*/ 5 h 13"/>
                <a:gd name="T8" fmla="*/ 8 w 13"/>
                <a:gd name="T9" fmla="*/ 12 h 13"/>
              </a:gdLst>
              <a:ahLst/>
              <a:cxnLst>
                <a:cxn ang="0">
                  <a:pos x="T0" y="T1"/>
                </a:cxn>
                <a:cxn ang="0">
                  <a:pos x="T2" y="T3"/>
                </a:cxn>
                <a:cxn ang="0">
                  <a:pos x="T4" y="T5"/>
                </a:cxn>
                <a:cxn ang="0">
                  <a:pos x="T6" y="T7"/>
                </a:cxn>
                <a:cxn ang="0">
                  <a:pos x="T8" y="T9"/>
                </a:cxn>
              </a:cxnLst>
              <a:rect l="0" t="0" r="r" b="b"/>
              <a:pathLst>
                <a:path w="13" h="13">
                  <a:moveTo>
                    <a:pt x="8" y="12"/>
                  </a:moveTo>
                  <a:cubicBezTo>
                    <a:pt x="5" y="13"/>
                    <a:pt x="2" y="11"/>
                    <a:pt x="1" y="8"/>
                  </a:cubicBezTo>
                  <a:cubicBezTo>
                    <a:pt x="0" y="5"/>
                    <a:pt x="2" y="2"/>
                    <a:pt x="5" y="1"/>
                  </a:cubicBezTo>
                  <a:cubicBezTo>
                    <a:pt x="8" y="0"/>
                    <a:pt x="11" y="2"/>
                    <a:pt x="12" y="5"/>
                  </a:cubicBezTo>
                  <a:cubicBezTo>
                    <a:pt x="13" y="8"/>
                    <a:pt x="11" y="11"/>
                    <a:pt x="8" y="12"/>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Freeform 56"/>
            <p:cNvSpPr/>
            <p:nvPr/>
          </p:nvSpPr>
          <p:spPr bwMode="auto">
            <a:xfrm>
              <a:off x="3390160" y="2990886"/>
              <a:ext cx="418765" cy="418765"/>
            </a:xfrm>
            <a:custGeom>
              <a:avLst/>
              <a:gdLst>
                <a:gd name="T0" fmla="*/ 144 w 263"/>
                <a:gd name="T1" fmla="*/ 144 h 263"/>
                <a:gd name="T2" fmla="*/ 7 w 263"/>
                <a:gd name="T3" fmla="*/ 256 h 263"/>
                <a:gd name="T4" fmla="*/ 118 w 263"/>
                <a:gd name="T5" fmla="*/ 118 h 263"/>
                <a:gd name="T6" fmla="*/ 256 w 263"/>
                <a:gd name="T7" fmla="*/ 7 h 263"/>
                <a:gd name="T8" fmla="*/ 144 w 263"/>
                <a:gd name="T9" fmla="*/ 144 h 263"/>
              </a:gdLst>
              <a:ahLst/>
              <a:cxnLst>
                <a:cxn ang="0">
                  <a:pos x="T0" y="T1"/>
                </a:cxn>
                <a:cxn ang="0">
                  <a:pos x="T2" y="T3"/>
                </a:cxn>
                <a:cxn ang="0">
                  <a:pos x="T4" y="T5"/>
                </a:cxn>
                <a:cxn ang="0">
                  <a:pos x="T6" y="T7"/>
                </a:cxn>
                <a:cxn ang="0">
                  <a:pos x="T8" y="T9"/>
                </a:cxn>
              </a:cxnLst>
              <a:rect l="0" t="0" r="r" b="b"/>
              <a:pathLst>
                <a:path w="263" h="263">
                  <a:moveTo>
                    <a:pt x="144" y="144"/>
                  </a:moveTo>
                  <a:cubicBezTo>
                    <a:pt x="76" y="213"/>
                    <a:pt x="14" y="263"/>
                    <a:pt x="7" y="256"/>
                  </a:cubicBezTo>
                  <a:cubicBezTo>
                    <a:pt x="0" y="249"/>
                    <a:pt x="50" y="187"/>
                    <a:pt x="118" y="118"/>
                  </a:cubicBezTo>
                  <a:cubicBezTo>
                    <a:pt x="187" y="49"/>
                    <a:pt x="249" y="0"/>
                    <a:pt x="256" y="7"/>
                  </a:cubicBezTo>
                  <a:cubicBezTo>
                    <a:pt x="263" y="14"/>
                    <a:pt x="213" y="76"/>
                    <a:pt x="144" y="144"/>
                  </a:cubicBezTo>
                  <a:close/>
                </a:path>
              </a:pathLst>
            </a:custGeom>
            <a:solidFill>
              <a:schemeClr val="accent1">
                <a:lumMod val="75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Freeform 57"/>
            <p:cNvSpPr/>
            <p:nvPr/>
          </p:nvSpPr>
          <p:spPr bwMode="auto">
            <a:xfrm>
              <a:off x="1429641" y="4756834"/>
              <a:ext cx="1514151" cy="475991"/>
            </a:xfrm>
            <a:custGeom>
              <a:avLst/>
              <a:gdLst>
                <a:gd name="T0" fmla="*/ 921 w 951"/>
                <a:gd name="T1" fmla="*/ 299 h 299"/>
                <a:gd name="T2" fmla="*/ 951 w 951"/>
                <a:gd name="T3" fmla="*/ 226 h 299"/>
                <a:gd name="T4" fmla="*/ 913 w 951"/>
                <a:gd name="T5" fmla="*/ 147 h 299"/>
                <a:gd name="T6" fmla="*/ 913 w 951"/>
                <a:gd name="T7" fmla="*/ 139 h 299"/>
                <a:gd name="T8" fmla="*/ 831 w 951"/>
                <a:gd name="T9" fmla="*/ 56 h 299"/>
                <a:gd name="T10" fmla="*/ 765 w 951"/>
                <a:gd name="T11" fmla="*/ 90 h 299"/>
                <a:gd name="T12" fmla="*/ 754 w 951"/>
                <a:gd name="T13" fmla="*/ 87 h 299"/>
                <a:gd name="T14" fmla="*/ 659 w 951"/>
                <a:gd name="T15" fmla="*/ 0 h 299"/>
                <a:gd name="T16" fmla="*/ 566 w 951"/>
                <a:gd name="T17" fmla="*/ 71 h 299"/>
                <a:gd name="T18" fmla="*/ 556 w 951"/>
                <a:gd name="T19" fmla="*/ 71 h 299"/>
                <a:gd name="T20" fmla="*/ 515 w 951"/>
                <a:gd name="T21" fmla="*/ 87 h 299"/>
                <a:gd name="T22" fmla="*/ 515 w 951"/>
                <a:gd name="T23" fmla="*/ 86 h 299"/>
                <a:gd name="T24" fmla="*/ 439 w 951"/>
                <a:gd name="T25" fmla="*/ 10 h 299"/>
                <a:gd name="T26" fmla="*/ 363 w 951"/>
                <a:gd name="T27" fmla="*/ 86 h 299"/>
                <a:gd name="T28" fmla="*/ 363 w 951"/>
                <a:gd name="T29" fmla="*/ 90 h 299"/>
                <a:gd name="T30" fmla="*/ 346 w 951"/>
                <a:gd name="T31" fmla="*/ 95 h 299"/>
                <a:gd name="T32" fmla="*/ 299 w 951"/>
                <a:gd name="T33" fmla="*/ 56 h 299"/>
                <a:gd name="T34" fmla="*/ 259 w 951"/>
                <a:gd name="T35" fmla="*/ 77 h 299"/>
                <a:gd name="T36" fmla="*/ 167 w 951"/>
                <a:gd name="T37" fmla="*/ 22 h 299"/>
                <a:gd name="T38" fmla="*/ 64 w 951"/>
                <a:gd name="T39" fmla="*/ 125 h 299"/>
                <a:gd name="T40" fmla="*/ 65 w 951"/>
                <a:gd name="T41" fmla="*/ 134 h 299"/>
                <a:gd name="T42" fmla="*/ 0 w 951"/>
                <a:gd name="T43" fmla="*/ 248 h 299"/>
                <a:gd name="T44" fmla="*/ 10 w 951"/>
                <a:gd name="T45" fmla="*/ 299 h 299"/>
                <a:gd name="T46" fmla="*/ 921 w 951"/>
                <a:gd name="T47"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51" h="299">
                  <a:moveTo>
                    <a:pt x="921" y="299"/>
                  </a:moveTo>
                  <a:cubicBezTo>
                    <a:pt x="939" y="280"/>
                    <a:pt x="951" y="255"/>
                    <a:pt x="951" y="226"/>
                  </a:cubicBezTo>
                  <a:cubicBezTo>
                    <a:pt x="951" y="194"/>
                    <a:pt x="936" y="166"/>
                    <a:pt x="913" y="147"/>
                  </a:cubicBezTo>
                  <a:cubicBezTo>
                    <a:pt x="913" y="144"/>
                    <a:pt x="913" y="141"/>
                    <a:pt x="913" y="139"/>
                  </a:cubicBezTo>
                  <a:cubicBezTo>
                    <a:pt x="913" y="93"/>
                    <a:pt x="876" y="56"/>
                    <a:pt x="831" y="56"/>
                  </a:cubicBezTo>
                  <a:cubicBezTo>
                    <a:pt x="804" y="56"/>
                    <a:pt x="780" y="69"/>
                    <a:pt x="765" y="90"/>
                  </a:cubicBezTo>
                  <a:cubicBezTo>
                    <a:pt x="761" y="88"/>
                    <a:pt x="758" y="87"/>
                    <a:pt x="754" y="87"/>
                  </a:cubicBezTo>
                  <a:cubicBezTo>
                    <a:pt x="749" y="38"/>
                    <a:pt x="708" y="0"/>
                    <a:pt x="659" y="0"/>
                  </a:cubicBezTo>
                  <a:cubicBezTo>
                    <a:pt x="614" y="0"/>
                    <a:pt x="577" y="31"/>
                    <a:pt x="566" y="71"/>
                  </a:cubicBezTo>
                  <a:cubicBezTo>
                    <a:pt x="563" y="71"/>
                    <a:pt x="559" y="71"/>
                    <a:pt x="556" y="71"/>
                  </a:cubicBezTo>
                  <a:cubicBezTo>
                    <a:pt x="540" y="71"/>
                    <a:pt x="526" y="77"/>
                    <a:pt x="515" y="87"/>
                  </a:cubicBezTo>
                  <a:cubicBezTo>
                    <a:pt x="515" y="86"/>
                    <a:pt x="515" y="86"/>
                    <a:pt x="515" y="86"/>
                  </a:cubicBezTo>
                  <a:cubicBezTo>
                    <a:pt x="515" y="44"/>
                    <a:pt x="481" y="10"/>
                    <a:pt x="439" y="10"/>
                  </a:cubicBezTo>
                  <a:cubicBezTo>
                    <a:pt x="397" y="10"/>
                    <a:pt x="363" y="44"/>
                    <a:pt x="363" y="86"/>
                  </a:cubicBezTo>
                  <a:cubicBezTo>
                    <a:pt x="363" y="88"/>
                    <a:pt x="363" y="89"/>
                    <a:pt x="363" y="90"/>
                  </a:cubicBezTo>
                  <a:cubicBezTo>
                    <a:pt x="357" y="91"/>
                    <a:pt x="351" y="93"/>
                    <a:pt x="346" y="95"/>
                  </a:cubicBezTo>
                  <a:cubicBezTo>
                    <a:pt x="341" y="73"/>
                    <a:pt x="322" y="56"/>
                    <a:pt x="299" y="56"/>
                  </a:cubicBezTo>
                  <a:cubicBezTo>
                    <a:pt x="282" y="56"/>
                    <a:pt x="268" y="65"/>
                    <a:pt x="259" y="77"/>
                  </a:cubicBezTo>
                  <a:cubicBezTo>
                    <a:pt x="242" y="44"/>
                    <a:pt x="207" y="22"/>
                    <a:pt x="167" y="22"/>
                  </a:cubicBezTo>
                  <a:cubicBezTo>
                    <a:pt x="110" y="22"/>
                    <a:pt x="64" y="68"/>
                    <a:pt x="64" y="125"/>
                  </a:cubicBezTo>
                  <a:cubicBezTo>
                    <a:pt x="64" y="128"/>
                    <a:pt x="64" y="131"/>
                    <a:pt x="65" y="134"/>
                  </a:cubicBezTo>
                  <a:cubicBezTo>
                    <a:pt x="26" y="157"/>
                    <a:pt x="0" y="199"/>
                    <a:pt x="0" y="248"/>
                  </a:cubicBezTo>
                  <a:cubicBezTo>
                    <a:pt x="0" y="266"/>
                    <a:pt x="3" y="283"/>
                    <a:pt x="10" y="299"/>
                  </a:cubicBezTo>
                  <a:lnTo>
                    <a:pt x="921" y="299"/>
                  </a:lnTo>
                  <a:close/>
                </a:path>
              </a:pathLst>
            </a:custGeom>
            <a:solidFill>
              <a:srgbClr val="F1F1F1"/>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Requires="p14" p14:dur="9">
        <p15:prstTrans prst="fracture"/>
      </p:transition>
    </mc:Choice>
    <mc:Fallback>
      <p:transition>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071525" y="687367"/>
            <a:ext cx="11001452" cy="523220"/>
          </a:xfrm>
          <a:prstGeom prst="rect">
            <a:avLst/>
          </a:prstGeom>
          <a:noFill/>
          <a:ln>
            <a:solidFill>
              <a:srgbClr val="D14E5B"/>
            </a:solidFill>
          </a:ln>
        </p:spPr>
        <p:txBody>
          <a:bodyPr wrap="square" rtlCol="0">
            <a:spAutoFit/>
          </a:bodyPr>
          <a:lstStyle/>
          <a:p>
            <a:pPr marL="742950" indent="-742950"/>
            <a:r>
              <a:rPr lang="zh-CN" altLang="en-US" sz="2800" b="1" dirty="0" smtClean="0">
                <a:solidFill>
                  <a:schemeClr val="accent2"/>
                </a:solidFill>
              </a:rPr>
              <a:t>三、不动产一次性抵扣申报案例</a:t>
            </a:r>
            <a:r>
              <a:rPr lang="en-US" altLang="zh-CN" sz="2800" b="1" dirty="0" smtClean="0">
                <a:solidFill>
                  <a:schemeClr val="accent2"/>
                </a:solidFill>
              </a:rPr>
              <a:t>——2019</a:t>
            </a:r>
            <a:r>
              <a:rPr lang="zh-CN" altLang="en-US" sz="2800" b="1" dirty="0" smtClean="0">
                <a:solidFill>
                  <a:schemeClr val="accent2"/>
                </a:solidFill>
              </a:rPr>
              <a:t>年</a:t>
            </a:r>
            <a:r>
              <a:rPr lang="en-US" altLang="zh-CN" sz="2800" b="1" dirty="0" smtClean="0">
                <a:solidFill>
                  <a:schemeClr val="accent2"/>
                </a:solidFill>
              </a:rPr>
              <a:t>3</a:t>
            </a:r>
            <a:r>
              <a:rPr lang="zh-CN" altLang="en-US" sz="2800" b="1" dirty="0" smtClean="0">
                <a:solidFill>
                  <a:schemeClr val="accent2"/>
                </a:solidFill>
              </a:rPr>
              <a:t>月前期取得不动产</a:t>
            </a:r>
          </a:p>
        </p:txBody>
      </p:sp>
      <p:grpSp>
        <p:nvGrpSpPr>
          <p:cNvPr id="2" name="组合 68"/>
          <p:cNvGrpSpPr/>
          <p:nvPr/>
        </p:nvGrpSpPr>
        <p:grpSpPr>
          <a:xfrm>
            <a:off x="500021" y="1258871"/>
            <a:ext cx="2225044" cy="1113372"/>
            <a:chOff x="714335" y="187301"/>
            <a:chExt cx="2225044" cy="1113372"/>
          </a:xfrm>
        </p:grpSpPr>
        <p:grpSp>
          <p:nvGrpSpPr>
            <p:cNvPr id="3" name="组合 1"/>
            <p:cNvGrpSpPr/>
            <p:nvPr/>
          </p:nvGrpSpPr>
          <p:grpSpPr>
            <a:xfrm>
              <a:off x="714335" y="401615"/>
              <a:ext cx="2225044" cy="899058"/>
              <a:chOff x="999239" y="1196026"/>
              <a:chExt cx="3081833" cy="1247301"/>
            </a:xfrm>
          </p:grpSpPr>
          <p:grpSp>
            <p:nvGrpSpPr>
              <p:cNvPr id="4" name="组合 9"/>
              <p:cNvGrpSpPr/>
              <p:nvPr/>
            </p:nvGrpSpPr>
            <p:grpSpPr bwMode="auto">
              <a:xfrm>
                <a:off x="999239" y="1196021"/>
                <a:ext cx="1146175" cy="1219199"/>
                <a:chOff x="701675" y="4119325"/>
                <a:chExt cx="693737" cy="755650"/>
              </a:xfrm>
              <a:effectLst>
                <a:outerShdw blurRad="50800" dist="38100" dir="2700000" algn="tl" rotWithShape="0">
                  <a:prstClr val="black">
                    <a:alpha val="40000"/>
                  </a:prstClr>
                </a:outerShdw>
              </a:effectLst>
            </p:grpSpPr>
            <p:sp>
              <p:nvSpPr>
                <p:cNvPr id="62" name="Oval 25"/>
                <p:cNvSpPr>
                  <a:spLocks noChangeArrowheads="1"/>
                </p:cNvSpPr>
                <p:nvPr/>
              </p:nvSpPr>
              <p:spPr bwMode="auto">
                <a:xfrm>
                  <a:off x="989012" y="4119325"/>
                  <a:ext cx="203200" cy="204788"/>
                </a:xfrm>
                <a:prstGeom prst="ellipse">
                  <a:avLst/>
                </a:prstGeom>
                <a:solidFill>
                  <a:srgbClr val="000000"/>
                </a:solidFill>
                <a:ln>
                  <a:noFill/>
                </a:ln>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900" b="0" i="0" u="none" strike="noStrike" kern="1200" cap="none" spc="0" normalizeH="0" baseline="0" noProof="0" smtClean="0">
                    <a:ln>
                      <a:noFill/>
                    </a:ln>
                    <a:solidFill>
                      <a:schemeClr val="tx1"/>
                    </a:solidFill>
                    <a:effectLst/>
                    <a:uLnTx/>
                    <a:uFillTx/>
                    <a:latin typeface="Calibri" panose="020F0502020204030204" pitchFamily="34" charset="0"/>
                    <a:ea typeface="微软雅黑" panose="020B0503020204020204" pitchFamily="34" charset="-122"/>
                    <a:cs typeface="+mn-cs"/>
                  </a:endParaRPr>
                </a:p>
              </p:txBody>
            </p:sp>
            <p:sp>
              <p:nvSpPr>
                <p:cNvPr id="63" name="Freeform 26"/>
                <p:cNvSpPr/>
                <p:nvPr/>
              </p:nvSpPr>
              <p:spPr bwMode="auto">
                <a:xfrm>
                  <a:off x="1000125" y="4362213"/>
                  <a:ext cx="180975" cy="301625"/>
                </a:xfrm>
                <a:custGeom>
                  <a:avLst/>
                  <a:gdLst>
                    <a:gd name="T0" fmla="*/ 91440 w 95"/>
                    <a:gd name="T1" fmla="*/ 301625 h 159"/>
                    <a:gd name="T2" fmla="*/ 180975 w 95"/>
                    <a:gd name="T3" fmla="*/ 9485 h 159"/>
                    <a:gd name="T4" fmla="*/ 99060 w 95"/>
                    <a:gd name="T5" fmla="*/ 1897 h 159"/>
                    <a:gd name="T6" fmla="*/ 97155 w 95"/>
                    <a:gd name="T7" fmla="*/ 1897 h 159"/>
                    <a:gd name="T8" fmla="*/ 97155 w 95"/>
                    <a:gd name="T9" fmla="*/ 1897 h 159"/>
                    <a:gd name="T10" fmla="*/ 0 w 95"/>
                    <a:gd name="T11" fmla="*/ 9485 h 159"/>
                    <a:gd name="T12" fmla="*/ 91440 w 95"/>
                    <a:gd name="T13" fmla="*/ 301625 h 1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5" h="159">
                      <a:moveTo>
                        <a:pt x="48" y="159"/>
                      </a:moveTo>
                      <a:cubicBezTo>
                        <a:pt x="53" y="143"/>
                        <a:pt x="85" y="38"/>
                        <a:pt x="95" y="5"/>
                      </a:cubicBezTo>
                      <a:cubicBezTo>
                        <a:pt x="71" y="0"/>
                        <a:pt x="52" y="1"/>
                        <a:pt x="52" y="1"/>
                      </a:cubicBezTo>
                      <a:cubicBezTo>
                        <a:pt x="51" y="1"/>
                        <a:pt x="51" y="1"/>
                        <a:pt x="51" y="1"/>
                      </a:cubicBezTo>
                      <a:cubicBezTo>
                        <a:pt x="51" y="1"/>
                        <a:pt x="51" y="1"/>
                        <a:pt x="51" y="1"/>
                      </a:cubicBezTo>
                      <a:cubicBezTo>
                        <a:pt x="51" y="1"/>
                        <a:pt x="28" y="0"/>
                        <a:pt x="0" y="5"/>
                      </a:cubicBezTo>
                      <a:cubicBezTo>
                        <a:pt x="10" y="37"/>
                        <a:pt x="43" y="143"/>
                        <a:pt x="48" y="159"/>
                      </a:cubicBezTo>
                      <a:close/>
                    </a:path>
                  </a:pathLst>
                </a:custGeom>
                <a:solidFill>
                  <a:srgbClr val="000000"/>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uLnTx/>
                    <a:uFillTx/>
                    <a:latin typeface="Calibri" panose="020F0502020204030204" pitchFamily="34" charset="0"/>
                    <a:ea typeface="微软雅黑" panose="020B0503020204020204" pitchFamily="34" charset="-122"/>
                    <a:cs typeface="+mn-cs"/>
                  </a:endParaRPr>
                </a:p>
              </p:txBody>
            </p:sp>
            <p:sp>
              <p:nvSpPr>
                <p:cNvPr id="64" name="Freeform 27"/>
                <p:cNvSpPr/>
                <p:nvPr/>
              </p:nvSpPr>
              <p:spPr bwMode="auto">
                <a:xfrm>
                  <a:off x="817562" y="4373325"/>
                  <a:ext cx="577850" cy="501650"/>
                </a:xfrm>
                <a:custGeom>
                  <a:avLst/>
                  <a:gdLst>
                    <a:gd name="T0" fmla="*/ 482809 w 304"/>
                    <a:gd name="T1" fmla="*/ 501650 h 264"/>
                    <a:gd name="T2" fmla="*/ 463801 w 304"/>
                    <a:gd name="T3" fmla="*/ 199520 h 264"/>
                    <a:gd name="T4" fmla="*/ 469503 w 304"/>
                    <a:gd name="T5" fmla="*/ 193819 h 264"/>
                    <a:gd name="T6" fmla="*/ 477106 w 304"/>
                    <a:gd name="T7" fmla="*/ 199520 h 264"/>
                    <a:gd name="T8" fmla="*/ 496115 w 304"/>
                    <a:gd name="T9" fmla="*/ 501650 h 264"/>
                    <a:gd name="T10" fmla="*/ 574048 w 304"/>
                    <a:gd name="T11" fmla="*/ 501650 h 264"/>
                    <a:gd name="T12" fmla="*/ 577850 w 304"/>
                    <a:gd name="T13" fmla="*/ 414241 h 264"/>
                    <a:gd name="T14" fmla="*/ 517024 w 304"/>
                    <a:gd name="T15" fmla="*/ 98810 h 264"/>
                    <a:gd name="T16" fmla="*/ 376363 w 304"/>
                    <a:gd name="T17" fmla="*/ 1900 h 264"/>
                    <a:gd name="T18" fmla="*/ 279421 w 304"/>
                    <a:gd name="T19" fmla="*/ 315431 h 264"/>
                    <a:gd name="T20" fmla="*/ 361156 w 304"/>
                    <a:gd name="T21" fmla="*/ 315431 h 264"/>
                    <a:gd name="T22" fmla="*/ 366859 w 304"/>
                    <a:gd name="T23" fmla="*/ 315431 h 264"/>
                    <a:gd name="T24" fmla="*/ 366859 w 304"/>
                    <a:gd name="T25" fmla="*/ 444644 h 264"/>
                    <a:gd name="T26" fmla="*/ 180578 w 304"/>
                    <a:gd name="T27" fmla="*/ 444644 h 264"/>
                    <a:gd name="T28" fmla="*/ 180578 w 304"/>
                    <a:gd name="T29" fmla="*/ 315431 h 264"/>
                    <a:gd name="T30" fmla="*/ 268016 w 304"/>
                    <a:gd name="T31" fmla="*/ 315431 h 264"/>
                    <a:gd name="T32" fmla="*/ 171074 w 304"/>
                    <a:gd name="T33" fmla="*/ 0 h 264"/>
                    <a:gd name="T34" fmla="*/ 47521 w 304"/>
                    <a:gd name="T35" fmla="*/ 58906 h 264"/>
                    <a:gd name="T36" fmla="*/ 0 w 304"/>
                    <a:gd name="T37" fmla="*/ 123512 h 264"/>
                    <a:gd name="T38" fmla="*/ 55124 w 304"/>
                    <a:gd name="T39" fmla="*/ 112111 h 264"/>
                    <a:gd name="T40" fmla="*/ 174876 w 304"/>
                    <a:gd name="T41" fmla="*/ 214721 h 264"/>
                    <a:gd name="T42" fmla="*/ 182479 w 304"/>
                    <a:gd name="T43" fmla="*/ 228023 h 264"/>
                    <a:gd name="T44" fmla="*/ 188181 w 304"/>
                    <a:gd name="T45" fmla="*/ 275527 h 264"/>
                    <a:gd name="T46" fmla="*/ 153967 w 304"/>
                    <a:gd name="T47" fmla="*/ 262226 h 264"/>
                    <a:gd name="T48" fmla="*/ 136859 w 304"/>
                    <a:gd name="T49" fmla="*/ 247025 h 264"/>
                    <a:gd name="T50" fmla="*/ 114049 w 304"/>
                    <a:gd name="T51" fmla="*/ 258426 h 264"/>
                    <a:gd name="T52" fmla="*/ 49421 w 304"/>
                    <a:gd name="T53" fmla="*/ 243224 h 264"/>
                    <a:gd name="T54" fmla="*/ 7603 w 304"/>
                    <a:gd name="T55" fmla="*/ 381938 h 264"/>
                    <a:gd name="T56" fmla="*/ 62727 w 304"/>
                    <a:gd name="T57" fmla="*/ 315431 h 264"/>
                    <a:gd name="T58" fmla="*/ 47521 w 304"/>
                    <a:gd name="T59" fmla="*/ 501650 h 264"/>
                    <a:gd name="T60" fmla="*/ 482809 w 304"/>
                    <a:gd name="T61" fmla="*/ 501650 h 26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304" h="264">
                      <a:moveTo>
                        <a:pt x="254" y="264"/>
                      </a:moveTo>
                      <a:cubicBezTo>
                        <a:pt x="244" y="105"/>
                        <a:pt x="244" y="105"/>
                        <a:pt x="244" y="105"/>
                      </a:cubicBezTo>
                      <a:cubicBezTo>
                        <a:pt x="244" y="104"/>
                        <a:pt x="245" y="102"/>
                        <a:pt x="247" y="102"/>
                      </a:cubicBezTo>
                      <a:cubicBezTo>
                        <a:pt x="249" y="102"/>
                        <a:pt x="251" y="103"/>
                        <a:pt x="251" y="105"/>
                      </a:cubicBezTo>
                      <a:cubicBezTo>
                        <a:pt x="261" y="264"/>
                        <a:pt x="261" y="264"/>
                        <a:pt x="261" y="264"/>
                      </a:cubicBezTo>
                      <a:cubicBezTo>
                        <a:pt x="302" y="264"/>
                        <a:pt x="302" y="264"/>
                        <a:pt x="302" y="264"/>
                      </a:cubicBezTo>
                      <a:cubicBezTo>
                        <a:pt x="303" y="257"/>
                        <a:pt x="304" y="240"/>
                        <a:pt x="304" y="218"/>
                      </a:cubicBezTo>
                      <a:cubicBezTo>
                        <a:pt x="304" y="169"/>
                        <a:pt x="299" y="96"/>
                        <a:pt x="272" y="52"/>
                      </a:cubicBezTo>
                      <a:cubicBezTo>
                        <a:pt x="254" y="22"/>
                        <a:pt x="224" y="8"/>
                        <a:pt x="198" y="1"/>
                      </a:cubicBezTo>
                      <a:cubicBezTo>
                        <a:pt x="147" y="166"/>
                        <a:pt x="147" y="166"/>
                        <a:pt x="147" y="166"/>
                      </a:cubicBezTo>
                      <a:cubicBezTo>
                        <a:pt x="190" y="166"/>
                        <a:pt x="190" y="166"/>
                        <a:pt x="190" y="166"/>
                      </a:cubicBezTo>
                      <a:cubicBezTo>
                        <a:pt x="193" y="166"/>
                        <a:pt x="193" y="166"/>
                        <a:pt x="193" y="166"/>
                      </a:cubicBezTo>
                      <a:cubicBezTo>
                        <a:pt x="193" y="234"/>
                        <a:pt x="193" y="234"/>
                        <a:pt x="193" y="234"/>
                      </a:cubicBezTo>
                      <a:cubicBezTo>
                        <a:pt x="95" y="234"/>
                        <a:pt x="95" y="234"/>
                        <a:pt x="95" y="234"/>
                      </a:cubicBezTo>
                      <a:cubicBezTo>
                        <a:pt x="95" y="166"/>
                        <a:pt x="95" y="166"/>
                        <a:pt x="95" y="166"/>
                      </a:cubicBezTo>
                      <a:cubicBezTo>
                        <a:pt x="141" y="166"/>
                        <a:pt x="141" y="166"/>
                        <a:pt x="141" y="166"/>
                      </a:cubicBezTo>
                      <a:cubicBezTo>
                        <a:pt x="90" y="0"/>
                        <a:pt x="90" y="0"/>
                        <a:pt x="90" y="0"/>
                      </a:cubicBezTo>
                      <a:cubicBezTo>
                        <a:pt x="67" y="5"/>
                        <a:pt x="43" y="14"/>
                        <a:pt x="25" y="31"/>
                      </a:cubicBezTo>
                      <a:cubicBezTo>
                        <a:pt x="15" y="42"/>
                        <a:pt x="7" y="53"/>
                        <a:pt x="0" y="65"/>
                      </a:cubicBezTo>
                      <a:cubicBezTo>
                        <a:pt x="9" y="59"/>
                        <a:pt x="19" y="57"/>
                        <a:pt x="29" y="59"/>
                      </a:cubicBezTo>
                      <a:cubicBezTo>
                        <a:pt x="63" y="64"/>
                        <a:pt x="77" y="88"/>
                        <a:pt x="92" y="113"/>
                      </a:cubicBezTo>
                      <a:cubicBezTo>
                        <a:pt x="96" y="120"/>
                        <a:pt x="96" y="120"/>
                        <a:pt x="96" y="120"/>
                      </a:cubicBezTo>
                      <a:cubicBezTo>
                        <a:pt x="106" y="137"/>
                        <a:pt x="101" y="143"/>
                        <a:pt x="99" y="145"/>
                      </a:cubicBezTo>
                      <a:cubicBezTo>
                        <a:pt x="94" y="148"/>
                        <a:pt x="86" y="145"/>
                        <a:pt x="81" y="138"/>
                      </a:cubicBezTo>
                      <a:cubicBezTo>
                        <a:pt x="77" y="133"/>
                        <a:pt x="74" y="130"/>
                        <a:pt x="72" y="130"/>
                      </a:cubicBezTo>
                      <a:cubicBezTo>
                        <a:pt x="71" y="130"/>
                        <a:pt x="67" y="132"/>
                        <a:pt x="60" y="136"/>
                      </a:cubicBezTo>
                      <a:cubicBezTo>
                        <a:pt x="48" y="145"/>
                        <a:pt x="33" y="134"/>
                        <a:pt x="26" y="128"/>
                      </a:cubicBezTo>
                      <a:cubicBezTo>
                        <a:pt x="22" y="141"/>
                        <a:pt x="12" y="177"/>
                        <a:pt x="4" y="201"/>
                      </a:cubicBezTo>
                      <a:cubicBezTo>
                        <a:pt x="33" y="166"/>
                        <a:pt x="33" y="166"/>
                        <a:pt x="33" y="166"/>
                      </a:cubicBezTo>
                      <a:cubicBezTo>
                        <a:pt x="33" y="166"/>
                        <a:pt x="27" y="238"/>
                        <a:pt x="25" y="264"/>
                      </a:cubicBezTo>
                      <a:lnTo>
                        <a:pt x="254" y="264"/>
                      </a:lnTo>
                      <a:close/>
                    </a:path>
                  </a:pathLst>
                </a:custGeom>
                <a:solidFill>
                  <a:srgbClr val="000000"/>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uLnTx/>
                    <a:uFillTx/>
                    <a:latin typeface="Calibri" panose="020F0502020204030204" pitchFamily="34" charset="0"/>
                    <a:ea typeface="微软雅黑" panose="020B0503020204020204" pitchFamily="34" charset="-122"/>
                    <a:cs typeface="+mn-cs"/>
                  </a:endParaRPr>
                </a:p>
              </p:txBody>
            </p:sp>
            <p:sp>
              <p:nvSpPr>
                <p:cNvPr id="65" name="Freeform 28"/>
                <p:cNvSpPr/>
                <p:nvPr/>
              </p:nvSpPr>
              <p:spPr bwMode="auto">
                <a:xfrm>
                  <a:off x="701675" y="4492388"/>
                  <a:ext cx="298450" cy="346075"/>
                </a:xfrm>
                <a:custGeom>
                  <a:avLst/>
                  <a:gdLst>
                    <a:gd name="T0" fmla="*/ 102652 w 157"/>
                    <a:gd name="T1" fmla="*/ 285227 h 182"/>
                    <a:gd name="T2" fmla="*/ 155878 w 157"/>
                    <a:gd name="T3" fmla="*/ 108386 h 182"/>
                    <a:gd name="T4" fmla="*/ 157779 w 157"/>
                    <a:gd name="T5" fmla="*/ 96977 h 182"/>
                    <a:gd name="T6" fmla="*/ 167284 w 157"/>
                    <a:gd name="T7" fmla="*/ 106485 h 182"/>
                    <a:gd name="T8" fmla="*/ 224313 w 157"/>
                    <a:gd name="T9" fmla="*/ 129303 h 182"/>
                    <a:gd name="T10" fmla="*/ 279440 w 157"/>
                    <a:gd name="T11" fmla="*/ 135007 h 182"/>
                    <a:gd name="T12" fmla="*/ 296549 w 157"/>
                    <a:gd name="T13" fmla="*/ 144515 h 182"/>
                    <a:gd name="T14" fmla="*/ 287044 w 157"/>
                    <a:gd name="T15" fmla="*/ 114091 h 182"/>
                    <a:gd name="T16" fmla="*/ 279440 w 157"/>
                    <a:gd name="T17" fmla="*/ 102682 h 182"/>
                    <a:gd name="T18" fmla="*/ 169185 w 157"/>
                    <a:gd name="T19" fmla="*/ 5705 h 182"/>
                    <a:gd name="T20" fmla="*/ 79840 w 157"/>
                    <a:gd name="T21" fmla="*/ 58947 h 182"/>
                    <a:gd name="T22" fmla="*/ 7604 w 157"/>
                    <a:gd name="T23" fmla="*/ 262409 h 182"/>
                    <a:gd name="T24" fmla="*/ 9505 w 157"/>
                    <a:gd name="T25" fmla="*/ 321355 h 182"/>
                    <a:gd name="T26" fmla="*/ 30415 w 157"/>
                    <a:gd name="T27" fmla="*/ 336567 h 182"/>
                    <a:gd name="T28" fmla="*/ 30415 w 157"/>
                    <a:gd name="T29" fmla="*/ 336567 h 182"/>
                    <a:gd name="T30" fmla="*/ 30415 w 157"/>
                    <a:gd name="T31" fmla="*/ 336567 h 182"/>
                    <a:gd name="T32" fmla="*/ 102652 w 157"/>
                    <a:gd name="T33" fmla="*/ 285227 h 1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7" h="182">
                      <a:moveTo>
                        <a:pt x="54" y="150"/>
                      </a:moveTo>
                      <a:cubicBezTo>
                        <a:pt x="64" y="124"/>
                        <a:pt x="82" y="58"/>
                        <a:pt x="82" y="57"/>
                      </a:cubicBezTo>
                      <a:cubicBezTo>
                        <a:pt x="83" y="51"/>
                        <a:pt x="83" y="51"/>
                        <a:pt x="83" y="51"/>
                      </a:cubicBezTo>
                      <a:cubicBezTo>
                        <a:pt x="88" y="56"/>
                        <a:pt x="88" y="56"/>
                        <a:pt x="88" y="56"/>
                      </a:cubicBezTo>
                      <a:cubicBezTo>
                        <a:pt x="88" y="56"/>
                        <a:pt x="106" y="76"/>
                        <a:pt x="118" y="68"/>
                      </a:cubicBezTo>
                      <a:cubicBezTo>
                        <a:pt x="134" y="57"/>
                        <a:pt x="136" y="57"/>
                        <a:pt x="147" y="71"/>
                      </a:cubicBezTo>
                      <a:cubicBezTo>
                        <a:pt x="151" y="76"/>
                        <a:pt x="155" y="77"/>
                        <a:pt x="156" y="76"/>
                      </a:cubicBezTo>
                      <a:cubicBezTo>
                        <a:pt x="157" y="76"/>
                        <a:pt x="157" y="70"/>
                        <a:pt x="151" y="60"/>
                      </a:cubicBezTo>
                      <a:cubicBezTo>
                        <a:pt x="147" y="54"/>
                        <a:pt x="147" y="54"/>
                        <a:pt x="147" y="54"/>
                      </a:cubicBezTo>
                      <a:cubicBezTo>
                        <a:pt x="133" y="29"/>
                        <a:pt x="120" y="7"/>
                        <a:pt x="89" y="3"/>
                      </a:cubicBezTo>
                      <a:cubicBezTo>
                        <a:pt x="72" y="0"/>
                        <a:pt x="56" y="9"/>
                        <a:pt x="42" y="31"/>
                      </a:cubicBezTo>
                      <a:cubicBezTo>
                        <a:pt x="42" y="31"/>
                        <a:pt x="24" y="59"/>
                        <a:pt x="4" y="138"/>
                      </a:cubicBezTo>
                      <a:cubicBezTo>
                        <a:pt x="0" y="152"/>
                        <a:pt x="1" y="162"/>
                        <a:pt x="5" y="169"/>
                      </a:cubicBezTo>
                      <a:cubicBezTo>
                        <a:pt x="10" y="176"/>
                        <a:pt x="15" y="177"/>
                        <a:pt x="16" y="177"/>
                      </a:cubicBezTo>
                      <a:cubicBezTo>
                        <a:pt x="16" y="177"/>
                        <a:pt x="16" y="177"/>
                        <a:pt x="16" y="177"/>
                      </a:cubicBezTo>
                      <a:cubicBezTo>
                        <a:pt x="16" y="177"/>
                        <a:pt x="16" y="177"/>
                        <a:pt x="16" y="177"/>
                      </a:cubicBezTo>
                      <a:cubicBezTo>
                        <a:pt x="39" y="182"/>
                        <a:pt x="54" y="151"/>
                        <a:pt x="54" y="150"/>
                      </a:cubicBezTo>
                      <a:close/>
                    </a:path>
                  </a:pathLst>
                </a:custGeom>
                <a:solidFill>
                  <a:srgbClr val="000000"/>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uLnTx/>
                    <a:uFillTx/>
                    <a:latin typeface="Calibri" panose="020F0502020204030204" pitchFamily="34" charset="0"/>
                    <a:ea typeface="微软雅黑" panose="020B0503020204020204" pitchFamily="34" charset="-122"/>
                    <a:cs typeface="+mn-cs"/>
                  </a:endParaRPr>
                </a:p>
              </p:txBody>
            </p:sp>
          </p:grpSp>
          <p:sp>
            <p:nvSpPr>
              <p:cNvPr id="61" name="圆角矩形 60"/>
              <p:cNvSpPr/>
              <p:nvPr/>
            </p:nvSpPr>
            <p:spPr>
              <a:xfrm>
                <a:off x="2216667" y="1853356"/>
                <a:ext cx="1864405" cy="589971"/>
              </a:xfrm>
              <a:prstGeom prst="roundRect">
                <a:avLst>
                  <a:gd name="adj" fmla="val 8731"/>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530" b="1" i="0" u="none" strike="noStrike" kern="1200" cap="none" spc="0" normalizeH="0" baseline="0" noProof="0" dirty="0" smtClean="0">
                    <a:ln>
                      <a:noFill/>
                    </a:ln>
                    <a:solidFill>
                      <a:schemeClr val="lt1"/>
                    </a:solidFill>
                    <a:effectLst/>
                    <a:uLnTx/>
                    <a:uFillTx/>
                    <a:latin typeface="+mn-lt"/>
                    <a:ea typeface="+mn-ea"/>
                    <a:cs typeface="+mn-cs"/>
                  </a:rPr>
                  <a:t>案例</a:t>
                </a:r>
                <a:r>
                  <a:rPr kumimoji="0" lang="en-US" altLang="zh-CN" sz="2530" b="1" i="0" u="none" strike="noStrike" kern="1200" cap="none" spc="0" normalizeH="0" baseline="0" noProof="0" dirty="0" smtClean="0">
                    <a:ln>
                      <a:noFill/>
                    </a:ln>
                    <a:solidFill>
                      <a:schemeClr val="lt1"/>
                    </a:solidFill>
                    <a:effectLst/>
                    <a:uLnTx/>
                    <a:uFillTx/>
                    <a:latin typeface="+mn-lt"/>
                    <a:ea typeface="+mn-ea"/>
                    <a:cs typeface="+mn-cs"/>
                  </a:rPr>
                  <a:t>4</a:t>
                </a:r>
                <a:endParaRPr kumimoji="0" lang="zh-CN" altLang="en-US" sz="2530" b="1" i="0" u="none" strike="noStrike" kern="1200" cap="none" spc="0" normalizeH="0" baseline="0" noProof="0" dirty="0">
                  <a:ln>
                    <a:noFill/>
                  </a:ln>
                  <a:solidFill>
                    <a:schemeClr val="lt1"/>
                  </a:solidFill>
                  <a:effectLst/>
                  <a:uLnTx/>
                  <a:uFillTx/>
                  <a:latin typeface="+mn-lt"/>
                  <a:ea typeface="+mn-ea"/>
                  <a:cs typeface="+mn-cs"/>
                </a:endParaRPr>
              </a:p>
            </p:txBody>
          </p:sp>
        </p:grpSp>
        <p:sp>
          <p:nvSpPr>
            <p:cNvPr id="68" name="矩形 67"/>
            <p:cNvSpPr/>
            <p:nvPr/>
          </p:nvSpPr>
          <p:spPr>
            <a:xfrm>
              <a:off x="1928781" y="187301"/>
              <a:ext cx="714380" cy="923330"/>
            </a:xfrm>
            <a:prstGeom prst="rect">
              <a:avLst/>
            </a:prstGeom>
            <a:noFill/>
          </p:spPr>
          <p:txBody>
            <a:bodyPr wrap="square" lIns="91440" tIns="45720" rIns="91440" bIns="45720">
              <a:spAutoFit/>
            </a:bodyPr>
            <a:lstStyle/>
            <a:p>
              <a:pPr algn="ctr"/>
              <a:r>
                <a:rPr lang="zh-CN" altLang="en-US"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a:t>
              </a:r>
              <a:endParaRPr lang="zh-CN" alt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pSp>
      <p:sp>
        <p:nvSpPr>
          <p:cNvPr id="70" name="矩形 69"/>
          <p:cNvSpPr/>
          <p:nvPr/>
        </p:nvSpPr>
        <p:spPr>
          <a:xfrm>
            <a:off x="2714599" y="1401747"/>
            <a:ext cx="9144064" cy="1500198"/>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097" name="Rectangle 1"/>
          <p:cNvSpPr>
            <a:spLocks noChangeArrowheads="1"/>
          </p:cNvSpPr>
          <p:nvPr/>
        </p:nvSpPr>
        <p:spPr bwMode="auto">
          <a:xfrm>
            <a:off x="2786037" y="1473185"/>
            <a:ext cx="9072626"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200" dirty="0" smtClean="0"/>
              <a:t>A</a:t>
            </a:r>
            <a:r>
              <a:rPr lang="zh-CN" altLang="en-US" sz="2200" dirty="0" smtClean="0"/>
              <a:t>企业为增值税一般纳税人，</a:t>
            </a:r>
            <a:r>
              <a:rPr lang="en-US" sz="2200" dirty="0" smtClean="0"/>
              <a:t>2018</a:t>
            </a:r>
            <a:r>
              <a:rPr lang="zh-CN" altLang="en-US" sz="2200" dirty="0" smtClean="0"/>
              <a:t>年</a:t>
            </a:r>
            <a:r>
              <a:rPr lang="en-US" sz="2200" dirty="0" smtClean="0"/>
              <a:t>10</a:t>
            </a:r>
            <a:r>
              <a:rPr lang="zh-CN" altLang="en-US" sz="2200" dirty="0" smtClean="0"/>
              <a:t>月购进不动产，取得增值税专用发票，注明金额</a:t>
            </a:r>
            <a:r>
              <a:rPr lang="en-US" sz="2200" dirty="0" smtClean="0"/>
              <a:t>100</a:t>
            </a:r>
            <a:r>
              <a:rPr lang="zh-CN" altLang="en-US" sz="2200" dirty="0" smtClean="0"/>
              <a:t>万元，税额</a:t>
            </a:r>
            <a:r>
              <a:rPr lang="en-US" sz="2200" dirty="0" smtClean="0"/>
              <a:t>10</a:t>
            </a:r>
            <a:r>
              <a:rPr lang="zh-CN" altLang="en-US" sz="2200" dirty="0" smtClean="0"/>
              <a:t>万元。当月已认证，并按规定抵扣</a:t>
            </a:r>
            <a:r>
              <a:rPr lang="en-US" sz="2200" dirty="0" smtClean="0"/>
              <a:t>60%</a:t>
            </a:r>
            <a:r>
              <a:rPr lang="zh-CN" altLang="en-US" sz="2200" dirty="0" smtClean="0"/>
              <a:t>（</a:t>
            </a:r>
            <a:r>
              <a:rPr lang="en-US" sz="2200" dirty="0" smtClean="0"/>
              <a:t>6</a:t>
            </a:r>
            <a:r>
              <a:rPr lang="zh-CN" altLang="en-US" sz="2200" dirty="0" smtClean="0"/>
              <a:t>万元），剩余的</a:t>
            </a:r>
            <a:r>
              <a:rPr lang="en-US" sz="2200" dirty="0" smtClean="0"/>
              <a:t>40%</a:t>
            </a:r>
            <a:r>
              <a:rPr lang="zh-CN" altLang="en-US" sz="2200" dirty="0" smtClean="0"/>
              <a:t>（</a:t>
            </a:r>
            <a:r>
              <a:rPr lang="en-US" sz="2200" dirty="0" smtClean="0"/>
              <a:t>4</a:t>
            </a:r>
            <a:r>
              <a:rPr lang="zh-CN" altLang="en-US" sz="2200" dirty="0" smtClean="0"/>
              <a:t>万元）留待抵扣。</a:t>
            </a:r>
            <a:r>
              <a:rPr lang="en-US" sz="2200" dirty="0" smtClean="0"/>
              <a:t>A</a:t>
            </a:r>
            <a:r>
              <a:rPr lang="zh-CN" altLang="en-US" sz="2200" dirty="0" smtClean="0"/>
              <a:t>企业</a:t>
            </a:r>
            <a:r>
              <a:rPr lang="en-US" sz="2200" dirty="0" smtClean="0"/>
              <a:t>2019</a:t>
            </a:r>
            <a:r>
              <a:rPr lang="zh-CN" altLang="en-US" sz="2200" dirty="0" smtClean="0"/>
              <a:t>年</a:t>
            </a:r>
            <a:r>
              <a:rPr lang="en-US" sz="2200" dirty="0" smtClean="0"/>
              <a:t>4</a:t>
            </a:r>
            <a:r>
              <a:rPr lang="zh-CN" altLang="en-US" sz="2200" dirty="0" smtClean="0"/>
              <a:t>月抵扣该笔进项，且未取得其他进项税额，未发生需要调整的其他事项。</a:t>
            </a:r>
            <a:endParaRPr lang="zh-CN" altLang="en-US" sz="2200" dirty="0"/>
          </a:p>
        </p:txBody>
      </p:sp>
      <p:grpSp>
        <p:nvGrpSpPr>
          <p:cNvPr id="16" name="组合 15"/>
          <p:cNvGrpSpPr/>
          <p:nvPr/>
        </p:nvGrpSpPr>
        <p:grpSpPr>
          <a:xfrm>
            <a:off x="-142921" y="2830508"/>
            <a:ext cx="12144460" cy="4402142"/>
            <a:chOff x="-142921" y="2830508"/>
            <a:chExt cx="12144460" cy="4402142"/>
          </a:xfrm>
        </p:grpSpPr>
        <p:pic>
          <p:nvPicPr>
            <p:cNvPr id="71" name="图片 29"/>
            <p:cNvPicPr>
              <a:picLocks noChangeAspect="1"/>
            </p:cNvPicPr>
            <p:nvPr/>
          </p:nvPicPr>
          <p:blipFill>
            <a:blip r:embed="rId3"/>
            <a:srcRect/>
            <a:stretch>
              <a:fillRect/>
            </a:stretch>
          </p:blipFill>
          <p:spPr bwMode="auto">
            <a:xfrm>
              <a:off x="-142921" y="3867150"/>
              <a:ext cx="2127251" cy="3365500"/>
            </a:xfrm>
            <a:prstGeom prst="rect">
              <a:avLst/>
            </a:prstGeom>
            <a:noFill/>
            <a:ln w="9525">
              <a:noFill/>
              <a:miter lim="800000"/>
              <a:headEnd/>
              <a:tailEnd/>
            </a:ln>
          </p:spPr>
        </p:pic>
        <p:sp>
          <p:nvSpPr>
            <p:cNvPr id="72" name="矩形 71"/>
            <p:cNvSpPr/>
            <p:nvPr/>
          </p:nvSpPr>
          <p:spPr>
            <a:xfrm>
              <a:off x="1714467" y="2830508"/>
              <a:ext cx="10287072" cy="4286280"/>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200" b="1" dirty="0" smtClean="0">
                  <a:solidFill>
                    <a:schemeClr val="accent3"/>
                  </a:solidFill>
                </a:rPr>
                <a:t>【</a:t>
              </a:r>
              <a:r>
                <a:rPr lang="zh-CN" altLang="en-US" sz="2200" b="1" dirty="0" smtClean="0">
                  <a:solidFill>
                    <a:schemeClr val="accent3"/>
                  </a:solidFill>
                </a:rPr>
                <a:t>注意事项</a:t>
              </a:r>
              <a:r>
                <a:rPr lang="en-US" altLang="zh-CN" sz="2200" b="1" dirty="0" smtClean="0">
                  <a:solidFill>
                    <a:schemeClr val="accent3"/>
                  </a:solidFill>
                </a:rPr>
                <a:t>】</a:t>
              </a:r>
            </a:p>
            <a:p>
              <a:r>
                <a:rPr lang="en-US" altLang="zh-CN" sz="2200" b="1" dirty="0" smtClean="0">
                  <a:solidFill>
                    <a:schemeClr val="accent3"/>
                  </a:solidFill>
                </a:rPr>
                <a:t>      </a:t>
              </a:r>
              <a:r>
                <a:rPr lang="en-US" altLang="zh-CN" sz="2200" dirty="0" smtClean="0">
                  <a:solidFill>
                    <a:schemeClr val="accent5">
                      <a:lumMod val="50000"/>
                    </a:schemeClr>
                  </a:solidFill>
                </a:rPr>
                <a:t>1.</a:t>
              </a:r>
              <a:r>
                <a:rPr lang="zh-CN" altLang="en-US" sz="2200" dirty="0" smtClean="0">
                  <a:solidFill>
                    <a:schemeClr val="accent5">
                      <a:lumMod val="50000"/>
                    </a:schemeClr>
                  </a:solidFill>
                </a:rPr>
                <a:t> 截至</a:t>
              </a:r>
              <a:r>
                <a:rPr lang="en-US" sz="2200" dirty="0" smtClean="0">
                  <a:solidFill>
                    <a:schemeClr val="accent5">
                      <a:lumMod val="50000"/>
                    </a:schemeClr>
                  </a:solidFill>
                </a:rPr>
                <a:t>2019</a:t>
              </a:r>
              <a:r>
                <a:rPr lang="zh-CN" altLang="en-US" sz="2200" dirty="0" smtClean="0">
                  <a:solidFill>
                    <a:schemeClr val="accent5">
                      <a:lumMod val="50000"/>
                    </a:schemeClr>
                  </a:solidFill>
                </a:rPr>
                <a:t>年</a:t>
              </a:r>
              <a:r>
                <a:rPr lang="en-US" sz="2200" dirty="0" smtClean="0">
                  <a:solidFill>
                    <a:schemeClr val="accent5">
                      <a:lumMod val="50000"/>
                    </a:schemeClr>
                  </a:solidFill>
                </a:rPr>
                <a:t>3</a:t>
              </a:r>
              <a:r>
                <a:rPr lang="zh-CN" altLang="en-US" sz="2200" dirty="0" smtClean="0">
                  <a:solidFill>
                    <a:schemeClr val="accent5">
                      <a:lumMod val="50000"/>
                    </a:schemeClr>
                  </a:solidFill>
                </a:rPr>
                <a:t>月税款所属期，</a:t>
              </a:r>
              <a:r>
                <a:rPr lang="en-US" altLang="zh-CN" sz="2200" dirty="0" smtClean="0">
                  <a:solidFill>
                    <a:schemeClr val="accent5">
                      <a:lumMod val="50000"/>
                    </a:schemeClr>
                  </a:solidFill>
                </a:rPr>
                <a:t>《</a:t>
              </a:r>
              <a:r>
                <a:rPr lang="zh-CN" altLang="en-US" sz="2200" dirty="0" smtClean="0">
                  <a:solidFill>
                    <a:schemeClr val="accent5">
                      <a:lumMod val="50000"/>
                    </a:schemeClr>
                  </a:solidFill>
                </a:rPr>
                <a:t>国家税务总局关于全面推开营业税改征增值税试点后增值税纳税申报有关事项的公告</a:t>
              </a:r>
              <a:r>
                <a:rPr lang="en-US" altLang="zh-CN" sz="2200" dirty="0" smtClean="0">
                  <a:solidFill>
                    <a:schemeClr val="accent5">
                      <a:lumMod val="50000"/>
                    </a:schemeClr>
                  </a:solidFill>
                </a:rPr>
                <a:t>》</a:t>
              </a:r>
              <a:r>
                <a:rPr lang="zh-CN" altLang="en-US" sz="2200" dirty="0" smtClean="0">
                  <a:solidFill>
                    <a:schemeClr val="accent5">
                      <a:lumMod val="50000"/>
                    </a:schemeClr>
                  </a:solidFill>
                </a:rPr>
                <a:t>（国家税务总局公告</a:t>
              </a:r>
              <a:r>
                <a:rPr lang="en-US" sz="2200" dirty="0" smtClean="0">
                  <a:solidFill>
                    <a:schemeClr val="accent5">
                      <a:lumMod val="50000"/>
                    </a:schemeClr>
                  </a:solidFill>
                </a:rPr>
                <a:t>2016</a:t>
              </a:r>
              <a:r>
                <a:rPr lang="zh-CN" altLang="en-US" sz="2200" dirty="0" smtClean="0">
                  <a:solidFill>
                    <a:schemeClr val="accent5">
                      <a:lumMod val="50000"/>
                    </a:schemeClr>
                  </a:solidFill>
                </a:rPr>
                <a:t>年第</a:t>
              </a:r>
              <a:r>
                <a:rPr lang="en-US" sz="2200" dirty="0" smtClean="0">
                  <a:solidFill>
                    <a:schemeClr val="accent5">
                      <a:lumMod val="50000"/>
                    </a:schemeClr>
                  </a:solidFill>
                </a:rPr>
                <a:t>13</a:t>
              </a:r>
              <a:r>
                <a:rPr lang="zh-CN" altLang="en-US" sz="2200" dirty="0" smtClean="0">
                  <a:solidFill>
                    <a:schemeClr val="accent5">
                      <a:lumMod val="50000"/>
                    </a:schemeClr>
                  </a:solidFill>
                </a:rPr>
                <a:t>号）附件</a:t>
              </a:r>
              <a:r>
                <a:rPr lang="en-US" sz="2200" dirty="0" smtClean="0">
                  <a:solidFill>
                    <a:schemeClr val="accent5">
                      <a:lumMod val="50000"/>
                    </a:schemeClr>
                  </a:solidFill>
                </a:rPr>
                <a:t>1</a:t>
              </a:r>
              <a:r>
                <a:rPr lang="zh-CN" altLang="en-US" sz="2200" dirty="0" smtClean="0">
                  <a:solidFill>
                    <a:schemeClr val="accent5">
                      <a:lumMod val="50000"/>
                    </a:schemeClr>
                  </a:solidFill>
                </a:rPr>
                <a:t>中</a:t>
              </a:r>
              <a:r>
                <a:rPr lang="en-US" altLang="zh-CN" sz="2200" dirty="0" smtClean="0">
                  <a:solidFill>
                    <a:schemeClr val="accent5">
                      <a:lumMod val="50000"/>
                    </a:schemeClr>
                  </a:solidFill>
                </a:rPr>
                <a:t>《</a:t>
              </a:r>
              <a:r>
                <a:rPr lang="zh-CN" altLang="en-US" sz="2200" dirty="0" smtClean="0">
                  <a:solidFill>
                    <a:schemeClr val="accent5">
                      <a:lumMod val="50000"/>
                    </a:schemeClr>
                  </a:solidFill>
                </a:rPr>
                <a:t>增值税纳税申报表附列资料（五）</a:t>
              </a:r>
              <a:r>
                <a:rPr lang="en-US" altLang="zh-CN" sz="2200" dirty="0" smtClean="0">
                  <a:solidFill>
                    <a:schemeClr val="accent5">
                      <a:lumMod val="50000"/>
                    </a:schemeClr>
                  </a:solidFill>
                </a:rPr>
                <a:t>》</a:t>
              </a:r>
              <a:r>
                <a:rPr lang="zh-CN" altLang="en-US" sz="2200" dirty="0" smtClean="0">
                  <a:solidFill>
                    <a:schemeClr val="accent5">
                      <a:lumMod val="50000"/>
                    </a:schemeClr>
                  </a:solidFill>
                </a:rPr>
                <a:t>第</a:t>
              </a:r>
              <a:r>
                <a:rPr lang="en-US" sz="2200" dirty="0" smtClean="0">
                  <a:solidFill>
                    <a:schemeClr val="accent5">
                      <a:lumMod val="50000"/>
                    </a:schemeClr>
                  </a:solidFill>
                </a:rPr>
                <a:t>6</a:t>
              </a:r>
              <a:r>
                <a:rPr lang="zh-CN" altLang="en-US" sz="2200" dirty="0" smtClean="0">
                  <a:solidFill>
                    <a:schemeClr val="accent5">
                      <a:lumMod val="50000"/>
                    </a:schemeClr>
                  </a:solidFill>
                </a:rPr>
                <a:t>栏“期末待抵扣不动产进项税额”的期末余额，可以结转填入</a:t>
              </a:r>
              <a:r>
                <a:rPr lang="en-US" altLang="zh-CN" sz="2200" dirty="0" smtClean="0">
                  <a:solidFill>
                    <a:schemeClr val="accent5">
                      <a:lumMod val="50000"/>
                    </a:schemeClr>
                  </a:solidFill>
                </a:rPr>
                <a:t>《</a:t>
              </a:r>
              <a:r>
                <a:rPr lang="zh-CN" altLang="en-US" sz="2200" dirty="0" smtClean="0">
                  <a:solidFill>
                    <a:schemeClr val="accent5">
                      <a:lumMod val="50000"/>
                    </a:schemeClr>
                  </a:solidFill>
                </a:rPr>
                <a:t>增值税纳税申报表附列资料（二）</a:t>
              </a:r>
              <a:r>
                <a:rPr lang="en-US" altLang="zh-CN" sz="2200" dirty="0" smtClean="0">
                  <a:solidFill>
                    <a:schemeClr val="accent5">
                      <a:lumMod val="50000"/>
                    </a:schemeClr>
                  </a:solidFill>
                </a:rPr>
                <a:t>》</a:t>
              </a:r>
              <a:r>
                <a:rPr lang="zh-CN" altLang="en-US" sz="2200" b="1" dirty="0" smtClean="0">
                  <a:solidFill>
                    <a:schemeClr val="accent2"/>
                  </a:solidFill>
                </a:rPr>
                <a:t>第</a:t>
              </a:r>
              <a:r>
                <a:rPr lang="en-US" sz="2200" b="1" dirty="0" smtClean="0">
                  <a:solidFill>
                    <a:schemeClr val="accent2"/>
                  </a:solidFill>
                </a:rPr>
                <a:t>8b</a:t>
              </a:r>
              <a:r>
                <a:rPr lang="zh-CN" altLang="en-US" sz="2200" b="1" dirty="0" smtClean="0">
                  <a:solidFill>
                    <a:schemeClr val="accent2"/>
                  </a:solidFill>
                </a:rPr>
                <a:t>栏“其他”</a:t>
              </a:r>
              <a:r>
                <a:rPr lang="zh-CN" altLang="en-US" sz="2200" dirty="0" smtClean="0">
                  <a:solidFill>
                    <a:schemeClr val="accent3"/>
                  </a:solidFill>
                </a:rPr>
                <a:t>。</a:t>
              </a:r>
            </a:p>
            <a:p>
              <a:endParaRPr lang="en-US" altLang="zh-CN" sz="2200" b="1" dirty="0" smtClean="0">
                <a:solidFill>
                  <a:schemeClr val="accent3"/>
                </a:solidFill>
              </a:endParaRPr>
            </a:p>
            <a:p>
              <a:r>
                <a:rPr lang="en-US" altLang="zh-CN" sz="2200" dirty="0" smtClean="0">
                  <a:solidFill>
                    <a:schemeClr val="accent5">
                      <a:lumMod val="50000"/>
                    </a:schemeClr>
                  </a:solidFill>
                </a:rPr>
                <a:t>      2.</a:t>
              </a:r>
              <a:r>
                <a:rPr lang="zh-CN" altLang="en-US" sz="2200" dirty="0" smtClean="0">
                  <a:solidFill>
                    <a:schemeClr val="accent5">
                      <a:lumMod val="50000"/>
                    </a:schemeClr>
                  </a:solidFill>
                </a:rPr>
                <a:t>纳税人可以选择在</a:t>
              </a:r>
              <a:r>
                <a:rPr lang="en-US" sz="2200" b="1" dirty="0" smtClean="0">
                  <a:solidFill>
                    <a:schemeClr val="accent2"/>
                  </a:solidFill>
                </a:rPr>
                <a:t>2019</a:t>
              </a:r>
              <a:r>
                <a:rPr lang="zh-CN" altLang="en-US" sz="2200" b="1" dirty="0" smtClean="0">
                  <a:solidFill>
                    <a:schemeClr val="accent2"/>
                  </a:solidFill>
                </a:rPr>
                <a:t>年</a:t>
              </a:r>
              <a:r>
                <a:rPr lang="en-US" sz="2200" b="1" dirty="0" smtClean="0">
                  <a:solidFill>
                    <a:schemeClr val="accent2"/>
                  </a:solidFill>
                </a:rPr>
                <a:t>4</a:t>
              </a:r>
              <a:r>
                <a:rPr lang="zh-CN" altLang="en-US" sz="2200" b="1" dirty="0" smtClean="0">
                  <a:solidFill>
                    <a:schemeClr val="accent2"/>
                  </a:solidFill>
                </a:rPr>
                <a:t>月所属期或以后</a:t>
              </a:r>
              <a:r>
                <a:rPr lang="zh-CN" altLang="en-US" sz="2200" dirty="0" smtClean="0">
                  <a:solidFill>
                    <a:schemeClr val="accent5">
                      <a:lumMod val="50000"/>
                    </a:schemeClr>
                  </a:solidFill>
                </a:rPr>
                <a:t>的所属期抵扣该部分进项税额，但必须一次性抵扣。</a:t>
              </a:r>
              <a:endParaRPr lang="en-US" altLang="zh-CN" sz="2200" dirty="0" smtClean="0">
                <a:solidFill>
                  <a:schemeClr val="accent5">
                    <a:lumMod val="50000"/>
                  </a:schemeClr>
                </a:solidFill>
              </a:endParaRPr>
            </a:p>
            <a:p>
              <a:endParaRPr lang="en-US" altLang="zh-CN" sz="2200" dirty="0" smtClean="0">
                <a:solidFill>
                  <a:schemeClr val="accent3"/>
                </a:solidFill>
              </a:endParaRPr>
            </a:p>
            <a:p>
              <a:r>
                <a:rPr lang="en-US" altLang="zh-CN" sz="2200" dirty="0" smtClean="0">
                  <a:solidFill>
                    <a:schemeClr val="accent3"/>
                  </a:solidFill>
                </a:rPr>
                <a:t>      </a:t>
              </a:r>
              <a:r>
                <a:rPr lang="en-US" altLang="zh-CN" sz="2200" dirty="0" smtClean="0">
                  <a:solidFill>
                    <a:schemeClr val="accent5">
                      <a:lumMod val="50000"/>
                    </a:schemeClr>
                  </a:solidFill>
                </a:rPr>
                <a:t>3.</a:t>
              </a:r>
              <a:r>
                <a:rPr lang="zh-CN" altLang="en-US" sz="2200" dirty="0" smtClean="0">
                  <a:solidFill>
                    <a:schemeClr val="accent5">
                      <a:lumMod val="50000"/>
                    </a:schemeClr>
                  </a:solidFill>
                </a:rPr>
                <a:t>由于这笔不动产进项税额是前期结转产生的，因此</a:t>
              </a:r>
              <a:r>
                <a:rPr lang="zh-CN" altLang="en-US" sz="2200" b="1" dirty="0" smtClean="0">
                  <a:solidFill>
                    <a:schemeClr val="accent2"/>
                  </a:solidFill>
                </a:rPr>
                <a:t>不需填入</a:t>
              </a:r>
              <a:r>
                <a:rPr lang="en-US" altLang="zh-CN" sz="2200" dirty="0" smtClean="0">
                  <a:solidFill>
                    <a:schemeClr val="accent5">
                      <a:lumMod val="50000"/>
                    </a:schemeClr>
                  </a:solidFill>
                </a:rPr>
                <a:t>《</a:t>
              </a:r>
              <a:r>
                <a:rPr lang="zh-CN" altLang="en-US" sz="2200" dirty="0" smtClean="0">
                  <a:solidFill>
                    <a:schemeClr val="accent5">
                      <a:lumMod val="50000"/>
                    </a:schemeClr>
                  </a:solidFill>
                </a:rPr>
                <a:t>增值税纳税申报表附列资料（二）</a:t>
              </a:r>
              <a:r>
                <a:rPr lang="en-US" altLang="zh-CN" sz="2200" dirty="0" smtClean="0">
                  <a:solidFill>
                    <a:schemeClr val="accent5">
                      <a:lumMod val="50000"/>
                    </a:schemeClr>
                  </a:solidFill>
                </a:rPr>
                <a:t>》</a:t>
              </a:r>
              <a:r>
                <a:rPr lang="zh-CN" altLang="en-US" sz="2200" dirty="0" smtClean="0">
                  <a:solidFill>
                    <a:schemeClr val="accent5">
                      <a:lumMod val="50000"/>
                    </a:schemeClr>
                  </a:solidFill>
                </a:rPr>
                <a:t>第９栏“（三）本期用于购建不动产的扣税凭证”中。</a:t>
              </a:r>
            </a:p>
          </p:txBody>
        </p:sp>
      </p:gr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Requires="p14" p14:dur="9">
        <p15:prstTrans prst="fractur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071525" y="687367"/>
            <a:ext cx="11001452" cy="523220"/>
          </a:xfrm>
          <a:prstGeom prst="rect">
            <a:avLst/>
          </a:prstGeom>
          <a:noFill/>
          <a:ln>
            <a:solidFill>
              <a:srgbClr val="D14E5B"/>
            </a:solidFill>
          </a:ln>
        </p:spPr>
        <p:txBody>
          <a:bodyPr wrap="square" rtlCol="0">
            <a:spAutoFit/>
          </a:bodyPr>
          <a:lstStyle/>
          <a:p>
            <a:pPr marL="742950" indent="-742950"/>
            <a:r>
              <a:rPr lang="zh-CN" altLang="en-US" sz="2800" b="1" dirty="0" smtClean="0">
                <a:solidFill>
                  <a:schemeClr val="accent2"/>
                </a:solidFill>
              </a:rPr>
              <a:t>三、不动产一次性抵扣申报案例</a:t>
            </a:r>
            <a:r>
              <a:rPr lang="en-US" altLang="zh-CN" sz="2800" b="1" dirty="0" smtClean="0">
                <a:solidFill>
                  <a:schemeClr val="accent2"/>
                </a:solidFill>
              </a:rPr>
              <a:t>——2019</a:t>
            </a:r>
            <a:r>
              <a:rPr lang="zh-CN" altLang="en-US" sz="2800" b="1" dirty="0" smtClean="0">
                <a:solidFill>
                  <a:schemeClr val="accent2"/>
                </a:solidFill>
              </a:rPr>
              <a:t>年</a:t>
            </a:r>
            <a:r>
              <a:rPr lang="en-US" altLang="zh-CN" sz="2800" b="1" dirty="0" smtClean="0">
                <a:solidFill>
                  <a:schemeClr val="accent2"/>
                </a:solidFill>
              </a:rPr>
              <a:t>3</a:t>
            </a:r>
            <a:r>
              <a:rPr lang="zh-CN" altLang="en-US" sz="2800" b="1" dirty="0" smtClean="0">
                <a:solidFill>
                  <a:schemeClr val="accent2"/>
                </a:solidFill>
              </a:rPr>
              <a:t>月前期取得不动产</a:t>
            </a:r>
          </a:p>
        </p:txBody>
      </p:sp>
      <p:pic>
        <p:nvPicPr>
          <p:cNvPr id="71" name="图片 29"/>
          <p:cNvPicPr>
            <a:picLocks noChangeAspect="1"/>
          </p:cNvPicPr>
          <p:nvPr/>
        </p:nvPicPr>
        <p:blipFill>
          <a:blip r:embed="rId3"/>
          <a:srcRect/>
          <a:stretch>
            <a:fillRect/>
          </a:stretch>
        </p:blipFill>
        <p:spPr bwMode="auto">
          <a:xfrm>
            <a:off x="-142921" y="3867150"/>
            <a:ext cx="2127251" cy="3365500"/>
          </a:xfrm>
          <a:prstGeom prst="rect">
            <a:avLst/>
          </a:prstGeom>
          <a:noFill/>
          <a:ln w="9525">
            <a:noFill/>
            <a:miter lim="800000"/>
            <a:headEnd/>
            <a:tailEnd/>
          </a:ln>
        </p:spPr>
      </p:pic>
      <p:sp>
        <p:nvSpPr>
          <p:cNvPr id="72" name="矩形 71"/>
          <p:cNvSpPr/>
          <p:nvPr/>
        </p:nvSpPr>
        <p:spPr>
          <a:xfrm>
            <a:off x="1714467" y="1687499"/>
            <a:ext cx="10287072" cy="5429289"/>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b="1" dirty="0" smtClean="0">
                <a:solidFill>
                  <a:schemeClr val="accent3"/>
                </a:solidFill>
              </a:rPr>
              <a:t>【</a:t>
            </a:r>
            <a:r>
              <a:rPr lang="zh-CN" altLang="en-US" b="1" dirty="0" smtClean="0">
                <a:solidFill>
                  <a:schemeClr val="accent3"/>
                </a:solidFill>
              </a:rPr>
              <a:t>表样填写</a:t>
            </a:r>
            <a:r>
              <a:rPr lang="en-US" altLang="zh-CN" b="1" dirty="0" smtClean="0">
                <a:solidFill>
                  <a:schemeClr val="accent3"/>
                </a:solidFill>
              </a:rPr>
              <a:t>】</a:t>
            </a:r>
          </a:p>
          <a:p>
            <a:r>
              <a:rPr lang="en-US" altLang="zh-CN" dirty="0" smtClean="0">
                <a:solidFill>
                  <a:schemeClr val="accent3"/>
                </a:solidFill>
              </a:rPr>
              <a:t>《</a:t>
            </a:r>
            <a:r>
              <a:rPr lang="zh-CN" altLang="en-US" dirty="0" smtClean="0">
                <a:solidFill>
                  <a:schemeClr val="accent3"/>
                </a:solidFill>
              </a:rPr>
              <a:t>增值税纳税申报表附列资料（二）</a:t>
            </a:r>
            <a:r>
              <a:rPr lang="en-US" altLang="zh-CN" dirty="0" smtClean="0">
                <a:solidFill>
                  <a:schemeClr val="accent3"/>
                </a:solidFill>
              </a:rPr>
              <a:t>》</a:t>
            </a: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zh-CN" altLang="en-US" dirty="0" smtClean="0">
              <a:solidFill>
                <a:schemeClr val="accent3"/>
              </a:solidFill>
            </a:endParaRPr>
          </a:p>
        </p:txBody>
      </p:sp>
      <p:grpSp>
        <p:nvGrpSpPr>
          <p:cNvPr id="8" name="组合 7"/>
          <p:cNvGrpSpPr/>
          <p:nvPr/>
        </p:nvGrpSpPr>
        <p:grpSpPr>
          <a:xfrm>
            <a:off x="2714599" y="2401879"/>
            <a:ext cx="8286808" cy="4627281"/>
            <a:chOff x="2714599" y="2401879"/>
            <a:chExt cx="8286808" cy="4627281"/>
          </a:xfrm>
        </p:grpSpPr>
        <p:pic>
          <p:nvPicPr>
            <p:cNvPr id="52226" name="Picture 2" descr="C:\Users\Administrator\AppData\Roaming\feiq\RichOle\270752213.bmp"/>
            <p:cNvPicPr>
              <a:picLocks noChangeAspect="1" noChangeArrowheads="1"/>
            </p:cNvPicPr>
            <p:nvPr/>
          </p:nvPicPr>
          <p:blipFill>
            <a:blip r:embed="rId4"/>
            <a:srcRect t="2995"/>
            <a:stretch>
              <a:fillRect/>
            </a:stretch>
          </p:blipFill>
          <p:spPr bwMode="auto">
            <a:xfrm>
              <a:off x="3214665" y="2401879"/>
              <a:ext cx="7310429" cy="4627281"/>
            </a:xfrm>
            <a:prstGeom prst="rect">
              <a:avLst/>
            </a:prstGeom>
            <a:noFill/>
          </p:spPr>
        </p:pic>
        <p:sp>
          <p:nvSpPr>
            <p:cNvPr id="17" name="矩形 16"/>
            <p:cNvSpPr/>
            <p:nvPr/>
          </p:nvSpPr>
          <p:spPr>
            <a:xfrm>
              <a:off x="2714599" y="5402275"/>
              <a:ext cx="8286808" cy="35719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Requires="p14" p14:dur="9">
        <p15:prstTrans prst="fracture"/>
      </p:transition>
    </mc:Choice>
    <mc:Fallback>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8"/>
          <p:cNvSpPr txBox="1"/>
          <p:nvPr/>
        </p:nvSpPr>
        <p:spPr>
          <a:xfrm>
            <a:off x="1009650" y="385969"/>
            <a:ext cx="7003901" cy="492443"/>
          </a:xfrm>
          <a:prstGeom prst="rect">
            <a:avLst/>
          </a:prstGeom>
          <a:noFill/>
        </p:spPr>
        <p:txBody>
          <a:bodyPr wrap="square" lIns="0" tIns="0" rIns="0" bIns="0" rtlCol="0" anchor="ctr">
            <a:spAutoFit/>
          </a:bodyPr>
          <a:lstStyle/>
          <a:p>
            <a:r>
              <a:rPr lang="en-US" altLang="zh-CN" sz="3200" b="1"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01</a:t>
            </a:r>
            <a:r>
              <a:rPr lang="zh-CN" altLang="en-US" sz="3200" b="1"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申报表介绍</a:t>
            </a:r>
            <a:endParaRPr lang="zh-CN" altLang="en-US" sz="32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矩形 1"/>
          <p:cNvSpPr>
            <a:spLocks noChangeArrowheads="1"/>
          </p:cNvSpPr>
          <p:nvPr/>
        </p:nvSpPr>
        <p:spPr bwMode="auto">
          <a:xfrm>
            <a:off x="1000087" y="1044557"/>
            <a:ext cx="10529923" cy="2308324"/>
          </a:xfrm>
          <a:prstGeom prst="rect">
            <a:avLst/>
          </a:prstGeom>
          <a:noFill/>
          <a:ln w="9525">
            <a:noFill/>
            <a:miter lim="800000"/>
            <a:headEnd/>
            <a:tailEnd/>
          </a:ln>
        </p:spPr>
        <p:txBody>
          <a:bodyPr wrap="square">
            <a:spAutoFit/>
          </a:bodyPr>
          <a:lstStyle/>
          <a:p>
            <a:pPr>
              <a:lnSpc>
                <a:spcPct val="150000"/>
              </a:lnSpc>
            </a:pPr>
            <a:r>
              <a:rPr lang="en-US" altLang="zh-CN" sz="2400" dirty="0">
                <a:solidFill>
                  <a:schemeClr val="accent2"/>
                </a:solidFill>
              </a:rPr>
              <a:t>        </a:t>
            </a:r>
            <a:r>
              <a:rPr lang="zh-CN" altLang="zh-CN" sz="2400" dirty="0">
                <a:solidFill>
                  <a:schemeClr val="accent2"/>
                </a:solidFill>
                <a:latin typeface="微软雅黑" pitchFamily="34" charset="-122"/>
                <a:ea typeface="微软雅黑" pitchFamily="34" charset="-122"/>
              </a:rPr>
              <a:t>根据《国家税务总局关于调整增值税纳税申报有关事项的公告》（国家税务总局公告</a:t>
            </a:r>
            <a:r>
              <a:rPr lang="en-US" altLang="zh-CN" sz="2400" dirty="0">
                <a:solidFill>
                  <a:schemeClr val="accent2"/>
                </a:solidFill>
                <a:latin typeface="微软雅黑" pitchFamily="34" charset="-122"/>
                <a:ea typeface="微软雅黑" pitchFamily="34" charset="-122"/>
              </a:rPr>
              <a:t>2019</a:t>
            </a:r>
            <a:r>
              <a:rPr lang="zh-CN" altLang="zh-CN" sz="2400" dirty="0">
                <a:solidFill>
                  <a:schemeClr val="accent2"/>
                </a:solidFill>
                <a:latin typeface="微软雅黑" pitchFamily="34" charset="-122"/>
                <a:ea typeface="微软雅黑" pitchFamily="34" charset="-122"/>
              </a:rPr>
              <a:t>年第</a:t>
            </a:r>
            <a:r>
              <a:rPr lang="en-US" altLang="zh-CN" sz="2400" dirty="0">
                <a:solidFill>
                  <a:schemeClr val="accent2"/>
                </a:solidFill>
                <a:latin typeface="微软雅黑" pitchFamily="34" charset="-122"/>
                <a:ea typeface="微软雅黑" pitchFamily="34" charset="-122"/>
              </a:rPr>
              <a:t>15</a:t>
            </a:r>
            <a:r>
              <a:rPr lang="zh-CN" altLang="zh-CN" sz="2400" dirty="0">
                <a:solidFill>
                  <a:schemeClr val="accent2"/>
                </a:solidFill>
                <a:latin typeface="微软雅黑" pitchFamily="34" charset="-122"/>
                <a:ea typeface="微软雅黑" pitchFamily="34" charset="-122"/>
              </a:rPr>
              <a:t>号）规定，增值税一般纳税人自</a:t>
            </a:r>
            <a:r>
              <a:rPr lang="en-US" altLang="zh-CN" sz="2400" dirty="0">
                <a:solidFill>
                  <a:schemeClr val="accent2"/>
                </a:solidFill>
                <a:latin typeface="微软雅黑" pitchFamily="34" charset="-122"/>
                <a:ea typeface="微软雅黑" pitchFamily="34" charset="-122"/>
              </a:rPr>
              <a:t>2019</a:t>
            </a:r>
            <a:r>
              <a:rPr lang="zh-CN" altLang="zh-CN" sz="2400" dirty="0">
                <a:solidFill>
                  <a:schemeClr val="accent2"/>
                </a:solidFill>
                <a:latin typeface="微软雅黑" pitchFamily="34" charset="-122"/>
                <a:ea typeface="微软雅黑" pitchFamily="34" charset="-122"/>
              </a:rPr>
              <a:t>年</a:t>
            </a:r>
            <a:r>
              <a:rPr lang="en-US" altLang="zh-CN" sz="2400" dirty="0">
                <a:solidFill>
                  <a:schemeClr val="accent2"/>
                </a:solidFill>
                <a:latin typeface="微软雅黑" pitchFamily="34" charset="-122"/>
                <a:ea typeface="微软雅黑" pitchFamily="34" charset="-122"/>
              </a:rPr>
              <a:t>5</a:t>
            </a:r>
            <a:r>
              <a:rPr lang="zh-CN" altLang="zh-CN" sz="2400" dirty="0">
                <a:solidFill>
                  <a:schemeClr val="accent2"/>
                </a:solidFill>
                <a:latin typeface="微软雅黑" pitchFamily="34" charset="-122"/>
                <a:ea typeface="微软雅黑" pitchFamily="34" charset="-122"/>
              </a:rPr>
              <a:t>月</a:t>
            </a:r>
            <a:r>
              <a:rPr lang="en-US" altLang="zh-CN" sz="2400" dirty="0">
                <a:solidFill>
                  <a:schemeClr val="accent2"/>
                </a:solidFill>
                <a:latin typeface="微软雅黑" pitchFamily="34" charset="-122"/>
                <a:ea typeface="微软雅黑" pitchFamily="34" charset="-122"/>
              </a:rPr>
              <a:t>1</a:t>
            </a:r>
            <a:r>
              <a:rPr lang="zh-CN" altLang="zh-CN" sz="2400" dirty="0">
                <a:solidFill>
                  <a:schemeClr val="accent2"/>
                </a:solidFill>
                <a:latin typeface="微软雅黑" pitchFamily="34" charset="-122"/>
                <a:ea typeface="微软雅黑" pitchFamily="34" charset="-122"/>
              </a:rPr>
              <a:t>日起正式启用修订后的增值税纳税申报表。修订后的申报表包括</a:t>
            </a:r>
            <a:r>
              <a:rPr lang="zh-CN" altLang="zh-CN" sz="2400" b="1" dirty="0">
                <a:solidFill>
                  <a:schemeClr val="accent2"/>
                </a:solidFill>
                <a:latin typeface="微软雅黑" pitchFamily="34" charset="-122"/>
                <a:ea typeface="微软雅黑" pitchFamily="34" charset="-122"/>
              </a:rPr>
              <a:t>“一个主表、四个附表、一</a:t>
            </a:r>
            <a:r>
              <a:rPr lang="zh-CN" altLang="zh-CN" sz="2400" b="1" dirty="0" smtClean="0">
                <a:solidFill>
                  <a:schemeClr val="accent2"/>
                </a:solidFill>
                <a:latin typeface="微软雅黑" pitchFamily="34" charset="-122"/>
                <a:ea typeface="微软雅黑" pitchFamily="34" charset="-122"/>
              </a:rPr>
              <a:t>个</a:t>
            </a:r>
            <a:r>
              <a:rPr lang="zh-CN" altLang="en-US" sz="2400" b="1" dirty="0" smtClean="0">
                <a:solidFill>
                  <a:schemeClr val="accent2"/>
                </a:solidFill>
                <a:latin typeface="微软雅黑" pitchFamily="34" charset="-122"/>
                <a:ea typeface="微软雅黑" pitchFamily="34" charset="-122"/>
              </a:rPr>
              <a:t>免税</a:t>
            </a:r>
            <a:r>
              <a:rPr lang="zh-CN" altLang="zh-CN" sz="2400" b="1" dirty="0" smtClean="0">
                <a:solidFill>
                  <a:schemeClr val="accent2"/>
                </a:solidFill>
                <a:latin typeface="微软雅黑" pitchFamily="34" charset="-122"/>
                <a:ea typeface="微软雅黑" pitchFamily="34" charset="-122"/>
              </a:rPr>
              <a:t>表</a:t>
            </a:r>
            <a:r>
              <a:rPr lang="zh-CN" altLang="zh-CN" sz="2400" b="1" dirty="0">
                <a:solidFill>
                  <a:schemeClr val="accent2"/>
                </a:solidFill>
                <a:latin typeface="微软雅黑" pitchFamily="34" charset="-122"/>
                <a:ea typeface="微软雅黑" pitchFamily="34" charset="-122"/>
              </a:rPr>
              <a:t>”。</a:t>
            </a:r>
          </a:p>
        </p:txBody>
      </p:sp>
      <p:graphicFrame>
        <p:nvGraphicFramePr>
          <p:cNvPr id="32" name="图示 31"/>
          <p:cNvGraphicFramePr/>
          <p:nvPr/>
        </p:nvGraphicFramePr>
        <p:xfrm>
          <a:off x="1048543" y="3284984"/>
          <a:ext cx="10667244" cy="39476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4" name="TextBox 238"/>
          <p:cNvSpPr txBox="1">
            <a:spLocks noChangeArrowheads="1"/>
          </p:cNvSpPr>
          <p:nvPr/>
        </p:nvSpPr>
        <p:spPr bwMode="auto">
          <a:xfrm>
            <a:off x="1187450" y="3716338"/>
            <a:ext cx="720725" cy="647700"/>
          </a:xfrm>
          <a:prstGeom prst="rect">
            <a:avLst/>
          </a:prstGeom>
          <a:noFill/>
          <a:ln w="9525">
            <a:noFill/>
            <a:miter lim="800000"/>
            <a:headEnd/>
            <a:tailEnd/>
          </a:ln>
        </p:spPr>
        <p:txBody>
          <a:bodyPr>
            <a:spAutoFit/>
          </a:bodyPr>
          <a:lstStyle/>
          <a:p>
            <a:r>
              <a:rPr lang="zh-CN" altLang="en-US" b="1" dirty="0">
                <a:solidFill>
                  <a:schemeClr val="accent1">
                    <a:lumMod val="75000"/>
                  </a:schemeClr>
                </a:solidFill>
                <a:latin typeface="微软雅黑" pitchFamily="34" charset="-122"/>
                <a:ea typeface="微软雅黑" pitchFamily="34" charset="-122"/>
              </a:rPr>
              <a:t>一个主表</a:t>
            </a:r>
          </a:p>
        </p:txBody>
      </p:sp>
      <p:sp>
        <p:nvSpPr>
          <p:cNvPr id="37" name="TextBox 36"/>
          <p:cNvSpPr txBox="1"/>
          <p:nvPr/>
        </p:nvSpPr>
        <p:spPr>
          <a:xfrm>
            <a:off x="1571591" y="4973647"/>
            <a:ext cx="714380" cy="646331"/>
          </a:xfrm>
          <a:prstGeom prst="rect">
            <a:avLst/>
          </a:prstGeom>
          <a:noFill/>
        </p:spPr>
        <p:txBody>
          <a:bodyPr wrap="square" rtlCol="0">
            <a:spAutoFit/>
          </a:bodyPr>
          <a:lstStyle/>
          <a:p>
            <a:r>
              <a:rPr lang="zh-CN" altLang="en-US" b="1" dirty="0" smtClean="0">
                <a:solidFill>
                  <a:schemeClr val="accent1">
                    <a:lumMod val="75000"/>
                  </a:schemeClr>
                </a:solidFill>
                <a:latin typeface="微软雅黑" pitchFamily="34" charset="-122"/>
                <a:ea typeface="微软雅黑" pitchFamily="34" charset="-122"/>
              </a:rPr>
              <a:t>四个附表</a:t>
            </a:r>
            <a:endParaRPr lang="zh-CN" altLang="en-US" b="1" dirty="0">
              <a:solidFill>
                <a:schemeClr val="accent1">
                  <a:lumMod val="75000"/>
                </a:schemeClr>
              </a:solidFill>
              <a:latin typeface="微软雅黑" pitchFamily="34" charset="-122"/>
              <a:ea typeface="微软雅黑" pitchFamily="34" charset="-122"/>
            </a:endParaRPr>
          </a:p>
        </p:txBody>
      </p:sp>
      <p:sp>
        <p:nvSpPr>
          <p:cNvPr id="38" name="TextBox 37"/>
          <p:cNvSpPr txBox="1"/>
          <p:nvPr/>
        </p:nvSpPr>
        <p:spPr>
          <a:xfrm>
            <a:off x="1285839" y="6045217"/>
            <a:ext cx="642942" cy="923330"/>
          </a:xfrm>
          <a:prstGeom prst="rect">
            <a:avLst/>
          </a:prstGeom>
          <a:noFill/>
        </p:spPr>
        <p:txBody>
          <a:bodyPr wrap="square" rtlCol="0">
            <a:spAutoFit/>
          </a:bodyPr>
          <a:lstStyle/>
          <a:p>
            <a:r>
              <a:rPr lang="zh-CN" altLang="en-US" b="1" dirty="0" smtClean="0">
                <a:solidFill>
                  <a:schemeClr val="accent1">
                    <a:lumMod val="75000"/>
                  </a:schemeClr>
                </a:solidFill>
                <a:latin typeface="微软雅黑" pitchFamily="34" charset="-122"/>
                <a:ea typeface="微软雅黑" pitchFamily="34" charset="-122"/>
              </a:rPr>
              <a:t>一个免税表</a:t>
            </a:r>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Requires="p14" p14:dur="9">
        <p15:prstTrans prst="fracture"/>
      </p:transition>
    </mc:Choice>
    <mc:Fallback>
      <p:transition>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071525" y="687367"/>
            <a:ext cx="11001452" cy="584775"/>
          </a:xfrm>
          <a:prstGeom prst="rect">
            <a:avLst/>
          </a:prstGeom>
          <a:noFill/>
          <a:ln>
            <a:solidFill>
              <a:srgbClr val="D14E5B"/>
            </a:solidFill>
          </a:ln>
        </p:spPr>
        <p:txBody>
          <a:bodyPr wrap="square" rtlCol="0">
            <a:spAutoFit/>
          </a:bodyPr>
          <a:lstStyle/>
          <a:p>
            <a:pPr marL="742950" indent="-742950"/>
            <a:r>
              <a:rPr lang="zh-CN" altLang="en-US" sz="3200" b="1" dirty="0" smtClean="0">
                <a:solidFill>
                  <a:schemeClr val="accent2"/>
                </a:solidFill>
              </a:rPr>
              <a:t>三、不动产一次性抵扣申报案例</a:t>
            </a:r>
            <a:r>
              <a:rPr lang="en-US" altLang="zh-CN" sz="3200" b="1" dirty="0" smtClean="0">
                <a:solidFill>
                  <a:schemeClr val="accent2"/>
                </a:solidFill>
              </a:rPr>
              <a:t>——</a:t>
            </a:r>
            <a:r>
              <a:rPr lang="en-US" altLang="en-US" sz="3200" b="1" dirty="0" smtClean="0">
                <a:solidFill>
                  <a:schemeClr val="accent2"/>
                </a:solidFill>
              </a:rPr>
              <a:t>2019</a:t>
            </a:r>
            <a:r>
              <a:rPr lang="zh-CN" altLang="en-US" sz="3200" b="1" dirty="0" smtClean="0">
                <a:solidFill>
                  <a:schemeClr val="accent2"/>
                </a:solidFill>
              </a:rPr>
              <a:t>年</a:t>
            </a:r>
            <a:r>
              <a:rPr lang="en-US" altLang="en-US" sz="3200" b="1" dirty="0" smtClean="0">
                <a:solidFill>
                  <a:schemeClr val="accent2"/>
                </a:solidFill>
              </a:rPr>
              <a:t>4</a:t>
            </a:r>
            <a:r>
              <a:rPr lang="zh-CN" altLang="en-US" sz="3200" b="1" dirty="0" smtClean="0">
                <a:solidFill>
                  <a:schemeClr val="accent2"/>
                </a:solidFill>
              </a:rPr>
              <a:t>月后取得不动产</a:t>
            </a:r>
          </a:p>
        </p:txBody>
      </p:sp>
      <p:grpSp>
        <p:nvGrpSpPr>
          <p:cNvPr id="2" name="组合 68"/>
          <p:cNvGrpSpPr/>
          <p:nvPr/>
        </p:nvGrpSpPr>
        <p:grpSpPr>
          <a:xfrm>
            <a:off x="500021" y="1258871"/>
            <a:ext cx="2225044" cy="1113372"/>
            <a:chOff x="714335" y="187301"/>
            <a:chExt cx="2225044" cy="1113372"/>
          </a:xfrm>
        </p:grpSpPr>
        <p:grpSp>
          <p:nvGrpSpPr>
            <p:cNvPr id="3" name="组合 1"/>
            <p:cNvGrpSpPr/>
            <p:nvPr/>
          </p:nvGrpSpPr>
          <p:grpSpPr>
            <a:xfrm>
              <a:off x="714335" y="401615"/>
              <a:ext cx="2225044" cy="899058"/>
              <a:chOff x="999239" y="1196026"/>
              <a:chExt cx="3081833" cy="1247301"/>
            </a:xfrm>
          </p:grpSpPr>
          <p:grpSp>
            <p:nvGrpSpPr>
              <p:cNvPr id="4" name="组合 9"/>
              <p:cNvGrpSpPr/>
              <p:nvPr/>
            </p:nvGrpSpPr>
            <p:grpSpPr bwMode="auto">
              <a:xfrm>
                <a:off x="999239" y="1196021"/>
                <a:ext cx="1146175" cy="1219199"/>
                <a:chOff x="701675" y="4119325"/>
                <a:chExt cx="693737" cy="755650"/>
              </a:xfrm>
              <a:effectLst>
                <a:outerShdw blurRad="50800" dist="38100" dir="2700000" algn="tl" rotWithShape="0">
                  <a:prstClr val="black">
                    <a:alpha val="40000"/>
                  </a:prstClr>
                </a:outerShdw>
              </a:effectLst>
            </p:grpSpPr>
            <p:sp>
              <p:nvSpPr>
                <p:cNvPr id="62" name="Oval 25"/>
                <p:cNvSpPr>
                  <a:spLocks noChangeArrowheads="1"/>
                </p:cNvSpPr>
                <p:nvPr/>
              </p:nvSpPr>
              <p:spPr bwMode="auto">
                <a:xfrm>
                  <a:off x="989012" y="4119325"/>
                  <a:ext cx="203200" cy="204788"/>
                </a:xfrm>
                <a:prstGeom prst="ellipse">
                  <a:avLst/>
                </a:prstGeom>
                <a:solidFill>
                  <a:srgbClr val="000000"/>
                </a:solidFill>
                <a:ln>
                  <a:noFill/>
                </a:ln>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900" b="0" i="0" u="none" strike="noStrike" kern="1200" cap="none" spc="0" normalizeH="0" baseline="0" noProof="0" smtClean="0">
                    <a:ln>
                      <a:noFill/>
                    </a:ln>
                    <a:solidFill>
                      <a:schemeClr val="tx1"/>
                    </a:solidFill>
                    <a:effectLst/>
                    <a:uLnTx/>
                    <a:uFillTx/>
                    <a:latin typeface="Calibri" panose="020F0502020204030204" pitchFamily="34" charset="0"/>
                    <a:ea typeface="微软雅黑" panose="020B0503020204020204" pitchFamily="34" charset="-122"/>
                    <a:cs typeface="+mn-cs"/>
                  </a:endParaRPr>
                </a:p>
              </p:txBody>
            </p:sp>
            <p:sp>
              <p:nvSpPr>
                <p:cNvPr id="63" name="Freeform 26"/>
                <p:cNvSpPr/>
                <p:nvPr/>
              </p:nvSpPr>
              <p:spPr bwMode="auto">
                <a:xfrm>
                  <a:off x="1000125" y="4362213"/>
                  <a:ext cx="180975" cy="301625"/>
                </a:xfrm>
                <a:custGeom>
                  <a:avLst/>
                  <a:gdLst>
                    <a:gd name="T0" fmla="*/ 91440 w 95"/>
                    <a:gd name="T1" fmla="*/ 301625 h 159"/>
                    <a:gd name="T2" fmla="*/ 180975 w 95"/>
                    <a:gd name="T3" fmla="*/ 9485 h 159"/>
                    <a:gd name="T4" fmla="*/ 99060 w 95"/>
                    <a:gd name="T5" fmla="*/ 1897 h 159"/>
                    <a:gd name="T6" fmla="*/ 97155 w 95"/>
                    <a:gd name="T7" fmla="*/ 1897 h 159"/>
                    <a:gd name="T8" fmla="*/ 97155 w 95"/>
                    <a:gd name="T9" fmla="*/ 1897 h 159"/>
                    <a:gd name="T10" fmla="*/ 0 w 95"/>
                    <a:gd name="T11" fmla="*/ 9485 h 159"/>
                    <a:gd name="T12" fmla="*/ 91440 w 95"/>
                    <a:gd name="T13" fmla="*/ 301625 h 1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5" h="159">
                      <a:moveTo>
                        <a:pt x="48" y="159"/>
                      </a:moveTo>
                      <a:cubicBezTo>
                        <a:pt x="53" y="143"/>
                        <a:pt x="85" y="38"/>
                        <a:pt x="95" y="5"/>
                      </a:cubicBezTo>
                      <a:cubicBezTo>
                        <a:pt x="71" y="0"/>
                        <a:pt x="52" y="1"/>
                        <a:pt x="52" y="1"/>
                      </a:cubicBezTo>
                      <a:cubicBezTo>
                        <a:pt x="51" y="1"/>
                        <a:pt x="51" y="1"/>
                        <a:pt x="51" y="1"/>
                      </a:cubicBezTo>
                      <a:cubicBezTo>
                        <a:pt x="51" y="1"/>
                        <a:pt x="51" y="1"/>
                        <a:pt x="51" y="1"/>
                      </a:cubicBezTo>
                      <a:cubicBezTo>
                        <a:pt x="51" y="1"/>
                        <a:pt x="28" y="0"/>
                        <a:pt x="0" y="5"/>
                      </a:cubicBezTo>
                      <a:cubicBezTo>
                        <a:pt x="10" y="37"/>
                        <a:pt x="43" y="143"/>
                        <a:pt x="48" y="159"/>
                      </a:cubicBezTo>
                      <a:close/>
                    </a:path>
                  </a:pathLst>
                </a:custGeom>
                <a:solidFill>
                  <a:srgbClr val="000000"/>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uLnTx/>
                    <a:uFillTx/>
                    <a:latin typeface="Calibri" panose="020F0502020204030204" pitchFamily="34" charset="0"/>
                    <a:ea typeface="微软雅黑" panose="020B0503020204020204" pitchFamily="34" charset="-122"/>
                    <a:cs typeface="+mn-cs"/>
                  </a:endParaRPr>
                </a:p>
              </p:txBody>
            </p:sp>
            <p:sp>
              <p:nvSpPr>
                <p:cNvPr id="64" name="Freeform 27"/>
                <p:cNvSpPr/>
                <p:nvPr/>
              </p:nvSpPr>
              <p:spPr bwMode="auto">
                <a:xfrm>
                  <a:off x="817562" y="4373325"/>
                  <a:ext cx="577850" cy="501650"/>
                </a:xfrm>
                <a:custGeom>
                  <a:avLst/>
                  <a:gdLst>
                    <a:gd name="T0" fmla="*/ 482809 w 304"/>
                    <a:gd name="T1" fmla="*/ 501650 h 264"/>
                    <a:gd name="T2" fmla="*/ 463801 w 304"/>
                    <a:gd name="T3" fmla="*/ 199520 h 264"/>
                    <a:gd name="T4" fmla="*/ 469503 w 304"/>
                    <a:gd name="T5" fmla="*/ 193819 h 264"/>
                    <a:gd name="T6" fmla="*/ 477106 w 304"/>
                    <a:gd name="T7" fmla="*/ 199520 h 264"/>
                    <a:gd name="T8" fmla="*/ 496115 w 304"/>
                    <a:gd name="T9" fmla="*/ 501650 h 264"/>
                    <a:gd name="T10" fmla="*/ 574048 w 304"/>
                    <a:gd name="T11" fmla="*/ 501650 h 264"/>
                    <a:gd name="T12" fmla="*/ 577850 w 304"/>
                    <a:gd name="T13" fmla="*/ 414241 h 264"/>
                    <a:gd name="T14" fmla="*/ 517024 w 304"/>
                    <a:gd name="T15" fmla="*/ 98810 h 264"/>
                    <a:gd name="T16" fmla="*/ 376363 w 304"/>
                    <a:gd name="T17" fmla="*/ 1900 h 264"/>
                    <a:gd name="T18" fmla="*/ 279421 w 304"/>
                    <a:gd name="T19" fmla="*/ 315431 h 264"/>
                    <a:gd name="T20" fmla="*/ 361156 w 304"/>
                    <a:gd name="T21" fmla="*/ 315431 h 264"/>
                    <a:gd name="T22" fmla="*/ 366859 w 304"/>
                    <a:gd name="T23" fmla="*/ 315431 h 264"/>
                    <a:gd name="T24" fmla="*/ 366859 w 304"/>
                    <a:gd name="T25" fmla="*/ 444644 h 264"/>
                    <a:gd name="T26" fmla="*/ 180578 w 304"/>
                    <a:gd name="T27" fmla="*/ 444644 h 264"/>
                    <a:gd name="T28" fmla="*/ 180578 w 304"/>
                    <a:gd name="T29" fmla="*/ 315431 h 264"/>
                    <a:gd name="T30" fmla="*/ 268016 w 304"/>
                    <a:gd name="T31" fmla="*/ 315431 h 264"/>
                    <a:gd name="T32" fmla="*/ 171074 w 304"/>
                    <a:gd name="T33" fmla="*/ 0 h 264"/>
                    <a:gd name="T34" fmla="*/ 47521 w 304"/>
                    <a:gd name="T35" fmla="*/ 58906 h 264"/>
                    <a:gd name="T36" fmla="*/ 0 w 304"/>
                    <a:gd name="T37" fmla="*/ 123512 h 264"/>
                    <a:gd name="T38" fmla="*/ 55124 w 304"/>
                    <a:gd name="T39" fmla="*/ 112111 h 264"/>
                    <a:gd name="T40" fmla="*/ 174876 w 304"/>
                    <a:gd name="T41" fmla="*/ 214721 h 264"/>
                    <a:gd name="T42" fmla="*/ 182479 w 304"/>
                    <a:gd name="T43" fmla="*/ 228023 h 264"/>
                    <a:gd name="T44" fmla="*/ 188181 w 304"/>
                    <a:gd name="T45" fmla="*/ 275527 h 264"/>
                    <a:gd name="T46" fmla="*/ 153967 w 304"/>
                    <a:gd name="T47" fmla="*/ 262226 h 264"/>
                    <a:gd name="T48" fmla="*/ 136859 w 304"/>
                    <a:gd name="T49" fmla="*/ 247025 h 264"/>
                    <a:gd name="T50" fmla="*/ 114049 w 304"/>
                    <a:gd name="T51" fmla="*/ 258426 h 264"/>
                    <a:gd name="T52" fmla="*/ 49421 w 304"/>
                    <a:gd name="T53" fmla="*/ 243224 h 264"/>
                    <a:gd name="T54" fmla="*/ 7603 w 304"/>
                    <a:gd name="T55" fmla="*/ 381938 h 264"/>
                    <a:gd name="T56" fmla="*/ 62727 w 304"/>
                    <a:gd name="T57" fmla="*/ 315431 h 264"/>
                    <a:gd name="T58" fmla="*/ 47521 w 304"/>
                    <a:gd name="T59" fmla="*/ 501650 h 264"/>
                    <a:gd name="T60" fmla="*/ 482809 w 304"/>
                    <a:gd name="T61" fmla="*/ 501650 h 26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304" h="264">
                      <a:moveTo>
                        <a:pt x="254" y="264"/>
                      </a:moveTo>
                      <a:cubicBezTo>
                        <a:pt x="244" y="105"/>
                        <a:pt x="244" y="105"/>
                        <a:pt x="244" y="105"/>
                      </a:cubicBezTo>
                      <a:cubicBezTo>
                        <a:pt x="244" y="104"/>
                        <a:pt x="245" y="102"/>
                        <a:pt x="247" y="102"/>
                      </a:cubicBezTo>
                      <a:cubicBezTo>
                        <a:pt x="249" y="102"/>
                        <a:pt x="251" y="103"/>
                        <a:pt x="251" y="105"/>
                      </a:cubicBezTo>
                      <a:cubicBezTo>
                        <a:pt x="261" y="264"/>
                        <a:pt x="261" y="264"/>
                        <a:pt x="261" y="264"/>
                      </a:cubicBezTo>
                      <a:cubicBezTo>
                        <a:pt x="302" y="264"/>
                        <a:pt x="302" y="264"/>
                        <a:pt x="302" y="264"/>
                      </a:cubicBezTo>
                      <a:cubicBezTo>
                        <a:pt x="303" y="257"/>
                        <a:pt x="304" y="240"/>
                        <a:pt x="304" y="218"/>
                      </a:cubicBezTo>
                      <a:cubicBezTo>
                        <a:pt x="304" y="169"/>
                        <a:pt x="299" y="96"/>
                        <a:pt x="272" y="52"/>
                      </a:cubicBezTo>
                      <a:cubicBezTo>
                        <a:pt x="254" y="22"/>
                        <a:pt x="224" y="8"/>
                        <a:pt x="198" y="1"/>
                      </a:cubicBezTo>
                      <a:cubicBezTo>
                        <a:pt x="147" y="166"/>
                        <a:pt x="147" y="166"/>
                        <a:pt x="147" y="166"/>
                      </a:cubicBezTo>
                      <a:cubicBezTo>
                        <a:pt x="190" y="166"/>
                        <a:pt x="190" y="166"/>
                        <a:pt x="190" y="166"/>
                      </a:cubicBezTo>
                      <a:cubicBezTo>
                        <a:pt x="193" y="166"/>
                        <a:pt x="193" y="166"/>
                        <a:pt x="193" y="166"/>
                      </a:cubicBezTo>
                      <a:cubicBezTo>
                        <a:pt x="193" y="234"/>
                        <a:pt x="193" y="234"/>
                        <a:pt x="193" y="234"/>
                      </a:cubicBezTo>
                      <a:cubicBezTo>
                        <a:pt x="95" y="234"/>
                        <a:pt x="95" y="234"/>
                        <a:pt x="95" y="234"/>
                      </a:cubicBezTo>
                      <a:cubicBezTo>
                        <a:pt x="95" y="166"/>
                        <a:pt x="95" y="166"/>
                        <a:pt x="95" y="166"/>
                      </a:cubicBezTo>
                      <a:cubicBezTo>
                        <a:pt x="141" y="166"/>
                        <a:pt x="141" y="166"/>
                        <a:pt x="141" y="166"/>
                      </a:cubicBezTo>
                      <a:cubicBezTo>
                        <a:pt x="90" y="0"/>
                        <a:pt x="90" y="0"/>
                        <a:pt x="90" y="0"/>
                      </a:cubicBezTo>
                      <a:cubicBezTo>
                        <a:pt x="67" y="5"/>
                        <a:pt x="43" y="14"/>
                        <a:pt x="25" y="31"/>
                      </a:cubicBezTo>
                      <a:cubicBezTo>
                        <a:pt x="15" y="42"/>
                        <a:pt x="7" y="53"/>
                        <a:pt x="0" y="65"/>
                      </a:cubicBezTo>
                      <a:cubicBezTo>
                        <a:pt x="9" y="59"/>
                        <a:pt x="19" y="57"/>
                        <a:pt x="29" y="59"/>
                      </a:cubicBezTo>
                      <a:cubicBezTo>
                        <a:pt x="63" y="64"/>
                        <a:pt x="77" y="88"/>
                        <a:pt x="92" y="113"/>
                      </a:cubicBezTo>
                      <a:cubicBezTo>
                        <a:pt x="96" y="120"/>
                        <a:pt x="96" y="120"/>
                        <a:pt x="96" y="120"/>
                      </a:cubicBezTo>
                      <a:cubicBezTo>
                        <a:pt x="106" y="137"/>
                        <a:pt x="101" y="143"/>
                        <a:pt x="99" y="145"/>
                      </a:cubicBezTo>
                      <a:cubicBezTo>
                        <a:pt x="94" y="148"/>
                        <a:pt x="86" y="145"/>
                        <a:pt x="81" y="138"/>
                      </a:cubicBezTo>
                      <a:cubicBezTo>
                        <a:pt x="77" y="133"/>
                        <a:pt x="74" y="130"/>
                        <a:pt x="72" y="130"/>
                      </a:cubicBezTo>
                      <a:cubicBezTo>
                        <a:pt x="71" y="130"/>
                        <a:pt x="67" y="132"/>
                        <a:pt x="60" y="136"/>
                      </a:cubicBezTo>
                      <a:cubicBezTo>
                        <a:pt x="48" y="145"/>
                        <a:pt x="33" y="134"/>
                        <a:pt x="26" y="128"/>
                      </a:cubicBezTo>
                      <a:cubicBezTo>
                        <a:pt x="22" y="141"/>
                        <a:pt x="12" y="177"/>
                        <a:pt x="4" y="201"/>
                      </a:cubicBezTo>
                      <a:cubicBezTo>
                        <a:pt x="33" y="166"/>
                        <a:pt x="33" y="166"/>
                        <a:pt x="33" y="166"/>
                      </a:cubicBezTo>
                      <a:cubicBezTo>
                        <a:pt x="33" y="166"/>
                        <a:pt x="27" y="238"/>
                        <a:pt x="25" y="264"/>
                      </a:cubicBezTo>
                      <a:lnTo>
                        <a:pt x="254" y="264"/>
                      </a:lnTo>
                      <a:close/>
                    </a:path>
                  </a:pathLst>
                </a:custGeom>
                <a:solidFill>
                  <a:srgbClr val="000000"/>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uLnTx/>
                    <a:uFillTx/>
                    <a:latin typeface="Calibri" panose="020F0502020204030204" pitchFamily="34" charset="0"/>
                    <a:ea typeface="微软雅黑" panose="020B0503020204020204" pitchFamily="34" charset="-122"/>
                    <a:cs typeface="+mn-cs"/>
                  </a:endParaRPr>
                </a:p>
              </p:txBody>
            </p:sp>
            <p:sp>
              <p:nvSpPr>
                <p:cNvPr id="65" name="Freeform 28"/>
                <p:cNvSpPr/>
                <p:nvPr/>
              </p:nvSpPr>
              <p:spPr bwMode="auto">
                <a:xfrm>
                  <a:off x="701675" y="4492388"/>
                  <a:ext cx="298450" cy="346075"/>
                </a:xfrm>
                <a:custGeom>
                  <a:avLst/>
                  <a:gdLst>
                    <a:gd name="T0" fmla="*/ 102652 w 157"/>
                    <a:gd name="T1" fmla="*/ 285227 h 182"/>
                    <a:gd name="T2" fmla="*/ 155878 w 157"/>
                    <a:gd name="T3" fmla="*/ 108386 h 182"/>
                    <a:gd name="T4" fmla="*/ 157779 w 157"/>
                    <a:gd name="T5" fmla="*/ 96977 h 182"/>
                    <a:gd name="T6" fmla="*/ 167284 w 157"/>
                    <a:gd name="T7" fmla="*/ 106485 h 182"/>
                    <a:gd name="T8" fmla="*/ 224313 w 157"/>
                    <a:gd name="T9" fmla="*/ 129303 h 182"/>
                    <a:gd name="T10" fmla="*/ 279440 w 157"/>
                    <a:gd name="T11" fmla="*/ 135007 h 182"/>
                    <a:gd name="T12" fmla="*/ 296549 w 157"/>
                    <a:gd name="T13" fmla="*/ 144515 h 182"/>
                    <a:gd name="T14" fmla="*/ 287044 w 157"/>
                    <a:gd name="T15" fmla="*/ 114091 h 182"/>
                    <a:gd name="T16" fmla="*/ 279440 w 157"/>
                    <a:gd name="T17" fmla="*/ 102682 h 182"/>
                    <a:gd name="T18" fmla="*/ 169185 w 157"/>
                    <a:gd name="T19" fmla="*/ 5705 h 182"/>
                    <a:gd name="T20" fmla="*/ 79840 w 157"/>
                    <a:gd name="T21" fmla="*/ 58947 h 182"/>
                    <a:gd name="T22" fmla="*/ 7604 w 157"/>
                    <a:gd name="T23" fmla="*/ 262409 h 182"/>
                    <a:gd name="T24" fmla="*/ 9505 w 157"/>
                    <a:gd name="T25" fmla="*/ 321355 h 182"/>
                    <a:gd name="T26" fmla="*/ 30415 w 157"/>
                    <a:gd name="T27" fmla="*/ 336567 h 182"/>
                    <a:gd name="T28" fmla="*/ 30415 w 157"/>
                    <a:gd name="T29" fmla="*/ 336567 h 182"/>
                    <a:gd name="T30" fmla="*/ 30415 w 157"/>
                    <a:gd name="T31" fmla="*/ 336567 h 182"/>
                    <a:gd name="T32" fmla="*/ 102652 w 157"/>
                    <a:gd name="T33" fmla="*/ 285227 h 1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7" h="182">
                      <a:moveTo>
                        <a:pt x="54" y="150"/>
                      </a:moveTo>
                      <a:cubicBezTo>
                        <a:pt x="64" y="124"/>
                        <a:pt x="82" y="58"/>
                        <a:pt x="82" y="57"/>
                      </a:cubicBezTo>
                      <a:cubicBezTo>
                        <a:pt x="83" y="51"/>
                        <a:pt x="83" y="51"/>
                        <a:pt x="83" y="51"/>
                      </a:cubicBezTo>
                      <a:cubicBezTo>
                        <a:pt x="88" y="56"/>
                        <a:pt x="88" y="56"/>
                        <a:pt x="88" y="56"/>
                      </a:cubicBezTo>
                      <a:cubicBezTo>
                        <a:pt x="88" y="56"/>
                        <a:pt x="106" y="76"/>
                        <a:pt x="118" y="68"/>
                      </a:cubicBezTo>
                      <a:cubicBezTo>
                        <a:pt x="134" y="57"/>
                        <a:pt x="136" y="57"/>
                        <a:pt x="147" y="71"/>
                      </a:cubicBezTo>
                      <a:cubicBezTo>
                        <a:pt x="151" y="76"/>
                        <a:pt x="155" y="77"/>
                        <a:pt x="156" y="76"/>
                      </a:cubicBezTo>
                      <a:cubicBezTo>
                        <a:pt x="157" y="76"/>
                        <a:pt x="157" y="70"/>
                        <a:pt x="151" y="60"/>
                      </a:cubicBezTo>
                      <a:cubicBezTo>
                        <a:pt x="147" y="54"/>
                        <a:pt x="147" y="54"/>
                        <a:pt x="147" y="54"/>
                      </a:cubicBezTo>
                      <a:cubicBezTo>
                        <a:pt x="133" y="29"/>
                        <a:pt x="120" y="7"/>
                        <a:pt x="89" y="3"/>
                      </a:cubicBezTo>
                      <a:cubicBezTo>
                        <a:pt x="72" y="0"/>
                        <a:pt x="56" y="9"/>
                        <a:pt x="42" y="31"/>
                      </a:cubicBezTo>
                      <a:cubicBezTo>
                        <a:pt x="42" y="31"/>
                        <a:pt x="24" y="59"/>
                        <a:pt x="4" y="138"/>
                      </a:cubicBezTo>
                      <a:cubicBezTo>
                        <a:pt x="0" y="152"/>
                        <a:pt x="1" y="162"/>
                        <a:pt x="5" y="169"/>
                      </a:cubicBezTo>
                      <a:cubicBezTo>
                        <a:pt x="10" y="176"/>
                        <a:pt x="15" y="177"/>
                        <a:pt x="16" y="177"/>
                      </a:cubicBezTo>
                      <a:cubicBezTo>
                        <a:pt x="16" y="177"/>
                        <a:pt x="16" y="177"/>
                        <a:pt x="16" y="177"/>
                      </a:cubicBezTo>
                      <a:cubicBezTo>
                        <a:pt x="16" y="177"/>
                        <a:pt x="16" y="177"/>
                        <a:pt x="16" y="177"/>
                      </a:cubicBezTo>
                      <a:cubicBezTo>
                        <a:pt x="39" y="182"/>
                        <a:pt x="54" y="151"/>
                        <a:pt x="54" y="150"/>
                      </a:cubicBezTo>
                      <a:close/>
                    </a:path>
                  </a:pathLst>
                </a:custGeom>
                <a:solidFill>
                  <a:srgbClr val="000000"/>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uLnTx/>
                    <a:uFillTx/>
                    <a:latin typeface="Calibri" panose="020F0502020204030204" pitchFamily="34" charset="0"/>
                    <a:ea typeface="微软雅黑" panose="020B0503020204020204" pitchFamily="34" charset="-122"/>
                    <a:cs typeface="+mn-cs"/>
                  </a:endParaRPr>
                </a:p>
              </p:txBody>
            </p:sp>
          </p:grpSp>
          <p:sp>
            <p:nvSpPr>
              <p:cNvPr id="61" name="圆角矩形 60"/>
              <p:cNvSpPr/>
              <p:nvPr/>
            </p:nvSpPr>
            <p:spPr>
              <a:xfrm>
                <a:off x="2216667" y="1853356"/>
                <a:ext cx="1864405" cy="589971"/>
              </a:xfrm>
              <a:prstGeom prst="roundRect">
                <a:avLst>
                  <a:gd name="adj" fmla="val 8731"/>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530" b="1" i="0" u="none" strike="noStrike" kern="1200" cap="none" spc="0" normalizeH="0" baseline="0" noProof="0" dirty="0" smtClean="0">
                    <a:ln>
                      <a:noFill/>
                    </a:ln>
                    <a:solidFill>
                      <a:schemeClr val="lt1"/>
                    </a:solidFill>
                    <a:effectLst/>
                    <a:uLnTx/>
                    <a:uFillTx/>
                    <a:latin typeface="+mn-lt"/>
                    <a:ea typeface="+mn-ea"/>
                    <a:cs typeface="+mn-cs"/>
                  </a:rPr>
                  <a:t>案例</a:t>
                </a:r>
                <a:r>
                  <a:rPr kumimoji="0" lang="en-US" altLang="zh-CN" sz="2530" b="1" i="0" u="none" strike="noStrike" kern="1200" cap="none" spc="0" normalizeH="0" baseline="0" noProof="0" dirty="0" smtClean="0">
                    <a:ln>
                      <a:noFill/>
                    </a:ln>
                    <a:solidFill>
                      <a:schemeClr val="lt1"/>
                    </a:solidFill>
                    <a:effectLst/>
                    <a:uLnTx/>
                    <a:uFillTx/>
                    <a:latin typeface="+mn-lt"/>
                    <a:ea typeface="+mn-ea"/>
                    <a:cs typeface="+mn-cs"/>
                  </a:rPr>
                  <a:t>5</a:t>
                </a:r>
                <a:endParaRPr kumimoji="0" lang="zh-CN" altLang="en-US" sz="2530" b="1" i="0" u="none" strike="noStrike" kern="1200" cap="none" spc="0" normalizeH="0" baseline="0" noProof="0" dirty="0">
                  <a:ln>
                    <a:noFill/>
                  </a:ln>
                  <a:solidFill>
                    <a:schemeClr val="lt1"/>
                  </a:solidFill>
                  <a:effectLst/>
                  <a:uLnTx/>
                  <a:uFillTx/>
                  <a:latin typeface="+mn-lt"/>
                  <a:ea typeface="+mn-ea"/>
                  <a:cs typeface="+mn-cs"/>
                </a:endParaRPr>
              </a:p>
            </p:txBody>
          </p:sp>
        </p:grpSp>
        <p:sp>
          <p:nvSpPr>
            <p:cNvPr id="68" name="矩形 67"/>
            <p:cNvSpPr/>
            <p:nvPr/>
          </p:nvSpPr>
          <p:spPr>
            <a:xfrm>
              <a:off x="1928781" y="187301"/>
              <a:ext cx="714380" cy="923330"/>
            </a:xfrm>
            <a:prstGeom prst="rect">
              <a:avLst/>
            </a:prstGeom>
            <a:noFill/>
          </p:spPr>
          <p:txBody>
            <a:bodyPr wrap="square" lIns="91440" tIns="45720" rIns="91440" bIns="45720">
              <a:spAutoFit/>
            </a:bodyPr>
            <a:lstStyle/>
            <a:p>
              <a:pPr algn="ctr"/>
              <a:r>
                <a:rPr lang="zh-CN" altLang="en-US"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a:t>
              </a:r>
              <a:endParaRPr lang="zh-CN" alt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pSp>
      <p:sp>
        <p:nvSpPr>
          <p:cNvPr id="70" name="矩形 69"/>
          <p:cNvSpPr/>
          <p:nvPr/>
        </p:nvSpPr>
        <p:spPr>
          <a:xfrm>
            <a:off x="2714599" y="1401747"/>
            <a:ext cx="9144064" cy="1214446"/>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097" name="Rectangle 1"/>
          <p:cNvSpPr>
            <a:spLocks noChangeArrowheads="1"/>
          </p:cNvSpPr>
          <p:nvPr/>
        </p:nvSpPr>
        <p:spPr bwMode="auto">
          <a:xfrm>
            <a:off x="2786037" y="1473185"/>
            <a:ext cx="9072626"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400" dirty="0" smtClean="0"/>
              <a:t>B</a:t>
            </a:r>
            <a:r>
              <a:rPr lang="zh-CN" altLang="en-US" sz="2400" dirty="0" smtClean="0"/>
              <a:t>企业为增值税一般纳税人，在</a:t>
            </a:r>
            <a:r>
              <a:rPr lang="en-US" sz="2400" dirty="0" smtClean="0"/>
              <a:t>2019</a:t>
            </a:r>
            <a:r>
              <a:rPr lang="zh-CN" altLang="en-US" sz="2400" dirty="0" smtClean="0"/>
              <a:t>年</a:t>
            </a:r>
            <a:r>
              <a:rPr lang="en-US" sz="2400" dirty="0" smtClean="0"/>
              <a:t>4</a:t>
            </a:r>
            <a:r>
              <a:rPr lang="zh-CN" altLang="en-US" sz="2400" dirty="0" smtClean="0"/>
              <a:t>月</a:t>
            </a:r>
            <a:r>
              <a:rPr lang="en-US" sz="2400" dirty="0" smtClean="0"/>
              <a:t>10</a:t>
            </a:r>
            <a:r>
              <a:rPr lang="zh-CN" altLang="en-US" sz="2400" dirty="0" smtClean="0"/>
              <a:t>日购进不动产，取得增值税专用发票，注明金额</a:t>
            </a:r>
            <a:r>
              <a:rPr lang="en-US" sz="2400" dirty="0" smtClean="0"/>
              <a:t>100</a:t>
            </a:r>
            <a:r>
              <a:rPr lang="zh-CN" altLang="en-US" sz="2400" dirty="0" smtClean="0"/>
              <a:t>万元，税额</a:t>
            </a:r>
            <a:r>
              <a:rPr lang="en-US" sz="2400" dirty="0" smtClean="0"/>
              <a:t>9</a:t>
            </a:r>
            <a:r>
              <a:rPr lang="zh-CN" altLang="en-US" sz="2400" dirty="0" smtClean="0"/>
              <a:t>万元，在当月认证抵扣。</a:t>
            </a:r>
            <a:r>
              <a:rPr lang="en-US" sz="2400" dirty="0" smtClean="0"/>
              <a:t>B</a:t>
            </a:r>
            <a:r>
              <a:rPr lang="zh-CN" altLang="en-US" sz="2400" dirty="0" smtClean="0"/>
              <a:t>企业</a:t>
            </a:r>
            <a:r>
              <a:rPr lang="en-US" sz="2400" dirty="0" smtClean="0"/>
              <a:t>2019</a:t>
            </a:r>
            <a:r>
              <a:rPr lang="zh-CN" altLang="en-US" sz="2400" dirty="0" smtClean="0"/>
              <a:t>年</a:t>
            </a:r>
            <a:r>
              <a:rPr lang="en-US" sz="2400" dirty="0" smtClean="0"/>
              <a:t>4</a:t>
            </a:r>
            <a:r>
              <a:rPr lang="zh-CN" altLang="en-US" sz="2400" dirty="0" smtClean="0"/>
              <a:t>月未取得其他进项税额。</a:t>
            </a:r>
            <a:endParaRPr lang="zh-CN" altLang="en-US" sz="2400" dirty="0"/>
          </a:p>
        </p:txBody>
      </p:sp>
      <p:grpSp>
        <p:nvGrpSpPr>
          <p:cNvPr id="16" name="组合 15"/>
          <p:cNvGrpSpPr/>
          <p:nvPr/>
        </p:nvGrpSpPr>
        <p:grpSpPr>
          <a:xfrm>
            <a:off x="-142921" y="2830508"/>
            <a:ext cx="12144460" cy="4402142"/>
            <a:chOff x="-142921" y="2830508"/>
            <a:chExt cx="12144460" cy="4402142"/>
          </a:xfrm>
        </p:grpSpPr>
        <p:pic>
          <p:nvPicPr>
            <p:cNvPr id="71" name="图片 29"/>
            <p:cNvPicPr>
              <a:picLocks noChangeAspect="1"/>
            </p:cNvPicPr>
            <p:nvPr/>
          </p:nvPicPr>
          <p:blipFill>
            <a:blip r:embed="rId3"/>
            <a:srcRect/>
            <a:stretch>
              <a:fillRect/>
            </a:stretch>
          </p:blipFill>
          <p:spPr bwMode="auto">
            <a:xfrm>
              <a:off x="-142921" y="3867150"/>
              <a:ext cx="2127251" cy="3365500"/>
            </a:xfrm>
            <a:prstGeom prst="rect">
              <a:avLst/>
            </a:prstGeom>
            <a:noFill/>
            <a:ln w="9525">
              <a:noFill/>
              <a:miter lim="800000"/>
              <a:headEnd/>
              <a:tailEnd/>
            </a:ln>
          </p:spPr>
        </p:pic>
        <p:sp>
          <p:nvSpPr>
            <p:cNvPr id="72" name="矩形 71"/>
            <p:cNvSpPr/>
            <p:nvPr/>
          </p:nvSpPr>
          <p:spPr>
            <a:xfrm>
              <a:off x="1714467" y="2830508"/>
              <a:ext cx="10287072" cy="4286280"/>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dirty="0" smtClean="0">
                <a:solidFill>
                  <a:schemeClr val="accent3"/>
                </a:solidFill>
              </a:endParaRPr>
            </a:p>
            <a:p>
              <a:endParaRPr lang="en-US" altLang="zh-CN" b="1" dirty="0" smtClean="0">
                <a:solidFill>
                  <a:schemeClr val="accent3"/>
                </a:solidFill>
              </a:endParaRPr>
            </a:p>
            <a:p>
              <a:r>
                <a:rPr lang="en-US" altLang="zh-CN" sz="2400" b="1" dirty="0" smtClean="0">
                  <a:solidFill>
                    <a:schemeClr val="accent3"/>
                  </a:solidFill>
                </a:rPr>
                <a:t>【</a:t>
              </a:r>
              <a:r>
                <a:rPr lang="zh-CN" altLang="en-US" sz="2400" b="1" dirty="0" smtClean="0">
                  <a:solidFill>
                    <a:schemeClr val="accent3"/>
                  </a:solidFill>
                </a:rPr>
                <a:t>注意事项</a:t>
              </a:r>
              <a:r>
                <a:rPr lang="en-US" altLang="zh-CN" sz="2400" b="1" dirty="0" smtClean="0">
                  <a:solidFill>
                    <a:schemeClr val="accent3"/>
                  </a:solidFill>
                </a:rPr>
                <a:t>】</a:t>
              </a:r>
            </a:p>
            <a:p>
              <a:r>
                <a:rPr lang="en-US" altLang="zh-CN" sz="2400" dirty="0" smtClean="0">
                  <a:solidFill>
                    <a:schemeClr val="accent3"/>
                  </a:solidFill>
                </a:rPr>
                <a:t>         </a:t>
              </a:r>
              <a:r>
                <a:rPr lang="en-US" altLang="zh-CN" sz="2400" dirty="0" smtClean="0">
                  <a:solidFill>
                    <a:schemeClr val="accent5">
                      <a:lumMod val="75000"/>
                    </a:schemeClr>
                  </a:solidFill>
                </a:rPr>
                <a:t>1.</a:t>
              </a:r>
              <a:r>
                <a:rPr lang="zh-CN" altLang="en-US" sz="2400" dirty="0" smtClean="0">
                  <a:solidFill>
                    <a:schemeClr val="accent5">
                      <a:lumMod val="75000"/>
                    </a:schemeClr>
                  </a:solidFill>
                </a:rPr>
                <a:t>自</a:t>
              </a:r>
              <a:r>
                <a:rPr lang="en-US" sz="2400" dirty="0" smtClean="0">
                  <a:solidFill>
                    <a:schemeClr val="accent5">
                      <a:lumMod val="75000"/>
                    </a:schemeClr>
                  </a:solidFill>
                </a:rPr>
                <a:t>2019</a:t>
              </a:r>
              <a:r>
                <a:rPr lang="zh-CN" altLang="en-US" sz="2400" dirty="0" smtClean="0">
                  <a:solidFill>
                    <a:schemeClr val="accent5">
                      <a:lumMod val="75000"/>
                    </a:schemeClr>
                  </a:solidFill>
                </a:rPr>
                <a:t>年</a:t>
              </a:r>
              <a:r>
                <a:rPr lang="en-US" sz="2400" dirty="0" smtClean="0">
                  <a:solidFill>
                    <a:schemeClr val="accent5">
                      <a:lumMod val="75000"/>
                    </a:schemeClr>
                  </a:solidFill>
                </a:rPr>
                <a:t>4</a:t>
              </a:r>
              <a:r>
                <a:rPr lang="zh-CN" altLang="en-US" sz="2400" dirty="0" smtClean="0">
                  <a:solidFill>
                    <a:schemeClr val="accent5">
                      <a:lumMod val="75000"/>
                    </a:schemeClr>
                  </a:solidFill>
                </a:rPr>
                <a:t>月</a:t>
              </a:r>
              <a:r>
                <a:rPr lang="en-US" sz="2400" dirty="0" smtClean="0">
                  <a:solidFill>
                    <a:schemeClr val="accent5">
                      <a:lumMod val="75000"/>
                    </a:schemeClr>
                  </a:solidFill>
                </a:rPr>
                <a:t>1</a:t>
              </a:r>
              <a:r>
                <a:rPr lang="zh-CN" altLang="en-US" sz="2400" dirty="0" smtClean="0">
                  <a:solidFill>
                    <a:schemeClr val="accent5">
                      <a:lumMod val="75000"/>
                    </a:schemeClr>
                  </a:solidFill>
                </a:rPr>
                <a:t>日起，纳税人取得不动产或者不动产在建工程的进项税额可一次性抵扣，应按照抵扣凭证类型，申报时填写在</a:t>
              </a:r>
              <a:r>
                <a:rPr lang="en-US" altLang="zh-CN" sz="2400" dirty="0" smtClean="0">
                  <a:solidFill>
                    <a:schemeClr val="accent5">
                      <a:lumMod val="75000"/>
                    </a:schemeClr>
                  </a:solidFill>
                </a:rPr>
                <a:t>《</a:t>
              </a:r>
              <a:r>
                <a:rPr lang="zh-CN" altLang="en-US" sz="2400" dirty="0" smtClean="0">
                  <a:solidFill>
                    <a:schemeClr val="accent5">
                      <a:lumMod val="75000"/>
                    </a:schemeClr>
                  </a:solidFill>
                </a:rPr>
                <a:t>增值税纳税申报表附列资料（二）</a:t>
              </a:r>
              <a:r>
                <a:rPr lang="en-US" altLang="zh-CN" sz="2400" dirty="0" smtClean="0">
                  <a:solidFill>
                    <a:schemeClr val="accent5">
                      <a:lumMod val="75000"/>
                    </a:schemeClr>
                  </a:solidFill>
                </a:rPr>
                <a:t>》</a:t>
              </a:r>
              <a:r>
                <a:rPr lang="zh-CN" altLang="en-US" sz="2400" dirty="0" smtClean="0">
                  <a:solidFill>
                    <a:schemeClr val="accent5">
                      <a:lumMod val="75000"/>
                    </a:schemeClr>
                  </a:solidFill>
                </a:rPr>
                <a:t>（本期进项税额明细）中“（一）认证相符的增值税专用发票”或“（二）其他抵扣凭证”相应栏次。</a:t>
              </a:r>
              <a:endParaRPr lang="en-US" altLang="zh-CN" sz="2400" dirty="0" smtClean="0">
                <a:solidFill>
                  <a:schemeClr val="accent5">
                    <a:lumMod val="75000"/>
                  </a:schemeClr>
                </a:solidFill>
              </a:endParaRPr>
            </a:p>
            <a:p>
              <a:endParaRPr lang="zh-CN" altLang="en-US" sz="2400" dirty="0" smtClean="0">
                <a:solidFill>
                  <a:schemeClr val="accent5">
                    <a:lumMod val="75000"/>
                  </a:schemeClr>
                </a:solidFill>
              </a:endParaRPr>
            </a:p>
            <a:p>
              <a:r>
                <a:rPr lang="en-US" altLang="zh-CN" sz="2400" dirty="0" smtClean="0">
                  <a:solidFill>
                    <a:schemeClr val="accent5">
                      <a:lumMod val="75000"/>
                    </a:schemeClr>
                  </a:solidFill>
                </a:rPr>
                <a:t>         2.</a:t>
              </a:r>
              <a:r>
                <a:rPr lang="zh-CN" altLang="en-US" sz="2400" dirty="0" smtClean="0">
                  <a:solidFill>
                    <a:schemeClr val="accent5">
                      <a:lumMod val="75000"/>
                    </a:schemeClr>
                  </a:solidFill>
                </a:rPr>
                <a:t> 不动产进项税额还应</a:t>
              </a:r>
              <a:r>
                <a:rPr lang="zh-CN" altLang="en-US" sz="2400" b="1" dirty="0" smtClean="0">
                  <a:solidFill>
                    <a:schemeClr val="accent2"/>
                  </a:solidFill>
                </a:rPr>
                <a:t>同时填入</a:t>
              </a:r>
              <a:r>
                <a:rPr lang="en-US" altLang="zh-CN" sz="2400" dirty="0" smtClean="0">
                  <a:solidFill>
                    <a:schemeClr val="accent3"/>
                  </a:solidFill>
                </a:rPr>
                <a:t>《</a:t>
              </a:r>
              <a:r>
                <a:rPr lang="zh-CN" altLang="en-US" sz="2400" dirty="0" smtClean="0">
                  <a:solidFill>
                    <a:schemeClr val="accent5">
                      <a:lumMod val="75000"/>
                    </a:schemeClr>
                  </a:solidFill>
                </a:rPr>
                <a:t>增值税纳税申报表附列资料（二）</a:t>
              </a:r>
              <a:r>
                <a:rPr lang="en-US" altLang="zh-CN" sz="2400" dirty="0" smtClean="0">
                  <a:solidFill>
                    <a:schemeClr val="accent5">
                      <a:lumMod val="75000"/>
                    </a:schemeClr>
                  </a:solidFill>
                </a:rPr>
                <a:t>》</a:t>
              </a:r>
              <a:r>
                <a:rPr lang="zh-CN" altLang="en-US" sz="2400" dirty="0" smtClean="0">
                  <a:solidFill>
                    <a:schemeClr val="accent5">
                      <a:lumMod val="75000"/>
                    </a:schemeClr>
                  </a:solidFill>
                </a:rPr>
                <a:t>（本期进项税额明细）中</a:t>
              </a:r>
              <a:r>
                <a:rPr lang="zh-CN" altLang="en-US" sz="2400" b="1" dirty="0" smtClean="0">
                  <a:solidFill>
                    <a:schemeClr val="accent2"/>
                  </a:solidFill>
                </a:rPr>
                <a:t>第</a:t>
              </a:r>
              <a:r>
                <a:rPr lang="en-US" sz="2400" b="1" dirty="0" smtClean="0">
                  <a:solidFill>
                    <a:schemeClr val="accent2"/>
                  </a:solidFill>
                </a:rPr>
                <a:t>9</a:t>
              </a:r>
              <a:r>
                <a:rPr lang="zh-CN" altLang="en-US" sz="2400" b="1" dirty="0" smtClean="0">
                  <a:solidFill>
                    <a:schemeClr val="accent2"/>
                  </a:solidFill>
                </a:rPr>
                <a:t>栏“（三）本期用于购建不动产的扣税凭证”</a:t>
              </a:r>
              <a:r>
                <a:rPr lang="zh-CN" altLang="en-US" sz="2400" dirty="0" smtClean="0">
                  <a:solidFill>
                    <a:schemeClr val="accent3"/>
                  </a:solidFill>
                </a:rPr>
                <a:t>。</a:t>
              </a:r>
              <a:endParaRPr lang="en-US" altLang="zh-CN" sz="2400" dirty="0" smtClean="0">
                <a:solidFill>
                  <a:schemeClr val="accent3"/>
                </a:solidFill>
              </a:endParaRPr>
            </a:p>
            <a:p>
              <a:endParaRPr lang="en-US" altLang="zh-CN" sz="2400" dirty="0" smtClean="0">
                <a:solidFill>
                  <a:schemeClr val="accent3"/>
                </a:solidFill>
              </a:endParaRPr>
            </a:p>
            <a:p>
              <a:endParaRPr lang="en-US" altLang="zh-CN" sz="2400" dirty="0" smtClean="0">
                <a:solidFill>
                  <a:schemeClr val="accent3"/>
                </a:solidFill>
              </a:endParaRPr>
            </a:p>
            <a:p>
              <a:endParaRPr lang="en-US" altLang="zh-CN" sz="2400" dirty="0" smtClean="0">
                <a:solidFill>
                  <a:schemeClr val="accent3"/>
                </a:solidFill>
              </a:endParaRPr>
            </a:p>
            <a:p>
              <a:endParaRPr lang="zh-CN" altLang="en-US" sz="2400" dirty="0" smtClean="0">
                <a:solidFill>
                  <a:schemeClr val="accent3"/>
                </a:solidFill>
              </a:endParaRPr>
            </a:p>
          </p:txBody>
        </p:sp>
      </p:gr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Requires="p14" p14:dur="9">
        <p15:prstTrans prst="fractur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071525" y="687367"/>
            <a:ext cx="11001452" cy="584775"/>
          </a:xfrm>
          <a:prstGeom prst="rect">
            <a:avLst/>
          </a:prstGeom>
          <a:noFill/>
          <a:ln>
            <a:solidFill>
              <a:srgbClr val="D14E5B"/>
            </a:solidFill>
          </a:ln>
        </p:spPr>
        <p:txBody>
          <a:bodyPr wrap="square" rtlCol="0">
            <a:spAutoFit/>
          </a:bodyPr>
          <a:lstStyle/>
          <a:p>
            <a:pPr marL="742950" indent="-742950"/>
            <a:r>
              <a:rPr lang="zh-CN" altLang="en-US" sz="3200" b="1" dirty="0" smtClean="0">
                <a:solidFill>
                  <a:schemeClr val="accent2"/>
                </a:solidFill>
              </a:rPr>
              <a:t>三、不动产一次性抵扣申报案例</a:t>
            </a:r>
            <a:r>
              <a:rPr lang="en-US" altLang="zh-CN" sz="3200" b="1" dirty="0" smtClean="0">
                <a:solidFill>
                  <a:schemeClr val="accent2"/>
                </a:solidFill>
              </a:rPr>
              <a:t>——</a:t>
            </a:r>
            <a:r>
              <a:rPr lang="en-US" altLang="en-US" sz="3200" b="1" dirty="0" smtClean="0">
                <a:solidFill>
                  <a:schemeClr val="accent2"/>
                </a:solidFill>
              </a:rPr>
              <a:t>2019</a:t>
            </a:r>
            <a:r>
              <a:rPr lang="zh-CN" altLang="en-US" sz="3200" b="1" dirty="0" smtClean="0">
                <a:solidFill>
                  <a:schemeClr val="accent2"/>
                </a:solidFill>
              </a:rPr>
              <a:t>年</a:t>
            </a:r>
            <a:r>
              <a:rPr lang="en-US" altLang="en-US" sz="3200" b="1" dirty="0" smtClean="0">
                <a:solidFill>
                  <a:schemeClr val="accent2"/>
                </a:solidFill>
              </a:rPr>
              <a:t>4</a:t>
            </a:r>
            <a:r>
              <a:rPr lang="zh-CN" altLang="en-US" sz="3200" b="1" dirty="0" smtClean="0">
                <a:solidFill>
                  <a:schemeClr val="accent2"/>
                </a:solidFill>
              </a:rPr>
              <a:t>月后取得不动产</a:t>
            </a:r>
          </a:p>
        </p:txBody>
      </p:sp>
      <p:pic>
        <p:nvPicPr>
          <p:cNvPr id="71" name="图片 29"/>
          <p:cNvPicPr>
            <a:picLocks noChangeAspect="1"/>
          </p:cNvPicPr>
          <p:nvPr/>
        </p:nvPicPr>
        <p:blipFill>
          <a:blip r:embed="rId3"/>
          <a:srcRect/>
          <a:stretch>
            <a:fillRect/>
          </a:stretch>
        </p:blipFill>
        <p:spPr bwMode="auto">
          <a:xfrm>
            <a:off x="-142921" y="3867150"/>
            <a:ext cx="2127251" cy="3365500"/>
          </a:xfrm>
          <a:prstGeom prst="rect">
            <a:avLst/>
          </a:prstGeom>
          <a:noFill/>
          <a:ln w="9525">
            <a:noFill/>
            <a:miter lim="800000"/>
            <a:headEnd/>
            <a:tailEnd/>
          </a:ln>
        </p:spPr>
      </p:pic>
      <p:sp>
        <p:nvSpPr>
          <p:cNvPr id="72" name="矩形 71"/>
          <p:cNvSpPr/>
          <p:nvPr/>
        </p:nvSpPr>
        <p:spPr>
          <a:xfrm>
            <a:off x="1714467" y="1473185"/>
            <a:ext cx="10287072" cy="5643603"/>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b="1" dirty="0" smtClean="0">
                <a:solidFill>
                  <a:schemeClr val="accent3"/>
                </a:solidFill>
              </a:rPr>
              <a:t>【</a:t>
            </a:r>
            <a:r>
              <a:rPr lang="zh-CN" altLang="en-US" b="1" dirty="0" smtClean="0">
                <a:solidFill>
                  <a:schemeClr val="accent3"/>
                </a:solidFill>
              </a:rPr>
              <a:t>表样填写</a:t>
            </a:r>
            <a:r>
              <a:rPr lang="en-US" altLang="zh-CN" b="1" dirty="0" smtClean="0">
                <a:solidFill>
                  <a:schemeClr val="accent3"/>
                </a:solidFill>
              </a:rPr>
              <a:t>】</a:t>
            </a:r>
            <a:endParaRPr lang="zh-CN" altLang="en-US" dirty="0" smtClean="0">
              <a:solidFill>
                <a:schemeClr val="accent3"/>
              </a:solidFill>
            </a:endParaRPr>
          </a:p>
          <a:p>
            <a:r>
              <a:rPr lang="zh-CN" altLang="en-US" dirty="0" smtClean="0">
                <a:solidFill>
                  <a:schemeClr val="accent3"/>
                </a:solidFill>
              </a:rPr>
              <a:t>填报</a:t>
            </a:r>
            <a:r>
              <a:rPr lang="en-US" altLang="zh-CN" dirty="0" smtClean="0">
                <a:solidFill>
                  <a:schemeClr val="accent3"/>
                </a:solidFill>
              </a:rPr>
              <a:t>《</a:t>
            </a:r>
            <a:r>
              <a:rPr lang="zh-CN" altLang="en-US" dirty="0" smtClean="0">
                <a:solidFill>
                  <a:schemeClr val="accent3"/>
                </a:solidFill>
              </a:rPr>
              <a:t>增值税纳税申报表附列资料（二）</a:t>
            </a:r>
            <a:r>
              <a:rPr lang="en-US" altLang="zh-CN" dirty="0" smtClean="0">
                <a:solidFill>
                  <a:schemeClr val="accent3"/>
                </a:solidFill>
              </a:rPr>
              <a:t>》</a:t>
            </a:r>
            <a:r>
              <a:rPr lang="zh-CN" altLang="en-US" dirty="0" smtClean="0">
                <a:solidFill>
                  <a:schemeClr val="accent3"/>
                </a:solidFill>
              </a:rPr>
              <a:t>（本期进项税额明细）：</a:t>
            </a:r>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zh-CN" altLang="en-US" dirty="0">
              <a:solidFill>
                <a:schemeClr val="accent3"/>
              </a:solidFill>
            </a:endParaRPr>
          </a:p>
        </p:txBody>
      </p:sp>
      <p:grpSp>
        <p:nvGrpSpPr>
          <p:cNvPr id="23" name="组合 22"/>
          <p:cNvGrpSpPr/>
          <p:nvPr/>
        </p:nvGrpSpPr>
        <p:grpSpPr>
          <a:xfrm>
            <a:off x="2143095" y="2330441"/>
            <a:ext cx="9001188" cy="4786346"/>
            <a:chOff x="2143095" y="2330441"/>
            <a:chExt cx="9001188" cy="4786346"/>
          </a:xfrm>
        </p:grpSpPr>
        <p:grpSp>
          <p:nvGrpSpPr>
            <p:cNvPr id="20" name="组合 19"/>
            <p:cNvGrpSpPr/>
            <p:nvPr/>
          </p:nvGrpSpPr>
          <p:grpSpPr>
            <a:xfrm>
              <a:off x="2143095" y="2330441"/>
              <a:ext cx="9001188" cy="4781107"/>
              <a:chOff x="2143095" y="2330441"/>
              <a:chExt cx="9001188" cy="4781107"/>
            </a:xfrm>
          </p:grpSpPr>
          <p:pic>
            <p:nvPicPr>
              <p:cNvPr id="48130" name="Picture 2" descr="C:\Users\Administrator\AppData\Roaming\feiq\RichOle\2344376012.bmp"/>
              <p:cNvPicPr>
                <a:picLocks noChangeAspect="1" noChangeArrowheads="1"/>
              </p:cNvPicPr>
              <p:nvPr/>
            </p:nvPicPr>
            <p:blipFill>
              <a:blip r:embed="rId4"/>
              <a:srcRect t="4573" b="2397"/>
              <a:stretch>
                <a:fillRect/>
              </a:stretch>
            </p:blipFill>
            <p:spPr bwMode="auto">
              <a:xfrm>
                <a:off x="2857475" y="2330441"/>
                <a:ext cx="7805733" cy="4781107"/>
              </a:xfrm>
              <a:prstGeom prst="rect">
                <a:avLst/>
              </a:prstGeom>
              <a:noFill/>
            </p:spPr>
          </p:pic>
          <p:sp>
            <p:nvSpPr>
              <p:cNvPr id="19" name="矩形 18"/>
              <p:cNvSpPr/>
              <p:nvPr/>
            </p:nvSpPr>
            <p:spPr>
              <a:xfrm>
                <a:off x="2143095" y="3259135"/>
                <a:ext cx="8929750" cy="28575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2214533" y="5902341"/>
                <a:ext cx="8929750" cy="28575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矩形 20"/>
            <p:cNvSpPr/>
            <p:nvPr/>
          </p:nvSpPr>
          <p:spPr>
            <a:xfrm>
              <a:off x="2214533" y="6831035"/>
              <a:ext cx="8929750" cy="28575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Requires="p14" p14:dur="9">
        <p15:prstTrans prst="fracture"/>
      </p:transition>
    </mc:Choice>
    <mc:Fallback>
      <p:transition>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071525" y="687367"/>
            <a:ext cx="11001452" cy="584775"/>
          </a:xfrm>
          <a:prstGeom prst="rect">
            <a:avLst/>
          </a:prstGeom>
          <a:noFill/>
          <a:ln>
            <a:solidFill>
              <a:srgbClr val="D14E5B"/>
            </a:solidFill>
          </a:ln>
        </p:spPr>
        <p:txBody>
          <a:bodyPr wrap="square" rtlCol="0">
            <a:spAutoFit/>
          </a:bodyPr>
          <a:lstStyle/>
          <a:p>
            <a:pPr marL="742950" indent="-742950"/>
            <a:r>
              <a:rPr lang="zh-CN" altLang="en-US" sz="3200" b="1" dirty="0" smtClean="0">
                <a:solidFill>
                  <a:schemeClr val="accent2"/>
                </a:solidFill>
              </a:rPr>
              <a:t>三、不动产一次性抵扣申报案例</a:t>
            </a:r>
            <a:r>
              <a:rPr lang="en-US" altLang="zh-CN" sz="3200" b="1" dirty="0" smtClean="0">
                <a:solidFill>
                  <a:schemeClr val="accent2"/>
                </a:solidFill>
              </a:rPr>
              <a:t>——</a:t>
            </a:r>
            <a:r>
              <a:rPr lang="zh-CN" altLang="en-US" sz="3200" b="1" dirty="0" smtClean="0">
                <a:solidFill>
                  <a:schemeClr val="accent2"/>
                </a:solidFill>
              </a:rPr>
              <a:t>不动产改变用途</a:t>
            </a:r>
          </a:p>
        </p:txBody>
      </p:sp>
      <p:grpSp>
        <p:nvGrpSpPr>
          <p:cNvPr id="2" name="组合 68"/>
          <p:cNvGrpSpPr/>
          <p:nvPr/>
        </p:nvGrpSpPr>
        <p:grpSpPr>
          <a:xfrm>
            <a:off x="500021" y="1258871"/>
            <a:ext cx="2286017" cy="1113372"/>
            <a:chOff x="714335" y="187301"/>
            <a:chExt cx="2286017" cy="1113372"/>
          </a:xfrm>
        </p:grpSpPr>
        <p:grpSp>
          <p:nvGrpSpPr>
            <p:cNvPr id="3" name="组合 1"/>
            <p:cNvGrpSpPr/>
            <p:nvPr/>
          </p:nvGrpSpPr>
          <p:grpSpPr>
            <a:xfrm>
              <a:off x="714335" y="401611"/>
              <a:ext cx="2286017" cy="899062"/>
              <a:chOff x="999239" y="1196020"/>
              <a:chExt cx="3166284" cy="1247307"/>
            </a:xfrm>
          </p:grpSpPr>
          <p:grpSp>
            <p:nvGrpSpPr>
              <p:cNvPr id="4" name="组合 9"/>
              <p:cNvGrpSpPr/>
              <p:nvPr/>
            </p:nvGrpSpPr>
            <p:grpSpPr bwMode="auto">
              <a:xfrm>
                <a:off x="999239" y="1196020"/>
                <a:ext cx="1146175" cy="1219199"/>
                <a:chOff x="701675" y="4119325"/>
                <a:chExt cx="693737" cy="755650"/>
              </a:xfrm>
              <a:effectLst>
                <a:outerShdw blurRad="50800" dist="38100" dir="2700000" algn="tl" rotWithShape="0">
                  <a:prstClr val="black">
                    <a:alpha val="40000"/>
                  </a:prstClr>
                </a:outerShdw>
              </a:effectLst>
            </p:grpSpPr>
            <p:sp>
              <p:nvSpPr>
                <p:cNvPr id="62" name="Oval 25"/>
                <p:cNvSpPr>
                  <a:spLocks noChangeArrowheads="1"/>
                </p:cNvSpPr>
                <p:nvPr/>
              </p:nvSpPr>
              <p:spPr bwMode="auto">
                <a:xfrm>
                  <a:off x="989012" y="4119325"/>
                  <a:ext cx="203200" cy="204788"/>
                </a:xfrm>
                <a:prstGeom prst="ellipse">
                  <a:avLst/>
                </a:prstGeom>
                <a:solidFill>
                  <a:srgbClr val="000000"/>
                </a:solidFill>
                <a:ln>
                  <a:noFill/>
                </a:ln>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900" b="0" i="0" u="none" strike="noStrike" kern="1200" cap="none" spc="0" normalizeH="0" baseline="0" noProof="0" smtClean="0">
                    <a:ln>
                      <a:noFill/>
                    </a:ln>
                    <a:solidFill>
                      <a:schemeClr val="tx1"/>
                    </a:solidFill>
                    <a:effectLst/>
                    <a:uLnTx/>
                    <a:uFillTx/>
                    <a:latin typeface="Calibri" panose="020F0502020204030204" pitchFamily="34" charset="0"/>
                    <a:ea typeface="微软雅黑" panose="020B0503020204020204" pitchFamily="34" charset="-122"/>
                    <a:cs typeface="+mn-cs"/>
                  </a:endParaRPr>
                </a:p>
              </p:txBody>
            </p:sp>
            <p:sp>
              <p:nvSpPr>
                <p:cNvPr id="63" name="Freeform 26"/>
                <p:cNvSpPr/>
                <p:nvPr/>
              </p:nvSpPr>
              <p:spPr bwMode="auto">
                <a:xfrm>
                  <a:off x="1000125" y="4362213"/>
                  <a:ext cx="180975" cy="301625"/>
                </a:xfrm>
                <a:custGeom>
                  <a:avLst/>
                  <a:gdLst>
                    <a:gd name="T0" fmla="*/ 91440 w 95"/>
                    <a:gd name="T1" fmla="*/ 301625 h 159"/>
                    <a:gd name="T2" fmla="*/ 180975 w 95"/>
                    <a:gd name="T3" fmla="*/ 9485 h 159"/>
                    <a:gd name="T4" fmla="*/ 99060 w 95"/>
                    <a:gd name="T5" fmla="*/ 1897 h 159"/>
                    <a:gd name="T6" fmla="*/ 97155 w 95"/>
                    <a:gd name="T7" fmla="*/ 1897 h 159"/>
                    <a:gd name="T8" fmla="*/ 97155 w 95"/>
                    <a:gd name="T9" fmla="*/ 1897 h 159"/>
                    <a:gd name="T10" fmla="*/ 0 w 95"/>
                    <a:gd name="T11" fmla="*/ 9485 h 159"/>
                    <a:gd name="T12" fmla="*/ 91440 w 95"/>
                    <a:gd name="T13" fmla="*/ 301625 h 1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5" h="159">
                      <a:moveTo>
                        <a:pt x="48" y="159"/>
                      </a:moveTo>
                      <a:cubicBezTo>
                        <a:pt x="53" y="143"/>
                        <a:pt x="85" y="38"/>
                        <a:pt x="95" y="5"/>
                      </a:cubicBezTo>
                      <a:cubicBezTo>
                        <a:pt x="71" y="0"/>
                        <a:pt x="52" y="1"/>
                        <a:pt x="52" y="1"/>
                      </a:cubicBezTo>
                      <a:cubicBezTo>
                        <a:pt x="51" y="1"/>
                        <a:pt x="51" y="1"/>
                        <a:pt x="51" y="1"/>
                      </a:cubicBezTo>
                      <a:cubicBezTo>
                        <a:pt x="51" y="1"/>
                        <a:pt x="51" y="1"/>
                        <a:pt x="51" y="1"/>
                      </a:cubicBezTo>
                      <a:cubicBezTo>
                        <a:pt x="51" y="1"/>
                        <a:pt x="28" y="0"/>
                        <a:pt x="0" y="5"/>
                      </a:cubicBezTo>
                      <a:cubicBezTo>
                        <a:pt x="10" y="37"/>
                        <a:pt x="43" y="143"/>
                        <a:pt x="48" y="159"/>
                      </a:cubicBezTo>
                      <a:close/>
                    </a:path>
                  </a:pathLst>
                </a:custGeom>
                <a:solidFill>
                  <a:srgbClr val="000000"/>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uLnTx/>
                    <a:uFillTx/>
                    <a:latin typeface="Calibri" panose="020F0502020204030204" pitchFamily="34" charset="0"/>
                    <a:ea typeface="微软雅黑" panose="020B0503020204020204" pitchFamily="34" charset="-122"/>
                    <a:cs typeface="+mn-cs"/>
                  </a:endParaRPr>
                </a:p>
              </p:txBody>
            </p:sp>
            <p:sp>
              <p:nvSpPr>
                <p:cNvPr id="64" name="Freeform 27"/>
                <p:cNvSpPr/>
                <p:nvPr/>
              </p:nvSpPr>
              <p:spPr bwMode="auto">
                <a:xfrm>
                  <a:off x="817562" y="4373325"/>
                  <a:ext cx="577850" cy="501650"/>
                </a:xfrm>
                <a:custGeom>
                  <a:avLst/>
                  <a:gdLst>
                    <a:gd name="T0" fmla="*/ 482809 w 304"/>
                    <a:gd name="T1" fmla="*/ 501650 h 264"/>
                    <a:gd name="T2" fmla="*/ 463801 w 304"/>
                    <a:gd name="T3" fmla="*/ 199520 h 264"/>
                    <a:gd name="T4" fmla="*/ 469503 w 304"/>
                    <a:gd name="T5" fmla="*/ 193819 h 264"/>
                    <a:gd name="T6" fmla="*/ 477106 w 304"/>
                    <a:gd name="T7" fmla="*/ 199520 h 264"/>
                    <a:gd name="T8" fmla="*/ 496115 w 304"/>
                    <a:gd name="T9" fmla="*/ 501650 h 264"/>
                    <a:gd name="T10" fmla="*/ 574048 w 304"/>
                    <a:gd name="T11" fmla="*/ 501650 h 264"/>
                    <a:gd name="T12" fmla="*/ 577850 w 304"/>
                    <a:gd name="T13" fmla="*/ 414241 h 264"/>
                    <a:gd name="T14" fmla="*/ 517024 w 304"/>
                    <a:gd name="T15" fmla="*/ 98810 h 264"/>
                    <a:gd name="T16" fmla="*/ 376363 w 304"/>
                    <a:gd name="T17" fmla="*/ 1900 h 264"/>
                    <a:gd name="T18" fmla="*/ 279421 w 304"/>
                    <a:gd name="T19" fmla="*/ 315431 h 264"/>
                    <a:gd name="T20" fmla="*/ 361156 w 304"/>
                    <a:gd name="T21" fmla="*/ 315431 h 264"/>
                    <a:gd name="T22" fmla="*/ 366859 w 304"/>
                    <a:gd name="T23" fmla="*/ 315431 h 264"/>
                    <a:gd name="T24" fmla="*/ 366859 w 304"/>
                    <a:gd name="T25" fmla="*/ 444644 h 264"/>
                    <a:gd name="T26" fmla="*/ 180578 w 304"/>
                    <a:gd name="T27" fmla="*/ 444644 h 264"/>
                    <a:gd name="T28" fmla="*/ 180578 w 304"/>
                    <a:gd name="T29" fmla="*/ 315431 h 264"/>
                    <a:gd name="T30" fmla="*/ 268016 w 304"/>
                    <a:gd name="T31" fmla="*/ 315431 h 264"/>
                    <a:gd name="T32" fmla="*/ 171074 w 304"/>
                    <a:gd name="T33" fmla="*/ 0 h 264"/>
                    <a:gd name="T34" fmla="*/ 47521 w 304"/>
                    <a:gd name="T35" fmla="*/ 58906 h 264"/>
                    <a:gd name="T36" fmla="*/ 0 w 304"/>
                    <a:gd name="T37" fmla="*/ 123512 h 264"/>
                    <a:gd name="T38" fmla="*/ 55124 w 304"/>
                    <a:gd name="T39" fmla="*/ 112111 h 264"/>
                    <a:gd name="T40" fmla="*/ 174876 w 304"/>
                    <a:gd name="T41" fmla="*/ 214721 h 264"/>
                    <a:gd name="T42" fmla="*/ 182479 w 304"/>
                    <a:gd name="T43" fmla="*/ 228023 h 264"/>
                    <a:gd name="T44" fmla="*/ 188181 w 304"/>
                    <a:gd name="T45" fmla="*/ 275527 h 264"/>
                    <a:gd name="T46" fmla="*/ 153967 w 304"/>
                    <a:gd name="T47" fmla="*/ 262226 h 264"/>
                    <a:gd name="T48" fmla="*/ 136859 w 304"/>
                    <a:gd name="T49" fmla="*/ 247025 h 264"/>
                    <a:gd name="T50" fmla="*/ 114049 w 304"/>
                    <a:gd name="T51" fmla="*/ 258426 h 264"/>
                    <a:gd name="T52" fmla="*/ 49421 w 304"/>
                    <a:gd name="T53" fmla="*/ 243224 h 264"/>
                    <a:gd name="T54" fmla="*/ 7603 w 304"/>
                    <a:gd name="T55" fmla="*/ 381938 h 264"/>
                    <a:gd name="T56" fmla="*/ 62727 w 304"/>
                    <a:gd name="T57" fmla="*/ 315431 h 264"/>
                    <a:gd name="T58" fmla="*/ 47521 w 304"/>
                    <a:gd name="T59" fmla="*/ 501650 h 264"/>
                    <a:gd name="T60" fmla="*/ 482809 w 304"/>
                    <a:gd name="T61" fmla="*/ 501650 h 26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304" h="264">
                      <a:moveTo>
                        <a:pt x="254" y="264"/>
                      </a:moveTo>
                      <a:cubicBezTo>
                        <a:pt x="244" y="105"/>
                        <a:pt x="244" y="105"/>
                        <a:pt x="244" y="105"/>
                      </a:cubicBezTo>
                      <a:cubicBezTo>
                        <a:pt x="244" y="104"/>
                        <a:pt x="245" y="102"/>
                        <a:pt x="247" y="102"/>
                      </a:cubicBezTo>
                      <a:cubicBezTo>
                        <a:pt x="249" y="102"/>
                        <a:pt x="251" y="103"/>
                        <a:pt x="251" y="105"/>
                      </a:cubicBezTo>
                      <a:cubicBezTo>
                        <a:pt x="261" y="264"/>
                        <a:pt x="261" y="264"/>
                        <a:pt x="261" y="264"/>
                      </a:cubicBezTo>
                      <a:cubicBezTo>
                        <a:pt x="302" y="264"/>
                        <a:pt x="302" y="264"/>
                        <a:pt x="302" y="264"/>
                      </a:cubicBezTo>
                      <a:cubicBezTo>
                        <a:pt x="303" y="257"/>
                        <a:pt x="304" y="240"/>
                        <a:pt x="304" y="218"/>
                      </a:cubicBezTo>
                      <a:cubicBezTo>
                        <a:pt x="304" y="169"/>
                        <a:pt x="299" y="96"/>
                        <a:pt x="272" y="52"/>
                      </a:cubicBezTo>
                      <a:cubicBezTo>
                        <a:pt x="254" y="22"/>
                        <a:pt x="224" y="8"/>
                        <a:pt x="198" y="1"/>
                      </a:cubicBezTo>
                      <a:cubicBezTo>
                        <a:pt x="147" y="166"/>
                        <a:pt x="147" y="166"/>
                        <a:pt x="147" y="166"/>
                      </a:cubicBezTo>
                      <a:cubicBezTo>
                        <a:pt x="190" y="166"/>
                        <a:pt x="190" y="166"/>
                        <a:pt x="190" y="166"/>
                      </a:cubicBezTo>
                      <a:cubicBezTo>
                        <a:pt x="193" y="166"/>
                        <a:pt x="193" y="166"/>
                        <a:pt x="193" y="166"/>
                      </a:cubicBezTo>
                      <a:cubicBezTo>
                        <a:pt x="193" y="234"/>
                        <a:pt x="193" y="234"/>
                        <a:pt x="193" y="234"/>
                      </a:cubicBezTo>
                      <a:cubicBezTo>
                        <a:pt x="95" y="234"/>
                        <a:pt x="95" y="234"/>
                        <a:pt x="95" y="234"/>
                      </a:cubicBezTo>
                      <a:cubicBezTo>
                        <a:pt x="95" y="166"/>
                        <a:pt x="95" y="166"/>
                        <a:pt x="95" y="166"/>
                      </a:cubicBezTo>
                      <a:cubicBezTo>
                        <a:pt x="141" y="166"/>
                        <a:pt x="141" y="166"/>
                        <a:pt x="141" y="166"/>
                      </a:cubicBezTo>
                      <a:cubicBezTo>
                        <a:pt x="90" y="0"/>
                        <a:pt x="90" y="0"/>
                        <a:pt x="90" y="0"/>
                      </a:cubicBezTo>
                      <a:cubicBezTo>
                        <a:pt x="67" y="5"/>
                        <a:pt x="43" y="14"/>
                        <a:pt x="25" y="31"/>
                      </a:cubicBezTo>
                      <a:cubicBezTo>
                        <a:pt x="15" y="42"/>
                        <a:pt x="7" y="53"/>
                        <a:pt x="0" y="65"/>
                      </a:cubicBezTo>
                      <a:cubicBezTo>
                        <a:pt x="9" y="59"/>
                        <a:pt x="19" y="57"/>
                        <a:pt x="29" y="59"/>
                      </a:cubicBezTo>
                      <a:cubicBezTo>
                        <a:pt x="63" y="64"/>
                        <a:pt x="77" y="88"/>
                        <a:pt x="92" y="113"/>
                      </a:cubicBezTo>
                      <a:cubicBezTo>
                        <a:pt x="96" y="120"/>
                        <a:pt x="96" y="120"/>
                        <a:pt x="96" y="120"/>
                      </a:cubicBezTo>
                      <a:cubicBezTo>
                        <a:pt x="106" y="137"/>
                        <a:pt x="101" y="143"/>
                        <a:pt x="99" y="145"/>
                      </a:cubicBezTo>
                      <a:cubicBezTo>
                        <a:pt x="94" y="148"/>
                        <a:pt x="86" y="145"/>
                        <a:pt x="81" y="138"/>
                      </a:cubicBezTo>
                      <a:cubicBezTo>
                        <a:pt x="77" y="133"/>
                        <a:pt x="74" y="130"/>
                        <a:pt x="72" y="130"/>
                      </a:cubicBezTo>
                      <a:cubicBezTo>
                        <a:pt x="71" y="130"/>
                        <a:pt x="67" y="132"/>
                        <a:pt x="60" y="136"/>
                      </a:cubicBezTo>
                      <a:cubicBezTo>
                        <a:pt x="48" y="145"/>
                        <a:pt x="33" y="134"/>
                        <a:pt x="26" y="128"/>
                      </a:cubicBezTo>
                      <a:cubicBezTo>
                        <a:pt x="22" y="141"/>
                        <a:pt x="12" y="177"/>
                        <a:pt x="4" y="201"/>
                      </a:cubicBezTo>
                      <a:cubicBezTo>
                        <a:pt x="33" y="166"/>
                        <a:pt x="33" y="166"/>
                        <a:pt x="33" y="166"/>
                      </a:cubicBezTo>
                      <a:cubicBezTo>
                        <a:pt x="33" y="166"/>
                        <a:pt x="27" y="238"/>
                        <a:pt x="25" y="264"/>
                      </a:cubicBezTo>
                      <a:lnTo>
                        <a:pt x="254" y="264"/>
                      </a:lnTo>
                      <a:close/>
                    </a:path>
                  </a:pathLst>
                </a:custGeom>
                <a:solidFill>
                  <a:srgbClr val="000000"/>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uLnTx/>
                    <a:uFillTx/>
                    <a:latin typeface="Calibri" panose="020F0502020204030204" pitchFamily="34" charset="0"/>
                    <a:ea typeface="微软雅黑" panose="020B0503020204020204" pitchFamily="34" charset="-122"/>
                    <a:cs typeface="+mn-cs"/>
                  </a:endParaRPr>
                </a:p>
              </p:txBody>
            </p:sp>
            <p:sp>
              <p:nvSpPr>
                <p:cNvPr id="65" name="Freeform 28"/>
                <p:cNvSpPr/>
                <p:nvPr/>
              </p:nvSpPr>
              <p:spPr bwMode="auto">
                <a:xfrm>
                  <a:off x="701675" y="4492388"/>
                  <a:ext cx="298450" cy="346075"/>
                </a:xfrm>
                <a:custGeom>
                  <a:avLst/>
                  <a:gdLst>
                    <a:gd name="T0" fmla="*/ 102652 w 157"/>
                    <a:gd name="T1" fmla="*/ 285227 h 182"/>
                    <a:gd name="T2" fmla="*/ 155878 w 157"/>
                    <a:gd name="T3" fmla="*/ 108386 h 182"/>
                    <a:gd name="T4" fmla="*/ 157779 w 157"/>
                    <a:gd name="T5" fmla="*/ 96977 h 182"/>
                    <a:gd name="T6" fmla="*/ 167284 w 157"/>
                    <a:gd name="T7" fmla="*/ 106485 h 182"/>
                    <a:gd name="T8" fmla="*/ 224313 w 157"/>
                    <a:gd name="T9" fmla="*/ 129303 h 182"/>
                    <a:gd name="T10" fmla="*/ 279440 w 157"/>
                    <a:gd name="T11" fmla="*/ 135007 h 182"/>
                    <a:gd name="T12" fmla="*/ 296549 w 157"/>
                    <a:gd name="T13" fmla="*/ 144515 h 182"/>
                    <a:gd name="T14" fmla="*/ 287044 w 157"/>
                    <a:gd name="T15" fmla="*/ 114091 h 182"/>
                    <a:gd name="T16" fmla="*/ 279440 w 157"/>
                    <a:gd name="T17" fmla="*/ 102682 h 182"/>
                    <a:gd name="T18" fmla="*/ 169185 w 157"/>
                    <a:gd name="T19" fmla="*/ 5705 h 182"/>
                    <a:gd name="T20" fmla="*/ 79840 w 157"/>
                    <a:gd name="T21" fmla="*/ 58947 h 182"/>
                    <a:gd name="T22" fmla="*/ 7604 w 157"/>
                    <a:gd name="T23" fmla="*/ 262409 h 182"/>
                    <a:gd name="T24" fmla="*/ 9505 w 157"/>
                    <a:gd name="T25" fmla="*/ 321355 h 182"/>
                    <a:gd name="T26" fmla="*/ 30415 w 157"/>
                    <a:gd name="T27" fmla="*/ 336567 h 182"/>
                    <a:gd name="T28" fmla="*/ 30415 w 157"/>
                    <a:gd name="T29" fmla="*/ 336567 h 182"/>
                    <a:gd name="T30" fmla="*/ 30415 w 157"/>
                    <a:gd name="T31" fmla="*/ 336567 h 182"/>
                    <a:gd name="T32" fmla="*/ 102652 w 157"/>
                    <a:gd name="T33" fmla="*/ 285227 h 1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7" h="182">
                      <a:moveTo>
                        <a:pt x="54" y="150"/>
                      </a:moveTo>
                      <a:cubicBezTo>
                        <a:pt x="64" y="124"/>
                        <a:pt x="82" y="58"/>
                        <a:pt x="82" y="57"/>
                      </a:cubicBezTo>
                      <a:cubicBezTo>
                        <a:pt x="83" y="51"/>
                        <a:pt x="83" y="51"/>
                        <a:pt x="83" y="51"/>
                      </a:cubicBezTo>
                      <a:cubicBezTo>
                        <a:pt x="88" y="56"/>
                        <a:pt x="88" y="56"/>
                        <a:pt x="88" y="56"/>
                      </a:cubicBezTo>
                      <a:cubicBezTo>
                        <a:pt x="88" y="56"/>
                        <a:pt x="106" y="76"/>
                        <a:pt x="118" y="68"/>
                      </a:cubicBezTo>
                      <a:cubicBezTo>
                        <a:pt x="134" y="57"/>
                        <a:pt x="136" y="57"/>
                        <a:pt x="147" y="71"/>
                      </a:cubicBezTo>
                      <a:cubicBezTo>
                        <a:pt x="151" y="76"/>
                        <a:pt x="155" y="77"/>
                        <a:pt x="156" y="76"/>
                      </a:cubicBezTo>
                      <a:cubicBezTo>
                        <a:pt x="157" y="76"/>
                        <a:pt x="157" y="70"/>
                        <a:pt x="151" y="60"/>
                      </a:cubicBezTo>
                      <a:cubicBezTo>
                        <a:pt x="147" y="54"/>
                        <a:pt x="147" y="54"/>
                        <a:pt x="147" y="54"/>
                      </a:cubicBezTo>
                      <a:cubicBezTo>
                        <a:pt x="133" y="29"/>
                        <a:pt x="120" y="7"/>
                        <a:pt x="89" y="3"/>
                      </a:cubicBezTo>
                      <a:cubicBezTo>
                        <a:pt x="72" y="0"/>
                        <a:pt x="56" y="9"/>
                        <a:pt x="42" y="31"/>
                      </a:cubicBezTo>
                      <a:cubicBezTo>
                        <a:pt x="42" y="31"/>
                        <a:pt x="24" y="59"/>
                        <a:pt x="4" y="138"/>
                      </a:cubicBezTo>
                      <a:cubicBezTo>
                        <a:pt x="0" y="152"/>
                        <a:pt x="1" y="162"/>
                        <a:pt x="5" y="169"/>
                      </a:cubicBezTo>
                      <a:cubicBezTo>
                        <a:pt x="10" y="176"/>
                        <a:pt x="15" y="177"/>
                        <a:pt x="16" y="177"/>
                      </a:cubicBezTo>
                      <a:cubicBezTo>
                        <a:pt x="16" y="177"/>
                        <a:pt x="16" y="177"/>
                        <a:pt x="16" y="177"/>
                      </a:cubicBezTo>
                      <a:cubicBezTo>
                        <a:pt x="16" y="177"/>
                        <a:pt x="16" y="177"/>
                        <a:pt x="16" y="177"/>
                      </a:cubicBezTo>
                      <a:cubicBezTo>
                        <a:pt x="39" y="182"/>
                        <a:pt x="54" y="151"/>
                        <a:pt x="54" y="150"/>
                      </a:cubicBezTo>
                      <a:close/>
                    </a:path>
                  </a:pathLst>
                </a:custGeom>
                <a:solidFill>
                  <a:srgbClr val="000000"/>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uLnTx/>
                    <a:uFillTx/>
                    <a:latin typeface="Calibri" panose="020F0502020204030204" pitchFamily="34" charset="0"/>
                    <a:ea typeface="微软雅黑" panose="020B0503020204020204" pitchFamily="34" charset="-122"/>
                    <a:cs typeface="+mn-cs"/>
                  </a:endParaRPr>
                </a:p>
              </p:txBody>
            </p:sp>
          </p:grpSp>
          <p:sp>
            <p:nvSpPr>
              <p:cNvPr id="61" name="圆角矩形 60"/>
              <p:cNvSpPr/>
              <p:nvPr/>
            </p:nvSpPr>
            <p:spPr>
              <a:xfrm>
                <a:off x="2301117" y="1853356"/>
                <a:ext cx="1864406" cy="589971"/>
              </a:xfrm>
              <a:prstGeom prst="roundRect">
                <a:avLst>
                  <a:gd name="adj" fmla="val 8731"/>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530" b="1" i="0" u="none" strike="noStrike" kern="1200" cap="none" spc="0" normalizeH="0" baseline="0" noProof="0" dirty="0" smtClean="0">
                    <a:ln>
                      <a:noFill/>
                    </a:ln>
                    <a:solidFill>
                      <a:schemeClr val="lt1"/>
                    </a:solidFill>
                    <a:effectLst/>
                    <a:uLnTx/>
                    <a:uFillTx/>
                    <a:latin typeface="+mn-lt"/>
                    <a:ea typeface="+mn-ea"/>
                    <a:cs typeface="+mn-cs"/>
                  </a:rPr>
                  <a:t>案例</a:t>
                </a:r>
                <a:r>
                  <a:rPr kumimoji="0" lang="en-US" altLang="zh-CN" sz="2530" b="1" i="0" u="none" strike="noStrike" kern="1200" cap="none" spc="0" normalizeH="0" baseline="0" noProof="0" dirty="0" smtClean="0">
                    <a:ln>
                      <a:noFill/>
                    </a:ln>
                    <a:solidFill>
                      <a:schemeClr val="lt1"/>
                    </a:solidFill>
                    <a:effectLst/>
                    <a:uLnTx/>
                    <a:uFillTx/>
                    <a:latin typeface="+mn-lt"/>
                    <a:ea typeface="+mn-ea"/>
                    <a:cs typeface="+mn-cs"/>
                  </a:rPr>
                  <a:t>6</a:t>
                </a:r>
                <a:endParaRPr kumimoji="0" lang="zh-CN" altLang="en-US" sz="2530" b="1" i="0" u="none" strike="noStrike" kern="1200" cap="none" spc="0" normalizeH="0" baseline="0" noProof="0" dirty="0">
                  <a:ln>
                    <a:noFill/>
                  </a:ln>
                  <a:solidFill>
                    <a:schemeClr val="lt1"/>
                  </a:solidFill>
                  <a:effectLst/>
                  <a:uLnTx/>
                  <a:uFillTx/>
                  <a:latin typeface="+mn-lt"/>
                  <a:ea typeface="+mn-ea"/>
                  <a:cs typeface="+mn-cs"/>
                </a:endParaRPr>
              </a:p>
            </p:txBody>
          </p:sp>
        </p:grpSp>
        <p:sp>
          <p:nvSpPr>
            <p:cNvPr id="68" name="矩形 67"/>
            <p:cNvSpPr/>
            <p:nvPr/>
          </p:nvSpPr>
          <p:spPr>
            <a:xfrm>
              <a:off x="1928781" y="187301"/>
              <a:ext cx="714380" cy="923330"/>
            </a:xfrm>
            <a:prstGeom prst="rect">
              <a:avLst/>
            </a:prstGeom>
            <a:noFill/>
          </p:spPr>
          <p:txBody>
            <a:bodyPr wrap="square" lIns="91440" tIns="45720" rIns="91440" bIns="45720">
              <a:spAutoFit/>
            </a:bodyPr>
            <a:lstStyle/>
            <a:p>
              <a:pPr algn="ctr"/>
              <a:r>
                <a:rPr lang="zh-CN" altLang="en-US"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a:t>
              </a:r>
              <a:endParaRPr lang="zh-CN" alt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pSp>
      <p:sp>
        <p:nvSpPr>
          <p:cNvPr id="70" name="矩形 69"/>
          <p:cNvSpPr/>
          <p:nvPr/>
        </p:nvSpPr>
        <p:spPr>
          <a:xfrm>
            <a:off x="2714599" y="1401747"/>
            <a:ext cx="9144064" cy="1214446"/>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097" name="Rectangle 1"/>
          <p:cNvSpPr>
            <a:spLocks noChangeArrowheads="1"/>
          </p:cNvSpPr>
          <p:nvPr/>
        </p:nvSpPr>
        <p:spPr bwMode="auto">
          <a:xfrm>
            <a:off x="2786037" y="1473185"/>
            <a:ext cx="9072626"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200" dirty="0" smtClean="0"/>
              <a:t>C</a:t>
            </a:r>
            <a:r>
              <a:rPr lang="zh-CN" altLang="en-US" sz="2200" dirty="0" smtClean="0"/>
              <a:t>企业为增值税一般纳税人，购进不动产并已抵扣进项税额</a:t>
            </a:r>
            <a:r>
              <a:rPr lang="en-US" sz="2200" dirty="0" smtClean="0"/>
              <a:t>11</a:t>
            </a:r>
            <a:r>
              <a:rPr lang="zh-CN" altLang="en-US" sz="2200" dirty="0" smtClean="0"/>
              <a:t>万元。</a:t>
            </a:r>
            <a:r>
              <a:rPr lang="en-US" sz="2200" dirty="0" smtClean="0"/>
              <a:t>2019</a:t>
            </a:r>
            <a:r>
              <a:rPr lang="zh-CN" altLang="en-US" sz="2200" dirty="0" smtClean="0"/>
              <a:t>年</a:t>
            </a:r>
            <a:r>
              <a:rPr lang="en-US" sz="2200" dirty="0" smtClean="0"/>
              <a:t>8</a:t>
            </a:r>
            <a:r>
              <a:rPr lang="zh-CN" altLang="en-US" sz="2200" dirty="0" smtClean="0"/>
              <a:t>月，</a:t>
            </a:r>
            <a:r>
              <a:rPr lang="en-US" sz="2200" dirty="0" smtClean="0"/>
              <a:t>C</a:t>
            </a:r>
            <a:r>
              <a:rPr lang="zh-CN" altLang="en-US" sz="2200" dirty="0" smtClean="0"/>
              <a:t>企业将该不动产改为职工饭堂。在</a:t>
            </a:r>
            <a:r>
              <a:rPr lang="en-US" sz="2200" dirty="0" smtClean="0"/>
              <a:t>C</a:t>
            </a:r>
            <a:r>
              <a:rPr lang="zh-CN" altLang="en-US" sz="2200" dirty="0" smtClean="0"/>
              <a:t>企业的会计核算上，该不动产的净值为</a:t>
            </a:r>
            <a:r>
              <a:rPr lang="en-US" sz="2200" dirty="0" smtClean="0"/>
              <a:t>85</a:t>
            </a:r>
            <a:r>
              <a:rPr lang="zh-CN" altLang="en-US" sz="2200" dirty="0" smtClean="0"/>
              <a:t>万元，不动产原值为</a:t>
            </a:r>
            <a:r>
              <a:rPr lang="en-US" sz="2200" dirty="0" smtClean="0"/>
              <a:t>100</a:t>
            </a:r>
            <a:r>
              <a:rPr lang="zh-CN" altLang="en-US" sz="2200" dirty="0" smtClean="0"/>
              <a:t>万元。</a:t>
            </a:r>
            <a:endParaRPr lang="zh-CN" altLang="en-US" sz="2200" dirty="0"/>
          </a:p>
        </p:txBody>
      </p:sp>
      <p:grpSp>
        <p:nvGrpSpPr>
          <p:cNvPr id="5" name="组合 15"/>
          <p:cNvGrpSpPr/>
          <p:nvPr/>
        </p:nvGrpSpPr>
        <p:grpSpPr>
          <a:xfrm>
            <a:off x="-142921" y="2544756"/>
            <a:ext cx="12144460" cy="4687894"/>
            <a:chOff x="-142921" y="2544756"/>
            <a:chExt cx="12144460" cy="4687894"/>
          </a:xfrm>
        </p:grpSpPr>
        <p:pic>
          <p:nvPicPr>
            <p:cNvPr id="71" name="图片 29"/>
            <p:cNvPicPr>
              <a:picLocks noChangeAspect="1"/>
            </p:cNvPicPr>
            <p:nvPr/>
          </p:nvPicPr>
          <p:blipFill>
            <a:blip r:embed="rId3"/>
            <a:srcRect/>
            <a:stretch>
              <a:fillRect/>
            </a:stretch>
          </p:blipFill>
          <p:spPr bwMode="auto">
            <a:xfrm>
              <a:off x="-142921" y="3867150"/>
              <a:ext cx="2127251" cy="3365500"/>
            </a:xfrm>
            <a:prstGeom prst="rect">
              <a:avLst/>
            </a:prstGeom>
            <a:noFill/>
            <a:ln w="9525">
              <a:noFill/>
              <a:miter lim="800000"/>
              <a:headEnd/>
              <a:tailEnd/>
            </a:ln>
          </p:spPr>
        </p:pic>
        <p:sp>
          <p:nvSpPr>
            <p:cNvPr id="72" name="矩形 71"/>
            <p:cNvSpPr/>
            <p:nvPr/>
          </p:nvSpPr>
          <p:spPr>
            <a:xfrm>
              <a:off x="1714467" y="2544756"/>
              <a:ext cx="10287072" cy="4500594"/>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dirty="0" smtClean="0">
                <a:solidFill>
                  <a:schemeClr val="accent3"/>
                </a:solidFill>
              </a:endParaRPr>
            </a:p>
            <a:p>
              <a:endParaRPr lang="en-US" altLang="zh-CN" b="1" dirty="0" smtClean="0">
                <a:solidFill>
                  <a:schemeClr val="accent3"/>
                </a:solidFill>
              </a:endParaRPr>
            </a:p>
            <a:p>
              <a:endParaRPr lang="en-US" altLang="zh-CN" sz="2200" b="1" dirty="0" smtClean="0">
                <a:solidFill>
                  <a:schemeClr val="accent3"/>
                </a:solidFill>
              </a:endParaRPr>
            </a:p>
            <a:p>
              <a:r>
                <a:rPr lang="en-US" altLang="zh-CN" sz="2200" b="1" dirty="0" smtClean="0">
                  <a:solidFill>
                    <a:schemeClr val="accent3"/>
                  </a:solidFill>
                </a:rPr>
                <a:t>【</a:t>
              </a:r>
              <a:r>
                <a:rPr lang="zh-CN" altLang="en-US" sz="2200" b="1" dirty="0" smtClean="0">
                  <a:solidFill>
                    <a:schemeClr val="accent3"/>
                  </a:solidFill>
                </a:rPr>
                <a:t>注意事项</a:t>
              </a:r>
              <a:r>
                <a:rPr lang="en-US" altLang="zh-CN" sz="2200" b="1" dirty="0" smtClean="0">
                  <a:solidFill>
                    <a:schemeClr val="accent3"/>
                  </a:solidFill>
                </a:rPr>
                <a:t>】</a:t>
              </a:r>
            </a:p>
            <a:p>
              <a:r>
                <a:rPr lang="en-US" altLang="zh-CN" sz="2200" dirty="0" smtClean="0">
                  <a:solidFill>
                    <a:schemeClr val="accent3"/>
                  </a:solidFill>
                </a:rPr>
                <a:t>         </a:t>
              </a:r>
              <a:r>
                <a:rPr lang="en-US" altLang="zh-CN" sz="2200" dirty="0" smtClean="0">
                  <a:solidFill>
                    <a:schemeClr val="accent5">
                      <a:lumMod val="75000"/>
                    </a:schemeClr>
                  </a:solidFill>
                </a:rPr>
                <a:t>1.</a:t>
              </a:r>
              <a:r>
                <a:rPr lang="zh-CN" altLang="en-US" sz="2200" dirty="0" smtClean="0">
                  <a:solidFill>
                    <a:schemeClr val="accent5">
                      <a:lumMod val="75000"/>
                    </a:schemeClr>
                  </a:solidFill>
                </a:rPr>
                <a:t>已抵扣进项税额的不动产，发生非正常损失，或者改变用途，专用于简易计税方法计税项目、免征增值税项目、集体福利或者个人消费的，按照下列公式计算不得抵扣的进项税额，并从当期进项税额中扣减：</a:t>
              </a:r>
              <a:r>
                <a:rPr lang="en-US" sz="2200" dirty="0" smtClean="0">
                  <a:solidFill>
                    <a:schemeClr val="accent5">
                      <a:lumMod val="75000"/>
                    </a:schemeClr>
                  </a:solidFill>
                </a:rPr>
                <a:t/>
              </a:r>
              <a:br>
                <a:rPr lang="en-US" sz="2200" dirty="0" smtClean="0">
                  <a:solidFill>
                    <a:schemeClr val="accent5">
                      <a:lumMod val="75000"/>
                    </a:schemeClr>
                  </a:solidFill>
                </a:rPr>
              </a:br>
              <a:r>
                <a:rPr lang="zh-CN" altLang="en-US" sz="2200" dirty="0" smtClean="0">
                  <a:solidFill>
                    <a:schemeClr val="accent5">
                      <a:lumMod val="75000"/>
                    </a:schemeClr>
                  </a:solidFill>
                </a:rPr>
                <a:t>　　不得抵扣的进项税额＝已抵扣进项税额</a:t>
              </a:r>
              <a:r>
                <a:rPr lang="en-US" altLang="zh-CN" sz="2200" dirty="0" smtClean="0">
                  <a:solidFill>
                    <a:schemeClr val="accent5">
                      <a:lumMod val="75000"/>
                    </a:schemeClr>
                  </a:solidFill>
                </a:rPr>
                <a:t>×</a:t>
              </a:r>
              <a:r>
                <a:rPr lang="zh-CN" altLang="en-US" sz="2200" dirty="0" smtClean="0">
                  <a:solidFill>
                    <a:schemeClr val="accent5">
                      <a:lumMod val="75000"/>
                    </a:schemeClr>
                  </a:solidFill>
                </a:rPr>
                <a:t>不动产净值率</a:t>
              </a:r>
              <a:r>
                <a:rPr lang="en-US" sz="2200" dirty="0" smtClean="0">
                  <a:solidFill>
                    <a:schemeClr val="accent5">
                      <a:lumMod val="75000"/>
                    </a:schemeClr>
                  </a:solidFill>
                </a:rPr>
                <a:t/>
              </a:r>
              <a:br>
                <a:rPr lang="en-US" sz="2200" dirty="0" smtClean="0">
                  <a:solidFill>
                    <a:schemeClr val="accent5">
                      <a:lumMod val="75000"/>
                    </a:schemeClr>
                  </a:solidFill>
                </a:rPr>
              </a:br>
              <a:r>
                <a:rPr lang="zh-CN" altLang="en-US" sz="2200" dirty="0" smtClean="0">
                  <a:solidFill>
                    <a:schemeClr val="accent5">
                      <a:lumMod val="75000"/>
                    </a:schemeClr>
                  </a:solidFill>
                </a:rPr>
                <a:t>　　不动产净值率＝（不动产净值</a:t>
              </a:r>
              <a:r>
                <a:rPr lang="en-US" altLang="zh-CN" sz="2200" dirty="0" smtClean="0">
                  <a:solidFill>
                    <a:schemeClr val="accent5">
                      <a:lumMod val="75000"/>
                    </a:schemeClr>
                  </a:solidFill>
                </a:rPr>
                <a:t>÷</a:t>
              </a:r>
              <a:r>
                <a:rPr lang="zh-CN" altLang="en-US" sz="2200" dirty="0" smtClean="0">
                  <a:solidFill>
                    <a:schemeClr val="accent5">
                      <a:lumMod val="75000"/>
                    </a:schemeClr>
                  </a:solidFill>
                </a:rPr>
                <a:t>不动产原值）</a:t>
              </a:r>
              <a:r>
                <a:rPr lang="en-US" altLang="zh-CN" sz="2200" dirty="0" smtClean="0">
                  <a:solidFill>
                    <a:schemeClr val="accent5">
                      <a:lumMod val="75000"/>
                    </a:schemeClr>
                  </a:solidFill>
                </a:rPr>
                <a:t>×</a:t>
              </a:r>
              <a:r>
                <a:rPr lang="en-US" sz="2200" dirty="0" smtClean="0">
                  <a:solidFill>
                    <a:schemeClr val="accent5">
                      <a:lumMod val="75000"/>
                    </a:schemeClr>
                  </a:solidFill>
                </a:rPr>
                <a:t>100%</a:t>
              </a:r>
              <a:endParaRPr lang="en-US" altLang="zh-CN" sz="2200" dirty="0" smtClean="0">
                <a:solidFill>
                  <a:schemeClr val="accent5">
                    <a:lumMod val="75000"/>
                  </a:schemeClr>
                </a:solidFill>
              </a:endParaRPr>
            </a:p>
            <a:p>
              <a:endParaRPr lang="zh-CN" altLang="en-US" sz="2200" dirty="0" smtClean="0">
                <a:solidFill>
                  <a:schemeClr val="accent5">
                    <a:lumMod val="75000"/>
                  </a:schemeClr>
                </a:solidFill>
              </a:endParaRPr>
            </a:p>
            <a:p>
              <a:r>
                <a:rPr lang="en-US" altLang="zh-CN" sz="2200" dirty="0" smtClean="0">
                  <a:solidFill>
                    <a:schemeClr val="accent5">
                      <a:lumMod val="75000"/>
                    </a:schemeClr>
                  </a:solidFill>
                </a:rPr>
                <a:t>         2.</a:t>
              </a:r>
              <a:r>
                <a:rPr lang="zh-CN" altLang="en-US" sz="2200" dirty="0" smtClean="0">
                  <a:solidFill>
                    <a:schemeClr val="accent5">
                      <a:lumMod val="75000"/>
                    </a:schemeClr>
                  </a:solidFill>
                </a:rPr>
                <a:t>不动产净值、原值与企业会计核算应保持一致。</a:t>
              </a:r>
              <a:endParaRPr lang="en-US" altLang="zh-CN" sz="2200" dirty="0" smtClean="0">
                <a:solidFill>
                  <a:schemeClr val="accent5">
                    <a:lumMod val="75000"/>
                  </a:schemeClr>
                </a:solidFill>
              </a:endParaRPr>
            </a:p>
            <a:p>
              <a:endParaRPr lang="en-US" altLang="zh-CN" sz="2200" dirty="0" smtClean="0">
                <a:solidFill>
                  <a:schemeClr val="accent5">
                    <a:lumMod val="75000"/>
                  </a:schemeClr>
                </a:solidFill>
              </a:endParaRPr>
            </a:p>
            <a:p>
              <a:r>
                <a:rPr lang="en-US" altLang="zh-CN" sz="2200" dirty="0" smtClean="0">
                  <a:solidFill>
                    <a:schemeClr val="accent5">
                      <a:lumMod val="75000"/>
                    </a:schemeClr>
                  </a:solidFill>
                </a:rPr>
                <a:t>         3.</a:t>
              </a:r>
              <a:r>
                <a:rPr lang="zh-CN" altLang="en-US" sz="2200" dirty="0" smtClean="0">
                  <a:solidFill>
                    <a:schemeClr val="accent5">
                      <a:lumMod val="75000"/>
                    </a:schemeClr>
                  </a:solidFill>
                </a:rPr>
                <a:t>对于</a:t>
              </a:r>
              <a:r>
                <a:rPr lang="zh-CN" altLang="en-US" sz="2200" b="1" dirty="0" smtClean="0">
                  <a:solidFill>
                    <a:schemeClr val="accent2"/>
                  </a:solidFill>
                </a:rPr>
                <a:t>不符合抵扣条件</a:t>
              </a:r>
              <a:r>
                <a:rPr lang="zh-CN" altLang="en-US" sz="2200" dirty="0" smtClean="0">
                  <a:solidFill>
                    <a:schemeClr val="accent2"/>
                  </a:solidFill>
                </a:rPr>
                <a:t>，</a:t>
              </a:r>
              <a:r>
                <a:rPr lang="zh-CN" altLang="en-US" sz="2200" dirty="0" smtClean="0">
                  <a:solidFill>
                    <a:schemeClr val="accent5">
                      <a:lumMod val="75000"/>
                    </a:schemeClr>
                  </a:solidFill>
                </a:rPr>
                <a:t>需要做进项税额转出的情况，应填入</a:t>
              </a:r>
              <a:r>
                <a:rPr lang="en-US" altLang="zh-CN" sz="2200" dirty="0" smtClean="0">
                  <a:solidFill>
                    <a:schemeClr val="accent5">
                      <a:lumMod val="75000"/>
                    </a:schemeClr>
                  </a:solidFill>
                </a:rPr>
                <a:t>《</a:t>
              </a:r>
              <a:r>
                <a:rPr lang="zh-CN" altLang="en-US" sz="2200" dirty="0" smtClean="0">
                  <a:solidFill>
                    <a:schemeClr val="accent5">
                      <a:lumMod val="75000"/>
                    </a:schemeClr>
                  </a:solidFill>
                </a:rPr>
                <a:t>附列资料（二）</a:t>
              </a:r>
              <a:r>
                <a:rPr lang="en-US" altLang="zh-CN" sz="2200" dirty="0" smtClean="0">
                  <a:solidFill>
                    <a:schemeClr val="accent5">
                      <a:lumMod val="75000"/>
                    </a:schemeClr>
                  </a:solidFill>
                </a:rPr>
                <a:t>》</a:t>
              </a:r>
              <a:r>
                <a:rPr lang="zh-CN" altLang="en-US" sz="2200" b="1" dirty="0" smtClean="0">
                  <a:solidFill>
                    <a:schemeClr val="accent2"/>
                  </a:solidFill>
                </a:rPr>
                <a:t>“进项税额转出额”</a:t>
              </a:r>
              <a:r>
                <a:rPr lang="zh-CN" altLang="en-US" sz="2200" dirty="0" smtClean="0">
                  <a:solidFill>
                    <a:schemeClr val="accent5">
                      <a:lumMod val="75000"/>
                    </a:schemeClr>
                  </a:solidFill>
                </a:rPr>
                <a:t>部分对应栏次。</a:t>
              </a:r>
              <a:endParaRPr lang="en-US" altLang="zh-CN" sz="2200" dirty="0" smtClean="0">
                <a:solidFill>
                  <a:schemeClr val="accent5">
                    <a:lumMod val="75000"/>
                  </a:schemeClr>
                </a:solidFill>
              </a:endParaRPr>
            </a:p>
            <a:p>
              <a:r>
                <a:rPr lang="en-US" altLang="zh-CN" sz="2200" i="1" dirty="0" smtClean="0">
                  <a:solidFill>
                    <a:schemeClr val="accent2">
                      <a:lumMod val="40000"/>
                      <a:lumOff val="60000"/>
                    </a:schemeClr>
                  </a:solidFill>
                </a:rPr>
                <a:t>            </a:t>
              </a:r>
              <a:r>
                <a:rPr lang="zh-CN" altLang="en-US" sz="2200" i="1" dirty="0" smtClean="0">
                  <a:solidFill>
                    <a:schemeClr val="accent2">
                      <a:lumMod val="20000"/>
                      <a:lumOff val="80000"/>
                    </a:schemeClr>
                  </a:solidFill>
                </a:rPr>
                <a:t>对于不得抵扣且未抵扣的不动产，发生用途改变，允许抵扣进项税额的，填入</a:t>
              </a:r>
              <a:r>
                <a:rPr lang="en-US" altLang="zh-CN" sz="2200" i="1" dirty="0" smtClean="0">
                  <a:solidFill>
                    <a:schemeClr val="accent2">
                      <a:lumMod val="20000"/>
                      <a:lumOff val="80000"/>
                    </a:schemeClr>
                  </a:solidFill>
                </a:rPr>
                <a:t>《</a:t>
              </a:r>
              <a:r>
                <a:rPr lang="zh-CN" altLang="en-US" sz="2200" i="1" dirty="0" smtClean="0">
                  <a:solidFill>
                    <a:schemeClr val="accent2">
                      <a:lumMod val="20000"/>
                      <a:lumOff val="80000"/>
                    </a:schemeClr>
                  </a:solidFill>
                </a:rPr>
                <a:t>附列资料（二）</a:t>
              </a:r>
              <a:r>
                <a:rPr lang="en-US" altLang="zh-CN" sz="2200" i="1" dirty="0" smtClean="0">
                  <a:solidFill>
                    <a:schemeClr val="accent2">
                      <a:lumMod val="20000"/>
                      <a:lumOff val="80000"/>
                    </a:schemeClr>
                  </a:solidFill>
                </a:rPr>
                <a:t>》</a:t>
              </a:r>
              <a:r>
                <a:rPr lang="zh-CN" altLang="en-US" sz="2200" i="1" dirty="0" smtClean="0">
                  <a:solidFill>
                    <a:schemeClr val="accent2">
                      <a:lumMod val="20000"/>
                      <a:lumOff val="80000"/>
                    </a:schemeClr>
                  </a:solidFill>
                </a:rPr>
                <a:t>第</a:t>
              </a:r>
              <a:r>
                <a:rPr lang="en-US" sz="2200" i="1" dirty="0" smtClean="0">
                  <a:solidFill>
                    <a:schemeClr val="accent2">
                      <a:lumMod val="20000"/>
                      <a:lumOff val="80000"/>
                    </a:schemeClr>
                  </a:solidFill>
                </a:rPr>
                <a:t>8b</a:t>
              </a:r>
              <a:r>
                <a:rPr lang="zh-CN" altLang="en-US" sz="2200" i="1" dirty="0" smtClean="0">
                  <a:solidFill>
                    <a:schemeClr val="accent2">
                      <a:lumMod val="20000"/>
                      <a:lumOff val="80000"/>
                    </a:schemeClr>
                  </a:solidFill>
                </a:rPr>
                <a:t>栏“其他”</a:t>
              </a:r>
              <a:endParaRPr lang="en-US" altLang="zh-CN" sz="2200" i="1" dirty="0" smtClean="0">
                <a:solidFill>
                  <a:schemeClr val="accent2">
                    <a:lumMod val="20000"/>
                    <a:lumOff val="80000"/>
                  </a:schemeClr>
                </a:solidFill>
              </a:endParaRPr>
            </a:p>
            <a:p>
              <a:endParaRPr lang="en-US" altLang="zh-CN" sz="2400" dirty="0" smtClean="0">
                <a:solidFill>
                  <a:schemeClr val="accent3"/>
                </a:solidFill>
              </a:endParaRPr>
            </a:p>
            <a:p>
              <a:endParaRPr lang="zh-CN" altLang="en-US" sz="2400" dirty="0" smtClean="0">
                <a:solidFill>
                  <a:schemeClr val="accent3"/>
                </a:solidFill>
              </a:endParaRPr>
            </a:p>
          </p:txBody>
        </p:sp>
      </p:gr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Requires="p14" p14:dur="9">
        <p15:prstTrans prst="fractur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071525" y="687367"/>
            <a:ext cx="10787138" cy="584775"/>
          </a:xfrm>
          <a:prstGeom prst="rect">
            <a:avLst/>
          </a:prstGeom>
          <a:noFill/>
          <a:ln>
            <a:solidFill>
              <a:srgbClr val="D14E5B"/>
            </a:solidFill>
          </a:ln>
        </p:spPr>
        <p:txBody>
          <a:bodyPr wrap="square" rtlCol="0">
            <a:spAutoFit/>
          </a:bodyPr>
          <a:lstStyle/>
          <a:p>
            <a:pPr marL="742950" indent="-742950"/>
            <a:r>
              <a:rPr lang="zh-CN" altLang="en-US" sz="3200" b="1" dirty="0" smtClean="0">
                <a:solidFill>
                  <a:schemeClr val="accent2"/>
                </a:solidFill>
              </a:rPr>
              <a:t>三、不动产一次性抵扣申报案例</a:t>
            </a:r>
            <a:r>
              <a:rPr lang="en-US" altLang="zh-CN" sz="3200" b="1" dirty="0" smtClean="0">
                <a:solidFill>
                  <a:schemeClr val="accent2"/>
                </a:solidFill>
              </a:rPr>
              <a:t>——</a:t>
            </a:r>
            <a:r>
              <a:rPr lang="zh-CN" altLang="en-US" sz="3200" b="1" dirty="0" smtClean="0">
                <a:solidFill>
                  <a:schemeClr val="accent2"/>
                </a:solidFill>
              </a:rPr>
              <a:t>不动产改变用途</a:t>
            </a:r>
          </a:p>
        </p:txBody>
      </p:sp>
      <p:pic>
        <p:nvPicPr>
          <p:cNvPr id="71" name="图片 29"/>
          <p:cNvPicPr>
            <a:picLocks noChangeAspect="1"/>
          </p:cNvPicPr>
          <p:nvPr/>
        </p:nvPicPr>
        <p:blipFill>
          <a:blip r:embed="rId3"/>
          <a:srcRect/>
          <a:stretch>
            <a:fillRect/>
          </a:stretch>
        </p:blipFill>
        <p:spPr bwMode="auto">
          <a:xfrm>
            <a:off x="-142921" y="3867150"/>
            <a:ext cx="2127251" cy="3365500"/>
          </a:xfrm>
          <a:prstGeom prst="rect">
            <a:avLst/>
          </a:prstGeom>
          <a:noFill/>
          <a:ln w="9525">
            <a:noFill/>
            <a:miter lim="800000"/>
            <a:headEnd/>
            <a:tailEnd/>
          </a:ln>
        </p:spPr>
      </p:pic>
      <p:sp>
        <p:nvSpPr>
          <p:cNvPr id="72" name="矩形 71"/>
          <p:cNvSpPr/>
          <p:nvPr/>
        </p:nvSpPr>
        <p:spPr>
          <a:xfrm>
            <a:off x="1571591" y="1401747"/>
            <a:ext cx="9929882" cy="550072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b="1" dirty="0" smtClean="0">
                <a:solidFill>
                  <a:schemeClr val="accent3"/>
                </a:solidFill>
              </a:rPr>
              <a:t>【</a:t>
            </a:r>
            <a:r>
              <a:rPr lang="zh-CN" altLang="en-US" sz="2000" b="1" dirty="0" smtClean="0">
                <a:solidFill>
                  <a:schemeClr val="accent3"/>
                </a:solidFill>
              </a:rPr>
              <a:t>数据计算</a:t>
            </a:r>
            <a:r>
              <a:rPr lang="en-US" altLang="zh-CN" sz="2000" b="1" dirty="0" smtClean="0">
                <a:solidFill>
                  <a:schemeClr val="accent3"/>
                </a:solidFill>
              </a:rPr>
              <a:t>】</a:t>
            </a:r>
            <a:endParaRPr lang="zh-CN" altLang="en-US" sz="2000" dirty="0" smtClean="0">
              <a:solidFill>
                <a:schemeClr val="accent3"/>
              </a:solidFill>
            </a:endParaRPr>
          </a:p>
          <a:p>
            <a:r>
              <a:rPr lang="en-US" sz="2000" dirty="0" smtClean="0">
                <a:solidFill>
                  <a:schemeClr val="accent3"/>
                </a:solidFill>
              </a:rPr>
              <a:t>C</a:t>
            </a:r>
            <a:r>
              <a:rPr lang="zh-CN" altLang="en-US" sz="2000" dirty="0" smtClean="0">
                <a:solidFill>
                  <a:schemeClr val="accent3"/>
                </a:solidFill>
              </a:rPr>
              <a:t>企业不动产净值率＝（不动产净值</a:t>
            </a:r>
            <a:r>
              <a:rPr lang="en-US" altLang="zh-CN" sz="2000" dirty="0" smtClean="0">
                <a:solidFill>
                  <a:schemeClr val="accent3"/>
                </a:solidFill>
              </a:rPr>
              <a:t>÷</a:t>
            </a:r>
            <a:r>
              <a:rPr lang="zh-CN" altLang="en-US" sz="2000" dirty="0" smtClean="0">
                <a:solidFill>
                  <a:schemeClr val="accent3"/>
                </a:solidFill>
              </a:rPr>
              <a:t>不动产原值）</a:t>
            </a:r>
            <a:r>
              <a:rPr lang="en-US" altLang="zh-CN" sz="2000" dirty="0" smtClean="0">
                <a:solidFill>
                  <a:schemeClr val="accent3"/>
                </a:solidFill>
              </a:rPr>
              <a:t>×</a:t>
            </a:r>
            <a:r>
              <a:rPr lang="en-US" sz="2000" dirty="0" smtClean="0">
                <a:solidFill>
                  <a:schemeClr val="accent3"/>
                </a:solidFill>
              </a:rPr>
              <a:t>100%</a:t>
            </a:r>
            <a:endParaRPr lang="zh-CN" altLang="en-US" sz="2000" dirty="0" smtClean="0">
              <a:solidFill>
                <a:schemeClr val="accent3"/>
              </a:solidFill>
            </a:endParaRPr>
          </a:p>
          <a:p>
            <a:r>
              <a:rPr lang="zh-CN" altLang="en-US" sz="2000" dirty="0" smtClean="0">
                <a:solidFill>
                  <a:schemeClr val="accent3"/>
                </a:solidFill>
              </a:rPr>
              <a:t>＝（</a:t>
            </a:r>
            <a:r>
              <a:rPr lang="en-US" sz="2000" dirty="0" smtClean="0">
                <a:solidFill>
                  <a:schemeClr val="accent3"/>
                </a:solidFill>
              </a:rPr>
              <a:t>85</a:t>
            </a:r>
            <a:r>
              <a:rPr lang="en-US" altLang="zh-CN" sz="2000" dirty="0" smtClean="0">
                <a:solidFill>
                  <a:schemeClr val="accent3"/>
                </a:solidFill>
              </a:rPr>
              <a:t>÷</a:t>
            </a:r>
            <a:r>
              <a:rPr lang="en-US" sz="2000" dirty="0" smtClean="0">
                <a:solidFill>
                  <a:schemeClr val="accent3"/>
                </a:solidFill>
              </a:rPr>
              <a:t>100</a:t>
            </a:r>
            <a:r>
              <a:rPr lang="zh-CN" altLang="en-US" sz="2000" dirty="0" smtClean="0">
                <a:solidFill>
                  <a:schemeClr val="accent3"/>
                </a:solidFill>
              </a:rPr>
              <a:t>）</a:t>
            </a:r>
            <a:r>
              <a:rPr lang="en-US" altLang="zh-CN" sz="2000" dirty="0" smtClean="0">
                <a:solidFill>
                  <a:schemeClr val="accent3"/>
                </a:solidFill>
              </a:rPr>
              <a:t>×</a:t>
            </a:r>
            <a:r>
              <a:rPr lang="en-US" sz="2000" dirty="0" smtClean="0">
                <a:solidFill>
                  <a:schemeClr val="accent3"/>
                </a:solidFill>
              </a:rPr>
              <a:t>100%</a:t>
            </a:r>
            <a:r>
              <a:rPr lang="zh-CN" altLang="en-US" sz="2000" dirty="0" smtClean="0">
                <a:solidFill>
                  <a:schemeClr val="accent3"/>
                </a:solidFill>
              </a:rPr>
              <a:t>＝</a:t>
            </a:r>
            <a:r>
              <a:rPr lang="en-US" sz="2000" dirty="0" smtClean="0">
                <a:solidFill>
                  <a:schemeClr val="accent3"/>
                </a:solidFill>
              </a:rPr>
              <a:t>85%</a:t>
            </a:r>
            <a:endParaRPr lang="zh-CN" altLang="en-US" sz="2000" dirty="0" smtClean="0">
              <a:solidFill>
                <a:schemeClr val="accent3"/>
              </a:solidFill>
            </a:endParaRPr>
          </a:p>
          <a:p>
            <a:r>
              <a:rPr lang="en-US" sz="2000" dirty="0" smtClean="0">
                <a:solidFill>
                  <a:schemeClr val="accent3"/>
                </a:solidFill>
              </a:rPr>
              <a:t>C</a:t>
            </a:r>
            <a:r>
              <a:rPr lang="zh-CN" altLang="en-US" sz="2000" dirty="0" smtClean="0">
                <a:solidFill>
                  <a:schemeClr val="accent3"/>
                </a:solidFill>
              </a:rPr>
              <a:t>企业不得抵扣的进项税额＝已抵扣进项税额</a:t>
            </a:r>
            <a:r>
              <a:rPr lang="en-US" altLang="zh-CN" sz="2000" dirty="0" smtClean="0">
                <a:solidFill>
                  <a:schemeClr val="accent3"/>
                </a:solidFill>
              </a:rPr>
              <a:t>×</a:t>
            </a:r>
            <a:r>
              <a:rPr lang="zh-CN" altLang="en-US" sz="2000" dirty="0" smtClean="0">
                <a:solidFill>
                  <a:schemeClr val="accent3"/>
                </a:solidFill>
              </a:rPr>
              <a:t>不动产净值率</a:t>
            </a:r>
          </a:p>
          <a:p>
            <a:r>
              <a:rPr lang="zh-CN" altLang="en-US" sz="2000" dirty="0" smtClean="0">
                <a:solidFill>
                  <a:schemeClr val="accent3"/>
                </a:solidFill>
              </a:rPr>
              <a:t>＝</a:t>
            </a:r>
            <a:r>
              <a:rPr lang="en-US" sz="2000" dirty="0" smtClean="0">
                <a:solidFill>
                  <a:schemeClr val="accent3"/>
                </a:solidFill>
              </a:rPr>
              <a:t>110000</a:t>
            </a:r>
            <a:r>
              <a:rPr lang="en-US" altLang="zh-CN" sz="2000" dirty="0" smtClean="0">
                <a:solidFill>
                  <a:schemeClr val="accent3"/>
                </a:solidFill>
              </a:rPr>
              <a:t>×</a:t>
            </a:r>
            <a:r>
              <a:rPr lang="en-US" sz="2000" dirty="0" smtClean="0">
                <a:solidFill>
                  <a:schemeClr val="accent3"/>
                </a:solidFill>
              </a:rPr>
              <a:t>85%</a:t>
            </a:r>
            <a:r>
              <a:rPr lang="zh-CN" altLang="en-US" sz="2000" dirty="0" smtClean="0">
                <a:solidFill>
                  <a:schemeClr val="accent3"/>
                </a:solidFill>
              </a:rPr>
              <a:t>＝</a:t>
            </a:r>
            <a:r>
              <a:rPr lang="en-US" sz="2000" dirty="0" smtClean="0">
                <a:solidFill>
                  <a:schemeClr val="accent3"/>
                </a:solidFill>
              </a:rPr>
              <a:t>93500</a:t>
            </a:r>
            <a:r>
              <a:rPr lang="zh-CN" altLang="en-US" sz="2000" dirty="0" smtClean="0">
                <a:solidFill>
                  <a:schemeClr val="accent3"/>
                </a:solidFill>
              </a:rPr>
              <a:t>元。</a:t>
            </a:r>
            <a:endParaRPr lang="en-US" altLang="zh-CN" sz="2000" dirty="0" smtClean="0">
              <a:solidFill>
                <a:schemeClr val="accent3"/>
              </a:solidFill>
            </a:endParaRPr>
          </a:p>
          <a:p>
            <a:endParaRPr lang="en-US" altLang="zh-CN" sz="2000" dirty="0" smtClean="0">
              <a:solidFill>
                <a:schemeClr val="accent3"/>
              </a:solidFill>
            </a:endParaRPr>
          </a:p>
          <a:p>
            <a:r>
              <a:rPr lang="en-US" altLang="zh-CN" sz="2000" b="1" dirty="0" smtClean="0">
                <a:solidFill>
                  <a:schemeClr val="accent3"/>
                </a:solidFill>
              </a:rPr>
              <a:t>【</a:t>
            </a:r>
            <a:r>
              <a:rPr lang="zh-CN" altLang="en-US" sz="2000" b="1" dirty="0" smtClean="0">
                <a:solidFill>
                  <a:schemeClr val="accent3"/>
                </a:solidFill>
              </a:rPr>
              <a:t>表样填写</a:t>
            </a:r>
            <a:r>
              <a:rPr lang="en-US" altLang="zh-CN" sz="2000" b="1" dirty="0" smtClean="0">
                <a:solidFill>
                  <a:schemeClr val="accent3"/>
                </a:solidFill>
              </a:rPr>
              <a:t>】</a:t>
            </a:r>
            <a:endParaRPr lang="zh-CN" altLang="en-US" sz="2000" dirty="0" smtClean="0">
              <a:solidFill>
                <a:schemeClr val="accent3"/>
              </a:solidFill>
            </a:endParaRPr>
          </a:p>
          <a:p>
            <a:r>
              <a:rPr lang="zh-CN" altLang="en-US" sz="2000" dirty="0" smtClean="0">
                <a:solidFill>
                  <a:schemeClr val="accent3"/>
                </a:solidFill>
              </a:rPr>
              <a:t>填报</a:t>
            </a:r>
            <a:r>
              <a:rPr lang="en-US" altLang="zh-CN" sz="2000" dirty="0" smtClean="0">
                <a:solidFill>
                  <a:schemeClr val="accent3"/>
                </a:solidFill>
              </a:rPr>
              <a:t>《</a:t>
            </a:r>
            <a:r>
              <a:rPr lang="zh-CN" altLang="en-US" sz="2000" dirty="0" smtClean="0">
                <a:solidFill>
                  <a:schemeClr val="accent3"/>
                </a:solidFill>
              </a:rPr>
              <a:t>增值税纳税申报表附列资料（二）</a:t>
            </a:r>
            <a:r>
              <a:rPr lang="en-US" altLang="zh-CN" sz="2000" dirty="0" smtClean="0">
                <a:solidFill>
                  <a:schemeClr val="accent3"/>
                </a:solidFill>
              </a:rPr>
              <a:t>》</a:t>
            </a:r>
            <a:r>
              <a:rPr lang="zh-CN" altLang="en-US" sz="2000" dirty="0" smtClean="0">
                <a:solidFill>
                  <a:schemeClr val="accent3"/>
                </a:solidFill>
              </a:rPr>
              <a:t>（本期进项税额明细）：</a:t>
            </a:r>
            <a:endParaRPr lang="en-US" altLang="zh-CN" sz="2000" dirty="0" smtClean="0">
              <a:solidFill>
                <a:schemeClr val="accent3"/>
              </a:solidFill>
            </a:endParaRPr>
          </a:p>
          <a:p>
            <a:endParaRPr lang="en-US" altLang="zh-CN" sz="2000" dirty="0" smtClean="0">
              <a:solidFill>
                <a:schemeClr val="accent3"/>
              </a:solidFill>
            </a:endParaRPr>
          </a:p>
          <a:p>
            <a:endParaRPr lang="en-US" altLang="zh-CN" sz="2000" dirty="0" smtClean="0">
              <a:solidFill>
                <a:schemeClr val="accent3"/>
              </a:solidFill>
            </a:endParaRPr>
          </a:p>
          <a:p>
            <a:endParaRPr lang="en-US" altLang="zh-CN" sz="2000" dirty="0" smtClean="0">
              <a:solidFill>
                <a:schemeClr val="accent3"/>
              </a:solidFill>
            </a:endParaRPr>
          </a:p>
          <a:p>
            <a:endParaRPr lang="en-US" altLang="zh-CN" sz="2000" dirty="0" smtClean="0">
              <a:solidFill>
                <a:schemeClr val="accent3"/>
              </a:solidFill>
            </a:endParaRPr>
          </a:p>
          <a:p>
            <a:endParaRPr lang="en-US" altLang="zh-CN" sz="2000" dirty="0" smtClean="0">
              <a:solidFill>
                <a:schemeClr val="accent3"/>
              </a:solidFill>
            </a:endParaRPr>
          </a:p>
          <a:p>
            <a:endParaRPr lang="en-US" altLang="zh-CN" sz="2000" dirty="0" smtClean="0">
              <a:solidFill>
                <a:schemeClr val="accent3"/>
              </a:solidFill>
            </a:endParaRPr>
          </a:p>
          <a:p>
            <a:endParaRPr lang="en-US" altLang="zh-CN" sz="2000" dirty="0" smtClean="0">
              <a:solidFill>
                <a:schemeClr val="accent3"/>
              </a:solidFill>
            </a:endParaRPr>
          </a:p>
          <a:p>
            <a:endParaRPr lang="zh-CN" altLang="en-US" sz="2000" dirty="0" smtClean="0">
              <a:solidFill>
                <a:schemeClr val="accent3"/>
              </a:solidFill>
            </a:endParaRPr>
          </a:p>
          <a:p>
            <a:endParaRPr lang="zh-CN" altLang="en-US" sz="2000" dirty="0">
              <a:solidFill>
                <a:schemeClr val="accent3"/>
              </a:solidFill>
            </a:endParaRPr>
          </a:p>
        </p:txBody>
      </p:sp>
      <p:grpSp>
        <p:nvGrpSpPr>
          <p:cNvPr id="7" name="组合 6"/>
          <p:cNvGrpSpPr/>
          <p:nvPr/>
        </p:nvGrpSpPr>
        <p:grpSpPr>
          <a:xfrm>
            <a:off x="1857343" y="4545019"/>
            <a:ext cx="9361025" cy="2071702"/>
            <a:chOff x="1857343" y="4545019"/>
            <a:chExt cx="9361025" cy="2071702"/>
          </a:xfrm>
        </p:grpSpPr>
        <p:pic>
          <p:nvPicPr>
            <p:cNvPr id="130050" name="图片 4" descr="239601386"/>
            <p:cNvPicPr>
              <a:picLocks noChangeAspect="1" noChangeArrowheads="1"/>
            </p:cNvPicPr>
            <p:nvPr/>
          </p:nvPicPr>
          <p:blipFill>
            <a:blip r:embed="rId4"/>
            <a:srcRect r="9988" b="41281"/>
            <a:stretch>
              <a:fillRect/>
            </a:stretch>
          </p:blipFill>
          <p:spPr bwMode="auto">
            <a:xfrm>
              <a:off x="1857343" y="4545019"/>
              <a:ext cx="9361025" cy="2071702"/>
            </a:xfrm>
            <a:prstGeom prst="rect">
              <a:avLst/>
            </a:prstGeom>
            <a:noFill/>
            <a:ln w="9525">
              <a:noFill/>
              <a:miter lim="800000"/>
              <a:headEnd/>
              <a:tailEnd/>
            </a:ln>
          </p:spPr>
        </p:pic>
        <p:sp>
          <p:nvSpPr>
            <p:cNvPr id="6" name="圆角矩形 5"/>
            <p:cNvSpPr/>
            <p:nvPr/>
          </p:nvSpPr>
          <p:spPr>
            <a:xfrm>
              <a:off x="9001143" y="5616589"/>
              <a:ext cx="1714512" cy="285752"/>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Requires="p14" p14:dur="9">
        <p15:prstTrans prst="fracture"/>
      </p:transition>
    </mc:Choice>
    <mc:Fallback>
      <p:transition>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571724" y="1258871"/>
            <a:ext cx="8001056" cy="4154984"/>
          </a:xfrm>
          <a:prstGeom prst="rect">
            <a:avLst/>
          </a:prstGeom>
          <a:noFill/>
          <a:ln>
            <a:solidFill>
              <a:srgbClr val="D14E5B"/>
            </a:solidFill>
          </a:ln>
        </p:spPr>
        <p:txBody>
          <a:bodyPr wrap="square" rtlCol="0">
            <a:spAutoFit/>
          </a:bodyPr>
          <a:lstStyle/>
          <a:p>
            <a:pPr marL="742950" indent="-742950"/>
            <a:r>
              <a:rPr lang="zh-CN" altLang="en-US" sz="3600" b="1" dirty="0" smtClean="0">
                <a:solidFill>
                  <a:schemeClr val="accent2"/>
                </a:solidFill>
              </a:rPr>
              <a:t>申报案例目录 </a:t>
            </a:r>
            <a:endParaRPr lang="en-US" altLang="zh-CN" sz="3600" b="1" dirty="0" smtClean="0">
              <a:solidFill>
                <a:schemeClr val="accent2"/>
              </a:solidFill>
            </a:endParaRPr>
          </a:p>
          <a:p>
            <a:pPr marL="742950" indent="-742950"/>
            <a:r>
              <a:rPr lang="zh-CN" altLang="en-US" sz="3600" dirty="0" smtClean="0">
                <a:solidFill>
                  <a:srgbClr val="1F4C6B"/>
                </a:solidFill>
              </a:rPr>
              <a:t>    </a:t>
            </a:r>
            <a:endParaRPr lang="en-US" altLang="zh-CN" sz="3600" dirty="0" smtClean="0">
              <a:solidFill>
                <a:srgbClr val="1F4C6B"/>
              </a:solidFill>
            </a:endParaRPr>
          </a:p>
          <a:p>
            <a:pPr marL="742950" indent="-742950"/>
            <a:r>
              <a:rPr lang="zh-CN" altLang="en-US" sz="3200" b="1" dirty="0" smtClean="0">
                <a:solidFill>
                  <a:schemeClr val="accent2"/>
                </a:solidFill>
              </a:rPr>
              <a:t>      四、旅客运输服务抵扣申报案例</a:t>
            </a:r>
            <a:endParaRPr lang="en-US" altLang="zh-CN" sz="3200" b="1" dirty="0" smtClean="0">
              <a:solidFill>
                <a:schemeClr val="accent2"/>
              </a:solidFill>
            </a:endParaRPr>
          </a:p>
          <a:p>
            <a:pPr marL="742950" indent="-742950"/>
            <a:endParaRPr lang="en-US" altLang="zh-CN" sz="3200" b="1" dirty="0" smtClean="0">
              <a:solidFill>
                <a:schemeClr val="accent2"/>
              </a:solidFill>
            </a:endParaRPr>
          </a:p>
          <a:p>
            <a:pPr indent="-742950"/>
            <a:r>
              <a:rPr lang="en-US" altLang="zh-CN" sz="3200" dirty="0" smtClean="0">
                <a:solidFill>
                  <a:schemeClr val="accent3"/>
                </a:solidFill>
              </a:rPr>
              <a:t>        2019</a:t>
            </a:r>
            <a:r>
              <a:rPr lang="zh-CN" altLang="en-US" sz="3200" dirty="0" smtClean="0">
                <a:solidFill>
                  <a:schemeClr val="accent3"/>
                </a:solidFill>
              </a:rPr>
              <a:t>年</a:t>
            </a:r>
            <a:r>
              <a:rPr lang="en-US" altLang="zh-CN" sz="3200" dirty="0" smtClean="0">
                <a:solidFill>
                  <a:schemeClr val="accent3"/>
                </a:solidFill>
              </a:rPr>
              <a:t>4</a:t>
            </a:r>
            <a:r>
              <a:rPr lang="zh-CN" altLang="en-US" sz="3200" dirty="0" smtClean="0">
                <a:solidFill>
                  <a:schemeClr val="accent3"/>
                </a:solidFill>
              </a:rPr>
              <a:t>月</a:t>
            </a:r>
            <a:r>
              <a:rPr lang="en-US" altLang="zh-CN" sz="3200" dirty="0" smtClean="0">
                <a:solidFill>
                  <a:schemeClr val="accent3"/>
                </a:solidFill>
              </a:rPr>
              <a:t>1</a:t>
            </a:r>
            <a:r>
              <a:rPr lang="zh-CN" altLang="en-US" sz="3200" dirty="0" smtClean="0">
                <a:solidFill>
                  <a:schemeClr val="accent3"/>
                </a:solidFill>
              </a:rPr>
              <a:t>日起，纳税人购进国内旅客运输服务，其进项税额允许从销项税额中抵扣。</a:t>
            </a:r>
            <a:endParaRPr lang="zh-CN" altLang="en-US" sz="3200" b="1" dirty="0" smtClean="0">
              <a:solidFill>
                <a:schemeClr val="accent2"/>
              </a:solidFill>
            </a:endParaRPr>
          </a:p>
          <a:p>
            <a:pPr marL="742950" indent="-742950"/>
            <a:r>
              <a:rPr lang="zh-CN" altLang="en-US" sz="3200" b="1" dirty="0" smtClean="0">
                <a:solidFill>
                  <a:srgbClr val="1F4C6B"/>
                </a:solidFill>
              </a:rPr>
              <a:t>      </a:t>
            </a:r>
          </a:p>
        </p:txBody>
      </p:sp>
      <p:grpSp>
        <p:nvGrpSpPr>
          <p:cNvPr id="2" name="Group 67"/>
          <p:cNvGrpSpPr/>
          <p:nvPr/>
        </p:nvGrpSpPr>
        <p:grpSpPr>
          <a:xfrm>
            <a:off x="285707" y="4545020"/>
            <a:ext cx="2143140" cy="2687630"/>
            <a:chOff x="950284" y="2059774"/>
            <a:chExt cx="3788406" cy="4012600"/>
          </a:xfrm>
        </p:grpSpPr>
        <p:sp>
          <p:nvSpPr>
            <p:cNvPr id="6" name="Freeform 5"/>
            <p:cNvSpPr/>
            <p:nvPr/>
          </p:nvSpPr>
          <p:spPr bwMode="auto">
            <a:xfrm>
              <a:off x="1863217" y="5309576"/>
              <a:ext cx="843589" cy="762798"/>
            </a:xfrm>
            <a:custGeom>
              <a:avLst/>
              <a:gdLst>
                <a:gd name="T0" fmla="*/ 1253 w 1253"/>
                <a:gd name="T1" fmla="*/ 1133 h 1133"/>
                <a:gd name="T2" fmla="*/ 0 w 1253"/>
                <a:gd name="T3" fmla="*/ 1133 h 1133"/>
                <a:gd name="T4" fmla="*/ 151 w 1253"/>
                <a:gd name="T5" fmla="*/ 0 h 1133"/>
                <a:gd name="T6" fmla="*/ 1102 w 1253"/>
                <a:gd name="T7" fmla="*/ 0 h 1133"/>
                <a:gd name="T8" fmla="*/ 1253 w 1253"/>
                <a:gd name="T9" fmla="*/ 1133 h 1133"/>
              </a:gdLst>
              <a:ahLst/>
              <a:cxnLst>
                <a:cxn ang="0">
                  <a:pos x="T0" y="T1"/>
                </a:cxn>
                <a:cxn ang="0">
                  <a:pos x="T2" y="T3"/>
                </a:cxn>
                <a:cxn ang="0">
                  <a:pos x="T4" y="T5"/>
                </a:cxn>
                <a:cxn ang="0">
                  <a:pos x="T6" y="T7"/>
                </a:cxn>
                <a:cxn ang="0">
                  <a:pos x="T8" y="T9"/>
                </a:cxn>
              </a:cxnLst>
              <a:rect l="0" t="0" r="r" b="b"/>
              <a:pathLst>
                <a:path w="1253" h="1133">
                  <a:moveTo>
                    <a:pt x="1253" y="1133"/>
                  </a:moveTo>
                  <a:lnTo>
                    <a:pt x="0" y="1133"/>
                  </a:lnTo>
                  <a:lnTo>
                    <a:pt x="151" y="0"/>
                  </a:lnTo>
                  <a:lnTo>
                    <a:pt x="1102" y="0"/>
                  </a:lnTo>
                  <a:lnTo>
                    <a:pt x="1253" y="1133"/>
                  </a:lnTo>
                  <a:close/>
                </a:path>
              </a:pathLst>
            </a:custGeom>
            <a:solidFill>
              <a:srgbClr val="666666"/>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6"/>
            <p:cNvSpPr/>
            <p:nvPr/>
          </p:nvSpPr>
          <p:spPr bwMode="auto">
            <a:xfrm>
              <a:off x="1894860" y="5309576"/>
              <a:ext cx="778283" cy="517733"/>
            </a:xfrm>
            <a:custGeom>
              <a:avLst/>
              <a:gdLst>
                <a:gd name="T0" fmla="*/ 1156 w 1156"/>
                <a:gd name="T1" fmla="*/ 769 h 769"/>
                <a:gd name="T2" fmla="*/ 1055 w 1156"/>
                <a:gd name="T3" fmla="*/ 0 h 769"/>
                <a:gd name="T4" fmla="*/ 104 w 1156"/>
                <a:gd name="T5" fmla="*/ 0 h 769"/>
                <a:gd name="T6" fmla="*/ 0 w 1156"/>
                <a:gd name="T7" fmla="*/ 769 h 769"/>
                <a:gd name="T8" fmla="*/ 1156 w 1156"/>
                <a:gd name="T9" fmla="*/ 769 h 769"/>
              </a:gdLst>
              <a:ahLst/>
              <a:cxnLst>
                <a:cxn ang="0">
                  <a:pos x="T0" y="T1"/>
                </a:cxn>
                <a:cxn ang="0">
                  <a:pos x="T2" y="T3"/>
                </a:cxn>
                <a:cxn ang="0">
                  <a:pos x="T4" y="T5"/>
                </a:cxn>
                <a:cxn ang="0">
                  <a:pos x="T6" y="T7"/>
                </a:cxn>
                <a:cxn ang="0">
                  <a:pos x="T8" y="T9"/>
                </a:cxn>
              </a:cxnLst>
              <a:rect l="0" t="0" r="r" b="b"/>
              <a:pathLst>
                <a:path w="1156" h="769">
                  <a:moveTo>
                    <a:pt x="1156" y="769"/>
                  </a:moveTo>
                  <a:lnTo>
                    <a:pt x="1055" y="0"/>
                  </a:lnTo>
                  <a:lnTo>
                    <a:pt x="104" y="0"/>
                  </a:lnTo>
                  <a:lnTo>
                    <a:pt x="0" y="769"/>
                  </a:lnTo>
                  <a:lnTo>
                    <a:pt x="1156" y="769"/>
                  </a:lnTo>
                  <a:close/>
                </a:path>
              </a:pathLst>
            </a:custGeom>
            <a:solidFill>
              <a:srgbClr val="4D4D4D"/>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7"/>
            <p:cNvSpPr/>
            <p:nvPr/>
          </p:nvSpPr>
          <p:spPr bwMode="auto">
            <a:xfrm>
              <a:off x="950284" y="3625092"/>
              <a:ext cx="2668783" cy="1956479"/>
            </a:xfrm>
            <a:custGeom>
              <a:avLst/>
              <a:gdLst>
                <a:gd name="T0" fmla="*/ 1676 w 1676"/>
                <a:gd name="T1" fmla="*/ 1196 h 1229"/>
                <a:gd name="T2" fmla="*/ 1643 w 1676"/>
                <a:gd name="T3" fmla="*/ 1229 h 1229"/>
                <a:gd name="T4" fmla="*/ 33 w 1676"/>
                <a:gd name="T5" fmla="*/ 1229 h 1229"/>
                <a:gd name="T6" fmla="*/ 0 w 1676"/>
                <a:gd name="T7" fmla="*/ 1196 h 1229"/>
                <a:gd name="T8" fmla="*/ 0 w 1676"/>
                <a:gd name="T9" fmla="*/ 32 h 1229"/>
                <a:gd name="T10" fmla="*/ 33 w 1676"/>
                <a:gd name="T11" fmla="*/ 0 h 1229"/>
                <a:gd name="T12" fmla="*/ 1643 w 1676"/>
                <a:gd name="T13" fmla="*/ 0 h 1229"/>
                <a:gd name="T14" fmla="*/ 1676 w 1676"/>
                <a:gd name="T15" fmla="*/ 32 h 1229"/>
                <a:gd name="T16" fmla="*/ 1676 w 1676"/>
                <a:gd name="T17" fmla="*/ 1196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6" h="1229">
                  <a:moveTo>
                    <a:pt x="1676" y="1196"/>
                  </a:moveTo>
                  <a:cubicBezTo>
                    <a:pt x="1676" y="1214"/>
                    <a:pt x="1661" y="1229"/>
                    <a:pt x="1643" y="1229"/>
                  </a:cubicBezTo>
                  <a:cubicBezTo>
                    <a:pt x="33" y="1229"/>
                    <a:pt x="33" y="1229"/>
                    <a:pt x="33" y="1229"/>
                  </a:cubicBezTo>
                  <a:cubicBezTo>
                    <a:pt x="15" y="1229"/>
                    <a:pt x="0" y="1214"/>
                    <a:pt x="0" y="1196"/>
                  </a:cubicBezTo>
                  <a:cubicBezTo>
                    <a:pt x="0" y="32"/>
                    <a:pt x="0" y="32"/>
                    <a:pt x="0" y="32"/>
                  </a:cubicBezTo>
                  <a:cubicBezTo>
                    <a:pt x="0" y="15"/>
                    <a:pt x="15" y="0"/>
                    <a:pt x="33" y="0"/>
                  </a:cubicBezTo>
                  <a:cubicBezTo>
                    <a:pt x="1643" y="0"/>
                    <a:pt x="1643" y="0"/>
                    <a:pt x="1643" y="0"/>
                  </a:cubicBezTo>
                  <a:cubicBezTo>
                    <a:pt x="1661" y="0"/>
                    <a:pt x="1676" y="15"/>
                    <a:pt x="1676" y="32"/>
                  </a:cubicBezTo>
                  <a:lnTo>
                    <a:pt x="1676" y="1196"/>
                  </a:lnTo>
                  <a:close/>
                </a:path>
              </a:pathLst>
            </a:custGeom>
            <a:solidFill>
              <a:srgbClr val="333333"/>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8"/>
            <p:cNvSpPr/>
            <p:nvPr/>
          </p:nvSpPr>
          <p:spPr bwMode="auto">
            <a:xfrm>
              <a:off x="950284" y="5232825"/>
              <a:ext cx="2668783" cy="348746"/>
            </a:xfrm>
            <a:custGeom>
              <a:avLst/>
              <a:gdLst>
                <a:gd name="T0" fmla="*/ 0 w 1676"/>
                <a:gd name="T1" fmla="*/ 0 h 219"/>
                <a:gd name="T2" fmla="*/ 0 w 1676"/>
                <a:gd name="T3" fmla="*/ 186 h 219"/>
                <a:gd name="T4" fmla="*/ 33 w 1676"/>
                <a:gd name="T5" fmla="*/ 219 h 219"/>
                <a:gd name="T6" fmla="*/ 1643 w 1676"/>
                <a:gd name="T7" fmla="*/ 219 h 219"/>
                <a:gd name="T8" fmla="*/ 1676 w 1676"/>
                <a:gd name="T9" fmla="*/ 186 h 219"/>
                <a:gd name="T10" fmla="*/ 1676 w 1676"/>
                <a:gd name="T11" fmla="*/ 0 h 219"/>
                <a:gd name="T12" fmla="*/ 0 w 1676"/>
                <a:gd name="T13" fmla="*/ 0 h 219"/>
              </a:gdLst>
              <a:ahLst/>
              <a:cxnLst>
                <a:cxn ang="0">
                  <a:pos x="T0" y="T1"/>
                </a:cxn>
                <a:cxn ang="0">
                  <a:pos x="T2" y="T3"/>
                </a:cxn>
                <a:cxn ang="0">
                  <a:pos x="T4" y="T5"/>
                </a:cxn>
                <a:cxn ang="0">
                  <a:pos x="T6" y="T7"/>
                </a:cxn>
                <a:cxn ang="0">
                  <a:pos x="T8" y="T9"/>
                </a:cxn>
                <a:cxn ang="0">
                  <a:pos x="T10" y="T11"/>
                </a:cxn>
                <a:cxn ang="0">
                  <a:pos x="T12" y="T13"/>
                </a:cxn>
              </a:cxnLst>
              <a:rect l="0" t="0" r="r" b="b"/>
              <a:pathLst>
                <a:path w="1676" h="219">
                  <a:moveTo>
                    <a:pt x="0" y="0"/>
                  </a:moveTo>
                  <a:cubicBezTo>
                    <a:pt x="0" y="186"/>
                    <a:pt x="0" y="186"/>
                    <a:pt x="0" y="186"/>
                  </a:cubicBezTo>
                  <a:cubicBezTo>
                    <a:pt x="0" y="204"/>
                    <a:pt x="15" y="219"/>
                    <a:pt x="33" y="219"/>
                  </a:cubicBezTo>
                  <a:cubicBezTo>
                    <a:pt x="1643" y="219"/>
                    <a:pt x="1643" y="219"/>
                    <a:pt x="1643" y="219"/>
                  </a:cubicBezTo>
                  <a:cubicBezTo>
                    <a:pt x="1661" y="219"/>
                    <a:pt x="1676" y="204"/>
                    <a:pt x="1676" y="186"/>
                  </a:cubicBezTo>
                  <a:cubicBezTo>
                    <a:pt x="1676" y="0"/>
                    <a:pt x="1676" y="0"/>
                    <a:pt x="1676" y="0"/>
                  </a:cubicBezTo>
                  <a:lnTo>
                    <a:pt x="0" y="0"/>
                  </a:lnTo>
                  <a:close/>
                </a:path>
              </a:pathLst>
            </a:custGeom>
            <a:solidFill>
              <a:srgbClr val="666666"/>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Rectangle 9"/>
            <p:cNvSpPr>
              <a:spLocks noChangeArrowheads="1"/>
            </p:cNvSpPr>
            <p:nvPr/>
          </p:nvSpPr>
          <p:spPr bwMode="auto">
            <a:xfrm>
              <a:off x="1074836" y="3722041"/>
              <a:ext cx="2420352" cy="1510784"/>
            </a:xfrm>
            <a:prstGeom prst="rect">
              <a:avLst/>
            </a:pr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10"/>
            <p:cNvSpPr/>
            <p:nvPr/>
          </p:nvSpPr>
          <p:spPr bwMode="auto">
            <a:xfrm>
              <a:off x="1709715" y="6025919"/>
              <a:ext cx="1149920" cy="46455"/>
            </a:xfrm>
            <a:custGeom>
              <a:avLst/>
              <a:gdLst>
                <a:gd name="T0" fmla="*/ 693 w 722"/>
                <a:gd name="T1" fmla="*/ 0 h 29"/>
                <a:gd name="T2" fmla="*/ 29 w 722"/>
                <a:gd name="T3" fmla="*/ 0 h 29"/>
                <a:gd name="T4" fmla="*/ 0 w 722"/>
                <a:gd name="T5" fmla="*/ 29 h 29"/>
                <a:gd name="T6" fmla="*/ 722 w 722"/>
                <a:gd name="T7" fmla="*/ 29 h 29"/>
                <a:gd name="T8" fmla="*/ 693 w 722"/>
                <a:gd name="T9" fmla="*/ 0 h 29"/>
              </a:gdLst>
              <a:ahLst/>
              <a:cxnLst>
                <a:cxn ang="0">
                  <a:pos x="T0" y="T1"/>
                </a:cxn>
                <a:cxn ang="0">
                  <a:pos x="T2" y="T3"/>
                </a:cxn>
                <a:cxn ang="0">
                  <a:pos x="T4" y="T5"/>
                </a:cxn>
                <a:cxn ang="0">
                  <a:pos x="T6" y="T7"/>
                </a:cxn>
                <a:cxn ang="0">
                  <a:pos x="T8" y="T9"/>
                </a:cxn>
              </a:cxnLst>
              <a:rect l="0" t="0" r="r" b="b"/>
              <a:pathLst>
                <a:path w="722" h="29">
                  <a:moveTo>
                    <a:pt x="693" y="0"/>
                  </a:moveTo>
                  <a:cubicBezTo>
                    <a:pt x="29" y="0"/>
                    <a:pt x="29" y="0"/>
                    <a:pt x="29" y="0"/>
                  </a:cubicBezTo>
                  <a:cubicBezTo>
                    <a:pt x="13" y="0"/>
                    <a:pt x="0" y="13"/>
                    <a:pt x="0" y="29"/>
                  </a:cubicBezTo>
                  <a:cubicBezTo>
                    <a:pt x="722" y="29"/>
                    <a:pt x="722" y="29"/>
                    <a:pt x="722" y="29"/>
                  </a:cubicBezTo>
                  <a:cubicBezTo>
                    <a:pt x="722" y="13"/>
                    <a:pt x="709" y="0"/>
                    <a:pt x="693" y="0"/>
                  </a:cubicBezTo>
                  <a:close/>
                </a:path>
              </a:pathLst>
            </a:custGeom>
            <a:solidFill>
              <a:srgbClr val="4D4D4D"/>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11"/>
            <p:cNvSpPr>
              <a:spLocks noEditPoints="1"/>
            </p:cNvSpPr>
            <p:nvPr/>
          </p:nvSpPr>
          <p:spPr bwMode="auto">
            <a:xfrm>
              <a:off x="1017920" y="4095878"/>
              <a:ext cx="2542885" cy="1136454"/>
            </a:xfrm>
            <a:custGeom>
              <a:avLst/>
              <a:gdLst>
                <a:gd name="T0" fmla="*/ 1533 w 1597"/>
                <a:gd name="T1" fmla="*/ 472 h 714"/>
                <a:gd name="T2" fmla="*/ 1534 w 1597"/>
                <a:gd name="T3" fmla="*/ 459 h 714"/>
                <a:gd name="T4" fmla="*/ 1396 w 1597"/>
                <a:gd name="T5" fmla="*/ 328 h 714"/>
                <a:gd name="T6" fmla="*/ 1285 w 1597"/>
                <a:gd name="T7" fmla="*/ 381 h 714"/>
                <a:gd name="T8" fmla="*/ 1266 w 1597"/>
                <a:gd name="T9" fmla="*/ 376 h 714"/>
                <a:gd name="T10" fmla="*/ 1107 w 1597"/>
                <a:gd name="T11" fmla="*/ 238 h 714"/>
                <a:gd name="T12" fmla="*/ 1008 w 1597"/>
                <a:gd name="T13" fmla="*/ 271 h 714"/>
                <a:gd name="T14" fmla="*/ 896 w 1597"/>
                <a:gd name="T15" fmla="*/ 208 h 714"/>
                <a:gd name="T16" fmla="*/ 846 w 1597"/>
                <a:gd name="T17" fmla="*/ 218 h 714"/>
                <a:gd name="T18" fmla="*/ 707 w 1597"/>
                <a:gd name="T19" fmla="*/ 107 h 714"/>
                <a:gd name="T20" fmla="*/ 690 w 1597"/>
                <a:gd name="T21" fmla="*/ 108 h 714"/>
                <a:gd name="T22" fmla="*/ 575 w 1597"/>
                <a:gd name="T23" fmla="*/ 0 h 714"/>
                <a:gd name="T24" fmla="*/ 472 w 1597"/>
                <a:gd name="T25" fmla="*/ 61 h 714"/>
                <a:gd name="T26" fmla="*/ 460 w 1597"/>
                <a:gd name="T27" fmla="*/ 59 h 714"/>
                <a:gd name="T28" fmla="*/ 400 w 1597"/>
                <a:gd name="T29" fmla="*/ 116 h 714"/>
                <a:gd name="T30" fmla="*/ 402 w 1597"/>
                <a:gd name="T31" fmla="*/ 133 h 714"/>
                <a:gd name="T32" fmla="*/ 333 w 1597"/>
                <a:gd name="T33" fmla="*/ 210 h 714"/>
                <a:gd name="T34" fmla="*/ 311 w 1597"/>
                <a:gd name="T35" fmla="*/ 208 h 714"/>
                <a:gd name="T36" fmla="*/ 213 w 1597"/>
                <a:gd name="T37" fmla="*/ 286 h 714"/>
                <a:gd name="T38" fmla="*/ 109 w 1597"/>
                <a:gd name="T39" fmla="*/ 437 h 714"/>
                <a:gd name="T40" fmla="*/ 109 w 1597"/>
                <a:gd name="T41" fmla="*/ 451 h 714"/>
                <a:gd name="T42" fmla="*/ 0 w 1597"/>
                <a:gd name="T43" fmla="*/ 633 h 714"/>
                <a:gd name="T44" fmla="*/ 17 w 1597"/>
                <a:gd name="T45" fmla="*/ 714 h 714"/>
                <a:gd name="T46" fmla="*/ 1546 w 1597"/>
                <a:gd name="T47" fmla="*/ 714 h 714"/>
                <a:gd name="T48" fmla="*/ 1597 w 1597"/>
                <a:gd name="T49" fmla="*/ 598 h 714"/>
                <a:gd name="T50" fmla="*/ 1533 w 1597"/>
                <a:gd name="T51" fmla="*/ 472 h 714"/>
                <a:gd name="T52" fmla="*/ 581 w 1597"/>
                <a:gd name="T53" fmla="*/ 390 h 714"/>
                <a:gd name="T54" fmla="*/ 564 w 1597"/>
                <a:gd name="T55" fmla="*/ 356 h 714"/>
                <a:gd name="T56" fmla="*/ 595 w 1597"/>
                <a:gd name="T57" fmla="*/ 319 h 714"/>
                <a:gd name="T58" fmla="*/ 615 w 1597"/>
                <a:gd name="T59" fmla="*/ 340 h 714"/>
                <a:gd name="T60" fmla="*/ 609 w 1597"/>
                <a:gd name="T61" fmla="*/ 376 h 714"/>
                <a:gd name="T62" fmla="*/ 610 w 1597"/>
                <a:gd name="T63" fmla="*/ 382 h 714"/>
                <a:gd name="T64" fmla="*/ 581 w 1597"/>
                <a:gd name="T65" fmla="*/ 390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97" h="714">
                  <a:moveTo>
                    <a:pt x="1533" y="472"/>
                  </a:moveTo>
                  <a:cubicBezTo>
                    <a:pt x="1534" y="468"/>
                    <a:pt x="1534" y="463"/>
                    <a:pt x="1534" y="459"/>
                  </a:cubicBezTo>
                  <a:cubicBezTo>
                    <a:pt x="1534" y="386"/>
                    <a:pt x="1472" y="328"/>
                    <a:pt x="1396" y="328"/>
                  </a:cubicBezTo>
                  <a:cubicBezTo>
                    <a:pt x="1350" y="328"/>
                    <a:pt x="1310" y="349"/>
                    <a:pt x="1285" y="381"/>
                  </a:cubicBezTo>
                  <a:cubicBezTo>
                    <a:pt x="1279" y="379"/>
                    <a:pt x="1273" y="377"/>
                    <a:pt x="1266" y="376"/>
                  </a:cubicBezTo>
                  <a:cubicBezTo>
                    <a:pt x="1259" y="299"/>
                    <a:pt x="1190" y="238"/>
                    <a:pt x="1107" y="238"/>
                  </a:cubicBezTo>
                  <a:cubicBezTo>
                    <a:pt x="1069" y="238"/>
                    <a:pt x="1035" y="251"/>
                    <a:pt x="1008" y="271"/>
                  </a:cubicBezTo>
                  <a:cubicBezTo>
                    <a:pt x="986" y="233"/>
                    <a:pt x="945" y="208"/>
                    <a:pt x="896" y="208"/>
                  </a:cubicBezTo>
                  <a:cubicBezTo>
                    <a:pt x="878" y="208"/>
                    <a:pt x="861" y="211"/>
                    <a:pt x="846" y="218"/>
                  </a:cubicBezTo>
                  <a:cubicBezTo>
                    <a:pt x="835" y="155"/>
                    <a:pt x="777" y="107"/>
                    <a:pt x="707" y="107"/>
                  </a:cubicBezTo>
                  <a:cubicBezTo>
                    <a:pt x="702" y="107"/>
                    <a:pt x="696" y="107"/>
                    <a:pt x="690" y="108"/>
                  </a:cubicBezTo>
                  <a:cubicBezTo>
                    <a:pt x="690" y="48"/>
                    <a:pt x="638" y="0"/>
                    <a:pt x="575" y="0"/>
                  </a:cubicBezTo>
                  <a:cubicBezTo>
                    <a:pt x="530" y="0"/>
                    <a:pt x="491" y="25"/>
                    <a:pt x="472" y="61"/>
                  </a:cubicBezTo>
                  <a:cubicBezTo>
                    <a:pt x="468" y="60"/>
                    <a:pt x="464" y="59"/>
                    <a:pt x="460" y="59"/>
                  </a:cubicBezTo>
                  <a:cubicBezTo>
                    <a:pt x="427" y="59"/>
                    <a:pt x="400" y="85"/>
                    <a:pt x="400" y="116"/>
                  </a:cubicBezTo>
                  <a:cubicBezTo>
                    <a:pt x="400" y="122"/>
                    <a:pt x="401" y="127"/>
                    <a:pt x="402" y="133"/>
                  </a:cubicBezTo>
                  <a:cubicBezTo>
                    <a:pt x="370" y="149"/>
                    <a:pt x="345" y="177"/>
                    <a:pt x="333" y="210"/>
                  </a:cubicBezTo>
                  <a:cubicBezTo>
                    <a:pt x="326" y="209"/>
                    <a:pt x="319" y="208"/>
                    <a:pt x="311" y="208"/>
                  </a:cubicBezTo>
                  <a:cubicBezTo>
                    <a:pt x="262" y="208"/>
                    <a:pt x="221" y="242"/>
                    <a:pt x="213" y="286"/>
                  </a:cubicBezTo>
                  <a:cubicBezTo>
                    <a:pt x="151" y="312"/>
                    <a:pt x="109" y="370"/>
                    <a:pt x="109" y="437"/>
                  </a:cubicBezTo>
                  <a:cubicBezTo>
                    <a:pt x="109" y="442"/>
                    <a:pt x="109" y="446"/>
                    <a:pt x="109" y="451"/>
                  </a:cubicBezTo>
                  <a:cubicBezTo>
                    <a:pt x="44" y="488"/>
                    <a:pt x="0" y="555"/>
                    <a:pt x="0" y="633"/>
                  </a:cubicBezTo>
                  <a:cubicBezTo>
                    <a:pt x="0" y="661"/>
                    <a:pt x="6" y="689"/>
                    <a:pt x="17" y="714"/>
                  </a:cubicBezTo>
                  <a:cubicBezTo>
                    <a:pt x="1546" y="714"/>
                    <a:pt x="1546" y="714"/>
                    <a:pt x="1546" y="714"/>
                  </a:cubicBezTo>
                  <a:cubicBezTo>
                    <a:pt x="1578" y="684"/>
                    <a:pt x="1597" y="644"/>
                    <a:pt x="1597" y="598"/>
                  </a:cubicBezTo>
                  <a:cubicBezTo>
                    <a:pt x="1597" y="547"/>
                    <a:pt x="1572" y="502"/>
                    <a:pt x="1533" y="472"/>
                  </a:cubicBezTo>
                  <a:close/>
                  <a:moveTo>
                    <a:pt x="581" y="390"/>
                  </a:moveTo>
                  <a:cubicBezTo>
                    <a:pt x="578" y="377"/>
                    <a:pt x="572" y="365"/>
                    <a:pt x="564" y="356"/>
                  </a:cubicBezTo>
                  <a:cubicBezTo>
                    <a:pt x="576" y="345"/>
                    <a:pt x="587" y="333"/>
                    <a:pt x="595" y="319"/>
                  </a:cubicBezTo>
                  <a:cubicBezTo>
                    <a:pt x="601" y="327"/>
                    <a:pt x="608" y="334"/>
                    <a:pt x="615" y="340"/>
                  </a:cubicBezTo>
                  <a:cubicBezTo>
                    <a:pt x="611" y="351"/>
                    <a:pt x="609" y="363"/>
                    <a:pt x="609" y="376"/>
                  </a:cubicBezTo>
                  <a:cubicBezTo>
                    <a:pt x="609" y="378"/>
                    <a:pt x="610" y="380"/>
                    <a:pt x="610" y="382"/>
                  </a:cubicBezTo>
                  <a:cubicBezTo>
                    <a:pt x="600" y="384"/>
                    <a:pt x="590" y="386"/>
                    <a:pt x="581" y="390"/>
                  </a:cubicBezTo>
                  <a:close/>
                </a:path>
              </a:pathLst>
            </a:custGeom>
            <a:solidFill>
              <a:srgbClr val="F1F1F1"/>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12"/>
            <p:cNvSpPr/>
            <p:nvPr/>
          </p:nvSpPr>
          <p:spPr bwMode="auto">
            <a:xfrm>
              <a:off x="1810030" y="3099280"/>
              <a:ext cx="1890500" cy="1993508"/>
            </a:xfrm>
            <a:custGeom>
              <a:avLst/>
              <a:gdLst>
                <a:gd name="T0" fmla="*/ 1060 w 1187"/>
                <a:gd name="T1" fmla="*/ 0 h 1252"/>
                <a:gd name="T2" fmla="*/ 832 w 1187"/>
                <a:gd name="T3" fmla="*/ 228 h 1252"/>
                <a:gd name="T4" fmla="*/ 729 w 1187"/>
                <a:gd name="T5" fmla="*/ 312 h 1252"/>
                <a:gd name="T6" fmla="*/ 512 w 1187"/>
                <a:gd name="T7" fmla="*/ 432 h 1252"/>
                <a:gd name="T8" fmla="*/ 342 w 1187"/>
                <a:gd name="T9" fmla="*/ 509 h 1252"/>
                <a:gd name="T10" fmla="*/ 222 w 1187"/>
                <a:gd name="T11" fmla="*/ 568 h 1252"/>
                <a:gd name="T12" fmla="*/ 141 w 1187"/>
                <a:gd name="T13" fmla="*/ 619 h 1252"/>
                <a:gd name="T14" fmla="*/ 88 w 1187"/>
                <a:gd name="T15" fmla="*/ 664 h 1252"/>
                <a:gd name="T16" fmla="*/ 53 w 1187"/>
                <a:gd name="T17" fmla="*/ 704 h 1252"/>
                <a:gd name="T18" fmla="*/ 14 w 1187"/>
                <a:gd name="T19" fmla="*/ 777 h 1252"/>
                <a:gd name="T20" fmla="*/ 0 w 1187"/>
                <a:gd name="T21" fmla="*/ 862 h 1252"/>
                <a:gd name="T22" fmla="*/ 15 w 1187"/>
                <a:gd name="T23" fmla="*/ 954 h 1252"/>
                <a:gd name="T24" fmla="*/ 84 w 1187"/>
                <a:gd name="T25" fmla="*/ 1095 h 1252"/>
                <a:gd name="T26" fmla="*/ 210 w 1187"/>
                <a:gd name="T27" fmla="*/ 1252 h 1252"/>
                <a:gd name="T28" fmla="*/ 342 w 1187"/>
                <a:gd name="T29" fmla="*/ 1129 h 1252"/>
                <a:gd name="T30" fmla="*/ 263 w 1187"/>
                <a:gd name="T31" fmla="*/ 1036 h 1252"/>
                <a:gd name="T32" fmla="*/ 197 w 1187"/>
                <a:gd name="T33" fmla="*/ 929 h 1252"/>
                <a:gd name="T34" fmla="*/ 184 w 1187"/>
                <a:gd name="T35" fmla="*/ 890 h 1252"/>
                <a:gd name="T36" fmla="*/ 180 w 1187"/>
                <a:gd name="T37" fmla="*/ 862 h 1252"/>
                <a:gd name="T38" fmla="*/ 183 w 1187"/>
                <a:gd name="T39" fmla="*/ 841 h 1252"/>
                <a:gd name="T40" fmla="*/ 191 w 1187"/>
                <a:gd name="T41" fmla="*/ 822 h 1252"/>
                <a:gd name="T42" fmla="*/ 204 w 1187"/>
                <a:gd name="T43" fmla="*/ 803 h 1252"/>
                <a:gd name="T44" fmla="*/ 249 w 1187"/>
                <a:gd name="T45" fmla="*/ 763 h 1252"/>
                <a:gd name="T46" fmla="*/ 309 w 1187"/>
                <a:gd name="T47" fmla="*/ 726 h 1252"/>
                <a:gd name="T48" fmla="*/ 451 w 1187"/>
                <a:gd name="T49" fmla="*/ 657 h 1252"/>
                <a:gd name="T50" fmla="*/ 707 w 1187"/>
                <a:gd name="T51" fmla="*/ 535 h 1252"/>
                <a:gd name="T52" fmla="*/ 838 w 1187"/>
                <a:gd name="T53" fmla="*/ 456 h 1252"/>
                <a:gd name="T54" fmla="*/ 959 w 1187"/>
                <a:gd name="T55" fmla="*/ 355 h 1252"/>
                <a:gd name="T56" fmla="*/ 1152 w 1187"/>
                <a:gd name="T57" fmla="*/ 162 h 1252"/>
                <a:gd name="T58" fmla="*/ 1181 w 1187"/>
                <a:gd name="T59" fmla="*/ 133 h 1252"/>
                <a:gd name="T60" fmla="*/ 1187 w 1187"/>
                <a:gd name="T61" fmla="*/ 127 h 1252"/>
                <a:gd name="T62" fmla="*/ 1060 w 1187"/>
                <a:gd name="T63" fmla="*/ 0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87" h="1252">
                  <a:moveTo>
                    <a:pt x="1060" y="0"/>
                  </a:moveTo>
                  <a:cubicBezTo>
                    <a:pt x="1060" y="0"/>
                    <a:pt x="1043" y="16"/>
                    <a:pt x="832" y="228"/>
                  </a:cubicBezTo>
                  <a:cubicBezTo>
                    <a:pt x="801" y="258"/>
                    <a:pt x="766" y="286"/>
                    <a:pt x="729" y="312"/>
                  </a:cubicBezTo>
                  <a:cubicBezTo>
                    <a:pt x="663" y="358"/>
                    <a:pt x="588" y="396"/>
                    <a:pt x="512" y="432"/>
                  </a:cubicBezTo>
                  <a:cubicBezTo>
                    <a:pt x="455" y="459"/>
                    <a:pt x="397" y="484"/>
                    <a:pt x="342" y="509"/>
                  </a:cubicBezTo>
                  <a:cubicBezTo>
                    <a:pt x="300" y="528"/>
                    <a:pt x="260" y="547"/>
                    <a:pt x="222" y="568"/>
                  </a:cubicBezTo>
                  <a:cubicBezTo>
                    <a:pt x="194" y="584"/>
                    <a:pt x="167" y="600"/>
                    <a:pt x="141" y="619"/>
                  </a:cubicBezTo>
                  <a:cubicBezTo>
                    <a:pt x="122" y="633"/>
                    <a:pt x="104" y="648"/>
                    <a:pt x="88" y="664"/>
                  </a:cubicBezTo>
                  <a:cubicBezTo>
                    <a:pt x="75" y="677"/>
                    <a:pt x="63" y="690"/>
                    <a:pt x="53" y="704"/>
                  </a:cubicBezTo>
                  <a:cubicBezTo>
                    <a:pt x="37" y="726"/>
                    <a:pt x="24" y="751"/>
                    <a:pt x="14" y="777"/>
                  </a:cubicBezTo>
                  <a:cubicBezTo>
                    <a:pt x="5" y="804"/>
                    <a:pt x="0" y="833"/>
                    <a:pt x="0" y="862"/>
                  </a:cubicBezTo>
                  <a:cubicBezTo>
                    <a:pt x="0" y="893"/>
                    <a:pt x="5" y="923"/>
                    <a:pt x="15" y="954"/>
                  </a:cubicBezTo>
                  <a:cubicBezTo>
                    <a:pt x="29" y="1000"/>
                    <a:pt x="52" y="1046"/>
                    <a:pt x="84" y="1095"/>
                  </a:cubicBezTo>
                  <a:cubicBezTo>
                    <a:pt x="116" y="1144"/>
                    <a:pt x="158" y="1196"/>
                    <a:pt x="210" y="1252"/>
                  </a:cubicBezTo>
                  <a:cubicBezTo>
                    <a:pt x="342" y="1129"/>
                    <a:pt x="342" y="1129"/>
                    <a:pt x="342" y="1129"/>
                  </a:cubicBezTo>
                  <a:cubicBezTo>
                    <a:pt x="310" y="1096"/>
                    <a:pt x="284" y="1065"/>
                    <a:pt x="263" y="1036"/>
                  </a:cubicBezTo>
                  <a:cubicBezTo>
                    <a:pt x="231" y="994"/>
                    <a:pt x="209" y="958"/>
                    <a:pt x="197" y="929"/>
                  </a:cubicBezTo>
                  <a:cubicBezTo>
                    <a:pt x="191" y="914"/>
                    <a:pt x="186" y="901"/>
                    <a:pt x="184" y="890"/>
                  </a:cubicBezTo>
                  <a:cubicBezTo>
                    <a:pt x="181" y="879"/>
                    <a:pt x="180" y="870"/>
                    <a:pt x="180" y="862"/>
                  </a:cubicBezTo>
                  <a:cubicBezTo>
                    <a:pt x="180" y="854"/>
                    <a:pt x="181" y="847"/>
                    <a:pt x="183" y="841"/>
                  </a:cubicBezTo>
                  <a:cubicBezTo>
                    <a:pt x="185" y="834"/>
                    <a:pt x="187" y="829"/>
                    <a:pt x="191" y="822"/>
                  </a:cubicBezTo>
                  <a:cubicBezTo>
                    <a:pt x="194" y="816"/>
                    <a:pt x="198" y="810"/>
                    <a:pt x="204" y="803"/>
                  </a:cubicBezTo>
                  <a:cubicBezTo>
                    <a:pt x="214" y="791"/>
                    <a:pt x="229" y="777"/>
                    <a:pt x="249" y="763"/>
                  </a:cubicBezTo>
                  <a:cubicBezTo>
                    <a:pt x="266" y="751"/>
                    <a:pt x="286" y="738"/>
                    <a:pt x="309" y="726"/>
                  </a:cubicBezTo>
                  <a:cubicBezTo>
                    <a:pt x="349" y="703"/>
                    <a:pt x="398" y="681"/>
                    <a:pt x="451" y="657"/>
                  </a:cubicBezTo>
                  <a:cubicBezTo>
                    <a:pt x="530" y="621"/>
                    <a:pt x="619" y="583"/>
                    <a:pt x="707" y="535"/>
                  </a:cubicBezTo>
                  <a:cubicBezTo>
                    <a:pt x="752" y="512"/>
                    <a:pt x="796" y="485"/>
                    <a:pt x="838" y="456"/>
                  </a:cubicBezTo>
                  <a:cubicBezTo>
                    <a:pt x="880" y="426"/>
                    <a:pt x="921" y="393"/>
                    <a:pt x="959" y="355"/>
                  </a:cubicBezTo>
                  <a:cubicBezTo>
                    <a:pt x="1065" y="249"/>
                    <a:pt x="1122" y="192"/>
                    <a:pt x="1152" y="162"/>
                  </a:cubicBezTo>
                  <a:cubicBezTo>
                    <a:pt x="1168" y="146"/>
                    <a:pt x="1176" y="138"/>
                    <a:pt x="1181" y="133"/>
                  </a:cubicBezTo>
                  <a:cubicBezTo>
                    <a:pt x="1186" y="128"/>
                    <a:pt x="1187" y="127"/>
                    <a:pt x="1187" y="127"/>
                  </a:cubicBezTo>
                  <a:lnTo>
                    <a:pt x="1060" y="0"/>
                  </a:lnTo>
                  <a:close/>
                </a:path>
              </a:pathLst>
            </a:custGeom>
            <a:solidFill>
              <a:srgbClr val="F1F1F1"/>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13"/>
            <p:cNvSpPr/>
            <p:nvPr/>
          </p:nvSpPr>
          <p:spPr bwMode="auto">
            <a:xfrm>
              <a:off x="1194002" y="4629588"/>
              <a:ext cx="1920124" cy="603237"/>
            </a:xfrm>
            <a:custGeom>
              <a:avLst/>
              <a:gdLst>
                <a:gd name="T0" fmla="*/ 38 w 1206"/>
                <a:gd name="T1" fmla="*/ 379 h 379"/>
                <a:gd name="T2" fmla="*/ 0 w 1206"/>
                <a:gd name="T3" fmla="*/ 287 h 379"/>
                <a:gd name="T4" fmla="*/ 48 w 1206"/>
                <a:gd name="T5" fmla="*/ 186 h 379"/>
                <a:gd name="T6" fmla="*/ 48 w 1206"/>
                <a:gd name="T7" fmla="*/ 176 h 379"/>
                <a:gd name="T8" fmla="*/ 152 w 1206"/>
                <a:gd name="T9" fmla="*/ 71 h 379"/>
                <a:gd name="T10" fmla="*/ 236 w 1206"/>
                <a:gd name="T11" fmla="*/ 114 h 379"/>
                <a:gd name="T12" fmla="*/ 250 w 1206"/>
                <a:gd name="T13" fmla="*/ 110 h 379"/>
                <a:gd name="T14" fmla="*/ 370 w 1206"/>
                <a:gd name="T15" fmla="*/ 0 h 379"/>
                <a:gd name="T16" fmla="*/ 487 w 1206"/>
                <a:gd name="T17" fmla="*/ 91 h 379"/>
                <a:gd name="T18" fmla="*/ 501 w 1206"/>
                <a:gd name="T19" fmla="*/ 89 h 379"/>
                <a:gd name="T20" fmla="*/ 552 w 1206"/>
                <a:gd name="T21" fmla="*/ 110 h 379"/>
                <a:gd name="T22" fmla="*/ 552 w 1206"/>
                <a:gd name="T23" fmla="*/ 110 h 379"/>
                <a:gd name="T24" fmla="*/ 649 w 1206"/>
                <a:gd name="T25" fmla="*/ 13 h 379"/>
                <a:gd name="T26" fmla="*/ 746 w 1206"/>
                <a:gd name="T27" fmla="*/ 110 h 379"/>
                <a:gd name="T28" fmla="*/ 746 w 1206"/>
                <a:gd name="T29" fmla="*/ 115 h 379"/>
                <a:gd name="T30" fmla="*/ 767 w 1206"/>
                <a:gd name="T31" fmla="*/ 121 h 379"/>
                <a:gd name="T32" fmla="*/ 827 w 1206"/>
                <a:gd name="T33" fmla="*/ 71 h 379"/>
                <a:gd name="T34" fmla="*/ 877 w 1206"/>
                <a:gd name="T35" fmla="*/ 98 h 379"/>
                <a:gd name="T36" fmla="*/ 993 w 1206"/>
                <a:gd name="T37" fmla="*/ 27 h 379"/>
                <a:gd name="T38" fmla="*/ 1124 w 1206"/>
                <a:gd name="T39" fmla="*/ 158 h 379"/>
                <a:gd name="T40" fmla="*/ 1123 w 1206"/>
                <a:gd name="T41" fmla="*/ 170 h 379"/>
                <a:gd name="T42" fmla="*/ 1206 w 1206"/>
                <a:gd name="T43" fmla="*/ 314 h 379"/>
                <a:gd name="T44" fmla="*/ 1193 w 1206"/>
                <a:gd name="T45" fmla="*/ 379 h 379"/>
                <a:gd name="T46" fmla="*/ 38 w 1206"/>
                <a:gd name="T47" fmla="*/ 37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06" h="379">
                  <a:moveTo>
                    <a:pt x="38" y="379"/>
                  </a:moveTo>
                  <a:cubicBezTo>
                    <a:pt x="15" y="355"/>
                    <a:pt x="0" y="323"/>
                    <a:pt x="0" y="287"/>
                  </a:cubicBezTo>
                  <a:cubicBezTo>
                    <a:pt x="0" y="246"/>
                    <a:pt x="19" y="210"/>
                    <a:pt x="48" y="186"/>
                  </a:cubicBezTo>
                  <a:cubicBezTo>
                    <a:pt x="48" y="183"/>
                    <a:pt x="48" y="179"/>
                    <a:pt x="48" y="176"/>
                  </a:cubicBezTo>
                  <a:cubicBezTo>
                    <a:pt x="48" y="118"/>
                    <a:pt x="94" y="71"/>
                    <a:pt x="152" y="71"/>
                  </a:cubicBezTo>
                  <a:cubicBezTo>
                    <a:pt x="186" y="71"/>
                    <a:pt x="217" y="88"/>
                    <a:pt x="236" y="114"/>
                  </a:cubicBezTo>
                  <a:cubicBezTo>
                    <a:pt x="240" y="112"/>
                    <a:pt x="245" y="111"/>
                    <a:pt x="250" y="110"/>
                  </a:cubicBezTo>
                  <a:cubicBezTo>
                    <a:pt x="256" y="49"/>
                    <a:pt x="307" y="0"/>
                    <a:pt x="370" y="0"/>
                  </a:cubicBezTo>
                  <a:cubicBezTo>
                    <a:pt x="427" y="0"/>
                    <a:pt x="474" y="39"/>
                    <a:pt x="487" y="91"/>
                  </a:cubicBezTo>
                  <a:cubicBezTo>
                    <a:pt x="492" y="90"/>
                    <a:pt x="496" y="89"/>
                    <a:pt x="501" y="89"/>
                  </a:cubicBezTo>
                  <a:cubicBezTo>
                    <a:pt x="521" y="89"/>
                    <a:pt x="539" y="97"/>
                    <a:pt x="552" y="110"/>
                  </a:cubicBezTo>
                  <a:cubicBezTo>
                    <a:pt x="552" y="110"/>
                    <a:pt x="552" y="110"/>
                    <a:pt x="552" y="110"/>
                  </a:cubicBezTo>
                  <a:cubicBezTo>
                    <a:pt x="552" y="56"/>
                    <a:pt x="596" y="13"/>
                    <a:pt x="649" y="13"/>
                  </a:cubicBezTo>
                  <a:cubicBezTo>
                    <a:pt x="703" y="13"/>
                    <a:pt x="746" y="56"/>
                    <a:pt x="746" y="110"/>
                  </a:cubicBezTo>
                  <a:cubicBezTo>
                    <a:pt x="746" y="111"/>
                    <a:pt x="746" y="113"/>
                    <a:pt x="746" y="115"/>
                  </a:cubicBezTo>
                  <a:cubicBezTo>
                    <a:pt x="753" y="116"/>
                    <a:pt x="760" y="118"/>
                    <a:pt x="767" y="121"/>
                  </a:cubicBezTo>
                  <a:cubicBezTo>
                    <a:pt x="773" y="93"/>
                    <a:pt x="797" y="71"/>
                    <a:pt x="827" y="71"/>
                  </a:cubicBezTo>
                  <a:cubicBezTo>
                    <a:pt x="848" y="71"/>
                    <a:pt x="866" y="82"/>
                    <a:pt x="877" y="98"/>
                  </a:cubicBezTo>
                  <a:cubicBezTo>
                    <a:pt x="899" y="56"/>
                    <a:pt x="943" y="27"/>
                    <a:pt x="993" y="27"/>
                  </a:cubicBezTo>
                  <a:cubicBezTo>
                    <a:pt x="1065" y="27"/>
                    <a:pt x="1124" y="86"/>
                    <a:pt x="1124" y="158"/>
                  </a:cubicBezTo>
                  <a:cubicBezTo>
                    <a:pt x="1124" y="162"/>
                    <a:pt x="1124" y="166"/>
                    <a:pt x="1123" y="170"/>
                  </a:cubicBezTo>
                  <a:cubicBezTo>
                    <a:pt x="1173" y="199"/>
                    <a:pt x="1206" y="253"/>
                    <a:pt x="1206" y="314"/>
                  </a:cubicBezTo>
                  <a:cubicBezTo>
                    <a:pt x="1206" y="337"/>
                    <a:pt x="1201" y="359"/>
                    <a:pt x="1193" y="379"/>
                  </a:cubicBezTo>
                  <a:lnTo>
                    <a:pt x="38" y="379"/>
                  </a:lnTo>
                  <a:close/>
                </a:path>
              </a:pathLst>
            </a:custGeom>
            <a:solidFill>
              <a:srgbClr val="E5E5E5"/>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14"/>
            <p:cNvSpPr/>
            <p:nvPr/>
          </p:nvSpPr>
          <p:spPr bwMode="auto">
            <a:xfrm>
              <a:off x="1845713" y="3123517"/>
              <a:ext cx="1829234" cy="1945707"/>
            </a:xfrm>
            <a:custGeom>
              <a:avLst/>
              <a:gdLst>
                <a:gd name="T0" fmla="*/ 1053 w 1149"/>
                <a:gd name="T1" fmla="*/ 0 h 1222"/>
                <a:gd name="T2" fmla="*/ 825 w 1149"/>
                <a:gd name="T3" fmla="*/ 228 h 1222"/>
                <a:gd name="T4" fmla="*/ 597 w 1149"/>
                <a:gd name="T5" fmla="*/ 389 h 1222"/>
                <a:gd name="T6" fmla="*/ 401 w 1149"/>
                <a:gd name="T7" fmla="*/ 481 h 1222"/>
                <a:gd name="T8" fmla="*/ 260 w 1149"/>
                <a:gd name="T9" fmla="*/ 547 h 1222"/>
                <a:gd name="T10" fmla="*/ 165 w 1149"/>
                <a:gd name="T11" fmla="*/ 600 h 1222"/>
                <a:gd name="T12" fmla="*/ 102 w 1149"/>
                <a:gd name="T13" fmla="*/ 645 h 1222"/>
                <a:gd name="T14" fmla="*/ 62 w 1149"/>
                <a:gd name="T15" fmla="*/ 686 h 1222"/>
                <a:gd name="T16" fmla="*/ 17 w 1149"/>
                <a:gd name="T17" fmla="*/ 759 h 1222"/>
                <a:gd name="T18" fmla="*/ 0 w 1149"/>
                <a:gd name="T19" fmla="*/ 847 h 1222"/>
                <a:gd name="T20" fmla="*/ 14 w 1149"/>
                <a:gd name="T21" fmla="*/ 933 h 1222"/>
                <a:gd name="T22" fmla="*/ 80 w 1149"/>
                <a:gd name="T23" fmla="*/ 1068 h 1222"/>
                <a:gd name="T24" fmla="*/ 204 w 1149"/>
                <a:gd name="T25" fmla="*/ 1222 h 1222"/>
                <a:gd name="T26" fmla="*/ 304 w 1149"/>
                <a:gd name="T27" fmla="*/ 1129 h 1222"/>
                <a:gd name="T28" fmla="*/ 223 w 1149"/>
                <a:gd name="T29" fmla="*/ 1035 h 1222"/>
                <a:gd name="T30" fmla="*/ 155 w 1149"/>
                <a:gd name="T31" fmla="*/ 922 h 1222"/>
                <a:gd name="T32" fmla="*/ 140 w 1149"/>
                <a:gd name="T33" fmla="*/ 880 h 1222"/>
                <a:gd name="T34" fmla="*/ 136 w 1149"/>
                <a:gd name="T35" fmla="*/ 847 h 1222"/>
                <a:gd name="T36" fmla="*/ 140 w 1149"/>
                <a:gd name="T37" fmla="*/ 820 h 1222"/>
                <a:gd name="T38" fmla="*/ 150 w 1149"/>
                <a:gd name="T39" fmla="*/ 797 h 1222"/>
                <a:gd name="T40" fmla="*/ 165 w 1149"/>
                <a:gd name="T41" fmla="*/ 774 h 1222"/>
                <a:gd name="T42" fmla="*/ 214 w 1149"/>
                <a:gd name="T43" fmla="*/ 731 h 1222"/>
                <a:gd name="T44" fmla="*/ 276 w 1149"/>
                <a:gd name="T45" fmla="*/ 691 h 1222"/>
                <a:gd name="T46" fmla="*/ 420 w 1149"/>
                <a:gd name="T47" fmla="*/ 622 h 1222"/>
                <a:gd name="T48" fmla="*/ 675 w 1149"/>
                <a:gd name="T49" fmla="*/ 501 h 1222"/>
                <a:gd name="T50" fmla="*/ 922 w 1149"/>
                <a:gd name="T51" fmla="*/ 324 h 1222"/>
                <a:gd name="T52" fmla="*/ 1115 w 1149"/>
                <a:gd name="T53" fmla="*/ 131 h 1222"/>
                <a:gd name="T54" fmla="*/ 1144 w 1149"/>
                <a:gd name="T55" fmla="*/ 102 h 1222"/>
                <a:gd name="T56" fmla="*/ 1149 w 1149"/>
                <a:gd name="T57" fmla="*/ 96 h 1222"/>
                <a:gd name="T58" fmla="*/ 1053 w 1149"/>
                <a:gd name="T59" fmla="*/ 0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49" h="1222">
                  <a:moveTo>
                    <a:pt x="1053" y="0"/>
                  </a:moveTo>
                  <a:cubicBezTo>
                    <a:pt x="1053" y="0"/>
                    <a:pt x="1037" y="17"/>
                    <a:pt x="825" y="228"/>
                  </a:cubicBezTo>
                  <a:cubicBezTo>
                    <a:pt x="762" y="292"/>
                    <a:pt x="682" y="344"/>
                    <a:pt x="597" y="389"/>
                  </a:cubicBezTo>
                  <a:cubicBezTo>
                    <a:pt x="533" y="423"/>
                    <a:pt x="466" y="453"/>
                    <a:pt x="401" y="481"/>
                  </a:cubicBezTo>
                  <a:cubicBezTo>
                    <a:pt x="352" y="503"/>
                    <a:pt x="305" y="524"/>
                    <a:pt x="260" y="547"/>
                  </a:cubicBezTo>
                  <a:cubicBezTo>
                    <a:pt x="226" y="563"/>
                    <a:pt x="194" y="581"/>
                    <a:pt x="165" y="600"/>
                  </a:cubicBezTo>
                  <a:cubicBezTo>
                    <a:pt x="142" y="614"/>
                    <a:pt x="121" y="629"/>
                    <a:pt x="102" y="645"/>
                  </a:cubicBezTo>
                  <a:cubicBezTo>
                    <a:pt x="88" y="658"/>
                    <a:pt x="74" y="671"/>
                    <a:pt x="62" y="686"/>
                  </a:cubicBezTo>
                  <a:cubicBezTo>
                    <a:pt x="44" y="707"/>
                    <a:pt x="28" y="732"/>
                    <a:pt x="17" y="759"/>
                  </a:cubicBezTo>
                  <a:cubicBezTo>
                    <a:pt x="6" y="786"/>
                    <a:pt x="0" y="816"/>
                    <a:pt x="0" y="847"/>
                  </a:cubicBezTo>
                  <a:cubicBezTo>
                    <a:pt x="0" y="875"/>
                    <a:pt x="5" y="904"/>
                    <a:pt x="14" y="933"/>
                  </a:cubicBezTo>
                  <a:cubicBezTo>
                    <a:pt x="27" y="976"/>
                    <a:pt x="49" y="1021"/>
                    <a:pt x="80" y="1068"/>
                  </a:cubicBezTo>
                  <a:cubicBezTo>
                    <a:pt x="112" y="1116"/>
                    <a:pt x="153" y="1166"/>
                    <a:pt x="204" y="1222"/>
                  </a:cubicBezTo>
                  <a:cubicBezTo>
                    <a:pt x="304" y="1129"/>
                    <a:pt x="304" y="1129"/>
                    <a:pt x="304" y="1129"/>
                  </a:cubicBezTo>
                  <a:cubicBezTo>
                    <a:pt x="272" y="1095"/>
                    <a:pt x="245" y="1064"/>
                    <a:pt x="223" y="1035"/>
                  </a:cubicBezTo>
                  <a:cubicBezTo>
                    <a:pt x="190" y="991"/>
                    <a:pt x="168" y="954"/>
                    <a:pt x="155" y="922"/>
                  </a:cubicBezTo>
                  <a:cubicBezTo>
                    <a:pt x="148" y="907"/>
                    <a:pt x="143" y="893"/>
                    <a:pt x="140" y="880"/>
                  </a:cubicBezTo>
                  <a:cubicBezTo>
                    <a:pt x="138" y="868"/>
                    <a:pt x="136" y="857"/>
                    <a:pt x="136" y="847"/>
                  </a:cubicBezTo>
                  <a:cubicBezTo>
                    <a:pt x="136" y="837"/>
                    <a:pt x="138" y="828"/>
                    <a:pt x="140" y="820"/>
                  </a:cubicBezTo>
                  <a:cubicBezTo>
                    <a:pt x="142" y="812"/>
                    <a:pt x="145" y="804"/>
                    <a:pt x="150" y="797"/>
                  </a:cubicBezTo>
                  <a:cubicBezTo>
                    <a:pt x="154" y="789"/>
                    <a:pt x="159" y="782"/>
                    <a:pt x="165" y="774"/>
                  </a:cubicBezTo>
                  <a:cubicBezTo>
                    <a:pt x="177" y="760"/>
                    <a:pt x="193" y="745"/>
                    <a:pt x="214" y="731"/>
                  </a:cubicBezTo>
                  <a:cubicBezTo>
                    <a:pt x="232" y="717"/>
                    <a:pt x="253" y="704"/>
                    <a:pt x="276" y="691"/>
                  </a:cubicBezTo>
                  <a:cubicBezTo>
                    <a:pt x="318" y="669"/>
                    <a:pt x="367" y="646"/>
                    <a:pt x="420" y="622"/>
                  </a:cubicBezTo>
                  <a:cubicBezTo>
                    <a:pt x="499" y="586"/>
                    <a:pt x="588" y="548"/>
                    <a:pt x="675" y="501"/>
                  </a:cubicBezTo>
                  <a:cubicBezTo>
                    <a:pt x="762" y="454"/>
                    <a:pt x="848" y="398"/>
                    <a:pt x="922" y="324"/>
                  </a:cubicBezTo>
                  <a:cubicBezTo>
                    <a:pt x="1027" y="219"/>
                    <a:pt x="1084" y="162"/>
                    <a:pt x="1115" y="131"/>
                  </a:cubicBezTo>
                  <a:cubicBezTo>
                    <a:pt x="1130" y="116"/>
                    <a:pt x="1139" y="107"/>
                    <a:pt x="1144" y="102"/>
                  </a:cubicBezTo>
                  <a:cubicBezTo>
                    <a:pt x="1148" y="97"/>
                    <a:pt x="1149" y="96"/>
                    <a:pt x="1149" y="96"/>
                  </a:cubicBezTo>
                  <a:lnTo>
                    <a:pt x="1053" y="0"/>
                  </a:lnTo>
                  <a:close/>
                </a:path>
              </a:pathLst>
            </a:custGeom>
            <a:solidFill>
              <a:srgbClr val="E5E5E5"/>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15"/>
            <p:cNvSpPr/>
            <p:nvPr/>
          </p:nvSpPr>
          <p:spPr bwMode="auto">
            <a:xfrm>
              <a:off x="1892841" y="3156506"/>
              <a:ext cx="1748444" cy="1879055"/>
            </a:xfrm>
            <a:custGeom>
              <a:avLst/>
              <a:gdLst>
                <a:gd name="T0" fmla="*/ 1045 w 1098"/>
                <a:gd name="T1" fmla="*/ 0 h 1180"/>
                <a:gd name="T2" fmla="*/ 817 w 1098"/>
                <a:gd name="T3" fmla="*/ 228 h 1180"/>
                <a:gd name="T4" fmla="*/ 581 w 1098"/>
                <a:gd name="T5" fmla="*/ 394 h 1180"/>
                <a:gd name="T6" fmla="*/ 383 w 1098"/>
                <a:gd name="T7" fmla="*/ 488 h 1180"/>
                <a:gd name="T8" fmla="*/ 243 w 1098"/>
                <a:gd name="T9" fmla="*/ 553 h 1180"/>
                <a:gd name="T10" fmla="*/ 151 w 1098"/>
                <a:gd name="T11" fmla="*/ 604 h 1180"/>
                <a:gd name="T12" fmla="*/ 44 w 1098"/>
                <a:gd name="T13" fmla="*/ 697 h 1180"/>
                <a:gd name="T14" fmla="*/ 12 w 1098"/>
                <a:gd name="T15" fmla="*/ 757 h 1180"/>
                <a:gd name="T16" fmla="*/ 0 w 1098"/>
                <a:gd name="T17" fmla="*/ 826 h 1180"/>
                <a:gd name="T18" fmla="*/ 12 w 1098"/>
                <a:gd name="T19" fmla="*/ 903 h 1180"/>
                <a:gd name="T20" fmla="*/ 75 w 1098"/>
                <a:gd name="T21" fmla="*/ 1031 h 1180"/>
                <a:gd name="T22" fmla="*/ 196 w 1098"/>
                <a:gd name="T23" fmla="*/ 1180 h 1180"/>
                <a:gd name="T24" fmla="*/ 252 w 1098"/>
                <a:gd name="T25" fmla="*/ 1129 h 1180"/>
                <a:gd name="T26" fmla="*/ 115 w 1098"/>
                <a:gd name="T27" fmla="*/ 949 h 1180"/>
                <a:gd name="T28" fmla="*/ 85 w 1098"/>
                <a:gd name="T29" fmla="*/ 881 h 1180"/>
                <a:gd name="T30" fmla="*/ 76 w 1098"/>
                <a:gd name="T31" fmla="*/ 826 h 1180"/>
                <a:gd name="T32" fmla="*/ 81 w 1098"/>
                <a:gd name="T33" fmla="*/ 791 h 1180"/>
                <a:gd name="T34" fmla="*/ 113 w 1098"/>
                <a:gd name="T35" fmla="*/ 732 h 1180"/>
                <a:gd name="T36" fmla="*/ 168 w 1098"/>
                <a:gd name="T37" fmla="*/ 684 h 1180"/>
                <a:gd name="T38" fmla="*/ 314 w 1098"/>
                <a:gd name="T39" fmla="*/ 603 h 1180"/>
                <a:gd name="T40" fmla="*/ 595 w 1098"/>
                <a:gd name="T41" fmla="*/ 472 h 1180"/>
                <a:gd name="T42" fmla="*/ 870 w 1098"/>
                <a:gd name="T43" fmla="*/ 282 h 1180"/>
                <a:gd name="T44" fmla="*/ 1098 w 1098"/>
                <a:gd name="T45" fmla="*/ 54 h 1180"/>
                <a:gd name="T46" fmla="*/ 1045 w 1098"/>
                <a:gd name="T47"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98" h="1180">
                  <a:moveTo>
                    <a:pt x="1045" y="0"/>
                  </a:moveTo>
                  <a:cubicBezTo>
                    <a:pt x="1045" y="0"/>
                    <a:pt x="1028" y="17"/>
                    <a:pt x="817" y="228"/>
                  </a:cubicBezTo>
                  <a:cubicBezTo>
                    <a:pt x="750" y="295"/>
                    <a:pt x="667" y="348"/>
                    <a:pt x="581" y="394"/>
                  </a:cubicBezTo>
                  <a:cubicBezTo>
                    <a:pt x="516" y="429"/>
                    <a:pt x="448" y="459"/>
                    <a:pt x="383" y="488"/>
                  </a:cubicBezTo>
                  <a:cubicBezTo>
                    <a:pt x="334" y="510"/>
                    <a:pt x="287" y="531"/>
                    <a:pt x="243" y="553"/>
                  </a:cubicBezTo>
                  <a:cubicBezTo>
                    <a:pt x="210" y="569"/>
                    <a:pt x="179" y="586"/>
                    <a:pt x="151" y="604"/>
                  </a:cubicBezTo>
                  <a:cubicBezTo>
                    <a:pt x="108" y="631"/>
                    <a:pt x="71" y="661"/>
                    <a:pt x="44" y="697"/>
                  </a:cubicBezTo>
                  <a:cubicBezTo>
                    <a:pt x="31" y="716"/>
                    <a:pt x="20" y="736"/>
                    <a:pt x="12" y="757"/>
                  </a:cubicBezTo>
                  <a:cubicBezTo>
                    <a:pt x="4" y="779"/>
                    <a:pt x="0" y="802"/>
                    <a:pt x="0" y="826"/>
                  </a:cubicBezTo>
                  <a:cubicBezTo>
                    <a:pt x="0" y="851"/>
                    <a:pt x="4" y="876"/>
                    <a:pt x="12" y="903"/>
                  </a:cubicBezTo>
                  <a:cubicBezTo>
                    <a:pt x="24" y="943"/>
                    <a:pt x="45" y="985"/>
                    <a:pt x="75" y="1031"/>
                  </a:cubicBezTo>
                  <a:cubicBezTo>
                    <a:pt x="106" y="1076"/>
                    <a:pt x="145" y="1126"/>
                    <a:pt x="196" y="1180"/>
                  </a:cubicBezTo>
                  <a:cubicBezTo>
                    <a:pt x="252" y="1129"/>
                    <a:pt x="252" y="1129"/>
                    <a:pt x="252" y="1129"/>
                  </a:cubicBezTo>
                  <a:cubicBezTo>
                    <a:pt x="187" y="1059"/>
                    <a:pt x="143" y="999"/>
                    <a:pt x="115" y="949"/>
                  </a:cubicBezTo>
                  <a:cubicBezTo>
                    <a:pt x="101" y="924"/>
                    <a:pt x="91" y="901"/>
                    <a:pt x="85" y="881"/>
                  </a:cubicBezTo>
                  <a:cubicBezTo>
                    <a:pt x="79" y="861"/>
                    <a:pt x="76" y="843"/>
                    <a:pt x="76" y="826"/>
                  </a:cubicBezTo>
                  <a:cubicBezTo>
                    <a:pt x="76" y="814"/>
                    <a:pt x="78" y="802"/>
                    <a:pt x="81" y="791"/>
                  </a:cubicBezTo>
                  <a:cubicBezTo>
                    <a:pt x="87" y="770"/>
                    <a:pt x="97" y="751"/>
                    <a:pt x="113" y="732"/>
                  </a:cubicBezTo>
                  <a:cubicBezTo>
                    <a:pt x="128" y="716"/>
                    <a:pt x="146" y="700"/>
                    <a:pt x="168" y="684"/>
                  </a:cubicBezTo>
                  <a:cubicBezTo>
                    <a:pt x="207" y="656"/>
                    <a:pt x="257" y="630"/>
                    <a:pt x="314" y="603"/>
                  </a:cubicBezTo>
                  <a:cubicBezTo>
                    <a:pt x="398" y="563"/>
                    <a:pt x="497" y="522"/>
                    <a:pt x="595" y="472"/>
                  </a:cubicBezTo>
                  <a:cubicBezTo>
                    <a:pt x="693" y="422"/>
                    <a:pt x="790" y="362"/>
                    <a:pt x="870" y="282"/>
                  </a:cubicBezTo>
                  <a:cubicBezTo>
                    <a:pt x="1082" y="71"/>
                    <a:pt x="1098" y="54"/>
                    <a:pt x="1098" y="54"/>
                  </a:cubicBezTo>
                  <a:lnTo>
                    <a:pt x="1045" y="0"/>
                  </a:lnTo>
                  <a:close/>
                </a:path>
              </a:pathLst>
            </a:custGeom>
            <a:solidFill>
              <a:srgbClr val="F1F1F1"/>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16"/>
            <p:cNvSpPr/>
            <p:nvPr/>
          </p:nvSpPr>
          <p:spPr bwMode="auto">
            <a:xfrm>
              <a:off x="3235311" y="3198248"/>
              <a:ext cx="366251" cy="364231"/>
            </a:xfrm>
            <a:custGeom>
              <a:avLst/>
              <a:gdLst>
                <a:gd name="T0" fmla="*/ 230 w 230"/>
                <a:gd name="T1" fmla="*/ 126 h 229"/>
                <a:gd name="T2" fmla="*/ 177 w 230"/>
                <a:gd name="T3" fmla="*/ 53 h 229"/>
                <a:gd name="T4" fmla="*/ 104 w 230"/>
                <a:gd name="T5" fmla="*/ 0 h 229"/>
                <a:gd name="T6" fmla="*/ 0 w 230"/>
                <a:gd name="T7" fmla="*/ 229 h 229"/>
                <a:gd name="T8" fmla="*/ 230 w 230"/>
                <a:gd name="T9" fmla="*/ 126 h 229"/>
              </a:gdLst>
              <a:ahLst/>
              <a:cxnLst>
                <a:cxn ang="0">
                  <a:pos x="T0" y="T1"/>
                </a:cxn>
                <a:cxn ang="0">
                  <a:pos x="T2" y="T3"/>
                </a:cxn>
                <a:cxn ang="0">
                  <a:pos x="T4" y="T5"/>
                </a:cxn>
                <a:cxn ang="0">
                  <a:pos x="T6" y="T7"/>
                </a:cxn>
                <a:cxn ang="0">
                  <a:pos x="T8" y="T9"/>
                </a:cxn>
              </a:cxnLst>
              <a:rect l="0" t="0" r="r" b="b"/>
              <a:pathLst>
                <a:path w="230" h="229">
                  <a:moveTo>
                    <a:pt x="230" y="126"/>
                  </a:moveTo>
                  <a:cubicBezTo>
                    <a:pt x="177" y="53"/>
                    <a:pt x="177" y="53"/>
                    <a:pt x="177" y="53"/>
                  </a:cubicBezTo>
                  <a:cubicBezTo>
                    <a:pt x="104" y="0"/>
                    <a:pt x="104" y="0"/>
                    <a:pt x="104" y="0"/>
                  </a:cubicBezTo>
                  <a:cubicBezTo>
                    <a:pt x="104" y="0"/>
                    <a:pt x="0" y="96"/>
                    <a:pt x="0" y="229"/>
                  </a:cubicBezTo>
                  <a:cubicBezTo>
                    <a:pt x="134" y="229"/>
                    <a:pt x="230" y="126"/>
                    <a:pt x="230" y="126"/>
                  </a:cubicBezTo>
                  <a:close/>
                </a:path>
              </a:pathLst>
            </a:custGeom>
            <a:solidFill>
              <a:srgbClr val="F6921E"/>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17"/>
            <p:cNvSpPr/>
            <p:nvPr/>
          </p:nvSpPr>
          <p:spPr bwMode="auto">
            <a:xfrm>
              <a:off x="3314755" y="3221812"/>
              <a:ext cx="263243" cy="261223"/>
            </a:xfrm>
            <a:custGeom>
              <a:avLst/>
              <a:gdLst>
                <a:gd name="T0" fmla="*/ 165 w 165"/>
                <a:gd name="T1" fmla="*/ 90 h 164"/>
                <a:gd name="T2" fmla="*/ 127 w 165"/>
                <a:gd name="T3" fmla="*/ 38 h 164"/>
                <a:gd name="T4" fmla="*/ 75 w 165"/>
                <a:gd name="T5" fmla="*/ 0 h 164"/>
                <a:gd name="T6" fmla="*/ 0 w 165"/>
                <a:gd name="T7" fmla="*/ 164 h 164"/>
                <a:gd name="T8" fmla="*/ 165 w 165"/>
                <a:gd name="T9" fmla="*/ 90 h 164"/>
              </a:gdLst>
              <a:ahLst/>
              <a:cxnLst>
                <a:cxn ang="0">
                  <a:pos x="T0" y="T1"/>
                </a:cxn>
                <a:cxn ang="0">
                  <a:pos x="T2" y="T3"/>
                </a:cxn>
                <a:cxn ang="0">
                  <a:pos x="T4" y="T5"/>
                </a:cxn>
                <a:cxn ang="0">
                  <a:pos x="T6" y="T7"/>
                </a:cxn>
                <a:cxn ang="0">
                  <a:pos x="T8" y="T9"/>
                </a:cxn>
              </a:cxnLst>
              <a:rect l="0" t="0" r="r" b="b"/>
              <a:pathLst>
                <a:path w="165" h="164">
                  <a:moveTo>
                    <a:pt x="165" y="90"/>
                  </a:moveTo>
                  <a:cubicBezTo>
                    <a:pt x="127" y="38"/>
                    <a:pt x="127" y="38"/>
                    <a:pt x="127" y="38"/>
                  </a:cubicBezTo>
                  <a:cubicBezTo>
                    <a:pt x="75" y="0"/>
                    <a:pt x="75" y="0"/>
                    <a:pt x="75" y="0"/>
                  </a:cubicBezTo>
                  <a:cubicBezTo>
                    <a:pt x="75" y="0"/>
                    <a:pt x="0" y="69"/>
                    <a:pt x="0" y="164"/>
                  </a:cubicBezTo>
                  <a:cubicBezTo>
                    <a:pt x="96" y="164"/>
                    <a:pt x="165" y="90"/>
                    <a:pt x="165" y="90"/>
                  </a:cubicBez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18"/>
            <p:cNvSpPr/>
            <p:nvPr/>
          </p:nvSpPr>
          <p:spPr bwMode="auto">
            <a:xfrm>
              <a:off x="3380061" y="3241337"/>
              <a:ext cx="178413" cy="178413"/>
            </a:xfrm>
            <a:custGeom>
              <a:avLst/>
              <a:gdLst>
                <a:gd name="T0" fmla="*/ 112 w 112"/>
                <a:gd name="T1" fmla="*/ 61 h 112"/>
                <a:gd name="T2" fmla="*/ 86 w 112"/>
                <a:gd name="T3" fmla="*/ 26 h 112"/>
                <a:gd name="T4" fmla="*/ 50 w 112"/>
                <a:gd name="T5" fmla="*/ 0 h 112"/>
                <a:gd name="T6" fmla="*/ 0 w 112"/>
                <a:gd name="T7" fmla="*/ 112 h 112"/>
                <a:gd name="T8" fmla="*/ 112 w 112"/>
                <a:gd name="T9" fmla="*/ 61 h 112"/>
              </a:gdLst>
              <a:ahLst/>
              <a:cxnLst>
                <a:cxn ang="0">
                  <a:pos x="T0" y="T1"/>
                </a:cxn>
                <a:cxn ang="0">
                  <a:pos x="T2" y="T3"/>
                </a:cxn>
                <a:cxn ang="0">
                  <a:pos x="T4" y="T5"/>
                </a:cxn>
                <a:cxn ang="0">
                  <a:pos x="T6" y="T7"/>
                </a:cxn>
                <a:cxn ang="0">
                  <a:pos x="T8" y="T9"/>
                </a:cxn>
              </a:cxnLst>
              <a:rect l="0" t="0" r="r" b="b"/>
              <a:pathLst>
                <a:path w="112" h="112">
                  <a:moveTo>
                    <a:pt x="112" y="61"/>
                  </a:moveTo>
                  <a:cubicBezTo>
                    <a:pt x="86" y="26"/>
                    <a:pt x="86" y="26"/>
                    <a:pt x="86" y="26"/>
                  </a:cubicBezTo>
                  <a:cubicBezTo>
                    <a:pt x="50" y="0"/>
                    <a:pt x="50" y="0"/>
                    <a:pt x="50" y="0"/>
                  </a:cubicBezTo>
                  <a:cubicBezTo>
                    <a:pt x="50" y="0"/>
                    <a:pt x="0" y="47"/>
                    <a:pt x="0" y="112"/>
                  </a:cubicBezTo>
                  <a:cubicBezTo>
                    <a:pt x="65" y="112"/>
                    <a:pt x="112" y="61"/>
                    <a:pt x="112" y="61"/>
                  </a:cubicBezTo>
                  <a:close/>
                </a:path>
              </a:pathLst>
            </a:custGeom>
            <a:solidFill>
              <a:srgbClr val="FBED21"/>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19"/>
            <p:cNvSpPr/>
            <p:nvPr/>
          </p:nvSpPr>
          <p:spPr bwMode="auto">
            <a:xfrm>
              <a:off x="3170006" y="2741108"/>
              <a:ext cx="509654" cy="514367"/>
            </a:xfrm>
            <a:custGeom>
              <a:avLst/>
              <a:gdLst>
                <a:gd name="T0" fmla="*/ 320 w 320"/>
                <a:gd name="T1" fmla="*/ 24 h 323"/>
                <a:gd name="T2" fmla="*/ 201 w 320"/>
                <a:gd name="T3" fmla="*/ 67 h 323"/>
                <a:gd name="T4" fmla="*/ 0 w 320"/>
                <a:gd name="T5" fmla="*/ 268 h 323"/>
                <a:gd name="T6" fmla="*/ 180 w 320"/>
                <a:gd name="T7" fmla="*/ 255 h 323"/>
                <a:gd name="T8" fmla="*/ 320 w 320"/>
                <a:gd name="T9" fmla="*/ 24 h 323"/>
              </a:gdLst>
              <a:ahLst/>
              <a:cxnLst>
                <a:cxn ang="0">
                  <a:pos x="T0" y="T1"/>
                </a:cxn>
                <a:cxn ang="0">
                  <a:pos x="T2" y="T3"/>
                </a:cxn>
                <a:cxn ang="0">
                  <a:pos x="T4" y="T5"/>
                </a:cxn>
                <a:cxn ang="0">
                  <a:pos x="T6" y="T7"/>
                </a:cxn>
                <a:cxn ang="0">
                  <a:pos x="T8" y="T9"/>
                </a:cxn>
              </a:cxnLst>
              <a:rect l="0" t="0" r="r" b="b"/>
              <a:pathLst>
                <a:path w="320" h="323">
                  <a:moveTo>
                    <a:pt x="320" y="24"/>
                  </a:moveTo>
                  <a:cubicBezTo>
                    <a:pt x="320" y="24"/>
                    <a:pt x="269" y="0"/>
                    <a:pt x="201" y="67"/>
                  </a:cubicBezTo>
                  <a:cubicBezTo>
                    <a:pt x="134" y="134"/>
                    <a:pt x="0" y="268"/>
                    <a:pt x="0" y="268"/>
                  </a:cubicBezTo>
                  <a:cubicBezTo>
                    <a:pt x="0" y="268"/>
                    <a:pt x="112" y="187"/>
                    <a:pt x="180" y="255"/>
                  </a:cubicBezTo>
                  <a:cubicBezTo>
                    <a:pt x="248" y="323"/>
                    <a:pt x="320" y="24"/>
                    <a:pt x="320" y="24"/>
                  </a:cubicBezTo>
                  <a:close/>
                </a:path>
              </a:pathLst>
            </a:custGeom>
            <a:solidFill>
              <a:schemeClr val="accent1">
                <a:lumMod val="75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20"/>
            <p:cNvSpPr/>
            <p:nvPr/>
          </p:nvSpPr>
          <p:spPr bwMode="auto">
            <a:xfrm>
              <a:off x="3544335" y="3118804"/>
              <a:ext cx="514367" cy="508981"/>
            </a:xfrm>
            <a:custGeom>
              <a:avLst/>
              <a:gdLst>
                <a:gd name="T0" fmla="*/ 298 w 323"/>
                <a:gd name="T1" fmla="*/ 0 h 320"/>
                <a:gd name="T2" fmla="*/ 256 w 323"/>
                <a:gd name="T3" fmla="*/ 119 h 320"/>
                <a:gd name="T4" fmla="*/ 55 w 323"/>
                <a:gd name="T5" fmla="*/ 320 h 320"/>
                <a:gd name="T6" fmla="*/ 68 w 323"/>
                <a:gd name="T7" fmla="*/ 141 h 320"/>
                <a:gd name="T8" fmla="*/ 298 w 323"/>
                <a:gd name="T9" fmla="*/ 0 h 320"/>
              </a:gdLst>
              <a:ahLst/>
              <a:cxnLst>
                <a:cxn ang="0">
                  <a:pos x="T0" y="T1"/>
                </a:cxn>
                <a:cxn ang="0">
                  <a:pos x="T2" y="T3"/>
                </a:cxn>
                <a:cxn ang="0">
                  <a:pos x="T4" y="T5"/>
                </a:cxn>
                <a:cxn ang="0">
                  <a:pos x="T6" y="T7"/>
                </a:cxn>
                <a:cxn ang="0">
                  <a:pos x="T8" y="T9"/>
                </a:cxn>
              </a:cxnLst>
              <a:rect l="0" t="0" r="r" b="b"/>
              <a:pathLst>
                <a:path w="323" h="320">
                  <a:moveTo>
                    <a:pt x="298" y="0"/>
                  </a:moveTo>
                  <a:cubicBezTo>
                    <a:pt x="298" y="0"/>
                    <a:pt x="323" y="52"/>
                    <a:pt x="256" y="119"/>
                  </a:cubicBezTo>
                  <a:cubicBezTo>
                    <a:pt x="189" y="186"/>
                    <a:pt x="55" y="320"/>
                    <a:pt x="55" y="320"/>
                  </a:cubicBezTo>
                  <a:cubicBezTo>
                    <a:pt x="55" y="320"/>
                    <a:pt x="136" y="209"/>
                    <a:pt x="68" y="141"/>
                  </a:cubicBezTo>
                  <a:cubicBezTo>
                    <a:pt x="0" y="73"/>
                    <a:pt x="298" y="0"/>
                    <a:pt x="298" y="0"/>
                  </a:cubicBezTo>
                  <a:close/>
                </a:path>
              </a:pathLst>
            </a:custGeom>
            <a:solidFill>
              <a:schemeClr val="accent1">
                <a:lumMod val="75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21"/>
            <p:cNvSpPr/>
            <p:nvPr/>
          </p:nvSpPr>
          <p:spPr bwMode="auto">
            <a:xfrm>
              <a:off x="3400932" y="3091201"/>
              <a:ext cx="305658" cy="307678"/>
            </a:xfrm>
            <a:custGeom>
              <a:avLst/>
              <a:gdLst>
                <a:gd name="T0" fmla="*/ 298 w 454"/>
                <a:gd name="T1" fmla="*/ 457 h 457"/>
                <a:gd name="T2" fmla="*/ 0 w 454"/>
                <a:gd name="T3" fmla="*/ 159 h 457"/>
                <a:gd name="T4" fmla="*/ 156 w 454"/>
                <a:gd name="T5" fmla="*/ 0 h 457"/>
                <a:gd name="T6" fmla="*/ 454 w 454"/>
                <a:gd name="T7" fmla="*/ 298 h 457"/>
                <a:gd name="T8" fmla="*/ 298 w 454"/>
                <a:gd name="T9" fmla="*/ 457 h 457"/>
              </a:gdLst>
              <a:ahLst/>
              <a:cxnLst>
                <a:cxn ang="0">
                  <a:pos x="T0" y="T1"/>
                </a:cxn>
                <a:cxn ang="0">
                  <a:pos x="T2" y="T3"/>
                </a:cxn>
                <a:cxn ang="0">
                  <a:pos x="T4" y="T5"/>
                </a:cxn>
                <a:cxn ang="0">
                  <a:pos x="T6" y="T7"/>
                </a:cxn>
                <a:cxn ang="0">
                  <a:pos x="T8" y="T9"/>
                </a:cxn>
              </a:cxnLst>
              <a:rect l="0" t="0" r="r" b="b"/>
              <a:pathLst>
                <a:path w="454" h="457">
                  <a:moveTo>
                    <a:pt x="298" y="457"/>
                  </a:moveTo>
                  <a:lnTo>
                    <a:pt x="0" y="159"/>
                  </a:lnTo>
                  <a:lnTo>
                    <a:pt x="156" y="0"/>
                  </a:lnTo>
                  <a:lnTo>
                    <a:pt x="454" y="298"/>
                  </a:lnTo>
                  <a:lnTo>
                    <a:pt x="298" y="457"/>
                  </a:lnTo>
                  <a:close/>
                </a:path>
              </a:pathLst>
            </a:custGeom>
            <a:solidFill>
              <a:srgbClr val="E5E5E5"/>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22"/>
            <p:cNvSpPr/>
            <p:nvPr/>
          </p:nvSpPr>
          <p:spPr bwMode="auto">
            <a:xfrm>
              <a:off x="3400932" y="3091201"/>
              <a:ext cx="111760" cy="111760"/>
            </a:xfrm>
            <a:custGeom>
              <a:avLst/>
              <a:gdLst>
                <a:gd name="T0" fmla="*/ 10 w 166"/>
                <a:gd name="T1" fmla="*/ 166 h 166"/>
                <a:gd name="T2" fmla="*/ 0 w 166"/>
                <a:gd name="T3" fmla="*/ 159 h 166"/>
                <a:gd name="T4" fmla="*/ 156 w 166"/>
                <a:gd name="T5" fmla="*/ 0 h 166"/>
                <a:gd name="T6" fmla="*/ 166 w 166"/>
                <a:gd name="T7" fmla="*/ 10 h 166"/>
                <a:gd name="T8" fmla="*/ 10 w 166"/>
                <a:gd name="T9" fmla="*/ 166 h 166"/>
              </a:gdLst>
              <a:ahLst/>
              <a:cxnLst>
                <a:cxn ang="0">
                  <a:pos x="T0" y="T1"/>
                </a:cxn>
                <a:cxn ang="0">
                  <a:pos x="T2" y="T3"/>
                </a:cxn>
                <a:cxn ang="0">
                  <a:pos x="T4" y="T5"/>
                </a:cxn>
                <a:cxn ang="0">
                  <a:pos x="T6" y="T7"/>
                </a:cxn>
                <a:cxn ang="0">
                  <a:pos x="T8" y="T9"/>
                </a:cxn>
              </a:cxnLst>
              <a:rect l="0" t="0" r="r" b="b"/>
              <a:pathLst>
                <a:path w="166" h="166">
                  <a:moveTo>
                    <a:pt x="10" y="166"/>
                  </a:moveTo>
                  <a:lnTo>
                    <a:pt x="0" y="159"/>
                  </a:lnTo>
                  <a:lnTo>
                    <a:pt x="156" y="0"/>
                  </a:lnTo>
                  <a:lnTo>
                    <a:pt x="166" y="10"/>
                  </a:lnTo>
                  <a:lnTo>
                    <a:pt x="10" y="166"/>
                  </a:lnTo>
                  <a:close/>
                </a:path>
              </a:pathLst>
            </a:custGeom>
            <a:solidFill>
              <a:srgbClr val="CBCBCB"/>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23"/>
            <p:cNvSpPr/>
            <p:nvPr/>
          </p:nvSpPr>
          <p:spPr bwMode="auto">
            <a:xfrm>
              <a:off x="3417090" y="3107359"/>
              <a:ext cx="109741" cy="111760"/>
            </a:xfrm>
            <a:custGeom>
              <a:avLst/>
              <a:gdLst>
                <a:gd name="T0" fmla="*/ 7 w 163"/>
                <a:gd name="T1" fmla="*/ 166 h 166"/>
                <a:gd name="T2" fmla="*/ 0 w 163"/>
                <a:gd name="T3" fmla="*/ 156 h 166"/>
                <a:gd name="T4" fmla="*/ 156 w 163"/>
                <a:gd name="T5" fmla="*/ 0 h 166"/>
                <a:gd name="T6" fmla="*/ 163 w 163"/>
                <a:gd name="T7" fmla="*/ 7 h 166"/>
                <a:gd name="T8" fmla="*/ 7 w 163"/>
                <a:gd name="T9" fmla="*/ 166 h 166"/>
              </a:gdLst>
              <a:ahLst/>
              <a:cxnLst>
                <a:cxn ang="0">
                  <a:pos x="T0" y="T1"/>
                </a:cxn>
                <a:cxn ang="0">
                  <a:pos x="T2" y="T3"/>
                </a:cxn>
                <a:cxn ang="0">
                  <a:pos x="T4" y="T5"/>
                </a:cxn>
                <a:cxn ang="0">
                  <a:pos x="T6" y="T7"/>
                </a:cxn>
                <a:cxn ang="0">
                  <a:pos x="T8" y="T9"/>
                </a:cxn>
              </a:cxnLst>
              <a:rect l="0" t="0" r="r" b="b"/>
              <a:pathLst>
                <a:path w="163" h="166">
                  <a:moveTo>
                    <a:pt x="7" y="166"/>
                  </a:moveTo>
                  <a:lnTo>
                    <a:pt x="0" y="156"/>
                  </a:lnTo>
                  <a:lnTo>
                    <a:pt x="156" y="0"/>
                  </a:lnTo>
                  <a:lnTo>
                    <a:pt x="163" y="7"/>
                  </a:lnTo>
                  <a:lnTo>
                    <a:pt x="7" y="166"/>
                  </a:lnTo>
                  <a:close/>
                </a:path>
              </a:pathLst>
            </a:custGeom>
            <a:solidFill>
              <a:srgbClr val="CBCBCB"/>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24"/>
            <p:cNvSpPr/>
            <p:nvPr/>
          </p:nvSpPr>
          <p:spPr bwMode="auto">
            <a:xfrm>
              <a:off x="3431229" y="3121497"/>
              <a:ext cx="111760" cy="111760"/>
            </a:xfrm>
            <a:custGeom>
              <a:avLst/>
              <a:gdLst>
                <a:gd name="T0" fmla="*/ 7 w 166"/>
                <a:gd name="T1" fmla="*/ 166 h 166"/>
                <a:gd name="T2" fmla="*/ 0 w 166"/>
                <a:gd name="T3" fmla="*/ 159 h 166"/>
                <a:gd name="T4" fmla="*/ 156 w 166"/>
                <a:gd name="T5" fmla="*/ 0 h 166"/>
                <a:gd name="T6" fmla="*/ 166 w 166"/>
                <a:gd name="T7" fmla="*/ 10 h 166"/>
                <a:gd name="T8" fmla="*/ 7 w 166"/>
                <a:gd name="T9" fmla="*/ 166 h 166"/>
              </a:gdLst>
              <a:ahLst/>
              <a:cxnLst>
                <a:cxn ang="0">
                  <a:pos x="T0" y="T1"/>
                </a:cxn>
                <a:cxn ang="0">
                  <a:pos x="T2" y="T3"/>
                </a:cxn>
                <a:cxn ang="0">
                  <a:pos x="T4" y="T5"/>
                </a:cxn>
                <a:cxn ang="0">
                  <a:pos x="T6" y="T7"/>
                </a:cxn>
                <a:cxn ang="0">
                  <a:pos x="T8" y="T9"/>
                </a:cxn>
              </a:cxnLst>
              <a:rect l="0" t="0" r="r" b="b"/>
              <a:pathLst>
                <a:path w="166" h="166">
                  <a:moveTo>
                    <a:pt x="7" y="166"/>
                  </a:moveTo>
                  <a:lnTo>
                    <a:pt x="0" y="159"/>
                  </a:lnTo>
                  <a:lnTo>
                    <a:pt x="156" y="0"/>
                  </a:lnTo>
                  <a:lnTo>
                    <a:pt x="166" y="10"/>
                  </a:lnTo>
                  <a:lnTo>
                    <a:pt x="7" y="166"/>
                  </a:lnTo>
                  <a:close/>
                </a:path>
              </a:pathLst>
            </a:custGeom>
            <a:solidFill>
              <a:srgbClr val="CBCBCB"/>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25"/>
            <p:cNvSpPr/>
            <p:nvPr/>
          </p:nvSpPr>
          <p:spPr bwMode="auto">
            <a:xfrm>
              <a:off x="3445367" y="3137655"/>
              <a:ext cx="111760" cy="109741"/>
            </a:xfrm>
            <a:custGeom>
              <a:avLst/>
              <a:gdLst>
                <a:gd name="T0" fmla="*/ 10 w 166"/>
                <a:gd name="T1" fmla="*/ 163 h 163"/>
                <a:gd name="T2" fmla="*/ 0 w 166"/>
                <a:gd name="T3" fmla="*/ 156 h 163"/>
                <a:gd name="T4" fmla="*/ 159 w 166"/>
                <a:gd name="T5" fmla="*/ 0 h 163"/>
                <a:gd name="T6" fmla="*/ 166 w 166"/>
                <a:gd name="T7" fmla="*/ 7 h 163"/>
                <a:gd name="T8" fmla="*/ 10 w 166"/>
                <a:gd name="T9" fmla="*/ 163 h 163"/>
              </a:gdLst>
              <a:ahLst/>
              <a:cxnLst>
                <a:cxn ang="0">
                  <a:pos x="T0" y="T1"/>
                </a:cxn>
                <a:cxn ang="0">
                  <a:pos x="T2" y="T3"/>
                </a:cxn>
                <a:cxn ang="0">
                  <a:pos x="T4" y="T5"/>
                </a:cxn>
                <a:cxn ang="0">
                  <a:pos x="T6" y="T7"/>
                </a:cxn>
                <a:cxn ang="0">
                  <a:pos x="T8" y="T9"/>
                </a:cxn>
              </a:cxnLst>
              <a:rect l="0" t="0" r="r" b="b"/>
              <a:pathLst>
                <a:path w="166" h="163">
                  <a:moveTo>
                    <a:pt x="10" y="163"/>
                  </a:moveTo>
                  <a:lnTo>
                    <a:pt x="0" y="156"/>
                  </a:lnTo>
                  <a:lnTo>
                    <a:pt x="159" y="0"/>
                  </a:lnTo>
                  <a:lnTo>
                    <a:pt x="166" y="7"/>
                  </a:lnTo>
                  <a:lnTo>
                    <a:pt x="10" y="163"/>
                  </a:lnTo>
                  <a:close/>
                </a:path>
              </a:pathLst>
            </a:custGeom>
            <a:solidFill>
              <a:srgbClr val="CBCBCB"/>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26"/>
            <p:cNvSpPr/>
            <p:nvPr/>
          </p:nvSpPr>
          <p:spPr bwMode="auto">
            <a:xfrm>
              <a:off x="3461525" y="3151794"/>
              <a:ext cx="111760" cy="111760"/>
            </a:xfrm>
            <a:custGeom>
              <a:avLst/>
              <a:gdLst>
                <a:gd name="T0" fmla="*/ 7 w 166"/>
                <a:gd name="T1" fmla="*/ 166 h 166"/>
                <a:gd name="T2" fmla="*/ 0 w 166"/>
                <a:gd name="T3" fmla="*/ 156 h 166"/>
                <a:gd name="T4" fmla="*/ 156 w 166"/>
                <a:gd name="T5" fmla="*/ 0 h 166"/>
                <a:gd name="T6" fmla="*/ 166 w 166"/>
                <a:gd name="T7" fmla="*/ 7 h 166"/>
                <a:gd name="T8" fmla="*/ 7 w 166"/>
                <a:gd name="T9" fmla="*/ 166 h 166"/>
              </a:gdLst>
              <a:ahLst/>
              <a:cxnLst>
                <a:cxn ang="0">
                  <a:pos x="T0" y="T1"/>
                </a:cxn>
                <a:cxn ang="0">
                  <a:pos x="T2" y="T3"/>
                </a:cxn>
                <a:cxn ang="0">
                  <a:pos x="T4" y="T5"/>
                </a:cxn>
                <a:cxn ang="0">
                  <a:pos x="T6" y="T7"/>
                </a:cxn>
                <a:cxn ang="0">
                  <a:pos x="T8" y="T9"/>
                </a:cxn>
              </a:cxnLst>
              <a:rect l="0" t="0" r="r" b="b"/>
              <a:pathLst>
                <a:path w="166" h="166">
                  <a:moveTo>
                    <a:pt x="7" y="166"/>
                  </a:moveTo>
                  <a:lnTo>
                    <a:pt x="0" y="156"/>
                  </a:lnTo>
                  <a:lnTo>
                    <a:pt x="156" y="0"/>
                  </a:lnTo>
                  <a:lnTo>
                    <a:pt x="166" y="7"/>
                  </a:lnTo>
                  <a:lnTo>
                    <a:pt x="7" y="166"/>
                  </a:lnTo>
                  <a:close/>
                </a:path>
              </a:pathLst>
            </a:custGeom>
            <a:solidFill>
              <a:srgbClr val="CBCBCB"/>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27"/>
            <p:cNvSpPr/>
            <p:nvPr/>
          </p:nvSpPr>
          <p:spPr bwMode="auto">
            <a:xfrm>
              <a:off x="3475663" y="3165932"/>
              <a:ext cx="111760" cy="111760"/>
            </a:xfrm>
            <a:custGeom>
              <a:avLst/>
              <a:gdLst>
                <a:gd name="T0" fmla="*/ 10 w 166"/>
                <a:gd name="T1" fmla="*/ 166 h 166"/>
                <a:gd name="T2" fmla="*/ 0 w 166"/>
                <a:gd name="T3" fmla="*/ 159 h 166"/>
                <a:gd name="T4" fmla="*/ 159 w 166"/>
                <a:gd name="T5" fmla="*/ 0 h 166"/>
                <a:gd name="T6" fmla="*/ 166 w 166"/>
                <a:gd name="T7" fmla="*/ 10 h 166"/>
                <a:gd name="T8" fmla="*/ 10 w 166"/>
                <a:gd name="T9" fmla="*/ 166 h 166"/>
              </a:gdLst>
              <a:ahLst/>
              <a:cxnLst>
                <a:cxn ang="0">
                  <a:pos x="T0" y="T1"/>
                </a:cxn>
                <a:cxn ang="0">
                  <a:pos x="T2" y="T3"/>
                </a:cxn>
                <a:cxn ang="0">
                  <a:pos x="T4" y="T5"/>
                </a:cxn>
                <a:cxn ang="0">
                  <a:pos x="T6" y="T7"/>
                </a:cxn>
                <a:cxn ang="0">
                  <a:pos x="T8" y="T9"/>
                </a:cxn>
              </a:cxnLst>
              <a:rect l="0" t="0" r="r" b="b"/>
              <a:pathLst>
                <a:path w="166" h="166">
                  <a:moveTo>
                    <a:pt x="10" y="166"/>
                  </a:moveTo>
                  <a:lnTo>
                    <a:pt x="0" y="159"/>
                  </a:lnTo>
                  <a:lnTo>
                    <a:pt x="159" y="0"/>
                  </a:lnTo>
                  <a:lnTo>
                    <a:pt x="166" y="10"/>
                  </a:lnTo>
                  <a:lnTo>
                    <a:pt x="10" y="166"/>
                  </a:lnTo>
                  <a:close/>
                </a:path>
              </a:pathLst>
            </a:custGeom>
            <a:solidFill>
              <a:srgbClr val="CBCBCB"/>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Freeform 28"/>
            <p:cNvSpPr/>
            <p:nvPr/>
          </p:nvSpPr>
          <p:spPr bwMode="auto">
            <a:xfrm>
              <a:off x="3491822" y="3182090"/>
              <a:ext cx="109741" cy="111760"/>
            </a:xfrm>
            <a:custGeom>
              <a:avLst/>
              <a:gdLst>
                <a:gd name="T0" fmla="*/ 7 w 163"/>
                <a:gd name="T1" fmla="*/ 166 h 166"/>
                <a:gd name="T2" fmla="*/ 0 w 163"/>
                <a:gd name="T3" fmla="*/ 156 h 166"/>
                <a:gd name="T4" fmla="*/ 156 w 163"/>
                <a:gd name="T5" fmla="*/ 0 h 166"/>
                <a:gd name="T6" fmla="*/ 163 w 163"/>
                <a:gd name="T7" fmla="*/ 7 h 166"/>
                <a:gd name="T8" fmla="*/ 7 w 163"/>
                <a:gd name="T9" fmla="*/ 166 h 166"/>
              </a:gdLst>
              <a:ahLst/>
              <a:cxnLst>
                <a:cxn ang="0">
                  <a:pos x="T0" y="T1"/>
                </a:cxn>
                <a:cxn ang="0">
                  <a:pos x="T2" y="T3"/>
                </a:cxn>
                <a:cxn ang="0">
                  <a:pos x="T4" y="T5"/>
                </a:cxn>
                <a:cxn ang="0">
                  <a:pos x="T6" y="T7"/>
                </a:cxn>
                <a:cxn ang="0">
                  <a:pos x="T8" y="T9"/>
                </a:cxn>
              </a:cxnLst>
              <a:rect l="0" t="0" r="r" b="b"/>
              <a:pathLst>
                <a:path w="163" h="166">
                  <a:moveTo>
                    <a:pt x="7" y="166"/>
                  </a:moveTo>
                  <a:lnTo>
                    <a:pt x="0" y="156"/>
                  </a:lnTo>
                  <a:lnTo>
                    <a:pt x="156" y="0"/>
                  </a:lnTo>
                  <a:lnTo>
                    <a:pt x="163" y="7"/>
                  </a:lnTo>
                  <a:lnTo>
                    <a:pt x="7" y="166"/>
                  </a:lnTo>
                  <a:close/>
                </a:path>
              </a:pathLst>
            </a:custGeom>
            <a:solidFill>
              <a:srgbClr val="CBCBCB"/>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29"/>
            <p:cNvSpPr/>
            <p:nvPr/>
          </p:nvSpPr>
          <p:spPr bwMode="auto">
            <a:xfrm>
              <a:off x="3505960" y="3196228"/>
              <a:ext cx="111760" cy="111760"/>
            </a:xfrm>
            <a:custGeom>
              <a:avLst/>
              <a:gdLst>
                <a:gd name="T0" fmla="*/ 7 w 166"/>
                <a:gd name="T1" fmla="*/ 166 h 166"/>
                <a:gd name="T2" fmla="*/ 0 w 166"/>
                <a:gd name="T3" fmla="*/ 159 h 166"/>
                <a:gd name="T4" fmla="*/ 156 w 166"/>
                <a:gd name="T5" fmla="*/ 0 h 166"/>
                <a:gd name="T6" fmla="*/ 166 w 166"/>
                <a:gd name="T7" fmla="*/ 10 h 166"/>
                <a:gd name="T8" fmla="*/ 7 w 166"/>
                <a:gd name="T9" fmla="*/ 166 h 166"/>
              </a:gdLst>
              <a:ahLst/>
              <a:cxnLst>
                <a:cxn ang="0">
                  <a:pos x="T0" y="T1"/>
                </a:cxn>
                <a:cxn ang="0">
                  <a:pos x="T2" y="T3"/>
                </a:cxn>
                <a:cxn ang="0">
                  <a:pos x="T4" y="T5"/>
                </a:cxn>
                <a:cxn ang="0">
                  <a:pos x="T6" y="T7"/>
                </a:cxn>
                <a:cxn ang="0">
                  <a:pos x="T8" y="T9"/>
                </a:cxn>
              </a:cxnLst>
              <a:rect l="0" t="0" r="r" b="b"/>
              <a:pathLst>
                <a:path w="166" h="166">
                  <a:moveTo>
                    <a:pt x="7" y="166"/>
                  </a:moveTo>
                  <a:lnTo>
                    <a:pt x="0" y="159"/>
                  </a:lnTo>
                  <a:lnTo>
                    <a:pt x="156" y="0"/>
                  </a:lnTo>
                  <a:lnTo>
                    <a:pt x="166" y="10"/>
                  </a:lnTo>
                  <a:lnTo>
                    <a:pt x="7" y="166"/>
                  </a:lnTo>
                  <a:close/>
                </a:path>
              </a:pathLst>
            </a:custGeom>
            <a:solidFill>
              <a:srgbClr val="CBCBCB"/>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Freeform 30"/>
            <p:cNvSpPr/>
            <p:nvPr/>
          </p:nvSpPr>
          <p:spPr bwMode="auto">
            <a:xfrm>
              <a:off x="3520098" y="3212387"/>
              <a:ext cx="111760" cy="109741"/>
            </a:xfrm>
            <a:custGeom>
              <a:avLst/>
              <a:gdLst>
                <a:gd name="T0" fmla="*/ 10 w 166"/>
                <a:gd name="T1" fmla="*/ 163 h 163"/>
                <a:gd name="T2" fmla="*/ 0 w 166"/>
                <a:gd name="T3" fmla="*/ 156 h 163"/>
                <a:gd name="T4" fmla="*/ 159 w 166"/>
                <a:gd name="T5" fmla="*/ 0 h 163"/>
                <a:gd name="T6" fmla="*/ 166 w 166"/>
                <a:gd name="T7" fmla="*/ 7 h 163"/>
                <a:gd name="T8" fmla="*/ 10 w 166"/>
                <a:gd name="T9" fmla="*/ 163 h 163"/>
              </a:gdLst>
              <a:ahLst/>
              <a:cxnLst>
                <a:cxn ang="0">
                  <a:pos x="T0" y="T1"/>
                </a:cxn>
                <a:cxn ang="0">
                  <a:pos x="T2" y="T3"/>
                </a:cxn>
                <a:cxn ang="0">
                  <a:pos x="T4" y="T5"/>
                </a:cxn>
                <a:cxn ang="0">
                  <a:pos x="T6" y="T7"/>
                </a:cxn>
                <a:cxn ang="0">
                  <a:pos x="T8" y="T9"/>
                </a:cxn>
              </a:cxnLst>
              <a:rect l="0" t="0" r="r" b="b"/>
              <a:pathLst>
                <a:path w="166" h="163">
                  <a:moveTo>
                    <a:pt x="10" y="163"/>
                  </a:moveTo>
                  <a:lnTo>
                    <a:pt x="0" y="156"/>
                  </a:lnTo>
                  <a:lnTo>
                    <a:pt x="159" y="0"/>
                  </a:lnTo>
                  <a:lnTo>
                    <a:pt x="166" y="7"/>
                  </a:lnTo>
                  <a:lnTo>
                    <a:pt x="10" y="163"/>
                  </a:lnTo>
                  <a:close/>
                </a:path>
              </a:pathLst>
            </a:custGeom>
            <a:solidFill>
              <a:srgbClr val="CBCBCB"/>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Freeform 31"/>
            <p:cNvSpPr/>
            <p:nvPr/>
          </p:nvSpPr>
          <p:spPr bwMode="auto">
            <a:xfrm>
              <a:off x="3536256" y="3226525"/>
              <a:ext cx="111760" cy="111760"/>
            </a:xfrm>
            <a:custGeom>
              <a:avLst/>
              <a:gdLst>
                <a:gd name="T0" fmla="*/ 7 w 166"/>
                <a:gd name="T1" fmla="*/ 166 h 166"/>
                <a:gd name="T2" fmla="*/ 0 w 166"/>
                <a:gd name="T3" fmla="*/ 159 h 166"/>
                <a:gd name="T4" fmla="*/ 156 w 166"/>
                <a:gd name="T5" fmla="*/ 0 h 166"/>
                <a:gd name="T6" fmla="*/ 166 w 166"/>
                <a:gd name="T7" fmla="*/ 10 h 166"/>
                <a:gd name="T8" fmla="*/ 7 w 166"/>
                <a:gd name="T9" fmla="*/ 166 h 166"/>
              </a:gdLst>
              <a:ahLst/>
              <a:cxnLst>
                <a:cxn ang="0">
                  <a:pos x="T0" y="T1"/>
                </a:cxn>
                <a:cxn ang="0">
                  <a:pos x="T2" y="T3"/>
                </a:cxn>
                <a:cxn ang="0">
                  <a:pos x="T4" y="T5"/>
                </a:cxn>
                <a:cxn ang="0">
                  <a:pos x="T6" y="T7"/>
                </a:cxn>
                <a:cxn ang="0">
                  <a:pos x="T8" y="T9"/>
                </a:cxn>
              </a:cxnLst>
              <a:rect l="0" t="0" r="r" b="b"/>
              <a:pathLst>
                <a:path w="166" h="166">
                  <a:moveTo>
                    <a:pt x="7" y="166"/>
                  </a:moveTo>
                  <a:lnTo>
                    <a:pt x="0" y="159"/>
                  </a:lnTo>
                  <a:lnTo>
                    <a:pt x="156" y="0"/>
                  </a:lnTo>
                  <a:lnTo>
                    <a:pt x="166" y="10"/>
                  </a:lnTo>
                  <a:lnTo>
                    <a:pt x="7" y="166"/>
                  </a:lnTo>
                  <a:close/>
                </a:path>
              </a:pathLst>
            </a:custGeom>
            <a:solidFill>
              <a:srgbClr val="CBCBCB"/>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Freeform 32"/>
            <p:cNvSpPr/>
            <p:nvPr/>
          </p:nvSpPr>
          <p:spPr bwMode="auto">
            <a:xfrm>
              <a:off x="3550395" y="3242683"/>
              <a:ext cx="111760" cy="109741"/>
            </a:xfrm>
            <a:custGeom>
              <a:avLst/>
              <a:gdLst>
                <a:gd name="T0" fmla="*/ 10 w 166"/>
                <a:gd name="T1" fmla="*/ 163 h 163"/>
                <a:gd name="T2" fmla="*/ 0 w 166"/>
                <a:gd name="T3" fmla="*/ 156 h 163"/>
                <a:gd name="T4" fmla="*/ 159 w 166"/>
                <a:gd name="T5" fmla="*/ 0 h 163"/>
                <a:gd name="T6" fmla="*/ 166 w 166"/>
                <a:gd name="T7" fmla="*/ 7 h 163"/>
                <a:gd name="T8" fmla="*/ 10 w 166"/>
                <a:gd name="T9" fmla="*/ 163 h 163"/>
              </a:gdLst>
              <a:ahLst/>
              <a:cxnLst>
                <a:cxn ang="0">
                  <a:pos x="T0" y="T1"/>
                </a:cxn>
                <a:cxn ang="0">
                  <a:pos x="T2" y="T3"/>
                </a:cxn>
                <a:cxn ang="0">
                  <a:pos x="T4" y="T5"/>
                </a:cxn>
                <a:cxn ang="0">
                  <a:pos x="T6" y="T7"/>
                </a:cxn>
                <a:cxn ang="0">
                  <a:pos x="T8" y="T9"/>
                </a:cxn>
              </a:cxnLst>
              <a:rect l="0" t="0" r="r" b="b"/>
              <a:pathLst>
                <a:path w="166" h="163">
                  <a:moveTo>
                    <a:pt x="10" y="163"/>
                  </a:moveTo>
                  <a:lnTo>
                    <a:pt x="0" y="156"/>
                  </a:lnTo>
                  <a:lnTo>
                    <a:pt x="159" y="0"/>
                  </a:lnTo>
                  <a:lnTo>
                    <a:pt x="166" y="7"/>
                  </a:lnTo>
                  <a:lnTo>
                    <a:pt x="10" y="163"/>
                  </a:lnTo>
                  <a:close/>
                </a:path>
              </a:pathLst>
            </a:custGeom>
            <a:solidFill>
              <a:srgbClr val="CBCBCB"/>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Freeform 33"/>
            <p:cNvSpPr/>
            <p:nvPr/>
          </p:nvSpPr>
          <p:spPr bwMode="auto">
            <a:xfrm>
              <a:off x="3566553" y="3256821"/>
              <a:ext cx="111760" cy="111760"/>
            </a:xfrm>
            <a:custGeom>
              <a:avLst/>
              <a:gdLst>
                <a:gd name="T0" fmla="*/ 7 w 166"/>
                <a:gd name="T1" fmla="*/ 166 h 166"/>
                <a:gd name="T2" fmla="*/ 0 w 166"/>
                <a:gd name="T3" fmla="*/ 156 h 166"/>
                <a:gd name="T4" fmla="*/ 156 w 166"/>
                <a:gd name="T5" fmla="*/ 0 h 166"/>
                <a:gd name="T6" fmla="*/ 166 w 166"/>
                <a:gd name="T7" fmla="*/ 7 h 166"/>
                <a:gd name="T8" fmla="*/ 7 w 166"/>
                <a:gd name="T9" fmla="*/ 166 h 166"/>
              </a:gdLst>
              <a:ahLst/>
              <a:cxnLst>
                <a:cxn ang="0">
                  <a:pos x="T0" y="T1"/>
                </a:cxn>
                <a:cxn ang="0">
                  <a:pos x="T2" y="T3"/>
                </a:cxn>
                <a:cxn ang="0">
                  <a:pos x="T4" y="T5"/>
                </a:cxn>
                <a:cxn ang="0">
                  <a:pos x="T6" y="T7"/>
                </a:cxn>
                <a:cxn ang="0">
                  <a:pos x="T8" y="T9"/>
                </a:cxn>
              </a:cxnLst>
              <a:rect l="0" t="0" r="r" b="b"/>
              <a:pathLst>
                <a:path w="166" h="166">
                  <a:moveTo>
                    <a:pt x="7" y="166"/>
                  </a:moveTo>
                  <a:lnTo>
                    <a:pt x="0" y="156"/>
                  </a:lnTo>
                  <a:lnTo>
                    <a:pt x="156" y="0"/>
                  </a:lnTo>
                  <a:lnTo>
                    <a:pt x="166" y="7"/>
                  </a:lnTo>
                  <a:lnTo>
                    <a:pt x="7" y="166"/>
                  </a:lnTo>
                  <a:close/>
                </a:path>
              </a:pathLst>
            </a:custGeom>
            <a:solidFill>
              <a:srgbClr val="CBCBCB"/>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Freeform 34"/>
            <p:cNvSpPr/>
            <p:nvPr/>
          </p:nvSpPr>
          <p:spPr bwMode="auto">
            <a:xfrm>
              <a:off x="3580691" y="3271633"/>
              <a:ext cx="111760" cy="111087"/>
            </a:xfrm>
            <a:custGeom>
              <a:avLst/>
              <a:gdLst>
                <a:gd name="T0" fmla="*/ 10 w 166"/>
                <a:gd name="T1" fmla="*/ 165 h 165"/>
                <a:gd name="T2" fmla="*/ 0 w 166"/>
                <a:gd name="T3" fmla="*/ 158 h 165"/>
                <a:gd name="T4" fmla="*/ 159 w 166"/>
                <a:gd name="T5" fmla="*/ 0 h 165"/>
                <a:gd name="T6" fmla="*/ 166 w 166"/>
                <a:gd name="T7" fmla="*/ 9 h 165"/>
                <a:gd name="T8" fmla="*/ 10 w 166"/>
                <a:gd name="T9" fmla="*/ 165 h 165"/>
              </a:gdLst>
              <a:ahLst/>
              <a:cxnLst>
                <a:cxn ang="0">
                  <a:pos x="T0" y="T1"/>
                </a:cxn>
                <a:cxn ang="0">
                  <a:pos x="T2" y="T3"/>
                </a:cxn>
                <a:cxn ang="0">
                  <a:pos x="T4" y="T5"/>
                </a:cxn>
                <a:cxn ang="0">
                  <a:pos x="T6" y="T7"/>
                </a:cxn>
                <a:cxn ang="0">
                  <a:pos x="T8" y="T9"/>
                </a:cxn>
              </a:cxnLst>
              <a:rect l="0" t="0" r="r" b="b"/>
              <a:pathLst>
                <a:path w="166" h="165">
                  <a:moveTo>
                    <a:pt x="10" y="165"/>
                  </a:moveTo>
                  <a:lnTo>
                    <a:pt x="0" y="158"/>
                  </a:lnTo>
                  <a:lnTo>
                    <a:pt x="159" y="0"/>
                  </a:lnTo>
                  <a:lnTo>
                    <a:pt x="166" y="9"/>
                  </a:lnTo>
                  <a:lnTo>
                    <a:pt x="10" y="165"/>
                  </a:lnTo>
                  <a:close/>
                </a:path>
              </a:pathLst>
            </a:custGeom>
            <a:solidFill>
              <a:srgbClr val="CBCBCB"/>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35"/>
            <p:cNvSpPr/>
            <p:nvPr/>
          </p:nvSpPr>
          <p:spPr bwMode="auto">
            <a:xfrm>
              <a:off x="3596849" y="3287118"/>
              <a:ext cx="109741" cy="111760"/>
            </a:xfrm>
            <a:custGeom>
              <a:avLst/>
              <a:gdLst>
                <a:gd name="T0" fmla="*/ 7 w 163"/>
                <a:gd name="T1" fmla="*/ 166 h 166"/>
                <a:gd name="T2" fmla="*/ 0 w 163"/>
                <a:gd name="T3" fmla="*/ 156 h 166"/>
                <a:gd name="T4" fmla="*/ 156 w 163"/>
                <a:gd name="T5" fmla="*/ 0 h 166"/>
                <a:gd name="T6" fmla="*/ 163 w 163"/>
                <a:gd name="T7" fmla="*/ 7 h 166"/>
                <a:gd name="T8" fmla="*/ 7 w 163"/>
                <a:gd name="T9" fmla="*/ 166 h 166"/>
              </a:gdLst>
              <a:ahLst/>
              <a:cxnLst>
                <a:cxn ang="0">
                  <a:pos x="T0" y="T1"/>
                </a:cxn>
                <a:cxn ang="0">
                  <a:pos x="T2" y="T3"/>
                </a:cxn>
                <a:cxn ang="0">
                  <a:pos x="T4" y="T5"/>
                </a:cxn>
                <a:cxn ang="0">
                  <a:pos x="T6" y="T7"/>
                </a:cxn>
                <a:cxn ang="0">
                  <a:pos x="T8" y="T9"/>
                </a:cxn>
              </a:cxnLst>
              <a:rect l="0" t="0" r="r" b="b"/>
              <a:pathLst>
                <a:path w="163" h="166">
                  <a:moveTo>
                    <a:pt x="7" y="166"/>
                  </a:moveTo>
                  <a:lnTo>
                    <a:pt x="0" y="156"/>
                  </a:lnTo>
                  <a:lnTo>
                    <a:pt x="156" y="0"/>
                  </a:lnTo>
                  <a:lnTo>
                    <a:pt x="163" y="7"/>
                  </a:lnTo>
                  <a:lnTo>
                    <a:pt x="7" y="166"/>
                  </a:lnTo>
                  <a:close/>
                </a:path>
              </a:pathLst>
            </a:custGeom>
            <a:solidFill>
              <a:srgbClr val="CBCBCB"/>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Freeform 36"/>
            <p:cNvSpPr/>
            <p:nvPr/>
          </p:nvSpPr>
          <p:spPr bwMode="auto">
            <a:xfrm>
              <a:off x="3426516" y="2059774"/>
              <a:ext cx="1312174" cy="1313521"/>
            </a:xfrm>
            <a:custGeom>
              <a:avLst/>
              <a:gdLst>
                <a:gd name="T0" fmla="*/ 141 w 824"/>
                <a:gd name="T1" fmla="*/ 825 h 825"/>
                <a:gd name="T2" fmla="*/ 482 w 824"/>
                <a:gd name="T3" fmla="*/ 564 h 825"/>
                <a:gd name="T4" fmla="*/ 763 w 824"/>
                <a:gd name="T5" fmla="*/ 61 h 825"/>
                <a:gd name="T6" fmla="*/ 261 w 824"/>
                <a:gd name="T7" fmla="*/ 343 h 825"/>
                <a:gd name="T8" fmla="*/ 0 w 824"/>
                <a:gd name="T9" fmla="*/ 683 h 825"/>
                <a:gd name="T10" fmla="*/ 141 w 824"/>
                <a:gd name="T11" fmla="*/ 825 h 825"/>
              </a:gdLst>
              <a:ahLst/>
              <a:cxnLst>
                <a:cxn ang="0">
                  <a:pos x="T0" y="T1"/>
                </a:cxn>
                <a:cxn ang="0">
                  <a:pos x="T2" y="T3"/>
                </a:cxn>
                <a:cxn ang="0">
                  <a:pos x="T4" y="T5"/>
                </a:cxn>
                <a:cxn ang="0">
                  <a:pos x="T6" y="T7"/>
                </a:cxn>
                <a:cxn ang="0">
                  <a:pos x="T8" y="T9"/>
                </a:cxn>
                <a:cxn ang="0">
                  <a:pos x="T10" y="T11"/>
                </a:cxn>
              </a:cxnLst>
              <a:rect l="0" t="0" r="r" b="b"/>
              <a:pathLst>
                <a:path w="824" h="825">
                  <a:moveTo>
                    <a:pt x="141" y="825"/>
                  </a:moveTo>
                  <a:cubicBezTo>
                    <a:pt x="237" y="778"/>
                    <a:pt x="361" y="685"/>
                    <a:pt x="482" y="564"/>
                  </a:cubicBezTo>
                  <a:cubicBezTo>
                    <a:pt x="698" y="348"/>
                    <a:pt x="824" y="123"/>
                    <a:pt x="763" y="61"/>
                  </a:cubicBezTo>
                  <a:cubicBezTo>
                    <a:pt x="702" y="0"/>
                    <a:pt x="477" y="126"/>
                    <a:pt x="261" y="343"/>
                  </a:cubicBezTo>
                  <a:cubicBezTo>
                    <a:pt x="140" y="464"/>
                    <a:pt x="47" y="587"/>
                    <a:pt x="0" y="683"/>
                  </a:cubicBezTo>
                  <a:cubicBezTo>
                    <a:pt x="141" y="825"/>
                    <a:pt x="141" y="825"/>
                    <a:pt x="141" y="825"/>
                  </a:cubicBezTo>
                </a:path>
              </a:pathLst>
            </a:custGeom>
            <a:solidFill>
              <a:schemeClr val="tx2">
                <a:lumMod val="20000"/>
                <a:lumOff val="80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Freeform 37"/>
            <p:cNvSpPr/>
            <p:nvPr/>
          </p:nvSpPr>
          <p:spPr bwMode="auto">
            <a:xfrm>
              <a:off x="3549048" y="2779484"/>
              <a:ext cx="469932" cy="471279"/>
            </a:xfrm>
            <a:custGeom>
              <a:avLst/>
              <a:gdLst>
                <a:gd name="T0" fmla="*/ 205 w 295"/>
                <a:gd name="T1" fmla="*/ 285 h 296"/>
                <a:gd name="T2" fmla="*/ 295 w 295"/>
                <a:gd name="T3" fmla="*/ 213 h 296"/>
                <a:gd name="T4" fmla="*/ 176 w 295"/>
                <a:gd name="T5" fmla="*/ 120 h 296"/>
                <a:gd name="T6" fmla="*/ 82 w 295"/>
                <a:gd name="T7" fmla="*/ 0 h 296"/>
                <a:gd name="T8" fmla="*/ 11 w 295"/>
                <a:gd name="T9" fmla="*/ 90 h 296"/>
                <a:gd name="T10" fmla="*/ 95 w 295"/>
                <a:gd name="T11" fmla="*/ 201 h 296"/>
                <a:gd name="T12" fmla="*/ 205 w 295"/>
                <a:gd name="T13" fmla="*/ 285 h 296"/>
              </a:gdLst>
              <a:ahLst/>
              <a:cxnLst>
                <a:cxn ang="0">
                  <a:pos x="T0" y="T1"/>
                </a:cxn>
                <a:cxn ang="0">
                  <a:pos x="T2" y="T3"/>
                </a:cxn>
                <a:cxn ang="0">
                  <a:pos x="T4" y="T5"/>
                </a:cxn>
                <a:cxn ang="0">
                  <a:pos x="T6" y="T7"/>
                </a:cxn>
                <a:cxn ang="0">
                  <a:pos x="T8" y="T9"/>
                </a:cxn>
                <a:cxn ang="0">
                  <a:pos x="T10" y="T11"/>
                </a:cxn>
                <a:cxn ang="0">
                  <a:pos x="T12" y="T13"/>
                </a:cxn>
              </a:cxnLst>
              <a:rect l="0" t="0" r="r" b="b"/>
              <a:pathLst>
                <a:path w="295" h="296">
                  <a:moveTo>
                    <a:pt x="205" y="285"/>
                  </a:moveTo>
                  <a:cubicBezTo>
                    <a:pt x="235" y="263"/>
                    <a:pt x="265" y="240"/>
                    <a:pt x="295" y="213"/>
                  </a:cubicBezTo>
                  <a:cubicBezTo>
                    <a:pt x="295" y="213"/>
                    <a:pt x="281" y="225"/>
                    <a:pt x="176" y="120"/>
                  </a:cubicBezTo>
                  <a:cubicBezTo>
                    <a:pt x="71" y="15"/>
                    <a:pt x="82" y="0"/>
                    <a:pt x="82" y="0"/>
                  </a:cubicBezTo>
                  <a:cubicBezTo>
                    <a:pt x="56" y="31"/>
                    <a:pt x="32" y="61"/>
                    <a:pt x="11" y="90"/>
                  </a:cubicBezTo>
                  <a:cubicBezTo>
                    <a:pt x="11" y="90"/>
                    <a:pt x="0" y="105"/>
                    <a:pt x="95" y="201"/>
                  </a:cubicBezTo>
                  <a:cubicBezTo>
                    <a:pt x="190" y="296"/>
                    <a:pt x="205" y="285"/>
                    <a:pt x="205" y="285"/>
                  </a:cubicBez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Freeform 38"/>
            <p:cNvSpPr/>
            <p:nvPr/>
          </p:nvSpPr>
          <p:spPr bwMode="auto">
            <a:xfrm>
              <a:off x="4179888" y="2092763"/>
              <a:ext cx="526485" cy="527159"/>
            </a:xfrm>
            <a:custGeom>
              <a:avLst/>
              <a:gdLst>
                <a:gd name="T0" fmla="*/ 191 w 331"/>
                <a:gd name="T1" fmla="*/ 331 h 331"/>
                <a:gd name="T2" fmla="*/ 290 w 331"/>
                <a:gd name="T3" fmla="*/ 40 h 331"/>
                <a:gd name="T4" fmla="*/ 0 w 331"/>
                <a:gd name="T5" fmla="*/ 140 h 331"/>
                <a:gd name="T6" fmla="*/ 75 w 331"/>
                <a:gd name="T7" fmla="*/ 256 h 331"/>
                <a:gd name="T8" fmla="*/ 191 w 331"/>
                <a:gd name="T9" fmla="*/ 331 h 331"/>
              </a:gdLst>
              <a:ahLst/>
              <a:cxnLst>
                <a:cxn ang="0">
                  <a:pos x="T0" y="T1"/>
                </a:cxn>
                <a:cxn ang="0">
                  <a:pos x="T2" y="T3"/>
                </a:cxn>
                <a:cxn ang="0">
                  <a:pos x="T4" y="T5"/>
                </a:cxn>
                <a:cxn ang="0">
                  <a:pos x="T6" y="T7"/>
                </a:cxn>
                <a:cxn ang="0">
                  <a:pos x="T8" y="T9"/>
                </a:cxn>
              </a:cxnLst>
              <a:rect l="0" t="0" r="r" b="b"/>
              <a:pathLst>
                <a:path w="331" h="331">
                  <a:moveTo>
                    <a:pt x="191" y="331"/>
                  </a:moveTo>
                  <a:cubicBezTo>
                    <a:pt x="288" y="195"/>
                    <a:pt x="331" y="81"/>
                    <a:pt x="290" y="40"/>
                  </a:cubicBezTo>
                  <a:cubicBezTo>
                    <a:pt x="249" y="0"/>
                    <a:pt x="135" y="42"/>
                    <a:pt x="0" y="140"/>
                  </a:cubicBezTo>
                  <a:cubicBezTo>
                    <a:pt x="0" y="140"/>
                    <a:pt x="20" y="202"/>
                    <a:pt x="75" y="256"/>
                  </a:cubicBezTo>
                  <a:cubicBezTo>
                    <a:pt x="129" y="310"/>
                    <a:pt x="191" y="331"/>
                    <a:pt x="191" y="331"/>
                  </a:cubicBez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Freeform 39"/>
            <p:cNvSpPr/>
            <p:nvPr/>
          </p:nvSpPr>
          <p:spPr bwMode="auto">
            <a:xfrm>
              <a:off x="4009555" y="2486618"/>
              <a:ext cx="302292" cy="303638"/>
            </a:xfrm>
            <a:custGeom>
              <a:avLst/>
              <a:gdLst>
                <a:gd name="T0" fmla="*/ 156 w 190"/>
                <a:gd name="T1" fmla="*/ 157 h 191"/>
                <a:gd name="T2" fmla="*/ 34 w 190"/>
                <a:gd name="T3" fmla="*/ 157 h 191"/>
                <a:gd name="T4" fmla="*/ 34 w 190"/>
                <a:gd name="T5" fmla="*/ 34 h 191"/>
                <a:gd name="T6" fmla="*/ 156 w 190"/>
                <a:gd name="T7" fmla="*/ 34 h 191"/>
                <a:gd name="T8" fmla="*/ 156 w 190"/>
                <a:gd name="T9" fmla="*/ 157 h 191"/>
              </a:gdLst>
              <a:ahLst/>
              <a:cxnLst>
                <a:cxn ang="0">
                  <a:pos x="T0" y="T1"/>
                </a:cxn>
                <a:cxn ang="0">
                  <a:pos x="T2" y="T3"/>
                </a:cxn>
                <a:cxn ang="0">
                  <a:pos x="T4" y="T5"/>
                </a:cxn>
                <a:cxn ang="0">
                  <a:pos x="T6" y="T7"/>
                </a:cxn>
                <a:cxn ang="0">
                  <a:pos x="T8" y="T9"/>
                </a:cxn>
              </a:cxnLst>
              <a:rect l="0" t="0" r="r" b="b"/>
              <a:pathLst>
                <a:path w="190" h="191">
                  <a:moveTo>
                    <a:pt x="156" y="157"/>
                  </a:moveTo>
                  <a:cubicBezTo>
                    <a:pt x="122" y="191"/>
                    <a:pt x="68" y="191"/>
                    <a:pt x="34" y="157"/>
                  </a:cubicBezTo>
                  <a:cubicBezTo>
                    <a:pt x="0" y="123"/>
                    <a:pt x="0" y="68"/>
                    <a:pt x="34" y="34"/>
                  </a:cubicBezTo>
                  <a:cubicBezTo>
                    <a:pt x="68" y="0"/>
                    <a:pt x="122" y="0"/>
                    <a:pt x="156" y="34"/>
                  </a:cubicBezTo>
                  <a:cubicBezTo>
                    <a:pt x="190" y="68"/>
                    <a:pt x="190" y="123"/>
                    <a:pt x="156" y="157"/>
                  </a:cubicBezTo>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Freeform 40"/>
            <p:cNvSpPr/>
            <p:nvPr/>
          </p:nvSpPr>
          <p:spPr bwMode="auto">
            <a:xfrm>
              <a:off x="4036485" y="2513548"/>
              <a:ext cx="248431" cy="249778"/>
            </a:xfrm>
            <a:custGeom>
              <a:avLst/>
              <a:gdLst>
                <a:gd name="T0" fmla="*/ 107 w 156"/>
                <a:gd name="T1" fmla="*/ 141 h 157"/>
                <a:gd name="T2" fmla="*/ 16 w 156"/>
                <a:gd name="T3" fmla="*/ 108 h 157"/>
                <a:gd name="T4" fmla="*/ 49 w 156"/>
                <a:gd name="T5" fmla="*/ 17 h 157"/>
                <a:gd name="T6" fmla="*/ 140 w 156"/>
                <a:gd name="T7" fmla="*/ 50 h 157"/>
                <a:gd name="T8" fmla="*/ 107 w 156"/>
                <a:gd name="T9" fmla="*/ 141 h 157"/>
              </a:gdLst>
              <a:ahLst/>
              <a:cxnLst>
                <a:cxn ang="0">
                  <a:pos x="T0" y="T1"/>
                </a:cxn>
                <a:cxn ang="0">
                  <a:pos x="T2" y="T3"/>
                </a:cxn>
                <a:cxn ang="0">
                  <a:pos x="T4" y="T5"/>
                </a:cxn>
                <a:cxn ang="0">
                  <a:pos x="T6" y="T7"/>
                </a:cxn>
                <a:cxn ang="0">
                  <a:pos x="T8" y="T9"/>
                </a:cxn>
              </a:cxnLst>
              <a:rect l="0" t="0" r="r" b="b"/>
              <a:pathLst>
                <a:path w="156" h="157">
                  <a:moveTo>
                    <a:pt x="107" y="141"/>
                  </a:moveTo>
                  <a:cubicBezTo>
                    <a:pt x="73" y="157"/>
                    <a:pt x="32" y="142"/>
                    <a:pt x="16" y="108"/>
                  </a:cubicBezTo>
                  <a:cubicBezTo>
                    <a:pt x="0" y="73"/>
                    <a:pt x="15" y="33"/>
                    <a:pt x="49" y="17"/>
                  </a:cubicBezTo>
                  <a:cubicBezTo>
                    <a:pt x="83" y="0"/>
                    <a:pt x="124" y="15"/>
                    <a:pt x="140" y="50"/>
                  </a:cubicBezTo>
                  <a:cubicBezTo>
                    <a:pt x="156" y="84"/>
                    <a:pt x="141" y="125"/>
                    <a:pt x="107" y="141"/>
                  </a:cubicBezTo>
                </a:path>
              </a:pathLst>
            </a:custGeom>
            <a:solidFill>
              <a:schemeClr val="bg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Freeform 44"/>
            <p:cNvSpPr/>
            <p:nvPr/>
          </p:nvSpPr>
          <p:spPr bwMode="auto">
            <a:xfrm>
              <a:off x="4238461" y="2540478"/>
              <a:ext cx="18851" cy="18851"/>
            </a:xfrm>
            <a:custGeom>
              <a:avLst/>
              <a:gdLst>
                <a:gd name="T0" fmla="*/ 10 w 12"/>
                <a:gd name="T1" fmla="*/ 10 h 12"/>
                <a:gd name="T2" fmla="*/ 2 w 12"/>
                <a:gd name="T3" fmla="*/ 10 h 12"/>
                <a:gd name="T4" fmla="*/ 2 w 12"/>
                <a:gd name="T5" fmla="*/ 3 h 12"/>
                <a:gd name="T6" fmla="*/ 10 w 12"/>
                <a:gd name="T7" fmla="*/ 3 h 12"/>
                <a:gd name="T8" fmla="*/ 10 w 12"/>
                <a:gd name="T9" fmla="*/ 10 h 12"/>
              </a:gdLst>
              <a:ahLst/>
              <a:cxnLst>
                <a:cxn ang="0">
                  <a:pos x="T0" y="T1"/>
                </a:cxn>
                <a:cxn ang="0">
                  <a:pos x="T2" y="T3"/>
                </a:cxn>
                <a:cxn ang="0">
                  <a:pos x="T4" y="T5"/>
                </a:cxn>
                <a:cxn ang="0">
                  <a:pos x="T6" y="T7"/>
                </a:cxn>
                <a:cxn ang="0">
                  <a:pos x="T8" y="T9"/>
                </a:cxn>
              </a:cxnLst>
              <a:rect l="0" t="0" r="r" b="b"/>
              <a:pathLst>
                <a:path w="12" h="12">
                  <a:moveTo>
                    <a:pt x="10" y="10"/>
                  </a:moveTo>
                  <a:cubicBezTo>
                    <a:pt x="8" y="12"/>
                    <a:pt x="4" y="12"/>
                    <a:pt x="2" y="10"/>
                  </a:cubicBezTo>
                  <a:cubicBezTo>
                    <a:pt x="0" y="8"/>
                    <a:pt x="0" y="5"/>
                    <a:pt x="2" y="3"/>
                  </a:cubicBezTo>
                  <a:cubicBezTo>
                    <a:pt x="4" y="0"/>
                    <a:pt x="8" y="0"/>
                    <a:pt x="10" y="3"/>
                  </a:cubicBezTo>
                  <a:cubicBezTo>
                    <a:pt x="12" y="5"/>
                    <a:pt x="12" y="8"/>
                    <a:pt x="10" y="10"/>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Freeform 45"/>
            <p:cNvSpPr/>
            <p:nvPr/>
          </p:nvSpPr>
          <p:spPr bwMode="auto">
            <a:xfrm>
              <a:off x="4182581" y="2508835"/>
              <a:ext cx="19524" cy="18851"/>
            </a:xfrm>
            <a:custGeom>
              <a:avLst/>
              <a:gdLst>
                <a:gd name="T0" fmla="*/ 12 w 12"/>
                <a:gd name="T1" fmla="*/ 8 h 12"/>
                <a:gd name="T2" fmla="*/ 5 w 12"/>
                <a:gd name="T3" fmla="*/ 12 h 12"/>
                <a:gd name="T4" fmla="*/ 1 w 12"/>
                <a:gd name="T5" fmla="*/ 5 h 12"/>
                <a:gd name="T6" fmla="*/ 8 w 12"/>
                <a:gd name="T7" fmla="*/ 1 h 12"/>
                <a:gd name="T8" fmla="*/ 12 w 12"/>
                <a:gd name="T9" fmla="*/ 8 h 12"/>
              </a:gdLst>
              <a:ahLst/>
              <a:cxnLst>
                <a:cxn ang="0">
                  <a:pos x="T0" y="T1"/>
                </a:cxn>
                <a:cxn ang="0">
                  <a:pos x="T2" y="T3"/>
                </a:cxn>
                <a:cxn ang="0">
                  <a:pos x="T4" y="T5"/>
                </a:cxn>
                <a:cxn ang="0">
                  <a:pos x="T6" y="T7"/>
                </a:cxn>
                <a:cxn ang="0">
                  <a:pos x="T8" y="T9"/>
                </a:cxn>
              </a:cxnLst>
              <a:rect l="0" t="0" r="r" b="b"/>
              <a:pathLst>
                <a:path w="12" h="12">
                  <a:moveTo>
                    <a:pt x="12" y="8"/>
                  </a:moveTo>
                  <a:cubicBezTo>
                    <a:pt x="11" y="11"/>
                    <a:pt x="8" y="12"/>
                    <a:pt x="5" y="12"/>
                  </a:cubicBezTo>
                  <a:cubicBezTo>
                    <a:pt x="2" y="11"/>
                    <a:pt x="0" y="8"/>
                    <a:pt x="1" y="5"/>
                  </a:cubicBezTo>
                  <a:cubicBezTo>
                    <a:pt x="2" y="2"/>
                    <a:pt x="5" y="0"/>
                    <a:pt x="8" y="1"/>
                  </a:cubicBezTo>
                  <a:cubicBezTo>
                    <a:pt x="11" y="2"/>
                    <a:pt x="12" y="5"/>
                    <a:pt x="12" y="8"/>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Freeform 46"/>
            <p:cNvSpPr/>
            <p:nvPr/>
          </p:nvSpPr>
          <p:spPr bwMode="auto">
            <a:xfrm>
              <a:off x="4119295" y="2508835"/>
              <a:ext cx="18851" cy="18851"/>
            </a:xfrm>
            <a:custGeom>
              <a:avLst/>
              <a:gdLst>
                <a:gd name="T0" fmla="*/ 11 w 12"/>
                <a:gd name="T1" fmla="*/ 5 h 12"/>
                <a:gd name="T2" fmla="*/ 7 w 12"/>
                <a:gd name="T3" fmla="*/ 12 h 12"/>
                <a:gd name="T4" fmla="*/ 0 w 12"/>
                <a:gd name="T5" fmla="*/ 8 h 12"/>
                <a:gd name="T6" fmla="*/ 4 w 12"/>
                <a:gd name="T7" fmla="*/ 1 h 12"/>
                <a:gd name="T8" fmla="*/ 11 w 12"/>
                <a:gd name="T9" fmla="*/ 5 h 12"/>
              </a:gdLst>
              <a:ahLst/>
              <a:cxnLst>
                <a:cxn ang="0">
                  <a:pos x="T0" y="T1"/>
                </a:cxn>
                <a:cxn ang="0">
                  <a:pos x="T2" y="T3"/>
                </a:cxn>
                <a:cxn ang="0">
                  <a:pos x="T4" y="T5"/>
                </a:cxn>
                <a:cxn ang="0">
                  <a:pos x="T6" y="T7"/>
                </a:cxn>
                <a:cxn ang="0">
                  <a:pos x="T8" y="T9"/>
                </a:cxn>
              </a:cxnLst>
              <a:rect l="0" t="0" r="r" b="b"/>
              <a:pathLst>
                <a:path w="12" h="12">
                  <a:moveTo>
                    <a:pt x="11" y="5"/>
                  </a:moveTo>
                  <a:cubicBezTo>
                    <a:pt x="12" y="8"/>
                    <a:pt x="10" y="11"/>
                    <a:pt x="7" y="12"/>
                  </a:cubicBezTo>
                  <a:cubicBezTo>
                    <a:pt x="4" y="12"/>
                    <a:pt x="1" y="11"/>
                    <a:pt x="0" y="8"/>
                  </a:cubicBezTo>
                  <a:cubicBezTo>
                    <a:pt x="0" y="5"/>
                    <a:pt x="1" y="2"/>
                    <a:pt x="4" y="1"/>
                  </a:cubicBezTo>
                  <a:cubicBezTo>
                    <a:pt x="7" y="0"/>
                    <a:pt x="10" y="2"/>
                    <a:pt x="11" y="5"/>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Freeform 47"/>
            <p:cNvSpPr/>
            <p:nvPr/>
          </p:nvSpPr>
          <p:spPr bwMode="auto">
            <a:xfrm>
              <a:off x="4063415" y="2540478"/>
              <a:ext cx="18851" cy="18851"/>
            </a:xfrm>
            <a:custGeom>
              <a:avLst/>
              <a:gdLst>
                <a:gd name="T0" fmla="*/ 10 w 12"/>
                <a:gd name="T1" fmla="*/ 3 h 12"/>
                <a:gd name="T2" fmla="*/ 10 w 12"/>
                <a:gd name="T3" fmla="*/ 10 h 12"/>
                <a:gd name="T4" fmla="*/ 2 w 12"/>
                <a:gd name="T5" fmla="*/ 10 h 12"/>
                <a:gd name="T6" fmla="*/ 2 w 12"/>
                <a:gd name="T7" fmla="*/ 3 h 12"/>
                <a:gd name="T8" fmla="*/ 10 w 12"/>
                <a:gd name="T9" fmla="*/ 3 h 12"/>
              </a:gdLst>
              <a:ahLst/>
              <a:cxnLst>
                <a:cxn ang="0">
                  <a:pos x="T0" y="T1"/>
                </a:cxn>
                <a:cxn ang="0">
                  <a:pos x="T2" y="T3"/>
                </a:cxn>
                <a:cxn ang="0">
                  <a:pos x="T4" y="T5"/>
                </a:cxn>
                <a:cxn ang="0">
                  <a:pos x="T6" y="T7"/>
                </a:cxn>
                <a:cxn ang="0">
                  <a:pos x="T8" y="T9"/>
                </a:cxn>
              </a:cxnLst>
              <a:rect l="0" t="0" r="r" b="b"/>
              <a:pathLst>
                <a:path w="12" h="12">
                  <a:moveTo>
                    <a:pt x="10" y="3"/>
                  </a:moveTo>
                  <a:cubicBezTo>
                    <a:pt x="12" y="5"/>
                    <a:pt x="12" y="8"/>
                    <a:pt x="10" y="10"/>
                  </a:cubicBezTo>
                  <a:cubicBezTo>
                    <a:pt x="8" y="12"/>
                    <a:pt x="4" y="12"/>
                    <a:pt x="2" y="10"/>
                  </a:cubicBezTo>
                  <a:cubicBezTo>
                    <a:pt x="0" y="8"/>
                    <a:pt x="0" y="5"/>
                    <a:pt x="2" y="3"/>
                  </a:cubicBezTo>
                  <a:cubicBezTo>
                    <a:pt x="4" y="0"/>
                    <a:pt x="8" y="0"/>
                    <a:pt x="10" y="3"/>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Freeform 48"/>
            <p:cNvSpPr/>
            <p:nvPr/>
          </p:nvSpPr>
          <p:spPr bwMode="auto">
            <a:xfrm>
              <a:off x="4029752" y="2596358"/>
              <a:ext cx="20871" cy="20198"/>
            </a:xfrm>
            <a:custGeom>
              <a:avLst/>
              <a:gdLst>
                <a:gd name="T0" fmla="*/ 8 w 13"/>
                <a:gd name="T1" fmla="*/ 1 h 13"/>
                <a:gd name="T2" fmla="*/ 12 w 13"/>
                <a:gd name="T3" fmla="*/ 8 h 13"/>
                <a:gd name="T4" fmla="*/ 5 w 13"/>
                <a:gd name="T5" fmla="*/ 12 h 13"/>
                <a:gd name="T6" fmla="*/ 1 w 13"/>
                <a:gd name="T7" fmla="*/ 5 h 13"/>
                <a:gd name="T8" fmla="*/ 8 w 13"/>
                <a:gd name="T9" fmla="*/ 1 h 13"/>
              </a:gdLst>
              <a:ahLst/>
              <a:cxnLst>
                <a:cxn ang="0">
                  <a:pos x="T0" y="T1"/>
                </a:cxn>
                <a:cxn ang="0">
                  <a:pos x="T2" y="T3"/>
                </a:cxn>
                <a:cxn ang="0">
                  <a:pos x="T4" y="T5"/>
                </a:cxn>
                <a:cxn ang="0">
                  <a:pos x="T6" y="T7"/>
                </a:cxn>
                <a:cxn ang="0">
                  <a:pos x="T8" y="T9"/>
                </a:cxn>
              </a:cxnLst>
              <a:rect l="0" t="0" r="r" b="b"/>
              <a:pathLst>
                <a:path w="13" h="13">
                  <a:moveTo>
                    <a:pt x="8" y="1"/>
                  </a:moveTo>
                  <a:cubicBezTo>
                    <a:pt x="11" y="2"/>
                    <a:pt x="13" y="5"/>
                    <a:pt x="12" y="8"/>
                  </a:cubicBezTo>
                  <a:cubicBezTo>
                    <a:pt x="11" y="11"/>
                    <a:pt x="8" y="13"/>
                    <a:pt x="5" y="12"/>
                  </a:cubicBezTo>
                  <a:cubicBezTo>
                    <a:pt x="2" y="11"/>
                    <a:pt x="0" y="8"/>
                    <a:pt x="1" y="5"/>
                  </a:cubicBezTo>
                  <a:cubicBezTo>
                    <a:pt x="2" y="2"/>
                    <a:pt x="5" y="0"/>
                    <a:pt x="8" y="1"/>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Freeform 49"/>
            <p:cNvSpPr/>
            <p:nvPr/>
          </p:nvSpPr>
          <p:spPr bwMode="auto">
            <a:xfrm>
              <a:off x="4029752" y="2661664"/>
              <a:ext cx="20871" cy="18851"/>
            </a:xfrm>
            <a:custGeom>
              <a:avLst/>
              <a:gdLst>
                <a:gd name="T0" fmla="*/ 5 w 13"/>
                <a:gd name="T1" fmla="*/ 1 h 12"/>
                <a:gd name="T2" fmla="*/ 12 w 13"/>
                <a:gd name="T3" fmla="*/ 4 h 12"/>
                <a:gd name="T4" fmla="*/ 8 w 13"/>
                <a:gd name="T5" fmla="*/ 11 h 12"/>
                <a:gd name="T6" fmla="*/ 1 w 13"/>
                <a:gd name="T7" fmla="*/ 7 h 12"/>
                <a:gd name="T8" fmla="*/ 5 w 13"/>
                <a:gd name="T9" fmla="*/ 1 h 12"/>
              </a:gdLst>
              <a:ahLst/>
              <a:cxnLst>
                <a:cxn ang="0">
                  <a:pos x="T0" y="T1"/>
                </a:cxn>
                <a:cxn ang="0">
                  <a:pos x="T2" y="T3"/>
                </a:cxn>
                <a:cxn ang="0">
                  <a:pos x="T4" y="T5"/>
                </a:cxn>
                <a:cxn ang="0">
                  <a:pos x="T6" y="T7"/>
                </a:cxn>
                <a:cxn ang="0">
                  <a:pos x="T8" y="T9"/>
                </a:cxn>
              </a:cxnLst>
              <a:rect l="0" t="0" r="r" b="b"/>
              <a:pathLst>
                <a:path w="13" h="12">
                  <a:moveTo>
                    <a:pt x="5" y="1"/>
                  </a:moveTo>
                  <a:cubicBezTo>
                    <a:pt x="8" y="0"/>
                    <a:pt x="11" y="2"/>
                    <a:pt x="12" y="4"/>
                  </a:cubicBezTo>
                  <a:cubicBezTo>
                    <a:pt x="13" y="7"/>
                    <a:pt x="11" y="10"/>
                    <a:pt x="8" y="11"/>
                  </a:cubicBezTo>
                  <a:cubicBezTo>
                    <a:pt x="5" y="12"/>
                    <a:pt x="2" y="10"/>
                    <a:pt x="1" y="7"/>
                  </a:cubicBezTo>
                  <a:cubicBezTo>
                    <a:pt x="0" y="4"/>
                    <a:pt x="2" y="1"/>
                    <a:pt x="5" y="1"/>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Freeform 50"/>
            <p:cNvSpPr/>
            <p:nvPr/>
          </p:nvSpPr>
          <p:spPr bwMode="auto">
            <a:xfrm>
              <a:off x="4063415" y="2716871"/>
              <a:ext cx="18851" cy="19524"/>
            </a:xfrm>
            <a:custGeom>
              <a:avLst/>
              <a:gdLst>
                <a:gd name="T0" fmla="*/ 2 w 12"/>
                <a:gd name="T1" fmla="*/ 2 h 12"/>
                <a:gd name="T2" fmla="*/ 10 w 12"/>
                <a:gd name="T3" fmla="*/ 2 h 12"/>
                <a:gd name="T4" fmla="*/ 10 w 12"/>
                <a:gd name="T5" fmla="*/ 10 h 12"/>
                <a:gd name="T6" fmla="*/ 2 w 12"/>
                <a:gd name="T7" fmla="*/ 10 h 12"/>
                <a:gd name="T8" fmla="*/ 2 w 12"/>
                <a:gd name="T9" fmla="*/ 2 h 12"/>
              </a:gdLst>
              <a:ahLst/>
              <a:cxnLst>
                <a:cxn ang="0">
                  <a:pos x="T0" y="T1"/>
                </a:cxn>
                <a:cxn ang="0">
                  <a:pos x="T2" y="T3"/>
                </a:cxn>
                <a:cxn ang="0">
                  <a:pos x="T4" y="T5"/>
                </a:cxn>
                <a:cxn ang="0">
                  <a:pos x="T6" y="T7"/>
                </a:cxn>
                <a:cxn ang="0">
                  <a:pos x="T8" y="T9"/>
                </a:cxn>
              </a:cxnLst>
              <a:rect l="0" t="0" r="r" b="b"/>
              <a:pathLst>
                <a:path w="12" h="12">
                  <a:moveTo>
                    <a:pt x="2" y="2"/>
                  </a:moveTo>
                  <a:cubicBezTo>
                    <a:pt x="4" y="0"/>
                    <a:pt x="8" y="0"/>
                    <a:pt x="10" y="2"/>
                  </a:cubicBezTo>
                  <a:cubicBezTo>
                    <a:pt x="12" y="4"/>
                    <a:pt x="12" y="8"/>
                    <a:pt x="10" y="10"/>
                  </a:cubicBezTo>
                  <a:cubicBezTo>
                    <a:pt x="8" y="12"/>
                    <a:pt x="4" y="12"/>
                    <a:pt x="2" y="10"/>
                  </a:cubicBezTo>
                  <a:cubicBezTo>
                    <a:pt x="0" y="8"/>
                    <a:pt x="0" y="4"/>
                    <a:pt x="2" y="2"/>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Freeform 51"/>
            <p:cNvSpPr/>
            <p:nvPr/>
          </p:nvSpPr>
          <p:spPr bwMode="auto">
            <a:xfrm>
              <a:off x="4119295" y="2749187"/>
              <a:ext cx="18851" cy="18851"/>
            </a:xfrm>
            <a:custGeom>
              <a:avLst/>
              <a:gdLst>
                <a:gd name="T0" fmla="*/ 0 w 12"/>
                <a:gd name="T1" fmla="*/ 5 h 12"/>
                <a:gd name="T2" fmla="*/ 7 w 12"/>
                <a:gd name="T3" fmla="*/ 1 h 12"/>
                <a:gd name="T4" fmla="*/ 11 w 12"/>
                <a:gd name="T5" fmla="*/ 8 h 12"/>
                <a:gd name="T6" fmla="*/ 4 w 12"/>
                <a:gd name="T7" fmla="*/ 11 h 12"/>
                <a:gd name="T8" fmla="*/ 0 w 12"/>
                <a:gd name="T9" fmla="*/ 5 h 12"/>
              </a:gdLst>
              <a:ahLst/>
              <a:cxnLst>
                <a:cxn ang="0">
                  <a:pos x="T0" y="T1"/>
                </a:cxn>
                <a:cxn ang="0">
                  <a:pos x="T2" y="T3"/>
                </a:cxn>
                <a:cxn ang="0">
                  <a:pos x="T4" y="T5"/>
                </a:cxn>
                <a:cxn ang="0">
                  <a:pos x="T6" y="T7"/>
                </a:cxn>
                <a:cxn ang="0">
                  <a:pos x="T8" y="T9"/>
                </a:cxn>
              </a:cxnLst>
              <a:rect l="0" t="0" r="r" b="b"/>
              <a:pathLst>
                <a:path w="12" h="12">
                  <a:moveTo>
                    <a:pt x="0" y="5"/>
                  </a:moveTo>
                  <a:cubicBezTo>
                    <a:pt x="1" y="2"/>
                    <a:pt x="4" y="0"/>
                    <a:pt x="7" y="1"/>
                  </a:cubicBezTo>
                  <a:cubicBezTo>
                    <a:pt x="10" y="2"/>
                    <a:pt x="12" y="5"/>
                    <a:pt x="11" y="8"/>
                  </a:cubicBezTo>
                  <a:cubicBezTo>
                    <a:pt x="10" y="10"/>
                    <a:pt x="7" y="12"/>
                    <a:pt x="4" y="11"/>
                  </a:cubicBezTo>
                  <a:cubicBezTo>
                    <a:pt x="1" y="11"/>
                    <a:pt x="0" y="8"/>
                    <a:pt x="0" y="5"/>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Freeform 52"/>
            <p:cNvSpPr/>
            <p:nvPr/>
          </p:nvSpPr>
          <p:spPr bwMode="auto">
            <a:xfrm>
              <a:off x="4182581" y="2749187"/>
              <a:ext cx="19524" cy="18851"/>
            </a:xfrm>
            <a:custGeom>
              <a:avLst/>
              <a:gdLst>
                <a:gd name="T0" fmla="*/ 1 w 12"/>
                <a:gd name="T1" fmla="*/ 8 h 12"/>
                <a:gd name="T2" fmla="*/ 5 w 12"/>
                <a:gd name="T3" fmla="*/ 1 h 12"/>
                <a:gd name="T4" fmla="*/ 12 w 12"/>
                <a:gd name="T5" fmla="*/ 5 h 12"/>
                <a:gd name="T6" fmla="*/ 8 w 12"/>
                <a:gd name="T7" fmla="*/ 11 h 12"/>
                <a:gd name="T8" fmla="*/ 1 w 12"/>
                <a:gd name="T9" fmla="*/ 8 h 12"/>
              </a:gdLst>
              <a:ahLst/>
              <a:cxnLst>
                <a:cxn ang="0">
                  <a:pos x="T0" y="T1"/>
                </a:cxn>
                <a:cxn ang="0">
                  <a:pos x="T2" y="T3"/>
                </a:cxn>
                <a:cxn ang="0">
                  <a:pos x="T4" y="T5"/>
                </a:cxn>
                <a:cxn ang="0">
                  <a:pos x="T6" y="T7"/>
                </a:cxn>
                <a:cxn ang="0">
                  <a:pos x="T8" y="T9"/>
                </a:cxn>
              </a:cxnLst>
              <a:rect l="0" t="0" r="r" b="b"/>
              <a:pathLst>
                <a:path w="12" h="12">
                  <a:moveTo>
                    <a:pt x="1" y="8"/>
                  </a:moveTo>
                  <a:cubicBezTo>
                    <a:pt x="0" y="5"/>
                    <a:pt x="2" y="2"/>
                    <a:pt x="5" y="1"/>
                  </a:cubicBezTo>
                  <a:cubicBezTo>
                    <a:pt x="8" y="0"/>
                    <a:pt x="11" y="2"/>
                    <a:pt x="12" y="5"/>
                  </a:cubicBezTo>
                  <a:cubicBezTo>
                    <a:pt x="12" y="8"/>
                    <a:pt x="11" y="11"/>
                    <a:pt x="8" y="11"/>
                  </a:cubicBezTo>
                  <a:cubicBezTo>
                    <a:pt x="5" y="12"/>
                    <a:pt x="2" y="10"/>
                    <a:pt x="1" y="8"/>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Freeform 53"/>
            <p:cNvSpPr/>
            <p:nvPr/>
          </p:nvSpPr>
          <p:spPr bwMode="auto">
            <a:xfrm>
              <a:off x="4238461" y="2716871"/>
              <a:ext cx="18851" cy="19524"/>
            </a:xfrm>
            <a:custGeom>
              <a:avLst/>
              <a:gdLst>
                <a:gd name="T0" fmla="*/ 2 w 12"/>
                <a:gd name="T1" fmla="*/ 10 h 12"/>
                <a:gd name="T2" fmla="*/ 2 w 12"/>
                <a:gd name="T3" fmla="*/ 2 h 12"/>
                <a:gd name="T4" fmla="*/ 10 w 12"/>
                <a:gd name="T5" fmla="*/ 2 h 12"/>
                <a:gd name="T6" fmla="*/ 10 w 12"/>
                <a:gd name="T7" fmla="*/ 10 h 12"/>
                <a:gd name="T8" fmla="*/ 2 w 12"/>
                <a:gd name="T9" fmla="*/ 10 h 12"/>
              </a:gdLst>
              <a:ahLst/>
              <a:cxnLst>
                <a:cxn ang="0">
                  <a:pos x="T0" y="T1"/>
                </a:cxn>
                <a:cxn ang="0">
                  <a:pos x="T2" y="T3"/>
                </a:cxn>
                <a:cxn ang="0">
                  <a:pos x="T4" y="T5"/>
                </a:cxn>
                <a:cxn ang="0">
                  <a:pos x="T6" y="T7"/>
                </a:cxn>
                <a:cxn ang="0">
                  <a:pos x="T8" y="T9"/>
                </a:cxn>
              </a:cxnLst>
              <a:rect l="0" t="0" r="r" b="b"/>
              <a:pathLst>
                <a:path w="12" h="12">
                  <a:moveTo>
                    <a:pt x="2" y="10"/>
                  </a:moveTo>
                  <a:cubicBezTo>
                    <a:pt x="0" y="8"/>
                    <a:pt x="0" y="4"/>
                    <a:pt x="2" y="2"/>
                  </a:cubicBezTo>
                  <a:cubicBezTo>
                    <a:pt x="4" y="0"/>
                    <a:pt x="8" y="0"/>
                    <a:pt x="10" y="2"/>
                  </a:cubicBezTo>
                  <a:cubicBezTo>
                    <a:pt x="12" y="4"/>
                    <a:pt x="12" y="8"/>
                    <a:pt x="10" y="10"/>
                  </a:cubicBezTo>
                  <a:cubicBezTo>
                    <a:pt x="8" y="12"/>
                    <a:pt x="4" y="12"/>
                    <a:pt x="2" y="10"/>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Freeform 54"/>
            <p:cNvSpPr/>
            <p:nvPr/>
          </p:nvSpPr>
          <p:spPr bwMode="auto">
            <a:xfrm>
              <a:off x="4270104" y="2661664"/>
              <a:ext cx="20871" cy="18851"/>
            </a:xfrm>
            <a:custGeom>
              <a:avLst/>
              <a:gdLst>
                <a:gd name="T0" fmla="*/ 5 w 13"/>
                <a:gd name="T1" fmla="*/ 11 h 12"/>
                <a:gd name="T2" fmla="*/ 1 w 13"/>
                <a:gd name="T3" fmla="*/ 4 h 12"/>
                <a:gd name="T4" fmla="*/ 8 w 13"/>
                <a:gd name="T5" fmla="*/ 1 h 12"/>
                <a:gd name="T6" fmla="*/ 12 w 13"/>
                <a:gd name="T7" fmla="*/ 7 h 12"/>
                <a:gd name="T8" fmla="*/ 5 w 13"/>
                <a:gd name="T9" fmla="*/ 11 h 12"/>
              </a:gdLst>
              <a:ahLst/>
              <a:cxnLst>
                <a:cxn ang="0">
                  <a:pos x="T0" y="T1"/>
                </a:cxn>
                <a:cxn ang="0">
                  <a:pos x="T2" y="T3"/>
                </a:cxn>
                <a:cxn ang="0">
                  <a:pos x="T4" y="T5"/>
                </a:cxn>
                <a:cxn ang="0">
                  <a:pos x="T6" y="T7"/>
                </a:cxn>
                <a:cxn ang="0">
                  <a:pos x="T8" y="T9"/>
                </a:cxn>
              </a:cxnLst>
              <a:rect l="0" t="0" r="r" b="b"/>
              <a:pathLst>
                <a:path w="13" h="12">
                  <a:moveTo>
                    <a:pt x="5" y="11"/>
                  </a:moveTo>
                  <a:cubicBezTo>
                    <a:pt x="2" y="10"/>
                    <a:pt x="0" y="7"/>
                    <a:pt x="1" y="4"/>
                  </a:cubicBezTo>
                  <a:cubicBezTo>
                    <a:pt x="2" y="2"/>
                    <a:pt x="5" y="0"/>
                    <a:pt x="8" y="1"/>
                  </a:cubicBezTo>
                  <a:cubicBezTo>
                    <a:pt x="11" y="1"/>
                    <a:pt x="13" y="4"/>
                    <a:pt x="12" y="7"/>
                  </a:cubicBezTo>
                  <a:cubicBezTo>
                    <a:pt x="11" y="10"/>
                    <a:pt x="8" y="12"/>
                    <a:pt x="5" y="11"/>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Freeform 55"/>
            <p:cNvSpPr/>
            <p:nvPr/>
          </p:nvSpPr>
          <p:spPr bwMode="auto">
            <a:xfrm>
              <a:off x="4270104" y="2596358"/>
              <a:ext cx="20871" cy="20198"/>
            </a:xfrm>
            <a:custGeom>
              <a:avLst/>
              <a:gdLst>
                <a:gd name="T0" fmla="*/ 8 w 13"/>
                <a:gd name="T1" fmla="*/ 12 h 13"/>
                <a:gd name="T2" fmla="*/ 1 w 13"/>
                <a:gd name="T3" fmla="*/ 8 h 13"/>
                <a:gd name="T4" fmla="*/ 5 w 13"/>
                <a:gd name="T5" fmla="*/ 1 h 13"/>
                <a:gd name="T6" fmla="*/ 12 w 13"/>
                <a:gd name="T7" fmla="*/ 5 h 13"/>
                <a:gd name="T8" fmla="*/ 8 w 13"/>
                <a:gd name="T9" fmla="*/ 12 h 13"/>
              </a:gdLst>
              <a:ahLst/>
              <a:cxnLst>
                <a:cxn ang="0">
                  <a:pos x="T0" y="T1"/>
                </a:cxn>
                <a:cxn ang="0">
                  <a:pos x="T2" y="T3"/>
                </a:cxn>
                <a:cxn ang="0">
                  <a:pos x="T4" y="T5"/>
                </a:cxn>
                <a:cxn ang="0">
                  <a:pos x="T6" y="T7"/>
                </a:cxn>
                <a:cxn ang="0">
                  <a:pos x="T8" y="T9"/>
                </a:cxn>
              </a:cxnLst>
              <a:rect l="0" t="0" r="r" b="b"/>
              <a:pathLst>
                <a:path w="13" h="13">
                  <a:moveTo>
                    <a:pt x="8" y="12"/>
                  </a:moveTo>
                  <a:cubicBezTo>
                    <a:pt x="5" y="13"/>
                    <a:pt x="2" y="11"/>
                    <a:pt x="1" y="8"/>
                  </a:cubicBezTo>
                  <a:cubicBezTo>
                    <a:pt x="0" y="5"/>
                    <a:pt x="2" y="2"/>
                    <a:pt x="5" y="1"/>
                  </a:cubicBezTo>
                  <a:cubicBezTo>
                    <a:pt x="8" y="0"/>
                    <a:pt x="11" y="2"/>
                    <a:pt x="12" y="5"/>
                  </a:cubicBezTo>
                  <a:cubicBezTo>
                    <a:pt x="13" y="8"/>
                    <a:pt x="11" y="11"/>
                    <a:pt x="8" y="12"/>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Freeform 56"/>
            <p:cNvSpPr/>
            <p:nvPr/>
          </p:nvSpPr>
          <p:spPr bwMode="auto">
            <a:xfrm>
              <a:off x="3390160" y="2990886"/>
              <a:ext cx="418765" cy="418765"/>
            </a:xfrm>
            <a:custGeom>
              <a:avLst/>
              <a:gdLst>
                <a:gd name="T0" fmla="*/ 144 w 263"/>
                <a:gd name="T1" fmla="*/ 144 h 263"/>
                <a:gd name="T2" fmla="*/ 7 w 263"/>
                <a:gd name="T3" fmla="*/ 256 h 263"/>
                <a:gd name="T4" fmla="*/ 118 w 263"/>
                <a:gd name="T5" fmla="*/ 118 h 263"/>
                <a:gd name="T6" fmla="*/ 256 w 263"/>
                <a:gd name="T7" fmla="*/ 7 h 263"/>
                <a:gd name="T8" fmla="*/ 144 w 263"/>
                <a:gd name="T9" fmla="*/ 144 h 263"/>
              </a:gdLst>
              <a:ahLst/>
              <a:cxnLst>
                <a:cxn ang="0">
                  <a:pos x="T0" y="T1"/>
                </a:cxn>
                <a:cxn ang="0">
                  <a:pos x="T2" y="T3"/>
                </a:cxn>
                <a:cxn ang="0">
                  <a:pos x="T4" y="T5"/>
                </a:cxn>
                <a:cxn ang="0">
                  <a:pos x="T6" y="T7"/>
                </a:cxn>
                <a:cxn ang="0">
                  <a:pos x="T8" y="T9"/>
                </a:cxn>
              </a:cxnLst>
              <a:rect l="0" t="0" r="r" b="b"/>
              <a:pathLst>
                <a:path w="263" h="263">
                  <a:moveTo>
                    <a:pt x="144" y="144"/>
                  </a:moveTo>
                  <a:cubicBezTo>
                    <a:pt x="76" y="213"/>
                    <a:pt x="14" y="263"/>
                    <a:pt x="7" y="256"/>
                  </a:cubicBezTo>
                  <a:cubicBezTo>
                    <a:pt x="0" y="249"/>
                    <a:pt x="50" y="187"/>
                    <a:pt x="118" y="118"/>
                  </a:cubicBezTo>
                  <a:cubicBezTo>
                    <a:pt x="187" y="49"/>
                    <a:pt x="249" y="0"/>
                    <a:pt x="256" y="7"/>
                  </a:cubicBezTo>
                  <a:cubicBezTo>
                    <a:pt x="263" y="14"/>
                    <a:pt x="213" y="76"/>
                    <a:pt x="144" y="144"/>
                  </a:cubicBezTo>
                  <a:close/>
                </a:path>
              </a:pathLst>
            </a:custGeom>
            <a:solidFill>
              <a:schemeClr val="accent1">
                <a:lumMod val="75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Freeform 57"/>
            <p:cNvSpPr/>
            <p:nvPr/>
          </p:nvSpPr>
          <p:spPr bwMode="auto">
            <a:xfrm>
              <a:off x="1429641" y="4756834"/>
              <a:ext cx="1514151" cy="475991"/>
            </a:xfrm>
            <a:custGeom>
              <a:avLst/>
              <a:gdLst>
                <a:gd name="T0" fmla="*/ 921 w 951"/>
                <a:gd name="T1" fmla="*/ 299 h 299"/>
                <a:gd name="T2" fmla="*/ 951 w 951"/>
                <a:gd name="T3" fmla="*/ 226 h 299"/>
                <a:gd name="T4" fmla="*/ 913 w 951"/>
                <a:gd name="T5" fmla="*/ 147 h 299"/>
                <a:gd name="T6" fmla="*/ 913 w 951"/>
                <a:gd name="T7" fmla="*/ 139 h 299"/>
                <a:gd name="T8" fmla="*/ 831 w 951"/>
                <a:gd name="T9" fmla="*/ 56 h 299"/>
                <a:gd name="T10" fmla="*/ 765 w 951"/>
                <a:gd name="T11" fmla="*/ 90 h 299"/>
                <a:gd name="T12" fmla="*/ 754 w 951"/>
                <a:gd name="T13" fmla="*/ 87 h 299"/>
                <a:gd name="T14" fmla="*/ 659 w 951"/>
                <a:gd name="T15" fmla="*/ 0 h 299"/>
                <a:gd name="T16" fmla="*/ 566 w 951"/>
                <a:gd name="T17" fmla="*/ 71 h 299"/>
                <a:gd name="T18" fmla="*/ 556 w 951"/>
                <a:gd name="T19" fmla="*/ 71 h 299"/>
                <a:gd name="T20" fmla="*/ 515 w 951"/>
                <a:gd name="T21" fmla="*/ 87 h 299"/>
                <a:gd name="T22" fmla="*/ 515 w 951"/>
                <a:gd name="T23" fmla="*/ 86 h 299"/>
                <a:gd name="T24" fmla="*/ 439 w 951"/>
                <a:gd name="T25" fmla="*/ 10 h 299"/>
                <a:gd name="T26" fmla="*/ 363 w 951"/>
                <a:gd name="T27" fmla="*/ 86 h 299"/>
                <a:gd name="T28" fmla="*/ 363 w 951"/>
                <a:gd name="T29" fmla="*/ 90 h 299"/>
                <a:gd name="T30" fmla="*/ 346 w 951"/>
                <a:gd name="T31" fmla="*/ 95 h 299"/>
                <a:gd name="T32" fmla="*/ 299 w 951"/>
                <a:gd name="T33" fmla="*/ 56 h 299"/>
                <a:gd name="T34" fmla="*/ 259 w 951"/>
                <a:gd name="T35" fmla="*/ 77 h 299"/>
                <a:gd name="T36" fmla="*/ 167 w 951"/>
                <a:gd name="T37" fmla="*/ 22 h 299"/>
                <a:gd name="T38" fmla="*/ 64 w 951"/>
                <a:gd name="T39" fmla="*/ 125 h 299"/>
                <a:gd name="T40" fmla="*/ 65 w 951"/>
                <a:gd name="T41" fmla="*/ 134 h 299"/>
                <a:gd name="T42" fmla="*/ 0 w 951"/>
                <a:gd name="T43" fmla="*/ 248 h 299"/>
                <a:gd name="T44" fmla="*/ 10 w 951"/>
                <a:gd name="T45" fmla="*/ 299 h 299"/>
                <a:gd name="T46" fmla="*/ 921 w 951"/>
                <a:gd name="T47"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51" h="299">
                  <a:moveTo>
                    <a:pt x="921" y="299"/>
                  </a:moveTo>
                  <a:cubicBezTo>
                    <a:pt x="939" y="280"/>
                    <a:pt x="951" y="255"/>
                    <a:pt x="951" y="226"/>
                  </a:cubicBezTo>
                  <a:cubicBezTo>
                    <a:pt x="951" y="194"/>
                    <a:pt x="936" y="166"/>
                    <a:pt x="913" y="147"/>
                  </a:cubicBezTo>
                  <a:cubicBezTo>
                    <a:pt x="913" y="144"/>
                    <a:pt x="913" y="141"/>
                    <a:pt x="913" y="139"/>
                  </a:cubicBezTo>
                  <a:cubicBezTo>
                    <a:pt x="913" y="93"/>
                    <a:pt x="876" y="56"/>
                    <a:pt x="831" y="56"/>
                  </a:cubicBezTo>
                  <a:cubicBezTo>
                    <a:pt x="804" y="56"/>
                    <a:pt x="780" y="69"/>
                    <a:pt x="765" y="90"/>
                  </a:cubicBezTo>
                  <a:cubicBezTo>
                    <a:pt x="761" y="88"/>
                    <a:pt x="758" y="87"/>
                    <a:pt x="754" y="87"/>
                  </a:cubicBezTo>
                  <a:cubicBezTo>
                    <a:pt x="749" y="38"/>
                    <a:pt x="708" y="0"/>
                    <a:pt x="659" y="0"/>
                  </a:cubicBezTo>
                  <a:cubicBezTo>
                    <a:pt x="614" y="0"/>
                    <a:pt x="577" y="31"/>
                    <a:pt x="566" y="71"/>
                  </a:cubicBezTo>
                  <a:cubicBezTo>
                    <a:pt x="563" y="71"/>
                    <a:pt x="559" y="71"/>
                    <a:pt x="556" y="71"/>
                  </a:cubicBezTo>
                  <a:cubicBezTo>
                    <a:pt x="540" y="71"/>
                    <a:pt x="526" y="77"/>
                    <a:pt x="515" y="87"/>
                  </a:cubicBezTo>
                  <a:cubicBezTo>
                    <a:pt x="515" y="86"/>
                    <a:pt x="515" y="86"/>
                    <a:pt x="515" y="86"/>
                  </a:cubicBezTo>
                  <a:cubicBezTo>
                    <a:pt x="515" y="44"/>
                    <a:pt x="481" y="10"/>
                    <a:pt x="439" y="10"/>
                  </a:cubicBezTo>
                  <a:cubicBezTo>
                    <a:pt x="397" y="10"/>
                    <a:pt x="363" y="44"/>
                    <a:pt x="363" y="86"/>
                  </a:cubicBezTo>
                  <a:cubicBezTo>
                    <a:pt x="363" y="88"/>
                    <a:pt x="363" y="89"/>
                    <a:pt x="363" y="90"/>
                  </a:cubicBezTo>
                  <a:cubicBezTo>
                    <a:pt x="357" y="91"/>
                    <a:pt x="351" y="93"/>
                    <a:pt x="346" y="95"/>
                  </a:cubicBezTo>
                  <a:cubicBezTo>
                    <a:pt x="341" y="73"/>
                    <a:pt x="322" y="56"/>
                    <a:pt x="299" y="56"/>
                  </a:cubicBezTo>
                  <a:cubicBezTo>
                    <a:pt x="282" y="56"/>
                    <a:pt x="268" y="65"/>
                    <a:pt x="259" y="77"/>
                  </a:cubicBezTo>
                  <a:cubicBezTo>
                    <a:pt x="242" y="44"/>
                    <a:pt x="207" y="22"/>
                    <a:pt x="167" y="22"/>
                  </a:cubicBezTo>
                  <a:cubicBezTo>
                    <a:pt x="110" y="22"/>
                    <a:pt x="64" y="68"/>
                    <a:pt x="64" y="125"/>
                  </a:cubicBezTo>
                  <a:cubicBezTo>
                    <a:pt x="64" y="128"/>
                    <a:pt x="64" y="131"/>
                    <a:pt x="65" y="134"/>
                  </a:cubicBezTo>
                  <a:cubicBezTo>
                    <a:pt x="26" y="157"/>
                    <a:pt x="0" y="199"/>
                    <a:pt x="0" y="248"/>
                  </a:cubicBezTo>
                  <a:cubicBezTo>
                    <a:pt x="0" y="266"/>
                    <a:pt x="3" y="283"/>
                    <a:pt x="10" y="299"/>
                  </a:cubicBezTo>
                  <a:lnTo>
                    <a:pt x="921" y="299"/>
                  </a:lnTo>
                  <a:close/>
                </a:path>
              </a:pathLst>
            </a:custGeom>
            <a:solidFill>
              <a:srgbClr val="F1F1F1"/>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Requires="p14" p14:dur="9">
        <p15:prstTrans prst="fracture"/>
      </p:transition>
    </mc:Choice>
    <mc:Fallback>
      <p:transition>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071525" y="687367"/>
            <a:ext cx="11001452" cy="584775"/>
          </a:xfrm>
          <a:prstGeom prst="rect">
            <a:avLst/>
          </a:prstGeom>
          <a:noFill/>
          <a:ln>
            <a:solidFill>
              <a:srgbClr val="D14E5B"/>
            </a:solidFill>
          </a:ln>
        </p:spPr>
        <p:txBody>
          <a:bodyPr wrap="square" rtlCol="0">
            <a:spAutoFit/>
          </a:bodyPr>
          <a:lstStyle/>
          <a:p>
            <a:pPr marL="742950" indent="-742950"/>
            <a:r>
              <a:rPr lang="zh-CN" altLang="en-US" sz="3200" b="1" dirty="0" smtClean="0">
                <a:solidFill>
                  <a:srgbClr val="1F4C6B"/>
                </a:solidFill>
              </a:rPr>
              <a:t> </a:t>
            </a:r>
            <a:r>
              <a:rPr lang="zh-CN" altLang="en-US" sz="3200" b="1" dirty="0" smtClean="0">
                <a:solidFill>
                  <a:schemeClr val="accent2"/>
                </a:solidFill>
              </a:rPr>
              <a:t>四、旅客运输服务抵扣申报案例</a:t>
            </a:r>
            <a:r>
              <a:rPr lang="en-US" altLang="zh-CN" sz="3200" b="1" dirty="0" smtClean="0">
                <a:solidFill>
                  <a:schemeClr val="accent2"/>
                </a:solidFill>
              </a:rPr>
              <a:t>——</a:t>
            </a:r>
            <a:r>
              <a:rPr lang="zh-CN" altLang="en-US" sz="3200" b="1" dirty="0" smtClean="0">
                <a:solidFill>
                  <a:schemeClr val="accent2"/>
                </a:solidFill>
              </a:rPr>
              <a:t>取得专用发票</a:t>
            </a:r>
          </a:p>
        </p:txBody>
      </p:sp>
      <p:grpSp>
        <p:nvGrpSpPr>
          <p:cNvPr id="2" name="组合 68"/>
          <p:cNvGrpSpPr/>
          <p:nvPr/>
        </p:nvGrpSpPr>
        <p:grpSpPr>
          <a:xfrm>
            <a:off x="500021" y="1258871"/>
            <a:ext cx="2225044" cy="1113372"/>
            <a:chOff x="714335" y="187301"/>
            <a:chExt cx="2225044" cy="1113372"/>
          </a:xfrm>
        </p:grpSpPr>
        <p:grpSp>
          <p:nvGrpSpPr>
            <p:cNvPr id="3" name="组合 1"/>
            <p:cNvGrpSpPr/>
            <p:nvPr/>
          </p:nvGrpSpPr>
          <p:grpSpPr>
            <a:xfrm>
              <a:off x="714335" y="401615"/>
              <a:ext cx="2225044" cy="899058"/>
              <a:chOff x="999239" y="1196026"/>
              <a:chExt cx="3081833" cy="1247301"/>
            </a:xfrm>
          </p:grpSpPr>
          <p:grpSp>
            <p:nvGrpSpPr>
              <p:cNvPr id="4" name="组合 9"/>
              <p:cNvGrpSpPr/>
              <p:nvPr/>
            </p:nvGrpSpPr>
            <p:grpSpPr bwMode="auto">
              <a:xfrm>
                <a:off x="999239" y="1196021"/>
                <a:ext cx="1146175" cy="1219199"/>
                <a:chOff x="701675" y="4119325"/>
                <a:chExt cx="693737" cy="755650"/>
              </a:xfrm>
              <a:effectLst>
                <a:outerShdw blurRad="50800" dist="38100" dir="2700000" algn="tl" rotWithShape="0">
                  <a:prstClr val="black">
                    <a:alpha val="40000"/>
                  </a:prstClr>
                </a:outerShdw>
              </a:effectLst>
            </p:grpSpPr>
            <p:sp>
              <p:nvSpPr>
                <p:cNvPr id="62" name="Oval 25"/>
                <p:cNvSpPr>
                  <a:spLocks noChangeArrowheads="1"/>
                </p:cNvSpPr>
                <p:nvPr/>
              </p:nvSpPr>
              <p:spPr bwMode="auto">
                <a:xfrm>
                  <a:off x="989012" y="4119325"/>
                  <a:ext cx="203200" cy="204788"/>
                </a:xfrm>
                <a:prstGeom prst="ellipse">
                  <a:avLst/>
                </a:prstGeom>
                <a:solidFill>
                  <a:srgbClr val="000000"/>
                </a:solidFill>
                <a:ln>
                  <a:noFill/>
                </a:ln>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900" b="0" i="0" u="none" strike="noStrike" kern="1200" cap="none" spc="0" normalizeH="0" baseline="0" noProof="0" smtClean="0">
                    <a:ln>
                      <a:noFill/>
                    </a:ln>
                    <a:solidFill>
                      <a:schemeClr val="tx1"/>
                    </a:solidFill>
                    <a:effectLst/>
                    <a:uLnTx/>
                    <a:uFillTx/>
                    <a:latin typeface="Calibri" panose="020F0502020204030204" pitchFamily="34" charset="0"/>
                    <a:ea typeface="微软雅黑" panose="020B0503020204020204" pitchFamily="34" charset="-122"/>
                    <a:cs typeface="+mn-cs"/>
                  </a:endParaRPr>
                </a:p>
              </p:txBody>
            </p:sp>
            <p:sp>
              <p:nvSpPr>
                <p:cNvPr id="63" name="Freeform 26"/>
                <p:cNvSpPr/>
                <p:nvPr/>
              </p:nvSpPr>
              <p:spPr bwMode="auto">
                <a:xfrm>
                  <a:off x="1000125" y="4362213"/>
                  <a:ext cx="180975" cy="301625"/>
                </a:xfrm>
                <a:custGeom>
                  <a:avLst/>
                  <a:gdLst>
                    <a:gd name="T0" fmla="*/ 91440 w 95"/>
                    <a:gd name="T1" fmla="*/ 301625 h 159"/>
                    <a:gd name="T2" fmla="*/ 180975 w 95"/>
                    <a:gd name="T3" fmla="*/ 9485 h 159"/>
                    <a:gd name="T4" fmla="*/ 99060 w 95"/>
                    <a:gd name="T5" fmla="*/ 1897 h 159"/>
                    <a:gd name="T6" fmla="*/ 97155 w 95"/>
                    <a:gd name="T7" fmla="*/ 1897 h 159"/>
                    <a:gd name="T8" fmla="*/ 97155 w 95"/>
                    <a:gd name="T9" fmla="*/ 1897 h 159"/>
                    <a:gd name="T10" fmla="*/ 0 w 95"/>
                    <a:gd name="T11" fmla="*/ 9485 h 159"/>
                    <a:gd name="T12" fmla="*/ 91440 w 95"/>
                    <a:gd name="T13" fmla="*/ 301625 h 1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5" h="159">
                      <a:moveTo>
                        <a:pt x="48" y="159"/>
                      </a:moveTo>
                      <a:cubicBezTo>
                        <a:pt x="53" y="143"/>
                        <a:pt x="85" y="38"/>
                        <a:pt x="95" y="5"/>
                      </a:cubicBezTo>
                      <a:cubicBezTo>
                        <a:pt x="71" y="0"/>
                        <a:pt x="52" y="1"/>
                        <a:pt x="52" y="1"/>
                      </a:cubicBezTo>
                      <a:cubicBezTo>
                        <a:pt x="51" y="1"/>
                        <a:pt x="51" y="1"/>
                        <a:pt x="51" y="1"/>
                      </a:cubicBezTo>
                      <a:cubicBezTo>
                        <a:pt x="51" y="1"/>
                        <a:pt x="51" y="1"/>
                        <a:pt x="51" y="1"/>
                      </a:cubicBezTo>
                      <a:cubicBezTo>
                        <a:pt x="51" y="1"/>
                        <a:pt x="28" y="0"/>
                        <a:pt x="0" y="5"/>
                      </a:cubicBezTo>
                      <a:cubicBezTo>
                        <a:pt x="10" y="37"/>
                        <a:pt x="43" y="143"/>
                        <a:pt x="48" y="159"/>
                      </a:cubicBezTo>
                      <a:close/>
                    </a:path>
                  </a:pathLst>
                </a:custGeom>
                <a:solidFill>
                  <a:srgbClr val="000000"/>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uLnTx/>
                    <a:uFillTx/>
                    <a:latin typeface="Calibri" panose="020F0502020204030204" pitchFamily="34" charset="0"/>
                    <a:ea typeface="微软雅黑" panose="020B0503020204020204" pitchFamily="34" charset="-122"/>
                    <a:cs typeface="+mn-cs"/>
                  </a:endParaRPr>
                </a:p>
              </p:txBody>
            </p:sp>
            <p:sp>
              <p:nvSpPr>
                <p:cNvPr id="64" name="Freeform 27"/>
                <p:cNvSpPr/>
                <p:nvPr/>
              </p:nvSpPr>
              <p:spPr bwMode="auto">
                <a:xfrm>
                  <a:off x="817562" y="4373325"/>
                  <a:ext cx="577850" cy="501650"/>
                </a:xfrm>
                <a:custGeom>
                  <a:avLst/>
                  <a:gdLst>
                    <a:gd name="T0" fmla="*/ 482809 w 304"/>
                    <a:gd name="T1" fmla="*/ 501650 h 264"/>
                    <a:gd name="T2" fmla="*/ 463801 w 304"/>
                    <a:gd name="T3" fmla="*/ 199520 h 264"/>
                    <a:gd name="T4" fmla="*/ 469503 w 304"/>
                    <a:gd name="T5" fmla="*/ 193819 h 264"/>
                    <a:gd name="T6" fmla="*/ 477106 w 304"/>
                    <a:gd name="T7" fmla="*/ 199520 h 264"/>
                    <a:gd name="T8" fmla="*/ 496115 w 304"/>
                    <a:gd name="T9" fmla="*/ 501650 h 264"/>
                    <a:gd name="T10" fmla="*/ 574048 w 304"/>
                    <a:gd name="T11" fmla="*/ 501650 h 264"/>
                    <a:gd name="T12" fmla="*/ 577850 w 304"/>
                    <a:gd name="T13" fmla="*/ 414241 h 264"/>
                    <a:gd name="T14" fmla="*/ 517024 w 304"/>
                    <a:gd name="T15" fmla="*/ 98810 h 264"/>
                    <a:gd name="T16" fmla="*/ 376363 w 304"/>
                    <a:gd name="T17" fmla="*/ 1900 h 264"/>
                    <a:gd name="T18" fmla="*/ 279421 w 304"/>
                    <a:gd name="T19" fmla="*/ 315431 h 264"/>
                    <a:gd name="T20" fmla="*/ 361156 w 304"/>
                    <a:gd name="T21" fmla="*/ 315431 h 264"/>
                    <a:gd name="T22" fmla="*/ 366859 w 304"/>
                    <a:gd name="T23" fmla="*/ 315431 h 264"/>
                    <a:gd name="T24" fmla="*/ 366859 w 304"/>
                    <a:gd name="T25" fmla="*/ 444644 h 264"/>
                    <a:gd name="T26" fmla="*/ 180578 w 304"/>
                    <a:gd name="T27" fmla="*/ 444644 h 264"/>
                    <a:gd name="T28" fmla="*/ 180578 w 304"/>
                    <a:gd name="T29" fmla="*/ 315431 h 264"/>
                    <a:gd name="T30" fmla="*/ 268016 w 304"/>
                    <a:gd name="T31" fmla="*/ 315431 h 264"/>
                    <a:gd name="T32" fmla="*/ 171074 w 304"/>
                    <a:gd name="T33" fmla="*/ 0 h 264"/>
                    <a:gd name="T34" fmla="*/ 47521 w 304"/>
                    <a:gd name="T35" fmla="*/ 58906 h 264"/>
                    <a:gd name="T36" fmla="*/ 0 w 304"/>
                    <a:gd name="T37" fmla="*/ 123512 h 264"/>
                    <a:gd name="T38" fmla="*/ 55124 w 304"/>
                    <a:gd name="T39" fmla="*/ 112111 h 264"/>
                    <a:gd name="T40" fmla="*/ 174876 w 304"/>
                    <a:gd name="T41" fmla="*/ 214721 h 264"/>
                    <a:gd name="T42" fmla="*/ 182479 w 304"/>
                    <a:gd name="T43" fmla="*/ 228023 h 264"/>
                    <a:gd name="T44" fmla="*/ 188181 w 304"/>
                    <a:gd name="T45" fmla="*/ 275527 h 264"/>
                    <a:gd name="T46" fmla="*/ 153967 w 304"/>
                    <a:gd name="T47" fmla="*/ 262226 h 264"/>
                    <a:gd name="T48" fmla="*/ 136859 w 304"/>
                    <a:gd name="T49" fmla="*/ 247025 h 264"/>
                    <a:gd name="T50" fmla="*/ 114049 w 304"/>
                    <a:gd name="T51" fmla="*/ 258426 h 264"/>
                    <a:gd name="T52" fmla="*/ 49421 w 304"/>
                    <a:gd name="T53" fmla="*/ 243224 h 264"/>
                    <a:gd name="T54" fmla="*/ 7603 w 304"/>
                    <a:gd name="T55" fmla="*/ 381938 h 264"/>
                    <a:gd name="T56" fmla="*/ 62727 w 304"/>
                    <a:gd name="T57" fmla="*/ 315431 h 264"/>
                    <a:gd name="T58" fmla="*/ 47521 w 304"/>
                    <a:gd name="T59" fmla="*/ 501650 h 264"/>
                    <a:gd name="T60" fmla="*/ 482809 w 304"/>
                    <a:gd name="T61" fmla="*/ 501650 h 26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304" h="264">
                      <a:moveTo>
                        <a:pt x="254" y="264"/>
                      </a:moveTo>
                      <a:cubicBezTo>
                        <a:pt x="244" y="105"/>
                        <a:pt x="244" y="105"/>
                        <a:pt x="244" y="105"/>
                      </a:cubicBezTo>
                      <a:cubicBezTo>
                        <a:pt x="244" y="104"/>
                        <a:pt x="245" y="102"/>
                        <a:pt x="247" y="102"/>
                      </a:cubicBezTo>
                      <a:cubicBezTo>
                        <a:pt x="249" y="102"/>
                        <a:pt x="251" y="103"/>
                        <a:pt x="251" y="105"/>
                      </a:cubicBezTo>
                      <a:cubicBezTo>
                        <a:pt x="261" y="264"/>
                        <a:pt x="261" y="264"/>
                        <a:pt x="261" y="264"/>
                      </a:cubicBezTo>
                      <a:cubicBezTo>
                        <a:pt x="302" y="264"/>
                        <a:pt x="302" y="264"/>
                        <a:pt x="302" y="264"/>
                      </a:cubicBezTo>
                      <a:cubicBezTo>
                        <a:pt x="303" y="257"/>
                        <a:pt x="304" y="240"/>
                        <a:pt x="304" y="218"/>
                      </a:cubicBezTo>
                      <a:cubicBezTo>
                        <a:pt x="304" y="169"/>
                        <a:pt x="299" y="96"/>
                        <a:pt x="272" y="52"/>
                      </a:cubicBezTo>
                      <a:cubicBezTo>
                        <a:pt x="254" y="22"/>
                        <a:pt x="224" y="8"/>
                        <a:pt x="198" y="1"/>
                      </a:cubicBezTo>
                      <a:cubicBezTo>
                        <a:pt x="147" y="166"/>
                        <a:pt x="147" y="166"/>
                        <a:pt x="147" y="166"/>
                      </a:cubicBezTo>
                      <a:cubicBezTo>
                        <a:pt x="190" y="166"/>
                        <a:pt x="190" y="166"/>
                        <a:pt x="190" y="166"/>
                      </a:cubicBezTo>
                      <a:cubicBezTo>
                        <a:pt x="193" y="166"/>
                        <a:pt x="193" y="166"/>
                        <a:pt x="193" y="166"/>
                      </a:cubicBezTo>
                      <a:cubicBezTo>
                        <a:pt x="193" y="234"/>
                        <a:pt x="193" y="234"/>
                        <a:pt x="193" y="234"/>
                      </a:cubicBezTo>
                      <a:cubicBezTo>
                        <a:pt x="95" y="234"/>
                        <a:pt x="95" y="234"/>
                        <a:pt x="95" y="234"/>
                      </a:cubicBezTo>
                      <a:cubicBezTo>
                        <a:pt x="95" y="166"/>
                        <a:pt x="95" y="166"/>
                        <a:pt x="95" y="166"/>
                      </a:cubicBezTo>
                      <a:cubicBezTo>
                        <a:pt x="141" y="166"/>
                        <a:pt x="141" y="166"/>
                        <a:pt x="141" y="166"/>
                      </a:cubicBezTo>
                      <a:cubicBezTo>
                        <a:pt x="90" y="0"/>
                        <a:pt x="90" y="0"/>
                        <a:pt x="90" y="0"/>
                      </a:cubicBezTo>
                      <a:cubicBezTo>
                        <a:pt x="67" y="5"/>
                        <a:pt x="43" y="14"/>
                        <a:pt x="25" y="31"/>
                      </a:cubicBezTo>
                      <a:cubicBezTo>
                        <a:pt x="15" y="42"/>
                        <a:pt x="7" y="53"/>
                        <a:pt x="0" y="65"/>
                      </a:cubicBezTo>
                      <a:cubicBezTo>
                        <a:pt x="9" y="59"/>
                        <a:pt x="19" y="57"/>
                        <a:pt x="29" y="59"/>
                      </a:cubicBezTo>
                      <a:cubicBezTo>
                        <a:pt x="63" y="64"/>
                        <a:pt x="77" y="88"/>
                        <a:pt x="92" y="113"/>
                      </a:cubicBezTo>
                      <a:cubicBezTo>
                        <a:pt x="96" y="120"/>
                        <a:pt x="96" y="120"/>
                        <a:pt x="96" y="120"/>
                      </a:cubicBezTo>
                      <a:cubicBezTo>
                        <a:pt x="106" y="137"/>
                        <a:pt x="101" y="143"/>
                        <a:pt x="99" y="145"/>
                      </a:cubicBezTo>
                      <a:cubicBezTo>
                        <a:pt x="94" y="148"/>
                        <a:pt x="86" y="145"/>
                        <a:pt x="81" y="138"/>
                      </a:cubicBezTo>
                      <a:cubicBezTo>
                        <a:pt x="77" y="133"/>
                        <a:pt x="74" y="130"/>
                        <a:pt x="72" y="130"/>
                      </a:cubicBezTo>
                      <a:cubicBezTo>
                        <a:pt x="71" y="130"/>
                        <a:pt x="67" y="132"/>
                        <a:pt x="60" y="136"/>
                      </a:cubicBezTo>
                      <a:cubicBezTo>
                        <a:pt x="48" y="145"/>
                        <a:pt x="33" y="134"/>
                        <a:pt x="26" y="128"/>
                      </a:cubicBezTo>
                      <a:cubicBezTo>
                        <a:pt x="22" y="141"/>
                        <a:pt x="12" y="177"/>
                        <a:pt x="4" y="201"/>
                      </a:cubicBezTo>
                      <a:cubicBezTo>
                        <a:pt x="33" y="166"/>
                        <a:pt x="33" y="166"/>
                        <a:pt x="33" y="166"/>
                      </a:cubicBezTo>
                      <a:cubicBezTo>
                        <a:pt x="33" y="166"/>
                        <a:pt x="27" y="238"/>
                        <a:pt x="25" y="264"/>
                      </a:cubicBezTo>
                      <a:lnTo>
                        <a:pt x="254" y="264"/>
                      </a:lnTo>
                      <a:close/>
                    </a:path>
                  </a:pathLst>
                </a:custGeom>
                <a:solidFill>
                  <a:srgbClr val="000000"/>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uLnTx/>
                    <a:uFillTx/>
                    <a:latin typeface="Calibri" panose="020F0502020204030204" pitchFamily="34" charset="0"/>
                    <a:ea typeface="微软雅黑" panose="020B0503020204020204" pitchFamily="34" charset="-122"/>
                    <a:cs typeface="+mn-cs"/>
                  </a:endParaRPr>
                </a:p>
              </p:txBody>
            </p:sp>
            <p:sp>
              <p:nvSpPr>
                <p:cNvPr id="65" name="Freeform 28"/>
                <p:cNvSpPr/>
                <p:nvPr/>
              </p:nvSpPr>
              <p:spPr bwMode="auto">
                <a:xfrm>
                  <a:off x="701675" y="4492388"/>
                  <a:ext cx="298450" cy="346075"/>
                </a:xfrm>
                <a:custGeom>
                  <a:avLst/>
                  <a:gdLst>
                    <a:gd name="T0" fmla="*/ 102652 w 157"/>
                    <a:gd name="T1" fmla="*/ 285227 h 182"/>
                    <a:gd name="T2" fmla="*/ 155878 w 157"/>
                    <a:gd name="T3" fmla="*/ 108386 h 182"/>
                    <a:gd name="T4" fmla="*/ 157779 w 157"/>
                    <a:gd name="T5" fmla="*/ 96977 h 182"/>
                    <a:gd name="T6" fmla="*/ 167284 w 157"/>
                    <a:gd name="T7" fmla="*/ 106485 h 182"/>
                    <a:gd name="T8" fmla="*/ 224313 w 157"/>
                    <a:gd name="T9" fmla="*/ 129303 h 182"/>
                    <a:gd name="T10" fmla="*/ 279440 w 157"/>
                    <a:gd name="T11" fmla="*/ 135007 h 182"/>
                    <a:gd name="T12" fmla="*/ 296549 w 157"/>
                    <a:gd name="T13" fmla="*/ 144515 h 182"/>
                    <a:gd name="T14" fmla="*/ 287044 w 157"/>
                    <a:gd name="T15" fmla="*/ 114091 h 182"/>
                    <a:gd name="T16" fmla="*/ 279440 w 157"/>
                    <a:gd name="T17" fmla="*/ 102682 h 182"/>
                    <a:gd name="T18" fmla="*/ 169185 w 157"/>
                    <a:gd name="T19" fmla="*/ 5705 h 182"/>
                    <a:gd name="T20" fmla="*/ 79840 w 157"/>
                    <a:gd name="T21" fmla="*/ 58947 h 182"/>
                    <a:gd name="T22" fmla="*/ 7604 w 157"/>
                    <a:gd name="T23" fmla="*/ 262409 h 182"/>
                    <a:gd name="T24" fmla="*/ 9505 w 157"/>
                    <a:gd name="T25" fmla="*/ 321355 h 182"/>
                    <a:gd name="T26" fmla="*/ 30415 w 157"/>
                    <a:gd name="T27" fmla="*/ 336567 h 182"/>
                    <a:gd name="T28" fmla="*/ 30415 w 157"/>
                    <a:gd name="T29" fmla="*/ 336567 h 182"/>
                    <a:gd name="T30" fmla="*/ 30415 w 157"/>
                    <a:gd name="T31" fmla="*/ 336567 h 182"/>
                    <a:gd name="T32" fmla="*/ 102652 w 157"/>
                    <a:gd name="T33" fmla="*/ 285227 h 1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7" h="182">
                      <a:moveTo>
                        <a:pt x="54" y="150"/>
                      </a:moveTo>
                      <a:cubicBezTo>
                        <a:pt x="64" y="124"/>
                        <a:pt x="82" y="58"/>
                        <a:pt x="82" y="57"/>
                      </a:cubicBezTo>
                      <a:cubicBezTo>
                        <a:pt x="83" y="51"/>
                        <a:pt x="83" y="51"/>
                        <a:pt x="83" y="51"/>
                      </a:cubicBezTo>
                      <a:cubicBezTo>
                        <a:pt x="88" y="56"/>
                        <a:pt x="88" y="56"/>
                        <a:pt x="88" y="56"/>
                      </a:cubicBezTo>
                      <a:cubicBezTo>
                        <a:pt x="88" y="56"/>
                        <a:pt x="106" y="76"/>
                        <a:pt x="118" y="68"/>
                      </a:cubicBezTo>
                      <a:cubicBezTo>
                        <a:pt x="134" y="57"/>
                        <a:pt x="136" y="57"/>
                        <a:pt x="147" y="71"/>
                      </a:cubicBezTo>
                      <a:cubicBezTo>
                        <a:pt x="151" y="76"/>
                        <a:pt x="155" y="77"/>
                        <a:pt x="156" y="76"/>
                      </a:cubicBezTo>
                      <a:cubicBezTo>
                        <a:pt x="157" y="76"/>
                        <a:pt x="157" y="70"/>
                        <a:pt x="151" y="60"/>
                      </a:cubicBezTo>
                      <a:cubicBezTo>
                        <a:pt x="147" y="54"/>
                        <a:pt x="147" y="54"/>
                        <a:pt x="147" y="54"/>
                      </a:cubicBezTo>
                      <a:cubicBezTo>
                        <a:pt x="133" y="29"/>
                        <a:pt x="120" y="7"/>
                        <a:pt x="89" y="3"/>
                      </a:cubicBezTo>
                      <a:cubicBezTo>
                        <a:pt x="72" y="0"/>
                        <a:pt x="56" y="9"/>
                        <a:pt x="42" y="31"/>
                      </a:cubicBezTo>
                      <a:cubicBezTo>
                        <a:pt x="42" y="31"/>
                        <a:pt x="24" y="59"/>
                        <a:pt x="4" y="138"/>
                      </a:cubicBezTo>
                      <a:cubicBezTo>
                        <a:pt x="0" y="152"/>
                        <a:pt x="1" y="162"/>
                        <a:pt x="5" y="169"/>
                      </a:cubicBezTo>
                      <a:cubicBezTo>
                        <a:pt x="10" y="176"/>
                        <a:pt x="15" y="177"/>
                        <a:pt x="16" y="177"/>
                      </a:cubicBezTo>
                      <a:cubicBezTo>
                        <a:pt x="16" y="177"/>
                        <a:pt x="16" y="177"/>
                        <a:pt x="16" y="177"/>
                      </a:cubicBezTo>
                      <a:cubicBezTo>
                        <a:pt x="16" y="177"/>
                        <a:pt x="16" y="177"/>
                        <a:pt x="16" y="177"/>
                      </a:cubicBezTo>
                      <a:cubicBezTo>
                        <a:pt x="39" y="182"/>
                        <a:pt x="54" y="151"/>
                        <a:pt x="54" y="150"/>
                      </a:cubicBezTo>
                      <a:close/>
                    </a:path>
                  </a:pathLst>
                </a:custGeom>
                <a:solidFill>
                  <a:srgbClr val="000000"/>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uLnTx/>
                    <a:uFillTx/>
                    <a:latin typeface="Calibri" panose="020F0502020204030204" pitchFamily="34" charset="0"/>
                    <a:ea typeface="微软雅黑" panose="020B0503020204020204" pitchFamily="34" charset="-122"/>
                    <a:cs typeface="+mn-cs"/>
                  </a:endParaRPr>
                </a:p>
              </p:txBody>
            </p:sp>
          </p:grpSp>
          <p:sp>
            <p:nvSpPr>
              <p:cNvPr id="61" name="圆角矩形 60"/>
              <p:cNvSpPr/>
              <p:nvPr/>
            </p:nvSpPr>
            <p:spPr>
              <a:xfrm>
                <a:off x="2216667" y="1853356"/>
                <a:ext cx="1864405" cy="589971"/>
              </a:xfrm>
              <a:prstGeom prst="roundRect">
                <a:avLst>
                  <a:gd name="adj" fmla="val 8731"/>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530" b="1" i="0" u="none" strike="noStrike" kern="1200" cap="none" spc="0" normalizeH="0" baseline="0" noProof="0" dirty="0" smtClean="0">
                    <a:ln>
                      <a:noFill/>
                    </a:ln>
                    <a:solidFill>
                      <a:schemeClr val="lt1"/>
                    </a:solidFill>
                    <a:effectLst/>
                    <a:uLnTx/>
                    <a:uFillTx/>
                    <a:latin typeface="+mn-lt"/>
                    <a:ea typeface="+mn-ea"/>
                    <a:cs typeface="+mn-cs"/>
                  </a:rPr>
                  <a:t>案例</a:t>
                </a:r>
                <a:r>
                  <a:rPr kumimoji="0" lang="en-US" altLang="zh-CN" sz="2530" b="1" i="0" u="none" strike="noStrike" kern="1200" cap="none" spc="0" normalizeH="0" baseline="0" noProof="0" dirty="0" smtClean="0">
                    <a:ln>
                      <a:noFill/>
                    </a:ln>
                    <a:solidFill>
                      <a:schemeClr val="lt1"/>
                    </a:solidFill>
                    <a:effectLst/>
                    <a:uLnTx/>
                    <a:uFillTx/>
                    <a:latin typeface="+mn-lt"/>
                    <a:ea typeface="+mn-ea"/>
                    <a:cs typeface="+mn-cs"/>
                  </a:rPr>
                  <a:t>7</a:t>
                </a:r>
                <a:endParaRPr kumimoji="0" lang="zh-CN" altLang="en-US" sz="2530" b="1" i="0" u="none" strike="noStrike" kern="1200" cap="none" spc="0" normalizeH="0" baseline="0" noProof="0" dirty="0">
                  <a:ln>
                    <a:noFill/>
                  </a:ln>
                  <a:solidFill>
                    <a:schemeClr val="lt1"/>
                  </a:solidFill>
                  <a:effectLst/>
                  <a:uLnTx/>
                  <a:uFillTx/>
                  <a:latin typeface="+mn-lt"/>
                  <a:ea typeface="+mn-ea"/>
                  <a:cs typeface="+mn-cs"/>
                </a:endParaRPr>
              </a:p>
            </p:txBody>
          </p:sp>
        </p:grpSp>
        <p:sp>
          <p:nvSpPr>
            <p:cNvPr id="68" name="矩形 67"/>
            <p:cNvSpPr/>
            <p:nvPr/>
          </p:nvSpPr>
          <p:spPr>
            <a:xfrm>
              <a:off x="1928781" y="187301"/>
              <a:ext cx="714380" cy="923330"/>
            </a:xfrm>
            <a:prstGeom prst="rect">
              <a:avLst/>
            </a:prstGeom>
            <a:noFill/>
          </p:spPr>
          <p:txBody>
            <a:bodyPr wrap="square" lIns="91440" tIns="45720" rIns="91440" bIns="45720">
              <a:spAutoFit/>
            </a:bodyPr>
            <a:lstStyle/>
            <a:p>
              <a:pPr algn="ctr"/>
              <a:r>
                <a:rPr lang="zh-CN" altLang="en-US"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a:t>
              </a:r>
              <a:endParaRPr lang="zh-CN" alt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pSp>
      <p:sp>
        <p:nvSpPr>
          <p:cNvPr id="70" name="矩形 69"/>
          <p:cNvSpPr/>
          <p:nvPr/>
        </p:nvSpPr>
        <p:spPr>
          <a:xfrm>
            <a:off x="2714599" y="1544623"/>
            <a:ext cx="9144064" cy="857256"/>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097" name="Rectangle 1"/>
          <p:cNvSpPr>
            <a:spLocks noChangeArrowheads="1"/>
          </p:cNvSpPr>
          <p:nvPr/>
        </p:nvSpPr>
        <p:spPr bwMode="auto">
          <a:xfrm>
            <a:off x="2786037" y="1616061"/>
            <a:ext cx="9072626"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zh-CN" altLang="en-US" sz="2000" dirty="0" smtClean="0"/>
              <a:t>某</a:t>
            </a:r>
            <a:r>
              <a:rPr lang="en-US" sz="2000" dirty="0" smtClean="0"/>
              <a:t>A</a:t>
            </a:r>
            <a:r>
              <a:rPr lang="zh-CN" altLang="en-US" sz="2000" dirty="0" smtClean="0"/>
              <a:t>企业为一般纳税人，于</a:t>
            </a:r>
            <a:r>
              <a:rPr lang="en-US" sz="2000" dirty="0" smtClean="0"/>
              <a:t>2019</a:t>
            </a:r>
            <a:r>
              <a:rPr lang="zh-CN" altLang="en-US" sz="2000" dirty="0" smtClean="0"/>
              <a:t>年</a:t>
            </a:r>
            <a:r>
              <a:rPr lang="en-US" sz="2000" dirty="0" smtClean="0"/>
              <a:t>4</a:t>
            </a:r>
            <a:r>
              <a:rPr lang="zh-CN" altLang="en-US" sz="2000" dirty="0" smtClean="0"/>
              <a:t>月</a:t>
            </a:r>
            <a:r>
              <a:rPr lang="en-US" sz="2000" dirty="0" smtClean="0"/>
              <a:t>1</a:t>
            </a:r>
            <a:r>
              <a:rPr lang="zh-CN" altLang="en-US" sz="2000" dirty="0" smtClean="0"/>
              <a:t>日购进旅客运输服务，取得增值税专用发票</a:t>
            </a:r>
            <a:r>
              <a:rPr lang="en-US" sz="2000" dirty="0" smtClean="0"/>
              <a:t>1</a:t>
            </a:r>
            <a:r>
              <a:rPr lang="zh-CN" altLang="en-US" sz="2000" dirty="0" smtClean="0"/>
              <a:t>份，票面金额</a:t>
            </a:r>
            <a:r>
              <a:rPr lang="en-US" sz="2000" dirty="0" smtClean="0"/>
              <a:t>10</a:t>
            </a:r>
            <a:r>
              <a:rPr lang="zh-CN" altLang="en-US" sz="2000" dirty="0" smtClean="0"/>
              <a:t>万元，税额</a:t>
            </a:r>
            <a:r>
              <a:rPr lang="en-US" sz="2000" dirty="0" smtClean="0"/>
              <a:t>0.9</a:t>
            </a:r>
            <a:r>
              <a:rPr lang="zh-CN" altLang="en-US" sz="2000" dirty="0" smtClean="0"/>
              <a:t>万元。</a:t>
            </a:r>
            <a:endParaRPr lang="zh-CN" altLang="en-US" sz="2000" dirty="0"/>
          </a:p>
        </p:txBody>
      </p:sp>
      <p:grpSp>
        <p:nvGrpSpPr>
          <p:cNvPr id="16" name="组合 15"/>
          <p:cNvGrpSpPr/>
          <p:nvPr/>
        </p:nvGrpSpPr>
        <p:grpSpPr>
          <a:xfrm>
            <a:off x="-142921" y="2830508"/>
            <a:ext cx="12144460" cy="4402142"/>
            <a:chOff x="-142921" y="2830508"/>
            <a:chExt cx="12144460" cy="4402142"/>
          </a:xfrm>
        </p:grpSpPr>
        <p:pic>
          <p:nvPicPr>
            <p:cNvPr id="71" name="图片 29"/>
            <p:cNvPicPr>
              <a:picLocks noChangeAspect="1"/>
            </p:cNvPicPr>
            <p:nvPr/>
          </p:nvPicPr>
          <p:blipFill>
            <a:blip r:embed="rId3"/>
            <a:srcRect/>
            <a:stretch>
              <a:fillRect/>
            </a:stretch>
          </p:blipFill>
          <p:spPr bwMode="auto">
            <a:xfrm>
              <a:off x="-142921" y="3867150"/>
              <a:ext cx="2127251" cy="3365500"/>
            </a:xfrm>
            <a:prstGeom prst="rect">
              <a:avLst/>
            </a:prstGeom>
            <a:noFill/>
            <a:ln w="9525">
              <a:noFill/>
              <a:miter lim="800000"/>
              <a:headEnd/>
              <a:tailEnd/>
            </a:ln>
          </p:spPr>
        </p:pic>
        <p:sp>
          <p:nvSpPr>
            <p:cNvPr id="72" name="矩形 71"/>
            <p:cNvSpPr/>
            <p:nvPr/>
          </p:nvSpPr>
          <p:spPr>
            <a:xfrm>
              <a:off x="1714467" y="2830508"/>
              <a:ext cx="10287072" cy="4286280"/>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CN" b="1" dirty="0" smtClean="0">
                <a:solidFill>
                  <a:schemeClr val="accent3"/>
                </a:solidFill>
              </a:endParaRPr>
            </a:p>
            <a:p>
              <a:r>
                <a:rPr lang="en-US" altLang="zh-CN" sz="2400" b="1" dirty="0" smtClean="0">
                  <a:solidFill>
                    <a:schemeClr val="accent3"/>
                  </a:solidFill>
                </a:rPr>
                <a:t>【</a:t>
              </a:r>
              <a:r>
                <a:rPr lang="zh-CN" altLang="en-US" sz="2400" b="1" dirty="0" smtClean="0">
                  <a:solidFill>
                    <a:schemeClr val="accent3"/>
                  </a:solidFill>
                </a:rPr>
                <a:t>注意事项</a:t>
              </a:r>
              <a:r>
                <a:rPr lang="en-US" altLang="zh-CN" sz="2400" b="1" dirty="0" smtClean="0">
                  <a:solidFill>
                    <a:schemeClr val="accent3"/>
                  </a:solidFill>
                </a:rPr>
                <a:t>】</a:t>
              </a:r>
            </a:p>
            <a:p>
              <a:r>
                <a:rPr lang="zh-CN" altLang="en-US" sz="2400" dirty="0" smtClean="0">
                  <a:solidFill>
                    <a:schemeClr val="accent3"/>
                  </a:solidFill>
                </a:rPr>
                <a:t>        </a:t>
              </a:r>
              <a:r>
                <a:rPr lang="en-US" altLang="zh-CN" sz="2400" dirty="0" smtClean="0">
                  <a:solidFill>
                    <a:schemeClr val="accent3"/>
                  </a:solidFill>
                </a:rPr>
                <a:t>1.</a:t>
              </a:r>
              <a:r>
                <a:rPr lang="zh-CN" altLang="en-US" sz="2400" dirty="0" smtClean="0">
                  <a:solidFill>
                    <a:schemeClr val="accent3"/>
                  </a:solidFill>
                </a:rPr>
                <a:t> 纳税人购进旅客运输服务取得增值税专用发票的，按现行规定在增值税发票选择确认平台选择确认或扫描认证抵扣进项税额，并填写在</a:t>
              </a:r>
              <a:r>
                <a:rPr lang="en-US" altLang="zh-CN" sz="2400" dirty="0" smtClean="0">
                  <a:solidFill>
                    <a:schemeClr val="accent3"/>
                  </a:solidFill>
                </a:rPr>
                <a:t>《</a:t>
              </a:r>
              <a:r>
                <a:rPr lang="zh-CN" altLang="en-US" sz="2400" dirty="0" smtClean="0">
                  <a:solidFill>
                    <a:schemeClr val="accent3"/>
                  </a:solidFill>
                </a:rPr>
                <a:t>增值税纳税申报表附列资料（二）</a:t>
              </a:r>
              <a:r>
                <a:rPr lang="en-US" altLang="zh-CN" sz="2400" dirty="0" smtClean="0">
                  <a:solidFill>
                    <a:schemeClr val="accent3"/>
                  </a:solidFill>
                </a:rPr>
                <a:t>》</a:t>
              </a:r>
              <a:r>
                <a:rPr lang="zh-CN" altLang="en-US" sz="2400" dirty="0" smtClean="0">
                  <a:solidFill>
                    <a:schemeClr val="accent3"/>
                  </a:solidFill>
                </a:rPr>
                <a:t>（本期进项税额明细）中</a:t>
              </a:r>
              <a:r>
                <a:rPr lang="zh-CN" altLang="en-US" sz="2400" b="1" dirty="0" smtClean="0">
                  <a:solidFill>
                    <a:schemeClr val="accent3"/>
                  </a:solidFill>
                </a:rPr>
                <a:t>“（一）认证相符的增值税专用发票”部分</a:t>
              </a:r>
              <a:r>
                <a:rPr lang="zh-CN" altLang="en-US" sz="2400" dirty="0" smtClean="0">
                  <a:solidFill>
                    <a:schemeClr val="accent3"/>
                  </a:solidFill>
                </a:rPr>
                <a:t>。</a:t>
              </a:r>
              <a:endParaRPr lang="en-US" altLang="zh-CN" sz="2400" dirty="0" smtClean="0">
                <a:solidFill>
                  <a:schemeClr val="accent3"/>
                </a:solidFill>
              </a:endParaRPr>
            </a:p>
            <a:p>
              <a:endParaRPr lang="zh-CN" altLang="en-US" sz="2400" dirty="0" smtClean="0">
                <a:solidFill>
                  <a:schemeClr val="accent3"/>
                </a:solidFill>
              </a:endParaRPr>
            </a:p>
            <a:p>
              <a:r>
                <a:rPr lang="zh-CN" altLang="en-US" sz="2400" dirty="0" smtClean="0">
                  <a:solidFill>
                    <a:schemeClr val="accent3"/>
                  </a:solidFill>
                </a:rPr>
                <a:t>        </a:t>
              </a:r>
              <a:r>
                <a:rPr lang="en-US" altLang="zh-CN" sz="2400" dirty="0" smtClean="0">
                  <a:solidFill>
                    <a:schemeClr val="accent3"/>
                  </a:solidFill>
                </a:rPr>
                <a:t>2.</a:t>
              </a:r>
              <a:r>
                <a:rPr lang="zh-CN" altLang="en-US" sz="2400" dirty="0" smtClean="0">
                  <a:solidFill>
                    <a:schemeClr val="accent3"/>
                  </a:solidFill>
                </a:rPr>
                <a:t>旅客运输服务进项情况还应</a:t>
              </a:r>
              <a:r>
                <a:rPr lang="zh-CN" altLang="en-US" sz="2400" b="1" dirty="0" smtClean="0">
                  <a:solidFill>
                    <a:schemeClr val="accent2"/>
                  </a:solidFill>
                </a:rPr>
                <a:t>同时填入</a:t>
              </a:r>
              <a:r>
                <a:rPr lang="en-US" altLang="zh-CN" sz="2400" dirty="0" smtClean="0">
                  <a:solidFill>
                    <a:schemeClr val="accent3"/>
                  </a:solidFill>
                </a:rPr>
                <a:t>《</a:t>
              </a:r>
              <a:r>
                <a:rPr lang="zh-CN" altLang="en-US" sz="2400" dirty="0" smtClean="0">
                  <a:solidFill>
                    <a:schemeClr val="accent3"/>
                  </a:solidFill>
                </a:rPr>
                <a:t>增值税纳税申报表附列资料（二）</a:t>
              </a:r>
              <a:r>
                <a:rPr lang="en-US" altLang="zh-CN" sz="2400" dirty="0" smtClean="0">
                  <a:solidFill>
                    <a:schemeClr val="accent3"/>
                  </a:solidFill>
                </a:rPr>
                <a:t>》</a:t>
              </a:r>
              <a:r>
                <a:rPr lang="zh-CN" altLang="en-US" sz="2400" dirty="0" smtClean="0">
                  <a:solidFill>
                    <a:schemeClr val="accent3"/>
                  </a:solidFill>
                </a:rPr>
                <a:t>（本期进项税额明细）中</a:t>
              </a:r>
              <a:r>
                <a:rPr lang="zh-CN" altLang="en-US" sz="2400" b="1" dirty="0" smtClean="0">
                  <a:solidFill>
                    <a:schemeClr val="accent2"/>
                  </a:solidFill>
                </a:rPr>
                <a:t>第</a:t>
              </a:r>
              <a:r>
                <a:rPr lang="en-US" sz="2400" b="1" dirty="0" smtClean="0">
                  <a:solidFill>
                    <a:schemeClr val="accent2"/>
                  </a:solidFill>
                </a:rPr>
                <a:t>10</a:t>
              </a:r>
              <a:r>
                <a:rPr lang="zh-CN" altLang="en-US" sz="2400" b="1" dirty="0" smtClean="0">
                  <a:solidFill>
                    <a:schemeClr val="accent2"/>
                  </a:solidFill>
                </a:rPr>
                <a:t>栏“（四）本期用于抵扣的旅客运输服务扣税凭证”</a:t>
              </a:r>
              <a:r>
                <a:rPr lang="zh-CN" altLang="en-US" sz="2400" dirty="0" smtClean="0">
                  <a:solidFill>
                    <a:schemeClr val="accent3"/>
                  </a:solidFill>
                </a:rPr>
                <a:t>。</a:t>
              </a:r>
            </a:p>
          </p:txBody>
        </p:sp>
      </p:gr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Requires="p14" p14:dur="9">
        <p15:prstTrans prst="fractur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071525" y="687367"/>
            <a:ext cx="11001452" cy="584775"/>
          </a:xfrm>
          <a:prstGeom prst="rect">
            <a:avLst/>
          </a:prstGeom>
          <a:noFill/>
          <a:ln>
            <a:solidFill>
              <a:srgbClr val="D14E5B"/>
            </a:solidFill>
          </a:ln>
        </p:spPr>
        <p:txBody>
          <a:bodyPr wrap="square" rtlCol="0">
            <a:spAutoFit/>
          </a:bodyPr>
          <a:lstStyle/>
          <a:p>
            <a:pPr marL="742950" indent="-742950"/>
            <a:r>
              <a:rPr lang="zh-CN" altLang="en-US" sz="3200" b="1" dirty="0" smtClean="0">
                <a:solidFill>
                  <a:srgbClr val="1F4C6B"/>
                </a:solidFill>
              </a:rPr>
              <a:t> </a:t>
            </a:r>
            <a:r>
              <a:rPr lang="zh-CN" altLang="en-US" sz="3200" b="1" dirty="0" smtClean="0">
                <a:solidFill>
                  <a:schemeClr val="accent2"/>
                </a:solidFill>
              </a:rPr>
              <a:t>四、旅客运输服务抵扣申报案例</a:t>
            </a:r>
            <a:r>
              <a:rPr lang="en-US" altLang="zh-CN" sz="3200" b="1" dirty="0" smtClean="0">
                <a:solidFill>
                  <a:schemeClr val="accent2"/>
                </a:solidFill>
              </a:rPr>
              <a:t>——</a:t>
            </a:r>
            <a:r>
              <a:rPr lang="zh-CN" altLang="en-US" sz="3200" b="1" dirty="0" smtClean="0">
                <a:solidFill>
                  <a:schemeClr val="accent2"/>
                </a:solidFill>
              </a:rPr>
              <a:t>取得专用发票</a:t>
            </a:r>
          </a:p>
        </p:txBody>
      </p:sp>
      <p:pic>
        <p:nvPicPr>
          <p:cNvPr id="71" name="图片 29"/>
          <p:cNvPicPr>
            <a:picLocks noChangeAspect="1"/>
          </p:cNvPicPr>
          <p:nvPr/>
        </p:nvPicPr>
        <p:blipFill>
          <a:blip r:embed="rId3"/>
          <a:srcRect/>
          <a:stretch>
            <a:fillRect/>
          </a:stretch>
        </p:blipFill>
        <p:spPr bwMode="auto">
          <a:xfrm>
            <a:off x="-142921" y="3867150"/>
            <a:ext cx="2127251" cy="3365500"/>
          </a:xfrm>
          <a:prstGeom prst="rect">
            <a:avLst/>
          </a:prstGeom>
          <a:noFill/>
          <a:ln w="9525">
            <a:noFill/>
            <a:miter lim="800000"/>
            <a:headEnd/>
            <a:tailEnd/>
          </a:ln>
        </p:spPr>
      </p:pic>
      <p:sp>
        <p:nvSpPr>
          <p:cNvPr id="72" name="矩形 71"/>
          <p:cNvSpPr/>
          <p:nvPr/>
        </p:nvSpPr>
        <p:spPr>
          <a:xfrm>
            <a:off x="1714467" y="1830375"/>
            <a:ext cx="10287072" cy="5286413"/>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b="1" dirty="0" smtClean="0">
                <a:solidFill>
                  <a:schemeClr val="accent3"/>
                </a:solidFill>
              </a:rPr>
              <a:t>【</a:t>
            </a:r>
            <a:r>
              <a:rPr lang="zh-CN" altLang="en-US" b="1" dirty="0" smtClean="0">
                <a:solidFill>
                  <a:schemeClr val="accent3"/>
                </a:solidFill>
              </a:rPr>
              <a:t>表样填写</a:t>
            </a:r>
            <a:r>
              <a:rPr lang="en-US" altLang="zh-CN" b="1" dirty="0" smtClean="0">
                <a:solidFill>
                  <a:schemeClr val="accent3"/>
                </a:solidFill>
              </a:rPr>
              <a:t>】</a:t>
            </a:r>
            <a:endParaRPr lang="zh-CN" altLang="en-US" dirty="0" smtClean="0">
              <a:solidFill>
                <a:schemeClr val="accent3"/>
              </a:solidFill>
            </a:endParaRPr>
          </a:p>
          <a:p>
            <a:r>
              <a:rPr lang="en-US" altLang="zh-CN" dirty="0" smtClean="0">
                <a:solidFill>
                  <a:schemeClr val="accent3"/>
                </a:solidFill>
              </a:rPr>
              <a:t>《</a:t>
            </a:r>
            <a:r>
              <a:rPr lang="zh-CN" altLang="en-US" dirty="0" smtClean="0">
                <a:solidFill>
                  <a:schemeClr val="accent3"/>
                </a:solidFill>
              </a:rPr>
              <a:t>增值税纳税申报表附列资料（二）</a:t>
            </a:r>
            <a:r>
              <a:rPr lang="en-US" altLang="zh-CN" dirty="0" smtClean="0">
                <a:solidFill>
                  <a:schemeClr val="accent3"/>
                </a:solidFill>
              </a:rPr>
              <a:t>》</a:t>
            </a:r>
            <a:r>
              <a:rPr lang="zh-CN" altLang="en-US" dirty="0" smtClean="0">
                <a:solidFill>
                  <a:schemeClr val="accent3"/>
                </a:solidFill>
              </a:rPr>
              <a:t>（本期进项税额明细）：</a:t>
            </a:r>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zh-CN" altLang="en-US" dirty="0">
              <a:solidFill>
                <a:schemeClr val="accent3"/>
              </a:solidFill>
            </a:endParaRPr>
          </a:p>
        </p:txBody>
      </p:sp>
      <p:grpSp>
        <p:nvGrpSpPr>
          <p:cNvPr id="9" name="组合 8"/>
          <p:cNvGrpSpPr/>
          <p:nvPr/>
        </p:nvGrpSpPr>
        <p:grpSpPr>
          <a:xfrm>
            <a:off x="2143095" y="2616193"/>
            <a:ext cx="8929750" cy="4357718"/>
            <a:chOff x="2143095" y="2616193"/>
            <a:chExt cx="8929750" cy="4357718"/>
          </a:xfrm>
        </p:grpSpPr>
        <p:pic>
          <p:nvPicPr>
            <p:cNvPr id="16" name="图片 15"/>
            <p:cNvPicPr/>
            <p:nvPr/>
          </p:nvPicPr>
          <p:blipFill>
            <a:blip r:embed="rId4"/>
            <a:srcRect/>
            <a:stretch>
              <a:fillRect/>
            </a:stretch>
          </p:blipFill>
          <p:spPr bwMode="auto">
            <a:xfrm>
              <a:off x="2571723" y="2616193"/>
              <a:ext cx="8143932" cy="4357718"/>
            </a:xfrm>
            <a:prstGeom prst="rect">
              <a:avLst/>
            </a:prstGeom>
            <a:noFill/>
            <a:ln w="9525">
              <a:noFill/>
              <a:miter lim="800000"/>
              <a:headEnd/>
              <a:tailEnd/>
            </a:ln>
          </p:spPr>
        </p:pic>
        <p:sp>
          <p:nvSpPr>
            <p:cNvPr id="17" name="矩形 16"/>
            <p:cNvSpPr/>
            <p:nvPr/>
          </p:nvSpPr>
          <p:spPr>
            <a:xfrm>
              <a:off x="2143095" y="4259267"/>
              <a:ext cx="8929750" cy="42862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2143095" y="6688159"/>
              <a:ext cx="8929750" cy="21431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2143095" y="6259531"/>
              <a:ext cx="8929750" cy="21431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Requires="p14" p14:dur="9">
        <p15:prstTrans prst="fracture"/>
      </p:transition>
    </mc:Choice>
    <mc:Fallback>
      <p:transition>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071525" y="687367"/>
            <a:ext cx="11001452" cy="584775"/>
          </a:xfrm>
          <a:prstGeom prst="rect">
            <a:avLst/>
          </a:prstGeom>
          <a:noFill/>
          <a:ln>
            <a:solidFill>
              <a:srgbClr val="D14E5B"/>
            </a:solidFill>
          </a:ln>
        </p:spPr>
        <p:txBody>
          <a:bodyPr wrap="square" rtlCol="0">
            <a:spAutoFit/>
          </a:bodyPr>
          <a:lstStyle/>
          <a:p>
            <a:pPr marL="742950" indent="-742950"/>
            <a:r>
              <a:rPr lang="zh-CN" altLang="en-US" sz="3200" b="1" dirty="0" smtClean="0">
                <a:solidFill>
                  <a:srgbClr val="1F4C6B"/>
                </a:solidFill>
              </a:rPr>
              <a:t> </a:t>
            </a:r>
            <a:r>
              <a:rPr lang="zh-CN" altLang="en-US" sz="3200" b="1" dirty="0" smtClean="0">
                <a:solidFill>
                  <a:schemeClr val="accent2"/>
                </a:solidFill>
              </a:rPr>
              <a:t>四、旅客运输服务抵扣申报案例</a:t>
            </a:r>
            <a:r>
              <a:rPr lang="en-US" altLang="zh-CN" sz="3200" b="1" dirty="0" smtClean="0">
                <a:solidFill>
                  <a:schemeClr val="accent2"/>
                </a:solidFill>
              </a:rPr>
              <a:t>——</a:t>
            </a:r>
            <a:r>
              <a:rPr lang="zh-CN" altLang="en-US" sz="3200" b="1" dirty="0" smtClean="0">
                <a:solidFill>
                  <a:schemeClr val="accent2"/>
                </a:solidFill>
              </a:rPr>
              <a:t>取得其他扣税凭证</a:t>
            </a:r>
          </a:p>
        </p:txBody>
      </p:sp>
      <p:grpSp>
        <p:nvGrpSpPr>
          <p:cNvPr id="2" name="组合 68"/>
          <p:cNvGrpSpPr/>
          <p:nvPr/>
        </p:nvGrpSpPr>
        <p:grpSpPr>
          <a:xfrm>
            <a:off x="500021" y="1258871"/>
            <a:ext cx="2225044" cy="1113372"/>
            <a:chOff x="714335" y="187301"/>
            <a:chExt cx="2225044" cy="1113372"/>
          </a:xfrm>
        </p:grpSpPr>
        <p:grpSp>
          <p:nvGrpSpPr>
            <p:cNvPr id="3" name="组合 1"/>
            <p:cNvGrpSpPr/>
            <p:nvPr/>
          </p:nvGrpSpPr>
          <p:grpSpPr>
            <a:xfrm>
              <a:off x="714335" y="401615"/>
              <a:ext cx="2225044" cy="899058"/>
              <a:chOff x="999239" y="1196026"/>
              <a:chExt cx="3081833" cy="1247301"/>
            </a:xfrm>
          </p:grpSpPr>
          <p:grpSp>
            <p:nvGrpSpPr>
              <p:cNvPr id="4" name="组合 9"/>
              <p:cNvGrpSpPr/>
              <p:nvPr/>
            </p:nvGrpSpPr>
            <p:grpSpPr bwMode="auto">
              <a:xfrm>
                <a:off x="999239" y="1196021"/>
                <a:ext cx="1146175" cy="1219199"/>
                <a:chOff x="701675" y="4119325"/>
                <a:chExt cx="693737" cy="755650"/>
              </a:xfrm>
              <a:effectLst>
                <a:outerShdw blurRad="50800" dist="38100" dir="2700000" algn="tl" rotWithShape="0">
                  <a:prstClr val="black">
                    <a:alpha val="40000"/>
                  </a:prstClr>
                </a:outerShdw>
              </a:effectLst>
            </p:grpSpPr>
            <p:sp>
              <p:nvSpPr>
                <p:cNvPr id="62" name="Oval 25"/>
                <p:cNvSpPr>
                  <a:spLocks noChangeArrowheads="1"/>
                </p:cNvSpPr>
                <p:nvPr/>
              </p:nvSpPr>
              <p:spPr bwMode="auto">
                <a:xfrm>
                  <a:off x="989012" y="4119325"/>
                  <a:ext cx="203200" cy="204788"/>
                </a:xfrm>
                <a:prstGeom prst="ellipse">
                  <a:avLst/>
                </a:prstGeom>
                <a:solidFill>
                  <a:srgbClr val="000000"/>
                </a:solidFill>
                <a:ln>
                  <a:noFill/>
                </a:ln>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900" b="0" i="0" u="none" strike="noStrike" kern="1200" cap="none" spc="0" normalizeH="0" baseline="0" noProof="0" smtClean="0">
                    <a:ln>
                      <a:noFill/>
                    </a:ln>
                    <a:solidFill>
                      <a:schemeClr val="tx1"/>
                    </a:solidFill>
                    <a:effectLst/>
                    <a:uLnTx/>
                    <a:uFillTx/>
                    <a:latin typeface="Calibri" panose="020F0502020204030204" pitchFamily="34" charset="0"/>
                    <a:ea typeface="微软雅黑" panose="020B0503020204020204" pitchFamily="34" charset="-122"/>
                    <a:cs typeface="+mn-cs"/>
                  </a:endParaRPr>
                </a:p>
              </p:txBody>
            </p:sp>
            <p:sp>
              <p:nvSpPr>
                <p:cNvPr id="63" name="Freeform 26"/>
                <p:cNvSpPr/>
                <p:nvPr/>
              </p:nvSpPr>
              <p:spPr bwMode="auto">
                <a:xfrm>
                  <a:off x="1000125" y="4362213"/>
                  <a:ext cx="180975" cy="301625"/>
                </a:xfrm>
                <a:custGeom>
                  <a:avLst/>
                  <a:gdLst>
                    <a:gd name="T0" fmla="*/ 91440 w 95"/>
                    <a:gd name="T1" fmla="*/ 301625 h 159"/>
                    <a:gd name="T2" fmla="*/ 180975 w 95"/>
                    <a:gd name="T3" fmla="*/ 9485 h 159"/>
                    <a:gd name="T4" fmla="*/ 99060 w 95"/>
                    <a:gd name="T5" fmla="*/ 1897 h 159"/>
                    <a:gd name="T6" fmla="*/ 97155 w 95"/>
                    <a:gd name="T7" fmla="*/ 1897 h 159"/>
                    <a:gd name="T8" fmla="*/ 97155 w 95"/>
                    <a:gd name="T9" fmla="*/ 1897 h 159"/>
                    <a:gd name="T10" fmla="*/ 0 w 95"/>
                    <a:gd name="T11" fmla="*/ 9485 h 159"/>
                    <a:gd name="T12" fmla="*/ 91440 w 95"/>
                    <a:gd name="T13" fmla="*/ 301625 h 1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5" h="159">
                      <a:moveTo>
                        <a:pt x="48" y="159"/>
                      </a:moveTo>
                      <a:cubicBezTo>
                        <a:pt x="53" y="143"/>
                        <a:pt x="85" y="38"/>
                        <a:pt x="95" y="5"/>
                      </a:cubicBezTo>
                      <a:cubicBezTo>
                        <a:pt x="71" y="0"/>
                        <a:pt x="52" y="1"/>
                        <a:pt x="52" y="1"/>
                      </a:cubicBezTo>
                      <a:cubicBezTo>
                        <a:pt x="51" y="1"/>
                        <a:pt x="51" y="1"/>
                        <a:pt x="51" y="1"/>
                      </a:cubicBezTo>
                      <a:cubicBezTo>
                        <a:pt x="51" y="1"/>
                        <a:pt x="51" y="1"/>
                        <a:pt x="51" y="1"/>
                      </a:cubicBezTo>
                      <a:cubicBezTo>
                        <a:pt x="51" y="1"/>
                        <a:pt x="28" y="0"/>
                        <a:pt x="0" y="5"/>
                      </a:cubicBezTo>
                      <a:cubicBezTo>
                        <a:pt x="10" y="37"/>
                        <a:pt x="43" y="143"/>
                        <a:pt x="48" y="159"/>
                      </a:cubicBezTo>
                      <a:close/>
                    </a:path>
                  </a:pathLst>
                </a:custGeom>
                <a:solidFill>
                  <a:srgbClr val="000000"/>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uLnTx/>
                    <a:uFillTx/>
                    <a:latin typeface="Calibri" panose="020F0502020204030204" pitchFamily="34" charset="0"/>
                    <a:ea typeface="微软雅黑" panose="020B0503020204020204" pitchFamily="34" charset="-122"/>
                    <a:cs typeface="+mn-cs"/>
                  </a:endParaRPr>
                </a:p>
              </p:txBody>
            </p:sp>
            <p:sp>
              <p:nvSpPr>
                <p:cNvPr id="64" name="Freeform 27"/>
                <p:cNvSpPr/>
                <p:nvPr/>
              </p:nvSpPr>
              <p:spPr bwMode="auto">
                <a:xfrm>
                  <a:off x="817562" y="4373325"/>
                  <a:ext cx="577850" cy="501650"/>
                </a:xfrm>
                <a:custGeom>
                  <a:avLst/>
                  <a:gdLst>
                    <a:gd name="T0" fmla="*/ 482809 w 304"/>
                    <a:gd name="T1" fmla="*/ 501650 h 264"/>
                    <a:gd name="T2" fmla="*/ 463801 w 304"/>
                    <a:gd name="T3" fmla="*/ 199520 h 264"/>
                    <a:gd name="T4" fmla="*/ 469503 w 304"/>
                    <a:gd name="T5" fmla="*/ 193819 h 264"/>
                    <a:gd name="T6" fmla="*/ 477106 w 304"/>
                    <a:gd name="T7" fmla="*/ 199520 h 264"/>
                    <a:gd name="T8" fmla="*/ 496115 w 304"/>
                    <a:gd name="T9" fmla="*/ 501650 h 264"/>
                    <a:gd name="T10" fmla="*/ 574048 w 304"/>
                    <a:gd name="T11" fmla="*/ 501650 h 264"/>
                    <a:gd name="T12" fmla="*/ 577850 w 304"/>
                    <a:gd name="T13" fmla="*/ 414241 h 264"/>
                    <a:gd name="T14" fmla="*/ 517024 w 304"/>
                    <a:gd name="T15" fmla="*/ 98810 h 264"/>
                    <a:gd name="T16" fmla="*/ 376363 w 304"/>
                    <a:gd name="T17" fmla="*/ 1900 h 264"/>
                    <a:gd name="T18" fmla="*/ 279421 w 304"/>
                    <a:gd name="T19" fmla="*/ 315431 h 264"/>
                    <a:gd name="T20" fmla="*/ 361156 w 304"/>
                    <a:gd name="T21" fmla="*/ 315431 h 264"/>
                    <a:gd name="T22" fmla="*/ 366859 w 304"/>
                    <a:gd name="T23" fmla="*/ 315431 h 264"/>
                    <a:gd name="T24" fmla="*/ 366859 w 304"/>
                    <a:gd name="T25" fmla="*/ 444644 h 264"/>
                    <a:gd name="T26" fmla="*/ 180578 w 304"/>
                    <a:gd name="T27" fmla="*/ 444644 h 264"/>
                    <a:gd name="T28" fmla="*/ 180578 w 304"/>
                    <a:gd name="T29" fmla="*/ 315431 h 264"/>
                    <a:gd name="T30" fmla="*/ 268016 w 304"/>
                    <a:gd name="T31" fmla="*/ 315431 h 264"/>
                    <a:gd name="T32" fmla="*/ 171074 w 304"/>
                    <a:gd name="T33" fmla="*/ 0 h 264"/>
                    <a:gd name="T34" fmla="*/ 47521 w 304"/>
                    <a:gd name="T35" fmla="*/ 58906 h 264"/>
                    <a:gd name="T36" fmla="*/ 0 w 304"/>
                    <a:gd name="T37" fmla="*/ 123512 h 264"/>
                    <a:gd name="T38" fmla="*/ 55124 w 304"/>
                    <a:gd name="T39" fmla="*/ 112111 h 264"/>
                    <a:gd name="T40" fmla="*/ 174876 w 304"/>
                    <a:gd name="T41" fmla="*/ 214721 h 264"/>
                    <a:gd name="T42" fmla="*/ 182479 w 304"/>
                    <a:gd name="T43" fmla="*/ 228023 h 264"/>
                    <a:gd name="T44" fmla="*/ 188181 w 304"/>
                    <a:gd name="T45" fmla="*/ 275527 h 264"/>
                    <a:gd name="T46" fmla="*/ 153967 w 304"/>
                    <a:gd name="T47" fmla="*/ 262226 h 264"/>
                    <a:gd name="T48" fmla="*/ 136859 w 304"/>
                    <a:gd name="T49" fmla="*/ 247025 h 264"/>
                    <a:gd name="T50" fmla="*/ 114049 w 304"/>
                    <a:gd name="T51" fmla="*/ 258426 h 264"/>
                    <a:gd name="T52" fmla="*/ 49421 w 304"/>
                    <a:gd name="T53" fmla="*/ 243224 h 264"/>
                    <a:gd name="T54" fmla="*/ 7603 w 304"/>
                    <a:gd name="T55" fmla="*/ 381938 h 264"/>
                    <a:gd name="T56" fmla="*/ 62727 w 304"/>
                    <a:gd name="T57" fmla="*/ 315431 h 264"/>
                    <a:gd name="T58" fmla="*/ 47521 w 304"/>
                    <a:gd name="T59" fmla="*/ 501650 h 264"/>
                    <a:gd name="T60" fmla="*/ 482809 w 304"/>
                    <a:gd name="T61" fmla="*/ 501650 h 26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304" h="264">
                      <a:moveTo>
                        <a:pt x="254" y="264"/>
                      </a:moveTo>
                      <a:cubicBezTo>
                        <a:pt x="244" y="105"/>
                        <a:pt x="244" y="105"/>
                        <a:pt x="244" y="105"/>
                      </a:cubicBezTo>
                      <a:cubicBezTo>
                        <a:pt x="244" y="104"/>
                        <a:pt x="245" y="102"/>
                        <a:pt x="247" y="102"/>
                      </a:cubicBezTo>
                      <a:cubicBezTo>
                        <a:pt x="249" y="102"/>
                        <a:pt x="251" y="103"/>
                        <a:pt x="251" y="105"/>
                      </a:cubicBezTo>
                      <a:cubicBezTo>
                        <a:pt x="261" y="264"/>
                        <a:pt x="261" y="264"/>
                        <a:pt x="261" y="264"/>
                      </a:cubicBezTo>
                      <a:cubicBezTo>
                        <a:pt x="302" y="264"/>
                        <a:pt x="302" y="264"/>
                        <a:pt x="302" y="264"/>
                      </a:cubicBezTo>
                      <a:cubicBezTo>
                        <a:pt x="303" y="257"/>
                        <a:pt x="304" y="240"/>
                        <a:pt x="304" y="218"/>
                      </a:cubicBezTo>
                      <a:cubicBezTo>
                        <a:pt x="304" y="169"/>
                        <a:pt x="299" y="96"/>
                        <a:pt x="272" y="52"/>
                      </a:cubicBezTo>
                      <a:cubicBezTo>
                        <a:pt x="254" y="22"/>
                        <a:pt x="224" y="8"/>
                        <a:pt x="198" y="1"/>
                      </a:cubicBezTo>
                      <a:cubicBezTo>
                        <a:pt x="147" y="166"/>
                        <a:pt x="147" y="166"/>
                        <a:pt x="147" y="166"/>
                      </a:cubicBezTo>
                      <a:cubicBezTo>
                        <a:pt x="190" y="166"/>
                        <a:pt x="190" y="166"/>
                        <a:pt x="190" y="166"/>
                      </a:cubicBezTo>
                      <a:cubicBezTo>
                        <a:pt x="193" y="166"/>
                        <a:pt x="193" y="166"/>
                        <a:pt x="193" y="166"/>
                      </a:cubicBezTo>
                      <a:cubicBezTo>
                        <a:pt x="193" y="234"/>
                        <a:pt x="193" y="234"/>
                        <a:pt x="193" y="234"/>
                      </a:cubicBezTo>
                      <a:cubicBezTo>
                        <a:pt x="95" y="234"/>
                        <a:pt x="95" y="234"/>
                        <a:pt x="95" y="234"/>
                      </a:cubicBezTo>
                      <a:cubicBezTo>
                        <a:pt x="95" y="166"/>
                        <a:pt x="95" y="166"/>
                        <a:pt x="95" y="166"/>
                      </a:cubicBezTo>
                      <a:cubicBezTo>
                        <a:pt x="141" y="166"/>
                        <a:pt x="141" y="166"/>
                        <a:pt x="141" y="166"/>
                      </a:cubicBezTo>
                      <a:cubicBezTo>
                        <a:pt x="90" y="0"/>
                        <a:pt x="90" y="0"/>
                        <a:pt x="90" y="0"/>
                      </a:cubicBezTo>
                      <a:cubicBezTo>
                        <a:pt x="67" y="5"/>
                        <a:pt x="43" y="14"/>
                        <a:pt x="25" y="31"/>
                      </a:cubicBezTo>
                      <a:cubicBezTo>
                        <a:pt x="15" y="42"/>
                        <a:pt x="7" y="53"/>
                        <a:pt x="0" y="65"/>
                      </a:cubicBezTo>
                      <a:cubicBezTo>
                        <a:pt x="9" y="59"/>
                        <a:pt x="19" y="57"/>
                        <a:pt x="29" y="59"/>
                      </a:cubicBezTo>
                      <a:cubicBezTo>
                        <a:pt x="63" y="64"/>
                        <a:pt x="77" y="88"/>
                        <a:pt x="92" y="113"/>
                      </a:cubicBezTo>
                      <a:cubicBezTo>
                        <a:pt x="96" y="120"/>
                        <a:pt x="96" y="120"/>
                        <a:pt x="96" y="120"/>
                      </a:cubicBezTo>
                      <a:cubicBezTo>
                        <a:pt x="106" y="137"/>
                        <a:pt x="101" y="143"/>
                        <a:pt x="99" y="145"/>
                      </a:cubicBezTo>
                      <a:cubicBezTo>
                        <a:pt x="94" y="148"/>
                        <a:pt x="86" y="145"/>
                        <a:pt x="81" y="138"/>
                      </a:cubicBezTo>
                      <a:cubicBezTo>
                        <a:pt x="77" y="133"/>
                        <a:pt x="74" y="130"/>
                        <a:pt x="72" y="130"/>
                      </a:cubicBezTo>
                      <a:cubicBezTo>
                        <a:pt x="71" y="130"/>
                        <a:pt x="67" y="132"/>
                        <a:pt x="60" y="136"/>
                      </a:cubicBezTo>
                      <a:cubicBezTo>
                        <a:pt x="48" y="145"/>
                        <a:pt x="33" y="134"/>
                        <a:pt x="26" y="128"/>
                      </a:cubicBezTo>
                      <a:cubicBezTo>
                        <a:pt x="22" y="141"/>
                        <a:pt x="12" y="177"/>
                        <a:pt x="4" y="201"/>
                      </a:cubicBezTo>
                      <a:cubicBezTo>
                        <a:pt x="33" y="166"/>
                        <a:pt x="33" y="166"/>
                        <a:pt x="33" y="166"/>
                      </a:cubicBezTo>
                      <a:cubicBezTo>
                        <a:pt x="33" y="166"/>
                        <a:pt x="27" y="238"/>
                        <a:pt x="25" y="264"/>
                      </a:cubicBezTo>
                      <a:lnTo>
                        <a:pt x="254" y="264"/>
                      </a:lnTo>
                      <a:close/>
                    </a:path>
                  </a:pathLst>
                </a:custGeom>
                <a:solidFill>
                  <a:srgbClr val="000000"/>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uLnTx/>
                    <a:uFillTx/>
                    <a:latin typeface="Calibri" panose="020F0502020204030204" pitchFamily="34" charset="0"/>
                    <a:ea typeface="微软雅黑" panose="020B0503020204020204" pitchFamily="34" charset="-122"/>
                    <a:cs typeface="+mn-cs"/>
                  </a:endParaRPr>
                </a:p>
              </p:txBody>
            </p:sp>
            <p:sp>
              <p:nvSpPr>
                <p:cNvPr id="65" name="Freeform 28"/>
                <p:cNvSpPr/>
                <p:nvPr/>
              </p:nvSpPr>
              <p:spPr bwMode="auto">
                <a:xfrm>
                  <a:off x="701675" y="4492388"/>
                  <a:ext cx="298450" cy="346075"/>
                </a:xfrm>
                <a:custGeom>
                  <a:avLst/>
                  <a:gdLst>
                    <a:gd name="T0" fmla="*/ 102652 w 157"/>
                    <a:gd name="T1" fmla="*/ 285227 h 182"/>
                    <a:gd name="T2" fmla="*/ 155878 w 157"/>
                    <a:gd name="T3" fmla="*/ 108386 h 182"/>
                    <a:gd name="T4" fmla="*/ 157779 w 157"/>
                    <a:gd name="T5" fmla="*/ 96977 h 182"/>
                    <a:gd name="T6" fmla="*/ 167284 w 157"/>
                    <a:gd name="T7" fmla="*/ 106485 h 182"/>
                    <a:gd name="T8" fmla="*/ 224313 w 157"/>
                    <a:gd name="T9" fmla="*/ 129303 h 182"/>
                    <a:gd name="T10" fmla="*/ 279440 w 157"/>
                    <a:gd name="T11" fmla="*/ 135007 h 182"/>
                    <a:gd name="T12" fmla="*/ 296549 w 157"/>
                    <a:gd name="T13" fmla="*/ 144515 h 182"/>
                    <a:gd name="T14" fmla="*/ 287044 w 157"/>
                    <a:gd name="T15" fmla="*/ 114091 h 182"/>
                    <a:gd name="T16" fmla="*/ 279440 w 157"/>
                    <a:gd name="T17" fmla="*/ 102682 h 182"/>
                    <a:gd name="T18" fmla="*/ 169185 w 157"/>
                    <a:gd name="T19" fmla="*/ 5705 h 182"/>
                    <a:gd name="T20" fmla="*/ 79840 w 157"/>
                    <a:gd name="T21" fmla="*/ 58947 h 182"/>
                    <a:gd name="T22" fmla="*/ 7604 w 157"/>
                    <a:gd name="T23" fmla="*/ 262409 h 182"/>
                    <a:gd name="T24" fmla="*/ 9505 w 157"/>
                    <a:gd name="T25" fmla="*/ 321355 h 182"/>
                    <a:gd name="T26" fmla="*/ 30415 w 157"/>
                    <a:gd name="T27" fmla="*/ 336567 h 182"/>
                    <a:gd name="T28" fmla="*/ 30415 w 157"/>
                    <a:gd name="T29" fmla="*/ 336567 h 182"/>
                    <a:gd name="T30" fmla="*/ 30415 w 157"/>
                    <a:gd name="T31" fmla="*/ 336567 h 182"/>
                    <a:gd name="T32" fmla="*/ 102652 w 157"/>
                    <a:gd name="T33" fmla="*/ 285227 h 1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7" h="182">
                      <a:moveTo>
                        <a:pt x="54" y="150"/>
                      </a:moveTo>
                      <a:cubicBezTo>
                        <a:pt x="64" y="124"/>
                        <a:pt x="82" y="58"/>
                        <a:pt x="82" y="57"/>
                      </a:cubicBezTo>
                      <a:cubicBezTo>
                        <a:pt x="83" y="51"/>
                        <a:pt x="83" y="51"/>
                        <a:pt x="83" y="51"/>
                      </a:cubicBezTo>
                      <a:cubicBezTo>
                        <a:pt x="88" y="56"/>
                        <a:pt x="88" y="56"/>
                        <a:pt x="88" y="56"/>
                      </a:cubicBezTo>
                      <a:cubicBezTo>
                        <a:pt x="88" y="56"/>
                        <a:pt x="106" y="76"/>
                        <a:pt x="118" y="68"/>
                      </a:cubicBezTo>
                      <a:cubicBezTo>
                        <a:pt x="134" y="57"/>
                        <a:pt x="136" y="57"/>
                        <a:pt x="147" y="71"/>
                      </a:cubicBezTo>
                      <a:cubicBezTo>
                        <a:pt x="151" y="76"/>
                        <a:pt x="155" y="77"/>
                        <a:pt x="156" y="76"/>
                      </a:cubicBezTo>
                      <a:cubicBezTo>
                        <a:pt x="157" y="76"/>
                        <a:pt x="157" y="70"/>
                        <a:pt x="151" y="60"/>
                      </a:cubicBezTo>
                      <a:cubicBezTo>
                        <a:pt x="147" y="54"/>
                        <a:pt x="147" y="54"/>
                        <a:pt x="147" y="54"/>
                      </a:cubicBezTo>
                      <a:cubicBezTo>
                        <a:pt x="133" y="29"/>
                        <a:pt x="120" y="7"/>
                        <a:pt x="89" y="3"/>
                      </a:cubicBezTo>
                      <a:cubicBezTo>
                        <a:pt x="72" y="0"/>
                        <a:pt x="56" y="9"/>
                        <a:pt x="42" y="31"/>
                      </a:cubicBezTo>
                      <a:cubicBezTo>
                        <a:pt x="42" y="31"/>
                        <a:pt x="24" y="59"/>
                        <a:pt x="4" y="138"/>
                      </a:cubicBezTo>
                      <a:cubicBezTo>
                        <a:pt x="0" y="152"/>
                        <a:pt x="1" y="162"/>
                        <a:pt x="5" y="169"/>
                      </a:cubicBezTo>
                      <a:cubicBezTo>
                        <a:pt x="10" y="176"/>
                        <a:pt x="15" y="177"/>
                        <a:pt x="16" y="177"/>
                      </a:cubicBezTo>
                      <a:cubicBezTo>
                        <a:pt x="16" y="177"/>
                        <a:pt x="16" y="177"/>
                        <a:pt x="16" y="177"/>
                      </a:cubicBezTo>
                      <a:cubicBezTo>
                        <a:pt x="16" y="177"/>
                        <a:pt x="16" y="177"/>
                        <a:pt x="16" y="177"/>
                      </a:cubicBezTo>
                      <a:cubicBezTo>
                        <a:pt x="39" y="182"/>
                        <a:pt x="54" y="151"/>
                        <a:pt x="54" y="150"/>
                      </a:cubicBezTo>
                      <a:close/>
                    </a:path>
                  </a:pathLst>
                </a:custGeom>
                <a:solidFill>
                  <a:srgbClr val="000000"/>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uLnTx/>
                    <a:uFillTx/>
                    <a:latin typeface="Calibri" panose="020F0502020204030204" pitchFamily="34" charset="0"/>
                    <a:ea typeface="微软雅黑" panose="020B0503020204020204" pitchFamily="34" charset="-122"/>
                    <a:cs typeface="+mn-cs"/>
                  </a:endParaRPr>
                </a:p>
              </p:txBody>
            </p:sp>
          </p:grpSp>
          <p:sp>
            <p:nvSpPr>
              <p:cNvPr id="61" name="圆角矩形 60"/>
              <p:cNvSpPr/>
              <p:nvPr/>
            </p:nvSpPr>
            <p:spPr>
              <a:xfrm>
                <a:off x="2216667" y="1853356"/>
                <a:ext cx="1864405" cy="589971"/>
              </a:xfrm>
              <a:prstGeom prst="roundRect">
                <a:avLst>
                  <a:gd name="adj" fmla="val 8731"/>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530" b="1" i="0" u="none" strike="noStrike" kern="1200" cap="none" spc="0" normalizeH="0" baseline="0" noProof="0" dirty="0" smtClean="0">
                    <a:ln>
                      <a:noFill/>
                    </a:ln>
                    <a:solidFill>
                      <a:schemeClr val="lt1"/>
                    </a:solidFill>
                    <a:effectLst/>
                    <a:uLnTx/>
                    <a:uFillTx/>
                    <a:latin typeface="+mn-lt"/>
                    <a:ea typeface="+mn-ea"/>
                    <a:cs typeface="+mn-cs"/>
                  </a:rPr>
                  <a:t>案例</a:t>
                </a:r>
                <a:r>
                  <a:rPr lang="en-US" altLang="zh-CN" sz="2530" b="1" dirty="0" smtClean="0"/>
                  <a:t>8</a:t>
                </a:r>
                <a:endParaRPr kumimoji="0" lang="zh-CN" altLang="en-US" sz="2530" b="1" i="0" u="none" strike="noStrike" kern="1200" cap="none" spc="0" normalizeH="0" baseline="0" noProof="0" dirty="0">
                  <a:ln>
                    <a:noFill/>
                  </a:ln>
                  <a:solidFill>
                    <a:schemeClr val="lt1"/>
                  </a:solidFill>
                  <a:effectLst/>
                  <a:uLnTx/>
                  <a:uFillTx/>
                  <a:latin typeface="+mn-lt"/>
                  <a:ea typeface="+mn-ea"/>
                  <a:cs typeface="+mn-cs"/>
                </a:endParaRPr>
              </a:p>
            </p:txBody>
          </p:sp>
        </p:grpSp>
        <p:sp>
          <p:nvSpPr>
            <p:cNvPr id="68" name="矩形 67"/>
            <p:cNvSpPr/>
            <p:nvPr/>
          </p:nvSpPr>
          <p:spPr>
            <a:xfrm>
              <a:off x="1928781" y="187301"/>
              <a:ext cx="714380" cy="923330"/>
            </a:xfrm>
            <a:prstGeom prst="rect">
              <a:avLst/>
            </a:prstGeom>
            <a:noFill/>
          </p:spPr>
          <p:txBody>
            <a:bodyPr wrap="square" lIns="91440" tIns="45720" rIns="91440" bIns="45720">
              <a:spAutoFit/>
            </a:bodyPr>
            <a:lstStyle/>
            <a:p>
              <a:pPr algn="ctr"/>
              <a:r>
                <a:rPr lang="zh-CN" altLang="en-US"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a:t>
              </a:r>
              <a:endParaRPr lang="zh-CN" alt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pSp>
      <p:sp>
        <p:nvSpPr>
          <p:cNvPr id="70" name="矩形 69"/>
          <p:cNvSpPr/>
          <p:nvPr/>
        </p:nvSpPr>
        <p:spPr>
          <a:xfrm>
            <a:off x="2714599" y="1401747"/>
            <a:ext cx="9144064" cy="1714512"/>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097" name="Rectangle 1"/>
          <p:cNvSpPr>
            <a:spLocks noChangeArrowheads="1"/>
          </p:cNvSpPr>
          <p:nvPr/>
        </p:nvSpPr>
        <p:spPr bwMode="auto">
          <a:xfrm>
            <a:off x="2857475" y="1473185"/>
            <a:ext cx="9072626"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zh-CN" altLang="en-US" sz="2000" dirty="0" smtClean="0"/>
              <a:t>某</a:t>
            </a:r>
            <a:r>
              <a:rPr lang="en-US" sz="2000" dirty="0" smtClean="0"/>
              <a:t>A</a:t>
            </a:r>
            <a:r>
              <a:rPr lang="zh-CN" altLang="en-US" sz="2000" dirty="0" smtClean="0"/>
              <a:t>企业为一般纳税人，于</a:t>
            </a:r>
            <a:r>
              <a:rPr lang="en-US" sz="2000" dirty="0" smtClean="0"/>
              <a:t>2019</a:t>
            </a:r>
            <a:r>
              <a:rPr lang="zh-CN" altLang="en-US" sz="2000" dirty="0" smtClean="0"/>
              <a:t>年</a:t>
            </a:r>
            <a:r>
              <a:rPr lang="en-US" sz="2000" dirty="0" smtClean="0"/>
              <a:t>4</a:t>
            </a:r>
            <a:r>
              <a:rPr lang="zh-CN" altLang="en-US" sz="2000" dirty="0" smtClean="0"/>
              <a:t>月</a:t>
            </a:r>
            <a:r>
              <a:rPr lang="en-US" sz="2000" dirty="0" smtClean="0"/>
              <a:t>1</a:t>
            </a:r>
            <a:r>
              <a:rPr lang="zh-CN" altLang="en-US" sz="2000" dirty="0" smtClean="0"/>
              <a:t>日购进旅客运输服务情况如下：（</a:t>
            </a:r>
            <a:r>
              <a:rPr lang="en-US" altLang="zh-CN" sz="2000" dirty="0" smtClean="0">
                <a:sym typeface="Wingdings" pitchFamily="2" charset="2"/>
              </a:rPr>
              <a:t>1</a:t>
            </a:r>
            <a:r>
              <a:rPr lang="zh-CN" altLang="en-US" sz="2000" dirty="0" smtClean="0">
                <a:sym typeface="Wingdings" pitchFamily="2" charset="2"/>
              </a:rPr>
              <a:t>）</a:t>
            </a:r>
            <a:r>
              <a:rPr lang="zh-CN" altLang="en-US" sz="2000" dirty="0" smtClean="0"/>
              <a:t>取得增值税电子普通发票</a:t>
            </a:r>
            <a:r>
              <a:rPr lang="en-US" sz="2000" dirty="0" smtClean="0"/>
              <a:t>1</a:t>
            </a:r>
            <a:r>
              <a:rPr lang="zh-CN" altLang="en-US" sz="2000" dirty="0" smtClean="0"/>
              <a:t>份，票面金额</a:t>
            </a:r>
            <a:r>
              <a:rPr lang="en-US" sz="2000" dirty="0" smtClean="0"/>
              <a:t>1</a:t>
            </a:r>
            <a:r>
              <a:rPr lang="zh-CN" altLang="en-US" sz="2000" dirty="0" smtClean="0"/>
              <a:t>万元，注明的税额</a:t>
            </a:r>
            <a:r>
              <a:rPr lang="en-US" sz="2000" dirty="0" smtClean="0"/>
              <a:t>900</a:t>
            </a:r>
            <a:r>
              <a:rPr lang="zh-CN" altLang="en-US" sz="2000" dirty="0" smtClean="0"/>
              <a:t>元；（</a:t>
            </a:r>
            <a:r>
              <a:rPr lang="en-US" altLang="zh-CN" sz="2000" dirty="0" smtClean="0"/>
              <a:t>2</a:t>
            </a:r>
            <a:r>
              <a:rPr lang="zh-CN" altLang="en-US" sz="2000" dirty="0" smtClean="0"/>
              <a:t>）取得注明旅客身份信息的航空运输电子客票行程单</a:t>
            </a:r>
            <a:r>
              <a:rPr lang="en-US" sz="2000" dirty="0" smtClean="0"/>
              <a:t>1</a:t>
            </a:r>
            <a:r>
              <a:rPr lang="zh-CN" altLang="en-US" sz="2000" dirty="0" smtClean="0"/>
              <a:t>份，票价</a:t>
            </a:r>
            <a:r>
              <a:rPr lang="en-US" sz="2000" dirty="0" smtClean="0"/>
              <a:t>800</a:t>
            </a:r>
            <a:r>
              <a:rPr lang="zh-CN" altLang="en-US" sz="2000" dirty="0" smtClean="0"/>
              <a:t>元，燃油附加费</a:t>
            </a:r>
            <a:r>
              <a:rPr lang="en-US" sz="2000" dirty="0" smtClean="0"/>
              <a:t>50</a:t>
            </a:r>
            <a:r>
              <a:rPr lang="zh-CN" altLang="en-US" sz="2000" dirty="0" smtClean="0"/>
              <a:t>元；（</a:t>
            </a:r>
            <a:r>
              <a:rPr lang="en-US" altLang="zh-CN" sz="2000" dirty="0" smtClean="0"/>
              <a:t>3</a:t>
            </a:r>
            <a:r>
              <a:rPr lang="zh-CN" altLang="en-US" sz="2000" dirty="0" smtClean="0"/>
              <a:t>）取得注明旅客身份信息的铁路车票</a:t>
            </a:r>
            <a:r>
              <a:rPr lang="en-US" sz="2000" dirty="0" smtClean="0"/>
              <a:t>1</a:t>
            </a:r>
            <a:r>
              <a:rPr lang="zh-CN" altLang="en-US" sz="2000" dirty="0" smtClean="0"/>
              <a:t>份，票面金额</a:t>
            </a:r>
            <a:r>
              <a:rPr lang="en-US" sz="2000" dirty="0" smtClean="0"/>
              <a:t>240</a:t>
            </a:r>
            <a:r>
              <a:rPr lang="zh-CN" altLang="en-US" sz="2000" dirty="0" smtClean="0"/>
              <a:t>元；（</a:t>
            </a:r>
            <a:r>
              <a:rPr lang="en-US" altLang="zh-CN" sz="2000" dirty="0" smtClean="0"/>
              <a:t>4</a:t>
            </a:r>
            <a:r>
              <a:rPr lang="zh-CN" altLang="en-US" sz="2000" dirty="0" smtClean="0"/>
              <a:t>）取得注明旅客身份信息的公路客票</a:t>
            </a:r>
            <a:r>
              <a:rPr lang="en-US" sz="2000" dirty="0" smtClean="0"/>
              <a:t>1</a:t>
            </a:r>
            <a:r>
              <a:rPr lang="zh-CN" altLang="en-US" sz="2000" dirty="0" smtClean="0"/>
              <a:t>份，票面金额</a:t>
            </a:r>
            <a:r>
              <a:rPr lang="en-US" sz="2000" dirty="0" smtClean="0"/>
              <a:t>103</a:t>
            </a:r>
            <a:r>
              <a:rPr lang="zh-CN" altLang="en-US" sz="2000" dirty="0" smtClean="0"/>
              <a:t>元。</a:t>
            </a:r>
            <a:endParaRPr lang="zh-CN" altLang="en-US" sz="2000" dirty="0"/>
          </a:p>
        </p:txBody>
      </p:sp>
      <p:grpSp>
        <p:nvGrpSpPr>
          <p:cNvPr id="16" name="组合 15"/>
          <p:cNvGrpSpPr/>
          <p:nvPr/>
        </p:nvGrpSpPr>
        <p:grpSpPr>
          <a:xfrm>
            <a:off x="-142921" y="3259134"/>
            <a:ext cx="12144460" cy="3973516"/>
            <a:chOff x="-142921" y="3259134"/>
            <a:chExt cx="12144460" cy="3973516"/>
          </a:xfrm>
        </p:grpSpPr>
        <p:pic>
          <p:nvPicPr>
            <p:cNvPr id="71" name="图片 29"/>
            <p:cNvPicPr>
              <a:picLocks noChangeAspect="1"/>
            </p:cNvPicPr>
            <p:nvPr/>
          </p:nvPicPr>
          <p:blipFill>
            <a:blip r:embed="rId3"/>
            <a:srcRect/>
            <a:stretch>
              <a:fillRect/>
            </a:stretch>
          </p:blipFill>
          <p:spPr bwMode="auto">
            <a:xfrm>
              <a:off x="-142921" y="3867150"/>
              <a:ext cx="2127251" cy="3365500"/>
            </a:xfrm>
            <a:prstGeom prst="rect">
              <a:avLst/>
            </a:prstGeom>
            <a:noFill/>
            <a:ln w="9525">
              <a:noFill/>
              <a:miter lim="800000"/>
              <a:headEnd/>
              <a:tailEnd/>
            </a:ln>
          </p:spPr>
        </p:pic>
        <p:sp>
          <p:nvSpPr>
            <p:cNvPr id="72" name="矩形 71"/>
            <p:cNvSpPr/>
            <p:nvPr/>
          </p:nvSpPr>
          <p:spPr>
            <a:xfrm>
              <a:off x="1714467" y="3259134"/>
              <a:ext cx="10287072" cy="3857653"/>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b="1" dirty="0" smtClean="0">
                  <a:solidFill>
                    <a:schemeClr val="accent3"/>
                  </a:solidFill>
                </a:rPr>
                <a:t>【</a:t>
              </a:r>
              <a:r>
                <a:rPr lang="zh-CN" altLang="en-US" sz="2000" b="1" dirty="0" smtClean="0">
                  <a:solidFill>
                    <a:schemeClr val="accent3"/>
                  </a:solidFill>
                </a:rPr>
                <a:t>注意事项</a:t>
              </a:r>
              <a:r>
                <a:rPr lang="en-US" altLang="zh-CN" sz="2000" b="1" dirty="0" smtClean="0">
                  <a:solidFill>
                    <a:schemeClr val="accent3"/>
                  </a:solidFill>
                </a:rPr>
                <a:t>】</a:t>
              </a:r>
              <a:endParaRPr lang="zh-CN" altLang="en-US" sz="2000" dirty="0" smtClean="0">
                <a:solidFill>
                  <a:schemeClr val="accent3"/>
                </a:solidFill>
              </a:endParaRPr>
            </a:p>
            <a:p>
              <a:r>
                <a:rPr lang="zh-CN" altLang="en-US" sz="2000" dirty="0" smtClean="0">
                  <a:solidFill>
                    <a:schemeClr val="accent3"/>
                  </a:solidFill>
                </a:rPr>
                <a:t>         </a:t>
              </a:r>
              <a:r>
                <a:rPr lang="en-US" altLang="zh-CN" sz="2000" dirty="0" smtClean="0">
                  <a:solidFill>
                    <a:schemeClr val="accent3"/>
                  </a:solidFill>
                </a:rPr>
                <a:t>1.</a:t>
              </a:r>
              <a:r>
                <a:rPr lang="zh-CN" altLang="en-US" sz="2000" dirty="0" smtClean="0">
                  <a:solidFill>
                    <a:schemeClr val="accent3"/>
                  </a:solidFill>
                </a:rPr>
                <a:t>纳税人纳税人未取得增值税专用发票的，应根据取得的不同凭证类型，按照相应的扣除率计算可抵扣的进项税额：</a:t>
              </a:r>
              <a:r>
                <a:rPr lang="en-US" sz="2000" dirty="0" smtClean="0">
                  <a:solidFill>
                    <a:schemeClr val="accent3"/>
                  </a:solidFill>
                </a:rPr>
                <a:t/>
              </a:r>
              <a:br>
                <a:rPr lang="en-US" sz="2000" dirty="0" smtClean="0">
                  <a:solidFill>
                    <a:schemeClr val="accent3"/>
                  </a:solidFill>
                </a:rPr>
              </a:br>
              <a:r>
                <a:rPr lang="zh-CN" altLang="en-US" sz="2000" dirty="0" smtClean="0">
                  <a:solidFill>
                    <a:schemeClr val="accent3"/>
                  </a:solidFill>
                </a:rPr>
                <a:t>　　（</a:t>
              </a:r>
              <a:r>
                <a:rPr lang="en-US" sz="2000" dirty="0" smtClean="0">
                  <a:solidFill>
                    <a:schemeClr val="accent3"/>
                  </a:solidFill>
                </a:rPr>
                <a:t>1</a:t>
              </a:r>
              <a:r>
                <a:rPr lang="zh-CN" altLang="en-US" sz="2000" dirty="0" smtClean="0">
                  <a:solidFill>
                    <a:schemeClr val="accent3"/>
                  </a:solidFill>
                </a:rPr>
                <a:t>）取得增值税电子普通发票的，为发票上注明的税额；</a:t>
              </a:r>
              <a:r>
                <a:rPr lang="en-US" sz="2000" dirty="0" smtClean="0">
                  <a:solidFill>
                    <a:schemeClr val="accent3"/>
                  </a:solidFill>
                </a:rPr>
                <a:t/>
              </a:r>
              <a:br>
                <a:rPr lang="en-US" sz="2000" dirty="0" smtClean="0">
                  <a:solidFill>
                    <a:schemeClr val="accent3"/>
                  </a:solidFill>
                </a:rPr>
              </a:br>
              <a:r>
                <a:rPr lang="zh-CN" altLang="en-US" sz="2000" dirty="0" smtClean="0">
                  <a:solidFill>
                    <a:schemeClr val="accent3"/>
                  </a:solidFill>
                </a:rPr>
                <a:t>　　（</a:t>
              </a:r>
              <a:r>
                <a:rPr lang="en-US" sz="2000" dirty="0" smtClean="0">
                  <a:solidFill>
                    <a:schemeClr val="accent3"/>
                  </a:solidFill>
                </a:rPr>
                <a:t>2</a:t>
              </a:r>
              <a:r>
                <a:rPr lang="zh-CN" altLang="en-US" sz="2000" dirty="0" smtClean="0">
                  <a:solidFill>
                    <a:schemeClr val="accent3"/>
                  </a:solidFill>
                </a:rPr>
                <a:t>）取得注明旅客身份信息的航空运输电子客票行程单的，为按照下列公式计算进项税额：</a:t>
              </a:r>
              <a:r>
                <a:rPr lang="en-US" sz="2000" dirty="0" smtClean="0">
                  <a:solidFill>
                    <a:schemeClr val="accent3"/>
                  </a:solidFill>
                </a:rPr>
                <a:t/>
              </a:r>
              <a:br>
                <a:rPr lang="en-US" sz="2000" dirty="0" smtClean="0">
                  <a:solidFill>
                    <a:schemeClr val="accent3"/>
                  </a:solidFill>
                </a:rPr>
              </a:br>
              <a:r>
                <a:rPr lang="zh-CN" altLang="en-US" sz="2000" dirty="0" smtClean="0">
                  <a:solidFill>
                    <a:schemeClr val="accent3"/>
                  </a:solidFill>
                </a:rPr>
                <a:t>　　航空旅客运输进项税额</a:t>
              </a:r>
              <a:r>
                <a:rPr lang="en-US" sz="2000" dirty="0" smtClean="0">
                  <a:solidFill>
                    <a:schemeClr val="accent3"/>
                  </a:solidFill>
                </a:rPr>
                <a:t>=</a:t>
              </a:r>
              <a:r>
                <a:rPr lang="zh-CN" altLang="en-US" sz="2000" dirty="0" smtClean="0">
                  <a:solidFill>
                    <a:schemeClr val="accent3"/>
                  </a:solidFill>
                </a:rPr>
                <a:t>（票价</a:t>
              </a:r>
              <a:r>
                <a:rPr lang="en-US" sz="2000" dirty="0" smtClean="0">
                  <a:solidFill>
                    <a:schemeClr val="accent3"/>
                  </a:solidFill>
                </a:rPr>
                <a:t>+</a:t>
              </a:r>
              <a:r>
                <a:rPr lang="zh-CN" altLang="en-US" sz="2000" dirty="0" smtClean="0">
                  <a:solidFill>
                    <a:schemeClr val="accent3"/>
                  </a:solidFill>
                </a:rPr>
                <a:t>燃油附加费）</a:t>
              </a:r>
              <a:r>
                <a:rPr lang="en-US" altLang="zh-CN" sz="2000" dirty="0" smtClean="0">
                  <a:solidFill>
                    <a:schemeClr val="accent3"/>
                  </a:solidFill>
                </a:rPr>
                <a:t>÷</a:t>
              </a:r>
              <a:r>
                <a:rPr lang="zh-CN" altLang="en-US" sz="2000" dirty="0" smtClean="0">
                  <a:solidFill>
                    <a:schemeClr val="accent3"/>
                  </a:solidFill>
                </a:rPr>
                <a:t>（</a:t>
              </a:r>
              <a:r>
                <a:rPr lang="en-US" sz="2000" dirty="0" smtClean="0">
                  <a:solidFill>
                    <a:schemeClr val="accent3"/>
                  </a:solidFill>
                </a:rPr>
                <a:t>1+9%</a:t>
              </a:r>
              <a:r>
                <a:rPr lang="zh-CN" altLang="en-US" sz="2000" dirty="0" smtClean="0">
                  <a:solidFill>
                    <a:schemeClr val="accent3"/>
                  </a:solidFill>
                </a:rPr>
                <a:t>）</a:t>
              </a:r>
              <a:r>
                <a:rPr lang="en-US" altLang="zh-CN" sz="2000" dirty="0" smtClean="0">
                  <a:solidFill>
                    <a:schemeClr val="accent3"/>
                  </a:solidFill>
                </a:rPr>
                <a:t>×</a:t>
              </a:r>
              <a:r>
                <a:rPr lang="en-US" sz="2000" dirty="0" smtClean="0">
                  <a:solidFill>
                    <a:schemeClr val="accent3"/>
                  </a:solidFill>
                </a:rPr>
                <a:t>9%</a:t>
              </a:r>
              <a:br>
                <a:rPr lang="en-US" sz="2000" dirty="0" smtClean="0">
                  <a:solidFill>
                    <a:schemeClr val="accent3"/>
                  </a:solidFill>
                </a:rPr>
              </a:br>
              <a:r>
                <a:rPr lang="zh-CN" altLang="en-US" sz="2000" dirty="0" smtClean="0">
                  <a:solidFill>
                    <a:schemeClr val="accent3"/>
                  </a:solidFill>
                </a:rPr>
                <a:t>　　（</a:t>
              </a:r>
              <a:r>
                <a:rPr lang="en-US" sz="2000" dirty="0" smtClean="0">
                  <a:solidFill>
                    <a:schemeClr val="accent3"/>
                  </a:solidFill>
                </a:rPr>
                <a:t>3</a:t>
              </a:r>
              <a:r>
                <a:rPr lang="zh-CN" altLang="en-US" sz="2000" dirty="0" smtClean="0">
                  <a:solidFill>
                    <a:schemeClr val="accent3"/>
                  </a:solidFill>
                </a:rPr>
                <a:t>）取得注明旅客身份信息的铁路车票的，为按照下列公式计算的进项税额：</a:t>
              </a:r>
              <a:r>
                <a:rPr lang="en-US" sz="2000" dirty="0" smtClean="0">
                  <a:solidFill>
                    <a:schemeClr val="accent3"/>
                  </a:solidFill>
                </a:rPr>
                <a:t/>
              </a:r>
              <a:br>
                <a:rPr lang="en-US" sz="2000" dirty="0" smtClean="0">
                  <a:solidFill>
                    <a:schemeClr val="accent3"/>
                  </a:solidFill>
                </a:rPr>
              </a:br>
              <a:r>
                <a:rPr lang="zh-CN" altLang="en-US" sz="2000" dirty="0" smtClean="0">
                  <a:solidFill>
                    <a:schemeClr val="accent3"/>
                  </a:solidFill>
                </a:rPr>
                <a:t>　　铁路旅客运输进项税额</a:t>
              </a:r>
              <a:r>
                <a:rPr lang="en-US" sz="2000" dirty="0" smtClean="0">
                  <a:solidFill>
                    <a:schemeClr val="accent3"/>
                  </a:solidFill>
                </a:rPr>
                <a:t>=</a:t>
              </a:r>
              <a:r>
                <a:rPr lang="zh-CN" altLang="en-US" sz="2000" dirty="0" smtClean="0">
                  <a:solidFill>
                    <a:schemeClr val="accent3"/>
                  </a:solidFill>
                </a:rPr>
                <a:t>票面金额</a:t>
              </a:r>
              <a:r>
                <a:rPr lang="en-US" altLang="zh-CN" sz="2000" dirty="0" smtClean="0">
                  <a:solidFill>
                    <a:schemeClr val="accent3"/>
                  </a:solidFill>
                </a:rPr>
                <a:t>÷</a:t>
              </a:r>
              <a:r>
                <a:rPr lang="zh-CN" altLang="en-US" sz="2000" dirty="0" smtClean="0">
                  <a:solidFill>
                    <a:schemeClr val="accent3"/>
                  </a:solidFill>
                </a:rPr>
                <a:t>（</a:t>
              </a:r>
              <a:r>
                <a:rPr lang="en-US" sz="2000" dirty="0" smtClean="0">
                  <a:solidFill>
                    <a:schemeClr val="accent3"/>
                  </a:solidFill>
                </a:rPr>
                <a:t>1+9%</a:t>
              </a:r>
              <a:r>
                <a:rPr lang="zh-CN" altLang="en-US" sz="2000" dirty="0" smtClean="0">
                  <a:solidFill>
                    <a:schemeClr val="accent3"/>
                  </a:solidFill>
                </a:rPr>
                <a:t>）</a:t>
              </a:r>
              <a:r>
                <a:rPr lang="en-US" altLang="zh-CN" sz="2000" dirty="0" smtClean="0">
                  <a:solidFill>
                    <a:schemeClr val="accent3"/>
                  </a:solidFill>
                </a:rPr>
                <a:t>×</a:t>
              </a:r>
              <a:r>
                <a:rPr lang="en-US" sz="2000" dirty="0" smtClean="0">
                  <a:solidFill>
                    <a:schemeClr val="accent3"/>
                  </a:solidFill>
                </a:rPr>
                <a:t>9%</a:t>
              </a:r>
              <a:br>
                <a:rPr lang="en-US" sz="2000" dirty="0" smtClean="0">
                  <a:solidFill>
                    <a:schemeClr val="accent3"/>
                  </a:solidFill>
                </a:rPr>
              </a:br>
              <a:r>
                <a:rPr lang="zh-CN" altLang="en-US" sz="2000" dirty="0" smtClean="0">
                  <a:solidFill>
                    <a:schemeClr val="accent3"/>
                  </a:solidFill>
                </a:rPr>
                <a:t>　　（</a:t>
              </a:r>
              <a:r>
                <a:rPr lang="en-US" sz="2000" dirty="0" smtClean="0">
                  <a:solidFill>
                    <a:schemeClr val="accent3"/>
                  </a:solidFill>
                </a:rPr>
                <a:t>4</a:t>
              </a:r>
              <a:r>
                <a:rPr lang="zh-CN" altLang="en-US" sz="2000" dirty="0" smtClean="0">
                  <a:solidFill>
                    <a:schemeClr val="accent3"/>
                  </a:solidFill>
                </a:rPr>
                <a:t>）取得注明旅客身份信息的公路、水路等其他客票的，按照下列公式：</a:t>
              </a:r>
            </a:p>
            <a:p>
              <a:r>
                <a:rPr lang="zh-CN" altLang="en-US" sz="2000" dirty="0" smtClean="0">
                  <a:solidFill>
                    <a:schemeClr val="accent3"/>
                  </a:solidFill>
                </a:rPr>
                <a:t>公路、水路等其他旅客运输进项税额</a:t>
              </a:r>
              <a:r>
                <a:rPr lang="en-US" sz="2000" dirty="0" smtClean="0">
                  <a:solidFill>
                    <a:schemeClr val="accent3"/>
                  </a:solidFill>
                </a:rPr>
                <a:t>=</a:t>
              </a:r>
              <a:r>
                <a:rPr lang="zh-CN" altLang="en-US" sz="2000" dirty="0" smtClean="0">
                  <a:solidFill>
                    <a:schemeClr val="accent3"/>
                  </a:solidFill>
                </a:rPr>
                <a:t>票面金额</a:t>
              </a:r>
              <a:r>
                <a:rPr lang="en-US" altLang="zh-CN" sz="2000" dirty="0" smtClean="0">
                  <a:solidFill>
                    <a:schemeClr val="accent3"/>
                  </a:solidFill>
                </a:rPr>
                <a:t>÷</a:t>
              </a:r>
              <a:r>
                <a:rPr lang="zh-CN" altLang="en-US" sz="2000" dirty="0" smtClean="0">
                  <a:solidFill>
                    <a:schemeClr val="accent3"/>
                  </a:solidFill>
                </a:rPr>
                <a:t>（</a:t>
              </a:r>
              <a:r>
                <a:rPr lang="en-US" sz="2000" dirty="0" smtClean="0">
                  <a:solidFill>
                    <a:schemeClr val="accent3"/>
                  </a:solidFill>
                </a:rPr>
                <a:t>1+3%</a:t>
              </a:r>
              <a:r>
                <a:rPr lang="zh-CN" altLang="en-US" sz="2000" dirty="0" smtClean="0">
                  <a:solidFill>
                    <a:schemeClr val="accent3"/>
                  </a:solidFill>
                </a:rPr>
                <a:t>）</a:t>
              </a:r>
              <a:r>
                <a:rPr lang="en-US" altLang="zh-CN" sz="2000" dirty="0" smtClean="0">
                  <a:solidFill>
                    <a:schemeClr val="accent3"/>
                  </a:solidFill>
                </a:rPr>
                <a:t>×</a:t>
              </a:r>
              <a:r>
                <a:rPr lang="en-US" sz="2000" dirty="0" smtClean="0">
                  <a:solidFill>
                    <a:schemeClr val="accent3"/>
                  </a:solidFill>
                </a:rPr>
                <a:t>3%</a:t>
              </a:r>
              <a:endParaRPr lang="zh-CN" altLang="en-US" sz="2000" dirty="0">
                <a:solidFill>
                  <a:schemeClr val="accent3"/>
                </a:solidFill>
              </a:endParaRPr>
            </a:p>
          </p:txBody>
        </p:sp>
      </p:gr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Requires="p14" p14:dur="9">
        <p15:prstTrans prst="fractur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071525" y="687367"/>
            <a:ext cx="11001452" cy="584775"/>
          </a:xfrm>
          <a:prstGeom prst="rect">
            <a:avLst/>
          </a:prstGeom>
          <a:noFill/>
          <a:ln>
            <a:solidFill>
              <a:srgbClr val="D14E5B"/>
            </a:solidFill>
          </a:ln>
        </p:spPr>
        <p:txBody>
          <a:bodyPr wrap="square" rtlCol="0">
            <a:spAutoFit/>
          </a:bodyPr>
          <a:lstStyle/>
          <a:p>
            <a:pPr marL="742950" indent="-742950"/>
            <a:r>
              <a:rPr lang="zh-CN" altLang="en-US" sz="3200" b="1" dirty="0" smtClean="0">
                <a:solidFill>
                  <a:srgbClr val="1F4C6B"/>
                </a:solidFill>
              </a:rPr>
              <a:t> </a:t>
            </a:r>
            <a:r>
              <a:rPr lang="zh-CN" altLang="en-US" sz="3200" b="1" dirty="0" smtClean="0">
                <a:solidFill>
                  <a:schemeClr val="accent2"/>
                </a:solidFill>
              </a:rPr>
              <a:t>四、旅客运输服务抵扣申报案例</a:t>
            </a:r>
            <a:r>
              <a:rPr lang="en-US" altLang="zh-CN" sz="3200" b="1" dirty="0" smtClean="0">
                <a:solidFill>
                  <a:schemeClr val="accent2"/>
                </a:solidFill>
              </a:rPr>
              <a:t>——</a:t>
            </a:r>
            <a:r>
              <a:rPr lang="zh-CN" altLang="en-US" sz="3200" b="1" dirty="0" smtClean="0">
                <a:solidFill>
                  <a:schemeClr val="accent2"/>
                </a:solidFill>
              </a:rPr>
              <a:t>取得其他扣税凭证</a:t>
            </a:r>
          </a:p>
        </p:txBody>
      </p:sp>
      <p:pic>
        <p:nvPicPr>
          <p:cNvPr id="71" name="图片 29"/>
          <p:cNvPicPr>
            <a:picLocks noChangeAspect="1"/>
          </p:cNvPicPr>
          <p:nvPr/>
        </p:nvPicPr>
        <p:blipFill>
          <a:blip r:embed="rId3"/>
          <a:srcRect/>
          <a:stretch>
            <a:fillRect/>
          </a:stretch>
        </p:blipFill>
        <p:spPr bwMode="auto">
          <a:xfrm>
            <a:off x="-142921" y="3867150"/>
            <a:ext cx="2127251" cy="3365500"/>
          </a:xfrm>
          <a:prstGeom prst="rect">
            <a:avLst/>
          </a:prstGeom>
          <a:noFill/>
          <a:ln w="9525">
            <a:noFill/>
            <a:miter lim="800000"/>
            <a:headEnd/>
            <a:tailEnd/>
          </a:ln>
        </p:spPr>
      </p:pic>
      <p:sp>
        <p:nvSpPr>
          <p:cNvPr id="72" name="矩形 71"/>
          <p:cNvSpPr/>
          <p:nvPr/>
        </p:nvSpPr>
        <p:spPr>
          <a:xfrm>
            <a:off x="1714467" y="1401747"/>
            <a:ext cx="10287072" cy="5715041"/>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dirty="0" smtClean="0">
                <a:solidFill>
                  <a:schemeClr val="accent3"/>
                </a:solidFill>
              </a:rPr>
              <a:t> </a:t>
            </a:r>
          </a:p>
          <a:p>
            <a:r>
              <a:rPr lang="en-US" altLang="zh-CN" sz="2000" b="1" dirty="0" smtClean="0">
                <a:solidFill>
                  <a:schemeClr val="accent3"/>
                </a:solidFill>
              </a:rPr>
              <a:t>【</a:t>
            </a:r>
            <a:r>
              <a:rPr lang="zh-CN" altLang="en-US" sz="2000" b="1" dirty="0" smtClean="0">
                <a:solidFill>
                  <a:schemeClr val="accent3"/>
                </a:solidFill>
              </a:rPr>
              <a:t>注意事项（续）</a:t>
            </a:r>
            <a:r>
              <a:rPr lang="en-US" altLang="zh-CN" sz="2000" b="1" dirty="0" smtClean="0">
                <a:solidFill>
                  <a:schemeClr val="accent3"/>
                </a:solidFill>
              </a:rPr>
              <a:t>】</a:t>
            </a:r>
            <a:endParaRPr lang="zh-CN" altLang="en-US" sz="2000" dirty="0" smtClean="0">
              <a:solidFill>
                <a:schemeClr val="accent3"/>
              </a:solidFill>
            </a:endParaRPr>
          </a:p>
          <a:p>
            <a:r>
              <a:rPr lang="en-US" altLang="zh-CN" sz="2000" dirty="0" smtClean="0">
                <a:solidFill>
                  <a:schemeClr val="accent3"/>
                </a:solidFill>
              </a:rPr>
              <a:t>         2.</a:t>
            </a:r>
            <a:r>
              <a:rPr lang="zh-CN" altLang="en-US" sz="2000" dirty="0" smtClean="0">
                <a:solidFill>
                  <a:schemeClr val="accent3"/>
                </a:solidFill>
              </a:rPr>
              <a:t>航空运输抵扣仅包括票价和燃油附加费，不包括民航发展基金。</a:t>
            </a:r>
            <a:endParaRPr lang="en-US" altLang="zh-CN" sz="2000" dirty="0" smtClean="0">
              <a:solidFill>
                <a:schemeClr val="accent3"/>
              </a:solidFill>
            </a:endParaRPr>
          </a:p>
          <a:p>
            <a:r>
              <a:rPr lang="en-US" altLang="zh-CN" sz="2000" dirty="0" smtClean="0">
                <a:solidFill>
                  <a:schemeClr val="accent3"/>
                </a:solidFill>
              </a:rPr>
              <a:t>         3.</a:t>
            </a:r>
            <a:r>
              <a:rPr lang="zh-CN" altLang="en-US" sz="2000" dirty="0" smtClean="0">
                <a:solidFill>
                  <a:schemeClr val="accent3"/>
                </a:solidFill>
              </a:rPr>
              <a:t>除增值税专用发票或增值税电子普通发票外，其他凭证均需注明旅客身份信息，手写无效。</a:t>
            </a:r>
          </a:p>
          <a:p>
            <a:r>
              <a:rPr lang="en-US" altLang="zh-CN" sz="2000" dirty="0" smtClean="0">
                <a:solidFill>
                  <a:schemeClr val="accent3"/>
                </a:solidFill>
              </a:rPr>
              <a:t>         4.</a:t>
            </a:r>
            <a:r>
              <a:rPr lang="zh-CN" altLang="en-US" sz="2000" dirty="0" smtClean="0">
                <a:solidFill>
                  <a:schemeClr val="accent3"/>
                </a:solidFill>
              </a:rPr>
              <a:t>旅客运输服务取得专用发票以外的抵扣凭证，填写在</a:t>
            </a:r>
            <a:r>
              <a:rPr lang="en-US" altLang="zh-CN" sz="2000" dirty="0" smtClean="0">
                <a:solidFill>
                  <a:schemeClr val="accent3"/>
                </a:solidFill>
              </a:rPr>
              <a:t>《</a:t>
            </a:r>
            <a:r>
              <a:rPr lang="zh-CN" altLang="en-US" sz="2000" dirty="0" smtClean="0">
                <a:solidFill>
                  <a:schemeClr val="accent3"/>
                </a:solidFill>
              </a:rPr>
              <a:t>增值税纳税申报表附列资料（二）</a:t>
            </a:r>
            <a:r>
              <a:rPr lang="en-US" altLang="zh-CN" sz="2000" dirty="0" smtClean="0">
                <a:solidFill>
                  <a:schemeClr val="accent3"/>
                </a:solidFill>
              </a:rPr>
              <a:t>》</a:t>
            </a:r>
            <a:r>
              <a:rPr lang="zh-CN" altLang="en-US" sz="2000" dirty="0" smtClean="0">
                <a:solidFill>
                  <a:schemeClr val="accent3"/>
                </a:solidFill>
              </a:rPr>
              <a:t>（本期进项税额明细）中</a:t>
            </a:r>
            <a:r>
              <a:rPr lang="zh-CN" altLang="en-US" sz="2000" b="1" dirty="0" smtClean="0">
                <a:solidFill>
                  <a:schemeClr val="accent2"/>
                </a:solidFill>
              </a:rPr>
              <a:t>第</a:t>
            </a:r>
            <a:r>
              <a:rPr lang="en-US" sz="2000" b="1" dirty="0" smtClean="0">
                <a:solidFill>
                  <a:schemeClr val="accent2"/>
                </a:solidFill>
              </a:rPr>
              <a:t>8b</a:t>
            </a:r>
            <a:r>
              <a:rPr lang="zh-CN" altLang="en-US" sz="2000" b="1" dirty="0" smtClean="0">
                <a:solidFill>
                  <a:schemeClr val="accent2"/>
                </a:solidFill>
              </a:rPr>
              <a:t>栏“其他”</a:t>
            </a:r>
            <a:r>
              <a:rPr lang="zh-CN" altLang="en-US" sz="2000" dirty="0" smtClean="0">
                <a:solidFill>
                  <a:schemeClr val="accent3"/>
                </a:solidFill>
              </a:rPr>
              <a:t>。</a:t>
            </a:r>
            <a:endParaRPr lang="en-US" altLang="zh-CN" sz="2000" dirty="0" smtClean="0">
              <a:solidFill>
                <a:schemeClr val="accent3"/>
              </a:solidFill>
            </a:endParaRPr>
          </a:p>
          <a:p>
            <a:r>
              <a:rPr lang="en-US" altLang="zh-CN" sz="2000" dirty="0" smtClean="0">
                <a:solidFill>
                  <a:schemeClr val="accent3"/>
                </a:solidFill>
              </a:rPr>
              <a:t>         5.</a:t>
            </a:r>
            <a:r>
              <a:rPr lang="zh-CN" altLang="en-US" sz="2000" dirty="0" smtClean="0">
                <a:solidFill>
                  <a:schemeClr val="accent3"/>
                </a:solidFill>
              </a:rPr>
              <a:t>还应</a:t>
            </a:r>
            <a:r>
              <a:rPr lang="zh-CN" altLang="en-US" sz="2000" b="1" dirty="0" smtClean="0">
                <a:solidFill>
                  <a:schemeClr val="accent2"/>
                </a:solidFill>
              </a:rPr>
              <a:t>同时填入</a:t>
            </a:r>
            <a:r>
              <a:rPr lang="en-US" altLang="zh-CN" sz="2000" dirty="0" smtClean="0">
                <a:solidFill>
                  <a:schemeClr val="accent3"/>
                </a:solidFill>
              </a:rPr>
              <a:t>《</a:t>
            </a:r>
            <a:r>
              <a:rPr lang="zh-CN" altLang="en-US" sz="2000" dirty="0" smtClean="0">
                <a:solidFill>
                  <a:schemeClr val="accent3"/>
                </a:solidFill>
              </a:rPr>
              <a:t>增值税纳税申报表附列资料（二）</a:t>
            </a:r>
            <a:r>
              <a:rPr lang="en-US" altLang="zh-CN" sz="2000" dirty="0" smtClean="0">
                <a:solidFill>
                  <a:schemeClr val="accent3"/>
                </a:solidFill>
              </a:rPr>
              <a:t>》</a:t>
            </a:r>
            <a:r>
              <a:rPr lang="zh-CN" altLang="en-US" sz="2000" dirty="0" smtClean="0">
                <a:solidFill>
                  <a:schemeClr val="accent3"/>
                </a:solidFill>
              </a:rPr>
              <a:t>（本期进项税额明细）中</a:t>
            </a:r>
            <a:r>
              <a:rPr lang="zh-CN" altLang="en-US" sz="2000" b="1" dirty="0" smtClean="0">
                <a:solidFill>
                  <a:schemeClr val="accent2"/>
                </a:solidFill>
              </a:rPr>
              <a:t>第</a:t>
            </a:r>
            <a:r>
              <a:rPr lang="en-US" sz="2000" b="1" dirty="0" smtClean="0">
                <a:solidFill>
                  <a:schemeClr val="accent2"/>
                </a:solidFill>
              </a:rPr>
              <a:t>10</a:t>
            </a:r>
            <a:r>
              <a:rPr lang="zh-CN" altLang="en-US" sz="2000" b="1" dirty="0" smtClean="0">
                <a:solidFill>
                  <a:schemeClr val="accent2"/>
                </a:solidFill>
              </a:rPr>
              <a:t>栏“（四）本期用于抵扣的旅客运输服务扣税凭证”</a:t>
            </a:r>
            <a:r>
              <a:rPr lang="zh-CN" altLang="en-US" sz="2000" dirty="0" smtClean="0">
                <a:solidFill>
                  <a:schemeClr val="accent3"/>
                </a:solidFill>
              </a:rPr>
              <a:t>。</a:t>
            </a:r>
            <a:endParaRPr lang="en-US" altLang="zh-CN" sz="2000" dirty="0" smtClean="0">
              <a:solidFill>
                <a:schemeClr val="accent3"/>
              </a:solidFill>
            </a:endParaRPr>
          </a:p>
          <a:p>
            <a:endParaRPr lang="en-US" altLang="zh-CN" sz="2000" dirty="0" smtClean="0">
              <a:solidFill>
                <a:schemeClr val="accent3"/>
              </a:solidFill>
            </a:endParaRPr>
          </a:p>
          <a:p>
            <a:r>
              <a:rPr lang="en-US" altLang="zh-CN" sz="2000" b="1" dirty="0" smtClean="0">
                <a:solidFill>
                  <a:schemeClr val="accent3"/>
                </a:solidFill>
              </a:rPr>
              <a:t>【</a:t>
            </a:r>
            <a:r>
              <a:rPr lang="zh-CN" altLang="en-US" sz="2000" b="1" dirty="0" smtClean="0">
                <a:solidFill>
                  <a:schemeClr val="accent3"/>
                </a:solidFill>
              </a:rPr>
              <a:t>数据计算</a:t>
            </a:r>
            <a:r>
              <a:rPr lang="en-US" altLang="zh-CN" sz="2000" b="1" dirty="0" smtClean="0">
                <a:solidFill>
                  <a:schemeClr val="accent3"/>
                </a:solidFill>
              </a:rPr>
              <a:t>】</a:t>
            </a:r>
            <a:endParaRPr lang="zh-CN" altLang="en-US" sz="2000" dirty="0" smtClean="0">
              <a:solidFill>
                <a:schemeClr val="accent3"/>
              </a:solidFill>
            </a:endParaRPr>
          </a:p>
          <a:p>
            <a:r>
              <a:rPr lang="zh-CN" altLang="en-US" sz="2000" dirty="0" smtClean="0">
                <a:solidFill>
                  <a:schemeClr val="accent3"/>
                </a:solidFill>
              </a:rPr>
              <a:t>电子发票、程单、车票、船票的旅客运输进项税额</a:t>
            </a:r>
          </a:p>
          <a:p>
            <a:r>
              <a:rPr lang="zh-CN" altLang="en-US" sz="2000" dirty="0" smtClean="0">
                <a:solidFill>
                  <a:schemeClr val="accent3"/>
                </a:solidFill>
              </a:rPr>
              <a:t>      （</a:t>
            </a:r>
            <a:r>
              <a:rPr lang="en-US" sz="2000" dirty="0" smtClean="0">
                <a:solidFill>
                  <a:schemeClr val="accent3"/>
                </a:solidFill>
              </a:rPr>
              <a:t>1</a:t>
            </a:r>
            <a:r>
              <a:rPr lang="zh-CN" altLang="en-US" sz="2000" dirty="0" smtClean="0">
                <a:solidFill>
                  <a:schemeClr val="accent3"/>
                </a:solidFill>
              </a:rPr>
              <a:t>）增值税电子普通发票进项税额</a:t>
            </a:r>
            <a:r>
              <a:rPr lang="en-US" sz="2000" dirty="0" smtClean="0">
                <a:solidFill>
                  <a:schemeClr val="accent3"/>
                </a:solidFill>
              </a:rPr>
              <a:t>=900</a:t>
            </a:r>
            <a:r>
              <a:rPr lang="zh-CN" altLang="en-US" sz="2000" dirty="0" smtClean="0">
                <a:solidFill>
                  <a:schemeClr val="accent3"/>
                </a:solidFill>
              </a:rPr>
              <a:t>元；</a:t>
            </a:r>
            <a:r>
              <a:rPr lang="en-US" sz="2000" dirty="0" smtClean="0">
                <a:solidFill>
                  <a:schemeClr val="accent3"/>
                </a:solidFill>
              </a:rPr>
              <a:t/>
            </a:r>
            <a:br>
              <a:rPr lang="en-US" sz="2000" dirty="0" smtClean="0">
                <a:solidFill>
                  <a:schemeClr val="accent3"/>
                </a:solidFill>
              </a:rPr>
            </a:br>
            <a:r>
              <a:rPr lang="zh-CN" altLang="en-US" sz="2000" dirty="0" smtClean="0">
                <a:solidFill>
                  <a:schemeClr val="accent3"/>
                </a:solidFill>
              </a:rPr>
              <a:t>　</a:t>
            </a:r>
            <a:r>
              <a:rPr lang="en-US" sz="2000" dirty="0" smtClean="0">
                <a:solidFill>
                  <a:schemeClr val="accent3"/>
                </a:solidFill>
              </a:rPr>
              <a:t>  </a:t>
            </a:r>
            <a:r>
              <a:rPr lang="zh-CN" altLang="en-US" sz="2000" dirty="0" smtClean="0">
                <a:solidFill>
                  <a:schemeClr val="accent3"/>
                </a:solidFill>
              </a:rPr>
              <a:t>（</a:t>
            </a:r>
            <a:r>
              <a:rPr lang="en-US" sz="2000" dirty="0" smtClean="0">
                <a:solidFill>
                  <a:schemeClr val="accent3"/>
                </a:solidFill>
              </a:rPr>
              <a:t>2</a:t>
            </a:r>
            <a:r>
              <a:rPr lang="zh-CN" altLang="en-US" sz="2000" dirty="0" smtClean="0">
                <a:solidFill>
                  <a:schemeClr val="accent3"/>
                </a:solidFill>
              </a:rPr>
              <a:t>）航空旅客运输进项税额</a:t>
            </a:r>
            <a:r>
              <a:rPr lang="en-US" sz="2000" dirty="0" smtClean="0">
                <a:solidFill>
                  <a:schemeClr val="accent3"/>
                </a:solidFill>
              </a:rPr>
              <a:t>=</a:t>
            </a:r>
            <a:r>
              <a:rPr lang="zh-CN" altLang="en-US" sz="2000" dirty="0" smtClean="0">
                <a:solidFill>
                  <a:schemeClr val="accent3"/>
                </a:solidFill>
              </a:rPr>
              <a:t>（</a:t>
            </a:r>
            <a:r>
              <a:rPr lang="en-US" sz="2000" dirty="0" smtClean="0">
                <a:solidFill>
                  <a:schemeClr val="accent3"/>
                </a:solidFill>
              </a:rPr>
              <a:t>800+50</a:t>
            </a:r>
            <a:r>
              <a:rPr lang="zh-CN" altLang="en-US" sz="2000" dirty="0" smtClean="0">
                <a:solidFill>
                  <a:schemeClr val="accent3"/>
                </a:solidFill>
              </a:rPr>
              <a:t>）</a:t>
            </a:r>
            <a:r>
              <a:rPr lang="en-US" altLang="zh-CN" sz="2000" dirty="0" smtClean="0">
                <a:solidFill>
                  <a:schemeClr val="accent3"/>
                </a:solidFill>
              </a:rPr>
              <a:t>÷</a:t>
            </a:r>
            <a:r>
              <a:rPr lang="zh-CN" altLang="en-US" sz="2000" dirty="0" smtClean="0">
                <a:solidFill>
                  <a:schemeClr val="accent3"/>
                </a:solidFill>
              </a:rPr>
              <a:t>（</a:t>
            </a:r>
            <a:r>
              <a:rPr lang="en-US" sz="2000" dirty="0" smtClean="0">
                <a:solidFill>
                  <a:schemeClr val="accent3"/>
                </a:solidFill>
              </a:rPr>
              <a:t>1+9%</a:t>
            </a:r>
            <a:r>
              <a:rPr lang="zh-CN" altLang="en-US" sz="2000" dirty="0" smtClean="0">
                <a:solidFill>
                  <a:schemeClr val="accent3"/>
                </a:solidFill>
              </a:rPr>
              <a:t>）</a:t>
            </a:r>
            <a:r>
              <a:rPr lang="en-US" altLang="zh-CN" sz="2000" dirty="0" smtClean="0">
                <a:solidFill>
                  <a:schemeClr val="accent3"/>
                </a:solidFill>
              </a:rPr>
              <a:t>×</a:t>
            </a:r>
            <a:r>
              <a:rPr lang="en-US" sz="2000" dirty="0" smtClean="0">
                <a:solidFill>
                  <a:schemeClr val="accent3"/>
                </a:solidFill>
              </a:rPr>
              <a:t>9%=70.18</a:t>
            </a:r>
            <a:r>
              <a:rPr lang="zh-CN" altLang="en-US" sz="2000" dirty="0" smtClean="0">
                <a:solidFill>
                  <a:schemeClr val="accent3"/>
                </a:solidFill>
              </a:rPr>
              <a:t>元；</a:t>
            </a:r>
            <a:r>
              <a:rPr lang="en-US" sz="2000" dirty="0" smtClean="0">
                <a:solidFill>
                  <a:schemeClr val="accent3"/>
                </a:solidFill>
              </a:rPr>
              <a:t/>
            </a:r>
            <a:br>
              <a:rPr lang="en-US" sz="2000" dirty="0" smtClean="0">
                <a:solidFill>
                  <a:schemeClr val="accent3"/>
                </a:solidFill>
              </a:rPr>
            </a:br>
            <a:r>
              <a:rPr lang="zh-CN" altLang="en-US" sz="2000" dirty="0" smtClean="0">
                <a:solidFill>
                  <a:schemeClr val="accent3"/>
                </a:solidFill>
              </a:rPr>
              <a:t>　</a:t>
            </a:r>
            <a:r>
              <a:rPr lang="en-US" sz="2000" dirty="0" smtClean="0">
                <a:solidFill>
                  <a:schemeClr val="accent3"/>
                </a:solidFill>
              </a:rPr>
              <a:t>  </a:t>
            </a:r>
            <a:r>
              <a:rPr lang="zh-CN" altLang="en-US" sz="2000" dirty="0" smtClean="0">
                <a:solidFill>
                  <a:schemeClr val="accent3"/>
                </a:solidFill>
              </a:rPr>
              <a:t>（</a:t>
            </a:r>
            <a:r>
              <a:rPr lang="en-US" sz="2000" dirty="0" smtClean="0">
                <a:solidFill>
                  <a:schemeClr val="accent3"/>
                </a:solidFill>
              </a:rPr>
              <a:t>3</a:t>
            </a:r>
            <a:r>
              <a:rPr lang="zh-CN" altLang="en-US" sz="2000" dirty="0" smtClean="0">
                <a:solidFill>
                  <a:schemeClr val="accent3"/>
                </a:solidFill>
              </a:rPr>
              <a:t>）铁路旅客运输进项税额</a:t>
            </a:r>
            <a:r>
              <a:rPr lang="en-US" sz="2000" dirty="0" smtClean="0">
                <a:solidFill>
                  <a:schemeClr val="accent3"/>
                </a:solidFill>
              </a:rPr>
              <a:t>=240</a:t>
            </a:r>
            <a:r>
              <a:rPr lang="en-US" altLang="zh-CN" sz="2000" dirty="0" smtClean="0">
                <a:solidFill>
                  <a:schemeClr val="accent3"/>
                </a:solidFill>
              </a:rPr>
              <a:t>÷</a:t>
            </a:r>
            <a:r>
              <a:rPr lang="zh-CN" altLang="en-US" sz="2000" dirty="0" smtClean="0">
                <a:solidFill>
                  <a:schemeClr val="accent3"/>
                </a:solidFill>
              </a:rPr>
              <a:t>（</a:t>
            </a:r>
            <a:r>
              <a:rPr lang="en-US" sz="2000" dirty="0" smtClean="0">
                <a:solidFill>
                  <a:schemeClr val="accent3"/>
                </a:solidFill>
              </a:rPr>
              <a:t>1+9%</a:t>
            </a:r>
            <a:r>
              <a:rPr lang="zh-CN" altLang="en-US" sz="2000" dirty="0" smtClean="0">
                <a:solidFill>
                  <a:schemeClr val="accent3"/>
                </a:solidFill>
              </a:rPr>
              <a:t>）</a:t>
            </a:r>
            <a:r>
              <a:rPr lang="en-US" altLang="zh-CN" sz="2000" dirty="0" smtClean="0">
                <a:solidFill>
                  <a:schemeClr val="accent3"/>
                </a:solidFill>
              </a:rPr>
              <a:t>×</a:t>
            </a:r>
            <a:r>
              <a:rPr lang="en-US" sz="2000" dirty="0" smtClean="0">
                <a:solidFill>
                  <a:schemeClr val="accent3"/>
                </a:solidFill>
              </a:rPr>
              <a:t>9%=19.82</a:t>
            </a:r>
            <a:r>
              <a:rPr lang="zh-CN" altLang="en-US" sz="2000" dirty="0" smtClean="0">
                <a:solidFill>
                  <a:schemeClr val="accent3"/>
                </a:solidFill>
              </a:rPr>
              <a:t>元；</a:t>
            </a:r>
            <a:r>
              <a:rPr lang="en-US" sz="2000" dirty="0" smtClean="0">
                <a:solidFill>
                  <a:schemeClr val="accent3"/>
                </a:solidFill>
              </a:rPr>
              <a:t/>
            </a:r>
            <a:br>
              <a:rPr lang="en-US" sz="2000" dirty="0" smtClean="0">
                <a:solidFill>
                  <a:schemeClr val="accent3"/>
                </a:solidFill>
              </a:rPr>
            </a:br>
            <a:r>
              <a:rPr lang="zh-CN" altLang="en-US" sz="2000" dirty="0" smtClean="0">
                <a:solidFill>
                  <a:schemeClr val="accent3"/>
                </a:solidFill>
              </a:rPr>
              <a:t>　</a:t>
            </a:r>
            <a:r>
              <a:rPr lang="en-US" sz="2000" dirty="0" smtClean="0">
                <a:solidFill>
                  <a:schemeClr val="accent3"/>
                </a:solidFill>
              </a:rPr>
              <a:t>  </a:t>
            </a:r>
            <a:r>
              <a:rPr lang="zh-CN" altLang="en-US" sz="2000" dirty="0" smtClean="0">
                <a:solidFill>
                  <a:schemeClr val="accent3"/>
                </a:solidFill>
              </a:rPr>
              <a:t>（</a:t>
            </a:r>
            <a:r>
              <a:rPr lang="en-US" sz="2000" dirty="0" smtClean="0">
                <a:solidFill>
                  <a:schemeClr val="accent3"/>
                </a:solidFill>
              </a:rPr>
              <a:t>4</a:t>
            </a:r>
            <a:r>
              <a:rPr lang="zh-CN" altLang="en-US" sz="2000" dirty="0" smtClean="0">
                <a:solidFill>
                  <a:schemeClr val="accent3"/>
                </a:solidFill>
              </a:rPr>
              <a:t>）公路旅客运输进项税额</a:t>
            </a:r>
            <a:r>
              <a:rPr lang="en-US" sz="2000" dirty="0" smtClean="0">
                <a:solidFill>
                  <a:schemeClr val="accent3"/>
                </a:solidFill>
              </a:rPr>
              <a:t>=103</a:t>
            </a:r>
            <a:r>
              <a:rPr lang="en-US" altLang="zh-CN" sz="2000" dirty="0" smtClean="0">
                <a:solidFill>
                  <a:schemeClr val="accent3"/>
                </a:solidFill>
              </a:rPr>
              <a:t>÷</a:t>
            </a:r>
            <a:r>
              <a:rPr lang="zh-CN" altLang="en-US" sz="2000" dirty="0" smtClean="0">
                <a:solidFill>
                  <a:schemeClr val="accent3"/>
                </a:solidFill>
              </a:rPr>
              <a:t>（</a:t>
            </a:r>
            <a:r>
              <a:rPr lang="en-US" sz="2000" dirty="0" smtClean="0">
                <a:solidFill>
                  <a:schemeClr val="accent3"/>
                </a:solidFill>
              </a:rPr>
              <a:t>1+3%</a:t>
            </a:r>
            <a:r>
              <a:rPr lang="zh-CN" altLang="en-US" sz="2000" dirty="0" smtClean="0">
                <a:solidFill>
                  <a:schemeClr val="accent3"/>
                </a:solidFill>
              </a:rPr>
              <a:t>）</a:t>
            </a:r>
            <a:r>
              <a:rPr lang="en-US" altLang="zh-CN" sz="2000" dirty="0" smtClean="0">
                <a:solidFill>
                  <a:schemeClr val="accent3"/>
                </a:solidFill>
              </a:rPr>
              <a:t>×</a:t>
            </a:r>
            <a:r>
              <a:rPr lang="en-US" sz="2000" dirty="0" smtClean="0">
                <a:solidFill>
                  <a:schemeClr val="accent3"/>
                </a:solidFill>
              </a:rPr>
              <a:t>3%=3</a:t>
            </a:r>
            <a:r>
              <a:rPr lang="zh-CN" altLang="en-US" sz="2000" dirty="0" smtClean="0">
                <a:solidFill>
                  <a:schemeClr val="accent3"/>
                </a:solidFill>
              </a:rPr>
              <a:t>元</a:t>
            </a:r>
          </a:p>
          <a:p>
            <a:r>
              <a:rPr lang="zh-CN" altLang="en-US" sz="2000" b="1" dirty="0" smtClean="0">
                <a:solidFill>
                  <a:schemeClr val="accent3"/>
                </a:solidFill>
              </a:rPr>
              <a:t>综上</a:t>
            </a:r>
            <a:r>
              <a:rPr lang="zh-CN" altLang="en-US" sz="2000" dirty="0" smtClean="0">
                <a:solidFill>
                  <a:schemeClr val="accent3"/>
                </a:solidFill>
              </a:rPr>
              <a:t>，“税额”列合计</a:t>
            </a:r>
            <a:r>
              <a:rPr lang="en-US" sz="2000" dirty="0" smtClean="0">
                <a:solidFill>
                  <a:schemeClr val="accent3"/>
                </a:solidFill>
              </a:rPr>
              <a:t>=900+70.18+19.82+3=993</a:t>
            </a:r>
            <a:r>
              <a:rPr lang="zh-CN" altLang="en-US" sz="2000" dirty="0" smtClean="0">
                <a:solidFill>
                  <a:schemeClr val="accent3"/>
                </a:solidFill>
              </a:rPr>
              <a:t>元</a:t>
            </a:r>
          </a:p>
          <a:p>
            <a:r>
              <a:rPr lang="zh-CN" altLang="en-US" sz="2000" dirty="0" smtClean="0">
                <a:solidFill>
                  <a:schemeClr val="accent3"/>
                </a:solidFill>
              </a:rPr>
              <a:t>             “金额”列合计</a:t>
            </a:r>
            <a:r>
              <a:rPr lang="en-US" sz="2000" dirty="0" smtClean="0">
                <a:solidFill>
                  <a:schemeClr val="accent3"/>
                </a:solidFill>
              </a:rPr>
              <a:t>=10,000+</a:t>
            </a:r>
            <a:r>
              <a:rPr lang="zh-CN" altLang="en-US" sz="2000" dirty="0" smtClean="0">
                <a:solidFill>
                  <a:schemeClr val="accent3"/>
                </a:solidFill>
              </a:rPr>
              <a:t>（</a:t>
            </a:r>
            <a:r>
              <a:rPr lang="en-US" sz="2000" dirty="0" smtClean="0">
                <a:solidFill>
                  <a:schemeClr val="accent3"/>
                </a:solidFill>
              </a:rPr>
              <a:t>800+50</a:t>
            </a:r>
            <a:r>
              <a:rPr lang="zh-CN" altLang="en-US" sz="2000" dirty="0" smtClean="0">
                <a:solidFill>
                  <a:schemeClr val="accent3"/>
                </a:solidFill>
              </a:rPr>
              <a:t>）</a:t>
            </a:r>
            <a:r>
              <a:rPr lang="en-US" altLang="zh-CN" sz="2000" dirty="0" smtClean="0">
                <a:solidFill>
                  <a:schemeClr val="accent3"/>
                </a:solidFill>
              </a:rPr>
              <a:t>÷</a:t>
            </a:r>
            <a:r>
              <a:rPr lang="zh-CN" altLang="en-US" sz="2000" dirty="0" smtClean="0">
                <a:solidFill>
                  <a:schemeClr val="accent3"/>
                </a:solidFill>
              </a:rPr>
              <a:t>（</a:t>
            </a:r>
            <a:r>
              <a:rPr lang="en-US" sz="2000" dirty="0" smtClean="0">
                <a:solidFill>
                  <a:schemeClr val="accent3"/>
                </a:solidFill>
              </a:rPr>
              <a:t>1+9%</a:t>
            </a:r>
            <a:r>
              <a:rPr lang="zh-CN" altLang="en-US" sz="2000" dirty="0" smtClean="0">
                <a:solidFill>
                  <a:schemeClr val="accent3"/>
                </a:solidFill>
              </a:rPr>
              <a:t>）</a:t>
            </a:r>
            <a:r>
              <a:rPr lang="en-US" sz="2000" dirty="0" smtClean="0">
                <a:solidFill>
                  <a:schemeClr val="accent3"/>
                </a:solidFill>
              </a:rPr>
              <a:t>+240</a:t>
            </a:r>
            <a:r>
              <a:rPr lang="en-US" altLang="zh-CN" sz="2000" dirty="0" smtClean="0">
                <a:solidFill>
                  <a:schemeClr val="accent3"/>
                </a:solidFill>
              </a:rPr>
              <a:t>÷</a:t>
            </a:r>
            <a:r>
              <a:rPr lang="zh-CN" altLang="en-US" sz="2000" dirty="0" smtClean="0">
                <a:solidFill>
                  <a:schemeClr val="accent3"/>
                </a:solidFill>
              </a:rPr>
              <a:t>（</a:t>
            </a:r>
            <a:r>
              <a:rPr lang="en-US" sz="2000" dirty="0" smtClean="0">
                <a:solidFill>
                  <a:schemeClr val="accent3"/>
                </a:solidFill>
              </a:rPr>
              <a:t>1+9%</a:t>
            </a:r>
            <a:r>
              <a:rPr lang="zh-CN" altLang="en-US" sz="2000" dirty="0" smtClean="0">
                <a:solidFill>
                  <a:schemeClr val="accent3"/>
                </a:solidFill>
              </a:rPr>
              <a:t>）</a:t>
            </a:r>
            <a:r>
              <a:rPr lang="en-US" sz="2000" dirty="0" smtClean="0">
                <a:solidFill>
                  <a:schemeClr val="accent3"/>
                </a:solidFill>
              </a:rPr>
              <a:t>+103</a:t>
            </a:r>
            <a:r>
              <a:rPr lang="en-US" altLang="zh-CN" sz="2000" dirty="0" smtClean="0">
                <a:solidFill>
                  <a:schemeClr val="accent3"/>
                </a:solidFill>
              </a:rPr>
              <a:t>÷</a:t>
            </a:r>
            <a:r>
              <a:rPr lang="zh-CN" altLang="en-US" sz="2000" dirty="0" smtClean="0">
                <a:solidFill>
                  <a:schemeClr val="accent3"/>
                </a:solidFill>
              </a:rPr>
              <a:t>（</a:t>
            </a:r>
            <a:r>
              <a:rPr lang="en-US" sz="2000" dirty="0" smtClean="0">
                <a:solidFill>
                  <a:schemeClr val="accent3"/>
                </a:solidFill>
              </a:rPr>
              <a:t>1+3%</a:t>
            </a:r>
            <a:r>
              <a:rPr lang="zh-CN" altLang="en-US" sz="2000" dirty="0" smtClean="0">
                <a:solidFill>
                  <a:schemeClr val="accent3"/>
                </a:solidFill>
              </a:rPr>
              <a:t>）</a:t>
            </a:r>
            <a:r>
              <a:rPr lang="en-US" sz="2000" dirty="0" smtClean="0">
                <a:solidFill>
                  <a:schemeClr val="accent3"/>
                </a:solidFill>
              </a:rPr>
              <a:t>=11,100</a:t>
            </a:r>
            <a:r>
              <a:rPr lang="zh-CN" altLang="en-US" sz="2000" dirty="0" smtClean="0">
                <a:solidFill>
                  <a:schemeClr val="accent3"/>
                </a:solidFill>
              </a:rPr>
              <a:t>元</a:t>
            </a:r>
          </a:p>
          <a:p>
            <a:endParaRPr lang="zh-CN" altLang="en-US" dirty="0">
              <a:solidFill>
                <a:schemeClr val="accent3"/>
              </a:solidFill>
            </a:endParaRPr>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Requires="p14" p14:dur="9">
        <p15:prstTrans prst="fracture"/>
      </p:transition>
    </mc:Choice>
    <mc:Fallback>
      <p:transition>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071525" y="687367"/>
            <a:ext cx="11001452" cy="584775"/>
          </a:xfrm>
          <a:prstGeom prst="rect">
            <a:avLst/>
          </a:prstGeom>
          <a:noFill/>
          <a:ln>
            <a:solidFill>
              <a:srgbClr val="D14E5B"/>
            </a:solidFill>
          </a:ln>
        </p:spPr>
        <p:txBody>
          <a:bodyPr wrap="square" rtlCol="0">
            <a:spAutoFit/>
          </a:bodyPr>
          <a:lstStyle/>
          <a:p>
            <a:pPr marL="742950" indent="-742950"/>
            <a:r>
              <a:rPr lang="zh-CN" altLang="en-US" sz="3200" b="1" dirty="0" smtClean="0">
                <a:solidFill>
                  <a:srgbClr val="1F4C6B"/>
                </a:solidFill>
              </a:rPr>
              <a:t> </a:t>
            </a:r>
            <a:r>
              <a:rPr lang="zh-CN" altLang="en-US" sz="3200" b="1" dirty="0" smtClean="0">
                <a:solidFill>
                  <a:schemeClr val="accent2"/>
                </a:solidFill>
              </a:rPr>
              <a:t>四、旅客运输服务抵扣申报案例</a:t>
            </a:r>
            <a:r>
              <a:rPr lang="en-US" altLang="zh-CN" sz="3200" b="1" dirty="0" smtClean="0">
                <a:solidFill>
                  <a:schemeClr val="accent2"/>
                </a:solidFill>
              </a:rPr>
              <a:t>——</a:t>
            </a:r>
            <a:r>
              <a:rPr lang="zh-CN" altLang="en-US" sz="3200" b="1" dirty="0" smtClean="0">
                <a:solidFill>
                  <a:schemeClr val="accent2"/>
                </a:solidFill>
              </a:rPr>
              <a:t>取得其他扣税凭证</a:t>
            </a:r>
          </a:p>
        </p:txBody>
      </p:sp>
      <p:pic>
        <p:nvPicPr>
          <p:cNvPr id="71" name="图片 29"/>
          <p:cNvPicPr>
            <a:picLocks noChangeAspect="1"/>
          </p:cNvPicPr>
          <p:nvPr/>
        </p:nvPicPr>
        <p:blipFill>
          <a:blip r:embed="rId3"/>
          <a:srcRect/>
          <a:stretch>
            <a:fillRect/>
          </a:stretch>
        </p:blipFill>
        <p:spPr bwMode="auto">
          <a:xfrm>
            <a:off x="-142921" y="3867150"/>
            <a:ext cx="2127251" cy="3365500"/>
          </a:xfrm>
          <a:prstGeom prst="rect">
            <a:avLst/>
          </a:prstGeom>
          <a:noFill/>
          <a:ln w="9525">
            <a:noFill/>
            <a:miter lim="800000"/>
            <a:headEnd/>
            <a:tailEnd/>
          </a:ln>
        </p:spPr>
      </p:pic>
      <p:sp>
        <p:nvSpPr>
          <p:cNvPr id="72" name="矩形 71"/>
          <p:cNvSpPr/>
          <p:nvPr/>
        </p:nvSpPr>
        <p:spPr>
          <a:xfrm>
            <a:off x="1714467" y="1401747"/>
            <a:ext cx="10287072" cy="5715041"/>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b="1" dirty="0" smtClean="0">
                <a:solidFill>
                  <a:schemeClr val="accent3"/>
                </a:solidFill>
              </a:rPr>
              <a:t>【</a:t>
            </a:r>
            <a:r>
              <a:rPr lang="zh-CN" altLang="en-US" b="1" dirty="0" smtClean="0">
                <a:solidFill>
                  <a:schemeClr val="accent3"/>
                </a:solidFill>
              </a:rPr>
              <a:t>表样填写</a:t>
            </a:r>
            <a:r>
              <a:rPr lang="en-US" altLang="zh-CN" b="1" dirty="0" smtClean="0">
                <a:solidFill>
                  <a:schemeClr val="accent3"/>
                </a:solidFill>
              </a:rPr>
              <a:t>】</a:t>
            </a:r>
            <a:endParaRPr lang="zh-CN" altLang="en-US" dirty="0" smtClean="0">
              <a:solidFill>
                <a:schemeClr val="accent3"/>
              </a:solidFill>
            </a:endParaRPr>
          </a:p>
          <a:p>
            <a:r>
              <a:rPr lang="en-US" altLang="zh-CN" dirty="0" smtClean="0">
                <a:solidFill>
                  <a:schemeClr val="accent3"/>
                </a:solidFill>
              </a:rPr>
              <a:t>《</a:t>
            </a:r>
            <a:r>
              <a:rPr lang="zh-CN" altLang="en-US" dirty="0" smtClean="0">
                <a:solidFill>
                  <a:schemeClr val="accent3"/>
                </a:solidFill>
              </a:rPr>
              <a:t>增值税纳税申报表附列资料（二）</a:t>
            </a:r>
            <a:r>
              <a:rPr lang="en-US" altLang="zh-CN" dirty="0" smtClean="0">
                <a:solidFill>
                  <a:schemeClr val="accent3"/>
                </a:solidFill>
              </a:rPr>
              <a:t>》</a:t>
            </a:r>
            <a:r>
              <a:rPr lang="zh-CN" altLang="en-US" dirty="0" smtClean="0">
                <a:solidFill>
                  <a:schemeClr val="accent3"/>
                </a:solidFill>
              </a:rPr>
              <a:t>（本期进项税额明细）：</a:t>
            </a:r>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zh-CN" altLang="en-US" dirty="0">
              <a:solidFill>
                <a:schemeClr val="accent3"/>
              </a:solidFill>
            </a:endParaRPr>
          </a:p>
        </p:txBody>
      </p:sp>
      <p:grpSp>
        <p:nvGrpSpPr>
          <p:cNvPr id="10" name="组合 9"/>
          <p:cNvGrpSpPr/>
          <p:nvPr/>
        </p:nvGrpSpPr>
        <p:grpSpPr>
          <a:xfrm>
            <a:off x="2143095" y="2044689"/>
            <a:ext cx="8929750" cy="5023777"/>
            <a:chOff x="2143095" y="2044689"/>
            <a:chExt cx="8929750" cy="5023777"/>
          </a:xfrm>
        </p:grpSpPr>
        <p:pic>
          <p:nvPicPr>
            <p:cNvPr id="35842" name="Picture 2" descr="C:\Users\Administrator\AppData\Roaming\feiq\RichOle\2465341036.bmp"/>
            <p:cNvPicPr>
              <a:picLocks noChangeAspect="1" noChangeArrowheads="1"/>
            </p:cNvPicPr>
            <p:nvPr/>
          </p:nvPicPr>
          <p:blipFill>
            <a:blip r:embed="rId4"/>
            <a:srcRect t="2569" b="1112"/>
            <a:stretch>
              <a:fillRect/>
            </a:stretch>
          </p:blipFill>
          <p:spPr bwMode="auto">
            <a:xfrm>
              <a:off x="3000351" y="2044689"/>
              <a:ext cx="7519984" cy="5023777"/>
            </a:xfrm>
            <a:prstGeom prst="rect">
              <a:avLst/>
            </a:prstGeom>
            <a:noFill/>
          </p:spPr>
        </p:pic>
        <p:sp>
          <p:nvSpPr>
            <p:cNvPr id="17" name="矩形 16"/>
            <p:cNvSpPr/>
            <p:nvPr/>
          </p:nvSpPr>
          <p:spPr>
            <a:xfrm>
              <a:off x="2143095" y="5402275"/>
              <a:ext cx="8929750" cy="35719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2143095" y="6045217"/>
              <a:ext cx="8929750" cy="28575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143095" y="6759597"/>
              <a:ext cx="8929750" cy="28575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Requires="p14" p14:dur="9">
        <p15:prstTrans prst="fracture"/>
      </p:transition>
    </mc:Choice>
    <mc:Fallback>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8"/>
          <p:cNvSpPr txBox="1"/>
          <p:nvPr/>
        </p:nvSpPr>
        <p:spPr>
          <a:xfrm>
            <a:off x="1009650" y="385969"/>
            <a:ext cx="7003901" cy="492443"/>
          </a:xfrm>
          <a:prstGeom prst="rect">
            <a:avLst/>
          </a:prstGeom>
          <a:noFill/>
        </p:spPr>
        <p:txBody>
          <a:bodyPr wrap="square" lIns="0" tIns="0" rIns="0" bIns="0" rtlCol="0" anchor="ctr">
            <a:spAutoFit/>
          </a:bodyPr>
          <a:lstStyle/>
          <a:p>
            <a:r>
              <a:rPr lang="en-US" altLang="zh-CN" sz="3200" b="1"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01</a:t>
            </a:r>
            <a:r>
              <a:rPr lang="zh-CN" altLang="en-US" sz="3200" b="1"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申报表介绍</a:t>
            </a:r>
            <a:endParaRPr lang="zh-CN" altLang="en-US" sz="32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TextBox 247"/>
          <p:cNvSpPr txBox="1">
            <a:spLocks noChangeArrowheads="1"/>
          </p:cNvSpPr>
          <p:nvPr/>
        </p:nvSpPr>
        <p:spPr bwMode="auto">
          <a:xfrm>
            <a:off x="1476375" y="2349500"/>
            <a:ext cx="676275" cy="3671888"/>
          </a:xfrm>
          <a:prstGeom prst="rect">
            <a:avLst/>
          </a:prstGeom>
          <a:noFill/>
          <a:ln w="9525">
            <a:noFill/>
            <a:miter lim="800000"/>
            <a:headEnd/>
            <a:tailEnd/>
          </a:ln>
        </p:spPr>
        <p:txBody>
          <a:bodyPr vert="eaVert">
            <a:spAutoFit/>
          </a:bodyPr>
          <a:lstStyle/>
          <a:p>
            <a:pPr algn="ctr"/>
            <a:r>
              <a:rPr lang="zh-CN" sz="3200" b="1">
                <a:solidFill>
                  <a:schemeClr val="bg1"/>
                </a:solidFill>
              </a:rPr>
              <a:t>销项数据采集</a:t>
            </a:r>
            <a:endParaRPr lang="zh-CN" altLang="en-US" sz="3200">
              <a:solidFill>
                <a:schemeClr val="bg1"/>
              </a:solidFill>
            </a:endParaRPr>
          </a:p>
        </p:txBody>
      </p:sp>
      <p:sp>
        <p:nvSpPr>
          <p:cNvPr id="9" name="TextBox 238"/>
          <p:cNvSpPr txBox="1">
            <a:spLocks noChangeArrowheads="1"/>
          </p:cNvSpPr>
          <p:nvPr/>
        </p:nvSpPr>
        <p:spPr bwMode="auto">
          <a:xfrm>
            <a:off x="971550" y="1484313"/>
            <a:ext cx="2886057" cy="5355312"/>
          </a:xfrm>
          <a:prstGeom prst="rect">
            <a:avLst/>
          </a:prstGeom>
          <a:noFill/>
          <a:ln w="9525">
            <a:noFill/>
            <a:miter lim="800000"/>
            <a:headEnd/>
            <a:tailEnd/>
          </a:ln>
        </p:spPr>
        <p:txBody>
          <a:bodyPr wrap="square">
            <a:spAutoFit/>
          </a:bodyPr>
          <a:lstStyle/>
          <a:p>
            <a:pPr>
              <a:lnSpc>
                <a:spcPct val="150000"/>
              </a:lnSpc>
            </a:pPr>
            <a:r>
              <a:rPr lang="zh-CN" altLang="en-US" sz="2400" b="1" dirty="0">
                <a:solidFill>
                  <a:schemeClr val="accent2"/>
                </a:solidFill>
                <a:latin typeface="微软雅黑" pitchFamily="34" charset="-122"/>
                <a:ea typeface="微软雅黑" pitchFamily="34" charset="-122"/>
              </a:rPr>
              <a:t>一个主表：</a:t>
            </a:r>
            <a:r>
              <a:rPr lang="zh-CN" altLang="zh-CN" sz="2400" b="1" dirty="0" smtClean="0">
                <a:solidFill>
                  <a:schemeClr val="accent2"/>
                </a:solidFill>
                <a:latin typeface="微软雅黑" pitchFamily="34" charset="-122"/>
                <a:ea typeface="微软雅黑" pitchFamily="34" charset="-122"/>
              </a:rPr>
              <a:t>《增值税纳税申报表（一般纳税人适用）》</a:t>
            </a:r>
            <a:r>
              <a:rPr lang="zh-CN" altLang="zh-CN" sz="2400" dirty="0" smtClean="0">
                <a:latin typeface="微软雅黑" pitchFamily="34" charset="-122"/>
                <a:ea typeface="微软雅黑" pitchFamily="34" charset="-122"/>
              </a:rPr>
              <a:t>全面</a:t>
            </a:r>
            <a:r>
              <a:rPr lang="zh-CN" altLang="zh-CN" sz="2400" dirty="0">
                <a:latin typeface="微软雅黑" pitchFamily="34" charset="-122"/>
                <a:ea typeface="微软雅黑" pitchFamily="34" charset="-122"/>
              </a:rPr>
              <a:t>反映纳税人本期销售情况及增值税应纳税额计算的过程、分为</a:t>
            </a:r>
            <a:r>
              <a:rPr lang="zh-CN" altLang="zh-CN" sz="2400" b="1" dirty="0">
                <a:latin typeface="微软雅黑" pitchFamily="34" charset="-122"/>
                <a:ea typeface="微软雅黑" pitchFamily="34" charset="-122"/>
              </a:rPr>
              <a:t>销售额、税款计算、税款缴纳</a:t>
            </a:r>
            <a:r>
              <a:rPr lang="zh-CN" altLang="zh-CN" sz="2400" dirty="0">
                <a:latin typeface="微软雅黑" pitchFamily="34" charset="-122"/>
                <a:ea typeface="微软雅黑" pitchFamily="34" charset="-122"/>
              </a:rPr>
              <a:t>三个</a:t>
            </a:r>
            <a:r>
              <a:rPr lang="zh-CN" altLang="zh-CN" sz="2400" dirty="0" smtClean="0">
                <a:latin typeface="微软雅黑" pitchFamily="34" charset="-122"/>
                <a:ea typeface="微软雅黑" pitchFamily="34" charset="-122"/>
              </a:rPr>
              <a:t>部分。</a:t>
            </a:r>
            <a:endParaRPr lang="zh-CN" altLang="zh-CN" sz="2400" dirty="0">
              <a:latin typeface="微软雅黑" pitchFamily="34" charset="-122"/>
              <a:ea typeface="微软雅黑" pitchFamily="34" charset="-122"/>
            </a:endParaRPr>
          </a:p>
          <a:p>
            <a:endParaRPr lang="zh-CN" altLang="en-US" b="1" dirty="0">
              <a:solidFill>
                <a:srgbClr val="FF0000"/>
              </a:solidFill>
              <a:latin typeface="微软雅黑" pitchFamily="34" charset="-122"/>
              <a:ea typeface="微软雅黑" pitchFamily="34" charset="-122"/>
            </a:endParaRPr>
          </a:p>
        </p:txBody>
      </p:sp>
      <p:pic>
        <p:nvPicPr>
          <p:cNvPr id="10" name="Picture 4" descr="C:\Documents and Settings\gdgs\feiq\RichOle\2021159612.bmp"/>
          <p:cNvPicPr>
            <a:picLocks noChangeAspect="1" noChangeArrowheads="1"/>
          </p:cNvPicPr>
          <p:nvPr/>
        </p:nvPicPr>
        <p:blipFill>
          <a:blip r:embed="rId3"/>
          <a:srcRect/>
          <a:stretch>
            <a:fillRect/>
          </a:stretch>
        </p:blipFill>
        <p:spPr bwMode="auto">
          <a:xfrm>
            <a:off x="6143623" y="13533"/>
            <a:ext cx="5429288" cy="7219118"/>
          </a:xfrm>
          <a:prstGeom prst="rect">
            <a:avLst/>
          </a:prstGeom>
          <a:noFill/>
          <a:ln w="9525">
            <a:noFill/>
            <a:miter lim="800000"/>
            <a:headEnd/>
            <a:tailEnd/>
          </a:ln>
        </p:spPr>
      </p:pic>
      <p:sp>
        <p:nvSpPr>
          <p:cNvPr id="11" name="矩形 10"/>
          <p:cNvSpPr/>
          <p:nvPr/>
        </p:nvSpPr>
        <p:spPr>
          <a:xfrm>
            <a:off x="4500549" y="1330309"/>
            <a:ext cx="1152525" cy="469900"/>
          </a:xfrm>
          <a:prstGeom prst="rect">
            <a:avLst/>
          </a:prstGeom>
          <a:solidFill>
            <a:srgbClr val="E154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b="1" noProof="1">
                <a:solidFill>
                  <a:srgbClr val="FFFFFF"/>
                </a:solidFill>
                <a:latin typeface="微软雅黑" pitchFamily="34" charset="-122"/>
                <a:ea typeface="微软雅黑" pitchFamily="34" charset="-122"/>
              </a:rPr>
              <a:t>销售额</a:t>
            </a:r>
            <a:endParaRPr lang="zh-CN" altLang="zh-CN" b="1" noProof="1">
              <a:solidFill>
                <a:srgbClr val="FFFFFF"/>
              </a:solidFill>
              <a:latin typeface="微软雅黑" pitchFamily="34" charset="-122"/>
              <a:ea typeface="微软雅黑" pitchFamily="34" charset="-122"/>
            </a:endParaRPr>
          </a:p>
        </p:txBody>
      </p:sp>
      <p:sp>
        <p:nvSpPr>
          <p:cNvPr id="12" name="左大括号 11"/>
          <p:cNvSpPr/>
          <p:nvPr/>
        </p:nvSpPr>
        <p:spPr>
          <a:xfrm>
            <a:off x="5653074" y="898509"/>
            <a:ext cx="333375" cy="1503370"/>
          </a:xfrm>
          <a:prstGeom prst="leftBrace">
            <a:avLst>
              <a:gd name="adj1" fmla="val 0"/>
              <a:gd name="adj2" fmla="val 5000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solidFill>
                <a:srgbClr val="FF0000"/>
              </a:solidFill>
            </a:endParaRPr>
          </a:p>
        </p:txBody>
      </p:sp>
      <p:sp>
        <p:nvSpPr>
          <p:cNvPr id="13" name="矩形 12"/>
          <p:cNvSpPr/>
          <p:nvPr/>
        </p:nvSpPr>
        <p:spPr>
          <a:xfrm>
            <a:off x="4571987" y="3759201"/>
            <a:ext cx="1152525" cy="469900"/>
          </a:xfrm>
          <a:prstGeom prst="rect">
            <a:avLst/>
          </a:prstGeom>
          <a:solidFill>
            <a:srgbClr val="E154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zh-CN" b="1" dirty="0">
                <a:latin typeface="微软雅黑" pitchFamily="34" charset="-122"/>
                <a:ea typeface="微软雅黑" pitchFamily="34" charset="-122"/>
              </a:rPr>
              <a:t>税款计算</a:t>
            </a:r>
            <a:endParaRPr lang="zh-CN" altLang="zh-CN" b="1" noProof="1">
              <a:solidFill>
                <a:srgbClr val="FFFFFF"/>
              </a:solidFill>
              <a:latin typeface="微软雅黑" pitchFamily="34" charset="-122"/>
              <a:ea typeface="微软雅黑" pitchFamily="34" charset="-122"/>
            </a:endParaRPr>
          </a:p>
        </p:txBody>
      </p:sp>
      <p:sp>
        <p:nvSpPr>
          <p:cNvPr id="14" name="左大括号 13"/>
          <p:cNvSpPr/>
          <p:nvPr/>
        </p:nvSpPr>
        <p:spPr>
          <a:xfrm>
            <a:off x="5714995" y="2687631"/>
            <a:ext cx="333375" cy="2500330"/>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solidFill>
                <a:srgbClr val="FF0000"/>
              </a:solidFill>
            </a:endParaRPr>
          </a:p>
        </p:txBody>
      </p:sp>
      <p:sp>
        <p:nvSpPr>
          <p:cNvPr id="15" name="矩形 14"/>
          <p:cNvSpPr/>
          <p:nvPr/>
        </p:nvSpPr>
        <p:spPr>
          <a:xfrm>
            <a:off x="4571987" y="5973779"/>
            <a:ext cx="1152525" cy="469900"/>
          </a:xfrm>
          <a:prstGeom prst="rect">
            <a:avLst/>
          </a:prstGeom>
          <a:solidFill>
            <a:srgbClr val="E154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zh-CN" b="1" dirty="0">
                <a:latin typeface="微软雅黑" pitchFamily="34" charset="-122"/>
                <a:ea typeface="微软雅黑" pitchFamily="34" charset="-122"/>
              </a:rPr>
              <a:t>税款缴纳</a:t>
            </a:r>
            <a:endParaRPr lang="zh-CN" altLang="zh-CN" b="1" noProof="1">
              <a:solidFill>
                <a:srgbClr val="FFFFFF"/>
              </a:solidFill>
              <a:latin typeface="微软雅黑" pitchFamily="34" charset="-122"/>
              <a:ea typeface="微软雅黑" pitchFamily="34" charset="-122"/>
            </a:endParaRPr>
          </a:p>
        </p:txBody>
      </p:sp>
      <p:sp>
        <p:nvSpPr>
          <p:cNvPr id="16" name="左大括号 15"/>
          <p:cNvSpPr/>
          <p:nvPr/>
        </p:nvSpPr>
        <p:spPr>
          <a:xfrm>
            <a:off x="5711823" y="5364146"/>
            <a:ext cx="333375" cy="1752641"/>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solidFill>
                <a:srgbClr val="FF0000"/>
              </a:solidFill>
            </a:endParaRPr>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Requires="p14" p14:dur="9">
        <p15:prstTrans prst="fracture"/>
      </p:transition>
    </mc:Choice>
    <mc:Fallback>
      <p:transition>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571724" y="1258871"/>
            <a:ext cx="8001056" cy="3662541"/>
          </a:xfrm>
          <a:prstGeom prst="rect">
            <a:avLst/>
          </a:prstGeom>
          <a:noFill/>
          <a:ln>
            <a:solidFill>
              <a:srgbClr val="D14E5B"/>
            </a:solidFill>
          </a:ln>
        </p:spPr>
        <p:txBody>
          <a:bodyPr wrap="square" rtlCol="0">
            <a:spAutoFit/>
          </a:bodyPr>
          <a:lstStyle/>
          <a:p>
            <a:pPr marL="742950" indent="-742950"/>
            <a:r>
              <a:rPr lang="zh-CN" altLang="en-US" sz="3600" b="1" dirty="0" smtClean="0">
                <a:solidFill>
                  <a:schemeClr val="accent2"/>
                </a:solidFill>
              </a:rPr>
              <a:t>申报案例目录 </a:t>
            </a:r>
            <a:endParaRPr lang="en-US" altLang="zh-CN" sz="3600" b="1" dirty="0" smtClean="0">
              <a:solidFill>
                <a:schemeClr val="accent2"/>
              </a:solidFill>
            </a:endParaRPr>
          </a:p>
          <a:p>
            <a:pPr marL="742950" indent="-742950"/>
            <a:r>
              <a:rPr lang="zh-CN" altLang="en-US" sz="3600" dirty="0" smtClean="0">
                <a:solidFill>
                  <a:srgbClr val="1F4C6B"/>
                </a:solidFill>
              </a:rPr>
              <a:t>    </a:t>
            </a:r>
            <a:endParaRPr lang="en-US" altLang="zh-CN" sz="3600" dirty="0" smtClean="0">
              <a:solidFill>
                <a:srgbClr val="1F4C6B"/>
              </a:solidFill>
            </a:endParaRPr>
          </a:p>
          <a:p>
            <a:pPr marL="742950" indent="-742950"/>
            <a:r>
              <a:rPr lang="zh-CN" altLang="en-US" sz="3200" b="1" dirty="0" smtClean="0">
                <a:solidFill>
                  <a:schemeClr val="accent4"/>
                </a:solidFill>
              </a:rPr>
              <a:t>        六、加计抵减申报案例</a:t>
            </a:r>
            <a:endParaRPr lang="en-US" altLang="zh-CN" sz="3200" b="1" dirty="0" smtClean="0">
              <a:solidFill>
                <a:schemeClr val="accent4"/>
              </a:solidFill>
            </a:endParaRPr>
          </a:p>
          <a:p>
            <a:pPr marL="742950" indent="-742950"/>
            <a:endParaRPr lang="en-US" altLang="zh-CN" sz="3200" b="1" dirty="0" smtClean="0">
              <a:solidFill>
                <a:schemeClr val="accent4"/>
              </a:solidFill>
            </a:endParaRPr>
          </a:p>
          <a:p>
            <a:pPr indent="-742950"/>
            <a:r>
              <a:rPr lang="zh-CN" altLang="en-US" sz="3200" dirty="0" smtClean="0">
                <a:solidFill>
                  <a:schemeClr val="accent5"/>
                </a:solidFill>
              </a:rPr>
              <a:t>      自</a:t>
            </a:r>
            <a:r>
              <a:rPr lang="en-US" sz="3200" dirty="0" smtClean="0">
                <a:solidFill>
                  <a:schemeClr val="accent5"/>
                </a:solidFill>
              </a:rPr>
              <a:t>2019 </a:t>
            </a:r>
            <a:r>
              <a:rPr lang="zh-CN" altLang="en-US" sz="3200" dirty="0" smtClean="0">
                <a:solidFill>
                  <a:schemeClr val="accent5"/>
                </a:solidFill>
              </a:rPr>
              <a:t>年</a:t>
            </a:r>
            <a:r>
              <a:rPr lang="en-US" sz="3200" dirty="0" smtClean="0">
                <a:solidFill>
                  <a:schemeClr val="accent5"/>
                </a:solidFill>
              </a:rPr>
              <a:t>4 </a:t>
            </a:r>
            <a:r>
              <a:rPr lang="zh-CN" altLang="en-US" sz="3200" dirty="0" smtClean="0">
                <a:solidFill>
                  <a:schemeClr val="accent5"/>
                </a:solidFill>
              </a:rPr>
              <a:t>月</a:t>
            </a:r>
            <a:r>
              <a:rPr lang="en-US" sz="3200" dirty="0" smtClean="0">
                <a:solidFill>
                  <a:schemeClr val="accent5"/>
                </a:solidFill>
              </a:rPr>
              <a:t>1 </a:t>
            </a:r>
            <a:r>
              <a:rPr lang="zh-CN" altLang="en-US" sz="3200" dirty="0" smtClean="0">
                <a:solidFill>
                  <a:schemeClr val="accent5"/>
                </a:solidFill>
              </a:rPr>
              <a:t>日至</a:t>
            </a:r>
            <a:r>
              <a:rPr lang="en-US" sz="3200" dirty="0" smtClean="0">
                <a:solidFill>
                  <a:schemeClr val="accent5"/>
                </a:solidFill>
              </a:rPr>
              <a:t>2021 </a:t>
            </a:r>
            <a:r>
              <a:rPr lang="zh-CN" altLang="en-US" sz="3200" dirty="0" smtClean="0">
                <a:solidFill>
                  <a:schemeClr val="accent5"/>
                </a:solidFill>
              </a:rPr>
              <a:t>年</a:t>
            </a:r>
            <a:r>
              <a:rPr lang="en-US" sz="3200" dirty="0" smtClean="0">
                <a:solidFill>
                  <a:schemeClr val="accent5"/>
                </a:solidFill>
              </a:rPr>
              <a:t>12 </a:t>
            </a:r>
            <a:r>
              <a:rPr lang="zh-CN" altLang="en-US" sz="3200" dirty="0" smtClean="0">
                <a:solidFill>
                  <a:schemeClr val="accent5"/>
                </a:solidFill>
              </a:rPr>
              <a:t>月</a:t>
            </a:r>
            <a:r>
              <a:rPr lang="en-US" sz="3200" dirty="0" smtClean="0">
                <a:solidFill>
                  <a:schemeClr val="accent5"/>
                </a:solidFill>
              </a:rPr>
              <a:t>31 </a:t>
            </a:r>
            <a:r>
              <a:rPr lang="zh-CN" altLang="en-US" sz="3200" dirty="0" smtClean="0">
                <a:solidFill>
                  <a:schemeClr val="accent5"/>
                </a:solidFill>
              </a:rPr>
              <a:t>日，允许生产、生活性服务业纳税人按照当期可抵扣进项税额加计</a:t>
            </a:r>
            <a:r>
              <a:rPr lang="en-US" sz="3200" dirty="0" smtClean="0">
                <a:solidFill>
                  <a:schemeClr val="accent5"/>
                </a:solidFill>
              </a:rPr>
              <a:t>10%</a:t>
            </a:r>
            <a:r>
              <a:rPr lang="zh-CN" altLang="en-US" sz="3200" dirty="0" smtClean="0">
                <a:solidFill>
                  <a:schemeClr val="accent5"/>
                </a:solidFill>
              </a:rPr>
              <a:t>，抵减应纳税额。</a:t>
            </a:r>
            <a:endParaRPr lang="zh-CN" altLang="en-US" sz="3200" b="1" dirty="0" smtClean="0">
              <a:solidFill>
                <a:schemeClr val="accent4"/>
              </a:solidFill>
            </a:endParaRPr>
          </a:p>
        </p:txBody>
      </p:sp>
      <p:grpSp>
        <p:nvGrpSpPr>
          <p:cNvPr id="2" name="Group 67"/>
          <p:cNvGrpSpPr/>
          <p:nvPr/>
        </p:nvGrpSpPr>
        <p:grpSpPr>
          <a:xfrm>
            <a:off x="285707" y="4545020"/>
            <a:ext cx="2143140" cy="2687630"/>
            <a:chOff x="950284" y="2059774"/>
            <a:chExt cx="3788406" cy="4012600"/>
          </a:xfrm>
        </p:grpSpPr>
        <p:sp>
          <p:nvSpPr>
            <p:cNvPr id="6" name="Freeform 5"/>
            <p:cNvSpPr/>
            <p:nvPr/>
          </p:nvSpPr>
          <p:spPr bwMode="auto">
            <a:xfrm>
              <a:off x="1863217" y="5309576"/>
              <a:ext cx="843589" cy="762798"/>
            </a:xfrm>
            <a:custGeom>
              <a:avLst/>
              <a:gdLst>
                <a:gd name="T0" fmla="*/ 1253 w 1253"/>
                <a:gd name="T1" fmla="*/ 1133 h 1133"/>
                <a:gd name="T2" fmla="*/ 0 w 1253"/>
                <a:gd name="T3" fmla="*/ 1133 h 1133"/>
                <a:gd name="T4" fmla="*/ 151 w 1253"/>
                <a:gd name="T5" fmla="*/ 0 h 1133"/>
                <a:gd name="T6" fmla="*/ 1102 w 1253"/>
                <a:gd name="T7" fmla="*/ 0 h 1133"/>
                <a:gd name="T8" fmla="*/ 1253 w 1253"/>
                <a:gd name="T9" fmla="*/ 1133 h 1133"/>
              </a:gdLst>
              <a:ahLst/>
              <a:cxnLst>
                <a:cxn ang="0">
                  <a:pos x="T0" y="T1"/>
                </a:cxn>
                <a:cxn ang="0">
                  <a:pos x="T2" y="T3"/>
                </a:cxn>
                <a:cxn ang="0">
                  <a:pos x="T4" y="T5"/>
                </a:cxn>
                <a:cxn ang="0">
                  <a:pos x="T6" y="T7"/>
                </a:cxn>
                <a:cxn ang="0">
                  <a:pos x="T8" y="T9"/>
                </a:cxn>
              </a:cxnLst>
              <a:rect l="0" t="0" r="r" b="b"/>
              <a:pathLst>
                <a:path w="1253" h="1133">
                  <a:moveTo>
                    <a:pt x="1253" y="1133"/>
                  </a:moveTo>
                  <a:lnTo>
                    <a:pt x="0" y="1133"/>
                  </a:lnTo>
                  <a:lnTo>
                    <a:pt x="151" y="0"/>
                  </a:lnTo>
                  <a:lnTo>
                    <a:pt x="1102" y="0"/>
                  </a:lnTo>
                  <a:lnTo>
                    <a:pt x="1253" y="1133"/>
                  </a:lnTo>
                  <a:close/>
                </a:path>
              </a:pathLst>
            </a:custGeom>
            <a:solidFill>
              <a:srgbClr val="666666"/>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6"/>
            <p:cNvSpPr/>
            <p:nvPr/>
          </p:nvSpPr>
          <p:spPr bwMode="auto">
            <a:xfrm>
              <a:off x="1894860" y="5309576"/>
              <a:ext cx="778283" cy="517733"/>
            </a:xfrm>
            <a:custGeom>
              <a:avLst/>
              <a:gdLst>
                <a:gd name="T0" fmla="*/ 1156 w 1156"/>
                <a:gd name="T1" fmla="*/ 769 h 769"/>
                <a:gd name="T2" fmla="*/ 1055 w 1156"/>
                <a:gd name="T3" fmla="*/ 0 h 769"/>
                <a:gd name="T4" fmla="*/ 104 w 1156"/>
                <a:gd name="T5" fmla="*/ 0 h 769"/>
                <a:gd name="T6" fmla="*/ 0 w 1156"/>
                <a:gd name="T7" fmla="*/ 769 h 769"/>
                <a:gd name="T8" fmla="*/ 1156 w 1156"/>
                <a:gd name="T9" fmla="*/ 769 h 769"/>
              </a:gdLst>
              <a:ahLst/>
              <a:cxnLst>
                <a:cxn ang="0">
                  <a:pos x="T0" y="T1"/>
                </a:cxn>
                <a:cxn ang="0">
                  <a:pos x="T2" y="T3"/>
                </a:cxn>
                <a:cxn ang="0">
                  <a:pos x="T4" y="T5"/>
                </a:cxn>
                <a:cxn ang="0">
                  <a:pos x="T6" y="T7"/>
                </a:cxn>
                <a:cxn ang="0">
                  <a:pos x="T8" y="T9"/>
                </a:cxn>
              </a:cxnLst>
              <a:rect l="0" t="0" r="r" b="b"/>
              <a:pathLst>
                <a:path w="1156" h="769">
                  <a:moveTo>
                    <a:pt x="1156" y="769"/>
                  </a:moveTo>
                  <a:lnTo>
                    <a:pt x="1055" y="0"/>
                  </a:lnTo>
                  <a:lnTo>
                    <a:pt x="104" y="0"/>
                  </a:lnTo>
                  <a:lnTo>
                    <a:pt x="0" y="769"/>
                  </a:lnTo>
                  <a:lnTo>
                    <a:pt x="1156" y="769"/>
                  </a:lnTo>
                  <a:close/>
                </a:path>
              </a:pathLst>
            </a:custGeom>
            <a:solidFill>
              <a:srgbClr val="4D4D4D"/>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7"/>
            <p:cNvSpPr/>
            <p:nvPr/>
          </p:nvSpPr>
          <p:spPr bwMode="auto">
            <a:xfrm>
              <a:off x="950284" y="3625092"/>
              <a:ext cx="2668783" cy="1956479"/>
            </a:xfrm>
            <a:custGeom>
              <a:avLst/>
              <a:gdLst>
                <a:gd name="T0" fmla="*/ 1676 w 1676"/>
                <a:gd name="T1" fmla="*/ 1196 h 1229"/>
                <a:gd name="T2" fmla="*/ 1643 w 1676"/>
                <a:gd name="T3" fmla="*/ 1229 h 1229"/>
                <a:gd name="T4" fmla="*/ 33 w 1676"/>
                <a:gd name="T5" fmla="*/ 1229 h 1229"/>
                <a:gd name="T6" fmla="*/ 0 w 1676"/>
                <a:gd name="T7" fmla="*/ 1196 h 1229"/>
                <a:gd name="T8" fmla="*/ 0 w 1676"/>
                <a:gd name="T9" fmla="*/ 32 h 1229"/>
                <a:gd name="T10" fmla="*/ 33 w 1676"/>
                <a:gd name="T11" fmla="*/ 0 h 1229"/>
                <a:gd name="T12" fmla="*/ 1643 w 1676"/>
                <a:gd name="T13" fmla="*/ 0 h 1229"/>
                <a:gd name="T14" fmla="*/ 1676 w 1676"/>
                <a:gd name="T15" fmla="*/ 32 h 1229"/>
                <a:gd name="T16" fmla="*/ 1676 w 1676"/>
                <a:gd name="T17" fmla="*/ 1196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6" h="1229">
                  <a:moveTo>
                    <a:pt x="1676" y="1196"/>
                  </a:moveTo>
                  <a:cubicBezTo>
                    <a:pt x="1676" y="1214"/>
                    <a:pt x="1661" y="1229"/>
                    <a:pt x="1643" y="1229"/>
                  </a:cubicBezTo>
                  <a:cubicBezTo>
                    <a:pt x="33" y="1229"/>
                    <a:pt x="33" y="1229"/>
                    <a:pt x="33" y="1229"/>
                  </a:cubicBezTo>
                  <a:cubicBezTo>
                    <a:pt x="15" y="1229"/>
                    <a:pt x="0" y="1214"/>
                    <a:pt x="0" y="1196"/>
                  </a:cubicBezTo>
                  <a:cubicBezTo>
                    <a:pt x="0" y="32"/>
                    <a:pt x="0" y="32"/>
                    <a:pt x="0" y="32"/>
                  </a:cubicBezTo>
                  <a:cubicBezTo>
                    <a:pt x="0" y="15"/>
                    <a:pt x="15" y="0"/>
                    <a:pt x="33" y="0"/>
                  </a:cubicBezTo>
                  <a:cubicBezTo>
                    <a:pt x="1643" y="0"/>
                    <a:pt x="1643" y="0"/>
                    <a:pt x="1643" y="0"/>
                  </a:cubicBezTo>
                  <a:cubicBezTo>
                    <a:pt x="1661" y="0"/>
                    <a:pt x="1676" y="15"/>
                    <a:pt x="1676" y="32"/>
                  </a:cubicBezTo>
                  <a:lnTo>
                    <a:pt x="1676" y="1196"/>
                  </a:lnTo>
                  <a:close/>
                </a:path>
              </a:pathLst>
            </a:custGeom>
            <a:solidFill>
              <a:srgbClr val="333333"/>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8"/>
            <p:cNvSpPr/>
            <p:nvPr/>
          </p:nvSpPr>
          <p:spPr bwMode="auto">
            <a:xfrm>
              <a:off x="950284" y="5232825"/>
              <a:ext cx="2668783" cy="348746"/>
            </a:xfrm>
            <a:custGeom>
              <a:avLst/>
              <a:gdLst>
                <a:gd name="T0" fmla="*/ 0 w 1676"/>
                <a:gd name="T1" fmla="*/ 0 h 219"/>
                <a:gd name="T2" fmla="*/ 0 w 1676"/>
                <a:gd name="T3" fmla="*/ 186 h 219"/>
                <a:gd name="T4" fmla="*/ 33 w 1676"/>
                <a:gd name="T5" fmla="*/ 219 h 219"/>
                <a:gd name="T6" fmla="*/ 1643 w 1676"/>
                <a:gd name="T7" fmla="*/ 219 h 219"/>
                <a:gd name="T8" fmla="*/ 1676 w 1676"/>
                <a:gd name="T9" fmla="*/ 186 h 219"/>
                <a:gd name="T10" fmla="*/ 1676 w 1676"/>
                <a:gd name="T11" fmla="*/ 0 h 219"/>
                <a:gd name="T12" fmla="*/ 0 w 1676"/>
                <a:gd name="T13" fmla="*/ 0 h 219"/>
              </a:gdLst>
              <a:ahLst/>
              <a:cxnLst>
                <a:cxn ang="0">
                  <a:pos x="T0" y="T1"/>
                </a:cxn>
                <a:cxn ang="0">
                  <a:pos x="T2" y="T3"/>
                </a:cxn>
                <a:cxn ang="0">
                  <a:pos x="T4" y="T5"/>
                </a:cxn>
                <a:cxn ang="0">
                  <a:pos x="T6" y="T7"/>
                </a:cxn>
                <a:cxn ang="0">
                  <a:pos x="T8" y="T9"/>
                </a:cxn>
                <a:cxn ang="0">
                  <a:pos x="T10" y="T11"/>
                </a:cxn>
                <a:cxn ang="0">
                  <a:pos x="T12" y="T13"/>
                </a:cxn>
              </a:cxnLst>
              <a:rect l="0" t="0" r="r" b="b"/>
              <a:pathLst>
                <a:path w="1676" h="219">
                  <a:moveTo>
                    <a:pt x="0" y="0"/>
                  </a:moveTo>
                  <a:cubicBezTo>
                    <a:pt x="0" y="186"/>
                    <a:pt x="0" y="186"/>
                    <a:pt x="0" y="186"/>
                  </a:cubicBezTo>
                  <a:cubicBezTo>
                    <a:pt x="0" y="204"/>
                    <a:pt x="15" y="219"/>
                    <a:pt x="33" y="219"/>
                  </a:cubicBezTo>
                  <a:cubicBezTo>
                    <a:pt x="1643" y="219"/>
                    <a:pt x="1643" y="219"/>
                    <a:pt x="1643" y="219"/>
                  </a:cubicBezTo>
                  <a:cubicBezTo>
                    <a:pt x="1661" y="219"/>
                    <a:pt x="1676" y="204"/>
                    <a:pt x="1676" y="186"/>
                  </a:cubicBezTo>
                  <a:cubicBezTo>
                    <a:pt x="1676" y="0"/>
                    <a:pt x="1676" y="0"/>
                    <a:pt x="1676" y="0"/>
                  </a:cubicBezTo>
                  <a:lnTo>
                    <a:pt x="0" y="0"/>
                  </a:lnTo>
                  <a:close/>
                </a:path>
              </a:pathLst>
            </a:custGeom>
            <a:solidFill>
              <a:srgbClr val="666666"/>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Rectangle 9"/>
            <p:cNvSpPr>
              <a:spLocks noChangeArrowheads="1"/>
            </p:cNvSpPr>
            <p:nvPr/>
          </p:nvSpPr>
          <p:spPr bwMode="auto">
            <a:xfrm>
              <a:off x="1074836" y="3722041"/>
              <a:ext cx="2420352" cy="1510784"/>
            </a:xfrm>
            <a:prstGeom prst="rect">
              <a:avLst/>
            </a:pr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10"/>
            <p:cNvSpPr/>
            <p:nvPr/>
          </p:nvSpPr>
          <p:spPr bwMode="auto">
            <a:xfrm>
              <a:off x="1709715" y="6025919"/>
              <a:ext cx="1149920" cy="46455"/>
            </a:xfrm>
            <a:custGeom>
              <a:avLst/>
              <a:gdLst>
                <a:gd name="T0" fmla="*/ 693 w 722"/>
                <a:gd name="T1" fmla="*/ 0 h 29"/>
                <a:gd name="T2" fmla="*/ 29 w 722"/>
                <a:gd name="T3" fmla="*/ 0 h 29"/>
                <a:gd name="T4" fmla="*/ 0 w 722"/>
                <a:gd name="T5" fmla="*/ 29 h 29"/>
                <a:gd name="T6" fmla="*/ 722 w 722"/>
                <a:gd name="T7" fmla="*/ 29 h 29"/>
                <a:gd name="T8" fmla="*/ 693 w 722"/>
                <a:gd name="T9" fmla="*/ 0 h 29"/>
              </a:gdLst>
              <a:ahLst/>
              <a:cxnLst>
                <a:cxn ang="0">
                  <a:pos x="T0" y="T1"/>
                </a:cxn>
                <a:cxn ang="0">
                  <a:pos x="T2" y="T3"/>
                </a:cxn>
                <a:cxn ang="0">
                  <a:pos x="T4" y="T5"/>
                </a:cxn>
                <a:cxn ang="0">
                  <a:pos x="T6" y="T7"/>
                </a:cxn>
                <a:cxn ang="0">
                  <a:pos x="T8" y="T9"/>
                </a:cxn>
              </a:cxnLst>
              <a:rect l="0" t="0" r="r" b="b"/>
              <a:pathLst>
                <a:path w="722" h="29">
                  <a:moveTo>
                    <a:pt x="693" y="0"/>
                  </a:moveTo>
                  <a:cubicBezTo>
                    <a:pt x="29" y="0"/>
                    <a:pt x="29" y="0"/>
                    <a:pt x="29" y="0"/>
                  </a:cubicBezTo>
                  <a:cubicBezTo>
                    <a:pt x="13" y="0"/>
                    <a:pt x="0" y="13"/>
                    <a:pt x="0" y="29"/>
                  </a:cubicBezTo>
                  <a:cubicBezTo>
                    <a:pt x="722" y="29"/>
                    <a:pt x="722" y="29"/>
                    <a:pt x="722" y="29"/>
                  </a:cubicBezTo>
                  <a:cubicBezTo>
                    <a:pt x="722" y="13"/>
                    <a:pt x="709" y="0"/>
                    <a:pt x="693" y="0"/>
                  </a:cubicBezTo>
                  <a:close/>
                </a:path>
              </a:pathLst>
            </a:custGeom>
            <a:solidFill>
              <a:srgbClr val="4D4D4D"/>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11"/>
            <p:cNvSpPr>
              <a:spLocks noEditPoints="1"/>
            </p:cNvSpPr>
            <p:nvPr/>
          </p:nvSpPr>
          <p:spPr bwMode="auto">
            <a:xfrm>
              <a:off x="1017920" y="4095878"/>
              <a:ext cx="2542885" cy="1136454"/>
            </a:xfrm>
            <a:custGeom>
              <a:avLst/>
              <a:gdLst>
                <a:gd name="T0" fmla="*/ 1533 w 1597"/>
                <a:gd name="T1" fmla="*/ 472 h 714"/>
                <a:gd name="T2" fmla="*/ 1534 w 1597"/>
                <a:gd name="T3" fmla="*/ 459 h 714"/>
                <a:gd name="T4" fmla="*/ 1396 w 1597"/>
                <a:gd name="T5" fmla="*/ 328 h 714"/>
                <a:gd name="T6" fmla="*/ 1285 w 1597"/>
                <a:gd name="T7" fmla="*/ 381 h 714"/>
                <a:gd name="T8" fmla="*/ 1266 w 1597"/>
                <a:gd name="T9" fmla="*/ 376 h 714"/>
                <a:gd name="T10" fmla="*/ 1107 w 1597"/>
                <a:gd name="T11" fmla="*/ 238 h 714"/>
                <a:gd name="T12" fmla="*/ 1008 w 1597"/>
                <a:gd name="T13" fmla="*/ 271 h 714"/>
                <a:gd name="T14" fmla="*/ 896 w 1597"/>
                <a:gd name="T15" fmla="*/ 208 h 714"/>
                <a:gd name="T16" fmla="*/ 846 w 1597"/>
                <a:gd name="T17" fmla="*/ 218 h 714"/>
                <a:gd name="T18" fmla="*/ 707 w 1597"/>
                <a:gd name="T19" fmla="*/ 107 h 714"/>
                <a:gd name="T20" fmla="*/ 690 w 1597"/>
                <a:gd name="T21" fmla="*/ 108 h 714"/>
                <a:gd name="T22" fmla="*/ 575 w 1597"/>
                <a:gd name="T23" fmla="*/ 0 h 714"/>
                <a:gd name="T24" fmla="*/ 472 w 1597"/>
                <a:gd name="T25" fmla="*/ 61 h 714"/>
                <a:gd name="T26" fmla="*/ 460 w 1597"/>
                <a:gd name="T27" fmla="*/ 59 h 714"/>
                <a:gd name="T28" fmla="*/ 400 w 1597"/>
                <a:gd name="T29" fmla="*/ 116 h 714"/>
                <a:gd name="T30" fmla="*/ 402 w 1597"/>
                <a:gd name="T31" fmla="*/ 133 h 714"/>
                <a:gd name="T32" fmla="*/ 333 w 1597"/>
                <a:gd name="T33" fmla="*/ 210 h 714"/>
                <a:gd name="T34" fmla="*/ 311 w 1597"/>
                <a:gd name="T35" fmla="*/ 208 h 714"/>
                <a:gd name="T36" fmla="*/ 213 w 1597"/>
                <a:gd name="T37" fmla="*/ 286 h 714"/>
                <a:gd name="T38" fmla="*/ 109 w 1597"/>
                <a:gd name="T39" fmla="*/ 437 h 714"/>
                <a:gd name="T40" fmla="*/ 109 w 1597"/>
                <a:gd name="T41" fmla="*/ 451 h 714"/>
                <a:gd name="T42" fmla="*/ 0 w 1597"/>
                <a:gd name="T43" fmla="*/ 633 h 714"/>
                <a:gd name="T44" fmla="*/ 17 w 1597"/>
                <a:gd name="T45" fmla="*/ 714 h 714"/>
                <a:gd name="T46" fmla="*/ 1546 w 1597"/>
                <a:gd name="T47" fmla="*/ 714 h 714"/>
                <a:gd name="T48" fmla="*/ 1597 w 1597"/>
                <a:gd name="T49" fmla="*/ 598 h 714"/>
                <a:gd name="T50" fmla="*/ 1533 w 1597"/>
                <a:gd name="T51" fmla="*/ 472 h 714"/>
                <a:gd name="T52" fmla="*/ 581 w 1597"/>
                <a:gd name="T53" fmla="*/ 390 h 714"/>
                <a:gd name="T54" fmla="*/ 564 w 1597"/>
                <a:gd name="T55" fmla="*/ 356 h 714"/>
                <a:gd name="T56" fmla="*/ 595 w 1597"/>
                <a:gd name="T57" fmla="*/ 319 h 714"/>
                <a:gd name="T58" fmla="*/ 615 w 1597"/>
                <a:gd name="T59" fmla="*/ 340 h 714"/>
                <a:gd name="T60" fmla="*/ 609 w 1597"/>
                <a:gd name="T61" fmla="*/ 376 h 714"/>
                <a:gd name="T62" fmla="*/ 610 w 1597"/>
                <a:gd name="T63" fmla="*/ 382 h 714"/>
                <a:gd name="T64" fmla="*/ 581 w 1597"/>
                <a:gd name="T65" fmla="*/ 390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97" h="714">
                  <a:moveTo>
                    <a:pt x="1533" y="472"/>
                  </a:moveTo>
                  <a:cubicBezTo>
                    <a:pt x="1534" y="468"/>
                    <a:pt x="1534" y="463"/>
                    <a:pt x="1534" y="459"/>
                  </a:cubicBezTo>
                  <a:cubicBezTo>
                    <a:pt x="1534" y="386"/>
                    <a:pt x="1472" y="328"/>
                    <a:pt x="1396" y="328"/>
                  </a:cubicBezTo>
                  <a:cubicBezTo>
                    <a:pt x="1350" y="328"/>
                    <a:pt x="1310" y="349"/>
                    <a:pt x="1285" y="381"/>
                  </a:cubicBezTo>
                  <a:cubicBezTo>
                    <a:pt x="1279" y="379"/>
                    <a:pt x="1273" y="377"/>
                    <a:pt x="1266" y="376"/>
                  </a:cubicBezTo>
                  <a:cubicBezTo>
                    <a:pt x="1259" y="299"/>
                    <a:pt x="1190" y="238"/>
                    <a:pt x="1107" y="238"/>
                  </a:cubicBezTo>
                  <a:cubicBezTo>
                    <a:pt x="1069" y="238"/>
                    <a:pt x="1035" y="251"/>
                    <a:pt x="1008" y="271"/>
                  </a:cubicBezTo>
                  <a:cubicBezTo>
                    <a:pt x="986" y="233"/>
                    <a:pt x="945" y="208"/>
                    <a:pt x="896" y="208"/>
                  </a:cubicBezTo>
                  <a:cubicBezTo>
                    <a:pt x="878" y="208"/>
                    <a:pt x="861" y="211"/>
                    <a:pt x="846" y="218"/>
                  </a:cubicBezTo>
                  <a:cubicBezTo>
                    <a:pt x="835" y="155"/>
                    <a:pt x="777" y="107"/>
                    <a:pt x="707" y="107"/>
                  </a:cubicBezTo>
                  <a:cubicBezTo>
                    <a:pt x="702" y="107"/>
                    <a:pt x="696" y="107"/>
                    <a:pt x="690" y="108"/>
                  </a:cubicBezTo>
                  <a:cubicBezTo>
                    <a:pt x="690" y="48"/>
                    <a:pt x="638" y="0"/>
                    <a:pt x="575" y="0"/>
                  </a:cubicBezTo>
                  <a:cubicBezTo>
                    <a:pt x="530" y="0"/>
                    <a:pt x="491" y="25"/>
                    <a:pt x="472" y="61"/>
                  </a:cubicBezTo>
                  <a:cubicBezTo>
                    <a:pt x="468" y="60"/>
                    <a:pt x="464" y="59"/>
                    <a:pt x="460" y="59"/>
                  </a:cubicBezTo>
                  <a:cubicBezTo>
                    <a:pt x="427" y="59"/>
                    <a:pt x="400" y="85"/>
                    <a:pt x="400" y="116"/>
                  </a:cubicBezTo>
                  <a:cubicBezTo>
                    <a:pt x="400" y="122"/>
                    <a:pt x="401" y="127"/>
                    <a:pt x="402" y="133"/>
                  </a:cubicBezTo>
                  <a:cubicBezTo>
                    <a:pt x="370" y="149"/>
                    <a:pt x="345" y="177"/>
                    <a:pt x="333" y="210"/>
                  </a:cubicBezTo>
                  <a:cubicBezTo>
                    <a:pt x="326" y="209"/>
                    <a:pt x="319" y="208"/>
                    <a:pt x="311" y="208"/>
                  </a:cubicBezTo>
                  <a:cubicBezTo>
                    <a:pt x="262" y="208"/>
                    <a:pt x="221" y="242"/>
                    <a:pt x="213" y="286"/>
                  </a:cubicBezTo>
                  <a:cubicBezTo>
                    <a:pt x="151" y="312"/>
                    <a:pt x="109" y="370"/>
                    <a:pt x="109" y="437"/>
                  </a:cubicBezTo>
                  <a:cubicBezTo>
                    <a:pt x="109" y="442"/>
                    <a:pt x="109" y="446"/>
                    <a:pt x="109" y="451"/>
                  </a:cubicBezTo>
                  <a:cubicBezTo>
                    <a:pt x="44" y="488"/>
                    <a:pt x="0" y="555"/>
                    <a:pt x="0" y="633"/>
                  </a:cubicBezTo>
                  <a:cubicBezTo>
                    <a:pt x="0" y="661"/>
                    <a:pt x="6" y="689"/>
                    <a:pt x="17" y="714"/>
                  </a:cubicBezTo>
                  <a:cubicBezTo>
                    <a:pt x="1546" y="714"/>
                    <a:pt x="1546" y="714"/>
                    <a:pt x="1546" y="714"/>
                  </a:cubicBezTo>
                  <a:cubicBezTo>
                    <a:pt x="1578" y="684"/>
                    <a:pt x="1597" y="644"/>
                    <a:pt x="1597" y="598"/>
                  </a:cubicBezTo>
                  <a:cubicBezTo>
                    <a:pt x="1597" y="547"/>
                    <a:pt x="1572" y="502"/>
                    <a:pt x="1533" y="472"/>
                  </a:cubicBezTo>
                  <a:close/>
                  <a:moveTo>
                    <a:pt x="581" y="390"/>
                  </a:moveTo>
                  <a:cubicBezTo>
                    <a:pt x="578" y="377"/>
                    <a:pt x="572" y="365"/>
                    <a:pt x="564" y="356"/>
                  </a:cubicBezTo>
                  <a:cubicBezTo>
                    <a:pt x="576" y="345"/>
                    <a:pt x="587" y="333"/>
                    <a:pt x="595" y="319"/>
                  </a:cubicBezTo>
                  <a:cubicBezTo>
                    <a:pt x="601" y="327"/>
                    <a:pt x="608" y="334"/>
                    <a:pt x="615" y="340"/>
                  </a:cubicBezTo>
                  <a:cubicBezTo>
                    <a:pt x="611" y="351"/>
                    <a:pt x="609" y="363"/>
                    <a:pt x="609" y="376"/>
                  </a:cubicBezTo>
                  <a:cubicBezTo>
                    <a:pt x="609" y="378"/>
                    <a:pt x="610" y="380"/>
                    <a:pt x="610" y="382"/>
                  </a:cubicBezTo>
                  <a:cubicBezTo>
                    <a:pt x="600" y="384"/>
                    <a:pt x="590" y="386"/>
                    <a:pt x="581" y="390"/>
                  </a:cubicBezTo>
                  <a:close/>
                </a:path>
              </a:pathLst>
            </a:custGeom>
            <a:solidFill>
              <a:srgbClr val="F1F1F1"/>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12"/>
            <p:cNvSpPr/>
            <p:nvPr/>
          </p:nvSpPr>
          <p:spPr bwMode="auto">
            <a:xfrm>
              <a:off x="1810030" y="3099280"/>
              <a:ext cx="1890500" cy="1993508"/>
            </a:xfrm>
            <a:custGeom>
              <a:avLst/>
              <a:gdLst>
                <a:gd name="T0" fmla="*/ 1060 w 1187"/>
                <a:gd name="T1" fmla="*/ 0 h 1252"/>
                <a:gd name="T2" fmla="*/ 832 w 1187"/>
                <a:gd name="T3" fmla="*/ 228 h 1252"/>
                <a:gd name="T4" fmla="*/ 729 w 1187"/>
                <a:gd name="T5" fmla="*/ 312 h 1252"/>
                <a:gd name="T6" fmla="*/ 512 w 1187"/>
                <a:gd name="T7" fmla="*/ 432 h 1252"/>
                <a:gd name="T8" fmla="*/ 342 w 1187"/>
                <a:gd name="T9" fmla="*/ 509 h 1252"/>
                <a:gd name="T10" fmla="*/ 222 w 1187"/>
                <a:gd name="T11" fmla="*/ 568 h 1252"/>
                <a:gd name="T12" fmla="*/ 141 w 1187"/>
                <a:gd name="T13" fmla="*/ 619 h 1252"/>
                <a:gd name="T14" fmla="*/ 88 w 1187"/>
                <a:gd name="T15" fmla="*/ 664 h 1252"/>
                <a:gd name="T16" fmla="*/ 53 w 1187"/>
                <a:gd name="T17" fmla="*/ 704 h 1252"/>
                <a:gd name="T18" fmla="*/ 14 w 1187"/>
                <a:gd name="T19" fmla="*/ 777 h 1252"/>
                <a:gd name="T20" fmla="*/ 0 w 1187"/>
                <a:gd name="T21" fmla="*/ 862 h 1252"/>
                <a:gd name="T22" fmla="*/ 15 w 1187"/>
                <a:gd name="T23" fmla="*/ 954 h 1252"/>
                <a:gd name="T24" fmla="*/ 84 w 1187"/>
                <a:gd name="T25" fmla="*/ 1095 h 1252"/>
                <a:gd name="T26" fmla="*/ 210 w 1187"/>
                <a:gd name="T27" fmla="*/ 1252 h 1252"/>
                <a:gd name="T28" fmla="*/ 342 w 1187"/>
                <a:gd name="T29" fmla="*/ 1129 h 1252"/>
                <a:gd name="T30" fmla="*/ 263 w 1187"/>
                <a:gd name="T31" fmla="*/ 1036 h 1252"/>
                <a:gd name="T32" fmla="*/ 197 w 1187"/>
                <a:gd name="T33" fmla="*/ 929 h 1252"/>
                <a:gd name="T34" fmla="*/ 184 w 1187"/>
                <a:gd name="T35" fmla="*/ 890 h 1252"/>
                <a:gd name="T36" fmla="*/ 180 w 1187"/>
                <a:gd name="T37" fmla="*/ 862 h 1252"/>
                <a:gd name="T38" fmla="*/ 183 w 1187"/>
                <a:gd name="T39" fmla="*/ 841 h 1252"/>
                <a:gd name="T40" fmla="*/ 191 w 1187"/>
                <a:gd name="T41" fmla="*/ 822 h 1252"/>
                <a:gd name="T42" fmla="*/ 204 w 1187"/>
                <a:gd name="T43" fmla="*/ 803 h 1252"/>
                <a:gd name="T44" fmla="*/ 249 w 1187"/>
                <a:gd name="T45" fmla="*/ 763 h 1252"/>
                <a:gd name="T46" fmla="*/ 309 w 1187"/>
                <a:gd name="T47" fmla="*/ 726 h 1252"/>
                <a:gd name="T48" fmla="*/ 451 w 1187"/>
                <a:gd name="T49" fmla="*/ 657 h 1252"/>
                <a:gd name="T50" fmla="*/ 707 w 1187"/>
                <a:gd name="T51" fmla="*/ 535 h 1252"/>
                <a:gd name="T52" fmla="*/ 838 w 1187"/>
                <a:gd name="T53" fmla="*/ 456 h 1252"/>
                <a:gd name="T54" fmla="*/ 959 w 1187"/>
                <a:gd name="T55" fmla="*/ 355 h 1252"/>
                <a:gd name="T56" fmla="*/ 1152 w 1187"/>
                <a:gd name="T57" fmla="*/ 162 h 1252"/>
                <a:gd name="T58" fmla="*/ 1181 w 1187"/>
                <a:gd name="T59" fmla="*/ 133 h 1252"/>
                <a:gd name="T60" fmla="*/ 1187 w 1187"/>
                <a:gd name="T61" fmla="*/ 127 h 1252"/>
                <a:gd name="T62" fmla="*/ 1060 w 1187"/>
                <a:gd name="T63" fmla="*/ 0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87" h="1252">
                  <a:moveTo>
                    <a:pt x="1060" y="0"/>
                  </a:moveTo>
                  <a:cubicBezTo>
                    <a:pt x="1060" y="0"/>
                    <a:pt x="1043" y="16"/>
                    <a:pt x="832" y="228"/>
                  </a:cubicBezTo>
                  <a:cubicBezTo>
                    <a:pt x="801" y="258"/>
                    <a:pt x="766" y="286"/>
                    <a:pt x="729" y="312"/>
                  </a:cubicBezTo>
                  <a:cubicBezTo>
                    <a:pt x="663" y="358"/>
                    <a:pt x="588" y="396"/>
                    <a:pt x="512" y="432"/>
                  </a:cubicBezTo>
                  <a:cubicBezTo>
                    <a:pt x="455" y="459"/>
                    <a:pt x="397" y="484"/>
                    <a:pt x="342" y="509"/>
                  </a:cubicBezTo>
                  <a:cubicBezTo>
                    <a:pt x="300" y="528"/>
                    <a:pt x="260" y="547"/>
                    <a:pt x="222" y="568"/>
                  </a:cubicBezTo>
                  <a:cubicBezTo>
                    <a:pt x="194" y="584"/>
                    <a:pt x="167" y="600"/>
                    <a:pt x="141" y="619"/>
                  </a:cubicBezTo>
                  <a:cubicBezTo>
                    <a:pt x="122" y="633"/>
                    <a:pt x="104" y="648"/>
                    <a:pt x="88" y="664"/>
                  </a:cubicBezTo>
                  <a:cubicBezTo>
                    <a:pt x="75" y="677"/>
                    <a:pt x="63" y="690"/>
                    <a:pt x="53" y="704"/>
                  </a:cubicBezTo>
                  <a:cubicBezTo>
                    <a:pt x="37" y="726"/>
                    <a:pt x="24" y="751"/>
                    <a:pt x="14" y="777"/>
                  </a:cubicBezTo>
                  <a:cubicBezTo>
                    <a:pt x="5" y="804"/>
                    <a:pt x="0" y="833"/>
                    <a:pt x="0" y="862"/>
                  </a:cubicBezTo>
                  <a:cubicBezTo>
                    <a:pt x="0" y="893"/>
                    <a:pt x="5" y="923"/>
                    <a:pt x="15" y="954"/>
                  </a:cubicBezTo>
                  <a:cubicBezTo>
                    <a:pt x="29" y="1000"/>
                    <a:pt x="52" y="1046"/>
                    <a:pt x="84" y="1095"/>
                  </a:cubicBezTo>
                  <a:cubicBezTo>
                    <a:pt x="116" y="1144"/>
                    <a:pt x="158" y="1196"/>
                    <a:pt x="210" y="1252"/>
                  </a:cubicBezTo>
                  <a:cubicBezTo>
                    <a:pt x="342" y="1129"/>
                    <a:pt x="342" y="1129"/>
                    <a:pt x="342" y="1129"/>
                  </a:cubicBezTo>
                  <a:cubicBezTo>
                    <a:pt x="310" y="1096"/>
                    <a:pt x="284" y="1065"/>
                    <a:pt x="263" y="1036"/>
                  </a:cubicBezTo>
                  <a:cubicBezTo>
                    <a:pt x="231" y="994"/>
                    <a:pt x="209" y="958"/>
                    <a:pt x="197" y="929"/>
                  </a:cubicBezTo>
                  <a:cubicBezTo>
                    <a:pt x="191" y="914"/>
                    <a:pt x="186" y="901"/>
                    <a:pt x="184" y="890"/>
                  </a:cubicBezTo>
                  <a:cubicBezTo>
                    <a:pt x="181" y="879"/>
                    <a:pt x="180" y="870"/>
                    <a:pt x="180" y="862"/>
                  </a:cubicBezTo>
                  <a:cubicBezTo>
                    <a:pt x="180" y="854"/>
                    <a:pt x="181" y="847"/>
                    <a:pt x="183" y="841"/>
                  </a:cubicBezTo>
                  <a:cubicBezTo>
                    <a:pt x="185" y="834"/>
                    <a:pt x="187" y="829"/>
                    <a:pt x="191" y="822"/>
                  </a:cubicBezTo>
                  <a:cubicBezTo>
                    <a:pt x="194" y="816"/>
                    <a:pt x="198" y="810"/>
                    <a:pt x="204" y="803"/>
                  </a:cubicBezTo>
                  <a:cubicBezTo>
                    <a:pt x="214" y="791"/>
                    <a:pt x="229" y="777"/>
                    <a:pt x="249" y="763"/>
                  </a:cubicBezTo>
                  <a:cubicBezTo>
                    <a:pt x="266" y="751"/>
                    <a:pt x="286" y="738"/>
                    <a:pt x="309" y="726"/>
                  </a:cubicBezTo>
                  <a:cubicBezTo>
                    <a:pt x="349" y="703"/>
                    <a:pt x="398" y="681"/>
                    <a:pt x="451" y="657"/>
                  </a:cubicBezTo>
                  <a:cubicBezTo>
                    <a:pt x="530" y="621"/>
                    <a:pt x="619" y="583"/>
                    <a:pt x="707" y="535"/>
                  </a:cubicBezTo>
                  <a:cubicBezTo>
                    <a:pt x="752" y="512"/>
                    <a:pt x="796" y="485"/>
                    <a:pt x="838" y="456"/>
                  </a:cubicBezTo>
                  <a:cubicBezTo>
                    <a:pt x="880" y="426"/>
                    <a:pt x="921" y="393"/>
                    <a:pt x="959" y="355"/>
                  </a:cubicBezTo>
                  <a:cubicBezTo>
                    <a:pt x="1065" y="249"/>
                    <a:pt x="1122" y="192"/>
                    <a:pt x="1152" y="162"/>
                  </a:cubicBezTo>
                  <a:cubicBezTo>
                    <a:pt x="1168" y="146"/>
                    <a:pt x="1176" y="138"/>
                    <a:pt x="1181" y="133"/>
                  </a:cubicBezTo>
                  <a:cubicBezTo>
                    <a:pt x="1186" y="128"/>
                    <a:pt x="1187" y="127"/>
                    <a:pt x="1187" y="127"/>
                  </a:cubicBezTo>
                  <a:lnTo>
                    <a:pt x="1060" y="0"/>
                  </a:lnTo>
                  <a:close/>
                </a:path>
              </a:pathLst>
            </a:custGeom>
            <a:solidFill>
              <a:srgbClr val="F1F1F1"/>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13"/>
            <p:cNvSpPr/>
            <p:nvPr/>
          </p:nvSpPr>
          <p:spPr bwMode="auto">
            <a:xfrm>
              <a:off x="1194002" y="4629588"/>
              <a:ext cx="1920124" cy="603237"/>
            </a:xfrm>
            <a:custGeom>
              <a:avLst/>
              <a:gdLst>
                <a:gd name="T0" fmla="*/ 38 w 1206"/>
                <a:gd name="T1" fmla="*/ 379 h 379"/>
                <a:gd name="T2" fmla="*/ 0 w 1206"/>
                <a:gd name="T3" fmla="*/ 287 h 379"/>
                <a:gd name="T4" fmla="*/ 48 w 1206"/>
                <a:gd name="T5" fmla="*/ 186 h 379"/>
                <a:gd name="T6" fmla="*/ 48 w 1206"/>
                <a:gd name="T7" fmla="*/ 176 h 379"/>
                <a:gd name="T8" fmla="*/ 152 w 1206"/>
                <a:gd name="T9" fmla="*/ 71 h 379"/>
                <a:gd name="T10" fmla="*/ 236 w 1206"/>
                <a:gd name="T11" fmla="*/ 114 h 379"/>
                <a:gd name="T12" fmla="*/ 250 w 1206"/>
                <a:gd name="T13" fmla="*/ 110 h 379"/>
                <a:gd name="T14" fmla="*/ 370 w 1206"/>
                <a:gd name="T15" fmla="*/ 0 h 379"/>
                <a:gd name="T16" fmla="*/ 487 w 1206"/>
                <a:gd name="T17" fmla="*/ 91 h 379"/>
                <a:gd name="T18" fmla="*/ 501 w 1206"/>
                <a:gd name="T19" fmla="*/ 89 h 379"/>
                <a:gd name="T20" fmla="*/ 552 w 1206"/>
                <a:gd name="T21" fmla="*/ 110 h 379"/>
                <a:gd name="T22" fmla="*/ 552 w 1206"/>
                <a:gd name="T23" fmla="*/ 110 h 379"/>
                <a:gd name="T24" fmla="*/ 649 w 1206"/>
                <a:gd name="T25" fmla="*/ 13 h 379"/>
                <a:gd name="T26" fmla="*/ 746 w 1206"/>
                <a:gd name="T27" fmla="*/ 110 h 379"/>
                <a:gd name="T28" fmla="*/ 746 w 1206"/>
                <a:gd name="T29" fmla="*/ 115 h 379"/>
                <a:gd name="T30" fmla="*/ 767 w 1206"/>
                <a:gd name="T31" fmla="*/ 121 h 379"/>
                <a:gd name="T32" fmla="*/ 827 w 1206"/>
                <a:gd name="T33" fmla="*/ 71 h 379"/>
                <a:gd name="T34" fmla="*/ 877 w 1206"/>
                <a:gd name="T35" fmla="*/ 98 h 379"/>
                <a:gd name="T36" fmla="*/ 993 w 1206"/>
                <a:gd name="T37" fmla="*/ 27 h 379"/>
                <a:gd name="T38" fmla="*/ 1124 w 1206"/>
                <a:gd name="T39" fmla="*/ 158 h 379"/>
                <a:gd name="T40" fmla="*/ 1123 w 1206"/>
                <a:gd name="T41" fmla="*/ 170 h 379"/>
                <a:gd name="T42" fmla="*/ 1206 w 1206"/>
                <a:gd name="T43" fmla="*/ 314 h 379"/>
                <a:gd name="T44" fmla="*/ 1193 w 1206"/>
                <a:gd name="T45" fmla="*/ 379 h 379"/>
                <a:gd name="T46" fmla="*/ 38 w 1206"/>
                <a:gd name="T47" fmla="*/ 37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06" h="379">
                  <a:moveTo>
                    <a:pt x="38" y="379"/>
                  </a:moveTo>
                  <a:cubicBezTo>
                    <a:pt x="15" y="355"/>
                    <a:pt x="0" y="323"/>
                    <a:pt x="0" y="287"/>
                  </a:cubicBezTo>
                  <a:cubicBezTo>
                    <a:pt x="0" y="246"/>
                    <a:pt x="19" y="210"/>
                    <a:pt x="48" y="186"/>
                  </a:cubicBezTo>
                  <a:cubicBezTo>
                    <a:pt x="48" y="183"/>
                    <a:pt x="48" y="179"/>
                    <a:pt x="48" y="176"/>
                  </a:cubicBezTo>
                  <a:cubicBezTo>
                    <a:pt x="48" y="118"/>
                    <a:pt x="94" y="71"/>
                    <a:pt x="152" y="71"/>
                  </a:cubicBezTo>
                  <a:cubicBezTo>
                    <a:pt x="186" y="71"/>
                    <a:pt x="217" y="88"/>
                    <a:pt x="236" y="114"/>
                  </a:cubicBezTo>
                  <a:cubicBezTo>
                    <a:pt x="240" y="112"/>
                    <a:pt x="245" y="111"/>
                    <a:pt x="250" y="110"/>
                  </a:cubicBezTo>
                  <a:cubicBezTo>
                    <a:pt x="256" y="49"/>
                    <a:pt x="307" y="0"/>
                    <a:pt x="370" y="0"/>
                  </a:cubicBezTo>
                  <a:cubicBezTo>
                    <a:pt x="427" y="0"/>
                    <a:pt x="474" y="39"/>
                    <a:pt x="487" y="91"/>
                  </a:cubicBezTo>
                  <a:cubicBezTo>
                    <a:pt x="492" y="90"/>
                    <a:pt x="496" y="89"/>
                    <a:pt x="501" y="89"/>
                  </a:cubicBezTo>
                  <a:cubicBezTo>
                    <a:pt x="521" y="89"/>
                    <a:pt x="539" y="97"/>
                    <a:pt x="552" y="110"/>
                  </a:cubicBezTo>
                  <a:cubicBezTo>
                    <a:pt x="552" y="110"/>
                    <a:pt x="552" y="110"/>
                    <a:pt x="552" y="110"/>
                  </a:cubicBezTo>
                  <a:cubicBezTo>
                    <a:pt x="552" y="56"/>
                    <a:pt x="596" y="13"/>
                    <a:pt x="649" y="13"/>
                  </a:cubicBezTo>
                  <a:cubicBezTo>
                    <a:pt x="703" y="13"/>
                    <a:pt x="746" y="56"/>
                    <a:pt x="746" y="110"/>
                  </a:cubicBezTo>
                  <a:cubicBezTo>
                    <a:pt x="746" y="111"/>
                    <a:pt x="746" y="113"/>
                    <a:pt x="746" y="115"/>
                  </a:cubicBezTo>
                  <a:cubicBezTo>
                    <a:pt x="753" y="116"/>
                    <a:pt x="760" y="118"/>
                    <a:pt x="767" y="121"/>
                  </a:cubicBezTo>
                  <a:cubicBezTo>
                    <a:pt x="773" y="93"/>
                    <a:pt x="797" y="71"/>
                    <a:pt x="827" y="71"/>
                  </a:cubicBezTo>
                  <a:cubicBezTo>
                    <a:pt x="848" y="71"/>
                    <a:pt x="866" y="82"/>
                    <a:pt x="877" y="98"/>
                  </a:cubicBezTo>
                  <a:cubicBezTo>
                    <a:pt x="899" y="56"/>
                    <a:pt x="943" y="27"/>
                    <a:pt x="993" y="27"/>
                  </a:cubicBezTo>
                  <a:cubicBezTo>
                    <a:pt x="1065" y="27"/>
                    <a:pt x="1124" y="86"/>
                    <a:pt x="1124" y="158"/>
                  </a:cubicBezTo>
                  <a:cubicBezTo>
                    <a:pt x="1124" y="162"/>
                    <a:pt x="1124" y="166"/>
                    <a:pt x="1123" y="170"/>
                  </a:cubicBezTo>
                  <a:cubicBezTo>
                    <a:pt x="1173" y="199"/>
                    <a:pt x="1206" y="253"/>
                    <a:pt x="1206" y="314"/>
                  </a:cubicBezTo>
                  <a:cubicBezTo>
                    <a:pt x="1206" y="337"/>
                    <a:pt x="1201" y="359"/>
                    <a:pt x="1193" y="379"/>
                  </a:cubicBezTo>
                  <a:lnTo>
                    <a:pt x="38" y="379"/>
                  </a:lnTo>
                  <a:close/>
                </a:path>
              </a:pathLst>
            </a:custGeom>
            <a:solidFill>
              <a:srgbClr val="E5E5E5"/>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14"/>
            <p:cNvSpPr/>
            <p:nvPr/>
          </p:nvSpPr>
          <p:spPr bwMode="auto">
            <a:xfrm>
              <a:off x="1845713" y="3123517"/>
              <a:ext cx="1829234" cy="1945707"/>
            </a:xfrm>
            <a:custGeom>
              <a:avLst/>
              <a:gdLst>
                <a:gd name="T0" fmla="*/ 1053 w 1149"/>
                <a:gd name="T1" fmla="*/ 0 h 1222"/>
                <a:gd name="T2" fmla="*/ 825 w 1149"/>
                <a:gd name="T3" fmla="*/ 228 h 1222"/>
                <a:gd name="T4" fmla="*/ 597 w 1149"/>
                <a:gd name="T5" fmla="*/ 389 h 1222"/>
                <a:gd name="T6" fmla="*/ 401 w 1149"/>
                <a:gd name="T7" fmla="*/ 481 h 1222"/>
                <a:gd name="T8" fmla="*/ 260 w 1149"/>
                <a:gd name="T9" fmla="*/ 547 h 1222"/>
                <a:gd name="T10" fmla="*/ 165 w 1149"/>
                <a:gd name="T11" fmla="*/ 600 h 1222"/>
                <a:gd name="T12" fmla="*/ 102 w 1149"/>
                <a:gd name="T13" fmla="*/ 645 h 1222"/>
                <a:gd name="T14" fmla="*/ 62 w 1149"/>
                <a:gd name="T15" fmla="*/ 686 h 1222"/>
                <a:gd name="T16" fmla="*/ 17 w 1149"/>
                <a:gd name="T17" fmla="*/ 759 h 1222"/>
                <a:gd name="T18" fmla="*/ 0 w 1149"/>
                <a:gd name="T19" fmla="*/ 847 h 1222"/>
                <a:gd name="T20" fmla="*/ 14 w 1149"/>
                <a:gd name="T21" fmla="*/ 933 h 1222"/>
                <a:gd name="T22" fmla="*/ 80 w 1149"/>
                <a:gd name="T23" fmla="*/ 1068 h 1222"/>
                <a:gd name="T24" fmla="*/ 204 w 1149"/>
                <a:gd name="T25" fmla="*/ 1222 h 1222"/>
                <a:gd name="T26" fmla="*/ 304 w 1149"/>
                <a:gd name="T27" fmla="*/ 1129 h 1222"/>
                <a:gd name="T28" fmla="*/ 223 w 1149"/>
                <a:gd name="T29" fmla="*/ 1035 h 1222"/>
                <a:gd name="T30" fmla="*/ 155 w 1149"/>
                <a:gd name="T31" fmla="*/ 922 h 1222"/>
                <a:gd name="T32" fmla="*/ 140 w 1149"/>
                <a:gd name="T33" fmla="*/ 880 h 1222"/>
                <a:gd name="T34" fmla="*/ 136 w 1149"/>
                <a:gd name="T35" fmla="*/ 847 h 1222"/>
                <a:gd name="T36" fmla="*/ 140 w 1149"/>
                <a:gd name="T37" fmla="*/ 820 h 1222"/>
                <a:gd name="T38" fmla="*/ 150 w 1149"/>
                <a:gd name="T39" fmla="*/ 797 h 1222"/>
                <a:gd name="T40" fmla="*/ 165 w 1149"/>
                <a:gd name="T41" fmla="*/ 774 h 1222"/>
                <a:gd name="T42" fmla="*/ 214 w 1149"/>
                <a:gd name="T43" fmla="*/ 731 h 1222"/>
                <a:gd name="T44" fmla="*/ 276 w 1149"/>
                <a:gd name="T45" fmla="*/ 691 h 1222"/>
                <a:gd name="T46" fmla="*/ 420 w 1149"/>
                <a:gd name="T47" fmla="*/ 622 h 1222"/>
                <a:gd name="T48" fmla="*/ 675 w 1149"/>
                <a:gd name="T49" fmla="*/ 501 h 1222"/>
                <a:gd name="T50" fmla="*/ 922 w 1149"/>
                <a:gd name="T51" fmla="*/ 324 h 1222"/>
                <a:gd name="T52" fmla="*/ 1115 w 1149"/>
                <a:gd name="T53" fmla="*/ 131 h 1222"/>
                <a:gd name="T54" fmla="*/ 1144 w 1149"/>
                <a:gd name="T55" fmla="*/ 102 h 1222"/>
                <a:gd name="T56" fmla="*/ 1149 w 1149"/>
                <a:gd name="T57" fmla="*/ 96 h 1222"/>
                <a:gd name="T58" fmla="*/ 1053 w 1149"/>
                <a:gd name="T59" fmla="*/ 0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49" h="1222">
                  <a:moveTo>
                    <a:pt x="1053" y="0"/>
                  </a:moveTo>
                  <a:cubicBezTo>
                    <a:pt x="1053" y="0"/>
                    <a:pt x="1037" y="17"/>
                    <a:pt x="825" y="228"/>
                  </a:cubicBezTo>
                  <a:cubicBezTo>
                    <a:pt x="762" y="292"/>
                    <a:pt x="682" y="344"/>
                    <a:pt x="597" y="389"/>
                  </a:cubicBezTo>
                  <a:cubicBezTo>
                    <a:pt x="533" y="423"/>
                    <a:pt x="466" y="453"/>
                    <a:pt x="401" y="481"/>
                  </a:cubicBezTo>
                  <a:cubicBezTo>
                    <a:pt x="352" y="503"/>
                    <a:pt x="305" y="524"/>
                    <a:pt x="260" y="547"/>
                  </a:cubicBezTo>
                  <a:cubicBezTo>
                    <a:pt x="226" y="563"/>
                    <a:pt x="194" y="581"/>
                    <a:pt x="165" y="600"/>
                  </a:cubicBezTo>
                  <a:cubicBezTo>
                    <a:pt x="142" y="614"/>
                    <a:pt x="121" y="629"/>
                    <a:pt x="102" y="645"/>
                  </a:cubicBezTo>
                  <a:cubicBezTo>
                    <a:pt x="88" y="658"/>
                    <a:pt x="74" y="671"/>
                    <a:pt x="62" y="686"/>
                  </a:cubicBezTo>
                  <a:cubicBezTo>
                    <a:pt x="44" y="707"/>
                    <a:pt x="28" y="732"/>
                    <a:pt x="17" y="759"/>
                  </a:cubicBezTo>
                  <a:cubicBezTo>
                    <a:pt x="6" y="786"/>
                    <a:pt x="0" y="816"/>
                    <a:pt x="0" y="847"/>
                  </a:cubicBezTo>
                  <a:cubicBezTo>
                    <a:pt x="0" y="875"/>
                    <a:pt x="5" y="904"/>
                    <a:pt x="14" y="933"/>
                  </a:cubicBezTo>
                  <a:cubicBezTo>
                    <a:pt x="27" y="976"/>
                    <a:pt x="49" y="1021"/>
                    <a:pt x="80" y="1068"/>
                  </a:cubicBezTo>
                  <a:cubicBezTo>
                    <a:pt x="112" y="1116"/>
                    <a:pt x="153" y="1166"/>
                    <a:pt x="204" y="1222"/>
                  </a:cubicBezTo>
                  <a:cubicBezTo>
                    <a:pt x="304" y="1129"/>
                    <a:pt x="304" y="1129"/>
                    <a:pt x="304" y="1129"/>
                  </a:cubicBezTo>
                  <a:cubicBezTo>
                    <a:pt x="272" y="1095"/>
                    <a:pt x="245" y="1064"/>
                    <a:pt x="223" y="1035"/>
                  </a:cubicBezTo>
                  <a:cubicBezTo>
                    <a:pt x="190" y="991"/>
                    <a:pt x="168" y="954"/>
                    <a:pt x="155" y="922"/>
                  </a:cubicBezTo>
                  <a:cubicBezTo>
                    <a:pt x="148" y="907"/>
                    <a:pt x="143" y="893"/>
                    <a:pt x="140" y="880"/>
                  </a:cubicBezTo>
                  <a:cubicBezTo>
                    <a:pt x="138" y="868"/>
                    <a:pt x="136" y="857"/>
                    <a:pt x="136" y="847"/>
                  </a:cubicBezTo>
                  <a:cubicBezTo>
                    <a:pt x="136" y="837"/>
                    <a:pt x="138" y="828"/>
                    <a:pt x="140" y="820"/>
                  </a:cubicBezTo>
                  <a:cubicBezTo>
                    <a:pt x="142" y="812"/>
                    <a:pt x="145" y="804"/>
                    <a:pt x="150" y="797"/>
                  </a:cubicBezTo>
                  <a:cubicBezTo>
                    <a:pt x="154" y="789"/>
                    <a:pt x="159" y="782"/>
                    <a:pt x="165" y="774"/>
                  </a:cubicBezTo>
                  <a:cubicBezTo>
                    <a:pt x="177" y="760"/>
                    <a:pt x="193" y="745"/>
                    <a:pt x="214" y="731"/>
                  </a:cubicBezTo>
                  <a:cubicBezTo>
                    <a:pt x="232" y="717"/>
                    <a:pt x="253" y="704"/>
                    <a:pt x="276" y="691"/>
                  </a:cubicBezTo>
                  <a:cubicBezTo>
                    <a:pt x="318" y="669"/>
                    <a:pt x="367" y="646"/>
                    <a:pt x="420" y="622"/>
                  </a:cubicBezTo>
                  <a:cubicBezTo>
                    <a:pt x="499" y="586"/>
                    <a:pt x="588" y="548"/>
                    <a:pt x="675" y="501"/>
                  </a:cubicBezTo>
                  <a:cubicBezTo>
                    <a:pt x="762" y="454"/>
                    <a:pt x="848" y="398"/>
                    <a:pt x="922" y="324"/>
                  </a:cubicBezTo>
                  <a:cubicBezTo>
                    <a:pt x="1027" y="219"/>
                    <a:pt x="1084" y="162"/>
                    <a:pt x="1115" y="131"/>
                  </a:cubicBezTo>
                  <a:cubicBezTo>
                    <a:pt x="1130" y="116"/>
                    <a:pt x="1139" y="107"/>
                    <a:pt x="1144" y="102"/>
                  </a:cubicBezTo>
                  <a:cubicBezTo>
                    <a:pt x="1148" y="97"/>
                    <a:pt x="1149" y="96"/>
                    <a:pt x="1149" y="96"/>
                  </a:cubicBezTo>
                  <a:lnTo>
                    <a:pt x="1053" y="0"/>
                  </a:lnTo>
                  <a:close/>
                </a:path>
              </a:pathLst>
            </a:custGeom>
            <a:solidFill>
              <a:srgbClr val="E5E5E5"/>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15"/>
            <p:cNvSpPr/>
            <p:nvPr/>
          </p:nvSpPr>
          <p:spPr bwMode="auto">
            <a:xfrm>
              <a:off x="1892841" y="3156506"/>
              <a:ext cx="1748444" cy="1879055"/>
            </a:xfrm>
            <a:custGeom>
              <a:avLst/>
              <a:gdLst>
                <a:gd name="T0" fmla="*/ 1045 w 1098"/>
                <a:gd name="T1" fmla="*/ 0 h 1180"/>
                <a:gd name="T2" fmla="*/ 817 w 1098"/>
                <a:gd name="T3" fmla="*/ 228 h 1180"/>
                <a:gd name="T4" fmla="*/ 581 w 1098"/>
                <a:gd name="T5" fmla="*/ 394 h 1180"/>
                <a:gd name="T6" fmla="*/ 383 w 1098"/>
                <a:gd name="T7" fmla="*/ 488 h 1180"/>
                <a:gd name="T8" fmla="*/ 243 w 1098"/>
                <a:gd name="T9" fmla="*/ 553 h 1180"/>
                <a:gd name="T10" fmla="*/ 151 w 1098"/>
                <a:gd name="T11" fmla="*/ 604 h 1180"/>
                <a:gd name="T12" fmla="*/ 44 w 1098"/>
                <a:gd name="T13" fmla="*/ 697 h 1180"/>
                <a:gd name="T14" fmla="*/ 12 w 1098"/>
                <a:gd name="T15" fmla="*/ 757 h 1180"/>
                <a:gd name="T16" fmla="*/ 0 w 1098"/>
                <a:gd name="T17" fmla="*/ 826 h 1180"/>
                <a:gd name="T18" fmla="*/ 12 w 1098"/>
                <a:gd name="T19" fmla="*/ 903 h 1180"/>
                <a:gd name="T20" fmla="*/ 75 w 1098"/>
                <a:gd name="T21" fmla="*/ 1031 h 1180"/>
                <a:gd name="T22" fmla="*/ 196 w 1098"/>
                <a:gd name="T23" fmla="*/ 1180 h 1180"/>
                <a:gd name="T24" fmla="*/ 252 w 1098"/>
                <a:gd name="T25" fmla="*/ 1129 h 1180"/>
                <a:gd name="T26" fmla="*/ 115 w 1098"/>
                <a:gd name="T27" fmla="*/ 949 h 1180"/>
                <a:gd name="T28" fmla="*/ 85 w 1098"/>
                <a:gd name="T29" fmla="*/ 881 h 1180"/>
                <a:gd name="T30" fmla="*/ 76 w 1098"/>
                <a:gd name="T31" fmla="*/ 826 h 1180"/>
                <a:gd name="T32" fmla="*/ 81 w 1098"/>
                <a:gd name="T33" fmla="*/ 791 h 1180"/>
                <a:gd name="T34" fmla="*/ 113 w 1098"/>
                <a:gd name="T35" fmla="*/ 732 h 1180"/>
                <a:gd name="T36" fmla="*/ 168 w 1098"/>
                <a:gd name="T37" fmla="*/ 684 h 1180"/>
                <a:gd name="T38" fmla="*/ 314 w 1098"/>
                <a:gd name="T39" fmla="*/ 603 h 1180"/>
                <a:gd name="T40" fmla="*/ 595 w 1098"/>
                <a:gd name="T41" fmla="*/ 472 h 1180"/>
                <a:gd name="T42" fmla="*/ 870 w 1098"/>
                <a:gd name="T43" fmla="*/ 282 h 1180"/>
                <a:gd name="T44" fmla="*/ 1098 w 1098"/>
                <a:gd name="T45" fmla="*/ 54 h 1180"/>
                <a:gd name="T46" fmla="*/ 1045 w 1098"/>
                <a:gd name="T47"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98" h="1180">
                  <a:moveTo>
                    <a:pt x="1045" y="0"/>
                  </a:moveTo>
                  <a:cubicBezTo>
                    <a:pt x="1045" y="0"/>
                    <a:pt x="1028" y="17"/>
                    <a:pt x="817" y="228"/>
                  </a:cubicBezTo>
                  <a:cubicBezTo>
                    <a:pt x="750" y="295"/>
                    <a:pt x="667" y="348"/>
                    <a:pt x="581" y="394"/>
                  </a:cubicBezTo>
                  <a:cubicBezTo>
                    <a:pt x="516" y="429"/>
                    <a:pt x="448" y="459"/>
                    <a:pt x="383" y="488"/>
                  </a:cubicBezTo>
                  <a:cubicBezTo>
                    <a:pt x="334" y="510"/>
                    <a:pt x="287" y="531"/>
                    <a:pt x="243" y="553"/>
                  </a:cubicBezTo>
                  <a:cubicBezTo>
                    <a:pt x="210" y="569"/>
                    <a:pt x="179" y="586"/>
                    <a:pt x="151" y="604"/>
                  </a:cubicBezTo>
                  <a:cubicBezTo>
                    <a:pt x="108" y="631"/>
                    <a:pt x="71" y="661"/>
                    <a:pt x="44" y="697"/>
                  </a:cubicBezTo>
                  <a:cubicBezTo>
                    <a:pt x="31" y="716"/>
                    <a:pt x="20" y="736"/>
                    <a:pt x="12" y="757"/>
                  </a:cubicBezTo>
                  <a:cubicBezTo>
                    <a:pt x="4" y="779"/>
                    <a:pt x="0" y="802"/>
                    <a:pt x="0" y="826"/>
                  </a:cubicBezTo>
                  <a:cubicBezTo>
                    <a:pt x="0" y="851"/>
                    <a:pt x="4" y="876"/>
                    <a:pt x="12" y="903"/>
                  </a:cubicBezTo>
                  <a:cubicBezTo>
                    <a:pt x="24" y="943"/>
                    <a:pt x="45" y="985"/>
                    <a:pt x="75" y="1031"/>
                  </a:cubicBezTo>
                  <a:cubicBezTo>
                    <a:pt x="106" y="1076"/>
                    <a:pt x="145" y="1126"/>
                    <a:pt x="196" y="1180"/>
                  </a:cubicBezTo>
                  <a:cubicBezTo>
                    <a:pt x="252" y="1129"/>
                    <a:pt x="252" y="1129"/>
                    <a:pt x="252" y="1129"/>
                  </a:cubicBezTo>
                  <a:cubicBezTo>
                    <a:pt x="187" y="1059"/>
                    <a:pt x="143" y="999"/>
                    <a:pt x="115" y="949"/>
                  </a:cubicBezTo>
                  <a:cubicBezTo>
                    <a:pt x="101" y="924"/>
                    <a:pt x="91" y="901"/>
                    <a:pt x="85" y="881"/>
                  </a:cubicBezTo>
                  <a:cubicBezTo>
                    <a:pt x="79" y="861"/>
                    <a:pt x="76" y="843"/>
                    <a:pt x="76" y="826"/>
                  </a:cubicBezTo>
                  <a:cubicBezTo>
                    <a:pt x="76" y="814"/>
                    <a:pt x="78" y="802"/>
                    <a:pt x="81" y="791"/>
                  </a:cubicBezTo>
                  <a:cubicBezTo>
                    <a:pt x="87" y="770"/>
                    <a:pt x="97" y="751"/>
                    <a:pt x="113" y="732"/>
                  </a:cubicBezTo>
                  <a:cubicBezTo>
                    <a:pt x="128" y="716"/>
                    <a:pt x="146" y="700"/>
                    <a:pt x="168" y="684"/>
                  </a:cubicBezTo>
                  <a:cubicBezTo>
                    <a:pt x="207" y="656"/>
                    <a:pt x="257" y="630"/>
                    <a:pt x="314" y="603"/>
                  </a:cubicBezTo>
                  <a:cubicBezTo>
                    <a:pt x="398" y="563"/>
                    <a:pt x="497" y="522"/>
                    <a:pt x="595" y="472"/>
                  </a:cubicBezTo>
                  <a:cubicBezTo>
                    <a:pt x="693" y="422"/>
                    <a:pt x="790" y="362"/>
                    <a:pt x="870" y="282"/>
                  </a:cubicBezTo>
                  <a:cubicBezTo>
                    <a:pt x="1082" y="71"/>
                    <a:pt x="1098" y="54"/>
                    <a:pt x="1098" y="54"/>
                  </a:cubicBezTo>
                  <a:lnTo>
                    <a:pt x="1045" y="0"/>
                  </a:lnTo>
                  <a:close/>
                </a:path>
              </a:pathLst>
            </a:custGeom>
            <a:solidFill>
              <a:srgbClr val="F1F1F1"/>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16"/>
            <p:cNvSpPr/>
            <p:nvPr/>
          </p:nvSpPr>
          <p:spPr bwMode="auto">
            <a:xfrm>
              <a:off x="3235311" y="3198248"/>
              <a:ext cx="366251" cy="364231"/>
            </a:xfrm>
            <a:custGeom>
              <a:avLst/>
              <a:gdLst>
                <a:gd name="T0" fmla="*/ 230 w 230"/>
                <a:gd name="T1" fmla="*/ 126 h 229"/>
                <a:gd name="T2" fmla="*/ 177 w 230"/>
                <a:gd name="T3" fmla="*/ 53 h 229"/>
                <a:gd name="T4" fmla="*/ 104 w 230"/>
                <a:gd name="T5" fmla="*/ 0 h 229"/>
                <a:gd name="T6" fmla="*/ 0 w 230"/>
                <a:gd name="T7" fmla="*/ 229 h 229"/>
                <a:gd name="T8" fmla="*/ 230 w 230"/>
                <a:gd name="T9" fmla="*/ 126 h 229"/>
              </a:gdLst>
              <a:ahLst/>
              <a:cxnLst>
                <a:cxn ang="0">
                  <a:pos x="T0" y="T1"/>
                </a:cxn>
                <a:cxn ang="0">
                  <a:pos x="T2" y="T3"/>
                </a:cxn>
                <a:cxn ang="0">
                  <a:pos x="T4" y="T5"/>
                </a:cxn>
                <a:cxn ang="0">
                  <a:pos x="T6" y="T7"/>
                </a:cxn>
                <a:cxn ang="0">
                  <a:pos x="T8" y="T9"/>
                </a:cxn>
              </a:cxnLst>
              <a:rect l="0" t="0" r="r" b="b"/>
              <a:pathLst>
                <a:path w="230" h="229">
                  <a:moveTo>
                    <a:pt x="230" y="126"/>
                  </a:moveTo>
                  <a:cubicBezTo>
                    <a:pt x="177" y="53"/>
                    <a:pt x="177" y="53"/>
                    <a:pt x="177" y="53"/>
                  </a:cubicBezTo>
                  <a:cubicBezTo>
                    <a:pt x="104" y="0"/>
                    <a:pt x="104" y="0"/>
                    <a:pt x="104" y="0"/>
                  </a:cubicBezTo>
                  <a:cubicBezTo>
                    <a:pt x="104" y="0"/>
                    <a:pt x="0" y="96"/>
                    <a:pt x="0" y="229"/>
                  </a:cubicBezTo>
                  <a:cubicBezTo>
                    <a:pt x="134" y="229"/>
                    <a:pt x="230" y="126"/>
                    <a:pt x="230" y="126"/>
                  </a:cubicBezTo>
                  <a:close/>
                </a:path>
              </a:pathLst>
            </a:custGeom>
            <a:solidFill>
              <a:srgbClr val="F6921E"/>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17"/>
            <p:cNvSpPr/>
            <p:nvPr/>
          </p:nvSpPr>
          <p:spPr bwMode="auto">
            <a:xfrm>
              <a:off x="3314755" y="3221812"/>
              <a:ext cx="263243" cy="261223"/>
            </a:xfrm>
            <a:custGeom>
              <a:avLst/>
              <a:gdLst>
                <a:gd name="T0" fmla="*/ 165 w 165"/>
                <a:gd name="T1" fmla="*/ 90 h 164"/>
                <a:gd name="T2" fmla="*/ 127 w 165"/>
                <a:gd name="T3" fmla="*/ 38 h 164"/>
                <a:gd name="T4" fmla="*/ 75 w 165"/>
                <a:gd name="T5" fmla="*/ 0 h 164"/>
                <a:gd name="T6" fmla="*/ 0 w 165"/>
                <a:gd name="T7" fmla="*/ 164 h 164"/>
                <a:gd name="T8" fmla="*/ 165 w 165"/>
                <a:gd name="T9" fmla="*/ 90 h 164"/>
              </a:gdLst>
              <a:ahLst/>
              <a:cxnLst>
                <a:cxn ang="0">
                  <a:pos x="T0" y="T1"/>
                </a:cxn>
                <a:cxn ang="0">
                  <a:pos x="T2" y="T3"/>
                </a:cxn>
                <a:cxn ang="0">
                  <a:pos x="T4" y="T5"/>
                </a:cxn>
                <a:cxn ang="0">
                  <a:pos x="T6" y="T7"/>
                </a:cxn>
                <a:cxn ang="0">
                  <a:pos x="T8" y="T9"/>
                </a:cxn>
              </a:cxnLst>
              <a:rect l="0" t="0" r="r" b="b"/>
              <a:pathLst>
                <a:path w="165" h="164">
                  <a:moveTo>
                    <a:pt x="165" y="90"/>
                  </a:moveTo>
                  <a:cubicBezTo>
                    <a:pt x="127" y="38"/>
                    <a:pt x="127" y="38"/>
                    <a:pt x="127" y="38"/>
                  </a:cubicBezTo>
                  <a:cubicBezTo>
                    <a:pt x="75" y="0"/>
                    <a:pt x="75" y="0"/>
                    <a:pt x="75" y="0"/>
                  </a:cubicBezTo>
                  <a:cubicBezTo>
                    <a:pt x="75" y="0"/>
                    <a:pt x="0" y="69"/>
                    <a:pt x="0" y="164"/>
                  </a:cubicBezTo>
                  <a:cubicBezTo>
                    <a:pt x="96" y="164"/>
                    <a:pt x="165" y="90"/>
                    <a:pt x="165" y="90"/>
                  </a:cubicBez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18"/>
            <p:cNvSpPr/>
            <p:nvPr/>
          </p:nvSpPr>
          <p:spPr bwMode="auto">
            <a:xfrm>
              <a:off x="3380061" y="3241337"/>
              <a:ext cx="178413" cy="178413"/>
            </a:xfrm>
            <a:custGeom>
              <a:avLst/>
              <a:gdLst>
                <a:gd name="T0" fmla="*/ 112 w 112"/>
                <a:gd name="T1" fmla="*/ 61 h 112"/>
                <a:gd name="T2" fmla="*/ 86 w 112"/>
                <a:gd name="T3" fmla="*/ 26 h 112"/>
                <a:gd name="T4" fmla="*/ 50 w 112"/>
                <a:gd name="T5" fmla="*/ 0 h 112"/>
                <a:gd name="T6" fmla="*/ 0 w 112"/>
                <a:gd name="T7" fmla="*/ 112 h 112"/>
                <a:gd name="T8" fmla="*/ 112 w 112"/>
                <a:gd name="T9" fmla="*/ 61 h 112"/>
              </a:gdLst>
              <a:ahLst/>
              <a:cxnLst>
                <a:cxn ang="0">
                  <a:pos x="T0" y="T1"/>
                </a:cxn>
                <a:cxn ang="0">
                  <a:pos x="T2" y="T3"/>
                </a:cxn>
                <a:cxn ang="0">
                  <a:pos x="T4" y="T5"/>
                </a:cxn>
                <a:cxn ang="0">
                  <a:pos x="T6" y="T7"/>
                </a:cxn>
                <a:cxn ang="0">
                  <a:pos x="T8" y="T9"/>
                </a:cxn>
              </a:cxnLst>
              <a:rect l="0" t="0" r="r" b="b"/>
              <a:pathLst>
                <a:path w="112" h="112">
                  <a:moveTo>
                    <a:pt x="112" y="61"/>
                  </a:moveTo>
                  <a:cubicBezTo>
                    <a:pt x="86" y="26"/>
                    <a:pt x="86" y="26"/>
                    <a:pt x="86" y="26"/>
                  </a:cubicBezTo>
                  <a:cubicBezTo>
                    <a:pt x="50" y="0"/>
                    <a:pt x="50" y="0"/>
                    <a:pt x="50" y="0"/>
                  </a:cubicBezTo>
                  <a:cubicBezTo>
                    <a:pt x="50" y="0"/>
                    <a:pt x="0" y="47"/>
                    <a:pt x="0" y="112"/>
                  </a:cubicBezTo>
                  <a:cubicBezTo>
                    <a:pt x="65" y="112"/>
                    <a:pt x="112" y="61"/>
                    <a:pt x="112" y="61"/>
                  </a:cubicBezTo>
                  <a:close/>
                </a:path>
              </a:pathLst>
            </a:custGeom>
            <a:solidFill>
              <a:srgbClr val="FBED21"/>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19"/>
            <p:cNvSpPr/>
            <p:nvPr/>
          </p:nvSpPr>
          <p:spPr bwMode="auto">
            <a:xfrm>
              <a:off x="3170006" y="2741108"/>
              <a:ext cx="509654" cy="514367"/>
            </a:xfrm>
            <a:custGeom>
              <a:avLst/>
              <a:gdLst>
                <a:gd name="T0" fmla="*/ 320 w 320"/>
                <a:gd name="T1" fmla="*/ 24 h 323"/>
                <a:gd name="T2" fmla="*/ 201 w 320"/>
                <a:gd name="T3" fmla="*/ 67 h 323"/>
                <a:gd name="T4" fmla="*/ 0 w 320"/>
                <a:gd name="T5" fmla="*/ 268 h 323"/>
                <a:gd name="T6" fmla="*/ 180 w 320"/>
                <a:gd name="T7" fmla="*/ 255 h 323"/>
                <a:gd name="T8" fmla="*/ 320 w 320"/>
                <a:gd name="T9" fmla="*/ 24 h 323"/>
              </a:gdLst>
              <a:ahLst/>
              <a:cxnLst>
                <a:cxn ang="0">
                  <a:pos x="T0" y="T1"/>
                </a:cxn>
                <a:cxn ang="0">
                  <a:pos x="T2" y="T3"/>
                </a:cxn>
                <a:cxn ang="0">
                  <a:pos x="T4" y="T5"/>
                </a:cxn>
                <a:cxn ang="0">
                  <a:pos x="T6" y="T7"/>
                </a:cxn>
                <a:cxn ang="0">
                  <a:pos x="T8" y="T9"/>
                </a:cxn>
              </a:cxnLst>
              <a:rect l="0" t="0" r="r" b="b"/>
              <a:pathLst>
                <a:path w="320" h="323">
                  <a:moveTo>
                    <a:pt x="320" y="24"/>
                  </a:moveTo>
                  <a:cubicBezTo>
                    <a:pt x="320" y="24"/>
                    <a:pt x="269" y="0"/>
                    <a:pt x="201" y="67"/>
                  </a:cubicBezTo>
                  <a:cubicBezTo>
                    <a:pt x="134" y="134"/>
                    <a:pt x="0" y="268"/>
                    <a:pt x="0" y="268"/>
                  </a:cubicBezTo>
                  <a:cubicBezTo>
                    <a:pt x="0" y="268"/>
                    <a:pt x="112" y="187"/>
                    <a:pt x="180" y="255"/>
                  </a:cubicBezTo>
                  <a:cubicBezTo>
                    <a:pt x="248" y="323"/>
                    <a:pt x="320" y="24"/>
                    <a:pt x="320" y="24"/>
                  </a:cubicBezTo>
                  <a:close/>
                </a:path>
              </a:pathLst>
            </a:custGeom>
            <a:solidFill>
              <a:schemeClr val="accent1">
                <a:lumMod val="75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20"/>
            <p:cNvSpPr/>
            <p:nvPr/>
          </p:nvSpPr>
          <p:spPr bwMode="auto">
            <a:xfrm>
              <a:off x="3544335" y="3118804"/>
              <a:ext cx="514367" cy="508981"/>
            </a:xfrm>
            <a:custGeom>
              <a:avLst/>
              <a:gdLst>
                <a:gd name="T0" fmla="*/ 298 w 323"/>
                <a:gd name="T1" fmla="*/ 0 h 320"/>
                <a:gd name="T2" fmla="*/ 256 w 323"/>
                <a:gd name="T3" fmla="*/ 119 h 320"/>
                <a:gd name="T4" fmla="*/ 55 w 323"/>
                <a:gd name="T5" fmla="*/ 320 h 320"/>
                <a:gd name="T6" fmla="*/ 68 w 323"/>
                <a:gd name="T7" fmla="*/ 141 h 320"/>
                <a:gd name="T8" fmla="*/ 298 w 323"/>
                <a:gd name="T9" fmla="*/ 0 h 320"/>
              </a:gdLst>
              <a:ahLst/>
              <a:cxnLst>
                <a:cxn ang="0">
                  <a:pos x="T0" y="T1"/>
                </a:cxn>
                <a:cxn ang="0">
                  <a:pos x="T2" y="T3"/>
                </a:cxn>
                <a:cxn ang="0">
                  <a:pos x="T4" y="T5"/>
                </a:cxn>
                <a:cxn ang="0">
                  <a:pos x="T6" y="T7"/>
                </a:cxn>
                <a:cxn ang="0">
                  <a:pos x="T8" y="T9"/>
                </a:cxn>
              </a:cxnLst>
              <a:rect l="0" t="0" r="r" b="b"/>
              <a:pathLst>
                <a:path w="323" h="320">
                  <a:moveTo>
                    <a:pt x="298" y="0"/>
                  </a:moveTo>
                  <a:cubicBezTo>
                    <a:pt x="298" y="0"/>
                    <a:pt x="323" y="52"/>
                    <a:pt x="256" y="119"/>
                  </a:cubicBezTo>
                  <a:cubicBezTo>
                    <a:pt x="189" y="186"/>
                    <a:pt x="55" y="320"/>
                    <a:pt x="55" y="320"/>
                  </a:cubicBezTo>
                  <a:cubicBezTo>
                    <a:pt x="55" y="320"/>
                    <a:pt x="136" y="209"/>
                    <a:pt x="68" y="141"/>
                  </a:cubicBezTo>
                  <a:cubicBezTo>
                    <a:pt x="0" y="73"/>
                    <a:pt x="298" y="0"/>
                    <a:pt x="298" y="0"/>
                  </a:cubicBezTo>
                  <a:close/>
                </a:path>
              </a:pathLst>
            </a:custGeom>
            <a:solidFill>
              <a:schemeClr val="accent1">
                <a:lumMod val="75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21"/>
            <p:cNvSpPr/>
            <p:nvPr/>
          </p:nvSpPr>
          <p:spPr bwMode="auto">
            <a:xfrm>
              <a:off x="3400932" y="3091201"/>
              <a:ext cx="305658" cy="307678"/>
            </a:xfrm>
            <a:custGeom>
              <a:avLst/>
              <a:gdLst>
                <a:gd name="T0" fmla="*/ 298 w 454"/>
                <a:gd name="T1" fmla="*/ 457 h 457"/>
                <a:gd name="T2" fmla="*/ 0 w 454"/>
                <a:gd name="T3" fmla="*/ 159 h 457"/>
                <a:gd name="T4" fmla="*/ 156 w 454"/>
                <a:gd name="T5" fmla="*/ 0 h 457"/>
                <a:gd name="T6" fmla="*/ 454 w 454"/>
                <a:gd name="T7" fmla="*/ 298 h 457"/>
                <a:gd name="T8" fmla="*/ 298 w 454"/>
                <a:gd name="T9" fmla="*/ 457 h 457"/>
              </a:gdLst>
              <a:ahLst/>
              <a:cxnLst>
                <a:cxn ang="0">
                  <a:pos x="T0" y="T1"/>
                </a:cxn>
                <a:cxn ang="0">
                  <a:pos x="T2" y="T3"/>
                </a:cxn>
                <a:cxn ang="0">
                  <a:pos x="T4" y="T5"/>
                </a:cxn>
                <a:cxn ang="0">
                  <a:pos x="T6" y="T7"/>
                </a:cxn>
                <a:cxn ang="0">
                  <a:pos x="T8" y="T9"/>
                </a:cxn>
              </a:cxnLst>
              <a:rect l="0" t="0" r="r" b="b"/>
              <a:pathLst>
                <a:path w="454" h="457">
                  <a:moveTo>
                    <a:pt x="298" y="457"/>
                  </a:moveTo>
                  <a:lnTo>
                    <a:pt x="0" y="159"/>
                  </a:lnTo>
                  <a:lnTo>
                    <a:pt x="156" y="0"/>
                  </a:lnTo>
                  <a:lnTo>
                    <a:pt x="454" y="298"/>
                  </a:lnTo>
                  <a:lnTo>
                    <a:pt x="298" y="457"/>
                  </a:lnTo>
                  <a:close/>
                </a:path>
              </a:pathLst>
            </a:custGeom>
            <a:solidFill>
              <a:srgbClr val="E5E5E5"/>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22"/>
            <p:cNvSpPr/>
            <p:nvPr/>
          </p:nvSpPr>
          <p:spPr bwMode="auto">
            <a:xfrm>
              <a:off x="3400932" y="3091201"/>
              <a:ext cx="111760" cy="111760"/>
            </a:xfrm>
            <a:custGeom>
              <a:avLst/>
              <a:gdLst>
                <a:gd name="T0" fmla="*/ 10 w 166"/>
                <a:gd name="T1" fmla="*/ 166 h 166"/>
                <a:gd name="T2" fmla="*/ 0 w 166"/>
                <a:gd name="T3" fmla="*/ 159 h 166"/>
                <a:gd name="T4" fmla="*/ 156 w 166"/>
                <a:gd name="T5" fmla="*/ 0 h 166"/>
                <a:gd name="T6" fmla="*/ 166 w 166"/>
                <a:gd name="T7" fmla="*/ 10 h 166"/>
                <a:gd name="T8" fmla="*/ 10 w 166"/>
                <a:gd name="T9" fmla="*/ 166 h 166"/>
              </a:gdLst>
              <a:ahLst/>
              <a:cxnLst>
                <a:cxn ang="0">
                  <a:pos x="T0" y="T1"/>
                </a:cxn>
                <a:cxn ang="0">
                  <a:pos x="T2" y="T3"/>
                </a:cxn>
                <a:cxn ang="0">
                  <a:pos x="T4" y="T5"/>
                </a:cxn>
                <a:cxn ang="0">
                  <a:pos x="T6" y="T7"/>
                </a:cxn>
                <a:cxn ang="0">
                  <a:pos x="T8" y="T9"/>
                </a:cxn>
              </a:cxnLst>
              <a:rect l="0" t="0" r="r" b="b"/>
              <a:pathLst>
                <a:path w="166" h="166">
                  <a:moveTo>
                    <a:pt x="10" y="166"/>
                  </a:moveTo>
                  <a:lnTo>
                    <a:pt x="0" y="159"/>
                  </a:lnTo>
                  <a:lnTo>
                    <a:pt x="156" y="0"/>
                  </a:lnTo>
                  <a:lnTo>
                    <a:pt x="166" y="10"/>
                  </a:lnTo>
                  <a:lnTo>
                    <a:pt x="10" y="166"/>
                  </a:lnTo>
                  <a:close/>
                </a:path>
              </a:pathLst>
            </a:custGeom>
            <a:solidFill>
              <a:srgbClr val="CBCBCB"/>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23"/>
            <p:cNvSpPr/>
            <p:nvPr/>
          </p:nvSpPr>
          <p:spPr bwMode="auto">
            <a:xfrm>
              <a:off x="3417090" y="3107359"/>
              <a:ext cx="109741" cy="111760"/>
            </a:xfrm>
            <a:custGeom>
              <a:avLst/>
              <a:gdLst>
                <a:gd name="T0" fmla="*/ 7 w 163"/>
                <a:gd name="T1" fmla="*/ 166 h 166"/>
                <a:gd name="T2" fmla="*/ 0 w 163"/>
                <a:gd name="T3" fmla="*/ 156 h 166"/>
                <a:gd name="T4" fmla="*/ 156 w 163"/>
                <a:gd name="T5" fmla="*/ 0 h 166"/>
                <a:gd name="T6" fmla="*/ 163 w 163"/>
                <a:gd name="T7" fmla="*/ 7 h 166"/>
                <a:gd name="T8" fmla="*/ 7 w 163"/>
                <a:gd name="T9" fmla="*/ 166 h 166"/>
              </a:gdLst>
              <a:ahLst/>
              <a:cxnLst>
                <a:cxn ang="0">
                  <a:pos x="T0" y="T1"/>
                </a:cxn>
                <a:cxn ang="0">
                  <a:pos x="T2" y="T3"/>
                </a:cxn>
                <a:cxn ang="0">
                  <a:pos x="T4" y="T5"/>
                </a:cxn>
                <a:cxn ang="0">
                  <a:pos x="T6" y="T7"/>
                </a:cxn>
                <a:cxn ang="0">
                  <a:pos x="T8" y="T9"/>
                </a:cxn>
              </a:cxnLst>
              <a:rect l="0" t="0" r="r" b="b"/>
              <a:pathLst>
                <a:path w="163" h="166">
                  <a:moveTo>
                    <a:pt x="7" y="166"/>
                  </a:moveTo>
                  <a:lnTo>
                    <a:pt x="0" y="156"/>
                  </a:lnTo>
                  <a:lnTo>
                    <a:pt x="156" y="0"/>
                  </a:lnTo>
                  <a:lnTo>
                    <a:pt x="163" y="7"/>
                  </a:lnTo>
                  <a:lnTo>
                    <a:pt x="7" y="166"/>
                  </a:lnTo>
                  <a:close/>
                </a:path>
              </a:pathLst>
            </a:custGeom>
            <a:solidFill>
              <a:srgbClr val="CBCBCB"/>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24"/>
            <p:cNvSpPr/>
            <p:nvPr/>
          </p:nvSpPr>
          <p:spPr bwMode="auto">
            <a:xfrm>
              <a:off x="3431229" y="3121497"/>
              <a:ext cx="111760" cy="111760"/>
            </a:xfrm>
            <a:custGeom>
              <a:avLst/>
              <a:gdLst>
                <a:gd name="T0" fmla="*/ 7 w 166"/>
                <a:gd name="T1" fmla="*/ 166 h 166"/>
                <a:gd name="T2" fmla="*/ 0 w 166"/>
                <a:gd name="T3" fmla="*/ 159 h 166"/>
                <a:gd name="T4" fmla="*/ 156 w 166"/>
                <a:gd name="T5" fmla="*/ 0 h 166"/>
                <a:gd name="T6" fmla="*/ 166 w 166"/>
                <a:gd name="T7" fmla="*/ 10 h 166"/>
                <a:gd name="T8" fmla="*/ 7 w 166"/>
                <a:gd name="T9" fmla="*/ 166 h 166"/>
              </a:gdLst>
              <a:ahLst/>
              <a:cxnLst>
                <a:cxn ang="0">
                  <a:pos x="T0" y="T1"/>
                </a:cxn>
                <a:cxn ang="0">
                  <a:pos x="T2" y="T3"/>
                </a:cxn>
                <a:cxn ang="0">
                  <a:pos x="T4" y="T5"/>
                </a:cxn>
                <a:cxn ang="0">
                  <a:pos x="T6" y="T7"/>
                </a:cxn>
                <a:cxn ang="0">
                  <a:pos x="T8" y="T9"/>
                </a:cxn>
              </a:cxnLst>
              <a:rect l="0" t="0" r="r" b="b"/>
              <a:pathLst>
                <a:path w="166" h="166">
                  <a:moveTo>
                    <a:pt x="7" y="166"/>
                  </a:moveTo>
                  <a:lnTo>
                    <a:pt x="0" y="159"/>
                  </a:lnTo>
                  <a:lnTo>
                    <a:pt x="156" y="0"/>
                  </a:lnTo>
                  <a:lnTo>
                    <a:pt x="166" y="10"/>
                  </a:lnTo>
                  <a:lnTo>
                    <a:pt x="7" y="166"/>
                  </a:lnTo>
                  <a:close/>
                </a:path>
              </a:pathLst>
            </a:custGeom>
            <a:solidFill>
              <a:srgbClr val="CBCBCB"/>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25"/>
            <p:cNvSpPr/>
            <p:nvPr/>
          </p:nvSpPr>
          <p:spPr bwMode="auto">
            <a:xfrm>
              <a:off x="3445367" y="3137655"/>
              <a:ext cx="111760" cy="109741"/>
            </a:xfrm>
            <a:custGeom>
              <a:avLst/>
              <a:gdLst>
                <a:gd name="T0" fmla="*/ 10 w 166"/>
                <a:gd name="T1" fmla="*/ 163 h 163"/>
                <a:gd name="T2" fmla="*/ 0 w 166"/>
                <a:gd name="T3" fmla="*/ 156 h 163"/>
                <a:gd name="T4" fmla="*/ 159 w 166"/>
                <a:gd name="T5" fmla="*/ 0 h 163"/>
                <a:gd name="T6" fmla="*/ 166 w 166"/>
                <a:gd name="T7" fmla="*/ 7 h 163"/>
                <a:gd name="T8" fmla="*/ 10 w 166"/>
                <a:gd name="T9" fmla="*/ 163 h 163"/>
              </a:gdLst>
              <a:ahLst/>
              <a:cxnLst>
                <a:cxn ang="0">
                  <a:pos x="T0" y="T1"/>
                </a:cxn>
                <a:cxn ang="0">
                  <a:pos x="T2" y="T3"/>
                </a:cxn>
                <a:cxn ang="0">
                  <a:pos x="T4" y="T5"/>
                </a:cxn>
                <a:cxn ang="0">
                  <a:pos x="T6" y="T7"/>
                </a:cxn>
                <a:cxn ang="0">
                  <a:pos x="T8" y="T9"/>
                </a:cxn>
              </a:cxnLst>
              <a:rect l="0" t="0" r="r" b="b"/>
              <a:pathLst>
                <a:path w="166" h="163">
                  <a:moveTo>
                    <a:pt x="10" y="163"/>
                  </a:moveTo>
                  <a:lnTo>
                    <a:pt x="0" y="156"/>
                  </a:lnTo>
                  <a:lnTo>
                    <a:pt x="159" y="0"/>
                  </a:lnTo>
                  <a:lnTo>
                    <a:pt x="166" y="7"/>
                  </a:lnTo>
                  <a:lnTo>
                    <a:pt x="10" y="163"/>
                  </a:lnTo>
                  <a:close/>
                </a:path>
              </a:pathLst>
            </a:custGeom>
            <a:solidFill>
              <a:srgbClr val="CBCBCB"/>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26"/>
            <p:cNvSpPr/>
            <p:nvPr/>
          </p:nvSpPr>
          <p:spPr bwMode="auto">
            <a:xfrm>
              <a:off x="3461525" y="3151794"/>
              <a:ext cx="111760" cy="111760"/>
            </a:xfrm>
            <a:custGeom>
              <a:avLst/>
              <a:gdLst>
                <a:gd name="T0" fmla="*/ 7 w 166"/>
                <a:gd name="T1" fmla="*/ 166 h 166"/>
                <a:gd name="T2" fmla="*/ 0 w 166"/>
                <a:gd name="T3" fmla="*/ 156 h 166"/>
                <a:gd name="T4" fmla="*/ 156 w 166"/>
                <a:gd name="T5" fmla="*/ 0 h 166"/>
                <a:gd name="T6" fmla="*/ 166 w 166"/>
                <a:gd name="T7" fmla="*/ 7 h 166"/>
                <a:gd name="T8" fmla="*/ 7 w 166"/>
                <a:gd name="T9" fmla="*/ 166 h 166"/>
              </a:gdLst>
              <a:ahLst/>
              <a:cxnLst>
                <a:cxn ang="0">
                  <a:pos x="T0" y="T1"/>
                </a:cxn>
                <a:cxn ang="0">
                  <a:pos x="T2" y="T3"/>
                </a:cxn>
                <a:cxn ang="0">
                  <a:pos x="T4" y="T5"/>
                </a:cxn>
                <a:cxn ang="0">
                  <a:pos x="T6" y="T7"/>
                </a:cxn>
                <a:cxn ang="0">
                  <a:pos x="T8" y="T9"/>
                </a:cxn>
              </a:cxnLst>
              <a:rect l="0" t="0" r="r" b="b"/>
              <a:pathLst>
                <a:path w="166" h="166">
                  <a:moveTo>
                    <a:pt x="7" y="166"/>
                  </a:moveTo>
                  <a:lnTo>
                    <a:pt x="0" y="156"/>
                  </a:lnTo>
                  <a:lnTo>
                    <a:pt x="156" y="0"/>
                  </a:lnTo>
                  <a:lnTo>
                    <a:pt x="166" y="7"/>
                  </a:lnTo>
                  <a:lnTo>
                    <a:pt x="7" y="166"/>
                  </a:lnTo>
                  <a:close/>
                </a:path>
              </a:pathLst>
            </a:custGeom>
            <a:solidFill>
              <a:srgbClr val="CBCBCB"/>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27"/>
            <p:cNvSpPr/>
            <p:nvPr/>
          </p:nvSpPr>
          <p:spPr bwMode="auto">
            <a:xfrm>
              <a:off x="3475663" y="3165932"/>
              <a:ext cx="111760" cy="111760"/>
            </a:xfrm>
            <a:custGeom>
              <a:avLst/>
              <a:gdLst>
                <a:gd name="T0" fmla="*/ 10 w 166"/>
                <a:gd name="T1" fmla="*/ 166 h 166"/>
                <a:gd name="T2" fmla="*/ 0 w 166"/>
                <a:gd name="T3" fmla="*/ 159 h 166"/>
                <a:gd name="T4" fmla="*/ 159 w 166"/>
                <a:gd name="T5" fmla="*/ 0 h 166"/>
                <a:gd name="T6" fmla="*/ 166 w 166"/>
                <a:gd name="T7" fmla="*/ 10 h 166"/>
                <a:gd name="T8" fmla="*/ 10 w 166"/>
                <a:gd name="T9" fmla="*/ 166 h 166"/>
              </a:gdLst>
              <a:ahLst/>
              <a:cxnLst>
                <a:cxn ang="0">
                  <a:pos x="T0" y="T1"/>
                </a:cxn>
                <a:cxn ang="0">
                  <a:pos x="T2" y="T3"/>
                </a:cxn>
                <a:cxn ang="0">
                  <a:pos x="T4" y="T5"/>
                </a:cxn>
                <a:cxn ang="0">
                  <a:pos x="T6" y="T7"/>
                </a:cxn>
                <a:cxn ang="0">
                  <a:pos x="T8" y="T9"/>
                </a:cxn>
              </a:cxnLst>
              <a:rect l="0" t="0" r="r" b="b"/>
              <a:pathLst>
                <a:path w="166" h="166">
                  <a:moveTo>
                    <a:pt x="10" y="166"/>
                  </a:moveTo>
                  <a:lnTo>
                    <a:pt x="0" y="159"/>
                  </a:lnTo>
                  <a:lnTo>
                    <a:pt x="159" y="0"/>
                  </a:lnTo>
                  <a:lnTo>
                    <a:pt x="166" y="10"/>
                  </a:lnTo>
                  <a:lnTo>
                    <a:pt x="10" y="166"/>
                  </a:lnTo>
                  <a:close/>
                </a:path>
              </a:pathLst>
            </a:custGeom>
            <a:solidFill>
              <a:srgbClr val="CBCBCB"/>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Freeform 28"/>
            <p:cNvSpPr/>
            <p:nvPr/>
          </p:nvSpPr>
          <p:spPr bwMode="auto">
            <a:xfrm>
              <a:off x="3491822" y="3182090"/>
              <a:ext cx="109741" cy="111760"/>
            </a:xfrm>
            <a:custGeom>
              <a:avLst/>
              <a:gdLst>
                <a:gd name="T0" fmla="*/ 7 w 163"/>
                <a:gd name="T1" fmla="*/ 166 h 166"/>
                <a:gd name="T2" fmla="*/ 0 w 163"/>
                <a:gd name="T3" fmla="*/ 156 h 166"/>
                <a:gd name="T4" fmla="*/ 156 w 163"/>
                <a:gd name="T5" fmla="*/ 0 h 166"/>
                <a:gd name="T6" fmla="*/ 163 w 163"/>
                <a:gd name="T7" fmla="*/ 7 h 166"/>
                <a:gd name="T8" fmla="*/ 7 w 163"/>
                <a:gd name="T9" fmla="*/ 166 h 166"/>
              </a:gdLst>
              <a:ahLst/>
              <a:cxnLst>
                <a:cxn ang="0">
                  <a:pos x="T0" y="T1"/>
                </a:cxn>
                <a:cxn ang="0">
                  <a:pos x="T2" y="T3"/>
                </a:cxn>
                <a:cxn ang="0">
                  <a:pos x="T4" y="T5"/>
                </a:cxn>
                <a:cxn ang="0">
                  <a:pos x="T6" y="T7"/>
                </a:cxn>
                <a:cxn ang="0">
                  <a:pos x="T8" y="T9"/>
                </a:cxn>
              </a:cxnLst>
              <a:rect l="0" t="0" r="r" b="b"/>
              <a:pathLst>
                <a:path w="163" h="166">
                  <a:moveTo>
                    <a:pt x="7" y="166"/>
                  </a:moveTo>
                  <a:lnTo>
                    <a:pt x="0" y="156"/>
                  </a:lnTo>
                  <a:lnTo>
                    <a:pt x="156" y="0"/>
                  </a:lnTo>
                  <a:lnTo>
                    <a:pt x="163" y="7"/>
                  </a:lnTo>
                  <a:lnTo>
                    <a:pt x="7" y="166"/>
                  </a:lnTo>
                  <a:close/>
                </a:path>
              </a:pathLst>
            </a:custGeom>
            <a:solidFill>
              <a:srgbClr val="CBCBCB"/>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29"/>
            <p:cNvSpPr/>
            <p:nvPr/>
          </p:nvSpPr>
          <p:spPr bwMode="auto">
            <a:xfrm>
              <a:off x="3505960" y="3196228"/>
              <a:ext cx="111760" cy="111760"/>
            </a:xfrm>
            <a:custGeom>
              <a:avLst/>
              <a:gdLst>
                <a:gd name="T0" fmla="*/ 7 w 166"/>
                <a:gd name="T1" fmla="*/ 166 h 166"/>
                <a:gd name="T2" fmla="*/ 0 w 166"/>
                <a:gd name="T3" fmla="*/ 159 h 166"/>
                <a:gd name="T4" fmla="*/ 156 w 166"/>
                <a:gd name="T5" fmla="*/ 0 h 166"/>
                <a:gd name="T6" fmla="*/ 166 w 166"/>
                <a:gd name="T7" fmla="*/ 10 h 166"/>
                <a:gd name="T8" fmla="*/ 7 w 166"/>
                <a:gd name="T9" fmla="*/ 166 h 166"/>
              </a:gdLst>
              <a:ahLst/>
              <a:cxnLst>
                <a:cxn ang="0">
                  <a:pos x="T0" y="T1"/>
                </a:cxn>
                <a:cxn ang="0">
                  <a:pos x="T2" y="T3"/>
                </a:cxn>
                <a:cxn ang="0">
                  <a:pos x="T4" y="T5"/>
                </a:cxn>
                <a:cxn ang="0">
                  <a:pos x="T6" y="T7"/>
                </a:cxn>
                <a:cxn ang="0">
                  <a:pos x="T8" y="T9"/>
                </a:cxn>
              </a:cxnLst>
              <a:rect l="0" t="0" r="r" b="b"/>
              <a:pathLst>
                <a:path w="166" h="166">
                  <a:moveTo>
                    <a:pt x="7" y="166"/>
                  </a:moveTo>
                  <a:lnTo>
                    <a:pt x="0" y="159"/>
                  </a:lnTo>
                  <a:lnTo>
                    <a:pt x="156" y="0"/>
                  </a:lnTo>
                  <a:lnTo>
                    <a:pt x="166" y="10"/>
                  </a:lnTo>
                  <a:lnTo>
                    <a:pt x="7" y="166"/>
                  </a:lnTo>
                  <a:close/>
                </a:path>
              </a:pathLst>
            </a:custGeom>
            <a:solidFill>
              <a:srgbClr val="CBCBCB"/>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Freeform 30"/>
            <p:cNvSpPr/>
            <p:nvPr/>
          </p:nvSpPr>
          <p:spPr bwMode="auto">
            <a:xfrm>
              <a:off x="3520098" y="3212387"/>
              <a:ext cx="111760" cy="109741"/>
            </a:xfrm>
            <a:custGeom>
              <a:avLst/>
              <a:gdLst>
                <a:gd name="T0" fmla="*/ 10 w 166"/>
                <a:gd name="T1" fmla="*/ 163 h 163"/>
                <a:gd name="T2" fmla="*/ 0 w 166"/>
                <a:gd name="T3" fmla="*/ 156 h 163"/>
                <a:gd name="T4" fmla="*/ 159 w 166"/>
                <a:gd name="T5" fmla="*/ 0 h 163"/>
                <a:gd name="T6" fmla="*/ 166 w 166"/>
                <a:gd name="T7" fmla="*/ 7 h 163"/>
                <a:gd name="T8" fmla="*/ 10 w 166"/>
                <a:gd name="T9" fmla="*/ 163 h 163"/>
              </a:gdLst>
              <a:ahLst/>
              <a:cxnLst>
                <a:cxn ang="0">
                  <a:pos x="T0" y="T1"/>
                </a:cxn>
                <a:cxn ang="0">
                  <a:pos x="T2" y="T3"/>
                </a:cxn>
                <a:cxn ang="0">
                  <a:pos x="T4" y="T5"/>
                </a:cxn>
                <a:cxn ang="0">
                  <a:pos x="T6" y="T7"/>
                </a:cxn>
                <a:cxn ang="0">
                  <a:pos x="T8" y="T9"/>
                </a:cxn>
              </a:cxnLst>
              <a:rect l="0" t="0" r="r" b="b"/>
              <a:pathLst>
                <a:path w="166" h="163">
                  <a:moveTo>
                    <a:pt x="10" y="163"/>
                  </a:moveTo>
                  <a:lnTo>
                    <a:pt x="0" y="156"/>
                  </a:lnTo>
                  <a:lnTo>
                    <a:pt x="159" y="0"/>
                  </a:lnTo>
                  <a:lnTo>
                    <a:pt x="166" y="7"/>
                  </a:lnTo>
                  <a:lnTo>
                    <a:pt x="10" y="163"/>
                  </a:lnTo>
                  <a:close/>
                </a:path>
              </a:pathLst>
            </a:custGeom>
            <a:solidFill>
              <a:srgbClr val="CBCBCB"/>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Freeform 31"/>
            <p:cNvSpPr/>
            <p:nvPr/>
          </p:nvSpPr>
          <p:spPr bwMode="auto">
            <a:xfrm>
              <a:off x="3536256" y="3226525"/>
              <a:ext cx="111760" cy="111760"/>
            </a:xfrm>
            <a:custGeom>
              <a:avLst/>
              <a:gdLst>
                <a:gd name="T0" fmla="*/ 7 w 166"/>
                <a:gd name="T1" fmla="*/ 166 h 166"/>
                <a:gd name="T2" fmla="*/ 0 w 166"/>
                <a:gd name="T3" fmla="*/ 159 h 166"/>
                <a:gd name="T4" fmla="*/ 156 w 166"/>
                <a:gd name="T5" fmla="*/ 0 h 166"/>
                <a:gd name="T6" fmla="*/ 166 w 166"/>
                <a:gd name="T7" fmla="*/ 10 h 166"/>
                <a:gd name="T8" fmla="*/ 7 w 166"/>
                <a:gd name="T9" fmla="*/ 166 h 166"/>
              </a:gdLst>
              <a:ahLst/>
              <a:cxnLst>
                <a:cxn ang="0">
                  <a:pos x="T0" y="T1"/>
                </a:cxn>
                <a:cxn ang="0">
                  <a:pos x="T2" y="T3"/>
                </a:cxn>
                <a:cxn ang="0">
                  <a:pos x="T4" y="T5"/>
                </a:cxn>
                <a:cxn ang="0">
                  <a:pos x="T6" y="T7"/>
                </a:cxn>
                <a:cxn ang="0">
                  <a:pos x="T8" y="T9"/>
                </a:cxn>
              </a:cxnLst>
              <a:rect l="0" t="0" r="r" b="b"/>
              <a:pathLst>
                <a:path w="166" h="166">
                  <a:moveTo>
                    <a:pt x="7" y="166"/>
                  </a:moveTo>
                  <a:lnTo>
                    <a:pt x="0" y="159"/>
                  </a:lnTo>
                  <a:lnTo>
                    <a:pt x="156" y="0"/>
                  </a:lnTo>
                  <a:lnTo>
                    <a:pt x="166" y="10"/>
                  </a:lnTo>
                  <a:lnTo>
                    <a:pt x="7" y="166"/>
                  </a:lnTo>
                  <a:close/>
                </a:path>
              </a:pathLst>
            </a:custGeom>
            <a:solidFill>
              <a:srgbClr val="CBCBCB"/>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Freeform 32"/>
            <p:cNvSpPr/>
            <p:nvPr/>
          </p:nvSpPr>
          <p:spPr bwMode="auto">
            <a:xfrm>
              <a:off x="3550395" y="3242683"/>
              <a:ext cx="111760" cy="109741"/>
            </a:xfrm>
            <a:custGeom>
              <a:avLst/>
              <a:gdLst>
                <a:gd name="T0" fmla="*/ 10 w 166"/>
                <a:gd name="T1" fmla="*/ 163 h 163"/>
                <a:gd name="T2" fmla="*/ 0 w 166"/>
                <a:gd name="T3" fmla="*/ 156 h 163"/>
                <a:gd name="T4" fmla="*/ 159 w 166"/>
                <a:gd name="T5" fmla="*/ 0 h 163"/>
                <a:gd name="T6" fmla="*/ 166 w 166"/>
                <a:gd name="T7" fmla="*/ 7 h 163"/>
                <a:gd name="T8" fmla="*/ 10 w 166"/>
                <a:gd name="T9" fmla="*/ 163 h 163"/>
              </a:gdLst>
              <a:ahLst/>
              <a:cxnLst>
                <a:cxn ang="0">
                  <a:pos x="T0" y="T1"/>
                </a:cxn>
                <a:cxn ang="0">
                  <a:pos x="T2" y="T3"/>
                </a:cxn>
                <a:cxn ang="0">
                  <a:pos x="T4" y="T5"/>
                </a:cxn>
                <a:cxn ang="0">
                  <a:pos x="T6" y="T7"/>
                </a:cxn>
                <a:cxn ang="0">
                  <a:pos x="T8" y="T9"/>
                </a:cxn>
              </a:cxnLst>
              <a:rect l="0" t="0" r="r" b="b"/>
              <a:pathLst>
                <a:path w="166" h="163">
                  <a:moveTo>
                    <a:pt x="10" y="163"/>
                  </a:moveTo>
                  <a:lnTo>
                    <a:pt x="0" y="156"/>
                  </a:lnTo>
                  <a:lnTo>
                    <a:pt x="159" y="0"/>
                  </a:lnTo>
                  <a:lnTo>
                    <a:pt x="166" y="7"/>
                  </a:lnTo>
                  <a:lnTo>
                    <a:pt x="10" y="163"/>
                  </a:lnTo>
                  <a:close/>
                </a:path>
              </a:pathLst>
            </a:custGeom>
            <a:solidFill>
              <a:srgbClr val="CBCBCB"/>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Freeform 33"/>
            <p:cNvSpPr/>
            <p:nvPr/>
          </p:nvSpPr>
          <p:spPr bwMode="auto">
            <a:xfrm>
              <a:off x="3566553" y="3256821"/>
              <a:ext cx="111760" cy="111760"/>
            </a:xfrm>
            <a:custGeom>
              <a:avLst/>
              <a:gdLst>
                <a:gd name="T0" fmla="*/ 7 w 166"/>
                <a:gd name="T1" fmla="*/ 166 h 166"/>
                <a:gd name="T2" fmla="*/ 0 w 166"/>
                <a:gd name="T3" fmla="*/ 156 h 166"/>
                <a:gd name="T4" fmla="*/ 156 w 166"/>
                <a:gd name="T5" fmla="*/ 0 h 166"/>
                <a:gd name="T6" fmla="*/ 166 w 166"/>
                <a:gd name="T7" fmla="*/ 7 h 166"/>
                <a:gd name="T8" fmla="*/ 7 w 166"/>
                <a:gd name="T9" fmla="*/ 166 h 166"/>
              </a:gdLst>
              <a:ahLst/>
              <a:cxnLst>
                <a:cxn ang="0">
                  <a:pos x="T0" y="T1"/>
                </a:cxn>
                <a:cxn ang="0">
                  <a:pos x="T2" y="T3"/>
                </a:cxn>
                <a:cxn ang="0">
                  <a:pos x="T4" y="T5"/>
                </a:cxn>
                <a:cxn ang="0">
                  <a:pos x="T6" y="T7"/>
                </a:cxn>
                <a:cxn ang="0">
                  <a:pos x="T8" y="T9"/>
                </a:cxn>
              </a:cxnLst>
              <a:rect l="0" t="0" r="r" b="b"/>
              <a:pathLst>
                <a:path w="166" h="166">
                  <a:moveTo>
                    <a:pt x="7" y="166"/>
                  </a:moveTo>
                  <a:lnTo>
                    <a:pt x="0" y="156"/>
                  </a:lnTo>
                  <a:lnTo>
                    <a:pt x="156" y="0"/>
                  </a:lnTo>
                  <a:lnTo>
                    <a:pt x="166" y="7"/>
                  </a:lnTo>
                  <a:lnTo>
                    <a:pt x="7" y="166"/>
                  </a:lnTo>
                  <a:close/>
                </a:path>
              </a:pathLst>
            </a:custGeom>
            <a:solidFill>
              <a:srgbClr val="CBCBCB"/>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Freeform 34"/>
            <p:cNvSpPr/>
            <p:nvPr/>
          </p:nvSpPr>
          <p:spPr bwMode="auto">
            <a:xfrm>
              <a:off x="3580691" y="3271633"/>
              <a:ext cx="111760" cy="111087"/>
            </a:xfrm>
            <a:custGeom>
              <a:avLst/>
              <a:gdLst>
                <a:gd name="T0" fmla="*/ 10 w 166"/>
                <a:gd name="T1" fmla="*/ 165 h 165"/>
                <a:gd name="T2" fmla="*/ 0 w 166"/>
                <a:gd name="T3" fmla="*/ 158 h 165"/>
                <a:gd name="T4" fmla="*/ 159 w 166"/>
                <a:gd name="T5" fmla="*/ 0 h 165"/>
                <a:gd name="T6" fmla="*/ 166 w 166"/>
                <a:gd name="T7" fmla="*/ 9 h 165"/>
                <a:gd name="T8" fmla="*/ 10 w 166"/>
                <a:gd name="T9" fmla="*/ 165 h 165"/>
              </a:gdLst>
              <a:ahLst/>
              <a:cxnLst>
                <a:cxn ang="0">
                  <a:pos x="T0" y="T1"/>
                </a:cxn>
                <a:cxn ang="0">
                  <a:pos x="T2" y="T3"/>
                </a:cxn>
                <a:cxn ang="0">
                  <a:pos x="T4" y="T5"/>
                </a:cxn>
                <a:cxn ang="0">
                  <a:pos x="T6" y="T7"/>
                </a:cxn>
                <a:cxn ang="0">
                  <a:pos x="T8" y="T9"/>
                </a:cxn>
              </a:cxnLst>
              <a:rect l="0" t="0" r="r" b="b"/>
              <a:pathLst>
                <a:path w="166" h="165">
                  <a:moveTo>
                    <a:pt x="10" y="165"/>
                  </a:moveTo>
                  <a:lnTo>
                    <a:pt x="0" y="158"/>
                  </a:lnTo>
                  <a:lnTo>
                    <a:pt x="159" y="0"/>
                  </a:lnTo>
                  <a:lnTo>
                    <a:pt x="166" y="9"/>
                  </a:lnTo>
                  <a:lnTo>
                    <a:pt x="10" y="165"/>
                  </a:lnTo>
                  <a:close/>
                </a:path>
              </a:pathLst>
            </a:custGeom>
            <a:solidFill>
              <a:srgbClr val="CBCBCB"/>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35"/>
            <p:cNvSpPr/>
            <p:nvPr/>
          </p:nvSpPr>
          <p:spPr bwMode="auto">
            <a:xfrm>
              <a:off x="3596849" y="3287118"/>
              <a:ext cx="109741" cy="111760"/>
            </a:xfrm>
            <a:custGeom>
              <a:avLst/>
              <a:gdLst>
                <a:gd name="T0" fmla="*/ 7 w 163"/>
                <a:gd name="T1" fmla="*/ 166 h 166"/>
                <a:gd name="T2" fmla="*/ 0 w 163"/>
                <a:gd name="T3" fmla="*/ 156 h 166"/>
                <a:gd name="T4" fmla="*/ 156 w 163"/>
                <a:gd name="T5" fmla="*/ 0 h 166"/>
                <a:gd name="T6" fmla="*/ 163 w 163"/>
                <a:gd name="T7" fmla="*/ 7 h 166"/>
                <a:gd name="T8" fmla="*/ 7 w 163"/>
                <a:gd name="T9" fmla="*/ 166 h 166"/>
              </a:gdLst>
              <a:ahLst/>
              <a:cxnLst>
                <a:cxn ang="0">
                  <a:pos x="T0" y="T1"/>
                </a:cxn>
                <a:cxn ang="0">
                  <a:pos x="T2" y="T3"/>
                </a:cxn>
                <a:cxn ang="0">
                  <a:pos x="T4" y="T5"/>
                </a:cxn>
                <a:cxn ang="0">
                  <a:pos x="T6" y="T7"/>
                </a:cxn>
                <a:cxn ang="0">
                  <a:pos x="T8" y="T9"/>
                </a:cxn>
              </a:cxnLst>
              <a:rect l="0" t="0" r="r" b="b"/>
              <a:pathLst>
                <a:path w="163" h="166">
                  <a:moveTo>
                    <a:pt x="7" y="166"/>
                  </a:moveTo>
                  <a:lnTo>
                    <a:pt x="0" y="156"/>
                  </a:lnTo>
                  <a:lnTo>
                    <a:pt x="156" y="0"/>
                  </a:lnTo>
                  <a:lnTo>
                    <a:pt x="163" y="7"/>
                  </a:lnTo>
                  <a:lnTo>
                    <a:pt x="7" y="166"/>
                  </a:lnTo>
                  <a:close/>
                </a:path>
              </a:pathLst>
            </a:custGeom>
            <a:solidFill>
              <a:srgbClr val="CBCBCB"/>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Freeform 36"/>
            <p:cNvSpPr/>
            <p:nvPr/>
          </p:nvSpPr>
          <p:spPr bwMode="auto">
            <a:xfrm>
              <a:off x="3426516" y="2059774"/>
              <a:ext cx="1312174" cy="1313521"/>
            </a:xfrm>
            <a:custGeom>
              <a:avLst/>
              <a:gdLst>
                <a:gd name="T0" fmla="*/ 141 w 824"/>
                <a:gd name="T1" fmla="*/ 825 h 825"/>
                <a:gd name="T2" fmla="*/ 482 w 824"/>
                <a:gd name="T3" fmla="*/ 564 h 825"/>
                <a:gd name="T4" fmla="*/ 763 w 824"/>
                <a:gd name="T5" fmla="*/ 61 h 825"/>
                <a:gd name="T6" fmla="*/ 261 w 824"/>
                <a:gd name="T7" fmla="*/ 343 h 825"/>
                <a:gd name="T8" fmla="*/ 0 w 824"/>
                <a:gd name="T9" fmla="*/ 683 h 825"/>
                <a:gd name="T10" fmla="*/ 141 w 824"/>
                <a:gd name="T11" fmla="*/ 825 h 825"/>
              </a:gdLst>
              <a:ahLst/>
              <a:cxnLst>
                <a:cxn ang="0">
                  <a:pos x="T0" y="T1"/>
                </a:cxn>
                <a:cxn ang="0">
                  <a:pos x="T2" y="T3"/>
                </a:cxn>
                <a:cxn ang="0">
                  <a:pos x="T4" y="T5"/>
                </a:cxn>
                <a:cxn ang="0">
                  <a:pos x="T6" y="T7"/>
                </a:cxn>
                <a:cxn ang="0">
                  <a:pos x="T8" y="T9"/>
                </a:cxn>
                <a:cxn ang="0">
                  <a:pos x="T10" y="T11"/>
                </a:cxn>
              </a:cxnLst>
              <a:rect l="0" t="0" r="r" b="b"/>
              <a:pathLst>
                <a:path w="824" h="825">
                  <a:moveTo>
                    <a:pt x="141" y="825"/>
                  </a:moveTo>
                  <a:cubicBezTo>
                    <a:pt x="237" y="778"/>
                    <a:pt x="361" y="685"/>
                    <a:pt x="482" y="564"/>
                  </a:cubicBezTo>
                  <a:cubicBezTo>
                    <a:pt x="698" y="348"/>
                    <a:pt x="824" y="123"/>
                    <a:pt x="763" y="61"/>
                  </a:cubicBezTo>
                  <a:cubicBezTo>
                    <a:pt x="702" y="0"/>
                    <a:pt x="477" y="126"/>
                    <a:pt x="261" y="343"/>
                  </a:cubicBezTo>
                  <a:cubicBezTo>
                    <a:pt x="140" y="464"/>
                    <a:pt x="47" y="587"/>
                    <a:pt x="0" y="683"/>
                  </a:cubicBezTo>
                  <a:cubicBezTo>
                    <a:pt x="141" y="825"/>
                    <a:pt x="141" y="825"/>
                    <a:pt x="141" y="825"/>
                  </a:cubicBezTo>
                </a:path>
              </a:pathLst>
            </a:custGeom>
            <a:solidFill>
              <a:schemeClr val="tx2">
                <a:lumMod val="20000"/>
                <a:lumOff val="80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Freeform 37"/>
            <p:cNvSpPr/>
            <p:nvPr/>
          </p:nvSpPr>
          <p:spPr bwMode="auto">
            <a:xfrm>
              <a:off x="3549048" y="2779484"/>
              <a:ext cx="469932" cy="471279"/>
            </a:xfrm>
            <a:custGeom>
              <a:avLst/>
              <a:gdLst>
                <a:gd name="T0" fmla="*/ 205 w 295"/>
                <a:gd name="T1" fmla="*/ 285 h 296"/>
                <a:gd name="T2" fmla="*/ 295 w 295"/>
                <a:gd name="T3" fmla="*/ 213 h 296"/>
                <a:gd name="T4" fmla="*/ 176 w 295"/>
                <a:gd name="T5" fmla="*/ 120 h 296"/>
                <a:gd name="T6" fmla="*/ 82 w 295"/>
                <a:gd name="T7" fmla="*/ 0 h 296"/>
                <a:gd name="T8" fmla="*/ 11 w 295"/>
                <a:gd name="T9" fmla="*/ 90 h 296"/>
                <a:gd name="T10" fmla="*/ 95 w 295"/>
                <a:gd name="T11" fmla="*/ 201 h 296"/>
                <a:gd name="T12" fmla="*/ 205 w 295"/>
                <a:gd name="T13" fmla="*/ 285 h 296"/>
              </a:gdLst>
              <a:ahLst/>
              <a:cxnLst>
                <a:cxn ang="0">
                  <a:pos x="T0" y="T1"/>
                </a:cxn>
                <a:cxn ang="0">
                  <a:pos x="T2" y="T3"/>
                </a:cxn>
                <a:cxn ang="0">
                  <a:pos x="T4" y="T5"/>
                </a:cxn>
                <a:cxn ang="0">
                  <a:pos x="T6" y="T7"/>
                </a:cxn>
                <a:cxn ang="0">
                  <a:pos x="T8" y="T9"/>
                </a:cxn>
                <a:cxn ang="0">
                  <a:pos x="T10" y="T11"/>
                </a:cxn>
                <a:cxn ang="0">
                  <a:pos x="T12" y="T13"/>
                </a:cxn>
              </a:cxnLst>
              <a:rect l="0" t="0" r="r" b="b"/>
              <a:pathLst>
                <a:path w="295" h="296">
                  <a:moveTo>
                    <a:pt x="205" y="285"/>
                  </a:moveTo>
                  <a:cubicBezTo>
                    <a:pt x="235" y="263"/>
                    <a:pt x="265" y="240"/>
                    <a:pt x="295" y="213"/>
                  </a:cubicBezTo>
                  <a:cubicBezTo>
                    <a:pt x="295" y="213"/>
                    <a:pt x="281" y="225"/>
                    <a:pt x="176" y="120"/>
                  </a:cubicBezTo>
                  <a:cubicBezTo>
                    <a:pt x="71" y="15"/>
                    <a:pt x="82" y="0"/>
                    <a:pt x="82" y="0"/>
                  </a:cubicBezTo>
                  <a:cubicBezTo>
                    <a:pt x="56" y="31"/>
                    <a:pt x="32" y="61"/>
                    <a:pt x="11" y="90"/>
                  </a:cubicBezTo>
                  <a:cubicBezTo>
                    <a:pt x="11" y="90"/>
                    <a:pt x="0" y="105"/>
                    <a:pt x="95" y="201"/>
                  </a:cubicBezTo>
                  <a:cubicBezTo>
                    <a:pt x="190" y="296"/>
                    <a:pt x="205" y="285"/>
                    <a:pt x="205" y="285"/>
                  </a:cubicBez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Freeform 38"/>
            <p:cNvSpPr/>
            <p:nvPr/>
          </p:nvSpPr>
          <p:spPr bwMode="auto">
            <a:xfrm>
              <a:off x="4179888" y="2092763"/>
              <a:ext cx="526485" cy="527159"/>
            </a:xfrm>
            <a:custGeom>
              <a:avLst/>
              <a:gdLst>
                <a:gd name="T0" fmla="*/ 191 w 331"/>
                <a:gd name="T1" fmla="*/ 331 h 331"/>
                <a:gd name="T2" fmla="*/ 290 w 331"/>
                <a:gd name="T3" fmla="*/ 40 h 331"/>
                <a:gd name="T4" fmla="*/ 0 w 331"/>
                <a:gd name="T5" fmla="*/ 140 h 331"/>
                <a:gd name="T6" fmla="*/ 75 w 331"/>
                <a:gd name="T7" fmla="*/ 256 h 331"/>
                <a:gd name="T8" fmla="*/ 191 w 331"/>
                <a:gd name="T9" fmla="*/ 331 h 331"/>
              </a:gdLst>
              <a:ahLst/>
              <a:cxnLst>
                <a:cxn ang="0">
                  <a:pos x="T0" y="T1"/>
                </a:cxn>
                <a:cxn ang="0">
                  <a:pos x="T2" y="T3"/>
                </a:cxn>
                <a:cxn ang="0">
                  <a:pos x="T4" y="T5"/>
                </a:cxn>
                <a:cxn ang="0">
                  <a:pos x="T6" y="T7"/>
                </a:cxn>
                <a:cxn ang="0">
                  <a:pos x="T8" y="T9"/>
                </a:cxn>
              </a:cxnLst>
              <a:rect l="0" t="0" r="r" b="b"/>
              <a:pathLst>
                <a:path w="331" h="331">
                  <a:moveTo>
                    <a:pt x="191" y="331"/>
                  </a:moveTo>
                  <a:cubicBezTo>
                    <a:pt x="288" y="195"/>
                    <a:pt x="331" y="81"/>
                    <a:pt x="290" y="40"/>
                  </a:cubicBezTo>
                  <a:cubicBezTo>
                    <a:pt x="249" y="0"/>
                    <a:pt x="135" y="42"/>
                    <a:pt x="0" y="140"/>
                  </a:cubicBezTo>
                  <a:cubicBezTo>
                    <a:pt x="0" y="140"/>
                    <a:pt x="20" y="202"/>
                    <a:pt x="75" y="256"/>
                  </a:cubicBezTo>
                  <a:cubicBezTo>
                    <a:pt x="129" y="310"/>
                    <a:pt x="191" y="331"/>
                    <a:pt x="191" y="331"/>
                  </a:cubicBez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Freeform 39"/>
            <p:cNvSpPr/>
            <p:nvPr/>
          </p:nvSpPr>
          <p:spPr bwMode="auto">
            <a:xfrm>
              <a:off x="4009555" y="2486618"/>
              <a:ext cx="302292" cy="303638"/>
            </a:xfrm>
            <a:custGeom>
              <a:avLst/>
              <a:gdLst>
                <a:gd name="T0" fmla="*/ 156 w 190"/>
                <a:gd name="T1" fmla="*/ 157 h 191"/>
                <a:gd name="T2" fmla="*/ 34 w 190"/>
                <a:gd name="T3" fmla="*/ 157 h 191"/>
                <a:gd name="T4" fmla="*/ 34 w 190"/>
                <a:gd name="T5" fmla="*/ 34 h 191"/>
                <a:gd name="T6" fmla="*/ 156 w 190"/>
                <a:gd name="T7" fmla="*/ 34 h 191"/>
                <a:gd name="T8" fmla="*/ 156 w 190"/>
                <a:gd name="T9" fmla="*/ 157 h 191"/>
              </a:gdLst>
              <a:ahLst/>
              <a:cxnLst>
                <a:cxn ang="0">
                  <a:pos x="T0" y="T1"/>
                </a:cxn>
                <a:cxn ang="0">
                  <a:pos x="T2" y="T3"/>
                </a:cxn>
                <a:cxn ang="0">
                  <a:pos x="T4" y="T5"/>
                </a:cxn>
                <a:cxn ang="0">
                  <a:pos x="T6" y="T7"/>
                </a:cxn>
                <a:cxn ang="0">
                  <a:pos x="T8" y="T9"/>
                </a:cxn>
              </a:cxnLst>
              <a:rect l="0" t="0" r="r" b="b"/>
              <a:pathLst>
                <a:path w="190" h="191">
                  <a:moveTo>
                    <a:pt x="156" y="157"/>
                  </a:moveTo>
                  <a:cubicBezTo>
                    <a:pt x="122" y="191"/>
                    <a:pt x="68" y="191"/>
                    <a:pt x="34" y="157"/>
                  </a:cubicBezTo>
                  <a:cubicBezTo>
                    <a:pt x="0" y="123"/>
                    <a:pt x="0" y="68"/>
                    <a:pt x="34" y="34"/>
                  </a:cubicBezTo>
                  <a:cubicBezTo>
                    <a:pt x="68" y="0"/>
                    <a:pt x="122" y="0"/>
                    <a:pt x="156" y="34"/>
                  </a:cubicBezTo>
                  <a:cubicBezTo>
                    <a:pt x="190" y="68"/>
                    <a:pt x="190" y="123"/>
                    <a:pt x="156" y="157"/>
                  </a:cubicBezTo>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Freeform 40"/>
            <p:cNvSpPr/>
            <p:nvPr/>
          </p:nvSpPr>
          <p:spPr bwMode="auto">
            <a:xfrm>
              <a:off x="4036485" y="2513548"/>
              <a:ext cx="248431" cy="249778"/>
            </a:xfrm>
            <a:custGeom>
              <a:avLst/>
              <a:gdLst>
                <a:gd name="T0" fmla="*/ 107 w 156"/>
                <a:gd name="T1" fmla="*/ 141 h 157"/>
                <a:gd name="T2" fmla="*/ 16 w 156"/>
                <a:gd name="T3" fmla="*/ 108 h 157"/>
                <a:gd name="T4" fmla="*/ 49 w 156"/>
                <a:gd name="T5" fmla="*/ 17 h 157"/>
                <a:gd name="T6" fmla="*/ 140 w 156"/>
                <a:gd name="T7" fmla="*/ 50 h 157"/>
                <a:gd name="T8" fmla="*/ 107 w 156"/>
                <a:gd name="T9" fmla="*/ 141 h 157"/>
              </a:gdLst>
              <a:ahLst/>
              <a:cxnLst>
                <a:cxn ang="0">
                  <a:pos x="T0" y="T1"/>
                </a:cxn>
                <a:cxn ang="0">
                  <a:pos x="T2" y="T3"/>
                </a:cxn>
                <a:cxn ang="0">
                  <a:pos x="T4" y="T5"/>
                </a:cxn>
                <a:cxn ang="0">
                  <a:pos x="T6" y="T7"/>
                </a:cxn>
                <a:cxn ang="0">
                  <a:pos x="T8" y="T9"/>
                </a:cxn>
              </a:cxnLst>
              <a:rect l="0" t="0" r="r" b="b"/>
              <a:pathLst>
                <a:path w="156" h="157">
                  <a:moveTo>
                    <a:pt x="107" y="141"/>
                  </a:moveTo>
                  <a:cubicBezTo>
                    <a:pt x="73" y="157"/>
                    <a:pt x="32" y="142"/>
                    <a:pt x="16" y="108"/>
                  </a:cubicBezTo>
                  <a:cubicBezTo>
                    <a:pt x="0" y="73"/>
                    <a:pt x="15" y="33"/>
                    <a:pt x="49" y="17"/>
                  </a:cubicBezTo>
                  <a:cubicBezTo>
                    <a:pt x="83" y="0"/>
                    <a:pt x="124" y="15"/>
                    <a:pt x="140" y="50"/>
                  </a:cubicBezTo>
                  <a:cubicBezTo>
                    <a:pt x="156" y="84"/>
                    <a:pt x="141" y="125"/>
                    <a:pt x="107" y="141"/>
                  </a:cubicBezTo>
                </a:path>
              </a:pathLst>
            </a:custGeom>
            <a:solidFill>
              <a:schemeClr val="bg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Freeform 44"/>
            <p:cNvSpPr/>
            <p:nvPr/>
          </p:nvSpPr>
          <p:spPr bwMode="auto">
            <a:xfrm>
              <a:off x="4238461" y="2540478"/>
              <a:ext cx="18851" cy="18851"/>
            </a:xfrm>
            <a:custGeom>
              <a:avLst/>
              <a:gdLst>
                <a:gd name="T0" fmla="*/ 10 w 12"/>
                <a:gd name="T1" fmla="*/ 10 h 12"/>
                <a:gd name="T2" fmla="*/ 2 w 12"/>
                <a:gd name="T3" fmla="*/ 10 h 12"/>
                <a:gd name="T4" fmla="*/ 2 w 12"/>
                <a:gd name="T5" fmla="*/ 3 h 12"/>
                <a:gd name="T6" fmla="*/ 10 w 12"/>
                <a:gd name="T7" fmla="*/ 3 h 12"/>
                <a:gd name="T8" fmla="*/ 10 w 12"/>
                <a:gd name="T9" fmla="*/ 10 h 12"/>
              </a:gdLst>
              <a:ahLst/>
              <a:cxnLst>
                <a:cxn ang="0">
                  <a:pos x="T0" y="T1"/>
                </a:cxn>
                <a:cxn ang="0">
                  <a:pos x="T2" y="T3"/>
                </a:cxn>
                <a:cxn ang="0">
                  <a:pos x="T4" y="T5"/>
                </a:cxn>
                <a:cxn ang="0">
                  <a:pos x="T6" y="T7"/>
                </a:cxn>
                <a:cxn ang="0">
                  <a:pos x="T8" y="T9"/>
                </a:cxn>
              </a:cxnLst>
              <a:rect l="0" t="0" r="r" b="b"/>
              <a:pathLst>
                <a:path w="12" h="12">
                  <a:moveTo>
                    <a:pt x="10" y="10"/>
                  </a:moveTo>
                  <a:cubicBezTo>
                    <a:pt x="8" y="12"/>
                    <a:pt x="4" y="12"/>
                    <a:pt x="2" y="10"/>
                  </a:cubicBezTo>
                  <a:cubicBezTo>
                    <a:pt x="0" y="8"/>
                    <a:pt x="0" y="5"/>
                    <a:pt x="2" y="3"/>
                  </a:cubicBezTo>
                  <a:cubicBezTo>
                    <a:pt x="4" y="0"/>
                    <a:pt x="8" y="0"/>
                    <a:pt x="10" y="3"/>
                  </a:cubicBezTo>
                  <a:cubicBezTo>
                    <a:pt x="12" y="5"/>
                    <a:pt x="12" y="8"/>
                    <a:pt x="10" y="10"/>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Freeform 45"/>
            <p:cNvSpPr/>
            <p:nvPr/>
          </p:nvSpPr>
          <p:spPr bwMode="auto">
            <a:xfrm>
              <a:off x="4182581" y="2508835"/>
              <a:ext cx="19524" cy="18851"/>
            </a:xfrm>
            <a:custGeom>
              <a:avLst/>
              <a:gdLst>
                <a:gd name="T0" fmla="*/ 12 w 12"/>
                <a:gd name="T1" fmla="*/ 8 h 12"/>
                <a:gd name="T2" fmla="*/ 5 w 12"/>
                <a:gd name="T3" fmla="*/ 12 h 12"/>
                <a:gd name="T4" fmla="*/ 1 w 12"/>
                <a:gd name="T5" fmla="*/ 5 h 12"/>
                <a:gd name="T6" fmla="*/ 8 w 12"/>
                <a:gd name="T7" fmla="*/ 1 h 12"/>
                <a:gd name="T8" fmla="*/ 12 w 12"/>
                <a:gd name="T9" fmla="*/ 8 h 12"/>
              </a:gdLst>
              <a:ahLst/>
              <a:cxnLst>
                <a:cxn ang="0">
                  <a:pos x="T0" y="T1"/>
                </a:cxn>
                <a:cxn ang="0">
                  <a:pos x="T2" y="T3"/>
                </a:cxn>
                <a:cxn ang="0">
                  <a:pos x="T4" y="T5"/>
                </a:cxn>
                <a:cxn ang="0">
                  <a:pos x="T6" y="T7"/>
                </a:cxn>
                <a:cxn ang="0">
                  <a:pos x="T8" y="T9"/>
                </a:cxn>
              </a:cxnLst>
              <a:rect l="0" t="0" r="r" b="b"/>
              <a:pathLst>
                <a:path w="12" h="12">
                  <a:moveTo>
                    <a:pt x="12" y="8"/>
                  </a:moveTo>
                  <a:cubicBezTo>
                    <a:pt x="11" y="11"/>
                    <a:pt x="8" y="12"/>
                    <a:pt x="5" y="12"/>
                  </a:cubicBezTo>
                  <a:cubicBezTo>
                    <a:pt x="2" y="11"/>
                    <a:pt x="0" y="8"/>
                    <a:pt x="1" y="5"/>
                  </a:cubicBezTo>
                  <a:cubicBezTo>
                    <a:pt x="2" y="2"/>
                    <a:pt x="5" y="0"/>
                    <a:pt x="8" y="1"/>
                  </a:cubicBezTo>
                  <a:cubicBezTo>
                    <a:pt x="11" y="2"/>
                    <a:pt x="12" y="5"/>
                    <a:pt x="12" y="8"/>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Freeform 46"/>
            <p:cNvSpPr/>
            <p:nvPr/>
          </p:nvSpPr>
          <p:spPr bwMode="auto">
            <a:xfrm>
              <a:off x="4119295" y="2508835"/>
              <a:ext cx="18851" cy="18851"/>
            </a:xfrm>
            <a:custGeom>
              <a:avLst/>
              <a:gdLst>
                <a:gd name="T0" fmla="*/ 11 w 12"/>
                <a:gd name="T1" fmla="*/ 5 h 12"/>
                <a:gd name="T2" fmla="*/ 7 w 12"/>
                <a:gd name="T3" fmla="*/ 12 h 12"/>
                <a:gd name="T4" fmla="*/ 0 w 12"/>
                <a:gd name="T5" fmla="*/ 8 h 12"/>
                <a:gd name="T6" fmla="*/ 4 w 12"/>
                <a:gd name="T7" fmla="*/ 1 h 12"/>
                <a:gd name="T8" fmla="*/ 11 w 12"/>
                <a:gd name="T9" fmla="*/ 5 h 12"/>
              </a:gdLst>
              <a:ahLst/>
              <a:cxnLst>
                <a:cxn ang="0">
                  <a:pos x="T0" y="T1"/>
                </a:cxn>
                <a:cxn ang="0">
                  <a:pos x="T2" y="T3"/>
                </a:cxn>
                <a:cxn ang="0">
                  <a:pos x="T4" y="T5"/>
                </a:cxn>
                <a:cxn ang="0">
                  <a:pos x="T6" y="T7"/>
                </a:cxn>
                <a:cxn ang="0">
                  <a:pos x="T8" y="T9"/>
                </a:cxn>
              </a:cxnLst>
              <a:rect l="0" t="0" r="r" b="b"/>
              <a:pathLst>
                <a:path w="12" h="12">
                  <a:moveTo>
                    <a:pt x="11" y="5"/>
                  </a:moveTo>
                  <a:cubicBezTo>
                    <a:pt x="12" y="8"/>
                    <a:pt x="10" y="11"/>
                    <a:pt x="7" y="12"/>
                  </a:cubicBezTo>
                  <a:cubicBezTo>
                    <a:pt x="4" y="12"/>
                    <a:pt x="1" y="11"/>
                    <a:pt x="0" y="8"/>
                  </a:cubicBezTo>
                  <a:cubicBezTo>
                    <a:pt x="0" y="5"/>
                    <a:pt x="1" y="2"/>
                    <a:pt x="4" y="1"/>
                  </a:cubicBezTo>
                  <a:cubicBezTo>
                    <a:pt x="7" y="0"/>
                    <a:pt x="10" y="2"/>
                    <a:pt x="11" y="5"/>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Freeform 47"/>
            <p:cNvSpPr/>
            <p:nvPr/>
          </p:nvSpPr>
          <p:spPr bwMode="auto">
            <a:xfrm>
              <a:off x="4063415" y="2540478"/>
              <a:ext cx="18851" cy="18851"/>
            </a:xfrm>
            <a:custGeom>
              <a:avLst/>
              <a:gdLst>
                <a:gd name="T0" fmla="*/ 10 w 12"/>
                <a:gd name="T1" fmla="*/ 3 h 12"/>
                <a:gd name="T2" fmla="*/ 10 w 12"/>
                <a:gd name="T3" fmla="*/ 10 h 12"/>
                <a:gd name="T4" fmla="*/ 2 w 12"/>
                <a:gd name="T5" fmla="*/ 10 h 12"/>
                <a:gd name="T6" fmla="*/ 2 w 12"/>
                <a:gd name="T7" fmla="*/ 3 h 12"/>
                <a:gd name="T8" fmla="*/ 10 w 12"/>
                <a:gd name="T9" fmla="*/ 3 h 12"/>
              </a:gdLst>
              <a:ahLst/>
              <a:cxnLst>
                <a:cxn ang="0">
                  <a:pos x="T0" y="T1"/>
                </a:cxn>
                <a:cxn ang="0">
                  <a:pos x="T2" y="T3"/>
                </a:cxn>
                <a:cxn ang="0">
                  <a:pos x="T4" y="T5"/>
                </a:cxn>
                <a:cxn ang="0">
                  <a:pos x="T6" y="T7"/>
                </a:cxn>
                <a:cxn ang="0">
                  <a:pos x="T8" y="T9"/>
                </a:cxn>
              </a:cxnLst>
              <a:rect l="0" t="0" r="r" b="b"/>
              <a:pathLst>
                <a:path w="12" h="12">
                  <a:moveTo>
                    <a:pt x="10" y="3"/>
                  </a:moveTo>
                  <a:cubicBezTo>
                    <a:pt x="12" y="5"/>
                    <a:pt x="12" y="8"/>
                    <a:pt x="10" y="10"/>
                  </a:cubicBezTo>
                  <a:cubicBezTo>
                    <a:pt x="8" y="12"/>
                    <a:pt x="4" y="12"/>
                    <a:pt x="2" y="10"/>
                  </a:cubicBezTo>
                  <a:cubicBezTo>
                    <a:pt x="0" y="8"/>
                    <a:pt x="0" y="5"/>
                    <a:pt x="2" y="3"/>
                  </a:cubicBezTo>
                  <a:cubicBezTo>
                    <a:pt x="4" y="0"/>
                    <a:pt x="8" y="0"/>
                    <a:pt x="10" y="3"/>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Freeform 48"/>
            <p:cNvSpPr/>
            <p:nvPr/>
          </p:nvSpPr>
          <p:spPr bwMode="auto">
            <a:xfrm>
              <a:off x="4029752" y="2596358"/>
              <a:ext cx="20871" cy="20198"/>
            </a:xfrm>
            <a:custGeom>
              <a:avLst/>
              <a:gdLst>
                <a:gd name="T0" fmla="*/ 8 w 13"/>
                <a:gd name="T1" fmla="*/ 1 h 13"/>
                <a:gd name="T2" fmla="*/ 12 w 13"/>
                <a:gd name="T3" fmla="*/ 8 h 13"/>
                <a:gd name="T4" fmla="*/ 5 w 13"/>
                <a:gd name="T5" fmla="*/ 12 h 13"/>
                <a:gd name="T6" fmla="*/ 1 w 13"/>
                <a:gd name="T7" fmla="*/ 5 h 13"/>
                <a:gd name="T8" fmla="*/ 8 w 13"/>
                <a:gd name="T9" fmla="*/ 1 h 13"/>
              </a:gdLst>
              <a:ahLst/>
              <a:cxnLst>
                <a:cxn ang="0">
                  <a:pos x="T0" y="T1"/>
                </a:cxn>
                <a:cxn ang="0">
                  <a:pos x="T2" y="T3"/>
                </a:cxn>
                <a:cxn ang="0">
                  <a:pos x="T4" y="T5"/>
                </a:cxn>
                <a:cxn ang="0">
                  <a:pos x="T6" y="T7"/>
                </a:cxn>
                <a:cxn ang="0">
                  <a:pos x="T8" y="T9"/>
                </a:cxn>
              </a:cxnLst>
              <a:rect l="0" t="0" r="r" b="b"/>
              <a:pathLst>
                <a:path w="13" h="13">
                  <a:moveTo>
                    <a:pt x="8" y="1"/>
                  </a:moveTo>
                  <a:cubicBezTo>
                    <a:pt x="11" y="2"/>
                    <a:pt x="13" y="5"/>
                    <a:pt x="12" y="8"/>
                  </a:cubicBezTo>
                  <a:cubicBezTo>
                    <a:pt x="11" y="11"/>
                    <a:pt x="8" y="13"/>
                    <a:pt x="5" y="12"/>
                  </a:cubicBezTo>
                  <a:cubicBezTo>
                    <a:pt x="2" y="11"/>
                    <a:pt x="0" y="8"/>
                    <a:pt x="1" y="5"/>
                  </a:cubicBezTo>
                  <a:cubicBezTo>
                    <a:pt x="2" y="2"/>
                    <a:pt x="5" y="0"/>
                    <a:pt x="8" y="1"/>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Freeform 49"/>
            <p:cNvSpPr/>
            <p:nvPr/>
          </p:nvSpPr>
          <p:spPr bwMode="auto">
            <a:xfrm>
              <a:off x="4029752" y="2661664"/>
              <a:ext cx="20871" cy="18851"/>
            </a:xfrm>
            <a:custGeom>
              <a:avLst/>
              <a:gdLst>
                <a:gd name="T0" fmla="*/ 5 w 13"/>
                <a:gd name="T1" fmla="*/ 1 h 12"/>
                <a:gd name="T2" fmla="*/ 12 w 13"/>
                <a:gd name="T3" fmla="*/ 4 h 12"/>
                <a:gd name="T4" fmla="*/ 8 w 13"/>
                <a:gd name="T5" fmla="*/ 11 h 12"/>
                <a:gd name="T6" fmla="*/ 1 w 13"/>
                <a:gd name="T7" fmla="*/ 7 h 12"/>
                <a:gd name="T8" fmla="*/ 5 w 13"/>
                <a:gd name="T9" fmla="*/ 1 h 12"/>
              </a:gdLst>
              <a:ahLst/>
              <a:cxnLst>
                <a:cxn ang="0">
                  <a:pos x="T0" y="T1"/>
                </a:cxn>
                <a:cxn ang="0">
                  <a:pos x="T2" y="T3"/>
                </a:cxn>
                <a:cxn ang="0">
                  <a:pos x="T4" y="T5"/>
                </a:cxn>
                <a:cxn ang="0">
                  <a:pos x="T6" y="T7"/>
                </a:cxn>
                <a:cxn ang="0">
                  <a:pos x="T8" y="T9"/>
                </a:cxn>
              </a:cxnLst>
              <a:rect l="0" t="0" r="r" b="b"/>
              <a:pathLst>
                <a:path w="13" h="12">
                  <a:moveTo>
                    <a:pt x="5" y="1"/>
                  </a:moveTo>
                  <a:cubicBezTo>
                    <a:pt x="8" y="0"/>
                    <a:pt x="11" y="2"/>
                    <a:pt x="12" y="4"/>
                  </a:cubicBezTo>
                  <a:cubicBezTo>
                    <a:pt x="13" y="7"/>
                    <a:pt x="11" y="10"/>
                    <a:pt x="8" y="11"/>
                  </a:cubicBezTo>
                  <a:cubicBezTo>
                    <a:pt x="5" y="12"/>
                    <a:pt x="2" y="10"/>
                    <a:pt x="1" y="7"/>
                  </a:cubicBezTo>
                  <a:cubicBezTo>
                    <a:pt x="0" y="4"/>
                    <a:pt x="2" y="1"/>
                    <a:pt x="5" y="1"/>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Freeform 50"/>
            <p:cNvSpPr/>
            <p:nvPr/>
          </p:nvSpPr>
          <p:spPr bwMode="auto">
            <a:xfrm>
              <a:off x="4063415" y="2716871"/>
              <a:ext cx="18851" cy="19524"/>
            </a:xfrm>
            <a:custGeom>
              <a:avLst/>
              <a:gdLst>
                <a:gd name="T0" fmla="*/ 2 w 12"/>
                <a:gd name="T1" fmla="*/ 2 h 12"/>
                <a:gd name="T2" fmla="*/ 10 w 12"/>
                <a:gd name="T3" fmla="*/ 2 h 12"/>
                <a:gd name="T4" fmla="*/ 10 w 12"/>
                <a:gd name="T5" fmla="*/ 10 h 12"/>
                <a:gd name="T6" fmla="*/ 2 w 12"/>
                <a:gd name="T7" fmla="*/ 10 h 12"/>
                <a:gd name="T8" fmla="*/ 2 w 12"/>
                <a:gd name="T9" fmla="*/ 2 h 12"/>
              </a:gdLst>
              <a:ahLst/>
              <a:cxnLst>
                <a:cxn ang="0">
                  <a:pos x="T0" y="T1"/>
                </a:cxn>
                <a:cxn ang="0">
                  <a:pos x="T2" y="T3"/>
                </a:cxn>
                <a:cxn ang="0">
                  <a:pos x="T4" y="T5"/>
                </a:cxn>
                <a:cxn ang="0">
                  <a:pos x="T6" y="T7"/>
                </a:cxn>
                <a:cxn ang="0">
                  <a:pos x="T8" y="T9"/>
                </a:cxn>
              </a:cxnLst>
              <a:rect l="0" t="0" r="r" b="b"/>
              <a:pathLst>
                <a:path w="12" h="12">
                  <a:moveTo>
                    <a:pt x="2" y="2"/>
                  </a:moveTo>
                  <a:cubicBezTo>
                    <a:pt x="4" y="0"/>
                    <a:pt x="8" y="0"/>
                    <a:pt x="10" y="2"/>
                  </a:cubicBezTo>
                  <a:cubicBezTo>
                    <a:pt x="12" y="4"/>
                    <a:pt x="12" y="8"/>
                    <a:pt x="10" y="10"/>
                  </a:cubicBezTo>
                  <a:cubicBezTo>
                    <a:pt x="8" y="12"/>
                    <a:pt x="4" y="12"/>
                    <a:pt x="2" y="10"/>
                  </a:cubicBezTo>
                  <a:cubicBezTo>
                    <a:pt x="0" y="8"/>
                    <a:pt x="0" y="4"/>
                    <a:pt x="2" y="2"/>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Freeform 51"/>
            <p:cNvSpPr/>
            <p:nvPr/>
          </p:nvSpPr>
          <p:spPr bwMode="auto">
            <a:xfrm>
              <a:off x="4119295" y="2749187"/>
              <a:ext cx="18851" cy="18851"/>
            </a:xfrm>
            <a:custGeom>
              <a:avLst/>
              <a:gdLst>
                <a:gd name="T0" fmla="*/ 0 w 12"/>
                <a:gd name="T1" fmla="*/ 5 h 12"/>
                <a:gd name="T2" fmla="*/ 7 w 12"/>
                <a:gd name="T3" fmla="*/ 1 h 12"/>
                <a:gd name="T4" fmla="*/ 11 w 12"/>
                <a:gd name="T5" fmla="*/ 8 h 12"/>
                <a:gd name="T6" fmla="*/ 4 w 12"/>
                <a:gd name="T7" fmla="*/ 11 h 12"/>
                <a:gd name="T8" fmla="*/ 0 w 12"/>
                <a:gd name="T9" fmla="*/ 5 h 12"/>
              </a:gdLst>
              <a:ahLst/>
              <a:cxnLst>
                <a:cxn ang="0">
                  <a:pos x="T0" y="T1"/>
                </a:cxn>
                <a:cxn ang="0">
                  <a:pos x="T2" y="T3"/>
                </a:cxn>
                <a:cxn ang="0">
                  <a:pos x="T4" y="T5"/>
                </a:cxn>
                <a:cxn ang="0">
                  <a:pos x="T6" y="T7"/>
                </a:cxn>
                <a:cxn ang="0">
                  <a:pos x="T8" y="T9"/>
                </a:cxn>
              </a:cxnLst>
              <a:rect l="0" t="0" r="r" b="b"/>
              <a:pathLst>
                <a:path w="12" h="12">
                  <a:moveTo>
                    <a:pt x="0" y="5"/>
                  </a:moveTo>
                  <a:cubicBezTo>
                    <a:pt x="1" y="2"/>
                    <a:pt x="4" y="0"/>
                    <a:pt x="7" y="1"/>
                  </a:cubicBezTo>
                  <a:cubicBezTo>
                    <a:pt x="10" y="2"/>
                    <a:pt x="12" y="5"/>
                    <a:pt x="11" y="8"/>
                  </a:cubicBezTo>
                  <a:cubicBezTo>
                    <a:pt x="10" y="10"/>
                    <a:pt x="7" y="12"/>
                    <a:pt x="4" y="11"/>
                  </a:cubicBezTo>
                  <a:cubicBezTo>
                    <a:pt x="1" y="11"/>
                    <a:pt x="0" y="8"/>
                    <a:pt x="0" y="5"/>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Freeform 52"/>
            <p:cNvSpPr/>
            <p:nvPr/>
          </p:nvSpPr>
          <p:spPr bwMode="auto">
            <a:xfrm>
              <a:off x="4182581" y="2749187"/>
              <a:ext cx="19524" cy="18851"/>
            </a:xfrm>
            <a:custGeom>
              <a:avLst/>
              <a:gdLst>
                <a:gd name="T0" fmla="*/ 1 w 12"/>
                <a:gd name="T1" fmla="*/ 8 h 12"/>
                <a:gd name="T2" fmla="*/ 5 w 12"/>
                <a:gd name="T3" fmla="*/ 1 h 12"/>
                <a:gd name="T4" fmla="*/ 12 w 12"/>
                <a:gd name="T5" fmla="*/ 5 h 12"/>
                <a:gd name="T6" fmla="*/ 8 w 12"/>
                <a:gd name="T7" fmla="*/ 11 h 12"/>
                <a:gd name="T8" fmla="*/ 1 w 12"/>
                <a:gd name="T9" fmla="*/ 8 h 12"/>
              </a:gdLst>
              <a:ahLst/>
              <a:cxnLst>
                <a:cxn ang="0">
                  <a:pos x="T0" y="T1"/>
                </a:cxn>
                <a:cxn ang="0">
                  <a:pos x="T2" y="T3"/>
                </a:cxn>
                <a:cxn ang="0">
                  <a:pos x="T4" y="T5"/>
                </a:cxn>
                <a:cxn ang="0">
                  <a:pos x="T6" y="T7"/>
                </a:cxn>
                <a:cxn ang="0">
                  <a:pos x="T8" y="T9"/>
                </a:cxn>
              </a:cxnLst>
              <a:rect l="0" t="0" r="r" b="b"/>
              <a:pathLst>
                <a:path w="12" h="12">
                  <a:moveTo>
                    <a:pt x="1" y="8"/>
                  </a:moveTo>
                  <a:cubicBezTo>
                    <a:pt x="0" y="5"/>
                    <a:pt x="2" y="2"/>
                    <a:pt x="5" y="1"/>
                  </a:cubicBezTo>
                  <a:cubicBezTo>
                    <a:pt x="8" y="0"/>
                    <a:pt x="11" y="2"/>
                    <a:pt x="12" y="5"/>
                  </a:cubicBezTo>
                  <a:cubicBezTo>
                    <a:pt x="12" y="8"/>
                    <a:pt x="11" y="11"/>
                    <a:pt x="8" y="11"/>
                  </a:cubicBezTo>
                  <a:cubicBezTo>
                    <a:pt x="5" y="12"/>
                    <a:pt x="2" y="10"/>
                    <a:pt x="1" y="8"/>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Freeform 53"/>
            <p:cNvSpPr/>
            <p:nvPr/>
          </p:nvSpPr>
          <p:spPr bwMode="auto">
            <a:xfrm>
              <a:off x="4238461" y="2716871"/>
              <a:ext cx="18851" cy="19524"/>
            </a:xfrm>
            <a:custGeom>
              <a:avLst/>
              <a:gdLst>
                <a:gd name="T0" fmla="*/ 2 w 12"/>
                <a:gd name="T1" fmla="*/ 10 h 12"/>
                <a:gd name="T2" fmla="*/ 2 w 12"/>
                <a:gd name="T3" fmla="*/ 2 h 12"/>
                <a:gd name="T4" fmla="*/ 10 w 12"/>
                <a:gd name="T5" fmla="*/ 2 h 12"/>
                <a:gd name="T6" fmla="*/ 10 w 12"/>
                <a:gd name="T7" fmla="*/ 10 h 12"/>
                <a:gd name="T8" fmla="*/ 2 w 12"/>
                <a:gd name="T9" fmla="*/ 10 h 12"/>
              </a:gdLst>
              <a:ahLst/>
              <a:cxnLst>
                <a:cxn ang="0">
                  <a:pos x="T0" y="T1"/>
                </a:cxn>
                <a:cxn ang="0">
                  <a:pos x="T2" y="T3"/>
                </a:cxn>
                <a:cxn ang="0">
                  <a:pos x="T4" y="T5"/>
                </a:cxn>
                <a:cxn ang="0">
                  <a:pos x="T6" y="T7"/>
                </a:cxn>
                <a:cxn ang="0">
                  <a:pos x="T8" y="T9"/>
                </a:cxn>
              </a:cxnLst>
              <a:rect l="0" t="0" r="r" b="b"/>
              <a:pathLst>
                <a:path w="12" h="12">
                  <a:moveTo>
                    <a:pt x="2" y="10"/>
                  </a:moveTo>
                  <a:cubicBezTo>
                    <a:pt x="0" y="8"/>
                    <a:pt x="0" y="4"/>
                    <a:pt x="2" y="2"/>
                  </a:cubicBezTo>
                  <a:cubicBezTo>
                    <a:pt x="4" y="0"/>
                    <a:pt x="8" y="0"/>
                    <a:pt x="10" y="2"/>
                  </a:cubicBezTo>
                  <a:cubicBezTo>
                    <a:pt x="12" y="4"/>
                    <a:pt x="12" y="8"/>
                    <a:pt x="10" y="10"/>
                  </a:cubicBezTo>
                  <a:cubicBezTo>
                    <a:pt x="8" y="12"/>
                    <a:pt x="4" y="12"/>
                    <a:pt x="2" y="10"/>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Freeform 54"/>
            <p:cNvSpPr/>
            <p:nvPr/>
          </p:nvSpPr>
          <p:spPr bwMode="auto">
            <a:xfrm>
              <a:off x="4270104" y="2661664"/>
              <a:ext cx="20871" cy="18851"/>
            </a:xfrm>
            <a:custGeom>
              <a:avLst/>
              <a:gdLst>
                <a:gd name="T0" fmla="*/ 5 w 13"/>
                <a:gd name="T1" fmla="*/ 11 h 12"/>
                <a:gd name="T2" fmla="*/ 1 w 13"/>
                <a:gd name="T3" fmla="*/ 4 h 12"/>
                <a:gd name="T4" fmla="*/ 8 w 13"/>
                <a:gd name="T5" fmla="*/ 1 h 12"/>
                <a:gd name="T6" fmla="*/ 12 w 13"/>
                <a:gd name="T7" fmla="*/ 7 h 12"/>
                <a:gd name="T8" fmla="*/ 5 w 13"/>
                <a:gd name="T9" fmla="*/ 11 h 12"/>
              </a:gdLst>
              <a:ahLst/>
              <a:cxnLst>
                <a:cxn ang="0">
                  <a:pos x="T0" y="T1"/>
                </a:cxn>
                <a:cxn ang="0">
                  <a:pos x="T2" y="T3"/>
                </a:cxn>
                <a:cxn ang="0">
                  <a:pos x="T4" y="T5"/>
                </a:cxn>
                <a:cxn ang="0">
                  <a:pos x="T6" y="T7"/>
                </a:cxn>
                <a:cxn ang="0">
                  <a:pos x="T8" y="T9"/>
                </a:cxn>
              </a:cxnLst>
              <a:rect l="0" t="0" r="r" b="b"/>
              <a:pathLst>
                <a:path w="13" h="12">
                  <a:moveTo>
                    <a:pt x="5" y="11"/>
                  </a:moveTo>
                  <a:cubicBezTo>
                    <a:pt x="2" y="10"/>
                    <a:pt x="0" y="7"/>
                    <a:pt x="1" y="4"/>
                  </a:cubicBezTo>
                  <a:cubicBezTo>
                    <a:pt x="2" y="2"/>
                    <a:pt x="5" y="0"/>
                    <a:pt x="8" y="1"/>
                  </a:cubicBezTo>
                  <a:cubicBezTo>
                    <a:pt x="11" y="1"/>
                    <a:pt x="13" y="4"/>
                    <a:pt x="12" y="7"/>
                  </a:cubicBezTo>
                  <a:cubicBezTo>
                    <a:pt x="11" y="10"/>
                    <a:pt x="8" y="12"/>
                    <a:pt x="5" y="11"/>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Freeform 55"/>
            <p:cNvSpPr/>
            <p:nvPr/>
          </p:nvSpPr>
          <p:spPr bwMode="auto">
            <a:xfrm>
              <a:off x="4270104" y="2596358"/>
              <a:ext cx="20871" cy="20198"/>
            </a:xfrm>
            <a:custGeom>
              <a:avLst/>
              <a:gdLst>
                <a:gd name="T0" fmla="*/ 8 w 13"/>
                <a:gd name="T1" fmla="*/ 12 h 13"/>
                <a:gd name="T2" fmla="*/ 1 w 13"/>
                <a:gd name="T3" fmla="*/ 8 h 13"/>
                <a:gd name="T4" fmla="*/ 5 w 13"/>
                <a:gd name="T5" fmla="*/ 1 h 13"/>
                <a:gd name="T6" fmla="*/ 12 w 13"/>
                <a:gd name="T7" fmla="*/ 5 h 13"/>
                <a:gd name="T8" fmla="*/ 8 w 13"/>
                <a:gd name="T9" fmla="*/ 12 h 13"/>
              </a:gdLst>
              <a:ahLst/>
              <a:cxnLst>
                <a:cxn ang="0">
                  <a:pos x="T0" y="T1"/>
                </a:cxn>
                <a:cxn ang="0">
                  <a:pos x="T2" y="T3"/>
                </a:cxn>
                <a:cxn ang="0">
                  <a:pos x="T4" y="T5"/>
                </a:cxn>
                <a:cxn ang="0">
                  <a:pos x="T6" y="T7"/>
                </a:cxn>
                <a:cxn ang="0">
                  <a:pos x="T8" y="T9"/>
                </a:cxn>
              </a:cxnLst>
              <a:rect l="0" t="0" r="r" b="b"/>
              <a:pathLst>
                <a:path w="13" h="13">
                  <a:moveTo>
                    <a:pt x="8" y="12"/>
                  </a:moveTo>
                  <a:cubicBezTo>
                    <a:pt x="5" y="13"/>
                    <a:pt x="2" y="11"/>
                    <a:pt x="1" y="8"/>
                  </a:cubicBezTo>
                  <a:cubicBezTo>
                    <a:pt x="0" y="5"/>
                    <a:pt x="2" y="2"/>
                    <a:pt x="5" y="1"/>
                  </a:cubicBezTo>
                  <a:cubicBezTo>
                    <a:pt x="8" y="0"/>
                    <a:pt x="11" y="2"/>
                    <a:pt x="12" y="5"/>
                  </a:cubicBezTo>
                  <a:cubicBezTo>
                    <a:pt x="13" y="8"/>
                    <a:pt x="11" y="11"/>
                    <a:pt x="8" y="12"/>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Freeform 56"/>
            <p:cNvSpPr/>
            <p:nvPr/>
          </p:nvSpPr>
          <p:spPr bwMode="auto">
            <a:xfrm>
              <a:off x="3390160" y="2990886"/>
              <a:ext cx="418765" cy="418765"/>
            </a:xfrm>
            <a:custGeom>
              <a:avLst/>
              <a:gdLst>
                <a:gd name="T0" fmla="*/ 144 w 263"/>
                <a:gd name="T1" fmla="*/ 144 h 263"/>
                <a:gd name="T2" fmla="*/ 7 w 263"/>
                <a:gd name="T3" fmla="*/ 256 h 263"/>
                <a:gd name="T4" fmla="*/ 118 w 263"/>
                <a:gd name="T5" fmla="*/ 118 h 263"/>
                <a:gd name="T6" fmla="*/ 256 w 263"/>
                <a:gd name="T7" fmla="*/ 7 h 263"/>
                <a:gd name="T8" fmla="*/ 144 w 263"/>
                <a:gd name="T9" fmla="*/ 144 h 263"/>
              </a:gdLst>
              <a:ahLst/>
              <a:cxnLst>
                <a:cxn ang="0">
                  <a:pos x="T0" y="T1"/>
                </a:cxn>
                <a:cxn ang="0">
                  <a:pos x="T2" y="T3"/>
                </a:cxn>
                <a:cxn ang="0">
                  <a:pos x="T4" y="T5"/>
                </a:cxn>
                <a:cxn ang="0">
                  <a:pos x="T6" y="T7"/>
                </a:cxn>
                <a:cxn ang="0">
                  <a:pos x="T8" y="T9"/>
                </a:cxn>
              </a:cxnLst>
              <a:rect l="0" t="0" r="r" b="b"/>
              <a:pathLst>
                <a:path w="263" h="263">
                  <a:moveTo>
                    <a:pt x="144" y="144"/>
                  </a:moveTo>
                  <a:cubicBezTo>
                    <a:pt x="76" y="213"/>
                    <a:pt x="14" y="263"/>
                    <a:pt x="7" y="256"/>
                  </a:cubicBezTo>
                  <a:cubicBezTo>
                    <a:pt x="0" y="249"/>
                    <a:pt x="50" y="187"/>
                    <a:pt x="118" y="118"/>
                  </a:cubicBezTo>
                  <a:cubicBezTo>
                    <a:pt x="187" y="49"/>
                    <a:pt x="249" y="0"/>
                    <a:pt x="256" y="7"/>
                  </a:cubicBezTo>
                  <a:cubicBezTo>
                    <a:pt x="263" y="14"/>
                    <a:pt x="213" y="76"/>
                    <a:pt x="144" y="144"/>
                  </a:cubicBezTo>
                  <a:close/>
                </a:path>
              </a:pathLst>
            </a:custGeom>
            <a:solidFill>
              <a:schemeClr val="accent1">
                <a:lumMod val="75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Freeform 57"/>
            <p:cNvSpPr/>
            <p:nvPr/>
          </p:nvSpPr>
          <p:spPr bwMode="auto">
            <a:xfrm>
              <a:off x="1429641" y="4756834"/>
              <a:ext cx="1514151" cy="475991"/>
            </a:xfrm>
            <a:custGeom>
              <a:avLst/>
              <a:gdLst>
                <a:gd name="T0" fmla="*/ 921 w 951"/>
                <a:gd name="T1" fmla="*/ 299 h 299"/>
                <a:gd name="T2" fmla="*/ 951 w 951"/>
                <a:gd name="T3" fmla="*/ 226 h 299"/>
                <a:gd name="T4" fmla="*/ 913 w 951"/>
                <a:gd name="T5" fmla="*/ 147 h 299"/>
                <a:gd name="T6" fmla="*/ 913 w 951"/>
                <a:gd name="T7" fmla="*/ 139 h 299"/>
                <a:gd name="T8" fmla="*/ 831 w 951"/>
                <a:gd name="T9" fmla="*/ 56 h 299"/>
                <a:gd name="T10" fmla="*/ 765 w 951"/>
                <a:gd name="T11" fmla="*/ 90 h 299"/>
                <a:gd name="T12" fmla="*/ 754 w 951"/>
                <a:gd name="T13" fmla="*/ 87 h 299"/>
                <a:gd name="T14" fmla="*/ 659 w 951"/>
                <a:gd name="T15" fmla="*/ 0 h 299"/>
                <a:gd name="T16" fmla="*/ 566 w 951"/>
                <a:gd name="T17" fmla="*/ 71 h 299"/>
                <a:gd name="T18" fmla="*/ 556 w 951"/>
                <a:gd name="T19" fmla="*/ 71 h 299"/>
                <a:gd name="T20" fmla="*/ 515 w 951"/>
                <a:gd name="T21" fmla="*/ 87 h 299"/>
                <a:gd name="T22" fmla="*/ 515 w 951"/>
                <a:gd name="T23" fmla="*/ 86 h 299"/>
                <a:gd name="T24" fmla="*/ 439 w 951"/>
                <a:gd name="T25" fmla="*/ 10 h 299"/>
                <a:gd name="T26" fmla="*/ 363 w 951"/>
                <a:gd name="T27" fmla="*/ 86 h 299"/>
                <a:gd name="T28" fmla="*/ 363 w 951"/>
                <a:gd name="T29" fmla="*/ 90 h 299"/>
                <a:gd name="T30" fmla="*/ 346 w 951"/>
                <a:gd name="T31" fmla="*/ 95 h 299"/>
                <a:gd name="T32" fmla="*/ 299 w 951"/>
                <a:gd name="T33" fmla="*/ 56 h 299"/>
                <a:gd name="T34" fmla="*/ 259 w 951"/>
                <a:gd name="T35" fmla="*/ 77 h 299"/>
                <a:gd name="T36" fmla="*/ 167 w 951"/>
                <a:gd name="T37" fmla="*/ 22 h 299"/>
                <a:gd name="T38" fmla="*/ 64 w 951"/>
                <a:gd name="T39" fmla="*/ 125 h 299"/>
                <a:gd name="T40" fmla="*/ 65 w 951"/>
                <a:gd name="T41" fmla="*/ 134 h 299"/>
                <a:gd name="T42" fmla="*/ 0 w 951"/>
                <a:gd name="T43" fmla="*/ 248 h 299"/>
                <a:gd name="T44" fmla="*/ 10 w 951"/>
                <a:gd name="T45" fmla="*/ 299 h 299"/>
                <a:gd name="T46" fmla="*/ 921 w 951"/>
                <a:gd name="T47"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51" h="299">
                  <a:moveTo>
                    <a:pt x="921" y="299"/>
                  </a:moveTo>
                  <a:cubicBezTo>
                    <a:pt x="939" y="280"/>
                    <a:pt x="951" y="255"/>
                    <a:pt x="951" y="226"/>
                  </a:cubicBezTo>
                  <a:cubicBezTo>
                    <a:pt x="951" y="194"/>
                    <a:pt x="936" y="166"/>
                    <a:pt x="913" y="147"/>
                  </a:cubicBezTo>
                  <a:cubicBezTo>
                    <a:pt x="913" y="144"/>
                    <a:pt x="913" y="141"/>
                    <a:pt x="913" y="139"/>
                  </a:cubicBezTo>
                  <a:cubicBezTo>
                    <a:pt x="913" y="93"/>
                    <a:pt x="876" y="56"/>
                    <a:pt x="831" y="56"/>
                  </a:cubicBezTo>
                  <a:cubicBezTo>
                    <a:pt x="804" y="56"/>
                    <a:pt x="780" y="69"/>
                    <a:pt x="765" y="90"/>
                  </a:cubicBezTo>
                  <a:cubicBezTo>
                    <a:pt x="761" y="88"/>
                    <a:pt x="758" y="87"/>
                    <a:pt x="754" y="87"/>
                  </a:cubicBezTo>
                  <a:cubicBezTo>
                    <a:pt x="749" y="38"/>
                    <a:pt x="708" y="0"/>
                    <a:pt x="659" y="0"/>
                  </a:cubicBezTo>
                  <a:cubicBezTo>
                    <a:pt x="614" y="0"/>
                    <a:pt x="577" y="31"/>
                    <a:pt x="566" y="71"/>
                  </a:cubicBezTo>
                  <a:cubicBezTo>
                    <a:pt x="563" y="71"/>
                    <a:pt x="559" y="71"/>
                    <a:pt x="556" y="71"/>
                  </a:cubicBezTo>
                  <a:cubicBezTo>
                    <a:pt x="540" y="71"/>
                    <a:pt x="526" y="77"/>
                    <a:pt x="515" y="87"/>
                  </a:cubicBezTo>
                  <a:cubicBezTo>
                    <a:pt x="515" y="86"/>
                    <a:pt x="515" y="86"/>
                    <a:pt x="515" y="86"/>
                  </a:cubicBezTo>
                  <a:cubicBezTo>
                    <a:pt x="515" y="44"/>
                    <a:pt x="481" y="10"/>
                    <a:pt x="439" y="10"/>
                  </a:cubicBezTo>
                  <a:cubicBezTo>
                    <a:pt x="397" y="10"/>
                    <a:pt x="363" y="44"/>
                    <a:pt x="363" y="86"/>
                  </a:cubicBezTo>
                  <a:cubicBezTo>
                    <a:pt x="363" y="88"/>
                    <a:pt x="363" y="89"/>
                    <a:pt x="363" y="90"/>
                  </a:cubicBezTo>
                  <a:cubicBezTo>
                    <a:pt x="357" y="91"/>
                    <a:pt x="351" y="93"/>
                    <a:pt x="346" y="95"/>
                  </a:cubicBezTo>
                  <a:cubicBezTo>
                    <a:pt x="341" y="73"/>
                    <a:pt x="322" y="56"/>
                    <a:pt x="299" y="56"/>
                  </a:cubicBezTo>
                  <a:cubicBezTo>
                    <a:pt x="282" y="56"/>
                    <a:pt x="268" y="65"/>
                    <a:pt x="259" y="77"/>
                  </a:cubicBezTo>
                  <a:cubicBezTo>
                    <a:pt x="242" y="44"/>
                    <a:pt x="207" y="22"/>
                    <a:pt x="167" y="22"/>
                  </a:cubicBezTo>
                  <a:cubicBezTo>
                    <a:pt x="110" y="22"/>
                    <a:pt x="64" y="68"/>
                    <a:pt x="64" y="125"/>
                  </a:cubicBezTo>
                  <a:cubicBezTo>
                    <a:pt x="64" y="128"/>
                    <a:pt x="64" y="131"/>
                    <a:pt x="65" y="134"/>
                  </a:cubicBezTo>
                  <a:cubicBezTo>
                    <a:pt x="26" y="157"/>
                    <a:pt x="0" y="199"/>
                    <a:pt x="0" y="248"/>
                  </a:cubicBezTo>
                  <a:cubicBezTo>
                    <a:pt x="0" y="266"/>
                    <a:pt x="3" y="283"/>
                    <a:pt x="10" y="299"/>
                  </a:cubicBezTo>
                  <a:lnTo>
                    <a:pt x="921" y="299"/>
                  </a:lnTo>
                  <a:close/>
                </a:path>
              </a:pathLst>
            </a:custGeom>
            <a:solidFill>
              <a:srgbClr val="F1F1F1"/>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Requires="p14" p14:dur="9">
        <p15:prstTrans prst="fracture"/>
      </p:transition>
    </mc:Choice>
    <mc:Fallback>
      <p:transition>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071525" y="687367"/>
            <a:ext cx="11001452" cy="584775"/>
          </a:xfrm>
          <a:prstGeom prst="rect">
            <a:avLst/>
          </a:prstGeom>
          <a:noFill/>
          <a:ln>
            <a:solidFill>
              <a:srgbClr val="D14E5B"/>
            </a:solidFill>
          </a:ln>
        </p:spPr>
        <p:txBody>
          <a:bodyPr wrap="square" rtlCol="0">
            <a:spAutoFit/>
          </a:bodyPr>
          <a:lstStyle/>
          <a:p>
            <a:pPr marL="742950" indent="-742950"/>
            <a:r>
              <a:rPr lang="zh-CN" altLang="en-US" sz="3200" b="1" dirty="0" smtClean="0">
                <a:solidFill>
                  <a:schemeClr val="accent4"/>
                </a:solidFill>
              </a:rPr>
              <a:t>六、加计抵减申报案例</a:t>
            </a:r>
            <a:r>
              <a:rPr lang="en-US" altLang="zh-CN" sz="3200" b="1" dirty="0" smtClean="0">
                <a:solidFill>
                  <a:schemeClr val="accent4"/>
                </a:solidFill>
              </a:rPr>
              <a:t>——</a:t>
            </a:r>
            <a:r>
              <a:rPr lang="zh-CN" altLang="en-US" sz="3200" b="1" dirty="0" smtClean="0">
                <a:solidFill>
                  <a:schemeClr val="accent4"/>
                </a:solidFill>
              </a:rPr>
              <a:t>加计抵减声明填写</a:t>
            </a:r>
          </a:p>
        </p:txBody>
      </p:sp>
      <p:grpSp>
        <p:nvGrpSpPr>
          <p:cNvPr id="2" name="组合 68"/>
          <p:cNvGrpSpPr/>
          <p:nvPr/>
        </p:nvGrpSpPr>
        <p:grpSpPr>
          <a:xfrm>
            <a:off x="500021" y="1258871"/>
            <a:ext cx="2225044" cy="1113372"/>
            <a:chOff x="714335" y="187301"/>
            <a:chExt cx="2225044" cy="1113372"/>
          </a:xfrm>
        </p:grpSpPr>
        <p:grpSp>
          <p:nvGrpSpPr>
            <p:cNvPr id="3" name="组合 1"/>
            <p:cNvGrpSpPr/>
            <p:nvPr/>
          </p:nvGrpSpPr>
          <p:grpSpPr>
            <a:xfrm>
              <a:off x="714335" y="401615"/>
              <a:ext cx="2225044" cy="899058"/>
              <a:chOff x="999239" y="1196026"/>
              <a:chExt cx="3081833" cy="1247301"/>
            </a:xfrm>
          </p:grpSpPr>
          <p:grpSp>
            <p:nvGrpSpPr>
              <p:cNvPr id="4" name="组合 9"/>
              <p:cNvGrpSpPr/>
              <p:nvPr/>
            </p:nvGrpSpPr>
            <p:grpSpPr bwMode="auto">
              <a:xfrm>
                <a:off x="999239" y="1196021"/>
                <a:ext cx="1146175" cy="1219199"/>
                <a:chOff x="701675" y="4119325"/>
                <a:chExt cx="693737" cy="755650"/>
              </a:xfrm>
              <a:effectLst>
                <a:outerShdw blurRad="50800" dist="38100" dir="2700000" algn="tl" rotWithShape="0">
                  <a:prstClr val="black">
                    <a:alpha val="40000"/>
                  </a:prstClr>
                </a:outerShdw>
              </a:effectLst>
            </p:grpSpPr>
            <p:sp>
              <p:nvSpPr>
                <p:cNvPr id="62" name="Oval 25"/>
                <p:cNvSpPr>
                  <a:spLocks noChangeArrowheads="1"/>
                </p:cNvSpPr>
                <p:nvPr/>
              </p:nvSpPr>
              <p:spPr bwMode="auto">
                <a:xfrm>
                  <a:off x="989012" y="4119325"/>
                  <a:ext cx="203200" cy="204788"/>
                </a:xfrm>
                <a:prstGeom prst="ellipse">
                  <a:avLst/>
                </a:prstGeom>
                <a:solidFill>
                  <a:srgbClr val="000000"/>
                </a:solidFill>
                <a:ln>
                  <a:noFill/>
                </a:ln>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900" b="0" i="0" u="none" strike="noStrike" kern="1200" cap="none" spc="0" normalizeH="0" baseline="0" noProof="0" smtClean="0">
                    <a:ln>
                      <a:noFill/>
                    </a:ln>
                    <a:solidFill>
                      <a:schemeClr val="tx1"/>
                    </a:solidFill>
                    <a:effectLst/>
                    <a:uLnTx/>
                    <a:uFillTx/>
                    <a:latin typeface="Calibri" panose="020F0502020204030204" pitchFamily="34" charset="0"/>
                    <a:ea typeface="微软雅黑" panose="020B0503020204020204" pitchFamily="34" charset="-122"/>
                    <a:cs typeface="+mn-cs"/>
                  </a:endParaRPr>
                </a:p>
              </p:txBody>
            </p:sp>
            <p:sp>
              <p:nvSpPr>
                <p:cNvPr id="63" name="Freeform 26"/>
                <p:cNvSpPr/>
                <p:nvPr/>
              </p:nvSpPr>
              <p:spPr bwMode="auto">
                <a:xfrm>
                  <a:off x="1000125" y="4362213"/>
                  <a:ext cx="180975" cy="301625"/>
                </a:xfrm>
                <a:custGeom>
                  <a:avLst/>
                  <a:gdLst>
                    <a:gd name="T0" fmla="*/ 91440 w 95"/>
                    <a:gd name="T1" fmla="*/ 301625 h 159"/>
                    <a:gd name="T2" fmla="*/ 180975 w 95"/>
                    <a:gd name="T3" fmla="*/ 9485 h 159"/>
                    <a:gd name="T4" fmla="*/ 99060 w 95"/>
                    <a:gd name="T5" fmla="*/ 1897 h 159"/>
                    <a:gd name="T6" fmla="*/ 97155 w 95"/>
                    <a:gd name="T7" fmla="*/ 1897 h 159"/>
                    <a:gd name="T8" fmla="*/ 97155 w 95"/>
                    <a:gd name="T9" fmla="*/ 1897 h 159"/>
                    <a:gd name="T10" fmla="*/ 0 w 95"/>
                    <a:gd name="T11" fmla="*/ 9485 h 159"/>
                    <a:gd name="T12" fmla="*/ 91440 w 95"/>
                    <a:gd name="T13" fmla="*/ 301625 h 1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5" h="159">
                      <a:moveTo>
                        <a:pt x="48" y="159"/>
                      </a:moveTo>
                      <a:cubicBezTo>
                        <a:pt x="53" y="143"/>
                        <a:pt x="85" y="38"/>
                        <a:pt x="95" y="5"/>
                      </a:cubicBezTo>
                      <a:cubicBezTo>
                        <a:pt x="71" y="0"/>
                        <a:pt x="52" y="1"/>
                        <a:pt x="52" y="1"/>
                      </a:cubicBezTo>
                      <a:cubicBezTo>
                        <a:pt x="51" y="1"/>
                        <a:pt x="51" y="1"/>
                        <a:pt x="51" y="1"/>
                      </a:cubicBezTo>
                      <a:cubicBezTo>
                        <a:pt x="51" y="1"/>
                        <a:pt x="51" y="1"/>
                        <a:pt x="51" y="1"/>
                      </a:cubicBezTo>
                      <a:cubicBezTo>
                        <a:pt x="51" y="1"/>
                        <a:pt x="28" y="0"/>
                        <a:pt x="0" y="5"/>
                      </a:cubicBezTo>
                      <a:cubicBezTo>
                        <a:pt x="10" y="37"/>
                        <a:pt x="43" y="143"/>
                        <a:pt x="48" y="159"/>
                      </a:cubicBezTo>
                      <a:close/>
                    </a:path>
                  </a:pathLst>
                </a:custGeom>
                <a:solidFill>
                  <a:srgbClr val="000000"/>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uLnTx/>
                    <a:uFillTx/>
                    <a:latin typeface="Calibri" panose="020F0502020204030204" pitchFamily="34" charset="0"/>
                    <a:ea typeface="微软雅黑" panose="020B0503020204020204" pitchFamily="34" charset="-122"/>
                    <a:cs typeface="+mn-cs"/>
                  </a:endParaRPr>
                </a:p>
              </p:txBody>
            </p:sp>
            <p:sp>
              <p:nvSpPr>
                <p:cNvPr id="64" name="Freeform 27"/>
                <p:cNvSpPr/>
                <p:nvPr/>
              </p:nvSpPr>
              <p:spPr bwMode="auto">
                <a:xfrm>
                  <a:off x="817562" y="4373325"/>
                  <a:ext cx="577850" cy="501650"/>
                </a:xfrm>
                <a:custGeom>
                  <a:avLst/>
                  <a:gdLst>
                    <a:gd name="T0" fmla="*/ 482809 w 304"/>
                    <a:gd name="T1" fmla="*/ 501650 h 264"/>
                    <a:gd name="T2" fmla="*/ 463801 w 304"/>
                    <a:gd name="T3" fmla="*/ 199520 h 264"/>
                    <a:gd name="T4" fmla="*/ 469503 w 304"/>
                    <a:gd name="T5" fmla="*/ 193819 h 264"/>
                    <a:gd name="T6" fmla="*/ 477106 w 304"/>
                    <a:gd name="T7" fmla="*/ 199520 h 264"/>
                    <a:gd name="T8" fmla="*/ 496115 w 304"/>
                    <a:gd name="T9" fmla="*/ 501650 h 264"/>
                    <a:gd name="T10" fmla="*/ 574048 w 304"/>
                    <a:gd name="T11" fmla="*/ 501650 h 264"/>
                    <a:gd name="T12" fmla="*/ 577850 w 304"/>
                    <a:gd name="T13" fmla="*/ 414241 h 264"/>
                    <a:gd name="T14" fmla="*/ 517024 w 304"/>
                    <a:gd name="T15" fmla="*/ 98810 h 264"/>
                    <a:gd name="T16" fmla="*/ 376363 w 304"/>
                    <a:gd name="T17" fmla="*/ 1900 h 264"/>
                    <a:gd name="T18" fmla="*/ 279421 w 304"/>
                    <a:gd name="T19" fmla="*/ 315431 h 264"/>
                    <a:gd name="T20" fmla="*/ 361156 w 304"/>
                    <a:gd name="T21" fmla="*/ 315431 h 264"/>
                    <a:gd name="T22" fmla="*/ 366859 w 304"/>
                    <a:gd name="T23" fmla="*/ 315431 h 264"/>
                    <a:gd name="T24" fmla="*/ 366859 w 304"/>
                    <a:gd name="T25" fmla="*/ 444644 h 264"/>
                    <a:gd name="T26" fmla="*/ 180578 w 304"/>
                    <a:gd name="T27" fmla="*/ 444644 h 264"/>
                    <a:gd name="T28" fmla="*/ 180578 w 304"/>
                    <a:gd name="T29" fmla="*/ 315431 h 264"/>
                    <a:gd name="T30" fmla="*/ 268016 w 304"/>
                    <a:gd name="T31" fmla="*/ 315431 h 264"/>
                    <a:gd name="T32" fmla="*/ 171074 w 304"/>
                    <a:gd name="T33" fmla="*/ 0 h 264"/>
                    <a:gd name="T34" fmla="*/ 47521 w 304"/>
                    <a:gd name="T35" fmla="*/ 58906 h 264"/>
                    <a:gd name="T36" fmla="*/ 0 w 304"/>
                    <a:gd name="T37" fmla="*/ 123512 h 264"/>
                    <a:gd name="T38" fmla="*/ 55124 w 304"/>
                    <a:gd name="T39" fmla="*/ 112111 h 264"/>
                    <a:gd name="T40" fmla="*/ 174876 w 304"/>
                    <a:gd name="T41" fmla="*/ 214721 h 264"/>
                    <a:gd name="T42" fmla="*/ 182479 w 304"/>
                    <a:gd name="T43" fmla="*/ 228023 h 264"/>
                    <a:gd name="T44" fmla="*/ 188181 w 304"/>
                    <a:gd name="T45" fmla="*/ 275527 h 264"/>
                    <a:gd name="T46" fmla="*/ 153967 w 304"/>
                    <a:gd name="T47" fmla="*/ 262226 h 264"/>
                    <a:gd name="T48" fmla="*/ 136859 w 304"/>
                    <a:gd name="T49" fmla="*/ 247025 h 264"/>
                    <a:gd name="T50" fmla="*/ 114049 w 304"/>
                    <a:gd name="T51" fmla="*/ 258426 h 264"/>
                    <a:gd name="T52" fmla="*/ 49421 w 304"/>
                    <a:gd name="T53" fmla="*/ 243224 h 264"/>
                    <a:gd name="T54" fmla="*/ 7603 w 304"/>
                    <a:gd name="T55" fmla="*/ 381938 h 264"/>
                    <a:gd name="T56" fmla="*/ 62727 w 304"/>
                    <a:gd name="T57" fmla="*/ 315431 h 264"/>
                    <a:gd name="T58" fmla="*/ 47521 w 304"/>
                    <a:gd name="T59" fmla="*/ 501650 h 264"/>
                    <a:gd name="T60" fmla="*/ 482809 w 304"/>
                    <a:gd name="T61" fmla="*/ 501650 h 26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304" h="264">
                      <a:moveTo>
                        <a:pt x="254" y="264"/>
                      </a:moveTo>
                      <a:cubicBezTo>
                        <a:pt x="244" y="105"/>
                        <a:pt x="244" y="105"/>
                        <a:pt x="244" y="105"/>
                      </a:cubicBezTo>
                      <a:cubicBezTo>
                        <a:pt x="244" y="104"/>
                        <a:pt x="245" y="102"/>
                        <a:pt x="247" y="102"/>
                      </a:cubicBezTo>
                      <a:cubicBezTo>
                        <a:pt x="249" y="102"/>
                        <a:pt x="251" y="103"/>
                        <a:pt x="251" y="105"/>
                      </a:cubicBezTo>
                      <a:cubicBezTo>
                        <a:pt x="261" y="264"/>
                        <a:pt x="261" y="264"/>
                        <a:pt x="261" y="264"/>
                      </a:cubicBezTo>
                      <a:cubicBezTo>
                        <a:pt x="302" y="264"/>
                        <a:pt x="302" y="264"/>
                        <a:pt x="302" y="264"/>
                      </a:cubicBezTo>
                      <a:cubicBezTo>
                        <a:pt x="303" y="257"/>
                        <a:pt x="304" y="240"/>
                        <a:pt x="304" y="218"/>
                      </a:cubicBezTo>
                      <a:cubicBezTo>
                        <a:pt x="304" y="169"/>
                        <a:pt x="299" y="96"/>
                        <a:pt x="272" y="52"/>
                      </a:cubicBezTo>
                      <a:cubicBezTo>
                        <a:pt x="254" y="22"/>
                        <a:pt x="224" y="8"/>
                        <a:pt x="198" y="1"/>
                      </a:cubicBezTo>
                      <a:cubicBezTo>
                        <a:pt x="147" y="166"/>
                        <a:pt x="147" y="166"/>
                        <a:pt x="147" y="166"/>
                      </a:cubicBezTo>
                      <a:cubicBezTo>
                        <a:pt x="190" y="166"/>
                        <a:pt x="190" y="166"/>
                        <a:pt x="190" y="166"/>
                      </a:cubicBezTo>
                      <a:cubicBezTo>
                        <a:pt x="193" y="166"/>
                        <a:pt x="193" y="166"/>
                        <a:pt x="193" y="166"/>
                      </a:cubicBezTo>
                      <a:cubicBezTo>
                        <a:pt x="193" y="234"/>
                        <a:pt x="193" y="234"/>
                        <a:pt x="193" y="234"/>
                      </a:cubicBezTo>
                      <a:cubicBezTo>
                        <a:pt x="95" y="234"/>
                        <a:pt x="95" y="234"/>
                        <a:pt x="95" y="234"/>
                      </a:cubicBezTo>
                      <a:cubicBezTo>
                        <a:pt x="95" y="166"/>
                        <a:pt x="95" y="166"/>
                        <a:pt x="95" y="166"/>
                      </a:cubicBezTo>
                      <a:cubicBezTo>
                        <a:pt x="141" y="166"/>
                        <a:pt x="141" y="166"/>
                        <a:pt x="141" y="166"/>
                      </a:cubicBezTo>
                      <a:cubicBezTo>
                        <a:pt x="90" y="0"/>
                        <a:pt x="90" y="0"/>
                        <a:pt x="90" y="0"/>
                      </a:cubicBezTo>
                      <a:cubicBezTo>
                        <a:pt x="67" y="5"/>
                        <a:pt x="43" y="14"/>
                        <a:pt x="25" y="31"/>
                      </a:cubicBezTo>
                      <a:cubicBezTo>
                        <a:pt x="15" y="42"/>
                        <a:pt x="7" y="53"/>
                        <a:pt x="0" y="65"/>
                      </a:cubicBezTo>
                      <a:cubicBezTo>
                        <a:pt x="9" y="59"/>
                        <a:pt x="19" y="57"/>
                        <a:pt x="29" y="59"/>
                      </a:cubicBezTo>
                      <a:cubicBezTo>
                        <a:pt x="63" y="64"/>
                        <a:pt x="77" y="88"/>
                        <a:pt x="92" y="113"/>
                      </a:cubicBezTo>
                      <a:cubicBezTo>
                        <a:pt x="96" y="120"/>
                        <a:pt x="96" y="120"/>
                        <a:pt x="96" y="120"/>
                      </a:cubicBezTo>
                      <a:cubicBezTo>
                        <a:pt x="106" y="137"/>
                        <a:pt x="101" y="143"/>
                        <a:pt x="99" y="145"/>
                      </a:cubicBezTo>
                      <a:cubicBezTo>
                        <a:pt x="94" y="148"/>
                        <a:pt x="86" y="145"/>
                        <a:pt x="81" y="138"/>
                      </a:cubicBezTo>
                      <a:cubicBezTo>
                        <a:pt x="77" y="133"/>
                        <a:pt x="74" y="130"/>
                        <a:pt x="72" y="130"/>
                      </a:cubicBezTo>
                      <a:cubicBezTo>
                        <a:pt x="71" y="130"/>
                        <a:pt x="67" y="132"/>
                        <a:pt x="60" y="136"/>
                      </a:cubicBezTo>
                      <a:cubicBezTo>
                        <a:pt x="48" y="145"/>
                        <a:pt x="33" y="134"/>
                        <a:pt x="26" y="128"/>
                      </a:cubicBezTo>
                      <a:cubicBezTo>
                        <a:pt x="22" y="141"/>
                        <a:pt x="12" y="177"/>
                        <a:pt x="4" y="201"/>
                      </a:cubicBezTo>
                      <a:cubicBezTo>
                        <a:pt x="33" y="166"/>
                        <a:pt x="33" y="166"/>
                        <a:pt x="33" y="166"/>
                      </a:cubicBezTo>
                      <a:cubicBezTo>
                        <a:pt x="33" y="166"/>
                        <a:pt x="27" y="238"/>
                        <a:pt x="25" y="264"/>
                      </a:cubicBezTo>
                      <a:lnTo>
                        <a:pt x="254" y="264"/>
                      </a:lnTo>
                      <a:close/>
                    </a:path>
                  </a:pathLst>
                </a:custGeom>
                <a:solidFill>
                  <a:srgbClr val="000000"/>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uLnTx/>
                    <a:uFillTx/>
                    <a:latin typeface="Calibri" panose="020F0502020204030204" pitchFamily="34" charset="0"/>
                    <a:ea typeface="微软雅黑" panose="020B0503020204020204" pitchFamily="34" charset="-122"/>
                    <a:cs typeface="+mn-cs"/>
                  </a:endParaRPr>
                </a:p>
              </p:txBody>
            </p:sp>
            <p:sp>
              <p:nvSpPr>
                <p:cNvPr id="65" name="Freeform 28"/>
                <p:cNvSpPr/>
                <p:nvPr/>
              </p:nvSpPr>
              <p:spPr bwMode="auto">
                <a:xfrm>
                  <a:off x="701675" y="4492388"/>
                  <a:ext cx="298450" cy="346075"/>
                </a:xfrm>
                <a:custGeom>
                  <a:avLst/>
                  <a:gdLst>
                    <a:gd name="T0" fmla="*/ 102652 w 157"/>
                    <a:gd name="T1" fmla="*/ 285227 h 182"/>
                    <a:gd name="T2" fmla="*/ 155878 w 157"/>
                    <a:gd name="T3" fmla="*/ 108386 h 182"/>
                    <a:gd name="T4" fmla="*/ 157779 w 157"/>
                    <a:gd name="T5" fmla="*/ 96977 h 182"/>
                    <a:gd name="T6" fmla="*/ 167284 w 157"/>
                    <a:gd name="T7" fmla="*/ 106485 h 182"/>
                    <a:gd name="T8" fmla="*/ 224313 w 157"/>
                    <a:gd name="T9" fmla="*/ 129303 h 182"/>
                    <a:gd name="T10" fmla="*/ 279440 w 157"/>
                    <a:gd name="T11" fmla="*/ 135007 h 182"/>
                    <a:gd name="T12" fmla="*/ 296549 w 157"/>
                    <a:gd name="T13" fmla="*/ 144515 h 182"/>
                    <a:gd name="T14" fmla="*/ 287044 w 157"/>
                    <a:gd name="T15" fmla="*/ 114091 h 182"/>
                    <a:gd name="T16" fmla="*/ 279440 w 157"/>
                    <a:gd name="T17" fmla="*/ 102682 h 182"/>
                    <a:gd name="T18" fmla="*/ 169185 w 157"/>
                    <a:gd name="T19" fmla="*/ 5705 h 182"/>
                    <a:gd name="T20" fmla="*/ 79840 w 157"/>
                    <a:gd name="T21" fmla="*/ 58947 h 182"/>
                    <a:gd name="T22" fmla="*/ 7604 w 157"/>
                    <a:gd name="T23" fmla="*/ 262409 h 182"/>
                    <a:gd name="T24" fmla="*/ 9505 w 157"/>
                    <a:gd name="T25" fmla="*/ 321355 h 182"/>
                    <a:gd name="T26" fmla="*/ 30415 w 157"/>
                    <a:gd name="T27" fmla="*/ 336567 h 182"/>
                    <a:gd name="T28" fmla="*/ 30415 w 157"/>
                    <a:gd name="T29" fmla="*/ 336567 h 182"/>
                    <a:gd name="T30" fmla="*/ 30415 w 157"/>
                    <a:gd name="T31" fmla="*/ 336567 h 182"/>
                    <a:gd name="T32" fmla="*/ 102652 w 157"/>
                    <a:gd name="T33" fmla="*/ 285227 h 1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7" h="182">
                      <a:moveTo>
                        <a:pt x="54" y="150"/>
                      </a:moveTo>
                      <a:cubicBezTo>
                        <a:pt x="64" y="124"/>
                        <a:pt x="82" y="58"/>
                        <a:pt x="82" y="57"/>
                      </a:cubicBezTo>
                      <a:cubicBezTo>
                        <a:pt x="83" y="51"/>
                        <a:pt x="83" y="51"/>
                        <a:pt x="83" y="51"/>
                      </a:cubicBezTo>
                      <a:cubicBezTo>
                        <a:pt x="88" y="56"/>
                        <a:pt x="88" y="56"/>
                        <a:pt x="88" y="56"/>
                      </a:cubicBezTo>
                      <a:cubicBezTo>
                        <a:pt x="88" y="56"/>
                        <a:pt x="106" y="76"/>
                        <a:pt x="118" y="68"/>
                      </a:cubicBezTo>
                      <a:cubicBezTo>
                        <a:pt x="134" y="57"/>
                        <a:pt x="136" y="57"/>
                        <a:pt x="147" y="71"/>
                      </a:cubicBezTo>
                      <a:cubicBezTo>
                        <a:pt x="151" y="76"/>
                        <a:pt x="155" y="77"/>
                        <a:pt x="156" y="76"/>
                      </a:cubicBezTo>
                      <a:cubicBezTo>
                        <a:pt x="157" y="76"/>
                        <a:pt x="157" y="70"/>
                        <a:pt x="151" y="60"/>
                      </a:cubicBezTo>
                      <a:cubicBezTo>
                        <a:pt x="147" y="54"/>
                        <a:pt x="147" y="54"/>
                        <a:pt x="147" y="54"/>
                      </a:cubicBezTo>
                      <a:cubicBezTo>
                        <a:pt x="133" y="29"/>
                        <a:pt x="120" y="7"/>
                        <a:pt x="89" y="3"/>
                      </a:cubicBezTo>
                      <a:cubicBezTo>
                        <a:pt x="72" y="0"/>
                        <a:pt x="56" y="9"/>
                        <a:pt x="42" y="31"/>
                      </a:cubicBezTo>
                      <a:cubicBezTo>
                        <a:pt x="42" y="31"/>
                        <a:pt x="24" y="59"/>
                        <a:pt x="4" y="138"/>
                      </a:cubicBezTo>
                      <a:cubicBezTo>
                        <a:pt x="0" y="152"/>
                        <a:pt x="1" y="162"/>
                        <a:pt x="5" y="169"/>
                      </a:cubicBezTo>
                      <a:cubicBezTo>
                        <a:pt x="10" y="176"/>
                        <a:pt x="15" y="177"/>
                        <a:pt x="16" y="177"/>
                      </a:cubicBezTo>
                      <a:cubicBezTo>
                        <a:pt x="16" y="177"/>
                        <a:pt x="16" y="177"/>
                        <a:pt x="16" y="177"/>
                      </a:cubicBezTo>
                      <a:cubicBezTo>
                        <a:pt x="16" y="177"/>
                        <a:pt x="16" y="177"/>
                        <a:pt x="16" y="177"/>
                      </a:cubicBezTo>
                      <a:cubicBezTo>
                        <a:pt x="39" y="182"/>
                        <a:pt x="54" y="151"/>
                        <a:pt x="54" y="150"/>
                      </a:cubicBezTo>
                      <a:close/>
                    </a:path>
                  </a:pathLst>
                </a:custGeom>
                <a:solidFill>
                  <a:srgbClr val="000000"/>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uLnTx/>
                    <a:uFillTx/>
                    <a:latin typeface="Calibri" panose="020F0502020204030204" pitchFamily="34" charset="0"/>
                    <a:ea typeface="微软雅黑" panose="020B0503020204020204" pitchFamily="34" charset="-122"/>
                    <a:cs typeface="+mn-cs"/>
                  </a:endParaRPr>
                </a:p>
              </p:txBody>
            </p:sp>
          </p:grpSp>
          <p:sp>
            <p:nvSpPr>
              <p:cNvPr id="61" name="圆角矩形 60"/>
              <p:cNvSpPr/>
              <p:nvPr/>
            </p:nvSpPr>
            <p:spPr>
              <a:xfrm>
                <a:off x="2216667" y="1853356"/>
                <a:ext cx="1864405" cy="589971"/>
              </a:xfrm>
              <a:prstGeom prst="roundRect">
                <a:avLst>
                  <a:gd name="adj" fmla="val 8731"/>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530" b="1" i="0" u="none" strike="noStrike" kern="1200" cap="none" spc="0" normalizeH="0" baseline="0" noProof="0" dirty="0" smtClean="0">
                    <a:ln>
                      <a:noFill/>
                    </a:ln>
                    <a:solidFill>
                      <a:schemeClr val="lt1"/>
                    </a:solidFill>
                    <a:effectLst/>
                    <a:uLnTx/>
                    <a:uFillTx/>
                    <a:latin typeface="+mn-lt"/>
                    <a:ea typeface="+mn-ea"/>
                    <a:cs typeface="+mn-cs"/>
                  </a:rPr>
                  <a:t>案例</a:t>
                </a:r>
                <a:r>
                  <a:rPr kumimoji="0" lang="en-US" altLang="zh-CN" sz="2530" b="1" i="0" u="none" strike="noStrike" kern="1200" cap="none" spc="0" normalizeH="0" baseline="0" noProof="0" dirty="0" smtClean="0">
                    <a:ln>
                      <a:noFill/>
                    </a:ln>
                    <a:solidFill>
                      <a:schemeClr val="lt1"/>
                    </a:solidFill>
                    <a:effectLst/>
                    <a:uLnTx/>
                    <a:uFillTx/>
                    <a:latin typeface="+mn-lt"/>
                    <a:ea typeface="+mn-ea"/>
                    <a:cs typeface="+mn-cs"/>
                  </a:rPr>
                  <a:t>9</a:t>
                </a:r>
                <a:endParaRPr kumimoji="0" lang="zh-CN" altLang="en-US" sz="2530" b="1" i="0" u="none" strike="noStrike" kern="1200" cap="none" spc="0" normalizeH="0" baseline="0" noProof="0" dirty="0">
                  <a:ln>
                    <a:noFill/>
                  </a:ln>
                  <a:solidFill>
                    <a:schemeClr val="lt1"/>
                  </a:solidFill>
                  <a:effectLst/>
                  <a:uLnTx/>
                  <a:uFillTx/>
                  <a:latin typeface="+mn-lt"/>
                  <a:ea typeface="+mn-ea"/>
                  <a:cs typeface="+mn-cs"/>
                </a:endParaRPr>
              </a:p>
            </p:txBody>
          </p:sp>
        </p:grpSp>
        <p:sp>
          <p:nvSpPr>
            <p:cNvPr id="68" name="矩形 67"/>
            <p:cNvSpPr/>
            <p:nvPr/>
          </p:nvSpPr>
          <p:spPr>
            <a:xfrm>
              <a:off x="1928781" y="187301"/>
              <a:ext cx="714380" cy="923330"/>
            </a:xfrm>
            <a:prstGeom prst="rect">
              <a:avLst/>
            </a:prstGeom>
            <a:noFill/>
          </p:spPr>
          <p:txBody>
            <a:bodyPr wrap="square" lIns="91440" tIns="45720" rIns="91440" bIns="45720">
              <a:spAutoFit/>
            </a:bodyPr>
            <a:lstStyle/>
            <a:p>
              <a:pPr algn="ctr"/>
              <a:r>
                <a:rPr lang="zh-CN" altLang="en-US"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a:t>
              </a:r>
              <a:endParaRPr lang="zh-CN" alt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pSp>
      <p:sp>
        <p:nvSpPr>
          <p:cNvPr id="70" name="矩形 69"/>
          <p:cNvSpPr/>
          <p:nvPr/>
        </p:nvSpPr>
        <p:spPr>
          <a:xfrm>
            <a:off x="2714599" y="1401747"/>
            <a:ext cx="9144064" cy="1143008"/>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097" name="Rectangle 1"/>
          <p:cNvSpPr>
            <a:spLocks noChangeArrowheads="1"/>
          </p:cNvSpPr>
          <p:nvPr/>
        </p:nvSpPr>
        <p:spPr bwMode="auto">
          <a:xfrm>
            <a:off x="2857475" y="1473185"/>
            <a:ext cx="9072626"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000" dirty="0" smtClean="0">
                <a:solidFill>
                  <a:schemeClr val="accent5"/>
                </a:solidFill>
              </a:rPr>
              <a:t>AA</a:t>
            </a:r>
            <a:r>
              <a:rPr lang="zh-CN" altLang="en-US" sz="2000" dirty="0" smtClean="0">
                <a:solidFill>
                  <a:schemeClr val="accent5"/>
                </a:solidFill>
              </a:rPr>
              <a:t>商贸公司</a:t>
            </a:r>
            <a:r>
              <a:rPr lang="en-US" sz="2000" dirty="0" smtClean="0">
                <a:solidFill>
                  <a:schemeClr val="accent5"/>
                </a:solidFill>
              </a:rPr>
              <a:t>2016</a:t>
            </a:r>
            <a:r>
              <a:rPr lang="zh-CN" altLang="en-US" sz="2000" dirty="0" smtClean="0">
                <a:solidFill>
                  <a:schemeClr val="accent5"/>
                </a:solidFill>
              </a:rPr>
              <a:t>年成立，</a:t>
            </a:r>
            <a:r>
              <a:rPr lang="en-US" sz="2000" dirty="0" smtClean="0">
                <a:solidFill>
                  <a:schemeClr val="accent5"/>
                </a:solidFill>
              </a:rPr>
              <a:t>2018</a:t>
            </a:r>
            <a:r>
              <a:rPr lang="zh-CN" altLang="en-US" sz="2000" dirty="0" smtClean="0">
                <a:solidFill>
                  <a:schemeClr val="accent5"/>
                </a:solidFill>
              </a:rPr>
              <a:t>年</a:t>
            </a:r>
            <a:r>
              <a:rPr lang="en-US" sz="2000" dirty="0" smtClean="0">
                <a:solidFill>
                  <a:schemeClr val="accent5"/>
                </a:solidFill>
              </a:rPr>
              <a:t>9</a:t>
            </a:r>
            <a:r>
              <a:rPr lang="zh-CN" altLang="en-US" sz="2000" dirty="0" smtClean="0">
                <a:solidFill>
                  <a:schemeClr val="accent5"/>
                </a:solidFill>
              </a:rPr>
              <a:t>月登记为增值税一般纳税人，</a:t>
            </a:r>
            <a:r>
              <a:rPr lang="en-US" sz="2000" dirty="0" smtClean="0">
                <a:solidFill>
                  <a:schemeClr val="accent5"/>
                </a:solidFill>
              </a:rPr>
              <a:t>2018</a:t>
            </a:r>
            <a:r>
              <a:rPr lang="zh-CN" altLang="en-US" sz="2000" dirty="0" smtClean="0">
                <a:solidFill>
                  <a:schemeClr val="accent5"/>
                </a:solidFill>
              </a:rPr>
              <a:t>年</a:t>
            </a:r>
            <a:r>
              <a:rPr lang="en-US" sz="2000" dirty="0" smtClean="0">
                <a:solidFill>
                  <a:schemeClr val="accent5"/>
                </a:solidFill>
              </a:rPr>
              <a:t>4</a:t>
            </a:r>
            <a:r>
              <a:rPr lang="zh-CN" altLang="en-US" sz="2000" dirty="0" smtClean="0">
                <a:solidFill>
                  <a:schemeClr val="accent5"/>
                </a:solidFill>
              </a:rPr>
              <a:t>月至</a:t>
            </a:r>
            <a:r>
              <a:rPr lang="en-US" sz="2000" dirty="0" smtClean="0">
                <a:solidFill>
                  <a:schemeClr val="accent5"/>
                </a:solidFill>
              </a:rPr>
              <a:t>2019</a:t>
            </a:r>
            <a:r>
              <a:rPr lang="zh-CN" altLang="en-US" sz="2000" dirty="0" smtClean="0">
                <a:solidFill>
                  <a:schemeClr val="accent5"/>
                </a:solidFill>
              </a:rPr>
              <a:t>年</a:t>
            </a:r>
            <a:r>
              <a:rPr lang="en-US" sz="2000" dirty="0" smtClean="0">
                <a:solidFill>
                  <a:schemeClr val="accent5"/>
                </a:solidFill>
              </a:rPr>
              <a:t>3</a:t>
            </a:r>
            <a:r>
              <a:rPr lang="zh-CN" altLang="en-US" sz="2000" dirty="0" smtClean="0">
                <a:solidFill>
                  <a:schemeClr val="accent5"/>
                </a:solidFill>
              </a:rPr>
              <a:t>月间，申报增值税销售额</a:t>
            </a:r>
            <a:r>
              <a:rPr lang="en-US" sz="2000" dirty="0" smtClean="0">
                <a:solidFill>
                  <a:schemeClr val="accent5"/>
                </a:solidFill>
              </a:rPr>
              <a:t>1000</a:t>
            </a:r>
            <a:r>
              <a:rPr lang="zh-CN" altLang="en-US" sz="2000" dirty="0" smtClean="0">
                <a:solidFill>
                  <a:schemeClr val="accent5"/>
                </a:solidFill>
              </a:rPr>
              <a:t>万元，其中不动产租赁</a:t>
            </a:r>
            <a:r>
              <a:rPr lang="en-US" sz="2000" dirty="0" smtClean="0">
                <a:solidFill>
                  <a:schemeClr val="accent5"/>
                </a:solidFill>
              </a:rPr>
              <a:t>500</a:t>
            </a:r>
            <a:r>
              <a:rPr lang="zh-CN" altLang="en-US" sz="2000" dirty="0" smtClean="0">
                <a:solidFill>
                  <a:schemeClr val="accent5"/>
                </a:solidFill>
              </a:rPr>
              <a:t>万元，代理服务</a:t>
            </a:r>
            <a:r>
              <a:rPr lang="en-US" sz="2000" dirty="0" smtClean="0">
                <a:solidFill>
                  <a:schemeClr val="accent5"/>
                </a:solidFill>
              </a:rPr>
              <a:t>20</a:t>
            </a:r>
            <a:r>
              <a:rPr lang="zh-CN" altLang="en-US" sz="2000" dirty="0" smtClean="0">
                <a:solidFill>
                  <a:schemeClr val="accent5"/>
                </a:solidFill>
              </a:rPr>
              <a:t>万元，销售货物</a:t>
            </a:r>
            <a:r>
              <a:rPr lang="en-US" sz="2000" dirty="0" smtClean="0">
                <a:solidFill>
                  <a:schemeClr val="accent5"/>
                </a:solidFill>
              </a:rPr>
              <a:t>480</a:t>
            </a:r>
            <a:r>
              <a:rPr lang="zh-CN" altLang="en-US" sz="2000" dirty="0" smtClean="0">
                <a:solidFill>
                  <a:schemeClr val="accent5"/>
                </a:solidFill>
              </a:rPr>
              <a:t>万元。</a:t>
            </a:r>
            <a:endParaRPr lang="zh-CN" altLang="en-US" sz="2000" dirty="0">
              <a:solidFill>
                <a:schemeClr val="accent5"/>
              </a:solidFill>
            </a:endParaRPr>
          </a:p>
        </p:txBody>
      </p:sp>
      <p:grpSp>
        <p:nvGrpSpPr>
          <p:cNvPr id="16" name="组合 15"/>
          <p:cNvGrpSpPr/>
          <p:nvPr/>
        </p:nvGrpSpPr>
        <p:grpSpPr>
          <a:xfrm>
            <a:off x="-142921" y="2687631"/>
            <a:ext cx="12144460" cy="4545019"/>
            <a:chOff x="-142921" y="2687631"/>
            <a:chExt cx="12144460" cy="4545019"/>
          </a:xfrm>
        </p:grpSpPr>
        <p:pic>
          <p:nvPicPr>
            <p:cNvPr id="71" name="图片 29"/>
            <p:cNvPicPr>
              <a:picLocks noChangeAspect="1"/>
            </p:cNvPicPr>
            <p:nvPr/>
          </p:nvPicPr>
          <p:blipFill>
            <a:blip r:embed="rId3"/>
            <a:srcRect/>
            <a:stretch>
              <a:fillRect/>
            </a:stretch>
          </p:blipFill>
          <p:spPr bwMode="auto">
            <a:xfrm>
              <a:off x="-142921" y="3867150"/>
              <a:ext cx="2127251" cy="3365500"/>
            </a:xfrm>
            <a:prstGeom prst="rect">
              <a:avLst/>
            </a:prstGeom>
            <a:noFill/>
            <a:ln w="9525">
              <a:noFill/>
              <a:miter lim="800000"/>
              <a:headEnd/>
              <a:tailEnd/>
            </a:ln>
          </p:spPr>
        </p:pic>
        <p:sp>
          <p:nvSpPr>
            <p:cNvPr id="72" name="矩形 71"/>
            <p:cNvSpPr/>
            <p:nvPr/>
          </p:nvSpPr>
          <p:spPr>
            <a:xfrm>
              <a:off x="1714467" y="2687631"/>
              <a:ext cx="10287072" cy="407196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b="1" dirty="0" smtClean="0">
                  <a:solidFill>
                    <a:schemeClr val="accent3"/>
                  </a:solidFill>
                </a:rPr>
                <a:t>【</a:t>
              </a:r>
              <a:r>
                <a:rPr lang="zh-CN" altLang="en-US" sz="2400" b="1" dirty="0" smtClean="0">
                  <a:solidFill>
                    <a:schemeClr val="accent3"/>
                  </a:solidFill>
                </a:rPr>
                <a:t>注意事项</a:t>
              </a:r>
              <a:r>
                <a:rPr lang="en-US" altLang="zh-CN" sz="2400" b="1" dirty="0" smtClean="0">
                  <a:solidFill>
                    <a:schemeClr val="accent3"/>
                  </a:solidFill>
                </a:rPr>
                <a:t>】</a:t>
              </a:r>
              <a:endParaRPr lang="zh-CN" altLang="en-US" sz="2400" dirty="0" smtClean="0">
                <a:solidFill>
                  <a:schemeClr val="accent3"/>
                </a:solidFill>
              </a:endParaRPr>
            </a:p>
            <a:p>
              <a:r>
                <a:rPr lang="zh-CN" altLang="en-US" sz="2400" dirty="0" smtClean="0">
                  <a:solidFill>
                    <a:schemeClr val="accent5"/>
                  </a:solidFill>
                </a:rPr>
                <a:t>        </a:t>
              </a:r>
              <a:r>
                <a:rPr lang="en-US" altLang="zh-CN" sz="2400" dirty="0" smtClean="0">
                  <a:solidFill>
                    <a:schemeClr val="accent5"/>
                  </a:solidFill>
                </a:rPr>
                <a:t>1.</a:t>
              </a:r>
              <a:r>
                <a:rPr lang="zh-CN" altLang="en-US" sz="2400" dirty="0" smtClean="0">
                  <a:solidFill>
                    <a:schemeClr val="accent5"/>
                  </a:solidFill>
                </a:rPr>
                <a:t>生产、生活服务业纳税人，是指提供</a:t>
              </a:r>
              <a:r>
                <a:rPr lang="zh-CN" altLang="en-US" sz="2400" b="1" dirty="0" smtClean="0">
                  <a:solidFill>
                    <a:schemeClr val="accent5"/>
                  </a:solidFill>
                </a:rPr>
                <a:t>邮政服务、电信服务、现代服务、生活服务</a:t>
              </a:r>
              <a:r>
                <a:rPr lang="zh-CN" altLang="en-US" sz="2400" dirty="0" smtClean="0">
                  <a:solidFill>
                    <a:schemeClr val="accent5"/>
                  </a:solidFill>
                </a:rPr>
                <a:t>（以下称四项服务）取得的销售额占全部销售额的</a:t>
              </a:r>
              <a:r>
                <a:rPr lang="zh-CN" altLang="en-US" sz="2400" b="1" dirty="0" smtClean="0">
                  <a:solidFill>
                    <a:schemeClr val="accent5"/>
                  </a:solidFill>
                </a:rPr>
                <a:t>比重超过</a:t>
              </a:r>
              <a:r>
                <a:rPr lang="en-US" sz="2400" b="1" dirty="0" smtClean="0">
                  <a:solidFill>
                    <a:schemeClr val="accent5"/>
                  </a:solidFill>
                </a:rPr>
                <a:t>50%</a:t>
              </a:r>
              <a:r>
                <a:rPr lang="zh-CN" altLang="en-US" sz="2400" dirty="0" smtClean="0">
                  <a:solidFill>
                    <a:schemeClr val="accent5"/>
                  </a:solidFill>
                </a:rPr>
                <a:t>的纳税人。四项服务的具体范围按照</a:t>
              </a:r>
              <a:r>
                <a:rPr lang="en-US" altLang="zh-CN" sz="2400" dirty="0" smtClean="0">
                  <a:solidFill>
                    <a:schemeClr val="accent5"/>
                  </a:solidFill>
                </a:rPr>
                <a:t>《</a:t>
              </a:r>
              <a:r>
                <a:rPr lang="zh-CN" altLang="en-US" sz="2400" dirty="0" smtClean="0">
                  <a:solidFill>
                    <a:schemeClr val="accent5"/>
                  </a:solidFill>
                </a:rPr>
                <a:t>销售服务、无形资产、不动产注释</a:t>
              </a:r>
              <a:r>
                <a:rPr lang="en-US" altLang="zh-CN" sz="2400" dirty="0" smtClean="0">
                  <a:solidFill>
                    <a:schemeClr val="accent5"/>
                  </a:solidFill>
                </a:rPr>
                <a:t>》</a:t>
              </a:r>
              <a:r>
                <a:rPr lang="zh-CN" altLang="en-US" sz="2400" dirty="0" smtClean="0">
                  <a:solidFill>
                    <a:schemeClr val="accent5"/>
                  </a:solidFill>
                </a:rPr>
                <a:t>（财税</a:t>
              </a:r>
              <a:r>
                <a:rPr lang="en-US" altLang="zh-CN" sz="2400" dirty="0" smtClean="0">
                  <a:solidFill>
                    <a:schemeClr val="accent5"/>
                  </a:solidFill>
                </a:rPr>
                <a:t>〔</a:t>
              </a:r>
              <a:r>
                <a:rPr lang="en-US" sz="2400" dirty="0" smtClean="0">
                  <a:solidFill>
                    <a:schemeClr val="accent5"/>
                  </a:solidFill>
                </a:rPr>
                <a:t>2016</a:t>
              </a:r>
              <a:r>
                <a:rPr lang="en-US" altLang="zh-CN" sz="2400" dirty="0" smtClean="0">
                  <a:solidFill>
                    <a:schemeClr val="accent5"/>
                  </a:solidFill>
                </a:rPr>
                <a:t>〕</a:t>
              </a:r>
              <a:r>
                <a:rPr lang="en-US" sz="2400" dirty="0" smtClean="0">
                  <a:solidFill>
                    <a:schemeClr val="accent5"/>
                  </a:solidFill>
                </a:rPr>
                <a:t>36</a:t>
              </a:r>
              <a:r>
                <a:rPr lang="zh-CN" altLang="en-US" sz="2400" dirty="0" smtClean="0">
                  <a:solidFill>
                    <a:schemeClr val="accent5"/>
                  </a:solidFill>
                </a:rPr>
                <a:t>号印发）执行。</a:t>
              </a:r>
            </a:p>
            <a:p>
              <a:r>
                <a:rPr lang="en-US" sz="2400" dirty="0" smtClean="0">
                  <a:solidFill>
                    <a:schemeClr val="accent5"/>
                  </a:solidFill>
                </a:rPr>
                <a:t>       2. 2019</a:t>
              </a:r>
              <a:r>
                <a:rPr lang="zh-CN" altLang="en-US" sz="2400" dirty="0" smtClean="0">
                  <a:solidFill>
                    <a:schemeClr val="accent5"/>
                  </a:solidFill>
                </a:rPr>
                <a:t>年</a:t>
              </a:r>
              <a:r>
                <a:rPr lang="en-US" sz="2400" dirty="0" smtClean="0">
                  <a:solidFill>
                    <a:schemeClr val="accent5"/>
                  </a:solidFill>
                </a:rPr>
                <a:t>3</a:t>
              </a:r>
              <a:r>
                <a:rPr lang="zh-CN" altLang="en-US" sz="2400" dirty="0" smtClean="0">
                  <a:solidFill>
                    <a:schemeClr val="accent5"/>
                  </a:solidFill>
                </a:rPr>
                <a:t>月</a:t>
              </a:r>
              <a:r>
                <a:rPr lang="en-US" sz="2400" dirty="0" smtClean="0">
                  <a:solidFill>
                    <a:schemeClr val="accent5"/>
                  </a:solidFill>
                </a:rPr>
                <a:t>31</a:t>
              </a:r>
              <a:r>
                <a:rPr lang="zh-CN" altLang="en-US" sz="2400" dirty="0" smtClean="0">
                  <a:solidFill>
                    <a:schemeClr val="accent5"/>
                  </a:solidFill>
                </a:rPr>
                <a:t>日前设立的纳税人，其销售额比重按</a:t>
              </a:r>
              <a:r>
                <a:rPr lang="en-US" sz="2400" dirty="0" smtClean="0">
                  <a:solidFill>
                    <a:schemeClr val="accent5"/>
                  </a:solidFill>
                </a:rPr>
                <a:t>2018</a:t>
              </a:r>
              <a:r>
                <a:rPr lang="zh-CN" altLang="en-US" sz="2400" dirty="0" smtClean="0">
                  <a:solidFill>
                    <a:schemeClr val="accent5"/>
                  </a:solidFill>
                </a:rPr>
                <a:t>年</a:t>
              </a:r>
              <a:r>
                <a:rPr lang="en-US" sz="2400" dirty="0" smtClean="0">
                  <a:solidFill>
                    <a:schemeClr val="accent5"/>
                  </a:solidFill>
                </a:rPr>
                <a:t>4</a:t>
              </a:r>
              <a:r>
                <a:rPr lang="zh-CN" altLang="en-US" sz="2400" dirty="0" smtClean="0">
                  <a:solidFill>
                    <a:schemeClr val="accent5"/>
                  </a:solidFill>
                </a:rPr>
                <a:t>月至</a:t>
              </a:r>
              <a:r>
                <a:rPr lang="en-US" sz="2400" dirty="0" smtClean="0">
                  <a:solidFill>
                    <a:schemeClr val="accent5"/>
                  </a:solidFill>
                </a:rPr>
                <a:t>2019</a:t>
              </a:r>
              <a:r>
                <a:rPr lang="zh-CN" altLang="en-US" sz="2400" dirty="0" smtClean="0">
                  <a:solidFill>
                    <a:schemeClr val="accent5"/>
                  </a:solidFill>
                </a:rPr>
                <a:t>年</a:t>
              </a:r>
              <a:r>
                <a:rPr lang="en-US" sz="2400" dirty="0" smtClean="0">
                  <a:solidFill>
                    <a:schemeClr val="accent5"/>
                  </a:solidFill>
                </a:rPr>
                <a:t>3</a:t>
              </a:r>
              <a:r>
                <a:rPr lang="zh-CN" altLang="en-US" sz="2400" dirty="0" smtClean="0">
                  <a:solidFill>
                    <a:schemeClr val="accent5"/>
                  </a:solidFill>
                </a:rPr>
                <a:t>月期间的累计销售额进行计算；实际经营期不满</a:t>
              </a:r>
              <a:r>
                <a:rPr lang="en-US" sz="2400" dirty="0" smtClean="0">
                  <a:solidFill>
                    <a:schemeClr val="accent5"/>
                  </a:solidFill>
                </a:rPr>
                <a:t>12</a:t>
              </a:r>
              <a:r>
                <a:rPr lang="zh-CN" altLang="en-US" sz="2400" dirty="0" smtClean="0">
                  <a:solidFill>
                    <a:schemeClr val="accent5"/>
                  </a:solidFill>
                </a:rPr>
                <a:t>个月的，按实际经营期的累计销售额计算。</a:t>
              </a:r>
              <a:r>
                <a:rPr lang="en-US" sz="2400" dirty="0" smtClean="0">
                  <a:solidFill>
                    <a:schemeClr val="accent5"/>
                  </a:solidFill>
                </a:rPr>
                <a:t>2019</a:t>
              </a:r>
              <a:r>
                <a:rPr lang="zh-CN" altLang="en-US" sz="2400" dirty="0" smtClean="0">
                  <a:solidFill>
                    <a:schemeClr val="accent5"/>
                  </a:solidFill>
                </a:rPr>
                <a:t>年</a:t>
              </a:r>
              <a:r>
                <a:rPr lang="en-US" sz="2400" dirty="0" smtClean="0">
                  <a:solidFill>
                    <a:schemeClr val="accent5"/>
                  </a:solidFill>
                </a:rPr>
                <a:t>4</a:t>
              </a:r>
              <a:r>
                <a:rPr lang="zh-CN" altLang="en-US" sz="2400" dirty="0" smtClean="0">
                  <a:solidFill>
                    <a:schemeClr val="accent5"/>
                  </a:solidFill>
                </a:rPr>
                <a:t>月</a:t>
              </a:r>
              <a:r>
                <a:rPr lang="en-US" sz="2400" dirty="0" smtClean="0">
                  <a:solidFill>
                    <a:schemeClr val="accent5"/>
                  </a:solidFill>
                </a:rPr>
                <a:t>1</a:t>
              </a:r>
              <a:r>
                <a:rPr lang="zh-CN" altLang="en-US" sz="2400" dirty="0" smtClean="0">
                  <a:solidFill>
                    <a:schemeClr val="accent5"/>
                  </a:solidFill>
                </a:rPr>
                <a:t>日后设立的纳税人，其销售额比重按照设立之日起</a:t>
              </a:r>
              <a:r>
                <a:rPr lang="en-US" sz="2400" dirty="0" smtClean="0">
                  <a:solidFill>
                    <a:schemeClr val="accent5"/>
                  </a:solidFill>
                </a:rPr>
                <a:t>3</a:t>
              </a:r>
              <a:r>
                <a:rPr lang="zh-CN" altLang="en-US" sz="2400" dirty="0" smtClean="0">
                  <a:solidFill>
                    <a:schemeClr val="accent5"/>
                  </a:solidFill>
                </a:rPr>
                <a:t>个月的累计销售额进行计算。</a:t>
              </a:r>
              <a:endParaRPr lang="en-US" altLang="zh-CN" sz="2400" dirty="0" smtClean="0">
                <a:solidFill>
                  <a:schemeClr val="accent5"/>
                </a:solidFill>
              </a:endParaRPr>
            </a:p>
            <a:p>
              <a:r>
                <a:rPr lang="zh-CN" altLang="en-US" sz="2400" dirty="0" smtClean="0">
                  <a:solidFill>
                    <a:schemeClr val="accent5"/>
                  </a:solidFill>
                </a:rPr>
                <a:t>          纳税人在</a:t>
              </a:r>
              <a:r>
                <a:rPr lang="zh-CN" altLang="en-US" sz="2400" b="1" dirty="0" smtClean="0">
                  <a:solidFill>
                    <a:schemeClr val="accent5"/>
                  </a:solidFill>
                </a:rPr>
                <a:t>政策规定的计算期内未取得收入的</a:t>
              </a:r>
              <a:r>
                <a:rPr lang="zh-CN" altLang="en-US" sz="2400" dirty="0" smtClean="0">
                  <a:solidFill>
                    <a:schemeClr val="accent5"/>
                  </a:solidFill>
                </a:rPr>
                <a:t>，以其</a:t>
              </a:r>
              <a:r>
                <a:rPr lang="zh-CN" altLang="en-US" sz="2400" b="1" dirty="0" smtClean="0">
                  <a:solidFill>
                    <a:schemeClr val="accent5"/>
                  </a:solidFill>
                </a:rPr>
                <a:t>取得销售收入起三个月</a:t>
              </a:r>
              <a:r>
                <a:rPr lang="zh-CN" altLang="en-US" sz="2400" dirty="0" smtClean="0">
                  <a:solidFill>
                    <a:schemeClr val="accent5"/>
                  </a:solidFill>
                </a:rPr>
                <a:t>的销售情况进行判断。</a:t>
              </a:r>
              <a:endParaRPr lang="zh-CN" altLang="en-US" sz="2400" dirty="0">
                <a:solidFill>
                  <a:schemeClr val="accent5"/>
                </a:solidFill>
              </a:endParaRPr>
            </a:p>
          </p:txBody>
        </p:sp>
      </p:gr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Requires="p14" p14:dur="9">
        <p15:prstTrans prst="fractur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071525" y="687367"/>
            <a:ext cx="11001452" cy="584775"/>
          </a:xfrm>
          <a:prstGeom prst="rect">
            <a:avLst/>
          </a:prstGeom>
          <a:noFill/>
          <a:ln>
            <a:solidFill>
              <a:srgbClr val="D14E5B"/>
            </a:solidFill>
          </a:ln>
        </p:spPr>
        <p:txBody>
          <a:bodyPr wrap="square" rtlCol="0">
            <a:spAutoFit/>
          </a:bodyPr>
          <a:lstStyle/>
          <a:p>
            <a:pPr marL="742950" indent="-742950"/>
            <a:r>
              <a:rPr lang="zh-CN" altLang="en-US" sz="3200" b="1" dirty="0" smtClean="0">
                <a:solidFill>
                  <a:schemeClr val="accent4"/>
                </a:solidFill>
              </a:rPr>
              <a:t>六、加计抵减申报案例</a:t>
            </a:r>
            <a:r>
              <a:rPr lang="en-US" altLang="zh-CN" sz="3200" b="1" dirty="0" smtClean="0">
                <a:solidFill>
                  <a:schemeClr val="accent4"/>
                </a:solidFill>
              </a:rPr>
              <a:t>——</a:t>
            </a:r>
            <a:r>
              <a:rPr lang="zh-CN" altLang="en-US" sz="3200" b="1" dirty="0" smtClean="0">
                <a:solidFill>
                  <a:schemeClr val="accent4"/>
                </a:solidFill>
              </a:rPr>
              <a:t>加计抵减声明填写</a:t>
            </a:r>
          </a:p>
        </p:txBody>
      </p:sp>
      <p:pic>
        <p:nvPicPr>
          <p:cNvPr id="71" name="图片 29"/>
          <p:cNvPicPr>
            <a:picLocks noChangeAspect="1"/>
          </p:cNvPicPr>
          <p:nvPr/>
        </p:nvPicPr>
        <p:blipFill>
          <a:blip r:embed="rId3"/>
          <a:srcRect/>
          <a:stretch>
            <a:fillRect/>
          </a:stretch>
        </p:blipFill>
        <p:spPr bwMode="auto">
          <a:xfrm>
            <a:off x="-142921" y="3867150"/>
            <a:ext cx="2127251" cy="3365500"/>
          </a:xfrm>
          <a:prstGeom prst="rect">
            <a:avLst/>
          </a:prstGeom>
          <a:noFill/>
          <a:ln w="9525">
            <a:noFill/>
            <a:miter lim="800000"/>
            <a:headEnd/>
            <a:tailEnd/>
          </a:ln>
        </p:spPr>
      </p:pic>
      <p:sp>
        <p:nvSpPr>
          <p:cNvPr id="72" name="矩形 71"/>
          <p:cNvSpPr/>
          <p:nvPr/>
        </p:nvSpPr>
        <p:spPr>
          <a:xfrm>
            <a:off x="1714467" y="1401747"/>
            <a:ext cx="10287072" cy="550072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200" b="1" dirty="0" smtClean="0">
                <a:solidFill>
                  <a:schemeClr val="accent5"/>
                </a:solidFill>
              </a:rPr>
              <a:t>【</a:t>
            </a:r>
            <a:r>
              <a:rPr lang="zh-CN" altLang="en-US" sz="2200" b="1" dirty="0" smtClean="0">
                <a:solidFill>
                  <a:schemeClr val="accent5"/>
                </a:solidFill>
              </a:rPr>
              <a:t>注意事项（续）</a:t>
            </a:r>
            <a:r>
              <a:rPr lang="en-US" altLang="zh-CN" sz="2200" b="1" dirty="0" smtClean="0">
                <a:solidFill>
                  <a:schemeClr val="accent5"/>
                </a:solidFill>
              </a:rPr>
              <a:t>】</a:t>
            </a:r>
            <a:endParaRPr lang="zh-CN" altLang="en-US" sz="2200" dirty="0" smtClean="0">
              <a:solidFill>
                <a:schemeClr val="accent5"/>
              </a:solidFill>
            </a:endParaRPr>
          </a:p>
          <a:p>
            <a:r>
              <a:rPr lang="en-US" altLang="zh-CN" sz="2200" dirty="0" smtClean="0">
                <a:solidFill>
                  <a:schemeClr val="accent5"/>
                </a:solidFill>
              </a:rPr>
              <a:t>         3.</a:t>
            </a:r>
            <a:r>
              <a:rPr lang="zh-CN" altLang="en-US" sz="2200" dirty="0" smtClean="0">
                <a:solidFill>
                  <a:schemeClr val="accent5"/>
                </a:solidFill>
              </a:rPr>
              <a:t>销售额按不同类型，包括（</a:t>
            </a:r>
            <a:r>
              <a:rPr lang="en-US" sz="2200" dirty="0" smtClean="0">
                <a:solidFill>
                  <a:schemeClr val="accent5"/>
                </a:solidFill>
              </a:rPr>
              <a:t>1</a:t>
            </a:r>
            <a:r>
              <a:rPr lang="zh-CN" altLang="en-US" sz="2200" dirty="0" smtClean="0">
                <a:solidFill>
                  <a:schemeClr val="accent5"/>
                </a:solidFill>
              </a:rPr>
              <a:t>）按适用税率征税销售额，简易计税方法计税的销售额，出口销售额，免税销售额；（</a:t>
            </a:r>
            <a:r>
              <a:rPr lang="en-US" sz="2200" dirty="0" smtClean="0">
                <a:solidFill>
                  <a:schemeClr val="accent5"/>
                </a:solidFill>
              </a:rPr>
              <a:t>2</a:t>
            </a:r>
            <a:r>
              <a:rPr lang="zh-CN" altLang="en-US" sz="2200" dirty="0" smtClean="0">
                <a:solidFill>
                  <a:schemeClr val="accent5"/>
                </a:solidFill>
              </a:rPr>
              <a:t>）一般计税项目的销售额，即征即退项目的销售额；（</a:t>
            </a:r>
            <a:r>
              <a:rPr lang="en-US" sz="2200" dirty="0" smtClean="0">
                <a:solidFill>
                  <a:schemeClr val="accent5"/>
                </a:solidFill>
              </a:rPr>
              <a:t>3</a:t>
            </a:r>
            <a:r>
              <a:rPr lang="zh-CN" altLang="en-US" sz="2200" dirty="0" smtClean="0">
                <a:solidFill>
                  <a:schemeClr val="accent5"/>
                </a:solidFill>
              </a:rPr>
              <a:t>）申报销售额，稽查查补销售额，纳税评估销售额；（</a:t>
            </a:r>
            <a:r>
              <a:rPr lang="en-US" sz="2200" dirty="0" smtClean="0">
                <a:solidFill>
                  <a:schemeClr val="accent5"/>
                </a:solidFill>
              </a:rPr>
              <a:t>4</a:t>
            </a:r>
            <a:r>
              <a:rPr lang="zh-CN" altLang="en-US" sz="2200" dirty="0" smtClean="0">
                <a:solidFill>
                  <a:schemeClr val="accent5"/>
                </a:solidFill>
              </a:rPr>
              <a:t>）小规模纳税人销售额，一般纳税人销售额；（</a:t>
            </a:r>
            <a:r>
              <a:rPr lang="en-US" sz="2200" dirty="0" smtClean="0">
                <a:solidFill>
                  <a:schemeClr val="accent5"/>
                </a:solidFill>
              </a:rPr>
              <a:t>5</a:t>
            </a:r>
            <a:r>
              <a:rPr lang="zh-CN" altLang="en-US" sz="2200" dirty="0" smtClean="0">
                <a:solidFill>
                  <a:schemeClr val="accent5"/>
                </a:solidFill>
              </a:rPr>
              <a:t>）纳税人享受差额计税政策的，以差额后的销售额计算。</a:t>
            </a:r>
          </a:p>
          <a:p>
            <a:r>
              <a:rPr lang="zh-CN" altLang="en-US" sz="2200" dirty="0" smtClean="0">
                <a:solidFill>
                  <a:schemeClr val="accent5"/>
                </a:solidFill>
              </a:rPr>
              <a:t>         </a:t>
            </a:r>
            <a:r>
              <a:rPr lang="en-US" altLang="zh-CN" sz="2200" dirty="0" smtClean="0">
                <a:solidFill>
                  <a:schemeClr val="accent5"/>
                </a:solidFill>
              </a:rPr>
              <a:t>4.</a:t>
            </a:r>
            <a:r>
              <a:rPr lang="zh-CN" altLang="en-US" sz="2200" dirty="0" smtClean="0">
                <a:solidFill>
                  <a:schemeClr val="accent5"/>
                </a:solidFill>
              </a:rPr>
              <a:t>兼营四项服务的纳税人，应以四项服务合计销售额占全部销售额的比重是否超过</a:t>
            </a:r>
            <a:r>
              <a:rPr lang="en-US" sz="2200" dirty="0" smtClean="0">
                <a:solidFill>
                  <a:schemeClr val="accent5"/>
                </a:solidFill>
              </a:rPr>
              <a:t>50%</a:t>
            </a:r>
            <a:r>
              <a:rPr lang="zh-CN" altLang="en-US" sz="2200" dirty="0" smtClean="0">
                <a:solidFill>
                  <a:schemeClr val="accent5"/>
                </a:solidFill>
              </a:rPr>
              <a:t>，判断其是否可以适用加计抵减政策，同时以四项服务中销售额占比最大的服务选择行业类型。</a:t>
            </a:r>
          </a:p>
          <a:p>
            <a:r>
              <a:rPr lang="zh-CN" altLang="en-US" sz="2200" dirty="0" smtClean="0">
                <a:solidFill>
                  <a:schemeClr val="accent5"/>
                </a:solidFill>
              </a:rPr>
              <a:t>         </a:t>
            </a:r>
            <a:r>
              <a:rPr lang="en-US" altLang="zh-CN" sz="2200" dirty="0" smtClean="0">
                <a:solidFill>
                  <a:schemeClr val="accent5"/>
                </a:solidFill>
              </a:rPr>
              <a:t>5.</a:t>
            </a:r>
            <a:r>
              <a:rPr lang="zh-CN" altLang="en-US" sz="2200" dirty="0" smtClean="0">
                <a:solidFill>
                  <a:schemeClr val="accent5"/>
                </a:solidFill>
              </a:rPr>
              <a:t>纳税人确定适用加计抵减政策，以后年度是否继续适用，需要根据上年度销售额计算确定。如果上年度销售额比例符合规定，需</a:t>
            </a:r>
            <a:r>
              <a:rPr lang="zh-CN" altLang="en-US" sz="2200" b="1" dirty="0" smtClean="0">
                <a:solidFill>
                  <a:schemeClr val="accent5"/>
                </a:solidFill>
              </a:rPr>
              <a:t>再次提交</a:t>
            </a:r>
            <a:r>
              <a:rPr lang="en-US" altLang="zh-CN" sz="2200" dirty="0" smtClean="0">
                <a:solidFill>
                  <a:schemeClr val="accent5"/>
                </a:solidFill>
              </a:rPr>
              <a:t>《</a:t>
            </a:r>
            <a:r>
              <a:rPr lang="zh-CN" altLang="en-US" sz="2200" dirty="0" smtClean="0">
                <a:solidFill>
                  <a:schemeClr val="accent5"/>
                </a:solidFill>
              </a:rPr>
              <a:t>适用加计抵减政策的声明</a:t>
            </a:r>
            <a:r>
              <a:rPr lang="en-US" altLang="zh-CN" sz="2200" dirty="0" smtClean="0">
                <a:solidFill>
                  <a:schemeClr val="accent5"/>
                </a:solidFill>
              </a:rPr>
              <a:t>》</a:t>
            </a:r>
            <a:r>
              <a:rPr lang="zh-CN" altLang="en-US" sz="2200" dirty="0" smtClean="0">
                <a:solidFill>
                  <a:schemeClr val="accent5"/>
                </a:solidFill>
              </a:rPr>
              <a:t>。</a:t>
            </a:r>
            <a:endParaRPr lang="en-US" altLang="zh-CN" sz="2200" dirty="0" smtClean="0">
              <a:solidFill>
                <a:schemeClr val="accent5"/>
              </a:solidFill>
            </a:endParaRPr>
          </a:p>
          <a:p>
            <a:endParaRPr lang="en-US" altLang="zh-CN" sz="2200" dirty="0" smtClean="0">
              <a:solidFill>
                <a:schemeClr val="accent5"/>
              </a:solidFill>
            </a:endParaRPr>
          </a:p>
          <a:p>
            <a:r>
              <a:rPr lang="en-US" altLang="zh-CN" sz="2200" b="1" dirty="0" smtClean="0">
                <a:solidFill>
                  <a:schemeClr val="accent5"/>
                </a:solidFill>
              </a:rPr>
              <a:t>【</a:t>
            </a:r>
            <a:r>
              <a:rPr lang="zh-CN" altLang="en-US" sz="2200" b="1" dirty="0" smtClean="0">
                <a:solidFill>
                  <a:schemeClr val="accent5"/>
                </a:solidFill>
              </a:rPr>
              <a:t>数值计算</a:t>
            </a:r>
            <a:r>
              <a:rPr lang="en-US" altLang="zh-CN" sz="2200" b="1" dirty="0" smtClean="0">
                <a:solidFill>
                  <a:schemeClr val="accent5"/>
                </a:solidFill>
              </a:rPr>
              <a:t>】</a:t>
            </a:r>
            <a:endParaRPr lang="zh-CN" altLang="en-US" sz="2200" dirty="0" smtClean="0">
              <a:solidFill>
                <a:schemeClr val="accent5"/>
              </a:solidFill>
            </a:endParaRPr>
          </a:p>
          <a:p>
            <a:r>
              <a:rPr lang="zh-CN" altLang="en-US" sz="2200" dirty="0" smtClean="0">
                <a:solidFill>
                  <a:schemeClr val="accent5"/>
                </a:solidFill>
              </a:rPr>
              <a:t>该纳税人四项服务销售额占比为（</a:t>
            </a:r>
            <a:r>
              <a:rPr lang="en-US" sz="2200" dirty="0" smtClean="0">
                <a:solidFill>
                  <a:schemeClr val="accent5"/>
                </a:solidFill>
              </a:rPr>
              <a:t>500+20</a:t>
            </a:r>
            <a:r>
              <a:rPr lang="zh-CN" altLang="en-US" sz="2200" dirty="0" smtClean="0">
                <a:solidFill>
                  <a:schemeClr val="accent5"/>
                </a:solidFill>
              </a:rPr>
              <a:t>）</a:t>
            </a:r>
            <a:r>
              <a:rPr lang="en-US" altLang="zh-CN" sz="2200" dirty="0" smtClean="0">
                <a:solidFill>
                  <a:schemeClr val="accent5"/>
                </a:solidFill>
              </a:rPr>
              <a:t>÷</a:t>
            </a:r>
            <a:r>
              <a:rPr lang="en-US" sz="2200" dirty="0" smtClean="0">
                <a:solidFill>
                  <a:schemeClr val="accent5"/>
                </a:solidFill>
              </a:rPr>
              <a:t>1000</a:t>
            </a:r>
            <a:r>
              <a:rPr lang="en-US" altLang="zh-CN" sz="2200" dirty="0" smtClean="0">
                <a:solidFill>
                  <a:schemeClr val="accent5"/>
                </a:solidFill>
              </a:rPr>
              <a:t>×</a:t>
            </a:r>
            <a:r>
              <a:rPr lang="en-US" sz="2200" dirty="0" smtClean="0">
                <a:solidFill>
                  <a:schemeClr val="accent5"/>
                </a:solidFill>
              </a:rPr>
              <a:t>100%=52%</a:t>
            </a:r>
            <a:r>
              <a:rPr lang="zh-CN" altLang="en-US" sz="2200" dirty="0" smtClean="0">
                <a:solidFill>
                  <a:schemeClr val="accent5"/>
                </a:solidFill>
              </a:rPr>
              <a:t>，符合享受加计抵减政策的标准，其中行业应选择“不动产出租”。</a:t>
            </a:r>
            <a:endParaRPr lang="zh-CN" altLang="en-US" sz="2200" dirty="0">
              <a:solidFill>
                <a:schemeClr val="accent5"/>
              </a:solidFill>
            </a:endParaRPr>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Requires="p14" p14:dur="9">
        <p15:prstTrans prst="fracture"/>
      </p:transition>
    </mc:Choice>
    <mc:Fallback>
      <p:transition>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071525" y="687367"/>
            <a:ext cx="11001452" cy="584775"/>
          </a:xfrm>
          <a:prstGeom prst="rect">
            <a:avLst/>
          </a:prstGeom>
          <a:noFill/>
          <a:ln>
            <a:solidFill>
              <a:srgbClr val="D14E5B"/>
            </a:solidFill>
          </a:ln>
        </p:spPr>
        <p:txBody>
          <a:bodyPr wrap="square" rtlCol="0">
            <a:spAutoFit/>
          </a:bodyPr>
          <a:lstStyle/>
          <a:p>
            <a:pPr marL="742950" indent="-742950"/>
            <a:r>
              <a:rPr lang="zh-CN" altLang="en-US" sz="3200" b="1" dirty="0" smtClean="0">
                <a:solidFill>
                  <a:schemeClr val="accent4"/>
                </a:solidFill>
              </a:rPr>
              <a:t>六、加计抵减申报案例</a:t>
            </a:r>
            <a:r>
              <a:rPr lang="en-US" altLang="zh-CN" sz="3200" b="1" dirty="0" smtClean="0">
                <a:solidFill>
                  <a:schemeClr val="accent4"/>
                </a:solidFill>
              </a:rPr>
              <a:t>——</a:t>
            </a:r>
            <a:r>
              <a:rPr lang="zh-CN" altLang="en-US" sz="3200" b="1" dirty="0" smtClean="0">
                <a:solidFill>
                  <a:schemeClr val="accent4"/>
                </a:solidFill>
              </a:rPr>
              <a:t>加计抵减声明填写</a:t>
            </a:r>
          </a:p>
        </p:txBody>
      </p:sp>
      <p:grpSp>
        <p:nvGrpSpPr>
          <p:cNvPr id="10" name="组合 9"/>
          <p:cNvGrpSpPr/>
          <p:nvPr/>
        </p:nvGrpSpPr>
        <p:grpSpPr>
          <a:xfrm>
            <a:off x="2071657" y="1401747"/>
            <a:ext cx="9106593" cy="5472123"/>
            <a:chOff x="1714467" y="1473185"/>
            <a:chExt cx="9106593" cy="5472123"/>
          </a:xfrm>
        </p:grpSpPr>
        <p:grpSp>
          <p:nvGrpSpPr>
            <p:cNvPr id="9" name="组合 8"/>
            <p:cNvGrpSpPr/>
            <p:nvPr/>
          </p:nvGrpSpPr>
          <p:grpSpPr>
            <a:xfrm>
              <a:off x="1714467" y="1473185"/>
              <a:ext cx="9106593" cy="5472123"/>
              <a:chOff x="1714467" y="1473185"/>
              <a:chExt cx="9106593" cy="5472123"/>
            </a:xfrm>
          </p:grpSpPr>
          <p:pic>
            <p:nvPicPr>
              <p:cNvPr id="137218" name="Picture 2"/>
              <p:cNvPicPr>
                <a:picLocks noChangeAspect="1" noChangeArrowheads="1"/>
              </p:cNvPicPr>
              <p:nvPr/>
            </p:nvPicPr>
            <p:blipFill>
              <a:blip r:embed="rId3"/>
              <a:srcRect/>
              <a:stretch>
                <a:fillRect/>
              </a:stretch>
            </p:blipFill>
            <p:spPr bwMode="auto">
              <a:xfrm>
                <a:off x="1714467" y="1473185"/>
                <a:ext cx="9106593" cy="5472123"/>
              </a:xfrm>
              <a:prstGeom prst="rect">
                <a:avLst/>
              </a:prstGeom>
              <a:noFill/>
              <a:ln w="9525">
                <a:noFill/>
                <a:miter lim="800000"/>
                <a:headEnd/>
                <a:tailEnd/>
              </a:ln>
              <a:effectLst/>
            </p:spPr>
          </p:pic>
          <p:sp>
            <p:nvSpPr>
              <p:cNvPr id="6" name="矩形 5"/>
              <p:cNvSpPr/>
              <p:nvPr/>
            </p:nvSpPr>
            <p:spPr>
              <a:xfrm>
                <a:off x="1785905" y="6402407"/>
                <a:ext cx="3714776" cy="214314"/>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矩形 6"/>
            <p:cNvSpPr/>
            <p:nvPr/>
          </p:nvSpPr>
          <p:spPr>
            <a:xfrm>
              <a:off x="6786565" y="1616061"/>
              <a:ext cx="3714776" cy="1143008"/>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圆角矩形标注 7"/>
          <p:cNvSpPr/>
          <p:nvPr/>
        </p:nvSpPr>
        <p:spPr>
          <a:xfrm>
            <a:off x="8429639" y="2901945"/>
            <a:ext cx="4214842" cy="2286016"/>
          </a:xfrm>
          <a:prstGeom prst="wedgeRoundRectCallout">
            <a:avLst>
              <a:gd name="adj1" fmla="val -56595"/>
              <a:gd name="adj2" fmla="val 39814"/>
              <a:gd name="adj3" fmla="val 16667"/>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smtClean="0">
                <a:solidFill>
                  <a:srgbClr val="C00000"/>
                </a:solidFill>
              </a:rPr>
              <a:t>注意：（</a:t>
            </a:r>
            <a:r>
              <a:rPr lang="en-US" altLang="zh-CN" b="1" dirty="0" smtClean="0">
                <a:solidFill>
                  <a:srgbClr val="C00000"/>
                </a:solidFill>
              </a:rPr>
              <a:t>1</a:t>
            </a:r>
            <a:r>
              <a:rPr lang="zh-CN" altLang="en-US" b="1" dirty="0" smtClean="0">
                <a:solidFill>
                  <a:srgbClr val="C00000"/>
                </a:solidFill>
              </a:rPr>
              <a:t>）</a:t>
            </a:r>
            <a:r>
              <a:rPr lang="en-US" altLang="zh-CN" b="1" dirty="0" smtClean="0">
                <a:solidFill>
                  <a:srgbClr val="C00000"/>
                </a:solidFill>
              </a:rPr>
              <a:t>《</a:t>
            </a:r>
            <a:r>
              <a:rPr lang="zh-CN" altLang="en-US" b="1" dirty="0" smtClean="0">
                <a:solidFill>
                  <a:srgbClr val="C00000"/>
                </a:solidFill>
              </a:rPr>
              <a:t>声明</a:t>
            </a:r>
            <a:r>
              <a:rPr lang="en-US" altLang="zh-CN" b="1" dirty="0" smtClean="0">
                <a:solidFill>
                  <a:srgbClr val="C00000"/>
                </a:solidFill>
              </a:rPr>
              <a:t>》</a:t>
            </a:r>
            <a:r>
              <a:rPr lang="zh-CN" altLang="en-US" b="1" dirty="0" smtClean="0">
                <a:solidFill>
                  <a:srgbClr val="C00000"/>
                </a:solidFill>
              </a:rPr>
              <a:t>中的行业与纳税人“国民经济行业标准”分类中的行业可以不一致。</a:t>
            </a:r>
            <a:endParaRPr lang="en-US" altLang="zh-CN" b="1" dirty="0" smtClean="0">
              <a:solidFill>
                <a:srgbClr val="C00000"/>
              </a:solidFill>
            </a:endParaRPr>
          </a:p>
          <a:p>
            <a:r>
              <a:rPr lang="zh-CN" altLang="en-US" b="1" dirty="0" smtClean="0">
                <a:solidFill>
                  <a:srgbClr val="C00000"/>
                </a:solidFill>
              </a:rPr>
              <a:t>（</a:t>
            </a:r>
            <a:r>
              <a:rPr lang="en-US" altLang="zh-CN" b="1" dirty="0" smtClean="0">
                <a:solidFill>
                  <a:srgbClr val="C00000"/>
                </a:solidFill>
              </a:rPr>
              <a:t>2</a:t>
            </a:r>
            <a:r>
              <a:rPr lang="zh-CN" altLang="en-US" b="1" dirty="0" smtClean="0">
                <a:solidFill>
                  <a:srgbClr val="C00000"/>
                </a:solidFill>
              </a:rPr>
              <a:t>）纳税人可选择通过广东省电子税务局或到税务机关办税服务厅的方式，向主管税务机关提交</a:t>
            </a:r>
            <a:r>
              <a:rPr lang="en-US" altLang="zh-CN" b="1" dirty="0" smtClean="0">
                <a:solidFill>
                  <a:srgbClr val="C00000"/>
                </a:solidFill>
              </a:rPr>
              <a:t>《</a:t>
            </a:r>
            <a:r>
              <a:rPr lang="zh-CN" altLang="en-US" b="1" dirty="0" smtClean="0">
                <a:solidFill>
                  <a:srgbClr val="C00000"/>
                </a:solidFill>
              </a:rPr>
              <a:t>声明</a:t>
            </a:r>
            <a:r>
              <a:rPr lang="en-US" altLang="zh-CN" b="1" dirty="0" smtClean="0">
                <a:solidFill>
                  <a:srgbClr val="C00000"/>
                </a:solidFill>
              </a:rPr>
              <a:t>》</a:t>
            </a:r>
            <a:r>
              <a:rPr lang="zh-CN" altLang="en-US" b="1" dirty="0" smtClean="0">
                <a:solidFill>
                  <a:srgbClr val="C00000"/>
                </a:solidFill>
              </a:rPr>
              <a:t>。</a:t>
            </a:r>
            <a:endParaRPr lang="en-US" altLang="zh-CN" b="1" dirty="0" smtClean="0">
              <a:solidFill>
                <a:srgbClr val="C00000"/>
              </a:solidFill>
            </a:endParaRPr>
          </a:p>
          <a:p>
            <a:r>
              <a:rPr lang="zh-CN" altLang="en-US" b="1" dirty="0" smtClean="0">
                <a:solidFill>
                  <a:srgbClr val="C00000"/>
                </a:solidFill>
              </a:rPr>
              <a:t>（</a:t>
            </a:r>
            <a:r>
              <a:rPr lang="en-US" altLang="zh-CN" b="1" dirty="0" smtClean="0">
                <a:solidFill>
                  <a:srgbClr val="C00000"/>
                </a:solidFill>
              </a:rPr>
              <a:t>3</a:t>
            </a:r>
            <a:r>
              <a:rPr lang="zh-CN" altLang="en-US" b="1" dirty="0" smtClean="0">
                <a:solidFill>
                  <a:srgbClr val="C00000"/>
                </a:solidFill>
              </a:rPr>
              <a:t>）必须先提交</a:t>
            </a:r>
            <a:r>
              <a:rPr lang="en-US" altLang="zh-CN" b="1" dirty="0" smtClean="0">
                <a:solidFill>
                  <a:srgbClr val="C00000"/>
                </a:solidFill>
              </a:rPr>
              <a:t>《</a:t>
            </a:r>
            <a:r>
              <a:rPr lang="zh-CN" altLang="en-US" b="1" dirty="0" smtClean="0">
                <a:solidFill>
                  <a:srgbClr val="C00000"/>
                </a:solidFill>
              </a:rPr>
              <a:t>声明</a:t>
            </a:r>
            <a:r>
              <a:rPr lang="en-US" altLang="zh-CN" b="1" dirty="0" smtClean="0">
                <a:solidFill>
                  <a:srgbClr val="C00000"/>
                </a:solidFill>
              </a:rPr>
              <a:t>》</a:t>
            </a:r>
            <a:r>
              <a:rPr lang="zh-CN" altLang="en-US" b="1" dirty="0" smtClean="0">
                <a:solidFill>
                  <a:srgbClr val="C00000"/>
                </a:solidFill>
              </a:rPr>
              <a:t>才能享受加计抵减优惠。</a:t>
            </a:r>
            <a:endParaRPr lang="zh-CN" altLang="en-US" b="1" dirty="0">
              <a:solidFill>
                <a:srgbClr val="C00000"/>
              </a:solidFill>
            </a:endParaRPr>
          </a:p>
        </p:txBody>
      </p:sp>
      <p:pic>
        <p:nvPicPr>
          <p:cNvPr id="71" name="图片 29"/>
          <p:cNvPicPr>
            <a:picLocks noChangeAspect="1"/>
          </p:cNvPicPr>
          <p:nvPr/>
        </p:nvPicPr>
        <p:blipFill>
          <a:blip r:embed="rId4"/>
          <a:srcRect/>
          <a:stretch>
            <a:fillRect/>
          </a:stretch>
        </p:blipFill>
        <p:spPr bwMode="auto">
          <a:xfrm>
            <a:off x="6572251" y="3687763"/>
            <a:ext cx="2127251" cy="3365500"/>
          </a:xfrm>
          <a:prstGeom prst="rect">
            <a:avLst/>
          </a:prstGeom>
          <a:noFill/>
          <a:ln w="9525">
            <a:noFill/>
            <a:miter lim="800000"/>
            <a:headEnd/>
            <a:tailEnd/>
          </a:ln>
        </p:spPr>
      </p:pic>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Requires="p14" p14:dur="9">
        <p15:prstTrans prst="fractur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500" fill="hold"/>
                                        <p:tgtEl>
                                          <p:spTgt spid="71"/>
                                        </p:tgtEl>
                                        <p:attrNameLst>
                                          <p:attrName>ppt_x</p:attrName>
                                        </p:attrNameLst>
                                      </p:cBhvr>
                                      <p:tavLst>
                                        <p:tav tm="0">
                                          <p:val>
                                            <p:strVal val="#ppt_x"/>
                                          </p:val>
                                        </p:tav>
                                        <p:tav tm="100000">
                                          <p:val>
                                            <p:strVal val="#ppt_x"/>
                                          </p:val>
                                        </p:tav>
                                      </p:tavLst>
                                    </p:anim>
                                    <p:anim calcmode="lin" valueType="num">
                                      <p:cBhvr additive="base">
                                        <p:cTn id="8" dur="500" fill="hold"/>
                                        <p:tgtEl>
                                          <p:spTgt spid="7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071525" y="687367"/>
            <a:ext cx="11001452" cy="584775"/>
          </a:xfrm>
          <a:prstGeom prst="rect">
            <a:avLst/>
          </a:prstGeom>
          <a:noFill/>
          <a:ln>
            <a:solidFill>
              <a:srgbClr val="D14E5B"/>
            </a:solidFill>
          </a:ln>
        </p:spPr>
        <p:txBody>
          <a:bodyPr wrap="square" rtlCol="0">
            <a:spAutoFit/>
          </a:bodyPr>
          <a:lstStyle/>
          <a:p>
            <a:pPr marL="742950" indent="-742950"/>
            <a:r>
              <a:rPr lang="zh-CN" altLang="en-US" sz="3200" b="1" dirty="0" smtClean="0">
                <a:solidFill>
                  <a:schemeClr val="accent4"/>
                </a:solidFill>
              </a:rPr>
              <a:t>六、加计抵减申报案例</a:t>
            </a:r>
            <a:r>
              <a:rPr lang="en-US" altLang="zh-CN" sz="3200" b="1" dirty="0" smtClean="0">
                <a:solidFill>
                  <a:schemeClr val="accent4"/>
                </a:solidFill>
              </a:rPr>
              <a:t>——</a:t>
            </a:r>
            <a:r>
              <a:rPr lang="zh-CN" altLang="en-US" sz="3200" b="1" dirty="0" smtClean="0">
                <a:solidFill>
                  <a:schemeClr val="accent4"/>
                </a:solidFill>
              </a:rPr>
              <a:t>加计抵减申报案例（本期新增）</a:t>
            </a:r>
          </a:p>
        </p:txBody>
      </p:sp>
      <p:grpSp>
        <p:nvGrpSpPr>
          <p:cNvPr id="2" name="组合 68"/>
          <p:cNvGrpSpPr/>
          <p:nvPr/>
        </p:nvGrpSpPr>
        <p:grpSpPr>
          <a:xfrm>
            <a:off x="500021" y="1258871"/>
            <a:ext cx="2225044" cy="1113372"/>
            <a:chOff x="714335" y="187301"/>
            <a:chExt cx="2225044" cy="1113372"/>
          </a:xfrm>
        </p:grpSpPr>
        <p:grpSp>
          <p:nvGrpSpPr>
            <p:cNvPr id="3" name="组合 1"/>
            <p:cNvGrpSpPr/>
            <p:nvPr/>
          </p:nvGrpSpPr>
          <p:grpSpPr>
            <a:xfrm>
              <a:off x="714335" y="401615"/>
              <a:ext cx="2225044" cy="899058"/>
              <a:chOff x="999239" y="1196026"/>
              <a:chExt cx="3081833" cy="1247301"/>
            </a:xfrm>
          </p:grpSpPr>
          <p:grpSp>
            <p:nvGrpSpPr>
              <p:cNvPr id="4" name="组合 9"/>
              <p:cNvGrpSpPr/>
              <p:nvPr/>
            </p:nvGrpSpPr>
            <p:grpSpPr bwMode="auto">
              <a:xfrm>
                <a:off x="999239" y="1196021"/>
                <a:ext cx="1146175" cy="1219199"/>
                <a:chOff x="701675" y="4119325"/>
                <a:chExt cx="693737" cy="755650"/>
              </a:xfrm>
              <a:effectLst>
                <a:outerShdw blurRad="50800" dist="38100" dir="2700000" algn="tl" rotWithShape="0">
                  <a:prstClr val="black">
                    <a:alpha val="40000"/>
                  </a:prstClr>
                </a:outerShdw>
              </a:effectLst>
            </p:grpSpPr>
            <p:sp>
              <p:nvSpPr>
                <p:cNvPr id="62" name="Oval 25"/>
                <p:cNvSpPr>
                  <a:spLocks noChangeArrowheads="1"/>
                </p:cNvSpPr>
                <p:nvPr/>
              </p:nvSpPr>
              <p:spPr bwMode="auto">
                <a:xfrm>
                  <a:off x="989012" y="4119325"/>
                  <a:ext cx="203200" cy="204788"/>
                </a:xfrm>
                <a:prstGeom prst="ellipse">
                  <a:avLst/>
                </a:prstGeom>
                <a:solidFill>
                  <a:srgbClr val="000000"/>
                </a:solidFill>
                <a:ln>
                  <a:noFill/>
                </a:ln>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900" b="0" i="0" u="none" strike="noStrike" kern="1200" cap="none" spc="0" normalizeH="0" baseline="0" noProof="0" smtClean="0">
                    <a:ln>
                      <a:noFill/>
                    </a:ln>
                    <a:solidFill>
                      <a:schemeClr val="tx1"/>
                    </a:solidFill>
                    <a:effectLst/>
                    <a:uLnTx/>
                    <a:uFillTx/>
                    <a:latin typeface="Calibri" panose="020F0502020204030204" pitchFamily="34" charset="0"/>
                    <a:ea typeface="微软雅黑" panose="020B0503020204020204" pitchFamily="34" charset="-122"/>
                    <a:cs typeface="+mn-cs"/>
                  </a:endParaRPr>
                </a:p>
              </p:txBody>
            </p:sp>
            <p:sp>
              <p:nvSpPr>
                <p:cNvPr id="63" name="Freeform 26"/>
                <p:cNvSpPr/>
                <p:nvPr/>
              </p:nvSpPr>
              <p:spPr bwMode="auto">
                <a:xfrm>
                  <a:off x="1000125" y="4362213"/>
                  <a:ext cx="180975" cy="301625"/>
                </a:xfrm>
                <a:custGeom>
                  <a:avLst/>
                  <a:gdLst>
                    <a:gd name="T0" fmla="*/ 91440 w 95"/>
                    <a:gd name="T1" fmla="*/ 301625 h 159"/>
                    <a:gd name="T2" fmla="*/ 180975 w 95"/>
                    <a:gd name="T3" fmla="*/ 9485 h 159"/>
                    <a:gd name="T4" fmla="*/ 99060 w 95"/>
                    <a:gd name="T5" fmla="*/ 1897 h 159"/>
                    <a:gd name="T6" fmla="*/ 97155 w 95"/>
                    <a:gd name="T7" fmla="*/ 1897 h 159"/>
                    <a:gd name="T8" fmla="*/ 97155 w 95"/>
                    <a:gd name="T9" fmla="*/ 1897 h 159"/>
                    <a:gd name="T10" fmla="*/ 0 w 95"/>
                    <a:gd name="T11" fmla="*/ 9485 h 159"/>
                    <a:gd name="T12" fmla="*/ 91440 w 95"/>
                    <a:gd name="T13" fmla="*/ 301625 h 1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5" h="159">
                      <a:moveTo>
                        <a:pt x="48" y="159"/>
                      </a:moveTo>
                      <a:cubicBezTo>
                        <a:pt x="53" y="143"/>
                        <a:pt x="85" y="38"/>
                        <a:pt x="95" y="5"/>
                      </a:cubicBezTo>
                      <a:cubicBezTo>
                        <a:pt x="71" y="0"/>
                        <a:pt x="52" y="1"/>
                        <a:pt x="52" y="1"/>
                      </a:cubicBezTo>
                      <a:cubicBezTo>
                        <a:pt x="51" y="1"/>
                        <a:pt x="51" y="1"/>
                        <a:pt x="51" y="1"/>
                      </a:cubicBezTo>
                      <a:cubicBezTo>
                        <a:pt x="51" y="1"/>
                        <a:pt x="51" y="1"/>
                        <a:pt x="51" y="1"/>
                      </a:cubicBezTo>
                      <a:cubicBezTo>
                        <a:pt x="51" y="1"/>
                        <a:pt x="28" y="0"/>
                        <a:pt x="0" y="5"/>
                      </a:cubicBezTo>
                      <a:cubicBezTo>
                        <a:pt x="10" y="37"/>
                        <a:pt x="43" y="143"/>
                        <a:pt x="48" y="159"/>
                      </a:cubicBezTo>
                      <a:close/>
                    </a:path>
                  </a:pathLst>
                </a:custGeom>
                <a:solidFill>
                  <a:srgbClr val="000000"/>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uLnTx/>
                    <a:uFillTx/>
                    <a:latin typeface="Calibri" panose="020F0502020204030204" pitchFamily="34" charset="0"/>
                    <a:ea typeface="微软雅黑" panose="020B0503020204020204" pitchFamily="34" charset="-122"/>
                    <a:cs typeface="+mn-cs"/>
                  </a:endParaRPr>
                </a:p>
              </p:txBody>
            </p:sp>
            <p:sp>
              <p:nvSpPr>
                <p:cNvPr id="64" name="Freeform 27"/>
                <p:cNvSpPr/>
                <p:nvPr/>
              </p:nvSpPr>
              <p:spPr bwMode="auto">
                <a:xfrm>
                  <a:off x="817562" y="4373325"/>
                  <a:ext cx="577850" cy="501650"/>
                </a:xfrm>
                <a:custGeom>
                  <a:avLst/>
                  <a:gdLst>
                    <a:gd name="T0" fmla="*/ 482809 w 304"/>
                    <a:gd name="T1" fmla="*/ 501650 h 264"/>
                    <a:gd name="T2" fmla="*/ 463801 w 304"/>
                    <a:gd name="T3" fmla="*/ 199520 h 264"/>
                    <a:gd name="T4" fmla="*/ 469503 w 304"/>
                    <a:gd name="T5" fmla="*/ 193819 h 264"/>
                    <a:gd name="T6" fmla="*/ 477106 w 304"/>
                    <a:gd name="T7" fmla="*/ 199520 h 264"/>
                    <a:gd name="T8" fmla="*/ 496115 w 304"/>
                    <a:gd name="T9" fmla="*/ 501650 h 264"/>
                    <a:gd name="T10" fmla="*/ 574048 w 304"/>
                    <a:gd name="T11" fmla="*/ 501650 h 264"/>
                    <a:gd name="T12" fmla="*/ 577850 w 304"/>
                    <a:gd name="T13" fmla="*/ 414241 h 264"/>
                    <a:gd name="T14" fmla="*/ 517024 w 304"/>
                    <a:gd name="T15" fmla="*/ 98810 h 264"/>
                    <a:gd name="T16" fmla="*/ 376363 w 304"/>
                    <a:gd name="T17" fmla="*/ 1900 h 264"/>
                    <a:gd name="T18" fmla="*/ 279421 w 304"/>
                    <a:gd name="T19" fmla="*/ 315431 h 264"/>
                    <a:gd name="T20" fmla="*/ 361156 w 304"/>
                    <a:gd name="T21" fmla="*/ 315431 h 264"/>
                    <a:gd name="T22" fmla="*/ 366859 w 304"/>
                    <a:gd name="T23" fmla="*/ 315431 h 264"/>
                    <a:gd name="T24" fmla="*/ 366859 w 304"/>
                    <a:gd name="T25" fmla="*/ 444644 h 264"/>
                    <a:gd name="T26" fmla="*/ 180578 w 304"/>
                    <a:gd name="T27" fmla="*/ 444644 h 264"/>
                    <a:gd name="T28" fmla="*/ 180578 w 304"/>
                    <a:gd name="T29" fmla="*/ 315431 h 264"/>
                    <a:gd name="T30" fmla="*/ 268016 w 304"/>
                    <a:gd name="T31" fmla="*/ 315431 h 264"/>
                    <a:gd name="T32" fmla="*/ 171074 w 304"/>
                    <a:gd name="T33" fmla="*/ 0 h 264"/>
                    <a:gd name="T34" fmla="*/ 47521 w 304"/>
                    <a:gd name="T35" fmla="*/ 58906 h 264"/>
                    <a:gd name="T36" fmla="*/ 0 w 304"/>
                    <a:gd name="T37" fmla="*/ 123512 h 264"/>
                    <a:gd name="T38" fmla="*/ 55124 w 304"/>
                    <a:gd name="T39" fmla="*/ 112111 h 264"/>
                    <a:gd name="T40" fmla="*/ 174876 w 304"/>
                    <a:gd name="T41" fmla="*/ 214721 h 264"/>
                    <a:gd name="T42" fmla="*/ 182479 w 304"/>
                    <a:gd name="T43" fmla="*/ 228023 h 264"/>
                    <a:gd name="T44" fmla="*/ 188181 w 304"/>
                    <a:gd name="T45" fmla="*/ 275527 h 264"/>
                    <a:gd name="T46" fmla="*/ 153967 w 304"/>
                    <a:gd name="T47" fmla="*/ 262226 h 264"/>
                    <a:gd name="T48" fmla="*/ 136859 w 304"/>
                    <a:gd name="T49" fmla="*/ 247025 h 264"/>
                    <a:gd name="T50" fmla="*/ 114049 w 304"/>
                    <a:gd name="T51" fmla="*/ 258426 h 264"/>
                    <a:gd name="T52" fmla="*/ 49421 w 304"/>
                    <a:gd name="T53" fmla="*/ 243224 h 264"/>
                    <a:gd name="T54" fmla="*/ 7603 w 304"/>
                    <a:gd name="T55" fmla="*/ 381938 h 264"/>
                    <a:gd name="T56" fmla="*/ 62727 w 304"/>
                    <a:gd name="T57" fmla="*/ 315431 h 264"/>
                    <a:gd name="T58" fmla="*/ 47521 w 304"/>
                    <a:gd name="T59" fmla="*/ 501650 h 264"/>
                    <a:gd name="T60" fmla="*/ 482809 w 304"/>
                    <a:gd name="T61" fmla="*/ 501650 h 26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304" h="264">
                      <a:moveTo>
                        <a:pt x="254" y="264"/>
                      </a:moveTo>
                      <a:cubicBezTo>
                        <a:pt x="244" y="105"/>
                        <a:pt x="244" y="105"/>
                        <a:pt x="244" y="105"/>
                      </a:cubicBezTo>
                      <a:cubicBezTo>
                        <a:pt x="244" y="104"/>
                        <a:pt x="245" y="102"/>
                        <a:pt x="247" y="102"/>
                      </a:cubicBezTo>
                      <a:cubicBezTo>
                        <a:pt x="249" y="102"/>
                        <a:pt x="251" y="103"/>
                        <a:pt x="251" y="105"/>
                      </a:cubicBezTo>
                      <a:cubicBezTo>
                        <a:pt x="261" y="264"/>
                        <a:pt x="261" y="264"/>
                        <a:pt x="261" y="264"/>
                      </a:cubicBezTo>
                      <a:cubicBezTo>
                        <a:pt x="302" y="264"/>
                        <a:pt x="302" y="264"/>
                        <a:pt x="302" y="264"/>
                      </a:cubicBezTo>
                      <a:cubicBezTo>
                        <a:pt x="303" y="257"/>
                        <a:pt x="304" y="240"/>
                        <a:pt x="304" y="218"/>
                      </a:cubicBezTo>
                      <a:cubicBezTo>
                        <a:pt x="304" y="169"/>
                        <a:pt x="299" y="96"/>
                        <a:pt x="272" y="52"/>
                      </a:cubicBezTo>
                      <a:cubicBezTo>
                        <a:pt x="254" y="22"/>
                        <a:pt x="224" y="8"/>
                        <a:pt x="198" y="1"/>
                      </a:cubicBezTo>
                      <a:cubicBezTo>
                        <a:pt x="147" y="166"/>
                        <a:pt x="147" y="166"/>
                        <a:pt x="147" y="166"/>
                      </a:cubicBezTo>
                      <a:cubicBezTo>
                        <a:pt x="190" y="166"/>
                        <a:pt x="190" y="166"/>
                        <a:pt x="190" y="166"/>
                      </a:cubicBezTo>
                      <a:cubicBezTo>
                        <a:pt x="193" y="166"/>
                        <a:pt x="193" y="166"/>
                        <a:pt x="193" y="166"/>
                      </a:cubicBezTo>
                      <a:cubicBezTo>
                        <a:pt x="193" y="234"/>
                        <a:pt x="193" y="234"/>
                        <a:pt x="193" y="234"/>
                      </a:cubicBezTo>
                      <a:cubicBezTo>
                        <a:pt x="95" y="234"/>
                        <a:pt x="95" y="234"/>
                        <a:pt x="95" y="234"/>
                      </a:cubicBezTo>
                      <a:cubicBezTo>
                        <a:pt x="95" y="166"/>
                        <a:pt x="95" y="166"/>
                        <a:pt x="95" y="166"/>
                      </a:cubicBezTo>
                      <a:cubicBezTo>
                        <a:pt x="141" y="166"/>
                        <a:pt x="141" y="166"/>
                        <a:pt x="141" y="166"/>
                      </a:cubicBezTo>
                      <a:cubicBezTo>
                        <a:pt x="90" y="0"/>
                        <a:pt x="90" y="0"/>
                        <a:pt x="90" y="0"/>
                      </a:cubicBezTo>
                      <a:cubicBezTo>
                        <a:pt x="67" y="5"/>
                        <a:pt x="43" y="14"/>
                        <a:pt x="25" y="31"/>
                      </a:cubicBezTo>
                      <a:cubicBezTo>
                        <a:pt x="15" y="42"/>
                        <a:pt x="7" y="53"/>
                        <a:pt x="0" y="65"/>
                      </a:cubicBezTo>
                      <a:cubicBezTo>
                        <a:pt x="9" y="59"/>
                        <a:pt x="19" y="57"/>
                        <a:pt x="29" y="59"/>
                      </a:cubicBezTo>
                      <a:cubicBezTo>
                        <a:pt x="63" y="64"/>
                        <a:pt x="77" y="88"/>
                        <a:pt x="92" y="113"/>
                      </a:cubicBezTo>
                      <a:cubicBezTo>
                        <a:pt x="96" y="120"/>
                        <a:pt x="96" y="120"/>
                        <a:pt x="96" y="120"/>
                      </a:cubicBezTo>
                      <a:cubicBezTo>
                        <a:pt x="106" y="137"/>
                        <a:pt x="101" y="143"/>
                        <a:pt x="99" y="145"/>
                      </a:cubicBezTo>
                      <a:cubicBezTo>
                        <a:pt x="94" y="148"/>
                        <a:pt x="86" y="145"/>
                        <a:pt x="81" y="138"/>
                      </a:cubicBezTo>
                      <a:cubicBezTo>
                        <a:pt x="77" y="133"/>
                        <a:pt x="74" y="130"/>
                        <a:pt x="72" y="130"/>
                      </a:cubicBezTo>
                      <a:cubicBezTo>
                        <a:pt x="71" y="130"/>
                        <a:pt x="67" y="132"/>
                        <a:pt x="60" y="136"/>
                      </a:cubicBezTo>
                      <a:cubicBezTo>
                        <a:pt x="48" y="145"/>
                        <a:pt x="33" y="134"/>
                        <a:pt x="26" y="128"/>
                      </a:cubicBezTo>
                      <a:cubicBezTo>
                        <a:pt x="22" y="141"/>
                        <a:pt x="12" y="177"/>
                        <a:pt x="4" y="201"/>
                      </a:cubicBezTo>
                      <a:cubicBezTo>
                        <a:pt x="33" y="166"/>
                        <a:pt x="33" y="166"/>
                        <a:pt x="33" y="166"/>
                      </a:cubicBezTo>
                      <a:cubicBezTo>
                        <a:pt x="33" y="166"/>
                        <a:pt x="27" y="238"/>
                        <a:pt x="25" y="264"/>
                      </a:cubicBezTo>
                      <a:lnTo>
                        <a:pt x="254" y="264"/>
                      </a:lnTo>
                      <a:close/>
                    </a:path>
                  </a:pathLst>
                </a:custGeom>
                <a:solidFill>
                  <a:srgbClr val="000000"/>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uLnTx/>
                    <a:uFillTx/>
                    <a:latin typeface="Calibri" panose="020F0502020204030204" pitchFamily="34" charset="0"/>
                    <a:ea typeface="微软雅黑" panose="020B0503020204020204" pitchFamily="34" charset="-122"/>
                    <a:cs typeface="+mn-cs"/>
                  </a:endParaRPr>
                </a:p>
              </p:txBody>
            </p:sp>
            <p:sp>
              <p:nvSpPr>
                <p:cNvPr id="65" name="Freeform 28"/>
                <p:cNvSpPr/>
                <p:nvPr/>
              </p:nvSpPr>
              <p:spPr bwMode="auto">
                <a:xfrm>
                  <a:off x="701675" y="4492388"/>
                  <a:ext cx="298450" cy="346075"/>
                </a:xfrm>
                <a:custGeom>
                  <a:avLst/>
                  <a:gdLst>
                    <a:gd name="T0" fmla="*/ 102652 w 157"/>
                    <a:gd name="T1" fmla="*/ 285227 h 182"/>
                    <a:gd name="T2" fmla="*/ 155878 w 157"/>
                    <a:gd name="T3" fmla="*/ 108386 h 182"/>
                    <a:gd name="T4" fmla="*/ 157779 w 157"/>
                    <a:gd name="T5" fmla="*/ 96977 h 182"/>
                    <a:gd name="T6" fmla="*/ 167284 w 157"/>
                    <a:gd name="T7" fmla="*/ 106485 h 182"/>
                    <a:gd name="T8" fmla="*/ 224313 w 157"/>
                    <a:gd name="T9" fmla="*/ 129303 h 182"/>
                    <a:gd name="T10" fmla="*/ 279440 w 157"/>
                    <a:gd name="T11" fmla="*/ 135007 h 182"/>
                    <a:gd name="T12" fmla="*/ 296549 w 157"/>
                    <a:gd name="T13" fmla="*/ 144515 h 182"/>
                    <a:gd name="T14" fmla="*/ 287044 w 157"/>
                    <a:gd name="T15" fmla="*/ 114091 h 182"/>
                    <a:gd name="T16" fmla="*/ 279440 w 157"/>
                    <a:gd name="T17" fmla="*/ 102682 h 182"/>
                    <a:gd name="T18" fmla="*/ 169185 w 157"/>
                    <a:gd name="T19" fmla="*/ 5705 h 182"/>
                    <a:gd name="T20" fmla="*/ 79840 w 157"/>
                    <a:gd name="T21" fmla="*/ 58947 h 182"/>
                    <a:gd name="T22" fmla="*/ 7604 w 157"/>
                    <a:gd name="T23" fmla="*/ 262409 h 182"/>
                    <a:gd name="T24" fmla="*/ 9505 w 157"/>
                    <a:gd name="T25" fmla="*/ 321355 h 182"/>
                    <a:gd name="T26" fmla="*/ 30415 w 157"/>
                    <a:gd name="T27" fmla="*/ 336567 h 182"/>
                    <a:gd name="T28" fmla="*/ 30415 w 157"/>
                    <a:gd name="T29" fmla="*/ 336567 h 182"/>
                    <a:gd name="T30" fmla="*/ 30415 w 157"/>
                    <a:gd name="T31" fmla="*/ 336567 h 182"/>
                    <a:gd name="T32" fmla="*/ 102652 w 157"/>
                    <a:gd name="T33" fmla="*/ 285227 h 1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7" h="182">
                      <a:moveTo>
                        <a:pt x="54" y="150"/>
                      </a:moveTo>
                      <a:cubicBezTo>
                        <a:pt x="64" y="124"/>
                        <a:pt x="82" y="58"/>
                        <a:pt x="82" y="57"/>
                      </a:cubicBezTo>
                      <a:cubicBezTo>
                        <a:pt x="83" y="51"/>
                        <a:pt x="83" y="51"/>
                        <a:pt x="83" y="51"/>
                      </a:cubicBezTo>
                      <a:cubicBezTo>
                        <a:pt x="88" y="56"/>
                        <a:pt x="88" y="56"/>
                        <a:pt x="88" y="56"/>
                      </a:cubicBezTo>
                      <a:cubicBezTo>
                        <a:pt x="88" y="56"/>
                        <a:pt x="106" y="76"/>
                        <a:pt x="118" y="68"/>
                      </a:cubicBezTo>
                      <a:cubicBezTo>
                        <a:pt x="134" y="57"/>
                        <a:pt x="136" y="57"/>
                        <a:pt x="147" y="71"/>
                      </a:cubicBezTo>
                      <a:cubicBezTo>
                        <a:pt x="151" y="76"/>
                        <a:pt x="155" y="77"/>
                        <a:pt x="156" y="76"/>
                      </a:cubicBezTo>
                      <a:cubicBezTo>
                        <a:pt x="157" y="76"/>
                        <a:pt x="157" y="70"/>
                        <a:pt x="151" y="60"/>
                      </a:cubicBezTo>
                      <a:cubicBezTo>
                        <a:pt x="147" y="54"/>
                        <a:pt x="147" y="54"/>
                        <a:pt x="147" y="54"/>
                      </a:cubicBezTo>
                      <a:cubicBezTo>
                        <a:pt x="133" y="29"/>
                        <a:pt x="120" y="7"/>
                        <a:pt x="89" y="3"/>
                      </a:cubicBezTo>
                      <a:cubicBezTo>
                        <a:pt x="72" y="0"/>
                        <a:pt x="56" y="9"/>
                        <a:pt x="42" y="31"/>
                      </a:cubicBezTo>
                      <a:cubicBezTo>
                        <a:pt x="42" y="31"/>
                        <a:pt x="24" y="59"/>
                        <a:pt x="4" y="138"/>
                      </a:cubicBezTo>
                      <a:cubicBezTo>
                        <a:pt x="0" y="152"/>
                        <a:pt x="1" y="162"/>
                        <a:pt x="5" y="169"/>
                      </a:cubicBezTo>
                      <a:cubicBezTo>
                        <a:pt x="10" y="176"/>
                        <a:pt x="15" y="177"/>
                        <a:pt x="16" y="177"/>
                      </a:cubicBezTo>
                      <a:cubicBezTo>
                        <a:pt x="16" y="177"/>
                        <a:pt x="16" y="177"/>
                        <a:pt x="16" y="177"/>
                      </a:cubicBezTo>
                      <a:cubicBezTo>
                        <a:pt x="16" y="177"/>
                        <a:pt x="16" y="177"/>
                        <a:pt x="16" y="177"/>
                      </a:cubicBezTo>
                      <a:cubicBezTo>
                        <a:pt x="39" y="182"/>
                        <a:pt x="54" y="151"/>
                        <a:pt x="54" y="150"/>
                      </a:cubicBezTo>
                      <a:close/>
                    </a:path>
                  </a:pathLst>
                </a:custGeom>
                <a:solidFill>
                  <a:srgbClr val="000000"/>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uLnTx/>
                    <a:uFillTx/>
                    <a:latin typeface="Calibri" panose="020F0502020204030204" pitchFamily="34" charset="0"/>
                    <a:ea typeface="微软雅黑" panose="020B0503020204020204" pitchFamily="34" charset="-122"/>
                    <a:cs typeface="+mn-cs"/>
                  </a:endParaRPr>
                </a:p>
              </p:txBody>
            </p:sp>
          </p:grpSp>
          <p:sp>
            <p:nvSpPr>
              <p:cNvPr id="61" name="圆角矩形 60"/>
              <p:cNvSpPr/>
              <p:nvPr/>
            </p:nvSpPr>
            <p:spPr>
              <a:xfrm>
                <a:off x="2216667" y="1853356"/>
                <a:ext cx="1864405" cy="589971"/>
              </a:xfrm>
              <a:prstGeom prst="roundRect">
                <a:avLst>
                  <a:gd name="adj" fmla="val 8731"/>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530" b="1" i="0" u="none" strike="noStrike" kern="1200" cap="none" spc="0" normalizeH="0" baseline="0" noProof="0" dirty="0" smtClean="0">
                    <a:ln>
                      <a:noFill/>
                    </a:ln>
                    <a:solidFill>
                      <a:schemeClr val="lt1"/>
                    </a:solidFill>
                    <a:effectLst/>
                    <a:uLnTx/>
                    <a:uFillTx/>
                    <a:latin typeface="+mn-lt"/>
                    <a:ea typeface="+mn-ea"/>
                    <a:cs typeface="+mn-cs"/>
                  </a:rPr>
                  <a:t>案例</a:t>
                </a:r>
                <a:r>
                  <a:rPr kumimoji="0" lang="en-US" altLang="zh-CN" sz="2530" b="1" i="0" u="none" strike="noStrike" kern="1200" cap="none" spc="0" normalizeH="0" baseline="0" noProof="0" dirty="0" smtClean="0">
                    <a:ln>
                      <a:noFill/>
                    </a:ln>
                    <a:solidFill>
                      <a:schemeClr val="lt1"/>
                    </a:solidFill>
                    <a:effectLst/>
                    <a:uLnTx/>
                    <a:uFillTx/>
                    <a:latin typeface="+mn-lt"/>
                    <a:ea typeface="+mn-ea"/>
                    <a:cs typeface="+mn-cs"/>
                  </a:rPr>
                  <a:t>10</a:t>
                </a:r>
                <a:endParaRPr kumimoji="0" lang="zh-CN" altLang="en-US" sz="2530" b="1" i="0" u="none" strike="noStrike" kern="1200" cap="none" spc="0" normalizeH="0" baseline="0" noProof="0" dirty="0">
                  <a:ln>
                    <a:noFill/>
                  </a:ln>
                  <a:solidFill>
                    <a:schemeClr val="lt1"/>
                  </a:solidFill>
                  <a:effectLst/>
                  <a:uLnTx/>
                  <a:uFillTx/>
                  <a:latin typeface="+mn-lt"/>
                  <a:ea typeface="+mn-ea"/>
                  <a:cs typeface="+mn-cs"/>
                </a:endParaRPr>
              </a:p>
            </p:txBody>
          </p:sp>
        </p:grpSp>
        <p:sp>
          <p:nvSpPr>
            <p:cNvPr id="68" name="矩形 67"/>
            <p:cNvSpPr/>
            <p:nvPr/>
          </p:nvSpPr>
          <p:spPr>
            <a:xfrm>
              <a:off x="1928781" y="187301"/>
              <a:ext cx="714380" cy="923330"/>
            </a:xfrm>
            <a:prstGeom prst="rect">
              <a:avLst/>
            </a:prstGeom>
            <a:noFill/>
          </p:spPr>
          <p:txBody>
            <a:bodyPr wrap="square" lIns="91440" tIns="45720" rIns="91440" bIns="45720">
              <a:spAutoFit/>
            </a:bodyPr>
            <a:lstStyle/>
            <a:p>
              <a:pPr algn="ctr"/>
              <a:r>
                <a:rPr lang="zh-CN" altLang="en-US"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a:t>
              </a:r>
              <a:endParaRPr lang="zh-CN" alt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pSp>
      <p:sp>
        <p:nvSpPr>
          <p:cNvPr id="70" name="矩形 69"/>
          <p:cNvSpPr/>
          <p:nvPr/>
        </p:nvSpPr>
        <p:spPr>
          <a:xfrm>
            <a:off x="2714599" y="1401747"/>
            <a:ext cx="9144064" cy="1143008"/>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097" name="Rectangle 1"/>
          <p:cNvSpPr>
            <a:spLocks noChangeArrowheads="1"/>
          </p:cNvSpPr>
          <p:nvPr/>
        </p:nvSpPr>
        <p:spPr bwMode="auto">
          <a:xfrm>
            <a:off x="2857475" y="1473185"/>
            <a:ext cx="9072626"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zh-CN" altLang="en-US" sz="2000" dirty="0" smtClean="0"/>
              <a:t>某</a:t>
            </a:r>
            <a:r>
              <a:rPr lang="en-US" sz="2000" dirty="0" smtClean="0"/>
              <a:t>A</a:t>
            </a:r>
            <a:r>
              <a:rPr lang="zh-CN" altLang="en-US" sz="2000" dirty="0" smtClean="0"/>
              <a:t>企业为一般纳税人，从事法律咨询，符合进项税额加计抵减条件并已提交</a:t>
            </a:r>
            <a:r>
              <a:rPr lang="en-US" altLang="zh-CN" sz="2000" dirty="0" smtClean="0"/>
              <a:t>《</a:t>
            </a:r>
            <a:r>
              <a:rPr lang="zh-CN" altLang="en-US" sz="2000" dirty="0" smtClean="0"/>
              <a:t>适用加计抵减政策的声明</a:t>
            </a:r>
            <a:r>
              <a:rPr lang="en-US" altLang="zh-CN" sz="2000" dirty="0" smtClean="0"/>
              <a:t>》</a:t>
            </a:r>
            <a:r>
              <a:rPr lang="zh-CN" altLang="en-US" sz="2000" dirty="0" smtClean="0"/>
              <a:t>， </a:t>
            </a:r>
            <a:r>
              <a:rPr lang="en-US" sz="2000" dirty="0" smtClean="0"/>
              <a:t>2019</a:t>
            </a:r>
            <a:r>
              <a:rPr lang="zh-CN" altLang="en-US" sz="2000" dirty="0" smtClean="0"/>
              <a:t>年</a:t>
            </a:r>
            <a:r>
              <a:rPr lang="en-US" sz="2000" dirty="0" smtClean="0"/>
              <a:t>4</a:t>
            </a:r>
            <a:r>
              <a:rPr lang="zh-CN" altLang="en-US" sz="2000" dirty="0" smtClean="0"/>
              <a:t>月所属期无加计抵减期末余额，</a:t>
            </a:r>
            <a:r>
              <a:rPr lang="en-US" sz="2000" dirty="0" smtClean="0"/>
              <a:t>5</a:t>
            </a:r>
            <a:r>
              <a:rPr lang="zh-CN" altLang="en-US" sz="2000" dirty="0" smtClean="0"/>
              <a:t>月所属期销项税额</a:t>
            </a:r>
            <a:r>
              <a:rPr lang="en-US" sz="2000" dirty="0" smtClean="0"/>
              <a:t>50</a:t>
            </a:r>
            <a:r>
              <a:rPr lang="zh-CN" altLang="en-US" sz="2000" dirty="0" smtClean="0"/>
              <a:t>万元，进项税额</a:t>
            </a:r>
            <a:r>
              <a:rPr lang="en-US" sz="2000" dirty="0" smtClean="0"/>
              <a:t>20</a:t>
            </a:r>
            <a:r>
              <a:rPr lang="zh-CN" altLang="en-US" sz="2000" dirty="0" smtClean="0"/>
              <a:t>万元，本期没有进项转出。</a:t>
            </a:r>
            <a:endParaRPr lang="zh-CN" altLang="en-US" sz="2000" dirty="0"/>
          </a:p>
        </p:txBody>
      </p:sp>
      <p:grpSp>
        <p:nvGrpSpPr>
          <p:cNvPr id="16" name="组合 15"/>
          <p:cNvGrpSpPr/>
          <p:nvPr/>
        </p:nvGrpSpPr>
        <p:grpSpPr>
          <a:xfrm>
            <a:off x="-142921" y="2830507"/>
            <a:ext cx="12144460" cy="4402143"/>
            <a:chOff x="-142921" y="2830507"/>
            <a:chExt cx="12144460" cy="4402143"/>
          </a:xfrm>
        </p:grpSpPr>
        <p:pic>
          <p:nvPicPr>
            <p:cNvPr id="71" name="图片 29"/>
            <p:cNvPicPr>
              <a:picLocks noChangeAspect="1"/>
            </p:cNvPicPr>
            <p:nvPr/>
          </p:nvPicPr>
          <p:blipFill>
            <a:blip r:embed="rId3"/>
            <a:srcRect/>
            <a:stretch>
              <a:fillRect/>
            </a:stretch>
          </p:blipFill>
          <p:spPr bwMode="auto">
            <a:xfrm>
              <a:off x="-142921" y="3867150"/>
              <a:ext cx="2127251" cy="3365500"/>
            </a:xfrm>
            <a:prstGeom prst="rect">
              <a:avLst/>
            </a:prstGeom>
            <a:noFill/>
            <a:ln w="9525">
              <a:noFill/>
              <a:miter lim="800000"/>
              <a:headEnd/>
              <a:tailEnd/>
            </a:ln>
          </p:spPr>
        </p:pic>
        <p:sp>
          <p:nvSpPr>
            <p:cNvPr id="72" name="矩形 71"/>
            <p:cNvSpPr/>
            <p:nvPr/>
          </p:nvSpPr>
          <p:spPr>
            <a:xfrm>
              <a:off x="1714467" y="2830507"/>
              <a:ext cx="10287072" cy="4214842"/>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b="1" dirty="0" smtClean="0">
                  <a:solidFill>
                    <a:schemeClr val="accent3"/>
                  </a:solidFill>
                </a:rPr>
                <a:t>【</a:t>
              </a:r>
              <a:r>
                <a:rPr lang="zh-CN" altLang="en-US" b="1" dirty="0" smtClean="0">
                  <a:solidFill>
                    <a:schemeClr val="accent3"/>
                  </a:solidFill>
                </a:rPr>
                <a:t>计算方法</a:t>
              </a:r>
              <a:r>
                <a:rPr lang="en-US" altLang="zh-CN" b="1" dirty="0" smtClean="0">
                  <a:solidFill>
                    <a:schemeClr val="accent3"/>
                  </a:solidFill>
                </a:rPr>
                <a:t>】</a:t>
              </a:r>
              <a:endParaRPr lang="zh-CN" altLang="en-US" dirty="0" smtClean="0">
                <a:solidFill>
                  <a:schemeClr val="accent3"/>
                </a:solidFill>
              </a:endParaRPr>
            </a:p>
            <a:p>
              <a:r>
                <a:rPr lang="en-US" dirty="0" smtClean="0">
                  <a:solidFill>
                    <a:schemeClr val="accent3"/>
                  </a:solidFill>
                </a:rPr>
                <a:t>       1.</a:t>
              </a:r>
              <a:r>
                <a:rPr lang="zh-CN" altLang="en-US" dirty="0" smtClean="0">
                  <a:solidFill>
                    <a:schemeClr val="accent3"/>
                  </a:solidFill>
                </a:rPr>
                <a:t>自</a:t>
              </a:r>
              <a:r>
                <a:rPr lang="en-US" dirty="0" smtClean="0">
                  <a:solidFill>
                    <a:schemeClr val="accent3"/>
                  </a:solidFill>
                </a:rPr>
                <a:t>2019</a:t>
              </a:r>
              <a:r>
                <a:rPr lang="zh-CN" altLang="en-US" dirty="0" smtClean="0">
                  <a:solidFill>
                    <a:schemeClr val="accent3"/>
                  </a:solidFill>
                </a:rPr>
                <a:t>年</a:t>
              </a:r>
              <a:r>
                <a:rPr lang="en-US" dirty="0" smtClean="0">
                  <a:solidFill>
                    <a:schemeClr val="accent3"/>
                  </a:solidFill>
                </a:rPr>
                <a:t>4</a:t>
              </a:r>
              <a:r>
                <a:rPr lang="zh-CN" altLang="en-US" dirty="0" smtClean="0">
                  <a:solidFill>
                    <a:schemeClr val="accent3"/>
                  </a:solidFill>
                </a:rPr>
                <a:t>月</a:t>
              </a:r>
              <a:r>
                <a:rPr lang="en-US" dirty="0" smtClean="0">
                  <a:solidFill>
                    <a:schemeClr val="accent3"/>
                  </a:solidFill>
                </a:rPr>
                <a:t>1</a:t>
              </a:r>
              <a:r>
                <a:rPr lang="zh-CN" altLang="en-US" dirty="0" smtClean="0">
                  <a:solidFill>
                    <a:schemeClr val="accent3"/>
                  </a:solidFill>
                </a:rPr>
                <a:t>日至</a:t>
              </a:r>
              <a:r>
                <a:rPr lang="en-US" dirty="0" smtClean="0">
                  <a:solidFill>
                    <a:schemeClr val="accent3"/>
                  </a:solidFill>
                </a:rPr>
                <a:t>2021</a:t>
              </a:r>
              <a:r>
                <a:rPr lang="zh-CN" altLang="en-US" dirty="0" smtClean="0">
                  <a:solidFill>
                    <a:schemeClr val="accent3"/>
                  </a:solidFill>
                </a:rPr>
                <a:t>年</a:t>
              </a:r>
              <a:r>
                <a:rPr lang="en-US" dirty="0" smtClean="0">
                  <a:solidFill>
                    <a:schemeClr val="accent3"/>
                  </a:solidFill>
                </a:rPr>
                <a:t>12</a:t>
              </a:r>
              <a:r>
                <a:rPr lang="zh-CN" altLang="en-US" dirty="0" smtClean="0">
                  <a:solidFill>
                    <a:schemeClr val="accent3"/>
                  </a:solidFill>
                </a:rPr>
                <a:t>月</a:t>
              </a:r>
              <a:r>
                <a:rPr lang="en-US" dirty="0" smtClean="0">
                  <a:solidFill>
                    <a:schemeClr val="accent3"/>
                  </a:solidFill>
                </a:rPr>
                <a:t>31</a:t>
              </a:r>
              <a:r>
                <a:rPr lang="zh-CN" altLang="en-US" dirty="0" smtClean="0">
                  <a:solidFill>
                    <a:schemeClr val="accent3"/>
                  </a:solidFill>
                </a:rPr>
                <a:t>日，允许生产、生活性服务业纳税人按照当期可抵扣进项税额加计</a:t>
              </a:r>
              <a:r>
                <a:rPr lang="en-US" dirty="0" smtClean="0">
                  <a:solidFill>
                    <a:schemeClr val="accent3"/>
                  </a:solidFill>
                </a:rPr>
                <a:t>10%</a:t>
              </a:r>
              <a:r>
                <a:rPr lang="zh-CN" altLang="en-US" dirty="0" smtClean="0">
                  <a:solidFill>
                    <a:schemeClr val="accent3"/>
                  </a:solidFill>
                </a:rPr>
                <a:t>，抵减应纳税额。计算公式如下：</a:t>
              </a:r>
            </a:p>
            <a:p>
              <a:r>
                <a:rPr lang="zh-CN" altLang="en-US" dirty="0" smtClean="0">
                  <a:solidFill>
                    <a:schemeClr val="accent3"/>
                  </a:solidFill>
                </a:rPr>
                <a:t>      当期计提加计抵减额</a:t>
              </a:r>
              <a:r>
                <a:rPr lang="en-US" dirty="0" smtClean="0">
                  <a:solidFill>
                    <a:schemeClr val="accent3"/>
                  </a:solidFill>
                </a:rPr>
                <a:t>=</a:t>
              </a:r>
              <a:r>
                <a:rPr lang="zh-CN" altLang="en-US" dirty="0" smtClean="0">
                  <a:solidFill>
                    <a:schemeClr val="accent3"/>
                  </a:solidFill>
                </a:rPr>
                <a:t>当期可抵扣进项税额</a:t>
              </a:r>
              <a:r>
                <a:rPr lang="en-US" altLang="zh-CN" dirty="0" smtClean="0">
                  <a:solidFill>
                    <a:schemeClr val="accent3"/>
                  </a:solidFill>
                </a:rPr>
                <a:t>×</a:t>
              </a:r>
              <a:r>
                <a:rPr lang="en-US" dirty="0" smtClean="0">
                  <a:solidFill>
                    <a:schemeClr val="accent3"/>
                  </a:solidFill>
                </a:rPr>
                <a:t>10%</a:t>
              </a:r>
              <a:endParaRPr lang="zh-CN" altLang="en-US" dirty="0" smtClean="0">
                <a:solidFill>
                  <a:schemeClr val="accent3"/>
                </a:solidFill>
              </a:endParaRPr>
            </a:p>
            <a:p>
              <a:r>
                <a:rPr lang="zh-CN" altLang="en-US" dirty="0" smtClean="0">
                  <a:solidFill>
                    <a:schemeClr val="accent3"/>
                  </a:solidFill>
                </a:rPr>
                <a:t>      当期可抵减加计抵减额</a:t>
              </a:r>
              <a:r>
                <a:rPr lang="en-US" dirty="0" smtClean="0">
                  <a:solidFill>
                    <a:schemeClr val="accent3"/>
                  </a:solidFill>
                </a:rPr>
                <a:t>=</a:t>
              </a:r>
              <a:r>
                <a:rPr lang="zh-CN" altLang="en-US" dirty="0" smtClean="0">
                  <a:solidFill>
                    <a:schemeClr val="accent3"/>
                  </a:solidFill>
                </a:rPr>
                <a:t>上期末加计抵减额余额</a:t>
              </a:r>
              <a:r>
                <a:rPr lang="en-US" dirty="0" smtClean="0">
                  <a:solidFill>
                    <a:schemeClr val="accent3"/>
                  </a:solidFill>
                </a:rPr>
                <a:t>+</a:t>
              </a:r>
              <a:r>
                <a:rPr lang="zh-CN" altLang="en-US" dirty="0" smtClean="0">
                  <a:solidFill>
                    <a:schemeClr val="accent3"/>
                  </a:solidFill>
                </a:rPr>
                <a:t>当期计提加计抵减额</a:t>
              </a:r>
              <a:r>
                <a:rPr lang="en-US" dirty="0" smtClean="0">
                  <a:solidFill>
                    <a:schemeClr val="accent3"/>
                  </a:solidFill>
                </a:rPr>
                <a:t>-</a:t>
              </a:r>
              <a:r>
                <a:rPr lang="zh-CN" altLang="en-US" dirty="0" smtClean="0">
                  <a:solidFill>
                    <a:schemeClr val="accent3"/>
                  </a:solidFill>
                </a:rPr>
                <a:t>当期调减加计抵减额</a:t>
              </a:r>
              <a:endParaRPr lang="en-US" altLang="zh-CN" dirty="0" smtClean="0">
                <a:solidFill>
                  <a:schemeClr val="accent3"/>
                </a:solidFill>
              </a:endParaRPr>
            </a:p>
            <a:p>
              <a:endParaRPr lang="zh-CN" altLang="en-US" dirty="0" smtClean="0">
                <a:solidFill>
                  <a:schemeClr val="accent3"/>
                </a:solidFill>
              </a:endParaRPr>
            </a:p>
            <a:p>
              <a:r>
                <a:rPr lang="en-US" dirty="0" smtClean="0">
                  <a:solidFill>
                    <a:schemeClr val="accent3"/>
                  </a:solidFill>
                </a:rPr>
                <a:t>      2.</a:t>
              </a:r>
              <a:r>
                <a:rPr lang="zh-CN" altLang="en-US" dirty="0" smtClean="0">
                  <a:solidFill>
                    <a:schemeClr val="accent3"/>
                  </a:solidFill>
                </a:rPr>
                <a:t>纳税人应按照现行规定计算一般计税方法下的应纳税额（以下称抵减前的应纳税额）后，区分以下情形加计抵减：</a:t>
              </a:r>
            </a:p>
            <a:p>
              <a:r>
                <a:rPr lang="zh-CN" altLang="en-US" dirty="0" smtClean="0">
                  <a:solidFill>
                    <a:schemeClr val="accent3"/>
                  </a:solidFill>
                </a:rPr>
                <a:t>　　（</a:t>
              </a:r>
              <a:r>
                <a:rPr lang="en-US" dirty="0" smtClean="0">
                  <a:solidFill>
                    <a:schemeClr val="accent3"/>
                  </a:solidFill>
                </a:rPr>
                <a:t>1</a:t>
              </a:r>
              <a:r>
                <a:rPr lang="zh-CN" altLang="en-US" dirty="0" smtClean="0">
                  <a:solidFill>
                    <a:schemeClr val="accent3"/>
                  </a:solidFill>
                </a:rPr>
                <a:t>）抵减前的应纳税额等于零的，当期可抵减加计抵减额全部结转下期抵减；</a:t>
              </a:r>
            </a:p>
            <a:p>
              <a:r>
                <a:rPr lang="zh-CN" altLang="en-US" dirty="0" smtClean="0">
                  <a:solidFill>
                    <a:schemeClr val="accent3"/>
                  </a:solidFill>
                </a:rPr>
                <a:t>　　（</a:t>
              </a:r>
              <a:r>
                <a:rPr lang="en-US" dirty="0" smtClean="0">
                  <a:solidFill>
                    <a:schemeClr val="accent3"/>
                  </a:solidFill>
                </a:rPr>
                <a:t>2</a:t>
              </a:r>
              <a:r>
                <a:rPr lang="zh-CN" altLang="en-US" dirty="0" smtClean="0">
                  <a:solidFill>
                    <a:schemeClr val="accent3"/>
                  </a:solidFill>
                </a:rPr>
                <a:t>）抵减前的应纳税额大于零，且大于当期可抵减加计抵减额的，当期可抵减加计抵减额全额从抵减前的应纳税额中抵减；</a:t>
              </a:r>
            </a:p>
            <a:p>
              <a:r>
                <a:rPr lang="zh-CN" altLang="en-US" dirty="0" smtClean="0">
                  <a:solidFill>
                    <a:schemeClr val="accent3"/>
                  </a:solidFill>
                </a:rPr>
                <a:t>　　（</a:t>
              </a:r>
              <a:r>
                <a:rPr lang="en-US" dirty="0" smtClean="0">
                  <a:solidFill>
                    <a:schemeClr val="accent3"/>
                  </a:solidFill>
                </a:rPr>
                <a:t>3</a:t>
              </a:r>
              <a:r>
                <a:rPr lang="zh-CN" altLang="en-US" dirty="0" smtClean="0">
                  <a:solidFill>
                    <a:schemeClr val="accent3"/>
                  </a:solidFill>
                </a:rPr>
                <a:t>）抵减前的应纳税额大于零，且小于或等于当期可抵减加计抵减额的，以当期可抵减加计抵减额抵减应纳税额至零。未抵减完的当期可抵减加计抵减额，结转下期继续抵减。</a:t>
              </a:r>
              <a:endParaRPr lang="zh-CN" altLang="en-US" dirty="0">
                <a:solidFill>
                  <a:schemeClr val="accent3"/>
                </a:solidFill>
              </a:endParaRPr>
            </a:p>
          </p:txBody>
        </p:sp>
      </p:grpSp>
      <p:sp>
        <p:nvSpPr>
          <p:cNvPr id="17" name="圆角矩形标注 16"/>
          <p:cNvSpPr/>
          <p:nvPr/>
        </p:nvSpPr>
        <p:spPr>
          <a:xfrm>
            <a:off x="1571591" y="973119"/>
            <a:ext cx="6572296" cy="3857652"/>
          </a:xfrm>
          <a:prstGeom prst="wedgeRoundRectCallout">
            <a:avLst>
              <a:gd name="adj1" fmla="val -48960"/>
              <a:gd name="adj2" fmla="val 65760"/>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CN" b="1" dirty="0" smtClean="0">
              <a:solidFill>
                <a:schemeClr val="accent6">
                  <a:lumMod val="75000"/>
                </a:schemeClr>
              </a:solidFill>
            </a:endParaRPr>
          </a:p>
          <a:p>
            <a:r>
              <a:rPr lang="zh-CN" altLang="en-US" b="1" dirty="0" smtClean="0">
                <a:solidFill>
                  <a:schemeClr val="accent6">
                    <a:lumMod val="75000"/>
                  </a:schemeClr>
                </a:solidFill>
              </a:rPr>
              <a:t>简单归纳，四个步骤：</a:t>
            </a:r>
            <a:endParaRPr lang="en-US" altLang="zh-CN" b="1" dirty="0" smtClean="0">
              <a:solidFill>
                <a:schemeClr val="accent6">
                  <a:lumMod val="75000"/>
                </a:schemeClr>
              </a:solidFill>
            </a:endParaRPr>
          </a:p>
          <a:p>
            <a:r>
              <a:rPr lang="en-US" altLang="zh-CN" dirty="0" smtClean="0">
                <a:solidFill>
                  <a:schemeClr val="accent6">
                    <a:lumMod val="75000"/>
                  </a:schemeClr>
                </a:solidFill>
              </a:rPr>
              <a:t>1.</a:t>
            </a:r>
            <a:r>
              <a:rPr lang="zh-CN" altLang="en-US" dirty="0" smtClean="0">
                <a:solidFill>
                  <a:schemeClr val="accent6">
                    <a:lumMod val="75000"/>
                  </a:schemeClr>
                </a:solidFill>
              </a:rPr>
              <a:t>当期可抵扣进项再乘以</a:t>
            </a:r>
            <a:r>
              <a:rPr lang="en-US" altLang="zh-CN" dirty="0" smtClean="0">
                <a:solidFill>
                  <a:schemeClr val="accent6">
                    <a:lumMod val="75000"/>
                  </a:schemeClr>
                </a:solidFill>
              </a:rPr>
              <a:t>10%</a:t>
            </a:r>
            <a:r>
              <a:rPr lang="zh-CN" altLang="en-US" dirty="0" smtClean="0">
                <a:solidFill>
                  <a:schemeClr val="accent6">
                    <a:lumMod val="75000"/>
                  </a:schemeClr>
                </a:solidFill>
              </a:rPr>
              <a:t>，算出加计抵减本期发生额（</a:t>
            </a:r>
            <a:r>
              <a:rPr lang="zh-CN" altLang="en-US" b="1" dirty="0" smtClean="0">
                <a:solidFill>
                  <a:schemeClr val="accent6">
                    <a:lumMod val="75000"/>
                  </a:schemeClr>
                </a:solidFill>
              </a:rPr>
              <a:t>发生额</a:t>
            </a:r>
            <a:r>
              <a:rPr lang="zh-CN" altLang="en-US" dirty="0" smtClean="0">
                <a:solidFill>
                  <a:schemeClr val="accent6">
                    <a:lumMod val="75000"/>
                  </a:schemeClr>
                </a:solidFill>
              </a:rPr>
              <a:t>），并结合前期加计抵减余额和本期调减情况，综合算出加计抵减本期可抵减额（</a:t>
            </a:r>
            <a:r>
              <a:rPr lang="zh-CN" altLang="en-US" b="1" dirty="0" smtClean="0">
                <a:solidFill>
                  <a:schemeClr val="accent6">
                    <a:lumMod val="75000"/>
                  </a:schemeClr>
                </a:solidFill>
              </a:rPr>
              <a:t>可抵减额</a:t>
            </a:r>
            <a:r>
              <a:rPr lang="zh-CN" altLang="en-US" dirty="0" smtClean="0">
                <a:solidFill>
                  <a:schemeClr val="accent6">
                    <a:lumMod val="75000"/>
                  </a:schemeClr>
                </a:solidFill>
              </a:rPr>
              <a:t>）</a:t>
            </a:r>
            <a:endParaRPr lang="en-US" altLang="zh-CN" dirty="0" smtClean="0">
              <a:solidFill>
                <a:schemeClr val="accent6">
                  <a:lumMod val="75000"/>
                </a:schemeClr>
              </a:solidFill>
            </a:endParaRPr>
          </a:p>
          <a:p>
            <a:endParaRPr lang="en-US" altLang="zh-CN" dirty="0" smtClean="0">
              <a:solidFill>
                <a:schemeClr val="accent6">
                  <a:lumMod val="75000"/>
                </a:schemeClr>
              </a:solidFill>
            </a:endParaRPr>
          </a:p>
          <a:p>
            <a:r>
              <a:rPr lang="en-US" altLang="zh-CN" dirty="0" smtClean="0">
                <a:solidFill>
                  <a:schemeClr val="accent6">
                    <a:lumMod val="75000"/>
                  </a:schemeClr>
                </a:solidFill>
              </a:rPr>
              <a:t>2.</a:t>
            </a:r>
            <a:r>
              <a:rPr lang="zh-CN" altLang="en-US" dirty="0" smtClean="0">
                <a:solidFill>
                  <a:schemeClr val="accent6">
                    <a:lumMod val="75000"/>
                  </a:schemeClr>
                </a:solidFill>
              </a:rPr>
              <a:t>按原计税方法计算一般计税方法计税的本期应纳税额（</a:t>
            </a:r>
            <a:r>
              <a:rPr lang="zh-CN" altLang="en-US" b="1" dirty="0" smtClean="0">
                <a:solidFill>
                  <a:schemeClr val="accent6">
                    <a:lumMod val="75000"/>
                  </a:schemeClr>
                </a:solidFill>
              </a:rPr>
              <a:t>抵减前应纳税额</a:t>
            </a:r>
            <a:r>
              <a:rPr lang="zh-CN" altLang="en-US" dirty="0" smtClean="0">
                <a:solidFill>
                  <a:schemeClr val="accent6">
                    <a:lumMod val="75000"/>
                  </a:schemeClr>
                </a:solidFill>
              </a:rPr>
              <a:t>）</a:t>
            </a:r>
            <a:endParaRPr lang="en-US" altLang="zh-CN" dirty="0" smtClean="0">
              <a:solidFill>
                <a:schemeClr val="accent6">
                  <a:lumMod val="75000"/>
                </a:schemeClr>
              </a:solidFill>
            </a:endParaRPr>
          </a:p>
          <a:p>
            <a:endParaRPr lang="en-US" altLang="zh-CN" dirty="0" smtClean="0">
              <a:solidFill>
                <a:schemeClr val="accent6">
                  <a:lumMod val="75000"/>
                </a:schemeClr>
              </a:solidFill>
            </a:endParaRPr>
          </a:p>
          <a:p>
            <a:r>
              <a:rPr lang="en-US" altLang="zh-CN" dirty="0" smtClean="0">
                <a:solidFill>
                  <a:schemeClr val="accent6">
                    <a:lumMod val="75000"/>
                  </a:schemeClr>
                </a:solidFill>
              </a:rPr>
              <a:t>3.</a:t>
            </a:r>
            <a:r>
              <a:rPr lang="zh-CN" altLang="en-US" b="1" dirty="0" smtClean="0">
                <a:solidFill>
                  <a:schemeClr val="accent6">
                    <a:lumMod val="75000"/>
                  </a:schemeClr>
                </a:solidFill>
              </a:rPr>
              <a:t>比较</a:t>
            </a:r>
            <a:r>
              <a:rPr lang="zh-CN" altLang="en-US" dirty="0" smtClean="0">
                <a:solidFill>
                  <a:schemeClr val="accent6">
                    <a:lumMod val="75000"/>
                  </a:schemeClr>
                </a:solidFill>
              </a:rPr>
              <a:t>“可抵减额”与“抵减前应纳税额”的大小，</a:t>
            </a:r>
            <a:r>
              <a:rPr lang="zh-CN" altLang="en-US" b="1" dirty="0" smtClean="0">
                <a:solidFill>
                  <a:schemeClr val="accent6">
                    <a:lumMod val="75000"/>
                  </a:schemeClr>
                </a:solidFill>
              </a:rPr>
              <a:t>取小值</a:t>
            </a:r>
            <a:r>
              <a:rPr lang="zh-CN" altLang="en-US" dirty="0" smtClean="0">
                <a:solidFill>
                  <a:schemeClr val="accent6">
                    <a:lumMod val="75000"/>
                  </a:schemeClr>
                </a:solidFill>
              </a:rPr>
              <a:t>作为加计抵减本期实际抵减额（</a:t>
            </a:r>
            <a:r>
              <a:rPr lang="zh-CN" altLang="en-US" b="1" dirty="0" smtClean="0">
                <a:solidFill>
                  <a:schemeClr val="accent6">
                    <a:lumMod val="75000"/>
                  </a:schemeClr>
                </a:solidFill>
              </a:rPr>
              <a:t>实际抵减额</a:t>
            </a:r>
            <a:r>
              <a:rPr lang="zh-CN" altLang="en-US" dirty="0" smtClean="0">
                <a:solidFill>
                  <a:schemeClr val="accent6">
                    <a:lumMod val="75000"/>
                  </a:schemeClr>
                </a:solidFill>
              </a:rPr>
              <a:t>）</a:t>
            </a:r>
            <a:endParaRPr lang="en-US" altLang="zh-CN" dirty="0" smtClean="0">
              <a:solidFill>
                <a:schemeClr val="accent6">
                  <a:lumMod val="75000"/>
                </a:schemeClr>
              </a:solidFill>
            </a:endParaRPr>
          </a:p>
          <a:p>
            <a:endParaRPr lang="en-US" altLang="zh-CN" dirty="0" smtClean="0">
              <a:solidFill>
                <a:schemeClr val="accent6">
                  <a:lumMod val="75000"/>
                </a:schemeClr>
              </a:solidFill>
            </a:endParaRPr>
          </a:p>
          <a:p>
            <a:r>
              <a:rPr lang="en-US" altLang="zh-CN" dirty="0" smtClean="0">
                <a:solidFill>
                  <a:schemeClr val="accent6">
                    <a:lumMod val="75000"/>
                  </a:schemeClr>
                </a:solidFill>
              </a:rPr>
              <a:t>4.</a:t>
            </a:r>
            <a:r>
              <a:rPr lang="zh-CN" altLang="en-US" b="1" dirty="0" smtClean="0">
                <a:solidFill>
                  <a:schemeClr val="accent6">
                    <a:lumMod val="75000"/>
                  </a:schemeClr>
                </a:solidFill>
              </a:rPr>
              <a:t>抵减后的应纳税额</a:t>
            </a:r>
            <a:r>
              <a:rPr lang="en-US" altLang="zh-CN" b="1" dirty="0" smtClean="0">
                <a:solidFill>
                  <a:schemeClr val="accent6">
                    <a:lumMod val="75000"/>
                  </a:schemeClr>
                </a:solidFill>
              </a:rPr>
              <a:t>=</a:t>
            </a:r>
            <a:r>
              <a:rPr lang="zh-CN" altLang="en-US" b="1" dirty="0" smtClean="0">
                <a:solidFill>
                  <a:schemeClr val="accent6">
                    <a:lumMod val="75000"/>
                  </a:schemeClr>
                </a:solidFill>
              </a:rPr>
              <a:t>抵减前应纳税额</a:t>
            </a:r>
            <a:r>
              <a:rPr lang="en-US" altLang="zh-CN" b="1" dirty="0" smtClean="0">
                <a:solidFill>
                  <a:schemeClr val="accent6">
                    <a:lumMod val="75000"/>
                  </a:schemeClr>
                </a:solidFill>
              </a:rPr>
              <a:t>-</a:t>
            </a:r>
            <a:r>
              <a:rPr lang="zh-CN" altLang="en-US" b="1" dirty="0" smtClean="0">
                <a:solidFill>
                  <a:schemeClr val="accent6">
                    <a:lumMod val="75000"/>
                  </a:schemeClr>
                </a:solidFill>
              </a:rPr>
              <a:t>实际抵减额</a:t>
            </a:r>
            <a:endParaRPr lang="en-US" altLang="zh-CN" b="1" dirty="0" smtClean="0">
              <a:solidFill>
                <a:schemeClr val="accent6">
                  <a:lumMod val="75000"/>
                </a:schemeClr>
              </a:solidFill>
            </a:endParaRPr>
          </a:p>
          <a:p>
            <a:r>
              <a:rPr lang="zh-CN" altLang="en-US" b="1" dirty="0" smtClean="0">
                <a:solidFill>
                  <a:schemeClr val="accent6">
                    <a:lumMod val="75000"/>
                  </a:schemeClr>
                </a:solidFill>
              </a:rPr>
              <a:t>   抵减余额</a:t>
            </a:r>
            <a:r>
              <a:rPr lang="en-US" altLang="zh-CN" b="1" dirty="0" smtClean="0">
                <a:solidFill>
                  <a:schemeClr val="accent6">
                    <a:lumMod val="75000"/>
                  </a:schemeClr>
                </a:solidFill>
              </a:rPr>
              <a:t>=</a:t>
            </a:r>
            <a:r>
              <a:rPr lang="zh-CN" altLang="en-US" b="1" dirty="0" smtClean="0">
                <a:solidFill>
                  <a:schemeClr val="accent6">
                    <a:lumMod val="75000"/>
                  </a:schemeClr>
                </a:solidFill>
              </a:rPr>
              <a:t>可抵减额</a:t>
            </a:r>
            <a:r>
              <a:rPr lang="en-US" altLang="zh-CN" b="1" dirty="0" smtClean="0">
                <a:solidFill>
                  <a:schemeClr val="accent6">
                    <a:lumMod val="75000"/>
                  </a:schemeClr>
                </a:solidFill>
              </a:rPr>
              <a:t>-</a:t>
            </a:r>
            <a:r>
              <a:rPr lang="zh-CN" altLang="en-US" b="1" dirty="0" smtClean="0">
                <a:solidFill>
                  <a:schemeClr val="accent6">
                    <a:lumMod val="75000"/>
                  </a:schemeClr>
                </a:solidFill>
              </a:rPr>
              <a:t>实际抵减额</a:t>
            </a:r>
            <a:endParaRPr lang="en-US" altLang="zh-CN" b="1" dirty="0" smtClean="0">
              <a:solidFill>
                <a:schemeClr val="accent6">
                  <a:lumMod val="75000"/>
                </a:schemeClr>
              </a:solidFill>
            </a:endParaRPr>
          </a:p>
          <a:p>
            <a:pPr algn="ctr"/>
            <a:endParaRPr lang="zh-CN" altLang="en-US" b="1" dirty="0">
              <a:solidFill>
                <a:schemeClr val="accent2"/>
              </a:solidFill>
            </a:endParaRPr>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Requires="p14" p14:dur="9">
        <p15:prstTrans prst="fractur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071525" y="687367"/>
            <a:ext cx="11001452" cy="584775"/>
          </a:xfrm>
          <a:prstGeom prst="rect">
            <a:avLst/>
          </a:prstGeom>
          <a:noFill/>
          <a:ln>
            <a:solidFill>
              <a:srgbClr val="D14E5B"/>
            </a:solidFill>
          </a:ln>
        </p:spPr>
        <p:txBody>
          <a:bodyPr wrap="square" rtlCol="0">
            <a:spAutoFit/>
          </a:bodyPr>
          <a:lstStyle/>
          <a:p>
            <a:pPr marL="742950" indent="-742950"/>
            <a:r>
              <a:rPr lang="zh-CN" altLang="en-US" sz="3200" b="1" dirty="0" smtClean="0">
                <a:solidFill>
                  <a:schemeClr val="accent4"/>
                </a:solidFill>
              </a:rPr>
              <a:t>六、加计抵减申报案例</a:t>
            </a:r>
            <a:r>
              <a:rPr lang="en-US" altLang="zh-CN" sz="3200" b="1" dirty="0" smtClean="0">
                <a:solidFill>
                  <a:schemeClr val="accent4"/>
                </a:solidFill>
              </a:rPr>
              <a:t>——</a:t>
            </a:r>
            <a:r>
              <a:rPr lang="zh-CN" altLang="en-US" sz="3200" b="1" dirty="0" smtClean="0">
                <a:solidFill>
                  <a:schemeClr val="accent4"/>
                </a:solidFill>
              </a:rPr>
              <a:t>加计抵减申报案例（本期新增）</a:t>
            </a:r>
          </a:p>
        </p:txBody>
      </p:sp>
      <p:pic>
        <p:nvPicPr>
          <p:cNvPr id="71" name="图片 29"/>
          <p:cNvPicPr>
            <a:picLocks noChangeAspect="1"/>
          </p:cNvPicPr>
          <p:nvPr/>
        </p:nvPicPr>
        <p:blipFill>
          <a:blip r:embed="rId3"/>
          <a:srcRect/>
          <a:stretch>
            <a:fillRect/>
          </a:stretch>
        </p:blipFill>
        <p:spPr bwMode="auto">
          <a:xfrm>
            <a:off x="-142921" y="3867150"/>
            <a:ext cx="2127251" cy="3365500"/>
          </a:xfrm>
          <a:prstGeom prst="rect">
            <a:avLst/>
          </a:prstGeom>
          <a:noFill/>
          <a:ln w="9525">
            <a:noFill/>
            <a:miter lim="800000"/>
            <a:headEnd/>
            <a:tailEnd/>
          </a:ln>
        </p:spPr>
      </p:pic>
      <p:sp>
        <p:nvSpPr>
          <p:cNvPr id="72" name="矩形 71"/>
          <p:cNvSpPr/>
          <p:nvPr/>
        </p:nvSpPr>
        <p:spPr>
          <a:xfrm>
            <a:off x="1714467" y="1330309"/>
            <a:ext cx="10287072" cy="5715040"/>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200" b="1" dirty="0" smtClean="0">
                <a:solidFill>
                  <a:schemeClr val="accent3"/>
                </a:solidFill>
              </a:rPr>
              <a:t>【</a:t>
            </a:r>
            <a:r>
              <a:rPr lang="zh-CN" altLang="en-US" sz="2200" b="1" dirty="0" smtClean="0">
                <a:solidFill>
                  <a:schemeClr val="accent3"/>
                </a:solidFill>
              </a:rPr>
              <a:t>注意事项</a:t>
            </a:r>
            <a:r>
              <a:rPr lang="en-US" altLang="zh-CN" sz="2200" b="1" dirty="0" smtClean="0">
                <a:solidFill>
                  <a:schemeClr val="accent3"/>
                </a:solidFill>
              </a:rPr>
              <a:t>】</a:t>
            </a:r>
            <a:endParaRPr lang="zh-CN" altLang="en-US" sz="2200" dirty="0" smtClean="0">
              <a:solidFill>
                <a:schemeClr val="accent3"/>
              </a:solidFill>
            </a:endParaRPr>
          </a:p>
          <a:p>
            <a:r>
              <a:rPr lang="zh-CN" altLang="en-US" sz="2200" dirty="0" smtClean="0">
                <a:solidFill>
                  <a:schemeClr val="accent3"/>
                </a:solidFill>
              </a:rPr>
              <a:t>        </a:t>
            </a:r>
            <a:r>
              <a:rPr lang="en-US" altLang="zh-CN" sz="2200" dirty="0" smtClean="0">
                <a:solidFill>
                  <a:schemeClr val="accent3"/>
                </a:solidFill>
              </a:rPr>
              <a:t>1.</a:t>
            </a:r>
            <a:r>
              <a:rPr lang="zh-CN" altLang="en-US" sz="2200" dirty="0" smtClean="0">
                <a:solidFill>
                  <a:schemeClr val="accent3"/>
                </a:solidFill>
              </a:rPr>
              <a:t>加计抵减额只可以抵减一般计税方法（按适用税率计税）下的应纳税额。</a:t>
            </a:r>
            <a:endParaRPr lang="en-US" altLang="zh-CN" sz="2200" dirty="0" smtClean="0">
              <a:solidFill>
                <a:schemeClr val="accent3"/>
              </a:solidFill>
            </a:endParaRPr>
          </a:p>
          <a:p>
            <a:endParaRPr lang="zh-CN" altLang="en-US" sz="1200" dirty="0" smtClean="0">
              <a:solidFill>
                <a:schemeClr val="accent3"/>
              </a:solidFill>
            </a:endParaRPr>
          </a:p>
          <a:p>
            <a:r>
              <a:rPr lang="zh-CN" altLang="en-US" sz="2200" dirty="0" smtClean="0">
                <a:solidFill>
                  <a:schemeClr val="accent3"/>
                </a:solidFill>
              </a:rPr>
              <a:t>        </a:t>
            </a:r>
            <a:r>
              <a:rPr lang="en-US" altLang="zh-CN" sz="2200" dirty="0" smtClean="0">
                <a:solidFill>
                  <a:schemeClr val="accent3"/>
                </a:solidFill>
              </a:rPr>
              <a:t>2.</a:t>
            </a:r>
            <a:r>
              <a:rPr lang="zh-CN" altLang="en-US" sz="2200" dirty="0" smtClean="0">
                <a:solidFill>
                  <a:schemeClr val="accent3"/>
                </a:solidFill>
              </a:rPr>
              <a:t>适用加计抵减政策的纳税人，当期可抵扣进项税额均可以加计</a:t>
            </a:r>
            <a:r>
              <a:rPr lang="en-US" sz="2200" dirty="0" smtClean="0">
                <a:solidFill>
                  <a:schemeClr val="accent3"/>
                </a:solidFill>
              </a:rPr>
              <a:t>10%</a:t>
            </a:r>
            <a:r>
              <a:rPr lang="zh-CN" altLang="en-US" sz="2200" dirty="0" smtClean="0">
                <a:solidFill>
                  <a:schemeClr val="accent3"/>
                </a:solidFill>
              </a:rPr>
              <a:t>抵减应纳税额，不仅限于提供四项服务对应的进项税额。可加计抵减的进项税额还包括</a:t>
            </a:r>
            <a:r>
              <a:rPr lang="en-US" sz="2200" dirty="0" smtClean="0">
                <a:solidFill>
                  <a:schemeClr val="accent3"/>
                </a:solidFill>
              </a:rPr>
              <a:t>2019</a:t>
            </a:r>
            <a:r>
              <a:rPr lang="zh-CN" altLang="en-US" sz="2200" dirty="0" smtClean="0">
                <a:solidFill>
                  <a:schemeClr val="accent3"/>
                </a:solidFill>
              </a:rPr>
              <a:t>年</a:t>
            </a:r>
            <a:r>
              <a:rPr lang="en-US" sz="2200" dirty="0" smtClean="0">
                <a:solidFill>
                  <a:schemeClr val="accent3"/>
                </a:solidFill>
              </a:rPr>
              <a:t>4</a:t>
            </a:r>
            <a:r>
              <a:rPr lang="zh-CN" altLang="en-US" sz="2200" dirty="0" smtClean="0">
                <a:solidFill>
                  <a:schemeClr val="accent3"/>
                </a:solidFill>
              </a:rPr>
              <a:t>月</a:t>
            </a:r>
            <a:r>
              <a:rPr lang="en-US" sz="2200" dirty="0" smtClean="0">
                <a:solidFill>
                  <a:schemeClr val="accent3"/>
                </a:solidFill>
              </a:rPr>
              <a:t>1</a:t>
            </a:r>
            <a:r>
              <a:rPr lang="zh-CN" altLang="en-US" sz="2200" dirty="0" smtClean="0">
                <a:solidFill>
                  <a:schemeClr val="accent3"/>
                </a:solidFill>
              </a:rPr>
              <a:t>日以后取得</a:t>
            </a:r>
            <a:r>
              <a:rPr lang="en-US" sz="2200" dirty="0" smtClean="0">
                <a:solidFill>
                  <a:schemeClr val="accent3"/>
                </a:solidFill>
              </a:rPr>
              <a:t>16%</a:t>
            </a:r>
            <a:r>
              <a:rPr lang="zh-CN" altLang="en-US" sz="2200" dirty="0" smtClean="0">
                <a:solidFill>
                  <a:schemeClr val="accent3"/>
                </a:solidFill>
              </a:rPr>
              <a:t>、</a:t>
            </a:r>
            <a:r>
              <a:rPr lang="en-US" sz="2200" dirty="0" smtClean="0">
                <a:solidFill>
                  <a:schemeClr val="accent3"/>
                </a:solidFill>
              </a:rPr>
              <a:t>10%</a:t>
            </a:r>
            <a:r>
              <a:rPr lang="zh-CN" altLang="en-US" sz="2200" dirty="0" smtClean="0">
                <a:solidFill>
                  <a:schemeClr val="accent3"/>
                </a:solidFill>
              </a:rPr>
              <a:t>税率的增值税专用发票注明的税额、</a:t>
            </a:r>
            <a:r>
              <a:rPr lang="en-US" sz="2200" dirty="0" smtClean="0">
                <a:solidFill>
                  <a:schemeClr val="accent3"/>
                </a:solidFill>
              </a:rPr>
              <a:t>2019</a:t>
            </a:r>
            <a:r>
              <a:rPr lang="zh-CN" altLang="en-US" sz="2200" dirty="0" smtClean="0">
                <a:solidFill>
                  <a:schemeClr val="accent3"/>
                </a:solidFill>
              </a:rPr>
              <a:t>年</a:t>
            </a:r>
            <a:r>
              <a:rPr lang="en-US" sz="2200" dirty="0" smtClean="0">
                <a:solidFill>
                  <a:schemeClr val="accent3"/>
                </a:solidFill>
              </a:rPr>
              <a:t>4</a:t>
            </a:r>
            <a:r>
              <a:rPr lang="zh-CN" altLang="en-US" sz="2200" dirty="0" smtClean="0">
                <a:solidFill>
                  <a:schemeClr val="accent3"/>
                </a:solidFill>
              </a:rPr>
              <a:t>月</a:t>
            </a:r>
            <a:r>
              <a:rPr lang="en-US" sz="2200" dirty="0" smtClean="0">
                <a:solidFill>
                  <a:schemeClr val="accent3"/>
                </a:solidFill>
              </a:rPr>
              <a:t>1</a:t>
            </a:r>
            <a:r>
              <a:rPr lang="zh-CN" altLang="en-US" sz="2200" dirty="0" smtClean="0">
                <a:solidFill>
                  <a:schemeClr val="accent3"/>
                </a:solidFill>
              </a:rPr>
              <a:t>日以后转入抵扣的前期购买不动产尚未抵扣完毕的待抵扣进项税额、农产品加计扣除的进项税额、旅客运输计算抵扣的进项税额等等。</a:t>
            </a:r>
            <a:endParaRPr lang="en-US" altLang="zh-CN" sz="2200" dirty="0" smtClean="0">
              <a:solidFill>
                <a:schemeClr val="accent3"/>
              </a:solidFill>
            </a:endParaRPr>
          </a:p>
          <a:p>
            <a:endParaRPr lang="zh-CN" altLang="en-US" sz="1200" dirty="0" smtClean="0">
              <a:solidFill>
                <a:schemeClr val="accent3"/>
              </a:solidFill>
            </a:endParaRPr>
          </a:p>
          <a:p>
            <a:r>
              <a:rPr lang="zh-CN" altLang="en-US" sz="2200" dirty="0" smtClean="0">
                <a:solidFill>
                  <a:schemeClr val="accent3"/>
                </a:solidFill>
              </a:rPr>
              <a:t>        </a:t>
            </a:r>
            <a:r>
              <a:rPr lang="en-US" altLang="zh-CN" sz="2200" dirty="0" smtClean="0">
                <a:solidFill>
                  <a:schemeClr val="accent3"/>
                </a:solidFill>
              </a:rPr>
              <a:t>3.</a:t>
            </a:r>
            <a:r>
              <a:rPr lang="zh-CN" altLang="en-US" sz="2200" dirty="0" smtClean="0">
                <a:solidFill>
                  <a:schemeClr val="accent3"/>
                </a:solidFill>
              </a:rPr>
              <a:t>纳税人发生加计抵减的，应先填报</a:t>
            </a:r>
            <a:r>
              <a:rPr lang="en-US" altLang="zh-CN" sz="2200" dirty="0" smtClean="0">
                <a:solidFill>
                  <a:schemeClr val="accent3"/>
                </a:solidFill>
              </a:rPr>
              <a:t>《</a:t>
            </a:r>
            <a:r>
              <a:rPr lang="zh-CN" altLang="en-US" sz="2200" dirty="0" smtClean="0">
                <a:solidFill>
                  <a:schemeClr val="accent3"/>
                </a:solidFill>
              </a:rPr>
              <a:t>增值税纳税申报表附列资料（四）</a:t>
            </a:r>
            <a:r>
              <a:rPr lang="en-US" altLang="zh-CN" sz="2200" dirty="0" smtClean="0">
                <a:solidFill>
                  <a:schemeClr val="accent3"/>
                </a:solidFill>
              </a:rPr>
              <a:t>》</a:t>
            </a:r>
            <a:r>
              <a:rPr lang="zh-CN" altLang="en-US" sz="2200" dirty="0" smtClean="0">
                <a:solidFill>
                  <a:schemeClr val="accent3"/>
                </a:solidFill>
              </a:rPr>
              <a:t>（税额抵减情况表）</a:t>
            </a:r>
            <a:r>
              <a:rPr lang="en-US" altLang="zh-CN" sz="2200" dirty="0" smtClean="0">
                <a:solidFill>
                  <a:schemeClr val="accent3"/>
                </a:solidFill>
              </a:rPr>
              <a:t>——“</a:t>
            </a:r>
            <a:r>
              <a:rPr lang="zh-CN" altLang="en-US" sz="2200" dirty="0" smtClean="0">
                <a:solidFill>
                  <a:schemeClr val="accent3"/>
                </a:solidFill>
              </a:rPr>
              <a:t>加计抵减情况”，申报系统能根据加计抵减情况、抵减前的应纳税额</a:t>
            </a:r>
            <a:r>
              <a:rPr lang="zh-CN" altLang="en-US" sz="2200" b="1" dirty="0" smtClean="0">
                <a:solidFill>
                  <a:schemeClr val="accent3"/>
                </a:solidFill>
              </a:rPr>
              <a:t>自动计算</a:t>
            </a:r>
            <a:r>
              <a:rPr lang="zh-CN" altLang="en-US" sz="2200" dirty="0" smtClean="0">
                <a:solidFill>
                  <a:schemeClr val="accent3"/>
                </a:solidFill>
              </a:rPr>
              <a:t>抵减后的应纳税额。</a:t>
            </a:r>
            <a:endParaRPr lang="en-US" altLang="zh-CN" sz="2200" dirty="0" smtClean="0">
              <a:solidFill>
                <a:schemeClr val="accent3"/>
              </a:solidFill>
            </a:endParaRPr>
          </a:p>
          <a:p>
            <a:endParaRPr lang="zh-CN" altLang="en-US" sz="1200" dirty="0" smtClean="0">
              <a:solidFill>
                <a:schemeClr val="accent3"/>
              </a:solidFill>
            </a:endParaRPr>
          </a:p>
          <a:p>
            <a:r>
              <a:rPr lang="zh-CN" altLang="en-US" sz="2200" dirty="0" smtClean="0">
                <a:solidFill>
                  <a:schemeClr val="accent3"/>
                </a:solidFill>
              </a:rPr>
              <a:t>        </a:t>
            </a:r>
            <a:r>
              <a:rPr lang="en-US" altLang="zh-CN" sz="2200" dirty="0" smtClean="0">
                <a:solidFill>
                  <a:schemeClr val="accent3"/>
                </a:solidFill>
              </a:rPr>
              <a:t>4.</a:t>
            </a:r>
            <a:r>
              <a:rPr lang="zh-CN" altLang="en-US" sz="2200" dirty="0" smtClean="0">
                <a:solidFill>
                  <a:schemeClr val="accent3"/>
                </a:solidFill>
              </a:rPr>
              <a:t>生产、生活性服务业增值税纳税人取得资产或接受劳务时，应按照</a:t>
            </a:r>
            <a:r>
              <a:rPr lang="en-US" altLang="zh-CN" sz="2200" dirty="0" smtClean="0">
                <a:solidFill>
                  <a:schemeClr val="accent3"/>
                </a:solidFill>
              </a:rPr>
              <a:t>《</a:t>
            </a:r>
            <a:r>
              <a:rPr lang="zh-CN" altLang="en-US" sz="2200" dirty="0" smtClean="0">
                <a:solidFill>
                  <a:schemeClr val="accent3"/>
                </a:solidFill>
              </a:rPr>
              <a:t>增值税会计处理规定</a:t>
            </a:r>
            <a:r>
              <a:rPr lang="en-US" altLang="zh-CN" sz="2200" dirty="0" smtClean="0">
                <a:solidFill>
                  <a:schemeClr val="accent3"/>
                </a:solidFill>
              </a:rPr>
              <a:t>》</a:t>
            </a:r>
            <a:r>
              <a:rPr lang="en-US" altLang="en-US" sz="2200" dirty="0" smtClean="0">
                <a:solidFill>
                  <a:schemeClr val="accent3"/>
                </a:solidFill>
              </a:rPr>
              <a:t>(</a:t>
            </a:r>
            <a:r>
              <a:rPr lang="zh-CN" altLang="en-US" sz="2200" dirty="0" smtClean="0">
                <a:solidFill>
                  <a:schemeClr val="accent3"/>
                </a:solidFill>
              </a:rPr>
              <a:t>财会</a:t>
            </a:r>
            <a:r>
              <a:rPr lang="en-US" altLang="en-US" sz="2200" dirty="0" smtClean="0">
                <a:solidFill>
                  <a:schemeClr val="accent3"/>
                </a:solidFill>
              </a:rPr>
              <a:t>[2016]22</a:t>
            </a:r>
            <a:r>
              <a:rPr lang="zh-CN" altLang="en-US" sz="2200" dirty="0" smtClean="0">
                <a:solidFill>
                  <a:schemeClr val="accent3"/>
                </a:solidFill>
              </a:rPr>
              <a:t>号</a:t>
            </a:r>
            <a:r>
              <a:rPr lang="en-US" altLang="en-US" sz="2200" dirty="0" smtClean="0">
                <a:solidFill>
                  <a:schemeClr val="accent3"/>
                </a:solidFill>
              </a:rPr>
              <a:t>)</a:t>
            </a:r>
            <a:r>
              <a:rPr lang="zh-CN" altLang="en-US" sz="2200" dirty="0" smtClean="0">
                <a:solidFill>
                  <a:schemeClr val="accent3"/>
                </a:solidFill>
              </a:rPr>
              <a:t>的</a:t>
            </a:r>
            <a:r>
              <a:rPr lang="zh-CN" altLang="en-US" sz="2200" dirty="0" smtClean="0">
                <a:solidFill>
                  <a:schemeClr val="accent3"/>
                </a:solidFill>
              </a:rPr>
              <a:t>相关规定对增值税相关业务进行会计处理；实际缴纳增值税时，按应纳税额借记“应交税费</a:t>
            </a:r>
            <a:r>
              <a:rPr lang="en-US" altLang="zh-CN" sz="2200" dirty="0" smtClean="0">
                <a:solidFill>
                  <a:schemeClr val="accent3"/>
                </a:solidFill>
              </a:rPr>
              <a:t>——</a:t>
            </a:r>
            <a:r>
              <a:rPr lang="zh-CN" altLang="en-US" sz="2200" dirty="0" smtClean="0">
                <a:solidFill>
                  <a:schemeClr val="accent3"/>
                </a:solidFill>
              </a:rPr>
              <a:t>未交增值税”等科目，按实际纳税金额贷记“银行存款”科目，按加计抵减的金额贷记“其他收益”科目。 </a:t>
            </a:r>
            <a:endParaRPr lang="en-US" altLang="zh-CN" sz="2200" dirty="0" smtClean="0">
              <a:solidFill>
                <a:schemeClr val="accent3"/>
              </a:solidFill>
            </a:endParaRPr>
          </a:p>
          <a:p>
            <a:endParaRPr lang="en-US" altLang="zh-CN" sz="2000" dirty="0" smtClean="0">
              <a:solidFill>
                <a:schemeClr val="accent3"/>
              </a:solidFill>
            </a:endParaRPr>
          </a:p>
          <a:p>
            <a:endParaRPr lang="zh-CN" altLang="en-US" dirty="0">
              <a:solidFill>
                <a:schemeClr val="accent3"/>
              </a:solidFill>
            </a:endParaRPr>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Requires="p14" p14:dur="9">
        <p15:prstTrans prst="fracture"/>
      </p:transition>
    </mc:Choice>
    <mc:Fallback>
      <p:transition>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071525" y="687367"/>
            <a:ext cx="11001452" cy="584775"/>
          </a:xfrm>
          <a:prstGeom prst="rect">
            <a:avLst/>
          </a:prstGeom>
          <a:noFill/>
          <a:ln>
            <a:solidFill>
              <a:srgbClr val="D14E5B"/>
            </a:solidFill>
          </a:ln>
        </p:spPr>
        <p:txBody>
          <a:bodyPr wrap="square" rtlCol="0">
            <a:spAutoFit/>
          </a:bodyPr>
          <a:lstStyle/>
          <a:p>
            <a:pPr marL="742950" indent="-742950"/>
            <a:r>
              <a:rPr lang="zh-CN" altLang="en-US" sz="3200" b="1" dirty="0" smtClean="0">
                <a:solidFill>
                  <a:schemeClr val="accent4"/>
                </a:solidFill>
              </a:rPr>
              <a:t>六、加计抵减申报案例</a:t>
            </a:r>
            <a:r>
              <a:rPr lang="en-US" altLang="zh-CN" sz="3200" b="1" dirty="0" smtClean="0">
                <a:solidFill>
                  <a:schemeClr val="accent4"/>
                </a:solidFill>
              </a:rPr>
              <a:t>——</a:t>
            </a:r>
            <a:r>
              <a:rPr lang="zh-CN" altLang="en-US" sz="3200" b="1" dirty="0" smtClean="0">
                <a:solidFill>
                  <a:schemeClr val="accent4"/>
                </a:solidFill>
              </a:rPr>
              <a:t>加计抵减申报案例（本期新增）</a:t>
            </a:r>
          </a:p>
        </p:txBody>
      </p:sp>
      <p:pic>
        <p:nvPicPr>
          <p:cNvPr id="71" name="图片 29"/>
          <p:cNvPicPr>
            <a:picLocks noChangeAspect="1"/>
          </p:cNvPicPr>
          <p:nvPr/>
        </p:nvPicPr>
        <p:blipFill>
          <a:blip r:embed="rId3"/>
          <a:srcRect/>
          <a:stretch>
            <a:fillRect/>
          </a:stretch>
        </p:blipFill>
        <p:spPr bwMode="auto">
          <a:xfrm>
            <a:off x="-142921" y="3867150"/>
            <a:ext cx="2127251" cy="3365500"/>
          </a:xfrm>
          <a:prstGeom prst="rect">
            <a:avLst/>
          </a:prstGeom>
          <a:noFill/>
          <a:ln w="9525">
            <a:noFill/>
            <a:miter lim="800000"/>
            <a:headEnd/>
            <a:tailEnd/>
          </a:ln>
        </p:spPr>
      </p:pic>
      <p:sp>
        <p:nvSpPr>
          <p:cNvPr id="72" name="矩形 71"/>
          <p:cNvSpPr/>
          <p:nvPr/>
        </p:nvSpPr>
        <p:spPr>
          <a:xfrm>
            <a:off x="1714467" y="2187565"/>
            <a:ext cx="10287072" cy="3857652"/>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CN" sz="2000" dirty="0" smtClean="0">
              <a:solidFill>
                <a:schemeClr val="accent3"/>
              </a:solidFill>
            </a:endParaRPr>
          </a:p>
          <a:p>
            <a:r>
              <a:rPr lang="en-US" altLang="zh-CN" sz="2400" b="1" dirty="0" smtClean="0">
                <a:solidFill>
                  <a:schemeClr val="accent3"/>
                </a:solidFill>
              </a:rPr>
              <a:t>【</a:t>
            </a:r>
            <a:r>
              <a:rPr lang="zh-CN" altLang="en-US" sz="2400" b="1" dirty="0" smtClean="0">
                <a:solidFill>
                  <a:schemeClr val="accent3"/>
                </a:solidFill>
              </a:rPr>
              <a:t>数据计算</a:t>
            </a:r>
            <a:r>
              <a:rPr lang="en-US" altLang="zh-CN" sz="2400" b="1" dirty="0" smtClean="0">
                <a:solidFill>
                  <a:schemeClr val="accent3"/>
                </a:solidFill>
              </a:rPr>
              <a:t>】</a:t>
            </a:r>
          </a:p>
          <a:p>
            <a:r>
              <a:rPr lang="zh-CN" altLang="en-US" sz="2400" dirty="0" smtClean="0">
                <a:solidFill>
                  <a:schemeClr val="accent3"/>
                </a:solidFill>
              </a:rPr>
              <a:t>（</a:t>
            </a:r>
            <a:r>
              <a:rPr lang="en-US" altLang="zh-CN" sz="2400" dirty="0" smtClean="0">
                <a:solidFill>
                  <a:schemeClr val="accent3"/>
                </a:solidFill>
              </a:rPr>
              <a:t>1</a:t>
            </a:r>
            <a:r>
              <a:rPr lang="zh-CN" altLang="en-US" sz="2400" dirty="0" smtClean="0">
                <a:solidFill>
                  <a:schemeClr val="accent3"/>
                </a:solidFill>
              </a:rPr>
              <a:t>）加计抵减本期</a:t>
            </a:r>
            <a:r>
              <a:rPr lang="zh-CN" altLang="en-US" sz="2400" b="1" dirty="0" smtClean="0">
                <a:solidFill>
                  <a:schemeClr val="accent3"/>
                </a:solidFill>
              </a:rPr>
              <a:t>发生额</a:t>
            </a:r>
            <a:r>
              <a:rPr lang="en-US" sz="2400" dirty="0" smtClean="0">
                <a:solidFill>
                  <a:schemeClr val="accent3"/>
                </a:solidFill>
              </a:rPr>
              <a:t>=200,000</a:t>
            </a:r>
            <a:r>
              <a:rPr lang="en-US" altLang="zh-CN" sz="2400" dirty="0" smtClean="0">
                <a:solidFill>
                  <a:schemeClr val="accent3"/>
                </a:solidFill>
              </a:rPr>
              <a:t>×</a:t>
            </a:r>
            <a:r>
              <a:rPr lang="en-US" sz="2400" dirty="0" smtClean="0">
                <a:solidFill>
                  <a:schemeClr val="accent3"/>
                </a:solidFill>
              </a:rPr>
              <a:t>10%=20,000</a:t>
            </a:r>
            <a:r>
              <a:rPr lang="zh-CN" altLang="en-US" sz="2400" dirty="0" smtClean="0">
                <a:solidFill>
                  <a:schemeClr val="accent3"/>
                </a:solidFill>
              </a:rPr>
              <a:t>元</a:t>
            </a:r>
          </a:p>
          <a:p>
            <a:r>
              <a:rPr lang="zh-CN" altLang="en-US" sz="2400" dirty="0" smtClean="0">
                <a:solidFill>
                  <a:schemeClr val="accent3"/>
                </a:solidFill>
              </a:rPr>
              <a:t>            加计抵减本期</a:t>
            </a:r>
            <a:r>
              <a:rPr lang="zh-CN" altLang="en-US" sz="2400" b="1" dirty="0" smtClean="0">
                <a:solidFill>
                  <a:schemeClr val="accent3"/>
                </a:solidFill>
              </a:rPr>
              <a:t>可抵减额</a:t>
            </a:r>
            <a:r>
              <a:rPr lang="en-US" sz="2400" dirty="0" smtClean="0">
                <a:solidFill>
                  <a:schemeClr val="accent3"/>
                </a:solidFill>
              </a:rPr>
              <a:t>=0+20,000-0=20,000</a:t>
            </a:r>
            <a:r>
              <a:rPr lang="zh-CN" altLang="en-US" sz="2400" dirty="0" smtClean="0">
                <a:solidFill>
                  <a:schemeClr val="accent3"/>
                </a:solidFill>
              </a:rPr>
              <a:t>元</a:t>
            </a:r>
            <a:endParaRPr lang="en-US" altLang="zh-CN" sz="2400" dirty="0" smtClean="0">
              <a:solidFill>
                <a:schemeClr val="accent3"/>
              </a:solidFill>
            </a:endParaRPr>
          </a:p>
          <a:p>
            <a:r>
              <a:rPr lang="zh-CN" altLang="en-US" sz="2400" dirty="0" smtClean="0">
                <a:solidFill>
                  <a:schemeClr val="accent3"/>
                </a:solidFill>
              </a:rPr>
              <a:t>（</a:t>
            </a:r>
            <a:r>
              <a:rPr lang="en-US" altLang="zh-CN" sz="2400" dirty="0" smtClean="0">
                <a:solidFill>
                  <a:schemeClr val="accent3"/>
                </a:solidFill>
              </a:rPr>
              <a:t>2</a:t>
            </a:r>
            <a:r>
              <a:rPr lang="zh-CN" altLang="en-US" sz="2400" dirty="0" smtClean="0">
                <a:solidFill>
                  <a:schemeClr val="accent3"/>
                </a:solidFill>
              </a:rPr>
              <a:t>）本期“</a:t>
            </a:r>
            <a:r>
              <a:rPr lang="zh-CN" altLang="en-US" sz="2400" b="1" dirty="0" smtClean="0">
                <a:solidFill>
                  <a:schemeClr val="accent3"/>
                </a:solidFill>
              </a:rPr>
              <a:t>抵减前的应纳税额</a:t>
            </a:r>
            <a:r>
              <a:rPr lang="zh-CN" altLang="en-US" sz="2400" dirty="0" smtClean="0">
                <a:solidFill>
                  <a:schemeClr val="accent3"/>
                </a:solidFill>
              </a:rPr>
              <a:t>”</a:t>
            </a:r>
            <a:r>
              <a:rPr lang="en-US" sz="2400" dirty="0" smtClean="0">
                <a:solidFill>
                  <a:schemeClr val="accent3"/>
                </a:solidFill>
              </a:rPr>
              <a:t>=500,000-200,000=300,000</a:t>
            </a:r>
            <a:r>
              <a:rPr lang="zh-CN" altLang="en-US" sz="2400" dirty="0" smtClean="0">
                <a:solidFill>
                  <a:schemeClr val="accent3"/>
                </a:solidFill>
              </a:rPr>
              <a:t>元</a:t>
            </a:r>
            <a:endParaRPr lang="en-US" sz="2400" dirty="0" smtClean="0">
              <a:solidFill>
                <a:schemeClr val="accent3"/>
              </a:solidFill>
            </a:endParaRPr>
          </a:p>
          <a:p>
            <a:r>
              <a:rPr lang="en-US" sz="2400" dirty="0" smtClean="0">
                <a:solidFill>
                  <a:schemeClr val="accent3"/>
                </a:solidFill>
              </a:rPr>
              <a:t> </a:t>
            </a:r>
            <a:r>
              <a:rPr lang="zh-CN" altLang="en-US" sz="2400" dirty="0" smtClean="0">
                <a:solidFill>
                  <a:schemeClr val="accent3"/>
                </a:solidFill>
              </a:rPr>
              <a:t>（</a:t>
            </a:r>
            <a:r>
              <a:rPr lang="en-US" altLang="zh-CN" sz="2400" dirty="0" smtClean="0">
                <a:solidFill>
                  <a:schemeClr val="accent3"/>
                </a:solidFill>
              </a:rPr>
              <a:t>3</a:t>
            </a:r>
            <a:r>
              <a:rPr lang="zh-CN" altLang="en-US" sz="2400" dirty="0" smtClean="0">
                <a:solidFill>
                  <a:schemeClr val="accent3"/>
                </a:solidFill>
              </a:rPr>
              <a:t>）加计抵减本期可抵减额</a:t>
            </a:r>
            <a:r>
              <a:rPr lang="en-US" altLang="zh-CN" sz="2400" dirty="0" smtClean="0">
                <a:solidFill>
                  <a:schemeClr val="accent3"/>
                </a:solidFill>
              </a:rPr>
              <a:t>20,000</a:t>
            </a:r>
            <a:r>
              <a:rPr lang="zh-CN" altLang="en-US" sz="2400" dirty="0" smtClean="0">
                <a:solidFill>
                  <a:schemeClr val="accent3"/>
                </a:solidFill>
              </a:rPr>
              <a:t>元</a:t>
            </a:r>
            <a:r>
              <a:rPr lang="en-US" sz="2400" dirty="0" smtClean="0">
                <a:solidFill>
                  <a:schemeClr val="accent3"/>
                </a:solidFill>
              </a:rPr>
              <a:t>&lt;</a:t>
            </a:r>
            <a:r>
              <a:rPr lang="zh-CN" altLang="en-US" sz="2400" dirty="0" smtClean="0">
                <a:solidFill>
                  <a:schemeClr val="accent3"/>
                </a:solidFill>
              </a:rPr>
              <a:t>本期抵减前的应纳税额</a:t>
            </a:r>
            <a:r>
              <a:rPr lang="en-US" sz="2400" dirty="0" smtClean="0">
                <a:solidFill>
                  <a:schemeClr val="accent3"/>
                </a:solidFill>
              </a:rPr>
              <a:t>300,000</a:t>
            </a:r>
            <a:r>
              <a:rPr lang="zh-CN" altLang="en-US" sz="2400" dirty="0" smtClean="0">
                <a:solidFill>
                  <a:schemeClr val="accent3"/>
                </a:solidFill>
              </a:rPr>
              <a:t>元</a:t>
            </a:r>
          </a:p>
          <a:p>
            <a:r>
              <a:rPr lang="zh-CN" altLang="en-US" sz="2400" b="1" dirty="0" smtClean="0">
                <a:solidFill>
                  <a:schemeClr val="accent3"/>
                </a:solidFill>
              </a:rPr>
              <a:t>             </a:t>
            </a:r>
            <a:r>
              <a:rPr lang="zh-CN" altLang="en-US" sz="2400" dirty="0" smtClean="0">
                <a:solidFill>
                  <a:schemeClr val="accent3"/>
                </a:solidFill>
              </a:rPr>
              <a:t>因此，加计抵减本期</a:t>
            </a:r>
            <a:r>
              <a:rPr lang="zh-CN" altLang="en-US" sz="2400" b="1" dirty="0" smtClean="0">
                <a:solidFill>
                  <a:schemeClr val="accent3"/>
                </a:solidFill>
              </a:rPr>
              <a:t>实际抵减额</a:t>
            </a:r>
            <a:r>
              <a:rPr lang="en-US" sz="2400" dirty="0" smtClean="0">
                <a:solidFill>
                  <a:schemeClr val="accent3"/>
                </a:solidFill>
              </a:rPr>
              <a:t>=20,000</a:t>
            </a:r>
            <a:r>
              <a:rPr lang="zh-CN" altLang="en-US" sz="2400" dirty="0" smtClean="0">
                <a:solidFill>
                  <a:schemeClr val="accent3"/>
                </a:solidFill>
              </a:rPr>
              <a:t>元</a:t>
            </a:r>
          </a:p>
          <a:p>
            <a:r>
              <a:rPr lang="zh-CN" altLang="en-US" sz="2400" b="1" dirty="0" smtClean="0">
                <a:solidFill>
                  <a:schemeClr val="accent3"/>
                </a:solidFill>
              </a:rPr>
              <a:t> （</a:t>
            </a:r>
            <a:r>
              <a:rPr lang="en-US" altLang="zh-CN" sz="2400" b="1" dirty="0" smtClean="0">
                <a:solidFill>
                  <a:schemeClr val="accent3"/>
                </a:solidFill>
              </a:rPr>
              <a:t>4</a:t>
            </a:r>
            <a:r>
              <a:rPr lang="zh-CN" altLang="en-US" sz="2400" b="1" dirty="0" smtClean="0">
                <a:solidFill>
                  <a:schemeClr val="accent3"/>
                </a:solidFill>
              </a:rPr>
              <a:t>）应纳税额</a:t>
            </a:r>
            <a:r>
              <a:rPr lang="en-US" sz="2400" b="1" dirty="0" smtClean="0">
                <a:solidFill>
                  <a:schemeClr val="accent3"/>
                </a:solidFill>
              </a:rPr>
              <a:t>=500,000-200,000-20,000=280,000</a:t>
            </a:r>
            <a:r>
              <a:rPr lang="zh-CN" altLang="en-US" sz="2400" b="1" dirty="0" smtClean="0">
                <a:solidFill>
                  <a:schemeClr val="accent3"/>
                </a:solidFill>
              </a:rPr>
              <a:t>元</a:t>
            </a:r>
          </a:p>
          <a:p>
            <a:endParaRPr lang="zh-CN" altLang="en-US" dirty="0">
              <a:solidFill>
                <a:schemeClr val="accent3"/>
              </a:solidFill>
            </a:endParaRPr>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Requires="p14" p14:dur="9">
        <p15:prstTrans prst="fracture"/>
      </p:transition>
    </mc:Choice>
    <mc:Fallback>
      <p:transition>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071525" y="687367"/>
            <a:ext cx="11001452" cy="584775"/>
          </a:xfrm>
          <a:prstGeom prst="rect">
            <a:avLst/>
          </a:prstGeom>
          <a:noFill/>
          <a:ln>
            <a:solidFill>
              <a:srgbClr val="D14E5B"/>
            </a:solidFill>
          </a:ln>
        </p:spPr>
        <p:txBody>
          <a:bodyPr wrap="square" rtlCol="0">
            <a:spAutoFit/>
          </a:bodyPr>
          <a:lstStyle/>
          <a:p>
            <a:pPr marL="742950" indent="-742950"/>
            <a:r>
              <a:rPr lang="zh-CN" altLang="en-US" sz="3200" b="1" dirty="0" smtClean="0">
                <a:solidFill>
                  <a:schemeClr val="accent4"/>
                </a:solidFill>
              </a:rPr>
              <a:t>六、加计抵减申报案例</a:t>
            </a:r>
            <a:r>
              <a:rPr lang="en-US" altLang="zh-CN" sz="3200" b="1" dirty="0" smtClean="0">
                <a:solidFill>
                  <a:schemeClr val="accent4"/>
                </a:solidFill>
              </a:rPr>
              <a:t>——</a:t>
            </a:r>
            <a:r>
              <a:rPr lang="zh-CN" altLang="en-US" sz="3200" b="1" dirty="0" smtClean="0">
                <a:solidFill>
                  <a:schemeClr val="accent4"/>
                </a:solidFill>
              </a:rPr>
              <a:t>加计抵减申报案例（本期新增）</a:t>
            </a:r>
          </a:p>
        </p:txBody>
      </p:sp>
      <p:pic>
        <p:nvPicPr>
          <p:cNvPr id="71" name="图片 29"/>
          <p:cNvPicPr>
            <a:picLocks noChangeAspect="1"/>
          </p:cNvPicPr>
          <p:nvPr/>
        </p:nvPicPr>
        <p:blipFill>
          <a:blip r:embed="rId3"/>
          <a:srcRect/>
          <a:stretch>
            <a:fillRect/>
          </a:stretch>
        </p:blipFill>
        <p:spPr bwMode="auto">
          <a:xfrm>
            <a:off x="-142921" y="3867150"/>
            <a:ext cx="2127251" cy="3365500"/>
          </a:xfrm>
          <a:prstGeom prst="rect">
            <a:avLst/>
          </a:prstGeom>
          <a:noFill/>
          <a:ln w="9525">
            <a:noFill/>
            <a:miter lim="800000"/>
            <a:headEnd/>
            <a:tailEnd/>
          </a:ln>
        </p:spPr>
      </p:pic>
      <p:sp>
        <p:nvSpPr>
          <p:cNvPr id="72" name="矩形 71"/>
          <p:cNvSpPr/>
          <p:nvPr/>
        </p:nvSpPr>
        <p:spPr>
          <a:xfrm>
            <a:off x="1714467" y="1330309"/>
            <a:ext cx="10287072" cy="5715040"/>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b="1" dirty="0" smtClean="0">
                <a:solidFill>
                  <a:schemeClr val="accent3"/>
                </a:solidFill>
              </a:rPr>
              <a:t>【</a:t>
            </a:r>
            <a:r>
              <a:rPr lang="zh-CN" altLang="en-US" b="1" dirty="0" smtClean="0">
                <a:solidFill>
                  <a:schemeClr val="accent3"/>
                </a:solidFill>
              </a:rPr>
              <a:t>表样填写</a:t>
            </a:r>
            <a:r>
              <a:rPr lang="en-US" altLang="zh-CN" b="1" dirty="0" smtClean="0">
                <a:solidFill>
                  <a:schemeClr val="accent3"/>
                </a:solidFill>
              </a:rPr>
              <a:t>】</a:t>
            </a:r>
            <a:endParaRPr lang="zh-CN" altLang="en-US" dirty="0" smtClean="0">
              <a:solidFill>
                <a:schemeClr val="accent3"/>
              </a:solidFill>
            </a:endParaRPr>
          </a:p>
          <a:p>
            <a:r>
              <a:rPr lang="en-US" dirty="0" smtClean="0">
                <a:solidFill>
                  <a:schemeClr val="accent3"/>
                </a:solidFill>
              </a:rPr>
              <a:t>1.</a:t>
            </a:r>
            <a:r>
              <a:rPr lang="en-US" altLang="zh-CN" dirty="0" smtClean="0">
                <a:solidFill>
                  <a:schemeClr val="accent3"/>
                </a:solidFill>
              </a:rPr>
              <a:t>《</a:t>
            </a:r>
            <a:r>
              <a:rPr lang="zh-CN" altLang="en-US" dirty="0" smtClean="0">
                <a:solidFill>
                  <a:schemeClr val="accent3"/>
                </a:solidFill>
              </a:rPr>
              <a:t>增值税纳税申报表附列资料（四）</a:t>
            </a:r>
            <a:r>
              <a:rPr lang="en-US" altLang="zh-CN" dirty="0" smtClean="0">
                <a:solidFill>
                  <a:schemeClr val="accent3"/>
                </a:solidFill>
              </a:rPr>
              <a:t>》</a:t>
            </a:r>
            <a:r>
              <a:rPr lang="zh-CN" altLang="en-US" dirty="0" smtClean="0">
                <a:solidFill>
                  <a:schemeClr val="accent3"/>
                </a:solidFill>
              </a:rPr>
              <a:t>（税额抵减情况表）</a:t>
            </a:r>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zh-CN" altLang="en-US" dirty="0">
              <a:solidFill>
                <a:schemeClr val="accent3"/>
              </a:solidFill>
            </a:endParaRPr>
          </a:p>
        </p:txBody>
      </p:sp>
      <p:grpSp>
        <p:nvGrpSpPr>
          <p:cNvPr id="12" name="组合 11"/>
          <p:cNvGrpSpPr/>
          <p:nvPr/>
        </p:nvGrpSpPr>
        <p:grpSpPr>
          <a:xfrm>
            <a:off x="1857343" y="2330441"/>
            <a:ext cx="10001320" cy="3571900"/>
            <a:chOff x="1857343" y="2330441"/>
            <a:chExt cx="10001320" cy="3571900"/>
          </a:xfrm>
        </p:grpSpPr>
        <p:grpSp>
          <p:nvGrpSpPr>
            <p:cNvPr id="8" name="组合 7"/>
            <p:cNvGrpSpPr/>
            <p:nvPr/>
          </p:nvGrpSpPr>
          <p:grpSpPr>
            <a:xfrm>
              <a:off x="1857343" y="2330441"/>
              <a:ext cx="10001320" cy="3571900"/>
              <a:chOff x="1857343" y="2116127"/>
              <a:chExt cx="9358378" cy="2819401"/>
            </a:xfrm>
          </p:grpSpPr>
          <p:pic>
            <p:nvPicPr>
              <p:cNvPr id="13314" name="Picture 2" descr="C:\Users\Administrator\AppData\Roaming\feiq\RichOle\2560001560.bmp"/>
              <p:cNvPicPr>
                <a:picLocks noChangeAspect="1" noChangeArrowheads="1"/>
              </p:cNvPicPr>
              <p:nvPr/>
            </p:nvPicPr>
            <p:blipFill>
              <a:blip r:embed="rId4"/>
              <a:srcRect/>
              <a:stretch>
                <a:fillRect/>
              </a:stretch>
            </p:blipFill>
            <p:spPr bwMode="auto">
              <a:xfrm>
                <a:off x="2143095" y="2116127"/>
                <a:ext cx="8801100" cy="2819401"/>
              </a:xfrm>
              <a:prstGeom prst="rect">
                <a:avLst/>
              </a:prstGeom>
              <a:noFill/>
            </p:spPr>
          </p:pic>
          <p:sp>
            <p:nvSpPr>
              <p:cNvPr id="6" name="矩形 5"/>
              <p:cNvSpPr/>
              <p:nvPr/>
            </p:nvSpPr>
            <p:spPr>
              <a:xfrm>
                <a:off x="1857343" y="3830639"/>
                <a:ext cx="9358378" cy="357190"/>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TextBox 8"/>
            <p:cNvSpPr txBox="1"/>
            <p:nvPr/>
          </p:nvSpPr>
          <p:spPr>
            <a:xfrm>
              <a:off x="6143623" y="5402275"/>
              <a:ext cx="642942" cy="276999"/>
            </a:xfrm>
            <a:prstGeom prst="rect">
              <a:avLst/>
            </a:prstGeom>
            <a:noFill/>
          </p:spPr>
          <p:txBody>
            <a:bodyPr wrap="square" rtlCol="0">
              <a:spAutoFit/>
            </a:bodyPr>
            <a:lstStyle/>
            <a:p>
              <a:r>
                <a:rPr lang="en-US" altLang="zh-CN" sz="1200" dirty="0" smtClean="0"/>
                <a:t>20,000</a:t>
              </a:r>
              <a:endParaRPr lang="zh-CN" altLang="en-US" sz="1200" dirty="0"/>
            </a:p>
          </p:txBody>
        </p:sp>
        <p:sp>
          <p:nvSpPr>
            <p:cNvPr id="10" name="TextBox 9"/>
            <p:cNvSpPr txBox="1"/>
            <p:nvPr/>
          </p:nvSpPr>
          <p:spPr>
            <a:xfrm>
              <a:off x="8643953" y="5402275"/>
              <a:ext cx="642942" cy="276999"/>
            </a:xfrm>
            <a:prstGeom prst="rect">
              <a:avLst/>
            </a:prstGeom>
            <a:noFill/>
          </p:spPr>
          <p:txBody>
            <a:bodyPr wrap="square" rtlCol="0">
              <a:spAutoFit/>
            </a:bodyPr>
            <a:lstStyle/>
            <a:p>
              <a:r>
                <a:rPr lang="en-US" altLang="zh-CN" sz="1200" dirty="0" smtClean="0"/>
                <a:t>20,000</a:t>
              </a:r>
              <a:endParaRPr lang="zh-CN" altLang="en-US" sz="1200" dirty="0"/>
            </a:p>
          </p:txBody>
        </p:sp>
        <p:sp>
          <p:nvSpPr>
            <p:cNvPr id="11" name="TextBox 10"/>
            <p:cNvSpPr txBox="1"/>
            <p:nvPr/>
          </p:nvSpPr>
          <p:spPr>
            <a:xfrm>
              <a:off x="9715523" y="5402275"/>
              <a:ext cx="642942" cy="276999"/>
            </a:xfrm>
            <a:prstGeom prst="rect">
              <a:avLst/>
            </a:prstGeom>
            <a:noFill/>
          </p:spPr>
          <p:txBody>
            <a:bodyPr wrap="square" rtlCol="0">
              <a:spAutoFit/>
            </a:bodyPr>
            <a:lstStyle/>
            <a:p>
              <a:r>
                <a:rPr lang="en-US" altLang="zh-CN" sz="1200" dirty="0" smtClean="0"/>
                <a:t>20,000</a:t>
              </a:r>
              <a:endParaRPr lang="zh-CN" altLang="en-US" sz="1200" dirty="0"/>
            </a:p>
          </p:txBody>
        </p:sp>
      </p:gr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Requires="p14" p14:dur="9">
        <p15:prstTrans prst="fracture"/>
      </p:transition>
    </mc:Choice>
    <mc:Fallback>
      <p:transition>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071525" y="687367"/>
            <a:ext cx="11001452" cy="584775"/>
          </a:xfrm>
          <a:prstGeom prst="rect">
            <a:avLst/>
          </a:prstGeom>
          <a:noFill/>
          <a:ln>
            <a:solidFill>
              <a:srgbClr val="D14E5B"/>
            </a:solidFill>
          </a:ln>
        </p:spPr>
        <p:txBody>
          <a:bodyPr wrap="square" rtlCol="0">
            <a:spAutoFit/>
          </a:bodyPr>
          <a:lstStyle/>
          <a:p>
            <a:pPr marL="742950" indent="-742950"/>
            <a:r>
              <a:rPr lang="zh-CN" altLang="en-US" sz="3200" b="1" dirty="0" smtClean="0">
                <a:solidFill>
                  <a:schemeClr val="accent4"/>
                </a:solidFill>
              </a:rPr>
              <a:t>六、加计抵减申报案例</a:t>
            </a:r>
            <a:r>
              <a:rPr lang="en-US" altLang="zh-CN" sz="3200" b="1" dirty="0" smtClean="0">
                <a:solidFill>
                  <a:schemeClr val="accent4"/>
                </a:solidFill>
              </a:rPr>
              <a:t>——</a:t>
            </a:r>
            <a:r>
              <a:rPr lang="zh-CN" altLang="en-US" sz="3200" b="1" dirty="0" smtClean="0">
                <a:solidFill>
                  <a:schemeClr val="accent4"/>
                </a:solidFill>
              </a:rPr>
              <a:t>加计抵减申报案例（本期新增）</a:t>
            </a:r>
          </a:p>
        </p:txBody>
      </p:sp>
      <p:pic>
        <p:nvPicPr>
          <p:cNvPr id="71" name="图片 29"/>
          <p:cNvPicPr>
            <a:picLocks noChangeAspect="1"/>
          </p:cNvPicPr>
          <p:nvPr/>
        </p:nvPicPr>
        <p:blipFill>
          <a:blip r:embed="rId3"/>
          <a:srcRect/>
          <a:stretch>
            <a:fillRect/>
          </a:stretch>
        </p:blipFill>
        <p:spPr bwMode="auto">
          <a:xfrm>
            <a:off x="-142921" y="3867150"/>
            <a:ext cx="2127251" cy="3365500"/>
          </a:xfrm>
          <a:prstGeom prst="rect">
            <a:avLst/>
          </a:prstGeom>
          <a:noFill/>
          <a:ln w="9525">
            <a:noFill/>
            <a:miter lim="800000"/>
            <a:headEnd/>
            <a:tailEnd/>
          </a:ln>
        </p:spPr>
      </p:pic>
      <p:sp>
        <p:nvSpPr>
          <p:cNvPr id="72" name="矩形 71"/>
          <p:cNvSpPr/>
          <p:nvPr/>
        </p:nvSpPr>
        <p:spPr>
          <a:xfrm>
            <a:off x="1714467" y="1330309"/>
            <a:ext cx="10287072" cy="5715040"/>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b="1" dirty="0" smtClean="0">
                <a:solidFill>
                  <a:schemeClr val="accent3"/>
                </a:solidFill>
              </a:rPr>
              <a:t>【</a:t>
            </a:r>
            <a:r>
              <a:rPr lang="zh-CN" altLang="en-US" b="1" dirty="0" smtClean="0">
                <a:solidFill>
                  <a:schemeClr val="accent3"/>
                </a:solidFill>
              </a:rPr>
              <a:t>表样填写</a:t>
            </a:r>
            <a:r>
              <a:rPr lang="en-US" altLang="zh-CN" b="1" dirty="0" smtClean="0">
                <a:solidFill>
                  <a:schemeClr val="accent3"/>
                </a:solidFill>
              </a:rPr>
              <a:t>】</a:t>
            </a:r>
            <a:endParaRPr lang="en-US" altLang="zh-CN" dirty="0" smtClean="0">
              <a:solidFill>
                <a:schemeClr val="accent3"/>
              </a:solidFill>
            </a:endParaRPr>
          </a:p>
          <a:p>
            <a:r>
              <a:rPr lang="en-US" dirty="0" smtClean="0">
                <a:solidFill>
                  <a:schemeClr val="accent3"/>
                </a:solidFill>
              </a:rPr>
              <a:t>2. </a:t>
            </a:r>
            <a:r>
              <a:rPr lang="en-US" altLang="zh-CN" dirty="0" smtClean="0">
                <a:solidFill>
                  <a:schemeClr val="accent3"/>
                </a:solidFill>
              </a:rPr>
              <a:t>《</a:t>
            </a:r>
            <a:r>
              <a:rPr lang="zh-CN" altLang="en-US" dirty="0" smtClean="0">
                <a:solidFill>
                  <a:schemeClr val="accent3"/>
                </a:solidFill>
              </a:rPr>
              <a:t>增值税纳税申报表</a:t>
            </a:r>
            <a:r>
              <a:rPr lang="en-US" altLang="zh-CN" dirty="0" smtClean="0">
                <a:solidFill>
                  <a:schemeClr val="accent3"/>
                </a:solidFill>
              </a:rPr>
              <a:t>》</a:t>
            </a:r>
            <a:r>
              <a:rPr lang="zh-CN" altLang="en-US" dirty="0" smtClean="0">
                <a:solidFill>
                  <a:schemeClr val="accent3"/>
                </a:solidFill>
              </a:rPr>
              <a:t>（主表）</a:t>
            </a:r>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zh-CN" altLang="en-US" dirty="0">
              <a:solidFill>
                <a:schemeClr val="accent3"/>
              </a:solidFill>
            </a:endParaRPr>
          </a:p>
        </p:txBody>
      </p:sp>
      <p:grpSp>
        <p:nvGrpSpPr>
          <p:cNvPr id="8" name="组合 7"/>
          <p:cNvGrpSpPr/>
          <p:nvPr/>
        </p:nvGrpSpPr>
        <p:grpSpPr>
          <a:xfrm>
            <a:off x="1785905" y="2044689"/>
            <a:ext cx="9572692" cy="4572032"/>
            <a:chOff x="1785905" y="2044689"/>
            <a:chExt cx="9358378" cy="3962401"/>
          </a:xfrm>
        </p:grpSpPr>
        <p:pic>
          <p:nvPicPr>
            <p:cNvPr id="11266" name="Picture 2" descr="C:\Users\Administrator\AppData\Roaming\feiq\RichOle\2956698537.bmp"/>
            <p:cNvPicPr>
              <a:picLocks noChangeAspect="1" noChangeArrowheads="1"/>
            </p:cNvPicPr>
            <p:nvPr/>
          </p:nvPicPr>
          <p:blipFill>
            <a:blip r:embed="rId4"/>
            <a:srcRect/>
            <a:stretch>
              <a:fillRect/>
            </a:stretch>
          </p:blipFill>
          <p:spPr bwMode="auto">
            <a:xfrm>
              <a:off x="3143227" y="2044689"/>
              <a:ext cx="6781800" cy="3962401"/>
            </a:xfrm>
            <a:prstGeom prst="rect">
              <a:avLst/>
            </a:prstGeom>
            <a:noFill/>
          </p:spPr>
        </p:pic>
        <p:sp>
          <p:nvSpPr>
            <p:cNvPr id="6" name="矩形 5"/>
            <p:cNvSpPr/>
            <p:nvPr/>
          </p:nvSpPr>
          <p:spPr>
            <a:xfrm>
              <a:off x="1785905" y="4473581"/>
              <a:ext cx="9358378" cy="357190"/>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Requires="p14" p14:dur="9">
        <p15:prstTrans prst="fracture"/>
      </p:transition>
    </mc:Choice>
    <mc:Fallback>
      <p:transition>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071525" y="687367"/>
            <a:ext cx="11001452" cy="584775"/>
          </a:xfrm>
          <a:prstGeom prst="rect">
            <a:avLst/>
          </a:prstGeom>
          <a:noFill/>
          <a:ln>
            <a:solidFill>
              <a:srgbClr val="D14E5B"/>
            </a:solidFill>
          </a:ln>
        </p:spPr>
        <p:txBody>
          <a:bodyPr wrap="square" rtlCol="0">
            <a:spAutoFit/>
          </a:bodyPr>
          <a:lstStyle/>
          <a:p>
            <a:pPr marL="742950" indent="-742950"/>
            <a:r>
              <a:rPr lang="zh-CN" altLang="en-US" sz="3200" b="1" dirty="0" smtClean="0">
                <a:solidFill>
                  <a:schemeClr val="accent4"/>
                </a:solidFill>
              </a:rPr>
              <a:t>六、加计抵减申报案例</a:t>
            </a:r>
            <a:r>
              <a:rPr lang="en-US" altLang="zh-CN" sz="3200" b="1" dirty="0" smtClean="0">
                <a:solidFill>
                  <a:schemeClr val="accent4"/>
                </a:solidFill>
              </a:rPr>
              <a:t>——</a:t>
            </a:r>
            <a:r>
              <a:rPr lang="zh-CN" altLang="en-US" sz="3200" b="1" dirty="0" smtClean="0">
                <a:solidFill>
                  <a:schemeClr val="accent4"/>
                </a:solidFill>
              </a:rPr>
              <a:t>加计抵减申报案例（本期调减）</a:t>
            </a:r>
          </a:p>
        </p:txBody>
      </p:sp>
      <p:grpSp>
        <p:nvGrpSpPr>
          <p:cNvPr id="2" name="组合 68"/>
          <p:cNvGrpSpPr/>
          <p:nvPr/>
        </p:nvGrpSpPr>
        <p:grpSpPr>
          <a:xfrm>
            <a:off x="500021" y="1258871"/>
            <a:ext cx="2225044" cy="1113372"/>
            <a:chOff x="714335" y="187301"/>
            <a:chExt cx="2225044" cy="1113372"/>
          </a:xfrm>
        </p:grpSpPr>
        <p:grpSp>
          <p:nvGrpSpPr>
            <p:cNvPr id="3" name="组合 1"/>
            <p:cNvGrpSpPr/>
            <p:nvPr/>
          </p:nvGrpSpPr>
          <p:grpSpPr>
            <a:xfrm>
              <a:off x="714335" y="401615"/>
              <a:ext cx="2225044" cy="899058"/>
              <a:chOff x="999239" y="1196026"/>
              <a:chExt cx="3081833" cy="1247301"/>
            </a:xfrm>
          </p:grpSpPr>
          <p:grpSp>
            <p:nvGrpSpPr>
              <p:cNvPr id="4" name="组合 9"/>
              <p:cNvGrpSpPr/>
              <p:nvPr/>
            </p:nvGrpSpPr>
            <p:grpSpPr bwMode="auto">
              <a:xfrm>
                <a:off x="999239" y="1196021"/>
                <a:ext cx="1146175" cy="1219199"/>
                <a:chOff x="701675" y="4119325"/>
                <a:chExt cx="693737" cy="755650"/>
              </a:xfrm>
              <a:effectLst>
                <a:outerShdw blurRad="50800" dist="38100" dir="2700000" algn="tl" rotWithShape="0">
                  <a:prstClr val="black">
                    <a:alpha val="40000"/>
                  </a:prstClr>
                </a:outerShdw>
              </a:effectLst>
            </p:grpSpPr>
            <p:sp>
              <p:nvSpPr>
                <p:cNvPr id="62" name="Oval 25"/>
                <p:cNvSpPr>
                  <a:spLocks noChangeArrowheads="1"/>
                </p:cNvSpPr>
                <p:nvPr/>
              </p:nvSpPr>
              <p:spPr bwMode="auto">
                <a:xfrm>
                  <a:off x="989012" y="4119325"/>
                  <a:ext cx="203200" cy="204788"/>
                </a:xfrm>
                <a:prstGeom prst="ellipse">
                  <a:avLst/>
                </a:prstGeom>
                <a:solidFill>
                  <a:srgbClr val="000000"/>
                </a:solidFill>
                <a:ln>
                  <a:noFill/>
                </a:ln>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900" b="0" i="0" u="none" strike="noStrike" kern="1200" cap="none" spc="0" normalizeH="0" baseline="0" noProof="0" smtClean="0">
                    <a:ln>
                      <a:noFill/>
                    </a:ln>
                    <a:solidFill>
                      <a:schemeClr val="tx1"/>
                    </a:solidFill>
                    <a:effectLst/>
                    <a:uLnTx/>
                    <a:uFillTx/>
                    <a:latin typeface="Calibri" panose="020F0502020204030204" pitchFamily="34" charset="0"/>
                    <a:ea typeface="微软雅黑" panose="020B0503020204020204" pitchFamily="34" charset="-122"/>
                    <a:cs typeface="+mn-cs"/>
                  </a:endParaRPr>
                </a:p>
              </p:txBody>
            </p:sp>
            <p:sp>
              <p:nvSpPr>
                <p:cNvPr id="63" name="Freeform 26"/>
                <p:cNvSpPr/>
                <p:nvPr/>
              </p:nvSpPr>
              <p:spPr bwMode="auto">
                <a:xfrm>
                  <a:off x="1000125" y="4362213"/>
                  <a:ext cx="180975" cy="301625"/>
                </a:xfrm>
                <a:custGeom>
                  <a:avLst/>
                  <a:gdLst>
                    <a:gd name="T0" fmla="*/ 91440 w 95"/>
                    <a:gd name="T1" fmla="*/ 301625 h 159"/>
                    <a:gd name="T2" fmla="*/ 180975 w 95"/>
                    <a:gd name="T3" fmla="*/ 9485 h 159"/>
                    <a:gd name="T4" fmla="*/ 99060 w 95"/>
                    <a:gd name="T5" fmla="*/ 1897 h 159"/>
                    <a:gd name="T6" fmla="*/ 97155 w 95"/>
                    <a:gd name="T7" fmla="*/ 1897 h 159"/>
                    <a:gd name="T8" fmla="*/ 97155 w 95"/>
                    <a:gd name="T9" fmla="*/ 1897 h 159"/>
                    <a:gd name="T10" fmla="*/ 0 w 95"/>
                    <a:gd name="T11" fmla="*/ 9485 h 159"/>
                    <a:gd name="T12" fmla="*/ 91440 w 95"/>
                    <a:gd name="T13" fmla="*/ 301625 h 1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5" h="159">
                      <a:moveTo>
                        <a:pt x="48" y="159"/>
                      </a:moveTo>
                      <a:cubicBezTo>
                        <a:pt x="53" y="143"/>
                        <a:pt x="85" y="38"/>
                        <a:pt x="95" y="5"/>
                      </a:cubicBezTo>
                      <a:cubicBezTo>
                        <a:pt x="71" y="0"/>
                        <a:pt x="52" y="1"/>
                        <a:pt x="52" y="1"/>
                      </a:cubicBezTo>
                      <a:cubicBezTo>
                        <a:pt x="51" y="1"/>
                        <a:pt x="51" y="1"/>
                        <a:pt x="51" y="1"/>
                      </a:cubicBezTo>
                      <a:cubicBezTo>
                        <a:pt x="51" y="1"/>
                        <a:pt x="51" y="1"/>
                        <a:pt x="51" y="1"/>
                      </a:cubicBezTo>
                      <a:cubicBezTo>
                        <a:pt x="51" y="1"/>
                        <a:pt x="28" y="0"/>
                        <a:pt x="0" y="5"/>
                      </a:cubicBezTo>
                      <a:cubicBezTo>
                        <a:pt x="10" y="37"/>
                        <a:pt x="43" y="143"/>
                        <a:pt x="48" y="159"/>
                      </a:cubicBezTo>
                      <a:close/>
                    </a:path>
                  </a:pathLst>
                </a:custGeom>
                <a:solidFill>
                  <a:srgbClr val="000000"/>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uLnTx/>
                    <a:uFillTx/>
                    <a:latin typeface="Calibri" panose="020F0502020204030204" pitchFamily="34" charset="0"/>
                    <a:ea typeface="微软雅黑" panose="020B0503020204020204" pitchFamily="34" charset="-122"/>
                    <a:cs typeface="+mn-cs"/>
                  </a:endParaRPr>
                </a:p>
              </p:txBody>
            </p:sp>
            <p:sp>
              <p:nvSpPr>
                <p:cNvPr id="64" name="Freeform 27"/>
                <p:cNvSpPr/>
                <p:nvPr/>
              </p:nvSpPr>
              <p:spPr bwMode="auto">
                <a:xfrm>
                  <a:off x="817562" y="4373325"/>
                  <a:ext cx="577850" cy="501650"/>
                </a:xfrm>
                <a:custGeom>
                  <a:avLst/>
                  <a:gdLst>
                    <a:gd name="T0" fmla="*/ 482809 w 304"/>
                    <a:gd name="T1" fmla="*/ 501650 h 264"/>
                    <a:gd name="T2" fmla="*/ 463801 w 304"/>
                    <a:gd name="T3" fmla="*/ 199520 h 264"/>
                    <a:gd name="T4" fmla="*/ 469503 w 304"/>
                    <a:gd name="T5" fmla="*/ 193819 h 264"/>
                    <a:gd name="T6" fmla="*/ 477106 w 304"/>
                    <a:gd name="T7" fmla="*/ 199520 h 264"/>
                    <a:gd name="T8" fmla="*/ 496115 w 304"/>
                    <a:gd name="T9" fmla="*/ 501650 h 264"/>
                    <a:gd name="T10" fmla="*/ 574048 w 304"/>
                    <a:gd name="T11" fmla="*/ 501650 h 264"/>
                    <a:gd name="T12" fmla="*/ 577850 w 304"/>
                    <a:gd name="T13" fmla="*/ 414241 h 264"/>
                    <a:gd name="T14" fmla="*/ 517024 w 304"/>
                    <a:gd name="T15" fmla="*/ 98810 h 264"/>
                    <a:gd name="T16" fmla="*/ 376363 w 304"/>
                    <a:gd name="T17" fmla="*/ 1900 h 264"/>
                    <a:gd name="T18" fmla="*/ 279421 w 304"/>
                    <a:gd name="T19" fmla="*/ 315431 h 264"/>
                    <a:gd name="T20" fmla="*/ 361156 w 304"/>
                    <a:gd name="T21" fmla="*/ 315431 h 264"/>
                    <a:gd name="T22" fmla="*/ 366859 w 304"/>
                    <a:gd name="T23" fmla="*/ 315431 h 264"/>
                    <a:gd name="T24" fmla="*/ 366859 w 304"/>
                    <a:gd name="T25" fmla="*/ 444644 h 264"/>
                    <a:gd name="T26" fmla="*/ 180578 w 304"/>
                    <a:gd name="T27" fmla="*/ 444644 h 264"/>
                    <a:gd name="T28" fmla="*/ 180578 w 304"/>
                    <a:gd name="T29" fmla="*/ 315431 h 264"/>
                    <a:gd name="T30" fmla="*/ 268016 w 304"/>
                    <a:gd name="T31" fmla="*/ 315431 h 264"/>
                    <a:gd name="T32" fmla="*/ 171074 w 304"/>
                    <a:gd name="T33" fmla="*/ 0 h 264"/>
                    <a:gd name="T34" fmla="*/ 47521 w 304"/>
                    <a:gd name="T35" fmla="*/ 58906 h 264"/>
                    <a:gd name="T36" fmla="*/ 0 w 304"/>
                    <a:gd name="T37" fmla="*/ 123512 h 264"/>
                    <a:gd name="T38" fmla="*/ 55124 w 304"/>
                    <a:gd name="T39" fmla="*/ 112111 h 264"/>
                    <a:gd name="T40" fmla="*/ 174876 w 304"/>
                    <a:gd name="T41" fmla="*/ 214721 h 264"/>
                    <a:gd name="T42" fmla="*/ 182479 w 304"/>
                    <a:gd name="T43" fmla="*/ 228023 h 264"/>
                    <a:gd name="T44" fmla="*/ 188181 w 304"/>
                    <a:gd name="T45" fmla="*/ 275527 h 264"/>
                    <a:gd name="T46" fmla="*/ 153967 w 304"/>
                    <a:gd name="T47" fmla="*/ 262226 h 264"/>
                    <a:gd name="T48" fmla="*/ 136859 w 304"/>
                    <a:gd name="T49" fmla="*/ 247025 h 264"/>
                    <a:gd name="T50" fmla="*/ 114049 w 304"/>
                    <a:gd name="T51" fmla="*/ 258426 h 264"/>
                    <a:gd name="T52" fmla="*/ 49421 w 304"/>
                    <a:gd name="T53" fmla="*/ 243224 h 264"/>
                    <a:gd name="T54" fmla="*/ 7603 w 304"/>
                    <a:gd name="T55" fmla="*/ 381938 h 264"/>
                    <a:gd name="T56" fmla="*/ 62727 w 304"/>
                    <a:gd name="T57" fmla="*/ 315431 h 264"/>
                    <a:gd name="T58" fmla="*/ 47521 w 304"/>
                    <a:gd name="T59" fmla="*/ 501650 h 264"/>
                    <a:gd name="T60" fmla="*/ 482809 w 304"/>
                    <a:gd name="T61" fmla="*/ 501650 h 26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304" h="264">
                      <a:moveTo>
                        <a:pt x="254" y="264"/>
                      </a:moveTo>
                      <a:cubicBezTo>
                        <a:pt x="244" y="105"/>
                        <a:pt x="244" y="105"/>
                        <a:pt x="244" y="105"/>
                      </a:cubicBezTo>
                      <a:cubicBezTo>
                        <a:pt x="244" y="104"/>
                        <a:pt x="245" y="102"/>
                        <a:pt x="247" y="102"/>
                      </a:cubicBezTo>
                      <a:cubicBezTo>
                        <a:pt x="249" y="102"/>
                        <a:pt x="251" y="103"/>
                        <a:pt x="251" y="105"/>
                      </a:cubicBezTo>
                      <a:cubicBezTo>
                        <a:pt x="261" y="264"/>
                        <a:pt x="261" y="264"/>
                        <a:pt x="261" y="264"/>
                      </a:cubicBezTo>
                      <a:cubicBezTo>
                        <a:pt x="302" y="264"/>
                        <a:pt x="302" y="264"/>
                        <a:pt x="302" y="264"/>
                      </a:cubicBezTo>
                      <a:cubicBezTo>
                        <a:pt x="303" y="257"/>
                        <a:pt x="304" y="240"/>
                        <a:pt x="304" y="218"/>
                      </a:cubicBezTo>
                      <a:cubicBezTo>
                        <a:pt x="304" y="169"/>
                        <a:pt x="299" y="96"/>
                        <a:pt x="272" y="52"/>
                      </a:cubicBezTo>
                      <a:cubicBezTo>
                        <a:pt x="254" y="22"/>
                        <a:pt x="224" y="8"/>
                        <a:pt x="198" y="1"/>
                      </a:cubicBezTo>
                      <a:cubicBezTo>
                        <a:pt x="147" y="166"/>
                        <a:pt x="147" y="166"/>
                        <a:pt x="147" y="166"/>
                      </a:cubicBezTo>
                      <a:cubicBezTo>
                        <a:pt x="190" y="166"/>
                        <a:pt x="190" y="166"/>
                        <a:pt x="190" y="166"/>
                      </a:cubicBezTo>
                      <a:cubicBezTo>
                        <a:pt x="193" y="166"/>
                        <a:pt x="193" y="166"/>
                        <a:pt x="193" y="166"/>
                      </a:cubicBezTo>
                      <a:cubicBezTo>
                        <a:pt x="193" y="234"/>
                        <a:pt x="193" y="234"/>
                        <a:pt x="193" y="234"/>
                      </a:cubicBezTo>
                      <a:cubicBezTo>
                        <a:pt x="95" y="234"/>
                        <a:pt x="95" y="234"/>
                        <a:pt x="95" y="234"/>
                      </a:cubicBezTo>
                      <a:cubicBezTo>
                        <a:pt x="95" y="166"/>
                        <a:pt x="95" y="166"/>
                        <a:pt x="95" y="166"/>
                      </a:cubicBezTo>
                      <a:cubicBezTo>
                        <a:pt x="141" y="166"/>
                        <a:pt x="141" y="166"/>
                        <a:pt x="141" y="166"/>
                      </a:cubicBezTo>
                      <a:cubicBezTo>
                        <a:pt x="90" y="0"/>
                        <a:pt x="90" y="0"/>
                        <a:pt x="90" y="0"/>
                      </a:cubicBezTo>
                      <a:cubicBezTo>
                        <a:pt x="67" y="5"/>
                        <a:pt x="43" y="14"/>
                        <a:pt x="25" y="31"/>
                      </a:cubicBezTo>
                      <a:cubicBezTo>
                        <a:pt x="15" y="42"/>
                        <a:pt x="7" y="53"/>
                        <a:pt x="0" y="65"/>
                      </a:cubicBezTo>
                      <a:cubicBezTo>
                        <a:pt x="9" y="59"/>
                        <a:pt x="19" y="57"/>
                        <a:pt x="29" y="59"/>
                      </a:cubicBezTo>
                      <a:cubicBezTo>
                        <a:pt x="63" y="64"/>
                        <a:pt x="77" y="88"/>
                        <a:pt x="92" y="113"/>
                      </a:cubicBezTo>
                      <a:cubicBezTo>
                        <a:pt x="96" y="120"/>
                        <a:pt x="96" y="120"/>
                        <a:pt x="96" y="120"/>
                      </a:cubicBezTo>
                      <a:cubicBezTo>
                        <a:pt x="106" y="137"/>
                        <a:pt x="101" y="143"/>
                        <a:pt x="99" y="145"/>
                      </a:cubicBezTo>
                      <a:cubicBezTo>
                        <a:pt x="94" y="148"/>
                        <a:pt x="86" y="145"/>
                        <a:pt x="81" y="138"/>
                      </a:cubicBezTo>
                      <a:cubicBezTo>
                        <a:pt x="77" y="133"/>
                        <a:pt x="74" y="130"/>
                        <a:pt x="72" y="130"/>
                      </a:cubicBezTo>
                      <a:cubicBezTo>
                        <a:pt x="71" y="130"/>
                        <a:pt x="67" y="132"/>
                        <a:pt x="60" y="136"/>
                      </a:cubicBezTo>
                      <a:cubicBezTo>
                        <a:pt x="48" y="145"/>
                        <a:pt x="33" y="134"/>
                        <a:pt x="26" y="128"/>
                      </a:cubicBezTo>
                      <a:cubicBezTo>
                        <a:pt x="22" y="141"/>
                        <a:pt x="12" y="177"/>
                        <a:pt x="4" y="201"/>
                      </a:cubicBezTo>
                      <a:cubicBezTo>
                        <a:pt x="33" y="166"/>
                        <a:pt x="33" y="166"/>
                        <a:pt x="33" y="166"/>
                      </a:cubicBezTo>
                      <a:cubicBezTo>
                        <a:pt x="33" y="166"/>
                        <a:pt x="27" y="238"/>
                        <a:pt x="25" y="264"/>
                      </a:cubicBezTo>
                      <a:lnTo>
                        <a:pt x="254" y="264"/>
                      </a:lnTo>
                      <a:close/>
                    </a:path>
                  </a:pathLst>
                </a:custGeom>
                <a:solidFill>
                  <a:srgbClr val="000000"/>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uLnTx/>
                    <a:uFillTx/>
                    <a:latin typeface="Calibri" panose="020F0502020204030204" pitchFamily="34" charset="0"/>
                    <a:ea typeface="微软雅黑" panose="020B0503020204020204" pitchFamily="34" charset="-122"/>
                    <a:cs typeface="+mn-cs"/>
                  </a:endParaRPr>
                </a:p>
              </p:txBody>
            </p:sp>
            <p:sp>
              <p:nvSpPr>
                <p:cNvPr id="65" name="Freeform 28"/>
                <p:cNvSpPr/>
                <p:nvPr/>
              </p:nvSpPr>
              <p:spPr bwMode="auto">
                <a:xfrm>
                  <a:off x="701675" y="4492388"/>
                  <a:ext cx="298450" cy="346075"/>
                </a:xfrm>
                <a:custGeom>
                  <a:avLst/>
                  <a:gdLst>
                    <a:gd name="T0" fmla="*/ 102652 w 157"/>
                    <a:gd name="T1" fmla="*/ 285227 h 182"/>
                    <a:gd name="T2" fmla="*/ 155878 w 157"/>
                    <a:gd name="T3" fmla="*/ 108386 h 182"/>
                    <a:gd name="T4" fmla="*/ 157779 w 157"/>
                    <a:gd name="T5" fmla="*/ 96977 h 182"/>
                    <a:gd name="T6" fmla="*/ 167284 w 157"/>
                    <a:gd name="T7" fmla="*/ 106485 h 182"/>
                    <a:gd name="T8" fmla="*/ 224313 w 157"/>
                    <a:gd name="T9" fmla="*/ 129303 h 182"/>
                    <a:gd name="T10" fmla="*/ 279440 w 157"/>
                    <a:gd name="T11" fmla="*/ 135007 h 182"/>
                    <a:gd name="T12" fmla="*/ 296549 w 157"/>
                    <a:gd name="T13" fmla="*/ 144515 h 182"/>
                    <a:gd name="T14" fmla="*/ 287044 w 157"/>
                    <a:gd name="T15" fmla="*/ 114091 h 182"/>
                    <a:gd name="T16" fmla="*/ 279440 w 157"/>
                    <a:gd name="T17" fmla="*/ 102682 h 182"/>
                    <a:gd name="T18" fmla="*/ 169185 w 157"/>
                    <a:gd name="T19" fmla="*/ 5705 h 182"/>
                    <a:gd name="T20" fmla="*/ 79840 w 157"/>
                    <a:gd name="T21" fmla="*/ 58947 h 182"/>
                    <a:gd name="T22" fmla="*/ 7604 w 157"/>
                    <a:gd name="T23" fmla="*/ 262409 h 182"/>
                    <a:gd name="T24" fmla="*/ 9505 w 157"/>
                    <a:gd name="T25" fmla="*/ 321355 h 182"/>
                    <a:gd name="T26" fmla="*/ 30415 w 157"/>
                    <a:gd name="T27" fmla="*/ 336567 h 182"/>
                    <a:gd name="T28" fmla="*/ 30415 w 157"/>
                    <a:gd name="T29" fmla="*/ 336567 h 182"/>
                    <a:gd name="T30" fmla="*/ 30415 w 157"/>
                    <a:gd name="T31" fmla="*/ 336567 h 182"/>
                    <a:gd name="T32" fmla="*/ 102652 w 157"/>
                    <a:gd name="T33" fmla="*/ 285227 h 1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7" h="182">
                      <a:moveTo>
                        <a:pt x="54" y="150"/>
                      </a:moveTo>
                      <a:cubicBezTo>
                        <a:pt x="64" y="124"/>
                        <a:pt x="82" y="58"/>
                        <a:pt x="82" y="57"/>
                      </a:cubicBezTo>
                      <a:cubicBezTo>
                        <a:pt x="83" y="51"/>
                        <a:pt x="83" y="51"/>
                        <a:pt x="83" y="51"/>
                      </a:cubicBezTo>
                      <a:cubicBezTo>
                        <a:pt x="88" y="56"/>
                        <a:pt x="88" y="56"/>
                        <a:pt x="88" y="56"/>
                      </a:cubicBezTo>
                      <a:cubicBezTo>
                        <a:pt x="88" y="56"/>
                        <a:pt x="106" y="76"/>
                        <a:pt x="118" y="68"/>
                      </a:cubicBezTo>
                      <a:cubicBezTo>
                        <a:pt x="134" y="57"/>
                        <a:pt x="136" y="57"/>
                        <a:pt x="147" y="71"/>
                      </a:cubicBezTo>
                      <a:cubicBezTo>
                        <a:pt x="151" y="76"/>
                        <a:pt x="155" y="77"/>
                        <a:pt x="156" y="76"/>
                      </a:cubicBezTo>
                      <a:cubicBezTo>
                        <a:pt x="157" y="76"/>
                        <a:pt x="157" y="70"/>
                        <a:pt x="151" y="60"/>
                      </a:cubicBezTo>
                      <a:cubicBezTo>
                        <a:pt x="147" y="54"/>
                        <a:pt x="147" y="54"/>
                        <a:pt x="147" y="54"/>
                      </a:cubicBezTo>
                      <a:cubicBezTo>
                        <a:pt x="133" y="29"/>
                        <a:pt x="120" y="7"/>
                        <a:pt x="89" y="3"/>
                      </a:cubicBezTo>
                      <a:cubicBezTo>
                        <a:pt x="72" y="0"/>
                        <a:pt x="56" y="9"/>
                        <a:pt x="42" y="31"/>
                      </a:cubicBezTo>
                      <a:cubicBezTo>
                        <a:pt x="42" y="31"/>
                        <a:pt x="24" y="59"/>
                        <a:pt x="4" y="138"/>
                      </a:cubicBezTo>
                      <a:cubicBezTo>
                        <a:pt x="0" y="152"/>
                        <a:pt x="1" y="162"/>
                        <a:pt x="5" y="169"/>
                      </a:cubicBezTo>
                      <a:cubicBezTo>
                        <a:pt x="10" y="176"/>
                        <a:pt x="15" y="177"/>
                        <a:pt x="16" y="177"/>
                      </a:cubicBezTo>
                      <a:cubicBezTo>
                        <a:pt x="16" y="177"/>
                        <a:pt x="16" y="177"/>
                        <a:pt x="16" y="177"/>
                      </a:cubicBezTo>
                      <a:cubicBezTo>
                        <a:pt x="16" y="177"/>
                        <a:pt x="16" y="177"/>
                        <a:pt x="16" y="177"/>
                      </a:cubicBezTo>
                      <a:cubicBezTo>
                        <a:pt x="39" y="182"/>
                        <a:pt x="54" y="151"/>
                        <a:pt x="54" y="150"/>
                      </a:cubicBezTo>
                      <a:close/>
                    </a:path>
                  </a:pathLst>
                </a:custGeom>
                <a:solidFill>
                  <a:srgbClr val="000000"/>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uLnTx/>
                    <a:uFillTx/>
                    <a:latin typeface="Calibri" panose="020F0502020204030204" pitchFamily="34" charset="0"/>
                    <a:ea typeface="微软雅黑" panose="020B0503020204020204" pitchFamily="34" charset="-122"/>
                    <a:cs typeface="+mn-cs"/>
                  </a:endParaRPr>
                </a:p>
              </p:txBody>
            </p:sp>
          </p:grpSp>
          <p:sp>
            <p:nvSpPr>
              <p:cNvPr id="61" name="圆角矩形 60"/>
              <p:cNvSpPr/>
              <p:nvPr/>
            </p:nvSpPr>
            <p:spPr>
              <a:xfrm>
                <a:off x="2216667" y="1853356"/>
                <a:ext cx="1864405" cy="589971"/>
              </a:xfrm>
              <a:prstGeom prst="roundRect">
                <a:avLst>
                  <a:gd name="adj" fmla="val 8731"/>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530" b="1" i="0" u="none" strike="noStrike" kern="1200" cap="none" spc="0" normalizeH="0" baseline="0" noProof="0" dirty="0" smtClean="0">
                    <a:ln>
                      <a:noFill/>
                    </a:ln>
                    <a:solidFill>
                      <a:schemeClr val="lt1"/>
                    </a:solidFill>
                    <a:effectLst/>
                    <a:uLnTx/>
                    <a:uFillTx/>
                    <a:latin typeface="+mn-lt"/>
                    <a:ea typeface="+mn-ea"/>
                    <a:cs typeface="+mn-cs"/>
                  </a:rPr>
                  <a:t>案例</a:t>
                </a:r>
                <a:r>
                  <a:rPr kumimoji="0" lang="en-US" altLang="zh-CN" sz="2530" b="1" i="0" u="none" strike="noStrike" kern="1200" cap="none" spc="0" normalizeH="0" baseline="0" noProof="0" dirty="0" smtClean="0">
                    <a:ln>
                      <a:noFill/>
                    </a:ln>
                    <a:solidFill>
                      <a:schemeClr val="lt1"/>
                    </a:solidFill>
                    <a:effectLst/>
                    <a:uLnTx/>
                    <a:uFillTx/>
                    <a:latin typeface="+mn-lt"/>
                    <a:ea typeface="+mn-ea"/>
                    <a:cs typeface="+mn-cs"/>
                  </a:rPr>
                  <a:t>11</a:t>
                </a:r>
                <a:endParaRPr kumimoji="0" lang="zh-CN" altLang="en-US" sz="2530" b="1" i="0" u="none" strike="noStrike" kern="1200" cap="none" spc="0" normalizeH="0" baseline="0" noProof="0" dirty="0">
                  <a:ln>
                    <a:noFill/>
                  </a:ln>
                  <a:solidFill>
                    <a:schemeClr val="lt1"/>
                  </a:solidFill>
                  <a:effectLst/>
                  <a:uLnTx/>
                  <a:uFillTx/>
                  <a:latin typeface="+mn-lt"/>
                  <a:ea typeface="+mn-ea"/>
                  <a:cs typeface="+mn-cs"/>
                </a:endParaRPr>
              </a:p>
            </p:txBody>
          </p:sp>
        </p:grpSp>
        <p:sp>
          <p:nvSpPr>
            <p:cNvPr id="68" name="矩形 67"/>
            <p:cNvSpPr/>
            <p:nvPr/>
          </p:nvSpPr>
          <p:spPr>
            <a:xfrm>
              <a:off x="1928781" y="187301"/>
              <a:ext cx="714380" cy="923330"/>
            </a:xfrm>
            <a:prstGeom prst="rect">
              <a:avLst/>
            </a:prstGeom>
            <a:noFill/>
          </p:spPr>
          <p:txBody>
            <a:bodyPr wrap="square" lIns="91440" tIns="45720" rIns="91440" bIns="45720">
              <a:spAutoFit/>
            </a:bodyPr>
            <a:lstStyle/>
            <a:p>
              <a:pPr algn="ctr"/>
              <a:r>
                <a:rPr lang="zh-CN" altLang="en-US"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a:t>
              </a:r>
              <a:endParaRPr lang="zh-CN" alt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pSp>
      <p:sp>
        <p:nvSpPr>
          <p:cNvPr id="70" name="矩形 69"/>
          <p:cNvSpPr/>
          <p:nvPr/>
        </p:nvSpPr>
        <p:spPr>
          <a:xfrm>
            <a:off x="2714599" y="1401747"/>
            <a:ext cx="9144064" cy="1143008"/>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097" name="Rectangle 1"/>
          <p:cNvSpPr>
            <a:spLocks noChangeArrowheads="1"/>
          </p:cNvSpPr>
          <p:nvPr/>
        </p:nvSpPr>
        <p:spPr bwMode="auto">
          <a:xfrm>
            <a:off x="2857475" y="1473185"/>
            <a:ext cx="9072626"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zh-CN" altLang="en-US" sz="2000" dirty="0" smtClean="0"/>
              <a:t>某服务业一般纳税人，适用加计抵减政策。</a:t>
            </a:r>
            <a:r>
              <a:rPr lang="en-US" sz="2000" dirty="0" smtClean="0"/>
              <a:t>2019</a:t>
            </a:r>
            <a:r>
              <a:rPr lang="zh-CN" altLang="en-US" sz="2000" dirty="0" smtClean="0"/>
              <a:t>年</a:t>
            </a:r>
            <a:r>
              <a:rPr lang="en-US" sz="2000" dirty="0" smtClean="0"/>
              <a:t>5</a:t>
            </a:r>
            <a:r>
              <a:rPr lang="zh-CN" altLang="en-US" sz="2000" dirty="0" smtClean="0"/>
              <a:t>月，一般计税项目销项税额为</a:t>
            </a:r>
            <a:r>
              <a:rPr lang="en-US" sz="2000" dirty="0" smtClean="0"/>
              <a:t>120</a:t>
            </a:r>
            <a:r>
              <a:rPr lang="zh-CN" altLang="en-US" sz="2000" dirty="0" smtClean="0"/>
              <a:t>万元，进项税额</a:t>
            </a:r>
            <a:r>
              <a:rPr lang="en-US" sz="2000" dirty="0" smtClean="0"/>
              <a:t>100</a:t>
            </a:r>
            <a:r>
              <a:rPr lang="zh-CN" altLang="en-US" sz="2000" dirty="0" smtClean="0"/>
              <a:t>万元。其中前期已抵扣并加计抵减的一批加热设备转用于职工福利，进项税额</a:t>
            </a:r>
            <a:r>
              <a:rPr lang="en-US" sz="2000" dirty="0" smtClean="0"/>
              <a:t>20</a:t>
            </a:r>
            <a:r>
              <a:rPr lang="zh-CN" altLang="en-US" sz="2000" dirty="0" smtClean="0"/>
              <a:t>万。上期结转的加计抵减余额</a:t>
            </a:r>
            <a:r>
              <a:rPr lang="en-US" sz="2000" dirty="0" smtClean="0"/>
              <a:t>5</a:t>
            </a:r>
            <a:r>
              <a:rPr lang="zh-CN" altLang="en-US" sz="2000" dirty="0" smtClean="0"/>
              <a:t>万元。</a:t>
            </a:r>
            <a:endParaRPr lang="zh-CN" altLang="en-US" sz="2000" dirty="0"/>
          </a:p>
        </p:txBody>
      </p:sp>
      <p:grpSp>
        <p:nvGrpSpPr>
          <p:cNvPr id="16" name="组合 15"/>
          <p:cNvGrpSpPr/>
          <p:nvPr/>
        </p:nvGrpSpPr>
        <p:grpSpPr>
          <a:xfrm>
            <a:off x="-142921" y="2830507"/>
            <a:ext cx="12144460" cy="4402143"/>
            <a:chOff x="-142921" y="2830507"/>
            <a:chExt cx="12144460" cy="4402143"/>
          </a:xfrm>
        </p:grpSpPr>
        <p:pic>
          <p:nvPicPr>
            <p:cNvPr id="71" name="图片 29"/>
            <p:cNvPicPr>
              <a:picLocks noChangeAspect="1"/>
            </p:cNvPicPr>
            <p:nvPr/>
          </p:nvPicPr>
          <p:blipFill>
            <a:blip r:embed="rId3"/>
            <a:srcRect/>
            <a:stretch>
              <a:fillRect/>
            </a:stretch>
          </p:blipFill>
          <p:spPr bwMode="auto">
            <a:xfrm>
              <a:off x="-142921" y="3867150"/>
              <a:ext cx="2127251" cy="3365500"/>
            </a:xfrm>
            <a:prstGeom prst="rect">
              <a:avLst/>
            </a:prstGeom>
            <a:noFill/>
            <a:ln w="9525">
              <a:noFill/>
              <a:miter lim="800000"/>
              <a:headEnd/>
              <a:tailEnd/>
            </a:ln>
          </p:spPr>
        </p:pic>
        <p:sp>
          <p:nvSpPr>
            <p:cNvPr id="72" name="矩形 71"/>
            <p:cNvSpPr/>
            <p:nvPr/>
          </p:nvSpPr>
          <p:spPr>
            <a:xfrm>
              <a:off x="1714467" y="2830507"/>
              <a:ext cx="10287072" cy="4214842"/>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b="1" dirty="0" smtClean="0">
                  <a:solidFill>
                    <a:schemeClr val="accent3"/>
                  </a:solidFill>
                </a:rPr>
                <a:t>【</a:t>
              </a:r>
              <a:r>
                <a:rPr lang="zh-CN" altLang="en-US" sz="2000" b="1" dirty="0" smtClean="0">
                  <a:solidFill>
                    <a:schemeClr val="accent3"/>
                  </a:solidFill>
                </a:rPr>
                <a:t>注意事项</a:t>
              </a:r>
              <a:r>
                <a:rPr lang="en-US" altLang="zh-CN" sz="2000" b="1" dirty="0" smtClean="0">
                  <a:solidFill>
                    <a:schemeClr val="accent3"/>
                  </a:solidFill>
                </a:rPr>
                <a:t>】</a:t>
              </a:r>
              <a:endParaRPr lang="zh-CN" altLang="en-US" sz="2000" dirty="0" smtClean="0">
                <a:solidFill>
                  <a:schemeClr val="accent3"/>
                </a:solidFill>
              </a:endParaRPr>
            </a:p>
            <a:p>
              <a:r>
                <a:rPr lang="zh-CN" altLang="en-US" sz="2000" dirty="0" smtClean="0">
                  <a:solidFill>
                    <a:schemeClr val="accent3"/>
                  </a:solidFill>
                </a:rPr>
                <a:t>         按照现行规定不得从销项税额中抵扣的进项税额，不得计提加计抵减额；已计提加计抵减额的进项税额，按规定作进项税额转出的，</a:t>
              </a:r>
              <a:r>
                <a:rPr lang="zh-CN" altLang="en-US" sz="2000" b="1" dirty="0" smtClean="0">
                  <a:solidFill>
                    <a:schemeClr val="accent3"/>
                  </a:solidFill>
                </a:rPr>
                <a:t>应在进项税额转出当期，相应调减加计抵减额</a:t>
              </a:r>
              <a:r>
                <a:rPr lang="zh-CN" altLang="en-US" sz="2000" dirty="0" smtClean="0">
                  <a:solidFill>
                    <a:schemeClr val="accent3"/>
                  </a:solidFill>
                </a:rPr>
                <a:t>。</a:t>
              </a:r>
              <a:endParaRPr lang="en-US" altLang="zh-CN" sz="2000" dirty="0" smtClean="0">
                <a:solidFill>
                  <a:schemeClr val="accent3"/>
                </a:solidFill>
              </a:endParaRPr>
            </a:p>
            <a:p>
              <a:endParaRPr lang="en-US" altLang="zh-CN" sz="2000" dirty="0" smtClean="0">
                <a:solidFill>
                  <a:schemeClr val="accent3"/>
                </a:solidFill>
              </a:endParaRPr>
            </a:p>
            <a:p>
              <a:r>
                <a:rPr lang="en-US" altLang="zh-CN" sz="2000" b="1" dirty="0" smtClean="0">
                  <a:solidFill>
                    <a:schemeClr val="accent3"/>
                  </a:solidFill>
                </a:rPr>
                <a:t>【</a:t>
              </a:r>
              <a:r>
                <a:rPr lang="zh-CN" altLang="en-US" sz="2000" b="1" dirty="0" smtClean="0">
                  <a:solidFill>
                    <a:schemeClr val="accent3"/>
                  </a:solidFill>
                </a:rPr>
                <a:t>数据计算</a:t>
              </a:r>
              <a:r>
                <a:rPr lang="en-US" altLang="zh-CN" sz="2000" b="1" dirty="0" smtClean="0">
                  <a:solidFill>
                    <a:schemeClr val="accent3"/>
                  </a:solidFill>
                </a:rPr>
                <a:t>】</a:t>
              </a:r>
              <a:endParaRPr lang="zh-CN" altLang="en-US" sz="2000" dirty="0" smtClean="0">
                <a:solidFill>
                  <a:schemeClr val="accent3"/>
                </a:solidFill>
              </a:endParaRPr>
            </a:p>
            <a:p>
              <a:r>
                <a:rPr lang="zh-CN" altLang="en-US" sz="2000" dirty="0" smtClean="0">
                  <a:solidFill>
                    <a:schemeClr val="accent3"/>
                  </a:solidFill>
                </a:rPr>
                <a:t>     （</a:t>
              </a:r>
              <a:r>
                <a:rPr lang="en-US" altLang="zh-CN" sz="2000" dirty="0" smtClean="0">
                  <a:solidFill>
                    <a:schemeClr val="accent3"/>
                  </a:solidFill>
                </a:rPr>
                <a:t>1</a:t>
              </a:r>
              <a:r>
                <a:rPr lang="zh-CN" altLang="en-US" sz="2000" dirty="0" smtClean="0">
                  <a:solidFill>
                    <a:schemeClr val="accent3"/>
                  </a:solidFill>
                </a:rPr>
                <a:t>）加计抵减本期</a:t>
              </a:r>
              <a:r>
                <a:rPr lang="zh-CN" altLang="en-US" sz="2000" b="1" dirty="0" smtClean="0">
                  <a:solidFill>
                    <a:schemeClr val="accent3"/>
                  </a:solidFill>
                </a:rPr>
                <a:t>发生额</a:t>
              </a:r>
              <a:r>
                <a:rPr lang="en-US" sz="2000" dirty="0" smtClean="0">
                  <a:solidFill>
                    <a:schemeClr val="accent3"/>
                  </a:solidFill>
                </a:rPr>
                <a:t>=</a:t>
              </a:r>
              <a:r>
                <a:rPr lang="zh-CN" altLang="en-US" sz="2000" dirty="0" smtClean="0">
                  <a:solidFill>
                    <a:schemeClr val="accent3"/>
                  </a:solidFill>
                </a:rPr>
                <a:t>当期可抵扣进项税额</a:t>
              </a:r>
              <a:r>
                <a:rPr lang="en-US" altLang="zh-CN" sz="2000" dirty="0" smtClean="0">
                  <a:solidFill>
                    <a:schemeClr val="accent3"/>
                  </a:solidFill>
                </a:rPr>
                <a:t>×</a:t>
              </a:r>
              <a:r>
                <a:rPr lang="en-US" sz="2000" dirty="0" smtClean="0">
                  <a:solidFill>
                    <a:schemeClr val="accent3"/>
                  </a:solidFill>
                </a:rPr>
                <a:t>10%=100</a:t>
              </a:r>
              <a:r>
                <a:rPr lang="en-US" altLang="zh-CN" sz="2000" dirty="0" smtClean="0">
                  <a:solidFill>
                    <a:schemeClr val="accent3"/>
                  </a:solidFill>
                </a:rPr>
                <a:t>×</a:t>
              </a:r>
              <a:r>
                <a:rPr lang="en-US" sz="2000" dirty="0" smtClean="0">
                  <a:solidFill>
                    <a:schemeClr val="accent3"/>
                  </a:solidFill>
                </a:rPr>
                <a:t>10%=10</a:t>
              </a:r>
              <a:r>
                <a:rPr lang="zh-CN" altLang="en-US" sz="2000" dirty="0" smtClean="0">
                  <a:solidFill>
                    <a:schemeClr val="accent3"/>
                  </a:solidFill>
                </a:rPr>
                <a:t>万元</a:t>
              </a:r>
            </a:p>
            <a:p>
              <a:r>
                <a:rPr lang="zh-CN" altLang="en-US" sz="2000" dirty="0" smtClean="0">
                  <a:solidFill>
                    <a:schemeClr val="accent3"/>
                  </a:solidFill>
                </a:rPr>
                <a:t>     加计抵减本期</a:t>
              </a:r>
              <a:r>
                <a:rPr lang="zh-CN" altLang="en-US" sz="2000" b="1" dirty="0" smtClean="0">
                  <a:solidFill>
                    <a:schemeClr val="accent3"/>
                  </a:solidFill>
                </a:rPr>
                <a:t>调减额</a:t>
              </a:r>
              <a:r>
                <a:rPr lang="en-US" sz="2000" dirty="0" smtClean="0">
                  <a:solidFill>
                    <a:schemeClr val="accent3"/>
                  </a:solidFill>
                </a:rPr>
                <a:t>=</a:t>
              </a:r>
              <a:r>
                <a:rPr lang="zh-CN" altLang="en-US" sz="2000" dirty="0" smtClean="0">
                  <a:solidFill>
                    <a:schemeClr val="accent3"/>
                  </a:solidFill>
                </a:rPr>
                <a:t>当期转出进项税额</a:t>
              </a:r>
              <a:r>
                <a:rPr lang="en-US" altLang="zh-CN" sz="2000" dirty="0" smtClean="0">
                  <a:solidFill>
                    <a:schemeClr val="accent3"/>
                  </a:solidFill>
                </a:rPr>
                <a:t>×</a:t>
              </a:r>
              <a:r>
                <a:rPr lang="en-US" sz="2000" dirty="0" smtClean="0">
                  <a:solidFill>
                    <a:schemeClr val="accent3"/>
                  </a:solidFill>
                </a:rPr>
                <a:t>10%=20</a:t>
              </a:r>
              <a:r>
                <a:rPr lang="en-US" altLang="zh-CN" sz="2000" dirty="0" smtClean="0">
                  <a:solidFill>
                    <a:schemeClr val="accent3"/>
                  </a:solidFill>
                </a:rPr>
                <a:t>×</a:t>
              </a:r>
              <a:r>
                <a:rPr lang="en-US" sz="2000" dirty="0" smtClean="0">
                  <a:solidFill>
                    <a:schemeClr val="accent3"/>
                  </a:solidFill>
                </a:rPr>
                <a:t>10%=2</a:t>
              </a:r>
              <a:r>
                <a:rPr lang="zh-CN" altLang="en-US" sz="2000" dirty="0" smtClean="0">
                  <a:solidFill>
                    <a:schemeClr val="accent3"/>
                  </a:solidFill>
                </a:rPr>
                <a:t>万元</a:t>
              </a:r>
            </a:p>
            <a:p>
              <a:r>
                <a:rPr lang="zh-CN" altLang="en-US" sz="2000" dirty="0" smtClean="0">
                  <a:solidFill>
                    <a:schemeClr val="accent3"/>
                  </a:solidFill>
                </a:rPr>
                <a:t>     加计抵减额本期</a:t>
              </a:r>
              <a:r>
                <a:rPr lang="zh-CN" altLang="en-US" sz="2000" b="1" dirty="0" smtClean="0">
                  <a:solidFill>
                    <a:schemeClr val="accent3"/>
                  </a:solidFill>
                </a:rPr>
                <a:t>可抵减额</a:t>
              </a:r>
              <a:r>
                <a:rPr lang="en-US" sz="2000" dirty="0" smtClean="0">
                  <a:solidFill>
                    <a:schemeClr val="accent3"/>
                  </a:solidFill>
                </a:rPr>
                <a:t>=</a:t>
              </a:r>
              <a:r>
                <a:rPr lang="zh-CN" altLang="en-US" sz="2000" dirty="0" smtClean="0">
                  <a:solidFill>
                    <a:schemeClr val="accent3"/>
                  </a:solidFill>
                </a:rPr>
                <a:t>上期末加计抵减额余额＋当期计提加计抵减额－当期调减加计抵减额</a:t>
              </a:r>
              <a:r>
                <a:rPr lang="en-US" sz="2000" dirty="0" smtClean="0">
                  <a:solidFill>
                    <a:schemeClr val="accent3"/>
                  </a:solidFill>
                </a:rPr>
                <a:t>=5+10-2=13</a:t>
              </a:r>
              <a:r>
                <a:rPr lang="zh-CN" altLang="en-US" sz="2000" dirty="0" smtClean="0">
                  <a:solidFill>
                    <a:schemeClr val="accent3"/>
                  </a:solidFill>
                </a:rPr>
                <a:t>万元</a:t>
              </a:r>
            </a:p>
            <a:p>
              <a:r>
                <a:rPr lang="zh-CN" altLang="en-US" sz="2000" dirty="0" smtClean="0">
                  <a:solidFill>
                    <a:schemeClr val="accent3"/>
                  </a:solidFill>
                </a:rPr>
                <a:t>      （</a:t>
              </a:r>
              <a:r>
                <a:rPr lang="en-US" altLang="zh-CN" sz="2000" dirty="0" smtClean="0">
                  <a:solidFill>
                    <a:schemeClr val="accent3"/>
                  </a:solidFill>
                </a:rPr>
                <a:t>2</a:t>
              </a:r>
              <a:r>
                <a:rPr lang="zh-CN" altLang="en-US" sz="2000" dirty="0" smtClean="0">
                  <a:solidFill>
                    <a:schemeClr val="accent3"/>
                  </a:solidFill>
                </a:rPr>
                <a:t>）</a:t>
              </a:r>
              <a:r>
                <a:rPr lang="zh-CN" altLang="en-US" sz="2000" b="1" dirty="0" smtClean="0">
                  <a:solidFill>
                    <a:schemeClr val="accent3"/>
                  </a:solidFill>
                </a:rPr>
                <a:t>抵减前的应纳税额</a:t>
              </a:r>
              <a:r>
                <a:rPr lang="en-US" sz="2000" dirty="0" smtClean="0">
                  <a:solidFill>
                    <a:schemeClr val="accent3"/>
                  </a:solidFill>
                </a:rPr>
                <a:t>=</a:t>
              </a:r>
              <a:r>
                <a:rPr lang="zh-CN" altLang="en-US" sz="2000" dirty="0" smtClean="0">
                  <a:solidFill>
                    <a:schemeClr val="accent3"/>
                  </a:solidFill>
                </a:rPr>
                <a:t>销项税额</a:t>
              </a:r>
              <a:r>
                <a:rPr lang="en-US" sz="2000" dirty="0" smtClean="0">
                  <a:solidFill>
                    <a:schemeClr val="accent3"/>
                  </a:solidFill>
                </a:rPr>
                <a:t>-</a:t>
              </a:r>
              <a:r>
                <a:rPr lang="zh-CN" altLang="en-US" sz="2000" dirty="0" smtClean="0">
                  <a:solidFill>
                    <a:schemeClr val="accent3"/>
                  </a:solidFill>
                </a:rPr>
                <a:t>（进项税额</a:t>
              </a:r>
              <a:r>
                <a:rPr lang="en-US" sz="2000" dirty="0" smtClean="0">
                  <a:solidFill>
                    <a:schemeClr val="accent3"/>
                  </a:solidFill>
                </a:rPr>
                <a:t>-</a:t>
              </a:r>
              <a:r>
                <a:rPr lang="zh-CN" altLang="en-US" sz="2000" dirty="0" smtClean="0">
                  <a:solidFill>
                    <a:schemeClr val="accent3"/>
                  </a:solidFill>
                </a:rPr>
                <a:t>进项税额转出）</a:t>
              </a:r>
              <a:r>
                <a:rPr lang="en-US" sz="2000" dirty="0" smtClean="0">
                  <a:solidFill>
                    <a:schemeClr val="accent3"/>
                  </a:solidFill>
                </a:rPr>
                <a:t>=120-</a:t>
              </a:r>
              <a:r>
                <a:rPr lang="zh-CN" altLang="en-US" sz="2000" dirty="0" smtClean="0">
                  <a:solidFill>
                    <a:schemeClr val="accent3"/>
                  </a:solidFill>
                </a:rPr>
                <a:t>（</a:t>
              </a:r>
              <a:r>
                <a:rPr lang="en-US" sz="2000" dirty="0" smtClean="0">
                  <a:solidFill>
                    <a:schemeClr val="accent3"/>
                  </a:solidFill>
                </a:rPr>
                <a:t>100-20</a:t>
              </a:r>
              <a:r>
                <a:rPr lang="zh-CN" altLang="en-US" sz="2000" dirty="0" smtClean="0">
                  <a:solidFill>
                    <a:schemeClr val="accent3"/>
                  </a:solidFill>
                </a:rPr>
                <a:t>）</a:t>
              </a:r>
              <a:r>
                <a:rPr lang="en-US" sz="2000" dirty="0" smtClean="0">
                  <a:solidFill>
                    <a:schemeClr val="accent3"/>
                  </a:solidFill>
                </a:rPr>
                <a:t>=40</a:t>
              </a:r>
              <a:r>
                <a:rPr lang="zh-CN" altLang="en-US" sz="2000" dirty="0" smtClean="0">
                  <a:solidFill>
                    <a:schemeClr val="accent3"/>
                  </a:solidFill>
                </a:rPr>
                <a:t>万元</a:t>
              </a:r>
            </a:p>
            <a:p>
              <a:r>
                <a:rPr lang="zh-CN" altLang="en-US" sz="2000" dirty="0" smtClean="0">
                  <a:solidFill>
                    <a:schemeClr val="accent3"/>
                  </a:solidFill>
                </a:rPr>
                <a:t>      （</a:t>
              </a:r>
              <a:r>
                <a:rPr lang="en-US" altLang="zh-CN" sz="2000" dirty="0" smtClean="0">
                  <a:solidFill>
                    <a:schemeClr val="accent3"/>
                  </a:solidFill>
                </a:rPr>
                <a:t>3</a:t>
              </a:r>
              <a:r>
                <a:rPr lang="zh-CN" altLang="en-US" sz="2000" dirty="0" smtClean="0">
                  <a:solidFill>
                    <a:schemeClr val="accent3"/>
                  </a:solidFill>
                </a:rPr>
                <a:t>）加计抵减额本期可抵减额</a:t>
              </a:r>
              <a:r>
                <a:rPr lang="en-US" sz="2000" dirty="0" smtClean="0">
                  <a:solidFill>
                    <a:schemeClr val="accent3"/>
                  </a:solidFill>
                </a:rPr>
                <a:t>13</a:t>
              </a:r>
              <a:r>
                <a:rPr lang="zh-CN" altLang="en-US" sz="2000" dirty="0" smtClean="0">
                  <a:solidFill>
                    <a:schemeClr val="accent3"/>
                  </a:solidFill>
                </a:rPr>
                <a:t>万</a:t>
              </a:r>
              <a:r>
                <a:rPr lang="en-US" sz="2000" dirty="0" smtClean="0">
                  <a:solidFill>
                    <a:schemeClr val="accent3"/>
                  </a:solidFill>
                </a:rPr>
                <a:t>&lt;</a:t>
              </a:r>
              <a:r>
                <a:rPr lang="zh-CN" altLang="en-US" sz="2000" dirty="0" smtClean="0">
                  <a:solidFill>
                    <a:schemeClr val="accent3"/>
                  </a:solidFill>
                </a:rPr>
                <a:t>抵减前的应纳税额</a:t>
              </a:r>
              <a:r>
                <a:rPr lang="en-US" sz="2000" dirty="0" smtClean="0">
                  <a:solidFill>
                    <a:schemeClr val="accent3"/>
                  </a:solidFill>
                </a:rPr>
                <a:t>40</a:t>
              </a:r>
              <a:r>
                <a:rPr lang="zh-CN" altLang="en-US" sz="2000" dirty="0" smtClean="0">
                  <a:solidFill>
                    <a:schemeClr val="accent3"/>
                  </a:solidFill>
                </a:rPr>
                <a:t>万元</a:t>
              </a:r>
              <a:endParaRPr lang="en-US" altLang="zh-CN" sz="2000" dirty="0" smtClean="0">
                <a:solidFill>
                  <a:schemeClr val="accent3"/>
                </a:solidFill>
              </a:endParaRPr>
            </a:p>
            <a:p>
              <a:r>
                <a:rPr lang="zh-CN" altLang="en-US" sz="2000" b="1" dirty="0" smtClean="0">
                  <a:solidFill>
                    <a:schemeClr val="accent3"/>
                  </a:solidFill>
                </a:rPr>
                <a:t>                    </a:t>
              </a:r>
              <a:r>
                <a:rPr lang="zh-CN" altLang="en-US" sz="2000" dirty="0" smtClean="0">
                  <a:solidFill>
                    <a:schemeClr val="accent3"/>
                  </a:solidFill>
                </a:rPr>
                <a:t>因此，本期</a:t>
              </a:r>
              <a:r>
                <a:rPr lang="zh-CN" altLang="en-US" sz="2000" b="1" dirty="0" smtClean="0">
                  <a:solidFill>
                    <a:schemeClr val="accent3"/>
                  </a:solidFill>
                </a:rPr>
                <a:t>实际抵减额</a:t>
              </a:r>
              <a:r>
                <a:rPr lang="zh-CN" altLang="en-US" sz="2000" dirty="0" smtClean="0">
                  <a:solidFill>
                    <a:schemeClr val="accent3"/>
                  </a:solidFill>
                </a:rPr>
                <a:t>等于</a:t>
              </a:r>
              <a:r>
                <a:rPr lang="en-US" sz="2000" dirty="0" smtClean="0">
                  <a:solidFill>
                    <a:schemeClr val="accent3"/>
                  </a:solidFill>
                </a:rPr>
                <a:t>13</a:t>
              </a:r>
              <a:r>
                <a:rPr lang="zh-CN" altLang="en-US" sz="2000" dirty="0" smtClean="0">
                  <a:solidFill>
                    <a:schemeClr val="accent3"/>
                  </a:solidFill>
                </a:rPr>
                <a:t>万元</a:t>
              </a:r>
            </a:p>
            <a:p>
              <a:r>
                <a:rPr lang="zh-CN" altLang="en-US" sz="2000" b="1" dirty="0" smtClean="0">
                  <a:solidFill>
                    <a:schemeClr val="accent3"/>
                  </a:solidFill>
                </a:rPr>
                <a:t>        （</a:t>
              </a:r>
              <a:r>
                <a:rPr lang="en-US" altLang="zh-CN" sz="2000" b="1" dirty="0" smtClean="0">
                  <a:solidFill>
                    <a:schemeClr val="accent3"/>
                  </a:solidFill>
                </a:rPr>
                <a:t>4</a:t>
              </a:r>
              <a:r>
                <a:rPr lang="zh-CN" altLang="en-US" sz="2000" b="1" dirty="0" smtClean="0">
                  <a:solidFill>
                    <a:schemeClr val="accent3"/>
                  </a:solidFill>
                </a:rPr>
                <a:t>）应纳税额</a:t>
              </a:r>
              <a:r>
                <a:rPr lang="en-US" sz="2000" b="1" dirty="0" smtClean="0">
                  <a:solidFill>
                    <a:schemeClr val="accent3"/>
                  </a:solidFill>
                </a:rPr>
                <a:t>=</a:t>
              </a:r>
              <a:r>
                <a:rPr lang="zh-CN" altLang="en-US" sz="2000" b="1" dirty="0" smtClean="0">
                  <a:solidFill>
                    <a:schemeClr val="accent3"/>
                  </a:solidFill>
                </a:rPr>
                <a:t>抵减前的应纳税额</a:t>
              </a:r>
              <a:r>
                <a:rPr lang="en-US" sz="2000" b="1" dirty="0" smtClean="0">
                  <a:solidFill>
                    <a:schemeClr val="accent3"/>
                  </a:solidFill>
                </a:rPr>
                <a:t>-</a:t>
              </a:r>
              <a:r>
                <a:rPr lang="zh-CN" altLang="en-US" sz="2000" b="1" dirty="0" smtClean="0">
                  <a:solidFill>
                    <a:schemeClr val="accent3"/>
                  </a:solidFill>
                </a:rPr>
                <a:t>实际抵减额</a:t>
              </a:r>
              <a:r>
                <a:rPr lang="en-US" sz="2000" b="1" dirty="0" smtClean="0">
                  <a:solidFill>
                    <a:schemeClr val="accent3"/>
                  </a:solidFill>
                </a:rPr>
                <a:t>=40-13=27</a:t>
              </a:r>
              <a:r>
                <a:rPr lang="zh-CN" altLang="en-US" sz="2000" b="1" dirty="0" smtClean="0">
                  <a:solidFill>
                    <a:schemeClr val="accent3"/>
                  </a:solidFill>
                </a:rPr>
                <a:t>万元</a:t>
              </a:r>
              <a:endParaRPr lang="zh-CN" altLang="en-US" sz="2000" b="1" dirty="0">
                <a:solidFill>
                  <a:schemeClr val="accent3"/>
                </a:solidFill>
              </a:endParaRPr>
            </a:p>
          </p:txBody>
        </p:sp>
      </p:gr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Requires="p14" p14:dur="9">
        <p15:prstTrans prst="fractur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8"/>
          <p:cNvSpPr txBox="1"/>
          <p:nvPr/>
        </p:nvSpPr>
        <p:spPr>
          <a:xfrm>
            <a:off x="1009650" y="385969"/>
            <a:ext cx="7003901" cy="492443"/>
          </a:xfrm>
          <a:prstGeom prst="rect">
            <a:avLst/>
          </a:prstGeom>
          <a:noFill/>
        </p:spPr>
        <p:txBody>
          <a:bodyPr wrap="square" lIns="0" tIns="0" rIns="0" bIns="0" rtlCol="0" anchor="ctr">
            <a:spAutoFit/>
          </a:bodyPr>
          <a:lstStyle/>
          <a:p>
            <a:r>
              <a:rPr lang="en-US" altLang="zh-CN" sz="3200" b="1"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01</a:t>
            </a:r>
            <a:r>
              <a:rPr lang="zh-CN" altLang="en-US" sz="3200" b="1"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申报表介绍</a:t>
            </a:r>
            <a:endParaRPr lang="zh-CN" altLang="en-US" sz="32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TextBox 238"/>
          <p:cNvSpPr txBox="1">
            <a:spLocks noChangeArrowheads="1"/>
          </p:cNvSpPr>
          <p:nvPr/>
        </p:nvSpPr>
        <p:spPr bwMode="auto">
          <a:xfrm>
            <a:off x="1000088" y="1044557"/>
            <a:ext cx="2500329" cy="5632311"/>
          </a:xfrm>
          <a:prstGeom prst="rect">
            <a:avLst/>
          </a:prstGeom>
          <a:solidFill>
            <a:schemeClr val="bg1"/>
          </a:solidFill>
          <a:ln w="9525">
            <a:noFill/>
            <a:miter lim="800000"/>
            <a:headEnd/>
            <a:tailEnd/>
          </a:ln>
        </p:spPr>
        <p:txBody>
          <a:bodyPr wrap="square">
            <a:spAutoFit/>
          </a:bodyPr>
          <a:lstStyle/>
          <a:p>
            <a:pPr>
              <a:lnSpc>
                <a:spcPct val="150000"/>
              </a:lnSpc>
            </a:pPr>
            <a:r>
              <a:rPr lang="zh-CN" altLang="en-US" sz="2400" b="1" dirty="0">
                <a:solidFill>
                  <a:schemeClr val="accent2"/>
                </a:solidFill>
                <a:latin typeface="微软雅黑" pitchFamily="34" charset="-122"/>
                <a:ea typeface="微软雅黑" pitchFamily="34" charset="-122"/>
              </a:rPr>
              <a:t>四个附表：</a:t>
            </a:r>
            <a:r>
              <a:rPr lang="en-US" altLang="zh-CN" sz="2400" b="1" dirty="0">
                <a:solidFill>
                  <a:schemeClr val="accent2"/>
                </a:solidFill>
                <a:latin typeface="微软雅黑" pitchFamily="34" charset="-122"/>
                <a:ea typeface="微软雅黑" pitchFamily="34" charset="-122"/>
              </a:rPr>
              <a:t>1.</a:t>
            </a:r>
            <a:r>
              <a:rPr lang="zh-CN" altLang="zh-CN" sz="2400" b="1" dirty="0">
                <a:solidFill>
                  <a:schemeClr val="accent2"/>
                </a:solidFill>
                <a:latin typeface="微软雅黑" pitchFamily="34" charset="-122"/>
                <a:ea typeface="微软雅黑" pitchFamily="34" charset="-122"/>
              </a:rPr>
              <a:t>《增值税纳税申报表附列资料（一）》（本期销售情况明细</a:t>
            </a:r>
            <a:r>
              <a:rPr lang="zh-CN" altLang="zh-CN" sz="2400" b="1" dirty="0" smtClean="0">
                <a:solidFill>
                  <a:schemeClr val="accent2"/>
                </a:solidFill>
                <a:latin typeface="微软雅黑" pitchFamily="34" charset="-122"/>
                <a:ea typeface="微软雅黑" pitchFamily="34" charset="-122"/>
              </a:rPr>
              <a:t>）</a:t>
            </a:r>
            <a:r>
              <a:rPr lang="zh-CN" altLang="zh-CN" sz="2400" dirty="0" smtClean="0">
                <a:latin typeface="微软雅黑" pitchFamily="34" charset="-122"/>
                <a:ea typeface="微软雅黑" pitchFamily="34" charset="-122"/>
              </a:rPr>
              <a:t>反映</a:t>
            </a:r>
            <a:r>
              <a:rPr lang="zh-CN" altLang="zh-CN" sz="2400" dirty="0">
                <a:latin typeface="微软雅黑" pitchFamily="34" charset="-122"/>
                <a:ea typeface="微软雅黑" pitchFamily="34" charset="-122"/>
              </a:rPr>
              <a:t>纳税人销售收入，服务、不动产和无形资产差额扣除情况以及销项税额</a:t>
            </a:r>
            <a:r>
              <a:rPr lang="zh-CN" altLang="zh-CN" sz="2400" dirty="0" smtClean="0">
                <a:latin typeface="微软雅黑" pitchFamily="34" charset="-122"/>
                <a:ea typeface="微软雅黑" pitchFamily="34" charset="-122"/>
              </a:rPr>
              <a:t>情况。</a:t>
            </a:r>
            <a:endParaRPr lang="zh-CN" altLang="en-US" sz="2400" b="1" dirty="0">
              <a:solidFill>
                <a:srgbClr val="FF0000"/>
              </a:solidFill>
              <a:latin typeface="微软雅黑" pitchFamily="34" charset="-122"/>
              <a:ea typeface="微软雅黑" pitchFamily="34" charset="-122"/>
            </a:endParaRPr>
          </a:p>
        </p:txBody>
      </p:sp>
      <p:pic>
        <p:nvPicPr>
          <p:cNvPr id="9" name="Picture 2" descr="C:\Documents and Settings\gdgs\feiq\RichOle\2148878991.bmp"/>
          <p:cNvPicPr>
            <a:picLocks noChangeAspect="1" noChangeArrowheads="1"/>
          </p:cNvPicPr>
          <p:nvPr/>
        </p:nvPicPr>
        <p:blipFill>
          <a:blip r:embed="rId3"/>
          <a:srcRect/>
          <a:stretch>
            <a:fillRect/>
          </a:stretch>
        </p:blipFill>
        <p:spPr bwMode="auto">
          <a:xfrm>
            <a:off x="3714731" y="252176"/>
            <a:ext cx="8858312" cy="6847187"/>
          </a:xfrm>
          <a:prstGeom prst="rect">
            <a:avLst/>
          </a:prstGeom>
          <a:noFill/>
          <a:ln w="9525">
            <a:noFill/>
            <a:miter lim="800000"/>
            <a:headEnd/>
            <a:tailEnd/>
          </a:ln>
        </p:spPr>
      </p:pic>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Requires="p14" p14:dur="9">
        <p15:prstTrans prst="fracture"/>
      </p:transition>
    </mc:Choice>
    <mc:Fallback>
      <p:transition>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2000219" y="2330441"/>
            <a:ext cx="9358378" cy="2819401"/>
            <a:chOff x="1928781" y="4116391"/>
            <a:chExt cx="9358378" cy="2819401"/>
          </a:xfrm>
        </p:grpSpPr>
        <p:pic>
          <p:nvPicPr>
            <p:cNvPr id="17" name="Picture 2" descr="C:\Users\Administrator\AppData\Roaming\feiq\RichOle\3600694638.bmp"/>
            <p:cNvPicPr>
              <a:picLocks noChangeAspect="1" noChangeArrowheads="1"/>
            </p:cNvPicPr>
            <p:nvPr/>
          </p:nvPicPr>
          <p:blipFill>
            <a:blip r:embed="rId3"/>
            <a:srcRect/>
            <a:stretch>
              <a:fillRect/>
            </a:stretch>
          </p:blipFill>
          <p:spPr bwMode="auto">
            <a:xfrm>
              <a:off x="2214533" y="4116391"/>
              <a:ext cx="8801100" cy="2819401"/>
            </a:xfrm>
            <a:prstGeom prst="rect">
              <a:avLst/>
            </a:prstGeom>
            <a:noFill/>
          </p:spPr>
        </p:pic>
        <p:sp>
          <p:nvSpPr>
            <p:cNvPr id="18" name="矩形 17"/>
            <p:cNvSpPr/>
            <p:nvPr/>
          </p:nvSpPr>
          <p:spPr>
            <a:xfrm>
              <a:off x="1928781" y="5830903"/>
              <a:ext cx="9358378" cy="357190"/>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TextBox 14"/>
          <p:cNvSpPr txBox="1"/>
          <p:nvPr/>
        </p:nvSpPr>
        <p:spPr>
          <a:xfrm>
            <a:off x="1071525" y="687367"/>
            <a:ext cx="11001452" cy="584775"/>
          </a:xfrm>
          <a:prstGeom prst="rect">
            <a:avLst/>
          </a:prstGeom>
          <a:noFill/>
          <a:ln>
            <a:solidFill>
              <a:srgbClr val="D14E5B"/>
            </a:solidFill>
          </a:ln>
        </p:spPr>
        <p:txBody>
          <a:bodyPr wrap="square" rtlCol="0">
            <a:spAutoFit/>
          </a:bodyPr>
          <a:lstStyle/>
          <a:p>
            <a:pPr marL="742950" indent="-742950"/>
            <a:r>
              <a:rPr lang="zh-CN" altLang="en-US" sz="3200" b="1" dirty="0" smtClean="0">
                <a:solidFill>
                  <a:schemeClr val="accent4"/>
                </a:solidFill>
              </a:rPr>
              <a:t>六、加计抵减申报案例</a:t>
            </a:r>
            <a:r>
              <a:rPr lang="en-US" altLang="zh-CN" sz="3200" b="1" dirty="0" smtClean="0">
                <a:solidFill>
                  <a:schemeClr val="accent4"/>
                </a:solidFill>
              </a:rPr>
              <a:t>——</a:t>
            </a:r>
            <a:r>
              <a:rPr lang="zh-CN" altLang="en-US" sz="3200" b="1" dirty="0" smtClean="0">
                <a:solidFill>
                  <a:schemeClr val="accent4"/>
                </a:solidFill>
              </a:rPr>
              <a:t>加计抵减申报案例（本期调减）</a:t>
            </a:r>
          </a:p>
        </p:txBody>
      </p:sp>
      <p:pic>
        <p:nvPicPr>
          <p:cNvPr id="71" name="图片 29"/>
          <p:cNvPicPr>
            <a:picLocks noChangeAspect="1"/>
          </p:cNvPicPr>
          <p:nvPr/>
        </p:nvPicPr>
        <p:blipFill>
          <a:blip r:embed="rId4"/>
          <a:srcRect/>
          <a:stretch>
            <a:fillRect/>
          </a:stretch>
        </p:blipFill>
        <p:spPr bwMode="auto">
          <a:xfrm>
            <a:off x="-142921" y="3867150"/>
            <a:ext cx="2127251" cy="3365500"/>
          </a:xfrm>
          <a:prstGeom prst="rect">
            <a:avLst/>
          </a:prstGeom>
          <a:noFill/>
          <a:ln w="9525">
            <a:noFill/>
            <a:miter lim="800000"/>
            <a:headEnd/>
            <a:tailEnd/>
          </a:ln>
        </p:spPr>
      </p:pic>
      <p:sp>
        <p:nvSpPr>
          <p:cNvPr id="72" name="矩形 71"/>
          <p:cNvSpPr/>
          <p:nvPr/>
        </p:nvSpPr>
        <p:spPr>
          <a:xfrm>
            <a:off x="1714467" y="1330309"/>
            <a:ext cx="10287072" cy="5715040"/>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b="1" dirty="0" smtClean="0">
                <a:solidFill>
                  <a:schemeClr val="accent3"/>
                </a:solidFill>
              </a:rPr>
              <a:t>【</a:t>
            </a:r>
            <a:r>
              <a:rPr lang="zh-CN" altLang="en-US" b="1" dirty="0" smtClean="0">
                <a:solidFill>
                  <a:schemeClr val="accent3"/>
                </a:solidFill>
              </a:rPr>
              <a:t>表样填写</a:t>
            </a:r>
            <a:r>
              <a:rPr lang="en-US" altLang="zh-CN" b="1" dirty="0" smtClean="0">
                <a:solidFill>
                  <a:schemeClr val="accent3"/>
                </a:solidFill>
              </a:rPr>
              <a:t>】</a:t>
            </a:r>
            <a:endParaRPr lang="zh-CN" altLang="en-US" dirty="0" smtClean="0">
              <a:solidFill>
                <a:schemeClr val="accent3"/>
              </a:solidFill>
            </a:endParaRPr>
          </a:p>
          <a:p>
            <a:r>
              <a:rPr lang="en-US" dirty="0" smtClean="0">
                <a:solidFill>
                  <a:schemeClr val="accent3"/>
                </a:solidFill>
              </a:rPr>
              <a:t>1.</a:t>
            </a:r>
            <a:r>
              <a:rPr lang="en-US" altLang="zh-CN" dirty="0" smtClean="0">
                <a:solidFill>
                  <a:schemeClr val="accent3"/>
                </a:solidFill>
              </a:rPr>
              <a:t>《</a:t>
            </a:r>
            <a:r>
              <a:rPr lang="zh-CN" altLang="en-US" dirty="0" smtClean="0">
                <a:solidFill>
                  <a:schemeClr val="accent3"/>
                </a:solidFill>
              </a:rPr>
              <a:t>增值税纳税申报表附列资料（四）</a:t>
            </a:r>
            <a:r>
              <a:rPr lang="en-US" altLang="zh-CN" dirty="0" smtClean="0">
                <a:solidFill>
                  <a:schemeClr val="accent3"/>
                </a:solidFill>
              </a:rPr>
              <a:t>》</a:t>
            </a:r>
            <a:r>
              <a:rPr lang="zh-CN" altLang="en-US" dirty="0" smtClean="0">
                <a:solidFill>
                  <a:schemeClr val="accent3"/>
                </a:solidFill>
              </a:rPr>
              <a:t>（税额抵减情况表）</a:t>
            </a:r>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zh-CN" altLang="en-US" dirty="0">
              <a:solidFill>
                <a:schemeClr val="accent3"/>
              </a:solidFill>
            </a:endParaRPr>
          </a:p>
        </p:txBody>
      </p:sp>
      <p:sp>
        <p:nvSpPr>
          <p:cNvPr id="9" name="TextBox 8"/>
          <p:cNvSpPr txBox="1"/>
          <p:nvPr/>
        </p:nvSpPr>
        <p:spPr>
          <a:xfrm>
            <a:off x="4857739" y="4830771"/>
            <a:ext cx="714380" cy="261610"/>
          </a:xfrm>
          <a:prstGeom prst="rect">
            <a:avLst/>
          </a:prstGeom>
          <a:noFill/>
        </p:spPr>
        <p:txBody>
          <a:bodyPr wrap="square" rtlCol="0">
            <a:spAutoFit/>
          </a:bodyPr>
          <a:lstStyle/>
          <a:p>
            <a:r>
              <a:rPr lang="en-US" altLang="zh-CN" sz="1100" dirty="0" smtClean="0"/>
              <a:t>50,000</a:t>
            </a:r>
            <a:endParaRPr lang="zh-CN" altLang="en-US" sz="1100" dirty="0"/>
          </a:p>
        </p:txBody>
      </p:sp>
      <p:sp>
        <p:nvSpPr>
          <p:cNvPr id="10" name="TextBox 9"/>
          <p:cNvSpPr txBox="1"/>
          <p:nvPr/>
        </p:nvSpPr>
        <p:spPr>
          <a:xfrm>
            <a:off x="6000747" y="4830771"/>
            <a:ext cx="714380" cy="261610"/>
          </a:xfrm>
          <a:prstGeom prst="rect">
            <a:avLst/>
          </a:prstGeom>
          <a:noFill/>
        </p:spPr>
        <p:txBody>
          <a:bodyPr wrap="square" rtlCol="0">
            <a:spAutoFit/>
          </a:bodyPr>
          <a:lstStyle/>
          <a:p>
            <a:r>
              <a:rPr lang="en-US" altLang="zh-CN" sz="1100" dirty="0" smtClean="0"/>
              <a:t>100,000</a:t>
            </a:r>
            <a:endParaRPr lang="zh-CN" altLang="en-US" sz="1100" dirty="0"/>
          </a:p>
        </p:txBody>
      </p:sp>
      <p:sp>
        <p:nvSpPr>
          <p:cNvPr id="11" name="TextBox 10"/>
          <p:cNvSpPr txBox="1"/>
          <p:nvPr/>
        </p:nvSpPr>
        <p:spPr>
          <a:xfrm>
            <a:off x="7072317" y="4830771"/>
            <a:ext cx="714380" cy="261610"/>
          </a:xfrm>
          <a:prstGeom prst="rect">
            <a:avLst/>
          </a:prstGeom>
          <a:noFill/>
        </p:spPr>
        <p:txBody>
          <a:bodyPr wrap="square" rtlCol="0">
            <a:spAutoFit/>
          </a:bodyPr>
          <a:lstStyle/>
          <a:p>
            <a:r>
              <a:rPr lang="en-US" altLang="zh-CN" sz="1100" dirty="0" smtClean="0"/>
              <a:t>20,000</a:t>
            </a:r>
            <a:endParaRPr lang="zh-CN" altLang="en-US" sz="1100" dirty="0"/>
          </a:p>
        </p:txBody>
      </p:sp>
      <p:sp>
        <p:nvSpPr>
          <p:cNvPr id="12" name="TextBox 11"/>
          <p:cNvSpPr txBox="1"/>
          <p:nvPr/>
        </p:nvSpPr>
        <p:spPr>
          <a:xfrm>
            <a:off x="8215325" y="4830771"/>
            <a:ext cx="714380" cy="261610"/>
          </a:xfrm>
          <a:prstGeom prst="rect">
            <a:avLst/>
          </a:prstGeom>
          <a:noFill/>
        </p:spPr>
        <p:txBody>
          <a:bodyPr wrap="square" rtlCol="0">
            <a:spAutoFit/>
          </a:bodyPr>
          <a:lstStyle/>
          <a:p>
            <a:r>
              <a:rPr lang="en-US" altLang="zh-CN" sz="1100" dirty="0" smtClean="0"/>
              <a:t>130,000</a:t>
            </a:r>
            <a:endParaRPr lang="zh-CN" altLang="en-US" sz="1100" dirty="0"/>
          </a:p>
        </p:txBody>
      </p:sp>
      <p:sp>
        <p:nvSpPr>
          <p:cNvPr id="13" name="TextBox 12"/>
          <p:cNvSpPr txBox="1"/>
          <p:nvPr/>
        </p:nvSpPr>
        <p:spPr>
          <a:xfrm>
            <a:off x="9286895" y="4830771"/>
            <a:ext cx="714380" cy="261610"/>
          </a:xfrm>
          <a:prstGeom prst="rect">
            <a:avLst/>
          </a:prstGeom>
          <a:noFill/>
        </p:spPr>
        <p:txBody>
          <a:bodyPr wrap="square" rtlCol="0">
            <a:spAutoFit/>
          </a:bodyPr>
          <a:lstStyle/>
          <a:p>
            <a:r>
              <a:rPr lang="en-US" altLang="zh-CN" sz="1100" dirty="0" smtClean="0"/>
              <a:t>130,000</a:t>
            </a:r>
            <a:endParaRPr lang="zh-CN" altLang="en-US" sz="1100" dirty="0"/>
          </a:p>
        </p:txBody>
      </p:sp>
      <p:sp>
        <p:nvSpPr>
          <p:cNvPr id="14" name="TextBox 13"/>
          <p:cNvSpPr txBox="1"/>
          <p:nvPr/>
        </p:nvSpPr>
        <p:spPr>
          <a:xfrm>
            <a:off x="10215589" y="4830771"/>
            <a:ext cx="714380" cy="261610"/>
          </a:xfrm>
          <a:prstGeom prst="rect">
            <a:avLst/>
          </a:prstGeom>
          <a:noFill/>
        </p:spPr>
        <p:txBody>
          <a:bodyPr wrap="square" rtlCol="0">
            <a:spAutoFit/>
          </a:bodyPr>
          <a:lstStyle/>
          <a:p>
            <a:r>
              <a:rPr lang="en-US" altLang="zh-CN" sz="1100" dirty="0" smtClean="0"/>
              <a:t>0</a:t>
            </a:r>
            <a:endParaRPr lang="zh-CN" altLang="en-US" sz="1100" dirty="0"/>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Requires="p14" p14:dur="9">
        <p15:prstTrans prst="fracture"/>
      </p:transition>
    </mc:Choice>
    <mc:Fallback>
      <p:transition>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071525" y="687367"/>
            <a:ext cx="11001452" cy="584775"/>
          </a:xfrm>
          <a:prstGeom prst="rect">
            <a:avLst/>
          </a:prstGeom>
          <a:noFill/>
          <a:ln>
            <a:solidFill>
              <a:srgbClr val="D14E5B"/>
            </a:solidFill>
          </a:ln>
        </p:spPr>
        <p:txBody>
          <a:bodyPr wrap="square" rtlCol="0">
            <a:spAutoFit/>
          </a:bodyPr>
          <a:lstStyle/>
          <a:p>
            <a:pPr marL="742950" indent="-742950"/>
            <a:r>
              <a:rPr lang="zh-CN" altLang="en-US" sz="3200" b="1" dirty="0" smtClean="0">
                <a:solidFill>
                  <a:schemeClr val="accent4"/>
                </a:solidFill>
              </a:rPr>
              <a:t>六、加计抵减申报案例</a:t>
            </a:r>
            <a:r>
              <a:rPr lang="en-US" altLang="zh-CN" sz="3200" b="1" dirty="0" smtClean="0">
                <a:solidFill>
                  <a:schemeClr val="accent4"/>
                </a:solidFill>
              </a:rPr>
              <a:t>——</a:t>
            </a:r>
            <a:r>
              <a:rPr lang="zh-CN" altLang="en-US" sz="3200" b="1" dirty="0" smtClean="0">
                <a:solidFill>
                  <a:schemeClr val="accent4"/>
                </a:solidFill>
              </a:rPr>
              <a:t>加计抵减申报案例（本期调减）</a:t>
            </a:r>
          </a:p>
        </p:txBody>
      </p:sp>
      <p:pic>
        <p:nvPicPr>
          <p:cNvPr id="71" name="图片 29"/>
          <p:cNvPicPr>
            <a:picLocks noChangeAspect="1"/>
          </p:cNvPicPr>
          <p:nvPr/>
        </p:nvPicPr>
        <p:blipFill>
          <a:blip r:embed="rId3"/>
          <a:srcRect/>
          <a:stretch>
            <a:fillRect/>
          </a:stretch>
        </p:blipFill>
        <p:spPr bwMode="auto">
          <a:xfrm>
            <a:off x="-142921" y="3867150"/>
            <a:ext cx="2127251" cy="3365500"/>
          </a:xfrm>
          <a:prstGeom prst="rect">
            <a:avLst/>
          </a:prstGeom>
          <a:noFill/>
          <a:ln w="9525">
            <a:noFill/>
            <a:miter lim="800000"/>
            <a:headEnd/>
            <a:tailEnd/>
          </a:ln>
        </p:spPr>
      </p:pic>
      <p:sp>
        <p:nvSpPr>
          <p:cNvPr id="72" name="矩形 71"/>
          <p:cNvSpPr/>
          <p:nvPr/>
        </p:nvSpPr>
        <p:spPr>
          <a:xfrm>
            <a:off x="1714467" y="1330309"/>
            <a:ext cx="10287072" cy="5715040"/>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b="1" dirty="0" smtClean="0">
                <a:solidFill>
                  <a:schemeClr val="accent3"/>
                </a:solidFill>
              </a:rPr>
              <a:t>【</a:t>
            </a:r>
            <a:r>
              <a:rPr lang="zh-CN" altLang="en-US" b="1" dirty="0" smtClean="0">
                <a:solidFill>
                  <a:schemeClr val="accent3"/>
                </a:solidFill>
              </a:rPr>
              <a:t>表样填写</a:t>
            </a:r>
            <a:r>
              <a:rPr lang="en-US" altLang="zh-CN" b="1" dirty="0" smtClean="0">
                <a:solidFill>
                  <a:schemeClr val="accent3"/>
                </a:solidFill>
              </a:rPr>
              <a:t>】</a:t>
            </a:r>
            <a:endParaRPr lang="en-US" altLang="zh-CN" dirty="0" smtClean="0">
              <a:solidFill>
                <a:schemeClr val="accent3"/>
              </a:solidFill>
            </a:endParaRPr>
          </a:p>
          <a:p>
            <a:r>
              <a:rPr lang="en-US" dirty="0" smtClean="0">
                <a:solidFill>
                  <a:schemeClr val="accent3"/>
                </a:solidFill>
              </a:rPr>
              <a:t>2. </a:t>
            </a:r>
            <a:r>
              <a:rPr lang="en-US" altLang="zh-CN" dirty="0" smtClean="0">
                <a:solidFill>
                  <a:schemeClr val="accent3"/>
                </a:solidFill>
              </a:rPr>
              <a:t>《</a:t>
            </a:r>
            <a:r>
              <a:rPr lang="zh-CN" altLang="en-US" dirty="0" smtClean="0">
                <a:solidFill>
                  <a:schemeClr val="accent3"/>
                </a:solidFill>
              </a:rPr>
              <a:t>增值税纳税申报表</a:t>
            </a:r>
            <a:r>
              <a:rPr lang="en-US" altLang="zh-CN" dirty="0" smtClean="0">
                <a:solidFill>
                  <a:schemeClr val="accent3"/>
                </a:solidFill>
              </a:rPr>
              <a:t>》</a:t>
            </a:r>
            <a:r>
              <a:rPr lang="zh-CN" altLang="en-US" dirty="0" smtClean="0">
                <a:solidFill>
                  <a:schemeClr val="accent3"/>
                </a:solidFill>
              </a:rPr>
              <a:t>（主表）</a:t>
            </a:r>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zh-CN" altLang="en-US" dirty="0">
              <a:solidFill>
                <a:schemeClr val="accent3"/>
              </a:solidFill>
            </a:endParaRPr>
          </a:p>
        </p:txBody>
      </p:sp>
      <p:grpSp>
        <p:nvGrpSpPr>
          <p:cNvPr id="8" name="组合 7"/>
          <p:cNvGrpSpPr/>
          <p:nvPr/>
        </p:nvGrpSpPr>
        <p:grpSpPr>
          <a:xfrm>
            <a:off x="2000219" y="2259003"/>
            <a:ext cx="9358378" cy="3962401"/>
            <a:chOff x="2000219" y="2259003"/>
            <a:chExt cx="9358378" cy="3962401"/>
          </a:xfrm>
        </p:grpSpPr>
        <p:pic>
          <p:nvPicPr>
            <p:cNvPr id="5122" name="Picture 2" descr="C:\Users\Administrator\AppData\Roaming\feiq\RichOle\215522874.bmp"/>
            <p:cNvPicPr>
              <a:picLocks noChangeAspect="1" noChangeArrowheads="1"/>
            </p:cNvPicPr>
            <p:nvPr/>
          </p:nvPicPr>
          <p:blipFill>
            <a:blip r:embed="rId4"/>
            <a:srcRect/>
            <a:stretch>
              <a:fillRect/>
            </a:stretch>
          </p:blipFill>
          <p:spPr bwMode="auto">
            <a:xfrm>
              <a:off x="2857475" y="2259003"/>
              <a:ext cx="6781800" cy="3962401"/>
            </a:xfrm>
            <a:prstGeom prst="rect">
              <a:avLst/>
            </a:prstGeom>
            <a:noFill/>
          </p:spPr>
        </p:pic>
        <p:sp>
          <p:nvSpPr>
            <p:cNvPr id="6" name="矩形 5"/>
            <p:cNvSpPr/>
            <p:nvPr/>
          </p:nvSpPr>
          <p:spPr>
            <a:xfrm>
              <a:off x="2000219" y="4687895"/>
              <a:ext cx="9358378" cy="285752"/>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Requires="p14" p14:dur="9">
        <p15:prstTrans prst="fracture"/>
      </p:transition>
    </mc:Choice>
    <mc:Fallback>
      <p:transition>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071525" y="687367"/>
            <a:ext cx="11001452" cy="584775"/>
          </a:xfrm>
          <a:prstGeom prst="rect">
            <a:avLst/>
          </a:prstGeom>
          <a:noFill/>
          <a:ln>
            <a:solidFill>
              <a:srgbClr val="D14E5B"/>
            </a:solidFill>
          </a:ln>
        </p:spPr>
        <p:txBody>
          <a:bodyPr wrap="square" rtlCol="0">
            <a:spAutoFit/>
          </a:bodyPr>
          <a:lstStyle/>
          <a:p>
            <a:pPr marL="742950" indent="-742950"/>
            <a:r>
              <a:rPr lang="zh-CN" altLang="en-US" sz="3200" b="1" dirty="0" smtClean="0">
                <a:solidFill>
                  <a:schemeClr val="accent4"/>
                </a:solidFill>
              </a:rPr>
              <a:t>六、加计抵减申报案例</a:t>
            </a:r>
            <a:r>
              <a:rPr lang="en-US" altLang="zh-CN" sz="3200" b="1" dirty="0" smtClean="0">
                <a:solidFill>
                  <a:schemeClr val="accent4"/>
                </a:solidFill>
              </a:rPr>
              <a:t>——</a:t>
            </a:r>
            <a:r>
              <a:rPr lang="zh-CN" altLang="en-US" sz="3200" b="1" dirty="0" smtClean="0">
                <a:solidFill>
                  <a:schemeClr val="accent4"/>
                </a:solidFill>
              </a:rPr>
              <a:t>加计抵减申报案例（补计提）</a:t>
            </a:r>
          </a:p>
        </p:txBody>
      </p:sp>
      <p:grpSp>
        <p:nvGrpSpPr>
          <p:cNvPr id="2" name="组合 68"/>
          <p:cNvGrpSpPr/>
          <p:nvPr/>
        </p:nvGrpSpPr>
        <p:grpSpPr>
          <a:xfrm>
            <a:off x="500021" y="1258871"/>
            <a:ext cx="2225044" cy="1113372"/>
            <a:chOff x="714335" y="187301"/>
            <a:chExt cx="2225044" cy="1113372"/>
          </a:xfrm>
        </p:grpSpPr>
        <p:grpSp>
          <p:nvGrpSpPr>
            <p:cNvPr id="3" name="组合 1"/>
            <p:cNvGrpSpPr/>
            <p:nvPr/>
          </p:nvGrpSpPr>
          <p:grpSpPr>
            <a:xfrm>
              <a:off x="714335" y="401615"/>
              <a:ext cx="2225044" cy="899058"/>
              <a:chOff x="999239" y="1196026"/>
              <a:chExt cx="3081833" cy="1247301"/>
            </a:xfrm>
          </p:grpSpPr>
          <p:grpSp>
            <p:nvGrpSpPr>
              <p:cNvPr id="4" name="组合 9"/>
              <p:cNvGrpSpPr/>
              <p:nvPr/>
            </p:nvGrpSpPr>
            <p:grpSpPr bwMode="auto">
              <a:xfrm>
                <a:off x="999239" y="1196021"/>
                <a:ext cx="1146175" cy="1219199"/>
                <a:chOff x="701675" y="4119325"/>
                <a:chExt cx="693737" cy="755650"/>
              </a:xfrm>
              <a:effectLst>
                <a:outerShdw blurRad="50800" dist="38100" dir="2700000" algn="tl" rotWithShape="0">
                  <a:prstClr val="black">
                    <a:alpha val="40000"/>
                  </a:prstClr>
                </a:outerShdw>
              </a:effectLst>
            </p:grpSpPr>
            <p:sp>
              <p:nvSpPr>
                <p:cNvPr id="62" name="Oval 25"/>
                <p:cNvSpPr>
                  <a:spLocks noChangeArrowheads="1"/>
                </p:cNvSpPr>
                <p:nvPr/>
              </p:nvSpPr>
              <p:spPr bwMode="auto">
                <a:xfrm>
                  <a:off x="989012" y="4119325"/>
                  <a:ext cx="203200" cy="204788"/>
                </a:xfrm>
                <a:prstGeom prst="ellipse">
                  <a:avLst/>
                </a:prstGeom>
                <a:solidFill>
                  <a:srgbClr val="000000"/>
                </a:solidFill>
                <a:ln>
                  <a:noFill/>
                </a:ln>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900" b="0" i="0" u="none" strike="noStrike" kern="1200" cap="none" spc="0" normalizeH="0" baseline="0" noProof="0" smtClean="0">
                    <a:ln>
                      <a:noFill/>
                    </a:ln>
                    <a:solidFill>
                      <a:schemeClr val="tx1"/>
                    </a:solidFill>
                    <a:effectLst/>
                    <a:uLnTx/>
                    <a:uFillTx/>
                    <a:latin typeface="Calibri" panose="020F0502020204030204" pitchFamily="34" charset="0"/>
                    <a:ea typeface="微软雅黑" panose="020B0503020204020204" pitchFamily="34" charset="-122"/>
                    <a:cs typeface="+mn-cs"/>
                  </a:endParaRPr>
                </a:p>
              </p:txBody>
            </p:sp>
            <p:sp>
              <p:nvSpPr>
                <p:cNvPr id="63" name="Freeform 26"/>
                <p:cNvSpPr/>
                <p:nvPr/>
              </p:nvSpPr>
              <p:spPr bwMode="auto">
                <a:xfrm>
                  <a:off x="1000125" y="4362213"/>
                  <a:ext cx="180975" cy="301625"/>
                </a:xfrm>
                <a:custGeom>
                  <a:avLst/>
                  <a:gdLst>
                    <a:gd name="T0" fmla="*/ 91440 w 95"/>
                    <a:gd name="T1" fmla="*/ 301625 h 159"/>
                    <a:gd name="T2" fmla="*/ 180975 w 95"/>
                    <a:gd name="T3" fmla="*/ 9485 h 159"/>
                    <a:gd name="T4" fmla="*/ 99060 w 95"/>
                    <a:gd name="T5" fmla="*/ 1897 h 159"/>
                    <a:gd name="T6" fmla="*/ 97155 w 95"/>
                    <a:gd name="T7" fmla="*/ 1897 h 159"/>
                    <a:gd name="T8" fmla="*/ 97155 w 95"/>
                    <a:gd name="T9" fmla="*/ 1897 h 159"/>
                    <a:gd name="T10" fmla="*/ 0 w 95"/>
                    <a:gd name="T11" fmla="*/ 9485 h 159"/>
                    <a:gd name="T12" fmla="*/ 91440 w 95"/>
                    <a:gd name="T13" fmla="*/ 301625 h 1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5" h="159">
                      <a:moveTo>
                        <a:pt x="48" y="159"/>
                      </a:moveTo>
                      <a:cubicBezTo>
                        <a:pt x="53" y="143"/>
                        <a:pt x="85" y="38"/>
                        <a:pt x="95" y="5"/>
                      </a:cubicBezTo>
                      <a:cubicBezTo>
                        <a:pt x="71" y="0"/>
                        <a:pt x="52" y="1"/>
                        <a:pt x="52" y="1"/>
                      </a:cubicBezTo>
                      <a:cubicBezTo>
                        <a:pt x="51" y="1"/>
                        <a:pt x="51" y="1"/>
                        <a:pt x="51" y="1"/>
                      </a:cubicBezTo>
                      <a:cubicBezTo>
                        <a:pt x="51" y="1"/>
                        <a:pt x="51" y="1"/>
                        <a:pt x="51" y="1"/>
                      </a:cubicBezTo>
                      <a:cubicBezTo>
                        <a:pt x="51" y="1"/>
                        <a:pt x="28" y="0"/>
                        <a:pt x="0" y="5"/>
                      </a:cubicBezTo>
                      <a:cubicBezTo>
                        <a:pt x="10" y="37"/>
                        <a:pt x="43" y="143"/>
                        <a:pt x="48" y="159"/>
                      </a:cubicBezTo>
                      <a:close/>
                    </a:path>
                  </a:pathLst>
                </a:custGeom>
                <a:solidFill>
                  <a:srgbClr val="000000"/>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uLnTx/>
                    <a:uFillTx/>
                    <a:latin typeface="Calibri" panose="020F0502020204030204" pitchFamily="34" charset="0"/>
                    <a:ea typeface="微软雅黑" panose="020B0503020204020204" pitchFamily="34" charset="-122"/>
                    <a:cs typeface="+mn-cs"/>
                  </a:endParaRPr>
                </a:p>
              </p:txBody>
            </p:sp>
            <p:sp>
              <p:nvSpPr>
                <p:cNvPr id="64" name="Freeform 27"/>
                <p:cNvSpPr/>
                <p:nvPr/>
              </p:nvSpPr>
              <p:spPr bwMode="auto">
                <a:xfrm>
                  <a:off x="817562" y="4373325"/>
                  <a:ext cx="577850" cy="501650"/>
                </a:xfrm>
                <a:custGeom>
                  <a:avLst/>
                  <a:gdLst>
                    <a:gd name="T0" fmla="*/ 482809 w 304"/>
                    <a:gd name="T1" fmla="*/ 501650 h 264"/>
                    <a:gd name="T2" fmla="*/ 463801 w 304"/>
                    <a:gd name="T3" fmla="*/ 199520 h 264"/>
                    <a:gd name="T4" fmla="*/ 469503 w 304"/>
                    <a:gd name="T5" fmla="*/ 193819 h 264"/>
                    <a:gd name="T6" fmla="*/ 477106 w 304"/>
                    <a:gd name="T7" fmla="*/ 199520 h 264"/>
                    <a:gd name="T8" fmla="*/ 496115 w 304"/>
                    <a:gd name="T9" fmla="*/ 501650 h 264"/>
                    <a:gd name="T10" fmla="*/ 574048 w 304"/>
                    <a:gd name="T11" fmla="*/ 501650 h 264"/>
                    <a:gd name="T12" fmla="*/ 577850 w 304"/>
                    <a:gd name="T13" fmla="*/ 414241 h 264"/>
                    <a:gd name="T14" fmla="*/ 517024 w 304"/>
                    <a:gd name="T15" fmla="*/ 98810 h 264"/>
                    <a:gd name="T16" fmla="*/ 376363 w 304"/>
                    <a:gd name="T17" fmla="*/ 1900 h 264"/>
                    <a:gd name="T18" fmla="*/ 279421 w 304"/>
                    <a:gd name="T19" fmla="*/ 315431 h 264"/>
                    <a:gd name="T20" fmla="*/ 361156 w 304"/>
                    <a:gd name="T21" fmla="*/ 315431 h 264"/>
                    <a:gd name="T22" fmla="*/ 366859 w 304"/>
                    <a:gd name="T23" fmla="*/ 315431 h 264"/>
                    <a:gd name="T24" fmla="*/ 366859 w 304"/>
                    <a:gd name="T25" fmla="*/ 444644 h 264"/>
                    <a:gd name="T26" fmla="*/ 180578 w 304"/>
                    <a:gd name="T27" fmla="*/ 444644 h 264"/>
                    <a:gd name="T28" fmla="*/ 180578 w 304"/>
                    <a:gd name="T29" fmla="*/ 315431 h 264"/>
                    <a:gd name="T30" fmla="*/ 268016 w 304"/>
                    <a:gd name="T31" fmla="*/ 315431 h 264"/>
                    <a:gd name="T32" fmla="*/ 171074 w 304"/>
                    <a:gd name="T33" fmla="*/ 0 h 264"/>
                    <a:gd name="T34" fmla="*/ 47521 w 304"/>
                    <a:gd name="T35" fmla="*/ 58906 h 264"/>
                    <a:gd name="T36" fmla="*/ 0 w 304"/>
                    <a:gd name="T37" fmla="*/ 123512 h 264"/>
                    <a:gd name="T38" fmla="*/ 55124 w 304"/>
                    <a:gd name="T39" fmla="*/ 112111 h 264"/>
                    <a:gd name="T40" fmla="*/ 174876 w 304"/>
                    <a:gd name="T41" fmla="*/ 214721 h 264"/>
                    <a:gd name="T42" fmla="*/ 182479 w 304"/>
                    <a:gd name="T43" fmla="*/ 228023 h 264"/>
                    <a:gd name="T44" fmla="*/ 188181 w 304"/>
                    <a:gd name="T45" fmla="*/ 275527 h 264"/>
                    <a:gd name="T46" fmla="*/ 153967 w 304"/>
                    <a:gd name="T47" fmla="*/ 262226 h 264"/>
                    <a:gd name="T48" fmla="*/ 136859 w 304"/>
                    <a:gd name="T49" fmla="*/ 247025 h 264"/>
                    <a:gd name="T50" fmla="*/ 114049 w 304"/>
                    <a:gd name="T51" fmla="*/ 258426 h 264"/>
                    <a:gd name="T52" fmla="*/ 49421 w 304"/>
                    <a:gd name="T53" fmla="*/ 243224 h 264"/>
                    <a:gd name="T54" fmla="*/ 7603 w 304"/>
                    <a:gd name="T55" fmla="*/ 381938 h 264"/>
                    <a:gd name="T56" fmla="*/ 62727 w 304"/>
                    <a:gd name="T57" fmla="*/ 315431 h 264"/>
                    <a:gd name="T58" fmla="*/ 47521 w 304"/>
                    <a:gd name="T59" fmla="*/ 501650 h 264"/>
                    <a:gd name="T60" fmla="*/ 482809 w 304"/>
                    <a:gd name="T61" fmla="*/ 501650 h 26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304" h="264">
                      <a:moveTo>
                        <a:pt x="254" y="264"/>
                      </a:moveTo>
                      <a:cubicBezTo>
                        <a:pt x="244" y="105"/>
                        <a:pt x="244" y="105"/>
                        <a:pt x="244" y="105"/>
                      </a:cubicBezTo>
                      <a:cubicBezTo>
                        <a:pt x="244" y="104"/>
                        <a:pt x="245" y="102"/>
                        <a:pt x="247" y="102"/>
                      </a:cubicBezTo>
                      <a:cubicBezTo>
                        <a:pt x="249" y="102"/>
                        <a:pt x="251" y="103"/>
                        <a:pt x="251" y="105"/>
                      </a:cubicBezTo>
                      <a:cubicBezTo>
                        <a:pt x="261" y="264"/>
                        <a:pt x="261" y="264"/>
                        <a:pt x="261" y="264"/>
                      </a:cubicBezTo>
                      <a:cubicBezTo>
                        <a:pt x="302" y="264"/>
                        <a:pt x="302" y="264"/>
                        <a:pt x="302" y="264"/>
                      </a:cubicBezTo>
                      <a:cubicBezTo>
                        <a:pt x="303" y="257"/>
                        <a:pt x="304" y="240"/>
                        <a:pt x="304" y="218"/>
                      </a:cubicBezTo>
                      <a:cubicBezTo>
                        <a:pt x="304" y="169"/>
                        <a:pt x="299" y="96"/>
                        <a:pt x="272" y="52"/>
                      </a:cubicBezTo>
                      <a:cubicBezTo>
                        <a:pt x="254" y="22"/>
                        <a:pt x="224" y="8"/>
                        <a:pt x="198" y="1"/>
                      </a:cubicBezTo>
                      <a:cubicBezTo>
                        <a:pt x="147" y="166"/>
                        <a:pt x="147" y="166"/>
                        <a:pt x="147" y="166"/>
                      </a:cubicBezTo>
                      <a:cubicBezTo>
                        <a:pt x="190" y="166"/>
                        <a:pt x="190" y="166"/>
                        <a:pt x="190" y="166"/>
                      </a:cubicBezTo>
                      <a:cubicBezTo>
                        <a:pt x="193" y="166"/>
                        <a:pt x="193" y="166"/>
                        <a:pt x="193" y="166"/>
                      </a:cubicBezTo>
                      <a:cubicBezTo>
                        <a:pt x="193" y="234"/>
                        <a:pt x="193" y="234"/>
                        <a:pt x="193" y="234"/>
                      </a:cubicBezTo>
                      <a:cubicBezTo>
                        <a:pt x="95" y="234"/>
                        <a:pt x="95" y="234"/>
                        <a:pt x="95" y="234"/>
                      </a:cubicBezTo>
                      <a:cubicBezTo>
                        <a:pt x="95" y="166"/>
                        <a:pt x="95" y="166"/>
                        <a:pt x="95" y="166"/>
                      </a:cubicBezTo>
                      <a:cubicBezTo>
                        <a:pt x="141" y="166"/>
                        <a:pt x="141" y="166"/>
                        <a:pt x="141" y="166"/>
                      </a:cubicBezTo>
                      <a:cubicBezTo>
                        <a:pt x="90" y="0"/>
                        <a:pt x="90" y="0"/>
                        <a:pt x="90" y="0"/>
                      </a:cubicBezTo>
                      <a:cubicBezTo>
                        <a:pt x="67" y="5"/>
                        <a:pt x="43" y="14"/>
                        <a:pt x="25" y="31"/>
                      </a:cubicBezTo>
                      <a:cubicBezTo>
                        <a:pt x="15" y="42"/>
                        <a:pt x="7" y="53"/>
                        <a:pt x="0" y="65"/>
                      </a:cubicBezTo>
                      <a:cubicBezTo>
                        <a:pt x="9" y="59"/>
                        <a:pt x="19" y="57"/>
                        <a:pt x="29" y="59"/>
                      </a:cubicBezTo>
                      <a:cubicBezTo>
                        <a:pt x="63" y="64"/>
                        <a:pt x="77" y="88"/>
                        <a:pt x="92" y="113"/>
                      </a:cubicBezTo>
                      <a:cubicBezTo>
                        <a:pt x="96" y="120"/>
                        <a:pt x="96" y="120"/>
                        <a:pt x="96" y="120"/>
                      </a:cubicBezTo>
                      <a:cubicBezTo>
                        <a:pt x="106" y="137"/>
                        <a:pt x="101" y="143"/>
                        <a:pt x="99" y="145"/>
                      </a:cubicBezTo>
                      <a:cubicBezTo>
                        <a:pt x="94" y="148"/>
                        <a:pt x="86" y="145"/>
                        <a:pt x="81" y="138"/>
                      </a:cubicBezTo>
                      <a:cubicBezTo>
                        <a:pt x="77" y="133"/>
                        <a:pt x="74" y="130"/>
                        <a:pt x="72" y="130"/>
                      </a:cubicBezTo>
                      <a:cubicBezTo>
                        <a:pt x="71" y="130"/>
                        <a:pt x="67" y="132"/>
                        <a:pt x="60" y="136"/>
                      </a:cubicBezTo>
                      <a:cubicBezTo>
                        <a:pt x="48" y="145"/>
                        <a:pt x="33" y="134"/>
                        <a:pt x="26" y="128"/>
                      </a:cubicBezTo>
                      <a:cubicBezTo>
                        <a:pt x="22" y="141"/>
                        <a:pt x="12" y="177"/>
                        <a:pt x="4" y="201"/>
                      </a:cubicBezTo>
                      <a:cubicBezTo>
                        <a:pt x="33" y="166"/>
                        <a:pt x="33" y="166"/>
                        <a:pt x="33" y="166"/>
                      </a:cubicBezTo>
                      <a:cubicBezTo>
                        <a:pt x="33" y="166"/>
                        <a:pt x="27" y="238"/>
                        <a:pt x="25" y="264"/>
                      </a:cubicBezTo>
                      <a:lnTo>
                        <a:pt x="254" y="264"/>
                      </a:lnTo>
                      <a:close/>
                    </a:path>
                  </a:pathLst>
                </a:custGeom>
                <a:solidFill>
                  <a:srgbClr val="000000"/>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uLnTx/>
                    <a:uFillTx/>
                    <a:latin typeface="Calibri" panose="020F0502020204030204" pitchFamily="34" charset="0"/>
                    <a:ea typeface="微软雅黑" panose="020B0503020204020204" pitchFamily="34" charset="-122"/>
                    <a:cs typeface="+mn-cs"/>
                  </a:endParaRPr>
                </a:p>
              </p:txBody>
            </p:sp>
            <p:sp>
              <p:nvSpPr>
                <p:cNvPr id="65" name="Freeform 28"/>
                <p:cNvSpPr/>
                <p:nvPr/>
              </p:nvSpPr>
              <p:spPr bwMode="auto">
                <a:xfrm>
                  <a:off x="701675" y="4492388"/>
                  <a:ext cx="298450" cy="346075"/>
                </a:xfrm>
                <a:custGeom>
                  <a:avLst/>
                  <a:gdLst>
                    <a:gd name="T0" fmla="*/ 102652 w 157"/>
                    <a:gd name="T1" fmla="*/ 285227 h 182"/>
                    <a:gd name="T2" fmla="*/ 155878 w 157"/>
                    <a:gd name="T3" fmla="*/ 108386 h 182"/>
                    <a:gd name="T4" fmla="*/ 157779 w 157"/>
                    <a:gd name="T5" fmla="*/ 96977 h 182"/>
                    <a:gd name="T6" fmla="*/ 167284 w 157"/>
                    <a:gd name="T7" fmla="*/ 106485 h 182"/>
                    <a:gd name="T8" fmla="*/ 224313 w 157"/>
                    <a:gd name="T9" fmla="*/ 129303 h 182"/>
                    <a:gd name="T10" fmla="*/ 279440 w 157"/>
                    <a:gd name="T11" fmla="*/ 135007 h 182"/>
                    <a:gd name="T12" fmla="*/ 296549 w 157"/>
                    <a:gd name="T13" fmla="*/ 144515 h 182"/>
                    <a:gd name="T14" fmla="*/ 287044 w 157"/>
                    <a:gd name="T15" fmla="*/ 114091 h 182"/>
                    <a:gd name="T16" fmla="*/ 279440 w 157"/>
                    <a:gd name="T17" fmla="*/ 102682 h 182"/>
                    <a:gd name="T18" fmla="*/ 169185 w 157"/>
                    <a:gd name="T19" fmla="*/ 5705 h 182"/>
                    <a:gd name="T20" fmla="*/ 79840 w 157"/>
                    <a:gd name="T21" fmla="*/ 58947 h 182"/>
                    <a:gd name="T22" fmla="*/ 7604 w 157"/>
                    <a:gd name="T23" fmla="*/ 262409 h 182"/>
                    <a:gd name="T24" fmla="*/ 9505 w 157"/>
                    <a:gd name="T25" fmla="*/ 321355 h 182"/>
                    <a:gd name="T26" fmla="*/ 30415 w 157"/>
                    <a:gd name="T27" fmla="*/ 336567 h 182"/>
                    <a:gd name="T28" fmla="*/ 30415 w 157"/>
                    <a:gd name="T29" fmla="*/ 336567 h 182"/>
                    <a:gd name="T30" fmla="*/ 30415 w 157"/>
                    <a:gd name="T31" fmla="*/ 336567 h 182"/>
                    <a:gd name="T32" fmla="*/ 102652 w 157"/>
                    <a:gd name="T33" fmla="*/ 285227 h 1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7" h="182">
                      <a:moveTo>
                        <a:pt x="54" y="150"/>
                      </a:moveTo>
                      <a:cubicBezTo>
                        <a:pt x="64" y="124"/>
                        <a:pt x="82" y="58"/>
                        <a:pt x="82" y="57"/>
                      </a:cubicBezTo>
                      <a:cubicBezTo>
                        <a:pt x="83" y="51"/>
                        <a:pt x="83" y="51"/>
                        <a:pt x="83" y="51"/>
                      </a:cubicBezTo>
                      <a:cubicBezTo>
                        <a:pt x="88" y="56"/>
                        <a:pt x="88" y="56"/>
                        <a:pt x="88" y="56"/>
                      </a:cubicBezTo>
                      <a:cubicBezTo>
                        <a:pt x="88" y="56"/>
                        <a:pt x="106" y="76"/>
                        <a:pt x="118" y="68"/>
                      </a:cubicBezTo>
                      <a:cubicBezTo>
                        <a:pt x="134" y="57"/>
                        <a:pt x="136" y="57"/>
                        <a:pt x="147" y="71"/>
                      </a:cubicBezTo>
                      <a:cubicBezTo>
                        <a:pt x="151" y="76"/>
                        <a:pt x="155" y="77"/>
                        <a:pt x="156" y="76"/>
                      </a:cubicBezTo>
                      <a:cubicBezTo>
                        <a:pt x="157" y="76"/>
                        <a:pt x="157" y="70"/>
                        <a:pt x="151" y="60"/>
                      </a:cubicBezTo>
                      <a:cubicBezTo>
                        <a:pt x="147" y="54"/>
                        <a:pt x="147" y="54"/>
                        <a:pt x="147" y="54"/>
                      </a:cubicBezTo>
                      <a:cubicBezTo>
                        <a:pt x="133" y="29"/>
                        <a:pt x="120" y="7"/>
                        <a:pt x="89" y="3"/>
                      </a:cubicBezTo>
                      <a:cubicBezTo>
                        <a:pt x="72" y="0"/>
                        <a:pt x="56" y="9"/>
                        <a:pt x="42" y="31"/>
                      </a:cubicBezTo>
                      <a:cubicBezTo>
                        <a:pt x="42" y="31"/>
                        <a:pt x="24" y="59"/>
                        <a:pt x="4" y="138"/>
                      </a:cubicBezTo>
                      <a:cubicBezTo>
                        <a:pt x="0" y="152"/>
                        <a:pt x="1" y="162"/>
                        <a:pt x="5" y="169"/>
                      </a:cubicBezTo>
                      <a:cubicBezTo>
                        <a:pt x="10" y="176"/>
                        <a:pt x="15" y="177"/>
                        <a:pt x="16" y="177"/>
                      </a:cubicBezTo>
                      <a:cubicBezTo>
                        <a:pt x="16" y="177"/>
                        <a:pt x="16" y="177"/>
                        <a:pt x="16" y="177"/>
                      </a:cubicBezTo>
                      <a:cubicBezTo>
                        <a:pt x="16" y="177"/>
                        <a:pt x="16" y="177"/>
                        <a:pt x="16" y="177"/>
                      </a:cubicBezTo>
                      <a:cubicBezTo>
                        <a:pt x="39" y="182"/>
                        <a:pt x="54" y="151"/>
                        <a:pt x="54" y="150"/>
                      </a:cubicBezTo>
                      <a:close/>
                    </a:path>
                  </a:pathLst>
                </a:custGeom>
                <a:solidFill>
                  <a:srgbClr val="000000"/>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uLnTx/>
                    <a:uFillTx/>
                    <a:latin typeface="Calibri" panose="020F0502020204030204" pitchFamily="34" charset="0"/>
                    <a:ea typeface="微软雅黑" panose="020B0503020204020204" pitchFamily="34" charset="-122"/>
                    <a:cs typeface="+mn-cs"/>
                  </a:endParaRPr>
                </a:p>
              </p:txBody>
            </p:sp>
          </p:grpSp>
          <p:sp>
            <p:nvSpPr>
              <p:cNvPr id="61" name="圆角矩形 60"/>
              <p:cNvSpPr/>
              <p:nvPr/>
            </p:nvSpPr>
            <p:spPr>
              <a:xfrm>
                <a:off x="2216667" y="1853356"/>
                <a:ext cx="1864405" cy="589971"/>
              </a:xfrm>
              <a:prstGeom prst="roundRect">
                <a:avLst>
                  <a:gd name="adj" fmla="val 8731"/>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530" b="1" i="0" u="none" strike="noStrike" kern="1200" cap="none" spc="0" normalizeH="0" baseline="0" noProof="0" dirty="0" smtClean="0">
                    <a:ln>
                      <a:noFill/>
                    </a:ln>
                    <a:solidFill>
                      <a:schemeClr val="lt1"/>
                    </a:solidFill>
                    <a:effectLst/>
                    <a:uLnTx/>
                    <a:uFillTx/>
                    <a:latin typeface="+mn-lt"/>
                    <a:ea typeface="+mn-ea"/>
                    <a:cs typeface="+mn-cs"/>
                  </a:rPr>
                  <a:t>案例</a:t>
                </a:r>
                <a:r>
                  <a:rPr kumimoji="0" lang="en-US" altLang="zh-CN" sz="2530" b="1" i="0" u="none" strike="noStrike" kern="1200" cap="none" spc="0" normalizeH="0" baseline="0" noProof="0" dirty="0" smtClean="0">
                    <a:ln>
                      <a:noFill/>
                    </a:ln>
                    <a:solidFill>
                      <a:schemeClr val="lt1"/>
                    </a:solidFill>
                    <a:effectLst/>
                    <a:uLnTx/>
                    <a:uFillTx/>
                    <a:latin typeface="+mn-lt"/>
                    <a:ea typeface="+mn-ea"/>
                    <a:cs typeface="+mn-cs"/>
                  </a:rPr>
                  <a:t>12</a:t>
                </a:r>
                <a:endParaRPr kumimoji="0" lang="zh-CN" altLang="en-US" sz="2530" b="1" i="0" u="none" strike="noStrike" kern="1200" cap="none" spc="0" normalizeH="0" baseline="0" noProof="0" dirty="0">
                  <a:ln>
                    <a:noFill/>
                  </a:ln>
                  <a:solidFill>
                    <a:schemeClr val="lt1"/>
                  </a:solidFill>
                  <a:effectLst/>
                  <a:uLnTx/>
                  <a:uFillTx/>
                  <a:latin typeface="+mn-lt"/>
                  <a:ea typeface="+mn-ea"/>
                  <a:cs typeface="+mn-cs"/>
                </a:endParaRPr>
              </a:p>
            </p:txBody>
          </p:sp>
        </p:grpSp>
        <p:sp>
          <p:nvSpPr>
            <p:cNvPr id="68" name="矩形 67"/>
            <p:cNvSpPr/>
            <p:nvPr/>
          </p:nvSpPr>
          <p:spPr>
            <a:xfrm>
              <a:off x="1928781" y="187301"/>
              <a:ext cx="714380" cy="923330"/>
            </a:xfrm>
            <a:prstGeom prst="rect">
              <a:avLst/>
            </a:prstGeom>
            <a:noFill/>
          </p:spPr>
          <p:txBody>
            <a:bodyPr wrap="square" lIns="91440" tIns="45720" rIns="91440" bIns="45720">
              <a:spAutoFit/>
            </a:bodyPr>
            <a:lstStyle/>
            <a:p>
              <a:pPr algn="ctr"/>
              <a:r>
                <a:rPr lang="zh-CN" altLang="en-US"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a:t>
              </a:r>
              <a:endParaRPr lang="zh-CN" alt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pSp>
      <p:sp>
        <p:nvSpPr>
          <p:cNvPr id="70" name="矩形 69"/>
          <p:cNvSpPr/>
          <p:nvPr/>
        </p:nvSpPr>
        <p:spPr>
          <a:xfrm>
            <a:off x="2714599" y="1401747"/>
            <a:ext cx="9144064" cy="1500198"/>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097" name="Rectangle 1"/>
          <p:cNvSpPr>
            <a:spLocks noChangeArrowheads="1"/>
          </p:cNvSpPr>
          <p:nvPr/>
        </p:nvSpPr>
        <p:spPr bwMode="auto">
          <a:xfrm>
            <a:off x="2857475" y="1473185"/>
            <a:ext cx="9072626"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zh-CN" altLang="en-US" sz="2000" dirty="0" smtClean="0"/>
              <a:t>某服务业企业于</a:t>
            </a:r>
            <a:r>
              <a:rPr lang="en-US" sz="2000" dirty="0" smtClean="0"/>
              <a:t>2019</a:t>
            </a:r>
            <a:r>
              <a:rPr lang="zh-CN" altLang="en-US" sz="2000" dirty="0" smtClean="0"/>
              <a:t>年</a:t>
            </a:r>
            <a:r>
              <a:rPr lang="en-US" sz="2000" dirty="0" smtClean="0"/>
              <a:t>4</a:t>
            </a:r>
            <a:r>
              <a:rPr lang="zh-CN" altLang="en-US" sz="2000" dirty="0" smtClean="0"/>
              <a:t>月</a:t>
            </a:r>
            <a:r>
              <a:rPr lang="en-US" sz="2000" dirty="0" smtClean="0"/>
              <a:t>1</a:t>
            </a:r>
            <a:r>
              <a:rPr lang="zh-CN" altLang="en-US" sz="2000" dirty="0" smtClean="0"/>
              <a:t>日认定增值税一般纳税人，</a:t>
            </a:r>
            <a:r>
              <a:rPr lang="en-US" sz="2000" dirty="0" smtClean="0"/>
              <a:t>2019</a:t>
            </a:r>
            <a:r>
              <a:rPr lang="zh-CN" altLang="en-US" sz="2000" dirty="0" smtClean="0"/>
              <a:t>年</a:t>
            </a:r>
            <a:r>
              <a:rPr lang="en-US" sz="2000" dirty="0" smtClean="0"/>
              <a:t>8</a:t>
            </a:r>
            <a:r>
              <a:rPr lang="zh-CN" altLang="en-US" sz="2000" dirty="0" smtClean="0"/>
              <a:t>月计算，所属期</a:t>
            </a:r>
            <a:r>
              <a:rPr lang="en-US" sz="2000" dirty="0" smtClean="0"/>
              <a:t>4</a:t>
            </a:r>
            <a:r>
              <a:rPr lang="zh-CN" altLang="en-US" sz="2000" dirty="0" smtClean="0"/>
              <a:t>月至</a:t>
            </a:r>
            <a:r>
              <a:rPr lang="en-US" sz="2000" dirty="0" smtClean="0"/>
              <a:t>6</a:t>
            </a:r>
            <a:r>
              <a:rPr lang="zh-CN" altLang="en-US" sz="2000" dirty="0" smtClean="0"/>
              <a:t>月三个月的四项服务销售比例符合加计抵减条件，企业于办理</a:t>
            </a:r>
            <a:r>
              <a:rPr lang="en-US" sz="2000" dirty="0" smtClean="0"/>
              <a:t>7</a:t>
            </a:r>
            <a:r>
              <a:rPr lang="zh-CN" altLang="en-US" sz="2000" dirty="0" smtClean="0"/>
              <a:t>月所属期申报前提交了加计抵减声明。</a:t>
            </a:r>
            <a:r>
              <a:rPr lang="en-US" sz="2000" dirty="0" smtClean="0"/>
              <a:t>4</a:t>
            </a:r>
            <a:r>
              <a:rPr lang="zh-CN" altLang="en-US" sz="2000" dirty="0" smtClean="0"/>
              <a:t>月进项税额为</a:t>
            </a:r>
            <a:r>
              <a:rPr lang="en-US" sz="2000" dirty="0" smtClean="0"/>
              <a:t>10</a:t>
            </a:r>
            <a:r>
              <a:rPr lang="zh-CN" altLang="en-US" sz="2000" dirty="0" smtClean="0"/>
              <a:t>万元，</a:t>
            </a:r>
            <a:r>
              <a:rPr lang="en-US" sz="2000" dirty="0" smtClean="0"/>
              <a:t>5</a:t>
            </a:r>
            <a:r>
              <a:rPr lang="zh-CN" altLang="en-US" sz="2000" dirty="0" smtClean="0"/>
              <a:t>月进项税额为</a:t>
            </a:r>
            <a:r>
              <a:rPr lang="en-US" sz="2000" dirty="0" smtClean="0"/>
              <a:t>15</a:t>
            </a:r>
            <a:r>
              <a:rPr lang="zh-CN" altLang="en-US" sz="2000" dirty="0" smtClean="0"/>
              <a:t>万元，</a:t>
            </a:r>
            <a:r>
              <a:rPr lang="en-US" sz="2000" dirty="0" smtClean="0"/>
              <a:t>7</a:t>
            </a:r>
            <a:r>
              <a:rPr lang="zh-CN" altLang="en-US" sz="2000" dirty="0" smtClean="0"/>
              <a:t>月进项税额为</a:t>
            </a:r>
            <a:r>
              <a:rPr lang="en-US" sz="2000" dirty="0" smtClean="0"/>
              <a:t>16</a:t>
            </a:r>
            <a:r>
              <a:rPr lang="zh-CN" altLang="en-US" sz="2000" dirty="0" smtClean="0"/>
              <a:t>万元，</a:t>
            </a:r>
            <a:r>
              <a:rPr lang="en-US" sz="2000" dirty="0" smtClean="0"/>
              <a:t>7</a:t>
            </a:r>
            <a:r>
              <a:rPr lang="zh-CN" altLang="en-US" sz="2000" dirty="0" smtClean="0"/>
              <a:t>月销项税额为</a:t>
            </a:r>
            <a:r>
              <a:rPr lang="en-US" sz="2000" dirty="0" smtClean="0"/>
              <a:t>20</a:t>
            </a:r>
            <a:r>
              <a:rPr lang="zh-CN" altLang="en-US" sz="2000" dirty="0" smtClean="0"/>
              <a:t>万元。无留抵税额和加计抵减期初余额。</a:t>
            </a:r>
            <a:endParaRPr lang="zh-CN" altLang="en-US" sz="2000" dirty="0"/>
          </a:p>
        </p:txBody>
      </p:sp>
      <p:grpSp>
        <p:nvGrpSpPr>
          <p:cNvPr id="5" name="组合 15"/>
          <p:cNvGrpSpPr/>
          <p:nvPr/>
        </p:nvGrpSpPr>
        <p:grpSpPr>
          <a:xfrm>
            <a:off x="-142921" y="2759069"/>
            <a:ext cx="12144460" cy="4473581"/>
            <a:chOff x="-142921" y="2759069"/>
            <a:chExt cx="12144460" cy="4473581"/>
          </a:xfrm>
        </p:grpSpPr>
        <p:pic>
          <p:nvPicPr>
            <p:cNvPr id="71" name="图片 29"/>
            <p:cNvPicPr>
              <a:picLocks noChangeAspect="1"/>
            </p:cNvPicPr>
            <p:nvPr/>
          </p:nvPicPr>
          <p:blipFill>
            <a:blip r:embed="rId3"/>
            <a:srcRect/>
            <a:stretch>
              <a:fillRect/>
            </a:stretch>
          </p:blipFill>
          <p:spPr bwMode="auto">
            <a:xfrm>
              <a:off x="-142921" y="3867150"/>
              <a:ext cx="2127251" cy="3365500"/>
            </a:xfrm>
            <a:prstGeom prst="rect">
              <a:avLst/>
            </a:prstGeom>
            <a:noFill/>
            <a:ln w="9525">
              <a:noFill/>
              <a:miter lim="800000"/>
              <a:headEnd/>
              <a:tailEnd/>
            </a:ln>
          </p:spPr>
        </p:pic>
        <p:sp>
          <p:nvSpPr>
            <p:cNvPr id="72" name="矩形 71"/>
            <p:cNvSpPr/>
            <p:nvPr/>
          </p:nvSpPr>
          <p:spPr>
            <a:xfrm>
              <a:off x="1714467" y="2759069"/>
              <a:ext cx="10287072" cy="4286280"/>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CN" b="1" dirty="0" smtClean="0">
                <a:solidFill>
                  <a:schemeClr val="accent3"/>
                </a:solidFill>
              </a:endParaRPr>
            </a:p>
            <a:p>
              <a:r>
                <a:rPr lang="en-US" altLang="zh-CN" b="1" dirty="0" smtClean="0">
                  <a:solidFill>
                    <a:schemeClr val="accent3"/>
                  </a:solidFill>
                </a:rPr>
                <a:t>【</a:t>
              </a:r>
              <a:r>
                <a:rPr lang="zh-CN" altLang="en-US" b="1" dirty="0" smtClean="0">
                  <a:solidFill>
                    <a:schemeClr val="accent3"/>
                  </a:solidFill>
                </a:rPr>
                <a:t>注意事项</a:t>
              </a:r>
              <a:r>
                <a:rPr lang="en-US" altLang="zh-CN" b="1" dirty="0" smtClean="0">
                  <a:solidFill>
                    <a:schemeClr val="accent3"/>
                  </a:solidFill>
                </a:rPr>
                <a:t>】</a:t>
              </a:r>
              <a:endParaRPr lang="zh-CN" altLang="en-US" dirty="0" smtClean="0">
                <a:solidFill>
                  <a:schemeClr val="accent3"/>
                </a:solidFill>
              </a:endParaRPr>
            </a:p>
            <a:p>
              <a:r>
                <a:rPr lang="zh-CN" altLang="en-US" dirty="0" smtClean="0">
                  <a:solidFill>
                    <a:schemeClr val="accent3"/>
                  </a:solidFill>
                </a:rPr>
                <a:t>        纳税人可计提但未计提的加计抵减额，可在确定适用加计抵减政策当期一并计提。无需追溯更正前期申报表。</a:t>
              </a:r>
              <a:endParaRPr lang="en-US" altLang="zh-CN" dirty="0" smtClean="0">
                <a:solidFill>
                  <a:schemeClr val="accent3"/>
                </a:solidFill>
              </a:endParaRPr>
            </a:p>
            <a:p>
              <a:endParaRPr lang="en-US" altLang="zh-CN" dirty="0" smtClean="0">
                <a:solidFill>
                  <a:schemeClr val="accent3"/>
                </a:solidFill>
              </a:endParaRPr>
            </a:p>
            <a:p>
              <a:r>
                <a:rPr lang="en-US" altLang="zh-CN" b="1" dirty="0" smtClean="0">
                  <a:solidFill>
                    <a:schemeClr val="accent3"/>
                  </a:solidFill>
                </a:rPr>
                <a:t>【</a:t>
              </a:r>
              <a:r>
                <a:rPr lang="zh-CN" altLang="en-US" b="1" dirty="0" smtClean="0">
                  <a:solidFill>
                    <a:schemeClr val="accent3"/>
                  </a:solidFill>
                </a:rPr>
                <a:t>数据计算</a:t>
              </a:r>
              <a:r>
                <a:rPr lang="en-US" altLang="zh-CN" b="1" dirty="0" smtClean="0">
                  <a:solidFill>
                    <a:schemeClr val="accent3"/>
                  </a:solidFill>
                </a:rPr>
                <a:t>】</a:t>
              </a:r>
            </a:p>
            <a:p>
              <a:r>
                <a:rPr lang="zh-CN" altLang="en-US" dirty="0" smtClean="0">
                  <a:solidFill>
                    <a:schemeClr val="accent3"/>
                  </a:solidFill>
                </a:rPr>
                <a:t>（</a:t>
              </a:r>
              <a:r>
                <a:rPr lang="en-US" altLang="zh-CN" dirty="0" smtClean="0">
                  <a:solidFill>
                    <a:schemeClr val="accent3"/>
                  </a:solidFill>
                </a:rPr>
                <a:t>1</a:t>
              </a:r>
              <a:r>
                <a:rPr lang="zh-CN" altLang="en-US" dirty="0" smtClean="0">
                  <a:solidFill>
                    <a:schemeClr val="accent3"/>
                  </a:solidFill>
                </a:rPr>
                <a:t>）</a:t>
              </a:r>
              <a:r>
                <a:rPr lang="zh-CN" altLang="en-US" b="1" dirty="0" smtClean="0">
                  <a:solidFill>
                    <a:schemeClr val="accent3"/>
                  </a:solidFill>
                </a:rPr>
                <a:t>抵减前的应纳税额</a:t>
              </a:r>
              <a:r>
                <a:rPr lang="en-US" dirty="0" smtClean="0">
                  <a:solidFill>
                    <a:schemeClr val="accent3"/>
                  </a:solidFill>
                </a:rPr>
                <a:t>=</a:t>
              </a:r>
              <a:r>
                <a:rPr lang="zh-CN" altLang="en-US" dirty="0" smtClean="0">
                  <a:solidFill>
                    <a:schemeClr val="accent3"/>
                  </a:solidFill>
                </a:rPr>
                <a:t>当期销项税额</a:t>
              </a:r>
              <a:r>
                <a:rPr lang="en-US" dirty="0" smtClean="0">
                  <a:solidFill>
                    <a:schemeClr val="accent3"/>
                  </a:solidFill>
                </a:rPr>
                <a:t>-</a:t>
              </a:r>
              <a:r>
                <a:rPr lang="zh-CN" altLang="en-US" dirty="0" smtClean="0">
                  <a:solidFill>
                    <a:schemeClr val="accent3"/>
                  </a:solidFill>
                </a:rPr>
                <a:t>当期进项税额</a:t>
              </a:r>
              <a:r>
                <a:rPr lang="en-US" dirty="0" smtClean="0">
                  <a:solidFill>
                    <a:schemeClr val="accent3"/>
                  </a:solidFill>
                </a:rPr>
                <a:t>=20-16=4</a:t>
              </a:r>
              <a:r>
                <a:rPr lang="zh-CN" altLang="en-US" dirty="0" smtClean="0">
                  <a:solidFill>
                    <a:schemeClr val="accent3"/>
                  </a:solidFill>
                </a:rPr>
                <a:t>万元</a:t>
              </a:r>
            </a:p>
            <a:p>
              <a:r>
                <a:rPr lang="zh-CN" altLang="en-US" dirty="0" smtClean="0">
                  <a:solidFill>
                    <a:schemeClr val="accent3"/>
                  </a:solidFill>
                </a:rPr>
                <a:t>（</a:t>
              </a:r>
              <a:r>
                <a:rPr lang="en-US" altLang="zh-CN" dirty="0" smtClean="0">
                  <a:solidFill>
                    <a:schemeClr val="accent3"/>
                  </a:solidFill>
                </a:rPr>
                <a:t>2</a:t>
              </a:r>
              <a:r>
                <a:rPr lang="zh-CN" altLang="en-US" dirty="0" smtClean="0">
                  <a:solidFill>
                    <a:schemeClr val="accent3"/>
                  </a:solidFill>
                </a:rPr>
                <a:t>）计算加计抵减的本期发生额：</a:t>
              </a:r>
              <a:endParaRPr lang="en-US" altLang="zh-CN" dirty="0" smtClean="0">
                <a:solidFill>
                  <a:schemeClr val="accent3"/>
                </a:solidFill>
              </a:endParaRPr>
            </a:p>
            <a:p>
              <a:r>
                <a:rPr lang="en-US" dirty="0" smtClean="0">
                  <a:solidFill>
                    <a:schemeClr val="accent3"/>
                  </a:solidFill>
                </a:rPr>
                <a:t>          7</a:t>
              </a:r>
              <a:r>
                <a:rPr lang="zh-CN" altLang="en-US" dirty="0" smtClean="0">
                  <a:solidFill>
                    <a:schemeClr val="accent3"/>
                  </a:solidFill>
                </a:rPr>
                <a:t>月计提加计抵减额</a:t>
              </a:r>
              <a:r>
                <a:rPr lang="en-US" dirty="0" smtClean="0">
                  <a:solidFill>
                    <a:schemeClr val="accent3"/>
                  </a:solidFill>
                </a:rPr>
                <a:t>=16</a:t>
              </a:r>
              <a:r>
                <a:rPr lang="en-US" altLang="zh-CN" dirty="0" smtClean="0">
                  <a:solidFill>
                    <a:schemeClr val="accent3"/>
                  </a:solidFill>
                </a:rPr>
                <a:t>×</a:t>
              </a:r>
              <a:r>
                <a:rPr lang="en-US" dirty="0" smtClean="0">
                  <a:solidFill>
                    <a:schemeClr val="accent3"/>
                  </a:solidFill>
                </a:rPr>
                <a:t>10%=1.6</a:t>
              </a:r>
              <a:r>
                <a:rPr lang="zh-CN" altLang="en-US" dirty="0" smtClean="0">
                  <a:solidFill>
                    <a:schemeClr val="accent3"/>
                  </a:solidFill>
                </a:rPr>
                <a:t>万元</a:t>
              </a:r>
            </a:p>
            <a:p>
              <a:r>
                <a:rPr lang="en-US" dirty="0" smtClean="0">
                  <a:solidFill>
                    <a:schemeClr val="accent3"/>
                  </a:solidFill>
                </a:rPr>
                <a:t>          5</a:t>
              </a:r>
              <a:r>
                <a:rPr lang="zh-CN" altLang="en-US" dirty="0" smtClean="0">
                  <a:solidFill>
                    <a:schemeClr val="accent3"/>
                  </a:solidFill>
                </a:rPr>
                <a:t>月补计提加计抵减额</a:t>
              </a:r>
              <a:r>
                <a:rPr lang="en-US" dirty="0" smtClean="0">
                  <a:solidFill>
                    <a:schemeClr val="accent3"/>
                  </a:solidFill>
                </a:rPr>
                <a:t>=15</a:t>
              </a:r>
              <a:r>
                <a:rPr lang="en-US" altLang="zh-CN" dirty="0" smtClean="0">
                  <a:solidFill>
                    <a:schemeClr val="accent3"/>
                  </a:solidFill>
                </a:rPr>
                <a:t>×</a:t>
              </a:r>
              <a:r>
                <a:rPr lang="en-US" dirty="0" smtClean="0">
                  <a:solidFill>
                    <a:schemeClr val="accent3"/>
                  </a:solidFill>
                </a:rPr>
                <a:t>10%=1.5</a:t>
              </a:r>
              <a:r>
                <a:rPr lang="zh-CN" altLang="en-US" dirty="0" smtClean="0">
                  <a:solidFill>
                    <a:schemeClr val="accent3"/>
                  </a:solidFill>
                </a:rPr>
                <a:t>万元</a:t>
              </a:r>
            </a:p>
            <a:p>
              <a:r>
                <a:rPr lang="en-US" dirty="0" smtClean="0">
                  <a:solidFill>
                    <a:schemeClr val="accent3"/>
                  </a:solidFill>
                </a:rPr>
                <a:t>          4</a:t>
              </a:r>
              <a:r>
                <a:rPr lang="zh-CN" altLang="en-US" dirty="0" smtClean="0">
                  <a:solidFill>
                    <a:schemeClr val="accent3"/>
                  </a:solidFill>
                </a:rPr>
                <a:t>月补计提加计抵减额</a:t>
              </a:r>
              <a:r>
                <a:rPr lang="en-US" dirty="0" smtClean="0">
                  <a:solidFill>
                    <a:schemeClr val="accent3"/>
                  </a:solidFill>
                </a:rPr>
                <a:t>=10</a:t>
              </a:r>
              <a:r>
                <a:rPr lang="en-US" altLang="zh-CN" dirty="0" smtClean="0">
                  <a:solidFill>
                    <a:schemeClr val="accent3"/>
                  </a:solidFill>
                </a:rPr>
                <a:t>×</a:t>
              </a:r>
              <a:r>
                <a:rPr lang="en-US" dirty="0" smtClean="0">
                  <a:solidFill>
                    <a:schemeClr val="accent3"/>
                  </a:solidFill>
                </a:rPr>
                <a:t>10%=1</a:t>
              </a:r>
              <a:r>
                <a:rPr lang="zh-CN" altLang="en-US" dirty="0" smtClean="0">
                  <a:solidFill>
                    <a:schemeClr val="accent3"/>
                  </a:solidFill>
                </a:rPr>
                <a:t>万元</a:t>
              </a:r>
            </a:p>
            <a:p>
              <a:r>
                <a:rPr lang="zh-CN" altLang="en-US" b="1" dirty="0" smtClean="0">
                  <a:solidFill>
                    <a:schemeClr val="accent3"/>
                  </a:solidFill>
                </a:rPr>
                <a:t>         </a:t>
              </a:r>
              <a:r>
                <a:rPr lang="zh-CN" altLang="en-US" dirty="0" smtClean="0">
                  <a:solidFill>
                    <a:schemeClr val="accent3"/>
                  </a:solidFill>
                </a:rPr>
                <a:t>加计抵减本期</a:t>
              </a:r>
              <a:r>
                <a:rPr lang="zh-CN" altLang="en-US" b="1" dirty="0" smtClean="0">
                  <a:solidFill>
                    <a:schemeClr val="accent3"/>
                  </a:solidFill>
                </a:rPr>
                <a:t>发生额</a:t>
              </a:r>
              <a:r>
                <a:rPr lang="en-US" b="1" dirty="0" smtClean="0">
                  <a:solidFill>
                    <a:schemeClr val="accent3"/>
                  </a:solidFill>
                </a:rPr>
                <a:t>=1.6+1.5+1=4.1</a:t>
              </a:r>
              <a:r>
                <a:rPr lang="zh-CN" altLang="en-US" b="1" dirty="0" smtClean="0">
                  <a:solidFill>
                    <a:schemeClr val="accent3"/>
                  </a:solidFill>
                </a:rPr>
                <a:t>万元</a:t>
              </a:r>
            </a:p>
            <a:p>
              <a:r>
                <a:rPr lang="zh-CN" altLang="en-US" dirty="0" smtClean="0">
                  <a:solidFill>
                    <a:schemeClr val="accent3"/>
                  </a:solidFill>
                </a:rPr>
                <a:t>（</a:t>
              </a:r>
              <a:r>
                <a:rPr lang="en-US" altLang="zh-CN" dirty="0" smtClean="0">
                  <a:solidFill>
                    <a:schemeClr val="accent3"/>
                  </a:solidFill>
                </a:rPr>
                <a:t>3</a:t>
              </a:r>
              <a:r>
                <a:rPr lang="zh-CN" altLang="en-US" dirty="0" smtClean="0">
                  <a:solidFill>
                    <a:schemeClr val="accent3"/>
                  </a:solidFill>
                </a:rPr>
                <a:t>）计算本期实际抵减额</a:t>
              </a:r>
              <a:endParaRPr lang="en-US" altLang="zh-CN" dirty="0" smtClean="0">
                <a:solidFill>
                  <a:schemeClr val="accent3"/>
                </a:solidFill>
              </a:endParaRPr>
            </a:p>
            <a:p>
              <a:r>
                <a:rPr lang="zh-CN" altLang="en-US" dirty="0" smtClean="0">
                  <a:solidFill>
                    <a:schemeClr val="accent3"/>
                  </a:solidFill>
                </a:rPr>
                <a:t>         加计抵减额本期可抵减额</a:t>
              </a:r>
              <a:r>
                <a:rPr lang="en-US" dirty="0" smtClean="0">
                  <a:solidFill>
                    <a:schemeClr val="accent3"/>
                  </a:solidFill>
                </a:rPr>
                <a:t>4.1</a:t>
              </a:r>
              <a:r>
                <a:rPr lang="zh-CN" altLang="en-US" dirty="0" smtClean="0">
                  <a:solidFill>
                    <a:schemeClr val="accent3"/>
                  </a:solidFill>
                </a:rPr>
                <a:t>万元</a:t>
              </a:r>
              <a:r>
                <a:rPr lang="en-US" dirty="0" smtClean="0">
                  <a:solidFill>
                    <a:schemeClr val="accent3"/>
                  </a:solidFill>
                </a:rPr>
                <a:t>&gt;</a:t>
              </a:r>
              <a:r>
                <a:rPr lang="zh-CN" altLang="en-US" dirty="0" smtClean="0">
                  <a:solidFill>
                    <a:schemeClr val="accent3"/>
                  </a:solidFill>
                </a:rPr>
                <a:t>当期抵减前的应纳税额</a:t>
              </a:r>
              <a:r>
                <a:rPr lang="en-US" dirty="0" smtClean="0">
                  <a:solidFill>
                    <a:schemeClr val="accent3"/>
                  </a:solidFill>
                </a:rPr>
                <a:t>4</a:t>
              </a:r>
              <a:r>
                <a:rPr lang="zh-CN" altLang="en-US" dirty="0" smtClean="0">
                  <a:solidFill>
                    <a:schemeClr val="accent3"/>
                  </a:solidFill>
                </a:rPr>
                <a:t>万元，因此，本期</a:t>
              </a:r>
              <a:r>
                <a:rPr lang="zh-CN" altLang="en-US" b="1" dirty="0" smtClean="0">
                  <a:solidFill>
                    <a:schemeClr val="accent3"/>
                  </a:solidFill>
                </a:rPr>
                <a:t>实际抵减额</a:t>
              </a:r>
              <a:r>
                <a:rPr lang="zh-CN" altLang="en-US" dirty="0" smtClean="0">
                  <a:solidFill>
                    <a:schemeClr val="accent3"/>
                  </a:solidFill>
                </a:rPr>
                <a:t>为</a:t>
              </a:r>
              <a:r>
                <a:rPr lang="en-US" altLang="zh-CN" dirty="0" smtClean="0">
                  <a:solidFill>
                    <a:schemeClr val="accent3"/>
                  </a:solidFill>
                </a:rPr>
                <a:t>4</a:t>
              </a:r>
              <a:r>
                <a:rPr lang="zh-CN" altLang="en-US" dirty="0" smtClean="0">
                  <a:solidFill>
                    <a:schemeClr val="accent3"/>
                  </a:solidFill>
                </a:rPr>
                <a:t>万元。</a:t>
              </a:r>
            </a:p>
            <a:p>
              <a:r>
                <a:rPr lang="zh-CN" altLang="en-US" dirty="0" smtClean="0">
                  <a:solidFill>
                    <a:schemeClr val="accent3"/>
                  </a:solidFill>
                </a:rPr>
                <a:t>（</a:t>
              </a:r>
              <a:r>
                <a:rPr lang="en-US" altLang="zh-CN" dirty="0" smtClean="0">
                  <a:solidFill>
                    <a:schemeClr val="accent3"/>
                  </a:solidFill>
                </a:rPr>
                <a:t>4</a:t>
              </a:r>
              <a:r>
                <a:rPr lang="zh-CN" altLang="en-US" dirty="0" smtClean="0">
                  <a:solidFill>
                    <a:schemeClr val="accent3"/>
                  </a:solidFill>
                </a:rPr>
                <a:t>）</a:t>
              </a:r>
              <a:r>
                <a:rPr lang="zh-CN" altLang="en-US" b="1" dirty="0" smtClean="0">
                  <a:solidFill>
                    <a:schemeClr val="accent3"/>
                  </a:solidFill>
                </a:rPr>
                <a:t>应纳税额</a:t>
              </a:r>
              <a:r>
                <a:rPr lang="en-US" dirty="0" smtClean="0">
                  <a:solidFill>
                    <a:schemeClr val="accent3"/>
                  </a:solidFill>
                </a:rPr>
                <a:t>=20-16-4=0</a:t>
              </a:r>
              <a:endParaRPr lang="zh-CN" altLang="en-US" dirty="0" smtClean="0">
                <a:solidFill>
                  <a:schemeClr val="accent3"/>
                </a:solidFill>
              </a:endParaRPr>
            </a:p>
            <a:p>
              <a:r>
                <a:rPr lang="zh-CN" altLang="en-US" dirty="0" smtClean="0">
                  <a:solidFill>
                    <a:schemeClr val="accent3"/>
                  </a:solidFill>
                </a:rPr>
                <a:t>         </a:t>
              </a:r>
              <a:r>
                <a:rPr lang="zh-CN" altLang="en-US" b="1" dirty="0" smtClean="0">
                  <a:solidFill>
                    <a:schemeClr val="accent3"/>
                  </a:solidFill>
                </a:rPr>
                <a:t>加计抵减期末余额</a:t>
              </a:r>
              <a:r>
                <a:rPr lang="en-US" dirty="0" smtClean="0">
                  <a:solidFill>
                    <a:schemeClr val="accent3"/>
                  </a:solidFill>
                </a:rPr>
                <a:t>=</a:t>
              </a:r>
              <a:r>
                <a:rPr lang="zh-CN" altLang="en-US" dirty="0" smtClean="0">
                  <a:solidFill>
                    <a:schemeClr val="accent3"/>
                  </a:solidFill>
                </a:rPr>
                <a:t>加计抵减额本期可抵减额</a:t>
              </a:r>
              <a:r>
                <a:rPr lang="en-US" dirty="0" smtClean="0">
                  <a:solidFill>
                    <a:schemeClr val="accent3"/>
                  </a:solidFill>
                </a:rPr>
                <a:t>-</a:t>
              </a:r>
              <a:r>
                <a:rPr lang="zh-CN" altLang="en-US" dirty="0" smtClean="0">
                  <a:solidFill>
                    <a:schemeClr val="accent3"/>
                  </a:solidFill>
                </a:rPr>
                <a:t>本期实际抵减额</a:t>
              </a:r>
              <a:r>
                <a:rPr lang="en-US" dirty="0" smtClean="0">
                  <a:solidFill>
                    <a:schemeClr val="accent3"/>
                  </a:solidFill>
                </a:rPr>
                <a:t>=0.1</a:t>
              </a:r>
              <a:r>
                <a:rPr lang="zh-CN" altLang="en-US" dirty="0" smtClean="0">
                  <a:solidFill>
                    <a:schemeClr val="accent3"/>
                  </a:solidFill>
                </a:rPr>
                <a:t>万元，结转下期继续抵减。</a:t>
              </a:r>
            </a:p>
            <a:p>
              <a:endParaRPr lang="zh-CN" altLang="en-US" dirty="0" smtClean="0">
                <a:solidFill>
                  <a:schemeClr val="accent3"/>
                </a:solidFill>
              </a:endParaRPr>
            </a:p>
          </p:txBody>
        </p:sp>
      </p:gr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Requires="p14" p14:dur="9">
        <p15:prstTrans prst="fractur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071525" y="687367"/>
            <a:ext cx="11001452" cy="584775"/>
          </a:xfrm>
          <a:prstGeom prst="rect">
            <a:avLst/>
          </a:prstGeom>
          <a:noFill/>
          <a:ln>
            <a:solidFill>
              <a:srgbClr val="D14E5B"/>
            </a:solidFill>
          </a:ln>
        </p:spPr>
        <p:txBody>
          <a:bodyPr wrap="square" rtlCol="0">
            <a:spAutoFit/>
          </a:bodyPr>
          <a:lstStyle/>
          <a:p>
            <a:pPr marL="742950" indent="-742950"/>
            <a:r>
              <a:rPr lang="zh-CN" altLang="en-US" sz="3200" b="1" dirty="0" smtClean="0">
                <a:solidFill>
                  <a:schemeClr val="accent4"/>
                </a:solidFill>
              </a:rPr>
              <a:t>六、加计抵减申报案例</a:t>
            </a:r>
            <a:r>
              <a:rPr lang="en-US" altLang="zh-CN" sz="3200" b="1" dirty="0" smtClean="0">
                <a:solidFill>
                  <a:schemeClr val="accent4"/>
                </a:solidFill>
              </a:rPr>
              <a:t>——</a:t>
            </a:r>
            <a:r>
              <a:rPr lang="zh-CN" altLang="en-US" sz="3200" b="1" dirty="0" smtClean="0">
                <a:solidFill>
                  <a:schemeClr val="accent4"/>
                </a:solidFill>
              </a:rPr>
              <a:t>加计抵减申报案例（补计提）</a:t>
            </a:r>
          </a:p>
        </p:txBody>
      </p:sp>
      <p:pic>
        <p:nvPicPr>
          <p:cNvPr id="71" name="图片 29"/>
          <p:cNvPicPr>
            <a:picLocks noChangeAspect="1"/>
          </p:cNvPicPr>
          <p:nvPr/>
        </p:nvPicPr>
        <p:blipFill>
          <a:blip r:embed="rId3"/>
          <a:srcRect/>
          <a:stretch>
            <a:fillRect/>
          </a:stretch>
        </p:blipFill>
        <p:spPr bwMode="auto">
          <a:xfrm>
            <a:off x="-142921" y="3867150"/>
            <a:ext cx="2127251" cy="3365500"/>
          </a:xfrm>
          <a:prstGeom prst="rect">
            <a:avLst/>
          </a:prstGeom>
          <a:noFill/>
          <a:ln w="9525">
            <a:noFill/>
            <a:miter lim="800000"/>
            <a:headEnd/>
            <a:tailEnd/>
          </a:ln>
        </p:spPr>
      </p:pic>
      <p:sp>
        <p:nvSpPr>
          <p:cNvPr id="72" name="矩形 71"/>
          <p:cNvSpPr/>
          <p:nvPr/>
        </p:nvSpPr>
        <p:spPr>
          <a:xfrm>
            <a:off x="1714467" y="1330309"/>
            <a:ext cx="10287072" cy="5715040"/>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b="1" dirty="0" smtClean="0">
                <a:solidFill>
                  <a:schemeClr val="accent3"/>
                </a:solidFill>
              </a:rPr>
              <a:t>【</a:t>
            </a:r>
            <a:r>
              <a:rPr lang="zh-CN" altLang="en-US" b="1" dirty="0" smtClean="0">
                <a:solidFill>
                  <a:schemeClr val="accent3"/>
                </a:solidFill>
              </a:rPr>
              <a:t>表样填写</a:t>
            </a:r>
            <a:r>
              <a:rPr lang="en-US" altLang="zh-CN" b="1" dirty="0" smtClean="0">
                <a:solidFill>
                  <a:schemeClr val="accent3"/>
                </a:solidFill>
              </a:rPr>
              <a:t>】</a:t>
            </a:r>
            <a:endParaRPr lang="zh-CN" altLang="en-US" dirty="0" smtClean="0">
              <a:solidFill>
                <a:schemeClr val="accent3"/>
              </a:solidFill>
            </a:endParaRPr>
          </a:p>
          <a:p>
            <a:r>
              <a:rPr lang="en-US" dirty="0" smtClean="0">
                <a:solidFill>
                  <a:schemeClr val="accent3"/>
                </a:solidFill>
              </a:rPr>
              <a:t>1.</a:t>
            </a:r>
            <a:r>
              <a:rPr lang="en-US" altLang="zh-CN" dirty="0" smtClean="0">
                <a:solidFill>
                  <a:schemeClr val="accent3"/>
                </a:solidFill>
              </a:rPr>
              <a:t>《</a:t>
            </a:r>
            <a:r>
              <a:rPr lang="zh-CN" altLang="en-US" dirty="0" smtClean="0">
                <a:solidFill>
                  <a:schemeClr val="accent3"/>
                </a:solidFill>
              </a:rPr>
              <a:t>增值税纳税申报表附列资料（四）</a:t>
            </a:r>
            <a:r>
              <a:rPr lang="en-US" altLang="zh-CN" dirty="0" smtClean="0">
                <a:solidFill>
                  <a:schemeClr val="accent3"/>
                </a:solidFill>
              </a:rPr>
              <a:t>》</a:t>
            </a:r>
            <a:r>
              <a:rPr lang="zh-CN" altLang="en-US" dirty="0" smtClean="0">
                <a:solidFill>
                  <a:schemeClr val="accent3"/>
                </a:solidFill>
              </a:rPr>
              <a:t>（税额抵减情况表）</a:t>
            </a:r>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zh-CN" altLang="en-US" dirty="0">
              <a:solidFill>
                <a:schemeClr val="accent3"/>
              </a:solidFill>
            </a:endParaRPr>
          </a:p>
        </p:txBody>
      </p:sp>
      <p:grpSp>
        <p:nvGrpSpPr>
          <p:cNvPr id="9" name="组合 8"/>
          <p:cNvGrpSpPr/>
          <p:nvPr/>
        </p:nvGrpSpPr>
        <p:grpSpPr>
          <a:xfrm>
            <a:off x="928649" y="2830507"/>
            <a:ext cx="11501518" cy="1919294"/>
            <a:chOff x="928649" y="2830507"/>
            <a:chExt cx="11501518" cy="1919294"/>
          </a:xfrm>
        </p:grpSpPr>
        <p:pic>
          <p:nvPicPr>
            <p:cNvPr id="131074" name="图片 62"/>
            <p:cNvPicPr>
              <a:picLocks noChangeAspect="1" noChangeArrowheads="1"/>
            </p:cNvPicPr>
            <p:nvPr/>
          </p:nvPicPr>
          <p:blipFill>
            <a:blip r:embed="rId4"/>
            <a:srcRect/>
            <a:stretch>
              <a:fillRect/>
            </a:stretch>
          </p:blipFill>
          <p:spPr bwMode="auto">
            <a:xfrm>
              <a:off x="1785905" y="2830507"/>
              <a:ext cx="10205476" cy="1919294"/>
            </a:xfrm>
            <a:prstGeom prst="rect">
              <a:avLst/>
            </a:prstGeom>
            <a:noFill/>
            <a:ln w="9525">
              <a:noFill/>
              <a:miter lim="800000"/>
              <a:headEnd/>
              <a:tailEnd/>
            </a:ln>
          </p:spPr>
        </p:pic>
        <p:sp>
          <p:nvSpPr>
            <p:cNvPr id="6" name="矩形 5"/>
            <p:cNvSpPr/>
            <p:nvPr/>
          </p:nvSpPr>
          <p:spPr>
            <a:xfrm>
              <a:off x="928649" y="3973515"/>
              <a:ext cx="11501518" cy="357190"/>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Requires="p14" p14:dur="9">
        <p15:prstTrans prst="fracture"/>
      </p:transition>
    </mc:Choice>
    <mc:Fallback>
      <p:transition>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071525" y="687367"/>
            <a:ext cx="11001452" cy="584775"/>
          </a:xfrm>
          <a:prstGeom prst="rect">
            <a:avLst/>
          </a:prstGeom>
          <a:noFill/>
          <a:ln>
            <a:solidFill>
              <a:srgbClr val="D14E5B"/>
            </a:solidFill>
          </a:ln>
        </p:spPr>
        <p:txBody>
          <a:bodyPr wrap="square" rtlCol="0">
            <a:spAutoFit/>
          </a:bodyPr>
          <a:lstStyle/>
          <a:p>
            <a:pPr marL="742950" indent="-742950"/>
            <a:r>
              <a:rPr lang="zh-CN" altLang="en-US" sz="3200" b="1" dirty="0" smtClean="0">
                <a:solidFill>
                  <a:schemeClr val="accent4"/>
                </a:solidFill>
              </a:rPr>
              <a:t>六、加计抵减申报案例</a:t>
            </a:r>
            <a:r>
              <a:rPr lang="en-US" altLang="zh-CN" sz="3200" b="1" dirty="0" smtClean="0">
                <a:solidFill>
                  <a:schemeClr val="accent4"/>
                </a:solidFill>
              </a:rPr>
              <a:t>——</a:t>
            </a:r>
            <a:r>
              <a:rPr lang="zh-CN" altLang="en-US" sz="3200" b="1" dirty="0" smtClean="0">
                <a:solidFill>
                  <a:schemeClr val="accent4"/>
                </a:solidFill>
              </a:rPr>
              <a:t>加计抵减申报案例（补计提）</a:t>
            </a:r>
          </a:p>
        </p:txBody>
      </p:sp>
      <p:pic>
        <p:nvPicPr>
          <p:cNvPr id="71" name="图片 29"/>
          <p:cNvPicPr>
            <a:picLocks noChangeAspect="1"/>
          </p:cNvPicPr>
          <p:nvPr/>
        </p:nvPicPr>
        <p:blipFill>
          <a:blip r:embed="rId3"/>
          <a:srcRect/>
          <a:stretch>
            <a:fillRect/>
          </a:stretch>
        </p:blipFill>
        <p:spPr bwMode="auto">
          <a:xfrm>
            <a:off x="-142921" y="3867150"/>
            <a:ext cx="2127251" cy="3365500"/>
          </a:xfrm>
          <a:prstGeom prst="rect">
            <a:avLst/>
          </a:prstGeom>
          <a:noFill/>
          <a:ln w="9525">
            <a:noFill/>
            <a:miter lim="800000"/>
            <a:headEnd/>
            <a:tailEnd/>
          </a:ln>
        </p:spPr>
      </p:pic>
      <p:sp>
        <p:nvSpPr>
          <p:cNvPr id="72" name="矩形 71"/>
          <p:cNvSpPr/>
          <p:nvPr/>
        </p:nvSpPr>
        <p:spPr>
          <a:xfrm>
            <a:off x="1714467" y="1330309"/>
            <a:ext cx="10287072" cy="5715040"/>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b="1" dirty="0" smtClean="0">
                <a:solidFill>
                  <a:schemeClr val="accent3"/>
                </a:solidFill>
              </a:rPr>
              <a:t>【</a:t>
            </a:r>
            <a:r>
              <a:rPr lang="zh-CN" altLang="en-US" sz="2000" b="1" dirty="0" smtClean="0">
                <a:solidFill>
                  <a:schemeClr val="accent3"/>
                </a:solidFill>
              </a:rPr>
              <a:t>表样填写</a:t>
            </a:r>
            <a:r>
              <a:rPr lang="en-US" altLang="zh-CN" sz="2000" b="1" dirty="0" smtClean="0">
                <a:solidFill>
                  <a:schemeClr val="accent3"/>
                </a:solidFill>
              </a:rPr>
              <a:t>】</a:t>
            </a:r>
            <a:endParaRPr lang="zh-CN" altLang="en-US" sz="2000" dirty="0" smtClean="0">
              <a:solidFill>
                <a:schemeClr val="accent3"/>
              </a:solidFill>
            </a:endParaRPr>
          </a:p>
          <a:p>
            <a:r>
              <a:rPr lang="en-US" sz="2000" dirty="0" smtClean="0">
                <a:solidFill>
                  <a:schemeClr val="accent3"/>
                </a:solidFill>
              </a:rPr>
              <a:t>2. </a:t>
            </a:r>
            <a:r>
              <a:rPr lang="en-US" altLang="zh-CN" sz="2000" dirty="0" smtClean="0">
                <a:solidFill>
                  <a:schemeClr val="accent3"/>
                </a:solidFill>
              </a:rPr>
              <a:t>《</a:t>
            </a:r>
            <a:r>
              <a:rPr lang="zh-CN" altLang="en-US" sz="2000" dirty="0" smtClean="0">
                <a:solidFill>
                  <a:schemeClr val="accent3"/>
                </a:solidFill>
              </a:rPr>
              <a:t>增值税纳税申报表</a:t>
            </a:r>
            <a:r>
              <a:rPr lang="en-US" altLang="zh-CN" sz="2000" dirty="0" smtClean="0">
                <a:solidFill>
                  <a:schemeClr val="accent3"/>
                </a:solidFill>
              </a:rPr>
              <a:t>》</a:t>
            </a:r>
            <a:r>
              <a:rPr lang="zh-CN" altLang="en-US" sz="2000" dirty="0" smtClean="0">
                <a:solidFill>
                  <a:schemeClr val="accent3"/>
                </a:solidFill>
              </a:rPr>
              <a:t>（主表）</a:t>
            </a:r>
            <a:endParaRPr lang="en-US" altLang="zh-CN" sz="2000"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en-US" altLang="zh-CN" dirty="0" smtClean="0">
              <a:solidFill>
                <a:schemeClr val="accent3"/>
              </a:solidFill>
            </a:endParaRPr>
          </a:p>
          <a:p>
            <a:endParaRPr lang="zh-CN" altLang="en-US" dirty="0">
              <a:solidFill>
                <a:schemeClr val="accent3"/>
              </a:solidFill>
            </a:endParaRPr>
          </a:p>
        </p:txBody>
      </p:sp>
      <p:grpSp>
        <p:nvGrpSpPr>
          <p:cNvPr id="10" name="组合 9"/>
          <p:cNvGrpSpPr/>
          <p:nvPr/>
        </p:nvGrpSpPr>
        <p:grpSpPr>
          <a:xfrm>
            <a:off x="2714599" y="2108673"/>
            <a:ext cx="8215370" cy="4722340"/>
            <a:chOff x="2714599" y="2108673"/>
            <a:chExt cx="8215370" cy="4722340"/>
          </a:xfrm>
        </p:grpSpPr>
        <p:pic>
          <p:nvPicPr>
            <p:cNvPr id="132098" name="Picture 2"/>
            <p:cNvPicPr>
              <a:picLocks noChangeAspect="1" noChangeArrowheads="1"/>
            </p:cNvPicPr>
            <p:nvPr/>
          </p:nvPicPr>
          <p:blipFill>
            <a:blip r:embed="rId4"/>
            <a:srcRect/>
            <a:stretch>
              <a:fillRect/>
            </a:stretch>
          </p:blipFill>
          <p:spPr bwMode="auto">
            <a:xfrm>
              <a:off x="3143226" y="2108673"/>
              <a:ext cx="7500991" cy="4722340"/>
            </a:xfrm>
            <a:prstGeom prst="rect">
              <a:avLst/>
            </a:prstGeom>
            <a:noFill/>
            <a:ln w="9525">
              <a:noFill/>
              <a:miter lim="800000"/>
              <a:headEnd/>
              <a:tailEnd/>
            </a:ln>
          </p:spPr>
        </p:pic>
        <p:sp>
          <p:nvSpPr>
            <p:cNvPr id="9" name="矩形 8"/>
            <p:cNvSpPr/>
            <p:nvPr/>
          </p:nvSpPr>
          <p:spPr>
            <a:xfrm>
              <a:off x="2714599" y="4830771"/>
              <a:ext cx="8215370" cy="357190"/>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Requires="p14" p14:dur="9">
        <p15:prstTrans prst="fracture"/>
      </p:transition>
    </mc:Choice>
    <mc:Fallback>
      <p:transition>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7"/>
          <p:cNvGrpSpPr/>
          <p:nvPr/>
        </p:nvGrpSpPr>
        <p:grpSpPr>
          <a:xfrm>
            <a:off x="542531" y="2154737"/>
            <a:ext cx="4122932" cy="4366921"/>
            <a:chOff x="950284" y="2059774"/>
            <a:chExt cx="3788406" cy="4012600"/>
          </a:xfrm>
        </p:grpSpPr>
        <p:sp>
          <p:nvSpPr>
            <p:cNvPr id="6" name="Freeform 5"/>
            <p:cNvSpPr/>
            <p:nvPr/>
          </p:nvSpPr>
          <p:spPr bwMode="auto">
            <a:xfrm>
              <a:off x="1863217" y="5309576"/>
              <a:ext cx="843589" cy="762798"/>
            </a:xfrm>
            <a:custGeom>
              <a:avLst/>
              <a:gdLst>
                <a:gd name="T0" fmla="*/ 1253 w 1253"/>
                <a:gd name="T1" fmla="*/ 1133 h 1133"/>
                <a:gd name="T2" fmla="*/ 0 w 1253"/>
                <a:gd name="T3" fmla="*/ 1133 h 1133"/>
                <a:gd name="T4" fmla="*/ 151 w 1253"/>
                <a:gd name="T5" fmla="*/ 0 h 1133"/>
                <a:gd name="T6" fmla="*/ 1102 w 1253"/>
                <a:gd name="T7" fmla="*/ 0 h 1133"/>
                <a:gd name="T8" fmla="*/ 1253 w 1253"/>
                <a:gd name="T9" fmla="*/ 1133 h 1133"/>
              </a:gdLst>
              <a:ahLst/>
              <a:cxnLst>
                <a:cxn ang="0">
                  <a:pos x="T0" y="T1"/>
                </a:cxn>
                <a:cxn ang="0">
                  <a:pos x="T2" y="T3"/>
                </a:cxn>
                <a:cxn ang="0">
                  <a:pos x="T4" y="T5"/>
                </a:cxn>
                <a:cxn ang="0">
                  <a:pos x="T6" y="T7"/>
                </a:cxn>
                <a:cxn ang="0">
                  <a:pos x="T8" y="T9"/>
                </a:cxn>
              </a:cxnLst>
              <a:rect l="0" t="0" r="r" b="b"/>
              <a:pathLst>
                <a:path w="1253" h="1133">
                  <a:moveTo>
                    <a:pt x="1253" y="1133"/>
                  </a:moveTo>
                  <a:lnTo>
                    <a:pt x="0" y="1133"/>
                  </a:lnTo>
                  <a:lnTo>
                    <a:pt x="151" y="0"/>
                  </a:lnTo>
                  <a:lnTo>
                    <a:pt x="1102" y="0"/>
                  </a:lnTo>
                  <a:lnTo>
                    <a:pt x="1253" y="1133"/>
                  </a:lnTo>
                  <a:close/>
                </a:path>
              </a:pathLst>
            </a:custGeom>
            <a:solidFill>
              <a:srgbClr val="666666"/>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6"/>
            <p:cNvSpPr/>
            <p:nvPr/>
          </p:nvSpPr>
          <p:spPr bwMode="auto">
            <a:xfrm>
              <a:off x="1894860" y="5309576"/>
              <a:ext cx="778283" cy="517733"/>
            </a:xfrm>
            <a:custGeom>
              <a:avLst/>
              <a:gdLst>
                <a:gd name="T0" fmla="*/ 1156 w 1156"/>
                <a:gd name="T1" fmla="*/ 769 h 769"/>
                <a:gd name="T2" fmla="*/ 1055 w 1156"/>
                <a:gd name="T3" fmla="*/ 0 h 769"/>
                <a:gd name="T4" fmla="*/ 104 w 1156"/>
                <a:gd name="T5" fmla="*/ 0 h 769"/>
                <a:gd name="T6" fmla="*/ 0 w 1156"/>
                <a:gd name="T7" fmla="*/ 769 h 769"/>
                <a:gd name="T8" fmla="*/ 1156 w 1156"/>
                <a:gd name="T9" fmla="*/ 769 h 769"/>
              </a:gdLst>
              <a:ahLst/>
              <a:cxnLst>
                <a:cxn ang="0">
                  <a:pos x="T0" y="T1"/>
                </a:cxn>
                <a:cxn ang="0">
                  <a:pos x="T2" y="T3"/>
                </a:cxn>
                <a:cxn ang="0">
                  <a:pos x="T4" y="T5"/>
                </a:cxn>
                <a:cxn ang="0">
                  <a:pos x="T6" y="T7"/>
                </a:cxn>
                <a:cxn ang="0">
                  <a:pos x="T8" y="T9"/>
                </a:cxn>
              </a:cxnLst>
              <a:rect l="0" t="0" r="r" b="b"/>
              <a:pathLst>
                <a:path w="1156" h="769">
                  <a:moveTo>
                    <a:pt x="1156" y="769"/>
                  </a:moveTo>
                  <a:lnTo>
                    <a:pt x="1055" y="0"/>
                  </a:lnTo>
                  <a:lnTo>
                    <a:pt x="104" y="0"/>
                  </a:lnTo>
                  <a:lnTo>
                    <a:pt x="0" y="769"/>
                  </a:lnTo>
                  <a:lnTo>
                    <a:pt x="1156" y="769"/>
                  </a:lnTo>
                  <a:close/>
                </a:path>
              </a:pathLst>
            </a:custGeom>
            <a:solidFill>
              <a:srgbClr val="4D4D4D"/>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7"/>
            <p:cNvSpPr/>
            <p:nvPr/>
          </p:nvSpPr>
          <p:spPr bwMode="auto">
            <a:xfrm>
              <a:off x="950284" y="3625092"/>
              <a:ext cx="2668783" cy="1956479"/>
            </a:xfrm>
            <a:custGeom>
              <a:avLst/>
              <a:gdLst>
                <a:gd name="T0" fmla="*/ 1676 w 1676"/>
                <a:gd name="T1" fmla="*/ 1196 h 1229"/>
                <a:gd name="T2" fmla="*/ 1643 w 1676"/>
                <a:gd name="T3" fmla="*/ 1229 h 1229"/>
                <a:gd name="T4" fmla="*/ 33 w 1676"/>
                <a:gd name="T5" fmla="*/ 1229 h 1229"/>
                <a:gd name="T6" fmla="*/ 0 w 1676"/>
                <a:gd name="T7" fmla="*/ 1196 h 1229"/>
                <a:gd name="T8" fmla="*/ 0 w 1676"/>
                <a:gd name="T9" fmla="*/ 32 h 1229"/>
                <a:gd name="T10" fmla="*/ 33 w 1676"/>
                <a:gd name="T11" fmla="*/ 0 h 1229"/>
                <a:gd name="T12" fmla="*/ 1643 w 1676"/>
                <a:gd name="T13" fmla="*/ 0 h 1229"/>
                <a:gd name="T14" fmla="*/ 1676 w 1676"/>
                <a:gd name="T15" fmla="*/ 32 h 1229"/>
                <a:gd name="T16" fmla="*/ 1676 w 1676"/>
                <a:gd name="T17" fmla="*/ 1196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6" h="1229">
                  <a:moveTo>
                    <a:pt x="1676" y="1196"/>
                  </a:moveTo>
                  <a:cubicBezTo>
                    <a:pt x="1676" y="1214"/>
                    <a:pt x="1661" y="1229"/>
                    <a:pt x="1643" y="1229"/>
                  </a:cubicBezTo>
                  <a:cubicBezTo>
                    <a:pt x="33" y="1229"/>
                    <a:pt x="33" y="1229"/>
                    <a:pt x="33" y="1229"/>
                  </a:cubicBezTo>
                  <a:cubicBezTo>
                    <a:pt x="15" y="1229"/>
                    <a:pt x="0" y="1214"/>
                    <a:pt x="0" y="1196"/>
                  </a:cubicBezTo>
                  <a:cubicBezTo>
                    <a:pt x="0" y="32"/>
                    <a:pt x="0" y="32"/>
                    <a:pt x="0" y="32"/>
                  </a:cubicBezTo>
                  <a:cubicBezTo>
                    <a:pt x="0" y="15"/>
                    <a:pt x="15" y="0"/>
                    <a:pt x="33" y="0"/>
                  </a:cubicBezTo>
                  <a:cubicBezTo>
                    <a:pt x="1643" y="0"/>
                    <a:pt x="1643" y="0"/>
                    <a:pt x="1643" y="0"/>
                  </a:cubicBezTo>
                  <a:cubicBezTo>
                    <a:pt x="1661" y="0"/>
                    <a:pt x="1676" y="15"/>
                    <a:pt x="1676" y="32"/>
                  </a:cubicBezTo>
                  <a:lnTo>
                    <a:pt x="1676" y="1196"/>
                  </a:lnTo>
                  <a:close/>
                </a:path>
              </a:pathLst>
            </a:custGeom>
            <a:solidFill>
              <a:srgbClr val="333333"/>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8"/>
            <p:cNvSpPr/>
            <p:nvPr/>
          </p:nvSpPr>
          <p:spPr bwMode="auto">
            <a:xfrm>
              <a:off x="950284" y="5232825"/>
              <a:ext cx="2668783" cy="348746"/>
            </a:xfrm>
            <a:custGeom>
              <a:avLst/>
              <a:gdLst>
                <a:gd name="T0" fmla="*/ 0 w 1676"/>
                <a:gd name="T1" fmla="*/ 0 h 219"/>
                <a:gd name="T2" fmla="*/ 0 w 1676"/>
                <a:gd name="T3" fmla="*/ 186 h 219"/>
                <a:gd name="T4" fmla="*/ 33 w 1676"/>
                <a:gd name="T5" fmla="*/ 219 h 219"/>
                <a:gd name="T6" fmla="*/ 1643 w 1676"/>
                <a:gd name="T7" fmla="*/ 219 h 219"/>
                <a:gd name="T8" fmla="*/ 1676 w 1676"/>
                <a:gd name="T9" fmla="*/ 186 h 219"/>
                <a:gd name="T10" fmla="*/ 1676 w 1676"/>
                <a:gd name="T11" fmla="*/ 0 h 219"/>
                <a:gd name="T12" fmla="*/ 0 w 1676"/>
                <a:gd name="T13" fmla="*/ 0 h 219"/>
              </a:gdLst>
              <a:ahLst/>
              <a:cxnLst>
                <a:cxn ang="0">
                  <a:pos x="T0" y="T1"/>
                </a:cxn>
                <a:cxn ang="0">
                  <a:pos x="T2" y="T3"/>
                </a:cxn>
                <a:cxn ang="0">
                  <a:pos x="T4" y="T5"/>
                </a:cxn>
                <a:cxn ang="0">
                  <a:pos x="T6" y="T7"/>
                </a:cxn>
                <a:cxn ang="0">
                  <a:pos x="T8" y="T9"/>
                </a:cxn>
                <a:cxn ang="0">
                  <a:pos x="T10" y="T11"/>
                </a:cxn>
                <a:cxn ang="0">
                  <a:pos x="T12" y="T13"/>
                </a:cxn>
              </a:cxnLst>
              <a:rect l="0" t="0" r="r" b="b"/>
              <a:pathLst>
                <a:path w="1676" h="219">
                  <a:moveTo>
                    <a:pt x="0" y="0"/>
                  </a:moveTo>
                  <a:cubicBezTo>
                    <a:pt x="0" y="186"/>
                    <a:pt x="0" y="186"/>
                    <a:pt x="0" y="186"/>
                  </a:cubicBezTo>
                  <a:cubicBezTo>
                    <a:pt x="0" y="204"/>
                    <a:pt x="15" y="219"/>
                    <a:pt x="33" y="219"/>
                  </a:cubicBezTo>
                  <a:cubicBezTo>
                    <a:pt x="1643" y="219"/>
                    <a:pt x="1643" y="219"/>
                    <a:pt x="1643" y="219"/>
                  </a:cubicBezTo>
                  <a:cubicBezTo>
                    <a:pt x="1661" y="219"/>
                    <a:pt x="1676" y="204"/>
                    <a:pt x="1676" y="186"/>
                  </a:cubicBezTo>
                  <a:cubicBezTo>
                    <a:pt x="1676" y="0"/>
                    <a:pt x="1676" y="0"/>
                    <a:pt x="1676" y="0"/>
                  </a:cubicBezTo>
                  <a:lnTo>
                    <a:pt x="0" y="0"/>
                  </a:lnTo>
                  <a:close/>
                </a:path>
              </a:pathLst>
            </a:custGeom>
            <a:solidFill>
              <a:srgbClr val="666666"/>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Rectangle 9"/>
            <p:cNvSpPr>
              <a:spLocks noChangeArrowheads="1"/>
            </p:cNvSpPr>
            <p:nvPr/>
          </p:nvSpPr>
          <p:spPr bwMode="auto">
            <a:xfrm>
              <a:off x="1074836" y="3722041"/>
              <a:ext cx="2420352" cy="1510784"/>
            </a:xfrm>
            <a:prstGeom prst="rect">
              <a:avLst/>
            </a:pr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10"/>
            <p:cNvSpPr/>
            <p:nvPr/>
          </p:nvSpPr>
          <p:spPr bwMode="auto">
            <a:xfrm>
              <a:off x="1709715" y="6025919"/>
              <a:ext cx="1149920" cy="46455"/>
            </a:xfrm>
            <a:custGeom>
              <a:avLst/>
              <a:gdLst>
                <a:gd name="T0" fmla="*/ 693 w 722"/>
                <a:gd name="T1" fmla="*/ 0 h 29"/>
                <a:gd name="T2" fmla="*/ 29 w 722"/>
                <a:gd name="T3" fmla="*/ 0 h 29"/>
                <a:gd name="T4" fmla="*/ 0 w 722"/>
                <a:gd name="T5" fmla="*/ 29 h 29"/>
                <a:gd name="T6" fmla="*/ 722 w 722"/>
                <a:gd name="T7" fmla="*/ 29 h 29"/>
                <a:gd name="T8" fmla="*/ 693 w 722"/>
                <a:gd name="T9" fmla="*/ 0 h 29"/>
              </a:gdLst>
              <a:ahLst/>
              <a:cxnLst>
                <a:cxn ang="0">
                  <a:pos x="T0" y="T1"/>
                </a:cxn>
                <a:cxn ang="0">
                  <a:pos x="T2" y="T3"/>
                </a:cxn>
                <a:cxn ang="0">
                  <a:pos x="T4" y="T5"/>
                </a:cxn>
                <a:cxn ang="0">
                  <a:pos x="T6" y="T7"/>
                </a:cxn>
                <a:cxn ang="0">
                  <a:pos x="T8" y="T9"/>
                </a:cxn>
              </a:cxnLst>
              <a:rect l="0" t="0" r="r" b="b"/>
              <a:pathLst>
                <a:path w="722" h="29">
                  <a:moveTo>
                    <a:pt x="693" y="0"/>
                  </a:moveTo>
                  <a:cubicBezTo>
                    <a:pt x="29" y="0"/>
                    <a:pt x="29" y="0"/>
                    <a:pt x="29" y="0"/>
                  </a:cubicBezTo>
                  <a:cubicBezTo>
                    <a:pt x="13" y="0"/>
                    <a:pt x="0" y="13"/>
                    <a:pt x="0" y="29"/>
                  </a:cubicBezTo>
                  <a:cubicBezTo>
                    <a:pt x="722" y="29"/>
                    <a:pt x="722" y="29"/>
                    <a:pt x="722" y="29"/>
                  </a:cubicBezTo>
                  <a:cubicBezTo>
                    <a:pt x="722" y="13"/>
                    <a:pt x="709" y="0"/>
                    <a:pt x="693" y="0"/>
                  </a:cubicBezTo>
                  <a:close/>
                </a:path>
              </a:pathLst>
            </a:custGeom>
            <a:solidFill>
              <a:srgbClr val="4D4D4D"/>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11"/>
            <p:cNvSpPr>
              <a:spLocks noEditPoints="1"/>
            </p:cNvSpPr>
            <p:nvPr/>
          </p:nvSpPr>
          <p:spPr bwMode="auto">
            <a:xfrm>
              <a:off x="1017920" y="4095878"/>
              <a:ext cx="2542885" cy="1136454"/>
            </a:xfrm>
            <a:custGeom>
              <a:avLst/>
              <a:gdLst>
                <a:gd name="T0" fmla="*/ 1533 w 1597"/>
                <a:gd name="T1" fmla="*/ 472 h 714"/>
                <a:gd name="T2" fmla="*/ 1534 w 1597"/>
                <a:gd name="T3" fmla="*/ 459 h 714"/>
                <a:gd name="T4" fmla="*/ 1396 w 1597"/>
                <a:gd name="T5" fmla="*/ 328 h 714"/>
                <a:gd name="T6" fmla="*/ 1285 w 1597"/>
                <a:gd name="T7" fmla="*/ 381 h 714"/>
                <a:gd name="T8" fmla="*/ 1266 w 1597"/>
                <a:gd name="T9" fmla="*/ 376 h 714"/>
                <a:gd name="T10" fmla="*/ 1107 w 1597"/>
                <a:gd name="T11" fmla="*/ 238 h 714"/>
                <a:gd name="T12" fmla="*/ 1008 w 1597"/>
                <a:gd name="T13" fmla="*/ 271 h 714"/>
                <a:gd name="T14" fmla="*/ 896 w 1597"/>
                <a:gd name="T15" fmla="*/ 208 h 714"/>
                <a:gd name="T16" fmla="*/ 846 w 1597"/>
                <a:gd name="T17" fmla="*/ 218 h 714"/>
                <a:gd name="T18" fmla="*/ 707 w 1597"/>
                <a:gd name="T19" fmla="*/ 107 h 714"/>
                <a:gd name="T20" fmla="*/ 690 w 1597"/>
                <a:gd name="T21" fmla="*/ 108 h 714"/>
                <a:gd name="T22" fmla="*/ 575 w 1597"/>
                <a:gd name="T23" fmla="*/ 0 h 714"/>
                <a:gd name="T24" fmla="*/ 472 w 1597"/>
                <a:gd name="T25" fmla="*/ 61 h 714"/>
                <a:gd name="T26" fmla="*/ 460 w 1597"/>
                <a:gd name="T27" fmla="*/ 59 h 714"/>
                <a:gd name="T28" fmla="*/ 400 w 1597"/>
                <a:gd name="T29" fmla="*/ 116 h 714"/>
                <a:gd name="T30" fmla="*/ 402 w 1597"/>
                <a:gd name="T31" fmla="*/ 133 h 714"/>
                <a:gd name="T32" fmla="*/ 333 w 1597"/>
                <a:gd name="T33" fmla="*/ 210 h 714"/>
                <a:gd name="T34" fmla="*/ 311 w 1597"/>
                <a:gd name="T35" fmla="*/ 208 h 714"/>
                <a:gd name="T36" fmla="*/ 213 w 1597"/>
                <a:gd name="T37" fmla="*/ 286 h 714"/>
                <a:gd name="T38" fmla="*/ 109 w 1597"/>
                <a:gd name="T39" fmla="*/ 437 h 714"/>
                <a:gd name="T40" fmla="*/ 109 w 1597"/>
                <a:gd name="T41" fmla="*/ 451 h 714"/>
                <a:gd name="T42" fmla="*/ 0 w 1597"/>
                <a:gd name="T43" fmla="*/ 633 h 714"/>
                <a:gd name="T44" fmla="*/ 17 w 1597"/>
                <a:gd name="T45" fmla="*/ 714 h 714"/>
                <a:gd name="T46" fmla="*/ 1546 w 1597"/>
                <a:gd name="T47" fmla="*/ 714 h 714"/>
                <a:gd name="T48" fmla="*/ 1597 w 1597"/>
                <a:gd name="T49" fmla="*/ 598 h 714"/>
                <a:gd name="T50" fmla="*/ 1533 w 1597"/>
                <a:gd name="T51" fmla="*/ 472 h 714"/>
                <a:gd name="T52" fmla="*/ 581 w 1597"/>
                <a:gd name="T53" fmla="*/ 390 h 714"/>
                <a:gd name="T54" fmla="*/ 564 w 1597"/>
                <a:gd name="T55" fmla="*/ 356 h 714"/>
                <a:gd name="T56" fmla="*/ 595 w 1597"/>
                <a:gd name="T57" fmla="*/ 319 h 714"/>
                <a:gd name="T58" fmla="*/ 615 w 1597"/>
                <a:gd name="T59" fmla="*/ 340 h 714"/>
                <a:gd name="T60" fmla="*/ 609 w 1597"/>
                <a:gd name="T61" fmla="*/ 376 h 714"/>
                <a:gd name="T62" fmla="*/ 610 w 1597"/>
                <a:gd name="T63" fmla="*/ 382 h 714"/>
                <a:gd name="T64" fmla="*/ 581 w 1597"/>
                <a:gd name="T65" fmla="*/ 390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97" h="714">
                  <a:moveTo>
                    <a:pt x="1533" y="472"/>
                  </a:moveTo>
                  <a:cubicBezTo>
                    <a:pt x="1534" y="468"/>
                    <a:pt x="1534" y="463"/>
                    <a:pt x="1534" y="459"/>
                  </a:cubicBezTo>
                  <a:cubicBezTo>
                    <a:pt x="1534" y="386"/>
                    <a:pt x="1472" y="328"/>
                    <a:pt x="1396" y="328"/>
                  </a:cubicBezTo>
                  <a:cubicBezTo>
                    <a:pt x="1350" y="328"/>
                    <a:pt x="1310" y="349"/>
                    <a:pt x="1285" y="381"/>
                  </a:cubicBezTo>
                  <a:cubicBezTo>
                    <a:pt x="1279" y="379"/>
                    <a:pt x="1273" y="377"/>
                    <a:pt x="1266" y="376"/>
                  </a:cubicBezTo>
                  <a:cubicBezTo>
                    <a:pt x="1259" y="299"/>
                    <a:pt x="1190" y="238"/>
                    <a:pt x="1107" y="238"/>
                  </a:cubicBezTo>
                  <a:cubicBezTo>
                    <a:pt x="1069" y="238"/>
                    <a:pt x="1035" y="251"/>
                    <a:pt x="1008" y="271"/>
                  </a:cubicBezTo>
                  <a:cubicBezTo>
                    <a:pt x="986" y="233"/>
                    <a:pt x="945" y="208"/>
                    <a:pt x="896" y="208"/>
                  </a:cubicBezTo>
                  <a:cubicBezTo>
                    <a:pt x="878" y="208"/>
                    <a:pt x="861" y="211"/>
                    <a:pt x="846" y="218"/>
                  </a:cubicBezTo>
                  <a:cubicBezTo>
                    <a:pt x="835" y="155"/>
                    <a:pt x="777" y="107"/>
                    <a:pt x="707" y="107"/>
                  </a:cubicBezTo>
                  <a:cubicBezTo>
                    <a:pt x="702" y="107"/>
                    <a:pt x="696" y="107"/>
                    <a:pt x="690" y="108"/>
                  </a:cubicBezTo>
                  <a:cubicBezTo>
                    <a:pt x="690" y="48"/>
                    <a:pt x="638" y="0"/>
                    <a:pt x="575" y="0"/>
                  </a:cubicBezTo>
                  <a:cubicBezTo>
                    <a:pt x="530" y="0"/>
                    <a:pt x="491" y="25"/>
                    <a:pt x="472" y="61"/>
                  </a:cubicBezTo>
                  <a:cubicBezTo>
                    <a:pt x="468" y="60"/>
                    <a:pt x="464" y="59"/>
                    <a:pt x="460" y="59"/>
                  </a:cubicBezTo>
                  <a:cubicBezTo>
                    <a:pt x="427" y="59"/>
                    <a:pt x="400" y="85"/>
                    <a:pt x="400" y="116"/>
                  </a:cubicBezTo>
                  <a:cubicBezTo>
                    <a:pt x="400" y="122"/>
                    <a:pt x="401" y="127"/>
                    <a:pt x="402" y="133"/>
                  </a:cubicBezTo>
                  <a:cubicBezTo>
                    <a:pt x="370" y="149"/>
                    <a:pt x="345" y="177"/>
                    <a:pt x="333" y="210"/>
                  </a:cubicBezTo>
                  <a:cubicBezTo>
                    <a:pt x="326" y="209"/>
                    <a:pt x="319" y="208"/>
                    <a:pt x="311" y="208"/>
                  </a:cubicBezTo>
                  <a:cubicBezTo>
                    <a:pt x="262" y="208"/>
                    <a:pt x="221" y="242"/>
                    <a:pt x="213" y="286"/>
                  </a:cubicBezTo>
                  <a:cubicBezTo>
                    <a:pt x="151" y="312"/>
                    <a:pt x="109" y="370"/>
                    <a:pt x="109" y="437"/>
                  </a:cubicBezTo>
                  <a:cubicBezTo>
                    <a:pt x="109" y="442"/>
                    <a:pt x="109" y="446"/>
                    <a:pt x="109" y="451"/>
                  </a:cubicBezTo>
                  <a:cubicBezTo>
                    <a:pt x="44" y="488"/>
                    <a:pt x="0" y="555"/>
                    <a:pt x="0" y="633"/>
                  </a:cubicBezTo>
                  <a:cubicBezTo>
                    <a:pt x="0" y="661"/>
                    <a:pt x="6" y="689"/>
                    <a:pt x="17" y="714"/>
                  </a:cubicBezTo>
                  <a:cubicBezTo>
                    <a:pt x="1546" y="714"/>
                    <a:pt x="1546" y="714"/>
                    <a:pt x="1546" y="714"/>
                  </a:cubicBezTo>
                  <a:cubicBezTo>
                    <a:pt x="1578" y="684"/>
                    <a:pt x="1597" y="644"/>
                    <a:pt x="1597" y="598"/>
                  </a:cubicBezTo>
                  <a:cubicBezTo>
                    <a:pt x="1597" y="547"/>
                    <a:pt x="1572" y="502"/>
                    <a:pt x="1533" y="472"/>
                  </a:cubicBezTo>
                  <a:close/>
                  <a:moveTo>
                    <a:pt x="581" y="390"/>
                  </a:moveTo>
                  <a:cubicBezTo>
                    <a:pt x="578" y="377"/>
                    <a:pt x="572" y="365"/>
                    <a:pt x="564" y="356"/>
                  </a:cubicBezTo>
                  <a:cubicBezTo>
                    <a:pt x="576" y="345"/>
                    <a:pt x="587" y="333"/>
                    <a:pt x="595" y="319"/>
                  </a:cubicBezTo>
                  <a:cubicBezTo>
                    <a:pt x="601" y="327"/>
                    <a:pt x="608" y="334"/>
                    <a:pt x="615" y="340"/>
                  </a:cubicBezTo>
                  <a:cubicBezTo>
                    <a:pt x="611" y="351"/>
                    <a:pt x="609" y="363"/>
                    <a:pt x="609" y="376"/>
                  </a:cubicBezTo>
                  <a:cubicBezTo>
                    <a:pt x="609" y="378"/>
                    <a:pt x="610" y="380"/>
                    <a:pt x="610" y="382"/>
                  </a:cubicBezTo>
                  <a:cubicBezTo>
                    <a:pt x="600" y="384"/>
                    <a:pt x="590" y="386"/>
                    <a:pt x="581" y="390"/>
                  </a:cubicBezTo>
                  <a:close/>
                </a:path>
              </a:pathLst>
            </a:custGeom>
            <a:solidFill>
              <a:srgbClr val="F1F1F1"/>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12"/>
            <p:cNvSpPr/>
            <p:nvPr/>
          </p:nvSpPr>
          <p:spPr bwMode="auto">
            <a:xfrm>
              <a:off x="1810030" y="3099280"/>
              <a:ext cx="1890500" cy="1993508"/>
            </a:xfrm>
            <a:custGeom>
              <a:avLst/>
              <a:gdLst>
                <a:gd name="T0" fmla="*/ 1060 w 1187"/>
                <a:gd name="T1" fmla="*/ 0 h 1252"/>
                <a:gd name="T2" fmla="*/ 832 w 1187"/>
                <a:gd name="T3" fmla="*/ 228 h 1252"/>
                <a:gd name="T4" fmla="*/ 729 w 1187"/>
                <a:gd name="T5" fmla="*/ 312 h 1252"/>
                <a:gd name="T6" fmla="*/ 512 w 1187"/>
                <a:gd name="T7" fmla="*/ 432 h 1252"/>
                <a:gd name="T8" fmla="*/ 342 w 1187"/>
                <a:gd name="T9" fmla="*/ 509 h 1252"/>
                <a:gd name="T10" fmla="*/ 222 w 1187"/>
                <a:gd name="T11" fmla="*/ 568 h 1252"/>
                <a:gd name="T12" fmla="*/ 141 w 1187"/>
                <a:gd name="T13" fmla="*/ 619 h 1252"/>
                <a:gd name="T14" fmla="*/ 88 w 1187"/>
                <a:gd name="T15" fmla="*/ 664 h 1252"/>
                <a:gd name="T16" fmla="*/ 53 w 1187"/>
                <a:gd name="T17" fmla="*/ 704 h 1252"/>
                <a:gd name="T18" fmla="*/ 14 w 1187"/>
                <a:gd name="T19" fmla="*/ 777 h 1252"/>
                <a:gd name="T20" fmla="*/ 0 w 1187"/>
                <a:gd name="T21" fmla="*/ 862 h 1252"/>
                <a:gd name="T22" fmla="*/ 15 w 1187"/>
                <a:gd name="T23" fmla="*/ 954 h 1252"/>
                <a:gd name="T24" fmla="*/ 84 w 1187"/>
                <a:gd name="T25" fmla="*/ 1095 h 1252"/>
                <a:gd name="T26" fmla="*/ 210 w 1187"/>
                <a:gd name="T27" fmla="*/ 1252 h 1252"/>
                <a:gd name="T28" fmla="*/ 342 w 1187"/>
                <a:gd name="T29" fmla="*/ 1129 h 1252"/>
                <a:gd name="T30" fmla="*/ 263 w 1187"/>
                <a:gd name="T31" fmla="*/ 1036 h 1252"/>
                <a:gd name="T32" fmla="*/ 197 w 1187"/>
                <a:gd name="T33" fmla="*/ 929 h 1252"/>
                <a:gd name="T34" fmla="*/ 184 w 1187"/>
                <a:gd name="T35" fmla="*/ 890 h 1252"/>
                <a:gd name="T36" fmla="*/ 180 w 1187"/>
                <a:gd name="T37" fmla="*/ 862 h 1252"/>
                <a:gd name="T38" fmla="*/ 183 w 1187"/>
                <a:gd name="T39" fmla="*/ 841 h 1252"/>
                <a:gd name="T40" fmla="*/ 191 w 1187"/>
                <a:gd name="T41" fmla="*/ 822 h 1252"/>
                <a:gd name="T42" fmla="*/ 204 w 1187"/>
                <a:gd name="T43" fmla="*/ 803 h 1252"/>
                <a:gd name="T44" fmla="*/ 249 w 1187"/>
                <a:gd name="T45" fmla="*/ 763 h 1252"/>
                <a:gd name="T46" fmla="*/ 309 w 1187"/>
                <a:gd name="T47" fmla="*/ 726 h 1252"/>
                <a:gd name="T48" fmla="*/ 451 w 1187"/>
                <a:gd name="T49" fmla="*/ 657 h 1252"/>
                <a:gd name="T50" fmla="*/ 707 w 1187"/>
                <a:gd name="T51" fmla="*/ 535 h 1252"/>
                <a:gd name="T52" fmla="*/ 838 w 1187"/>
                <a:gd name="T53" fmla="*/ 456 h 1252"/>
                <a:gd name="T54" fmla="*/ 959 w 1187"/>
                <a:gd name="T55" fmla="*/ 355 h 1252"/>
                <a:gd name="T56" fmla="*/ 1152 w 1187"/>
                <a:gd name="T57" fmla="*/ 162 h 1252"/>
                <a:gd name="T58" fmla="*/ 1181 w 1187"/>
                <a:gd name="T59" fmla="*/ 133 h 1252"/>
                <a:gd name="T60" fmla="*/ 1187 w 1187"/>
                <a:gd name="T61" fmla="*/ 127 h 1252"/>
                <a:gd name="T62" fmla="*/ 1060 w 1187"/>
                <a:gd name="T63" fmla="*/ 0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87" h="1252">
                  <a:moveTo>
                    <a:pt x="1060" y="0"/>
                  </a:moveTo>
                  <a:cubicBezTo>
                    <a:pt x="1060" y="0"/>
                    <a:pt x="1043" y="16"/>
                    <a:pt x="832" y="228"/>
                  </a:cubicBezTo>
                  <a:cubicBezTo>
                    <a:pt x="801" y="258"/>
                    <a:pt x="766" y="286"/>
                    <a:pt x="729" y="312"/>
                  </a:cubicBezTo>
                  <a:cubicBezTo>
                    <a:pt x="663" y="358"/>
                    <a:pt x="588" y="396"/>
                    <a:pt x="512" y="432"/>
                  </a:cubicBezTo>
                  <a:cubicBezTo>
                    <a:pt x="455" y="459"/>
                    <a:pt x="397" y="484"/>
                    <a:pt x="342" y="509"/>
                  </a:cubicBezTo>
                  <a:cubicBezTo>
                    <a:pt x="300" y="528"/>
                    <a:pt x="260" y="547"/>
                    <a:pt x="222" y="568"/>
                  </a:cubicBezTo>
                  <a:cubicBezTo>
                    <a:pt x="194" y="584"/>
                    <a:pt x="167" y="600"/>
                    <a:pt x="141" y="619"/>
                  </a:cubicBezTo>
                  <a:cubicBezTo>
                    <a:pt x="122" y="633"/>
                    <a:pt x="104" y="648"/>
                    <a:pt x="88" y="664"/>
                  </a:cubicBezTo>
                  <a:cubicBezTo>
                    <a:pt x="75" y="677"/>
                    <a:pt x="63" y="690"/>
                    <a:pt x="53" y="704"/>
                  </a:cubicBezTo>
                  <a:cubicBezTo>
                    <a:pt x="37" y="726"/>
                    <a:pt x="24" y="751"/>
                    <a:pt x="14" y="777"/>
                  </a:cubicBezTo>
                  <a:cubicBezTo>
                    <a:pt x="5" y="804"/>
                    <a:pt x="0" y="833"/>
                    <a:pt x="0" y="862"/>
                  </a:cubicBezTo>
                  <a:cubicBezTo>
                    <a:pt x="0" y="893"/>
                    <a:pt x="5" y="923"/>
                    <a:pt x="15" y="954"/>
                  </a:cubicBezTo>
                  <a:cubicBezTo>
                    <a:pt x="29" y="1000"/>
                    <a:pt x="52" y="1046"/>
                    <a:pt x="84" y="1095"/>
                  </a:cubicBezTo>
                  <a:cubicBezTo>
                    <a:pt x="116" y="1144"/>
                    <a:pt x="158" y="1196"/>
                    <a:pt x="210" y="1252"/>
                  </a:cubicBezTo>
                  <a:cubicBezTo>
                    <a:pt x="342" y="1129"/>
                    <a:pt x="342" y="1129"/>
                    <a:pt x="342" y="1129"/>
                  </a:cubicBezTo>
                  <a:cubicBezTo>
                    <a:pt x="310" y="1096"/>
                    <a:pt x="284" y="1065"/>
                    <a:pt x="263" y="1036"/>
                  </a:cubicBezTo>
                  <a:cubicBezTo>
                    <a:pt x="231" y="994"/>
                    <a:pt x="209" y="958"/>
                    <a:pt x="197" y="929"/>
                  </a:cubicBezTo>
                  <a:cubicBezTo>
                    <a:pt x="191" y="914"/>
                    <a:pt x="186" y="901"/>
                    <a:pt x="184" y="890"/>
                  </a:cubicBezTo>
                  <a:cubicBezTo>
                    <a:pt x="181" y="879"/>
                    <a:pt x="180" y="870"/>
                    <a:pt x="180" y="862"/>
                  </a:cubicBezTo>
                  <a:cubicBezTo>
                    <a:pt x="180" y="854"/>
                    <a:pt x="181" y="847"/>
                    <a:pt x="183" y="841"/>
                  </a:cubicBezTo>
                  <a:cubicBezTo>
                    <a:pt x="185" y="834"/>
                    <a:pt x="187" y="829"/>
                    <a:pt x="191" y="822"/>
                  </a:cubicBezTo>
                  <a:cubicBezTo>
                    <a:pt x="194" y="816"/>
                    <a:pt x="198" y="810"/>
                    <a:pt x="204" y="803"/>
                  </a:cubicBezTo>
                  <a:cubicBezTo>
                    <a:pt x="214" y="791"/>
                    <a:pt x="229" y="777"/>
                    <a:pt x="249" y="763"/>
                  </a:cubicBezTo>
                  <a:cubicBezTo>
                    <a:pt x="266" y="751"/>
                    <a:pt x="286" y="738"/>
                    <a:pt x="309" y="726"/>
                  </a:cubicBezTo>
                  <a:cubicBezTo>
                    <a:pt x="349" y="703"/>
                    <a:pt x="398" y="681"/>
                    <a:pt x="451" y="657"/>
                  </a:cubicBezTo>
                  <a:cubicBezTo>
                    <a:pt x="530" y="621"/>
                    <a:pt x="619" y="583"/>
                    <a:pt x="707" y="535"/>
                  </a:cubicBezTo>
                  <a:cubicBezTo>
                    <a:pt x="752" y="512"/>
                    <a:pt x="796" y="485"/>
                    <a:pt x="838" y="456"/>
                  </a:cubicBezTo>
                  <a:cubicBezTo>
                    <a:pt x="880" y="426"/>
                    <a:pt x="921" y="393"/>
                    <a:pt x="959" y="355"/>
                  </a:cubicBezTo>
                  <a:cubicBezTo>
                    <a:pt x="1065" y="249"/>
                    <a:pt x="1122" y="192"/>
                    <a:pt x="1152" y="162"/>
                  </a:cubicBezTo>
                  <a:cubicBezTo>
                    <a:pt x="1168" y="146"/>
                    <a:pt x="1176" y="138"/>
                    <a:pt x="1181" y="133"/>
                  </a:cubicBezTo>
                  <a:cubicBezTo>
                    <a:pt x="1186" y="128"/>
                    <a:pt x="1187" y="127"/>
                    <a:pt x="1187" y="127"/>
                  </a:cubicBezTo>
                  <a:lnTo>
                    <a:pt x="1060" y="0"/>
                  </a:lnTo>
                  <a:close/>
                </a:path>
              </a:pathLst>
            </a:custGeom>
            <a:solidFill>
              <a:srgbClr val="F1F1F1"/>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13"/>
            <p:cNvSpPr/>
            <p:nvPr/>
          </p:nvSpPr>
          <p:spPr bwMode="auto">
            <a:xfrm>
              <a:off x="1194002" y="4629588"/>
              <a:ext cx="1920124" cy="603237"/>
            </a:xfrm>
            <a:custGeom>
              <a:avLst/>
              <a:gdLst>
                <a:gd name="T0" fmla="*/ 38 w 1206"/>
                <a:gd name="T1" fmla="*/ 379 h 379"/>
                <a:gd name="T2" fmla="*/ 0 w 1206"/>
                <a:gd name="T3" fmla="*/ 287 h 379"/>
                <a:gd name="T4" fmla="*/ 48 w 1206"/>
                <a:gd name="T5" fmla="*/ 186 h 379"/>
                <a:gd name="T6" fmla="*/ 48 w 1206"/>
                <a:gd name="T7" fmla="*/ 176 h 379"/>
                <a:gd name="T8" fmla="*/ 152 w 1206"/>
                <a:gd name="T9" fmla="*/ 71 h 379"/>
                <a:gd name="T10" fmla="*/ 236 w 1206"/>
                <a:gd name="T11" fmla="*/ 114 h 379"/>
                <a:gd name="T12" fmla="*/ 250 w 1206"/>
                <a:gd name="T13" fmla="*/ 110 h 379"/>
                <a:gd name="T14" fmla="*/ 370 w 1206"/>
                <a:gd name="T15" fmla="*/ 0 h 379"/>
                <a:gd name="T16" fmla="*/ 487 w 1206"/>
                <a:gd name="T17" fmla="*/ 91 h 379"/>
                <a:gd name="T18" fmla="*/ 501 w 1206"/>
                <a:gd name="T19" fmla="*/ 89 h 379"/>
                <a:gd name="T20" fmla="*/ 552 w 1206"/>
                <a:gd name="T21" fmla="*/ 110 h 379"/>
                <a:gd name="T22" fmla="*/ 552 w 1206"/>
                <a:gd name="T23" fmla="*/ 110 h 379"/>
                <a:gd name="T24" fmla="*/ 649 w 1206"/>
                <a:gd name="T25" fmla="*/ 13 h 379"/>
                <a:gd name="T26" fmla="*/ 746 w 1206"/>
                <a:gd name="T27" fmla="*/ 110 h 379"/>
                <a:gd name="T28" fmla="*/ 746 w 1206"/>
                <a:gd name="T29" fmla="*/ 115 h 379"/>
                <a:gd name="T30" fmla="*/ 767 w 1206"/>
                <a:gd name="T31" fmla="*/ 121 h 379"/>
                <a:gd name="T32" fmla="*/ 827 w 1206"/>
                <a:gd name="T33" fmla="*/ 71 h 379"/>
                <a:gd name="T34" fmla="*/ 877 w 1206"/>
                <a:gd name="T35" fmla="*/ 98 h 379"/>
                <a:gd name="T36" fmla="*/ 993 w 1206"/>
                <a:gd name="T37" fmla="*/ 27 h 379"/>
                <a:gd name="T38" fmla="*/ 1124 w 1206"/>
                <a:gd name="T39" fmla="*/ 158 h 379"/>
                <a:gd name="T40" fmla="*/ 1123 w 1206"/>
                <a:gd name="T41" fmla="*/ 170 h 379"/>
                <a:gd name="T42" fmla="*/ 1206 w 1206"/>
                <a:gd name="T43" fmla="*/ 314 h 379"/>
                <a:gd name="T44" fmla="*/ 1193 w 1206"/>
                <a:gd name="T45" fmla="*/ 379 h 379"/>
                <a:gd name="T46" fmla="*/ 38 w 1206"/>
                <a:gd name="T47" fmla="*/ 37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06" h="379">
                  <a:moveTo>
                    <a:pt x="38" y="379"/>
                  </a:moveTo>
                  <a:cubicBezTo>
                    <a:pt x="15" y="355"/>
                    <a:pt x="0" y="323"/>
                    <a:pt x="0" y="287"/>
                  </a:cubicBezTo>
                  <a:cubicBezTo>
                    <a:pt x="0" y="246"/>
                    <a:pt x="19" y="210"/>
                    <a:pt x="48" y="186"/>
                  </a:cubicBezTo>
                  <a:cubicBezTo>
                    <a:pt x="48" y="183"/>
                    <a:pt x="48" y="179"/>
                    <a:pt x="48" y="176"/>
                  </a:cubicBezTo>
                  <a:cubicBezTo>
                    <a:pt x="48" y="118"/>
                    <a:pt x="94" y="71"/>
                    <a:pt x="152" y="71"/>
                  </a:cubicBezTo>
                  <a:cubicBezTo>
                    <a:pt x="186" y="71"/>
                    <a:pt x="217" y="88"/>
                    <a:pt x="236" y="114"/>
                  </a:cubicBezTo>
                  <a:cubicBezTo>
                    <a:pt x="240" y="112"/>
                    <a:pt x="245" y="111"/>
                    <a:pt x="250" y="110"/>
                  </a:cubicBezTo>
                  <a:cubicBezTo>
                    <a:pt x="256" y="49"/>
                    <a:pt x="307" y="0"/>
                    <a:pt x="370" y="0"/>
                  </a:cubicBezTo>
                  <a:cubicBezTo>
                    <a:pt x="427" y="0"/>
                    <a:pt x="474" y="39"/>
                    <a:pt x="487" y="91"/>
                  </a:cubicBezTo>
                  <a:cubicBezTo>
                    <a:pt x="492" y="90"/>
                    <a:pt x="496" y="89"/>
                    <a:pt x="501" y="89"/>
                  </a:cubicBezTo>
                  <a:cubicBezTo>
                    <a:pt x="521" y="89"/>
                    <a:pt x="539" y="97"/>
                    <a:pt x="552" y="110"/>
                  </a:cubicBezTo>
                  <a:cubicBezTo>
                    <a:pt x="552" y="110"/>
                    <a:pt x="552" y="110"/>
                    <a:pt x="552" y="110"/>
                  </a:cubicBezTo>
                  <a:cubicBezTo>
                    <a:pt x="552" y="56"/>
                    <a:pt x="596" y="13"/>
                    <a:pt x="649" y="13"/>
                  </a:cubicBezTo>
                  <a:cubicBezTo>
                    <a:pt x="703" y="13"/>
                    <a:pt x="746" y="56"/>
                    <a:pt x="746" y="110"/>
                  </a:cubicBezTo>
                  <a:cubicBezTo>
                    <a:pt x="746" y="111"/>
                    <a:pt x="746" y="113"/>
                    <a:pt x="746" y="115"/>
                  </a:cubicBezTo>
                  <a:cubicBezTo>
                    <a:pt x="753" y="116"/>
                    <a:pt x="760" y="118"/>
                    <a:pt x="767" y="121"/>
                  </a:cubicBezTo>
                  <a:cubicBezTo>
                    <a:pt x="773" y="93"/>
                    <a:pt x="797" y="71"/>
                    <a:pt x="827" y="71"/>
                  </a:cubicBezTo>
                  <a:cubicBezTo>
                    <a:pt x="848" y="71"/>
                    <a:pt x="866" y="82"/>
                    <a:pt x="877" y="98"/>
                  </a:cubicBezTo>
                  <a:cubicBezTo>
                    <a:pt x="899" y="56"/>
                    <a:pt x="943" y="27"/>
                    <a:pt x="993" y="27"/>
                  </a:cubicBezTo>
                  <a:cubicBezTo>
                    <a:pt x="1065" y="27"/>
                    <a:pt x="1124" y="86"/>
                    <a:pt x="1124" y="158"/>
                  </a:cubicBezTo>
                  <a:cubicBezTo>
                    <a:pt x="1124" y="162"/>
                    <a:pt x="1124" y="166"/>
                    <a:pt x="1123" y="170"/>
                  </a:cubicBezTo>
                  <a:cubicBezTo>
                    <a:pt x="1173" y="199"/>
                    <a:pt x="1206" y="253"/>
                    <a:pt x="1206" y="314"/>
                  </a:cubicBezTo>
                  <a:cubicBezTo>
                    <a:pt x="1206" y="337"/>
                    <a:pt x="1201" y="359"/>
                    <a:pt x="1193" y="379"/>
                  </a:cubicBezTo>
                  <a:lnTo>
                    <a:pt x="38" y="379"/>
                  </a:lnTo>
                  <a:close/>
                </a:path>
              </a:pathLst>
            </a:custGeom>
            <a:solidFill>
              <a:srgbClr val="E5E5E5"/>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14"/>
            <p:cNvSpPr/>
            <p:nvPr/>
          </p:nvSpPr>
          <p:spPr bwMode="auto">
            <a:xfrm>
              <a:off x="1845713" y="3123517"/>
              <a:ext cx="1829234" cy="1945707"/>
            </a:xfrm>
            <a:custGeom>
              <a:avLst/>
              <a:gdLst>
                <a:gd name="T0" fmla="*/ 1053 w 1149"/>
                <a:gd name="T1" fmla="*/ 0 h 1222"/>
                <a:gd name="T2" fmla="*/ 825 w 1149"/>
                <a:gd name="T3" fmla="*/ 228 h 1222"/>
                <a:gd name="T4" fmla="*/ 597 w 1149"/>
                <a:gd name="T5" fmla="*/ 389 h 1222"/>
                <a:gd name="T6" fmla="*/ 401 w 1149"/>
                <a:gd name="T7" fmla="*/ 481 h 1222"/>
                <a:gd name="T8" fmla="*/ 260 w 1149"/>
                <a:gd name="T9" fmla="*/ 547 h 1222"/>
                <a:gd name="T10" fmla="*/ 165 w 1149"/>
                <a:gd name="T11" fmla="*/ 600 h 1222"/>
                <a:gd name="T12" fmla="*/ 102 w 1149"/>
                <a:gd name="T13" fmla="*/ 645 h 1222"/>
                <a:gd name="T14" fmla="*/ 62 w 1149"/>
                <a:gd name="T15" fmla="*/ 686 h 1222"/>
                <a:gd name="T16" fmla="*/ 17 w 1149"/>
                <a:gd name="T17" fmla="*/ 759 h 1222"/>
                <a:gd name="T18" fmla="*/ 0 w 1149"/>
                <a:gd name="T19" fmla="*/ 847 h 1222"/>
                <a:gd name="T20" fmla="*/ 14 w 1149"/>
                <a:gd name="T21" fmla="*/ 933 h 1222"/>
                <a:gd name="T22" fmla="*/ 80 w 1149"/>
                <a:gd name="T23" fmla="*/ 1068 h 1222"/>
                <a:gd name="T24" fmla="*/ 204 w 1149"/>
                <a:gd name="T25" fmla="*/ 1222 h 1222"/>
                <a:gd name="T26" fmla="*/ 304 w 1149"/>
                <a:gd name="T27" fmla="*/ 1129 h 1222"/>
                <a:gd name="T28" fmla="*/ 223 w 1149"/>
                <a:gd name="T29" fmla="*/ 1035 h 1222"/>
                <a:gd name="T30" fmla="*/ 155 w 1149"/>
                <a:gd name="T31" fmla="*/ 922 h 1222"/>
                <a:gd name="T32" fmla="*/ 140 w 1149"/>
                <a:gd name="T33" fmla="*/ 880 h 1222"/>
                <a:gd name="T34" fmla="*/ 136 w 1149"/>
                <a:gd name="T35" fmla="*/ 847 h 1222"/>
                <a:gd name="T36" fmla="*/ 140 w 1149"/>
                <a:gd name="T37" fmla="*/ 820 h 1222"/>
                <a:gd name="T38" fmla="*/ 150 w 1149"/>
                <a:gd name="T39" fmla="*/ 797 h 1222"/>
                <a:gd name="T40" fmla="*/ 165 w 1149"/>
                <a:gd name="T41" fmla="*/ 774 h 1222"/>
                <a:gd name="T42" fmla="*/ 214 w 1149"/>
                <a:gd name="T43" fmla="*/ 731 h 1222"/>
                <a:gd name="T44" fmla="*/ 276 w 1149"/>
                <a:gd name="T45" fmla="*/ 691 h 1222"/>
                <a:gd name="T46" fmla="*/ 420 w 1149"/>
                <a:gd name="T47" fmla="*/ 622 h 1222"/>
                <a:gd name="T48" fmla="*/ 675 w 1149"/>
                <a:gd name="T49" fmla="*/ 501 h 1222"/>
                <a:gd name="T50" fmla="*/ 922 w 1149"/>
                <a:gd name="T51" fmla="*/ 324 h 1222"/>
                <a:gd name="T52" fmla="*/ 1115 w 1149"/>
                <a:gd name="T53" fmla="*/ 131 h 1222"/>
                <a:gd name="T54" fmla="*/ 1144 w 1149"/>
                <a:gd name="T55" fmla="*/ 102 h 1222"/>
                <a:gd name="T56" fmla="*/ 1149 w 1149"/>
                <a:gd name="T57" fmla="*/ 96 h 1222"/>
                <a:gd name="T58" fmla="*/ 1053 w 1149"/>
                <a:gd name="T59" fmla="*/ 0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49" h="1222">
                  <a:moveTo>
                    <a:pt x="1053" y="0"/>
                  </a:moveTo>
                  <a:cubicBezTo>
                    <a:pt x="1053" y="0"/>
                    <a:pt x="1037" y="17"/>
                    <a:pt x="825" y="228"/>
                  </a:cubicBezTo>
                  <a:cubicBezTo>
                    <a:pt x="762" y="292"/>
                    <a:pt x="682" y="344"/>
                    <a:pt x="597" y="389"/>
                  </a:cubicBezTo>
                  <a:cubicBezTo>
                    <a:pt x="533" y="423"/>
                    <a:pt x="466" y="453"/>
                    <a:pt x="401" y="481"/>
                  </a:cubicBezTo>
                  <a:cubicBezTo>
                    <a:pt x="352" y="503"/>
                    <a:pt x="305" y="524"/>
                    <a:pt x="260" y="547"/>
                  </a:cubicBezTo>
                  <a:cubicBezTo>
                    <a:pt x="226" y="563"/>
                    <a:pt x="194" y="581"/>
                    <a:pt x="165" y="600"/>
                  </a:cubicBezTo>
                  <a:cubicBezTo>
                    <a:pt x="142" y="614"/>
                    <a:pt x="121" y="629"/>
                    <a:pt x="102" y="645"/>
                  </a:cubicBezTo>
                  <a:cubicBezTo>
                    <a:pt x="88" y="658"/>
                    <a:pt x="74" y="671"/>
                    <a:pt x="62" y="686"/>
                  </a:cubicBezTo>
                  <a:cubicBezTo>
                    <a:pt x="44" y="707"/>
                    <a:pt x="28" y="732"/>
                    <a:pt x="17" y="759"/>
                  </a:cubicBezTo>
                  <a:cubicBezTo>
                    <a:pt x="6" y="786"/>
                    <a:pt x="0" y="816"/>
                    <a:pt x="0" y="847"/>
                  </a:cubicBezTo>
                  <a:cubicBezTo>
                    <a:pt x="0" y="875"/>
                    <a:pt x="5" y="904"/>
                    <a:pt x="14" y="933"/>
                  </a:cubicBezTo>
                  <a:cubicBezTo>
                    <a:pt x="27" y="976"/>
                    <a:pt x="49" y="1021"/>
                    <a:pt x="80" y="1068"/>
                  </a:cubicBezTo>
                  <a:cubicBezTo>
                    <a:pt x="112" y="1116"/>
                    <a:pt x="153" y="1166"/>
                    <a:pt x="204" y="1222"/>
                  </a:cubicBezTo>
                  <a:cubicBezTo>
                    <a:pt x="304" y="1129"/>
                    <a:pt x="304" y="1129"/>
                    <a:pt x="304" y="1129"/>
                  </a:cubicBezTo>
                  <a:cubicBezTo>
                    <a:pt x="272" y="1095"/>
                    <a:pt x="245" y="1064"/>
                    <a:pt x="223" y="1035"/>
                  </a:cubicBezTo>
                  <a:cubicBezTo>
                    <a:pt x="190" y="991"/>
                    <a:pt x="168" y="954"/>
                    <a:pt x="155" y="922"/>
                  </a:cubicBezTo>
                  <a:cubicBezTo>
                    <a:pt x="148" y="907"/>
                    <a:pt x="143" y="893"/>
                    <a:pt x="140" y="880"/>
                  </a:cubicBezTo>
                  <a:cubicBezTo>
                    <a:pt x="138" y="868"/>
                    <a:pt x="136" y="857"/>
                    <a:pt x="136" y="847"/>
                  </a:cubicBezTo>
                  <a:cubicBezTo>
                    <a:pt x="136" y="837"/>
                    <a:pt x="138" y="828"/>
                    <a:pt x="140" y="820"/>
                  </a:cubicBezTo>
                  <a:cubicBezTo>
                    <a:pt x="142" y="812"/>
                    <a:pt x="145" y="804"/>
                    <a:pt x="150" y="797"/>
                  </a:cubicBezTo>
                  <a:cubicBezTo>
                    <a:pt x="154" y="789"/>
                    <a:pt x="159" y="782"/>
                    <a:pt x="165" y="774"/>
                  </a:cubicBezTo>
                  <a:cubicBezTo>
                    <a:pt x="177" y="760"/>
                    <a:pt x="193" y="745"/>
                    <a:pt x="214" y="731"/>
                  </a:cubicBezTo>
                  <a:cubicBezTo>
                    <a:pt x="232" y="717"/>
                    <a:pt x="253" y="704"/>
                    <a:pt x="276" y="691"/>
                  </a:cubicBezTo>
                  <a:cubicBezTo>
                    <a:pt x="318" y="669"/>
                    <a:pt x="367" y="646"/>
                    <a:pt x="420" y="622"/>
                  </a:cubicBezTo>
                  <a:cubicBezTo>
                    <a:pt x="499" y="586"/>
                    <a:pt x="588" y="548"/>
                    <a:pt x="675" y="501"/>
                  </a:cubicBezTo>
                  <a:cubicBezTo>
                    <a:pt x="762" y="454"/>
                    <a:pt x="848" y="398"/>
                    <a:pt x="922" y="324"/>
                  </a:cubicBezTo>
                  <a:cubicBezTo>
                    <a:pt x="1027" y="219"/>
                    <a:pt x="1084" y="162"/>
                    <a:pt x="1115" y="131"/>
                  </a:cubicBezTo>
                  <a:cubicBezTo>
                    <a:pt x="1130" y="116"/>
                    <a:pt x="1139" y="107"/>
                    <a:pt x="1144" y="102"/>
                  </a:cubicBezTo>
                  <a:cubicBezTo>
                    <a:pt x="1148" y="97"/>
                    <a:pt x="1149" y="96"/>
                    <a:pt x="1149" y="96"/>
                  </a:cubicBezTo>
                  <a:lnTo>
                    <a:pt x="1053" y="0"/>
                  </a:lnTo>
                  <a:close/>
                </a:path>
              </a:pathLst>
            </a:custGeom>
            <a:solidFill>
              <a:srgbClr val="E5E5E5"/>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15"/>
            <p:cNvSpPr/>
            <p:nvPr/>
          </p:nvSpPr>
          <p:spPr bwMode="auto">
            <a:xfrm>
              <a:off x="1892841" y="3156506"/>
              <a:ext cx="1748444" cy="1879055"/>
            </a:xfrm>
            <a:custGeom>
              <a:avLst/>
              <a:gdLst>
                <a:gd name="T0" fmla="*/ 1045 w 1098"/>
                <a:gd name="T1" fmla="*/ 0 h 1180"/>
                <a:gd name="T2" fmla="*/ 817 w 1098"/>
                <a:gd name="T3" fmla="*/ 228 h 1180"/>
                <a:gd name="T4" fmla="*/ 581 w 1098"/>
                <a:gd name="T5" fmla="*/ 394 h 1180"/>
                <a:gd name="T6" fmla="*/ 383 w 1098"/>
                <a:gd name="T7" fmla="*/ 488 h 1180"/>
                <a:gd name="T8" fmla="*/ 243 w 1098"/>
                <a:gd name="T9" fmla="*/ 553 h 1180"/>
                <a:gd name="T10" fmla="*/ 151 w 1098"/>
                <a:gd name="T11" fmla="*/ 604 h 1180"/>
                <a:gd name="T12" fmla="*/ 44 w 1098"/>
                <a:gd name="T13" fmla="*/ 697 h 1180"/>
                <a:gd name="T14" fmla="*/ 12 w 1098"/>
                <a:gd name="T15" fmla="*/ 757 h 1180"/>
                <a:gd name="T16" fmla="*/ 0 w 1098"/>
                <a:gd name="T17" fmla="*/ 826 h 1180"/>
                <a:gd name="T18" fmla="*/ 12 w 1098"/>
                <a:gd name="T19" fmla="*/ 903 h 1180"/>
                <a:gd name="T20" fmla="*/ 75 w 1098"/>
                <a:gd name="T21" fmla="*/ 1031 h 1180"/>
                <a:gd name="T22" fmla="*/ 196 w 1098"/>
                <a:gd name="T23" fmla="*/ 1180 h 1180"/>
                <a:gd name="T24" fmla="*/ 252 w 1098"/>
                <a:gd name="T25" fmla="*/ 1129 h 1180"/>
                <a:gd name="T26" fmla="*/ 115 w 1098"/>
                <a:gd name="T27" fmla="*/ 949 h 1180"/>
                <a:gd name="T28" fmla="*/ 85 w 1098"/>
                <a:gd name="T29" fmla="*/ 881 h 1180"/>
                <a:gd name="T30" fmla="*/ 76 w 1098"/>
                <a:gd name="T31" fmla="*/ 826 h 1180"/>
                <a:gd name="T32" fmla="*/ 81 w 1098"/>
                <a:gd name="T33" fmla="*/ 791 h 1180"/>
                <a:gd name="T34" fmla="*/ 113 w 1098"/>
                <a:gd name="T35" fmla="*/ 732 h 1180"/>
                <a:gd name="T36" fmla="*/ 168 w 1098"/>
                <a:gd name="T37" fmla="*/ 684 h 1180"/>
                <a:gd name="T38" fmla="*/ 314 w 1098"/>
                <a:gd name="T39" fmla="*/ 603 h 1180"/>
                <a:gd name="T40" fmla="*/ 595 w 1098"/>
                <a:gd name="T41" fmla="*/ 472 h 1180"/>
                <a:gd name="T42" fmla="*/ 870 w 1098"/>
                <a:gd name="T43" fmla="*/ 282 h 1180"/>
                <a:gd name="T44" fmla="*/ 1098 w 1098"/>
                <a:gd name="T45" fmla="*/ 54 h 1180"/>
                <a:gd name="T46" fmla="*/ 1045 w 1098"/>
                <a:gd name="T47"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98" h="1180">
                  <a:moveTo>
                    <a:pt x="1045" y="0"/>
                  </a:moveTo>
                  <a:cubicBezTo>
                    <a:pt x="1045" y="0"/>
                    <a:pt x="1028" y="17"/>
                    <a:pt x="817" y="228"/>
                  </a:cubicBezTo>
                  <a:cubicBezTo>
                    <a:pt x="750" y="295"/>
                    <a:pt x="667" y="348"/>
                    <a:pt x="581" y="394"/>
                  </a:cubicBezTo>
                  <a:cubicBezTo>
                    <a:pt x="516" y="429"/>
                    <a:pt x="448" y="459"/>
                    <a:pt x="383" y="488"/>
                  </a:cubicBezTo>
                  <a:cubicBezTo>
                    <a:pt x="334" y="510"/>
                    <a:pt x="287" y="531"/>
                    <a:pt x="243" y="553"/>
                  </a:cubicBezTo>
                  <a:cubicBezTo>
                    <a:pt x="210" y="569"/>
                    <a:pt x="179" y="586"/>
                    <a:pt x="151" y="604"/>
                  </a:cubicBezTo>
                  <a:cubicBezTo>
                    <a:pt x="108" y="631"/>
                    <a:pt x="71" y="661"/>
                    <a:pt x="44" y="697"/>
                  </a:cubicBezTo>
                  <a:cubicBezTo>
                    <a:pt x="31" y="716"/>
                    <a:pt x="20" y="736"/>
                    <a:pt x="12" y="757"/>
                  </a:cubicBezTo>
                  <a:cubicBezTo>
                    <a:pt x="4" y="779"/>
                    <a:pt x="0" y="802"/>
                    <a:pt x="0" y="826"/>
                  </a:cubicBezTo>
                  <a:cubicBezTo>
                    <a:pt x="0" y="851"/>
                    <a:pt x="4" y="876"/>
                    <a:pt x="12" y="903"/>
                  </a:cubicBezTo>
                  <a:cubicBezTo>
                    <a:pt x="24" y="943"/>
                    <a:pt x="45" y="985"/>
                    <a:pt x="75" y="1031"/>
                  </a:cubicBezTo>
                  <a:cubicBezTo>
                    <a:pt x="106" y="1076"/>
                    <a:pt x="145" y="1126"/>
                    <a:pt x="196" y="1180"/>
                  </a:cubicBezTo>
                  <a:cubicBezTo>
                    <a:pt x="252" y="1129"/>
                    <a:pt x="252" y="1129"/>
                    <a:pt x="252" y="1129"/>
                  </a:cubicBezTo>
                  <a:cubicBezTo>
                    <a:pt x="187" y="1059"/>
                    <a:pt x="143" y="999"/>
                    <a:pt x="115" y="949"/>
                  </a:cubicBezTo>
                  <a:cubicBezTo>
                    <a:pt x="101" y="924"/>
                    <a:pt x="91" y="901"/>
                    <a:pt x="85" y="881"/>
                  </a:cubicBezTo>
                  <a:cubicBezTo>
                    <a:pt x="79" y="861"/>
                    <a:pt x="76" y="843"/>
                    <a:pt x="76" y="826"/>
                  </a:cubicBezTo>
                  <a:cubicBezTo>
                    <a:pt x="76" y="814"/>
                    <a:pt x="78" y="802"/>
                    <a:pt x="81" y="791"/>
                  </a:cubicBezTo>
                  <a:cubicBezTo>
                    <a:pt x="87" y="770"/>
                    <a:pt x="97" y="751"/>
                    <a:pt x="113" y="732"/>
                  </a:cubicBezTo>
                  <a:cubicBezTo>
                    <a:pt x="128" y="716"/>
                    <a:pt x="146" y="700"/>
                    <a:pt x="168" y="684"/>
                  </a:cubicBezTo>
                  <a:cubicBezTo>
                    <a:pt x="207" y="656"/>
                    <a:pt x="257" y="630"/>
                    <a:pt x="314" y="603"/>
                  </a:cubicBezTo>
                  <a:cubicBezTo>
                    <a:pt x="398" y="563"/>
                    <a:pt x="497" y="522"/>
                    <a:pt x="595" y="472"/>
                  </a:cubicBezTo>
                  <a:cubicBezTo>
                    <a:pt x="693" y="422"/>
                    <a:pt x="790" y="362"/>
                    <a:pt x="870" y="282"/>
                  </a:cubicBezTo>
                  <a:cubicBezTo>
                    <a:pt x="1082" y="71"/>
                    <a:pt x="1098" y="54"/>
                    <a:pt x="1098" y="54"/>
                  </a:cubicBezTo>
                  <a:lnTo>
                    <a:pt x="1045" y="0"/>
                  </a:lnTo>
                  <a:close/>
                </a:path>
              </a:pathLst>
            </a:custGeom>
            <a:solidFill>
              <a:srgbClr val="F1F1F1"/>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16"/>
            <p:cNvSpPr/>
            <p:nvPr/>
          </p:nvSpPr>
          <p:spPr bwMode="auto">
            <a:xfrm>
              <a:off x="3235311" y="3198248"/>
              <a:ext cx="366251" cy="364231"/>
            </a:xfrm>
            <a:custGeom>
              <a:avLst/>
              <a:gdLst>
                <a:gd name="T0" fmla="*/ 230 w 230"/>
                <a:gd name="T1" fmla="*/ 126 h 229"/>
                <a:gd name="T2" fmla="*/ 177 w 230"/>
                <a:gd name="T3" fmla="*/ 53 h 229"/>
                <a:gd name="T4" fmla="*/ 104 w 230"/>
                <a:gd name="T5" fmla="*/ 0 h 229"/>
                <a:gd name="T6" fmla="*/ 0 w 230"/>
                <a:gd name="T7" fmla="*/ 229 h 229"/>
                <a:gd name="T8" fmla="*/ 230 w 230"/>
                <a:gd name="T9" fmla="*/ 126 h 229"/>
              </a:gdLst>
              <a:ahLst/>
              <a:cxnLst>
                <a:cxn ang="0">
                  <a:pos x="T0" y="T1"/>
                </a:cxn>
                <a:cxn ang="0">
                  <a:pos x="T2" y="T3"/>
                </a:cxn>
                <a:cxn ang="0">
                  <a:pos x="T4" y="T5"/>
                </a:cxn>
                <a:cxn ang="0">
                  <a:pos x="T6" y="T7"/>
                </a:cxn>
                <a:cxn ang="0">
                  <a:pos x="T8" y="T9"/>
                </a:cxn>
              </a:cxnLst>
              <a:rect l="0" t="0" r="r" b="b"/>
              <a:pathLst>
                <a:path w="230" h="229">
                  <a:moveTo>
                    <a:pt x="230" y="126"/>
                  </a:moveTo>
                  <a:cubicBezTo>
                    <a:pt x="177" y="53"/>
                    <a:pt x="177" y="53"/>
                    <a:pt x="177" y="53"/>
                  </a:cubicBezTo>
                  <a:cubicBezTo>
                    <a:pt x="104" y="0"/>
                    <a:pt x="104" y="0"/>
                    <a:pt x="104" y="0"/>
                  </a:cubicBezTo>
                  <a:cubicBezTo>
                    <a:pt x="104" y="0"/>
                    <a:pt x="0" y="96"/>
                    <a:pt x="0" y="229"/>
                  </a:cubicBezTo>
                  <a:cubicBezTo>
                    <a:pt x="134" y="229"/>
                    <a:pt x="230" y="126"/>
                    <a:pt x="230" y="126"/>
                  </a:cubicBezTo>
                  <a:close/>
                </a:path>
              </a:pathLst>
            </a:custGeom>
            <a:solidFill>
              <a:srgbClr val="F6921E"/>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17"/>
            <p:cNvSpPr/>
            <p:nvPr/>
          </p:nvSpPr>
          <p:spPr bwMode="auto">
            <a:xfrm>
              <a:off x="3314755" y="3221812"/>
              <a:ext cx="263243" cy="261223"/>
            </a:xfrm>
            <a:custGeom>
              <a:avLst/>
              <a:gdLst>
                <a:gd name="T0" fmla="*/ 165 w 165"/>
                <a:gd name="T1" fmla="*/ 90 h 164"/>
                <a:gd name="T2" fmla="*/ 127 w 165"/>
                <a:gd name="T3" fmla="*/ 38 h 164"/>
                <a:gd name="T4" fmla="*/ 75 w 165"/>
                <a:gd name="T5" fmla="*/ 0 h 164"/>
                <a:gd name="T6" fmla="*/ 0 w 165"/>
                <a:gd name="T7" fmla="*/ 164 h 164"/>
                <a:gd name="T8" fmla="*/ 165 w 165"/>
                <a:gd name="T9" fmla="*/ 90 h 164"/>
              </a:gdLst>
              <a:ahLst/>
              <a:cxnLst>
                <a:cxn ang="0">
                  <a:pos x="T0" y="T1"/>
                </a:cxn>
                <a:cxn ang="0">
                  <a:pos x="T2" y="T3"/>
                </a:cxn>
                <a:cxn ang="0">
                  <a:pos x="T4" y="T5"/>
                </a:cxn>
                <a:cxn ang="0">
                  <a:pos x="T6" y="T7"/>
                </a:cxn>
                <a:cxn ang="0">
                  <a:pos x="T8" y="T9"/>
                </a:cxn>
              </a:cxnLst>
              <a:rect l="0" t="0" r="r" b="b"/>
              <a:pathLst>
                <a:path w="165" h="164">
                  <a:moveTo>
                    <a:pt x="165" y="90"/>
                  </a:moveTo>
                  <a:cubicBezTo>
                    <a:pt x="127" y="38"/>
                    <a:pt x="127" y="38"/>
                    <a:pt x="127" y="38"/>
                  </a:cubicBezTo>
                  <a:cubicBezTo>
                    <a:pt x="75" y="0"/>
                    <a:pt x="75" y="0"/>
                    <a:pt x="75" y="0"/>
                  </a:cubicBezTo>
                  <a:cubicBezTo>
                    <a:pt x="75" y="0"/>
                    <a:pt x="0" y="69"/>
                    <a:pt x="0" y="164"/>
                  </a:cubicBezTo>
                  <a:cubicBezTo>
                    <a:pt x="96" y="164"/>
                    <a:pt x="165" y="90"/>
                    <a:pt x="165" y="90"/>
                  </a:cubicBez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18"/>
            <p:cNvSpPr/>
            <p:nvPr/>
          </p:nvSpPr>
          <p:spPr bwMode="auto">
            <a:xfrm>
              <a:off x="3380061" y="3241337"/>
              <a:ext cx="178413" cy="178413"/>
            </a:xfrm>
            <a:custGeom>
              <a:avLst/>
              <a:gdLst>
                <a:gd name="T0" fmla="*/ 112 w 112"/>
                <a:gd name="T1" fmla="*/ 61 h 112"/>
                <a:gd name="T2" fmla="*/ 86 w 112"/>
                <a:gd name="T3" fmla="*/ 26 h 112"/>
                <a:gd name="T4" fmla="*/ 50 w 112"/>
                <a:gd name="T5" fmla="*/ 0 h 112"/>
                <a:gd name="T6" fmla="*/ 0 w 112"/>
                <a:gd name="T7" fmla="*/ 112 h 112"/>
                <a:gd name="T8" fmla="*/ 112 w 112"/>
                <a:gd name="T9" fmla="*/ 61 h 112"/>
              </a:gdLst>
              <a:ahLst/>
              <a:cxnLst>
                <a:cxn ang="0">
                  <a:pos x="T0" y="T1"/>
                </a:cxn>
                <a:cxn ang="0">
                  <a:pos x="T2" y="T3"/>
                </a:cxn>
                <a:cxn ang="0">
                  <a:pos x="T4" y="T5"/>
                </a:cxn>
                <a:cxn ang="0">
                  <a:pos x="T6" y="T7"/>
                </a:cxn>
                <a:cxn ang="0">
                  <a:pos x="T8" y="T9"/>
                </a:cxn>
              </a:cxnLst>
              <a:rect l="0" t="0" r="r" b="b"/>
              <a:pathLst>
                <a:path w="112" h="112">
                  <a:moveTo>
                    <a:pt x="112" y="61"/>
                  </a:moveTo>
                  <a:cubicBezTo>
                    <a:pt x="86" y="26"/>
                    <a:pt x="86" y="26"/>
                    <a:pt x="86" y="26"/>
                  </a:cubicBezTo>
                  <a:cubicBezTo>
                    <a:pt x="50" y="0"/>
                    <a:pt x="50" y="0"/>
                    <a:pt x="50" y="0"/>
                  </a:cubicBezTo>
                  <a:cubicBezTo>
                    <a:pt x="50" y="0"/>
                    <a:pt x="0" y="47"/>
                    <a:pt x="0" y="112"/>
                  </a:cubicBezTo>
                  <a:cubicBezTo>
                    <a:pt x="65" y="112"/>
                    <a:pt x="112" y="61"/>
                    <a:pt x="112" y="61"/>
                  </a:cubicBezTo>
                  <a:close/>
                </a:path>
              </a:pathLst>
            </a:custGeom>
            <a:solidFill>
              <a:srgbClr val="FBED21"/>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19"/>
            <p:cNvSpPr/>
            <p:nvPr/>
          </p:nvSpPr>
          <p:spPr bwMode="auto">
            <a:xfrm>
              <a:off x="3170006" y="2741108"/>
              <a:ext cx="509654" cy="514367"/>
            </a:xfrm>
            <a:custGeom>
              <a:avLst/>
              <a:gdLst>
                <a:gd name="T0" fmla="*/ 320 w 320"/>
                <a:gd name="T1" fmla="*/ 24 h 323"/>
                <a:gd name="T2" fmla="*/ 201 w 320"/>
                <a:gd name="T3" fmla="*/ 67 h 323"/>
                <a:gd name="T4" fmla="*/ 0 w 320"/>
                <a:gd name="T5" fmla="*/ 268 h 323"/>
                <a:gd name="T6" fmla="*/ 180 w 320"/>
                <a:gd name="T7" fmla="*/ 255 h 323"/>
                <a:gd name="T8" fmla="*/ 320 w 320"/>
                <a:gd name="T9" fmla="*/ 24 h 323"/>
              </a:gdLst>
              <a:ahLst/>
              <a:cxnLst>
                <a:cxn ang="0">
                  <a:pos x="T0" y="T1"/>
                </a:cxn>
                <a:cxn ang="0">
                  <a:pos x="T2" y="T3"/>
                </a:cxn>
                <a:cxn ang="0">
                  <a:pos x="T4" y="T5"/>
                </a:cxn>
                <a:cxn ang="0">
                  <a:pos x="T6" y="T7"/>
                </a:cxn>
                <a:cxn ang="0">
                  <a:pos x="T8" y="T9"/>
                </a:cxn>
              </a:cxnLst>
              <a:rect l="0" t="0" r="r" b="b"/>
              <a:pathLst>
                <a:path w="320" h="323">
                  <a:moveTo>
                    <a:pt x="320" y="24"/>
                  </a:moveTo>
                  <a:cubicBezTo>
                    <a:pt x="320" y="24"/>
                    <a:pt x="269" y="0"/>
                    <a:pt x="201" y="67"/>
                  </a:cubicBezTo>
                  <a:cubicBezTo>
                    <a:pt x="134" y="134"/>
                    <a:pt x="0" y="268"/>
                    <a:pt x="0" y="268"/>
                  </a:cubicBezTo>
                  <a:cubicBezTo>
                    <a:pt x="0" y="268"/>
                    <a:pt x="112" y="187"/>
                    <a:pt x="180" y="255"/>
                  </a:cubicBezTo>
                  <a:cubicBezTo>
                    <a:pt x="248" y="323"/>
                    <a:pt x="320" y="24"/>
                    <a:pt x="320" y="24"/>
                  </a:cubicBezTo>
                  <a:close/>
                </a:path>
              </a:pathLst>
            </a:custGeom>
            <a:solidFill>
              <a:schemeClr val="accent1">
                <a:lumMod val="75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20"/>
            <p:cNvSpPr/>
            <p:nvPr/>
          </p:nvSpPr>
          <p:spPr bwMode="auto">
            <a:xfrm>
              <a:off x="3544335" y="3118804"/>
              <a:ext cx="514367" cy="508981"/>
            </a:xfrm>
            <a:custGeom>
              <a:avLst/>
              <a:gdLst>
                <a:gd name="T0" fmla="*/ 298 w 323"/>
                <a:gd name="T1" fmla="*/ 0 h 320"/>
                <a:gd name="T2" fmla="*/ 256 w 323"/>
                <a:gd name="T3" fmla="*/ 119 h 320"/>
                <a:gd name="T4" fmla="*/ 55 w 323"/>
                <a:gd name="T5" fmla="*/ 320 h 320"/>
                <a:gd name="T6" fmla="*/ 68 w 323"/>
                <a:gd name="T7" fmla="*/ 141 h 320"/>
                <a:gd name="T8" fmla="*/ 298 w 323"/>
                <a:gd name="T9" fmla="*/ 0 h 320"/>
              </a:gdLst>
              <a:ahLst/>
              <a:cxnLst>
                <a:cxn ang="0">
                  <a:pos x="T0" y="T1"/>
                </a:cxn>
                <a:cxn ang="0">
                  <a:pos x="T2" y="T3"/>
                </a:cxn>
                <a:cxn ang="0">
                  <a:pos x="T4" y="T5"/>
                </a:cxn>
                <a:cxn ang="0">
                  <a:pos x="T6" y="T7"/>
                </a:cxn>
                <a:cxn ang="0">
                  <a:pos x="T8" y="T9"/>
                </a:cxn>
              </a:cxnLst>
              <a:rect l="0" t="0" r="r" b="b"/>
              <a:pathLst>
                <a:path w="323" h="320">
                  <a:moveTo>
                    <a:pt x="298" y="0"/>
                  </a:moveTo>
                  <a:cubicBezTo>
                    <a:pt x="298" y="0"/>
                    <a:pt x="323" y="52"/>
                    <a:pt x="256" y="119"/>
                  </a:cubicBezTo>
                  <a:cubicBezTo>
                    <a:pt x="189" y="186"/>
                    <a:pt x="55" y="320"/>
                    <a:pt x="55" y="320"/>
                  </a:cubicBezTo>
                  <a:cubicBezTo>
                    <a:pt x="55" y="320"/>
                    <a:pt x="136" y="209"/>
                    <a:pt x="68" y="141"/>
                  </a:cubicBezTo>
                  <a:cubicBezTo>
                    <a:pt x="0" y="73"/>
                    <a:pt x="298" y="0"/>
                    <a:pt x="298" y="0"/>
                  </a:cubicBezTo>
                  <a:close/>
                </a:path>
              </a:pathLst>
            </a:custGeom>
            <a:solidFill>
              <a:schemeClr val="accent1">
                <a:lumMod val="75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21"/>
            <p:cNvSpPr/>
            <p:nvPr/>
          </p:nvSpPr>
          <p:spPr bwMode="auto">
            <a:xfrm>
              <a:off x="3400932" y="3091201"/>
              <a:ext cx="305658" cy="307678"/>
            </a:xfrm>
            <a:custGeom>
              <a:avLst/>
              <a:gdLst>
                <a:gd name="T0" fmla="*/ 298 w 454"/>
                <a:gd name="T1" fmla="*/ 457 h 457"/>
                <a:gd name="T2" fmla="*/ 0 w 454"/>
                <a:gd name="T3" fmla="*/ 159 h 457"/>
                <a:gd name="T4" fmla="*/ 156 w 454"/>
                <a:gd name="T5" fmla="*/ 0 h 457"/>
                <a:gd name="T6" fmla="*/ 454 w 454"/>
                <a:gd name="T7" fmla="*/ 298 h 457"/>
                <a:gd name="T8" fmla="*/ 298 w 454"/>
                <a:gd name="T9" fmla="*/ 457 h 457"/>
              </a:gdLst>
              <a:ahLst/>
              <a:cxnLst>
                <a:cxn ang="0">
                  <a:pos x="T0" y="T1"/>
                </a:cxn>
                <a:cxn ang="0">
                  <a:pos x="T2" y="T3"/>
                </a:cxn>
                <a:cxn ang="0">
                  <a:pos x="T4" y="T5"/>
                </a:cxn>
                <a:cxn ang="0">
                  <a:pos x="T6" y="T7"/>
                </a:cxn>
                <a:cxn ang="0">
                  <a:pos x="T8" y="T9"/>
                </a:cxn>
              </a:cxnLst>
              <a:rect l="0" t="0" r="r" b="b"/>
              <a:pathLst>
                <a:path w="454" h="457">
                  <a:moveTo>
                    <a:pt x="298" y="457"/>
                  </a:moveTo>
                  <a:lnTo>
                    <a:pt x="0" y="159"/>
                  </a:lnTo>
                  <a:lnTo>
                    <a:pt x="156" y="0"/>
                  </a:lnTo>
                  <a:lnTo>
                    <a:pt x="454" y="298"/>
                  </a:lnTo>
                  <a:lnTo>
                    <a:pt x="298" y="457"/>
                  </a:lnTo>
                  <a:close/>
                </a:path>
              </a:pathLst>
            </a:custGeom>
            <a:solidFill>
              <a:srgbClr val="E5E5E5"/>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22"/>
            <p:cNvSpPr/>
            <p:nvPr/>
          </p:nvSpPr>
          <p:spPr bwMode="auto">
            <a:xfrm>
              <a:off x="3400932" y="3091201"/>
              <a:ext cx="111760" cy="111760"/>
            </a:xfrm>
            <a:custGeom>
              <a:avLst/>
              <a:gdLst>
                <a:gd name="T0" fmla="*/ 10 w 166"/>
                <a:gd name="T1" fmla="*/ 166 h 166"/>
                <a:gd name="T2" fmla="*/ 0 w 166"/>
                <a:gd name="T3" fmla="*/ 159 h 166"/>
                <a:gd name="T4" fmla="*/ 156 w 166"/>
                <a:gd name="T5" fmla="*/ 0 h 166"/>
                <a:gd name="T6" fmla="*/ 166 w 166"/>
                <a:gd name="T7" fmla="*/ 10 h 166"/>
                <a:gd name="T8" fmla="*/ 10 w 166"/>
                <a:gd name="T9" fmla="*/ 166 h 166"/>
              </a:gdLst>
              <a:ahLst/>
              <a:cxnLst>
                <a:cxn ang="0">
                  <a:pos x="T0" y="T1"/>
                </a:cxn>
                <a:cxn ang="0">
                  <a:pos x="T2" y="T3"/>
                </a:cxn>
                <a:cxn ang="0">
                  <a:pos x="T4" y="T5"/>
                </a:cxn>
                <a:cxn ang="0">
                  <a:pos x="T6" y="T7"/>
                </a:cxn>
                <a:cxn ang="0">
                  <a:pos x="T8" y="T9"/>
                </a:cxn>
              </a:cxnLst>
              <a:rect l="0" t="0" r="r" b="b"/>
              <a:pathLst>
                <a:path w="166" h="166">
                  <a:moveTo>
                    <a:pt x="10" y="166"/>
                  </a:moveTo>
                  <a:lnTo>
                    <a:pt x="0" y="159"/>
                  </a:lnTo>
                  <a:lnTo>
                    <a:pt x="156" y="0"/>
                  </a:lnTo>
                  <a:lnTo>
                    <a:pt x="166" y="10"/>
                  </a:lnTo>
                  <a:lnTo>
                    <a:pt x="10" y="166"/>
                  </a:lnTo>
                  <a:close/>
                </a:path>
              </a:pathLst>
            </a:custGeom>
            <a:solidFill>
              <a:srgbClr val="CBCBCB"/>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23"/>
            <p:cNvSpPr/>
            <p:nvPr/>
          </p:nvSpPr>
          <p:spPr bwMode="auto">
            <a:xfrm>
              <a:off x="3417090" y="3107359"/>
              <a:ext cx="109741" cy="111760"/>
            </a:xfrm>
            <a:custGeom>
              <a:avLst/>
              <a:gdLst>
                <a:gd name="T0" fmla="*/ 7 w 163"/>
                <a:gd name="T1" fmla="*/ 166 h 166"/>
                <a:gd name="T2" fmla="*/ 0 w 163"/>
                <a:gd name="T3" fmla="*/ 156 h 166"/>
                <a:gd name="T4" fmla="*/ 156 w 163"/>
                <a:gd name="T5" fmla="*/ 0 h 166"/>
                <a:gd name="T6" fmla="*/ 163 w 163"/>
                <a:gd name="T7" fmla="*/ 7 h 166"/>
                <a:gd name="T8" fmla="*/ 7 w 163"/>
                <a:gd name="T9" fmla="*/ 166 h 166"/>
              </a:gdLst>
              <a:ahLst/>
              <a:cxnLst>
                <a:cxn ang="0">
                  <a:pos x="T0" y="T1"/>
                </a:cxn>
                <a:cxn ang="0">
                  <a:pos x="T2" y="T3"/>
                </a:cxn>
                <a:cxn ang="0">
                  <a:pos x="T4" y="T5"/>
                </a:cxn>
                <a:cxn ang="0">
                  <a:pos x="T6" y="T7"/>
                </a:cxn>
                <a:cxn ang="0">
                  <a:pos x="T8" y="T9"/>
                </a:cxn>
              </a:cxnLst>
              <a:rect l="0" t="0" r="r" b="b"/>
              <a:pathLst>
                <a:path w="163" h="166">
                  <a:moveTo>
                    <a:pt x="7" y="166"/>
                  </a:moveTo>
                  <a:lnTo>
                    <a:pt x="0" y="156"/>
                  </a:lnTo>
                  <a:lnTo>
                    <a:pt x="156" y="0"/>
                  </a:lnTo>
                  <a:lnTo>
                    <a:pt x="163" y="7"/>
                  </a:lnTo>
                  <a:lnTo>
                    <a:pt x="7" y="166"/>
                  </a:lnTo>
                  <a:close/>
                </a:path>
              </a:pathLst>
            </a:custGeom>
            <a:solidFill>
              <a:srgbClr val="CBCBCB"/>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24"/>
            <p:cNvSpPr/>
            <p:nvPr/>
          </p:nvSpPr>
          <p:spPr bwMode="auto">
            <a:xfrm>
              <a:off x="3431229" y="3121497"/>
              <a:ext cx="111760" cy="111760"/>
            </a:xfrm>
            <a:custGeom>
              <a:avLst/>
              <a:gdLst>
                <a:gd name="T0" fmla="*/ 7 w 166"/>
                <a:gd name="T1" fmla="*/ 166 h 166"/>
                <a:gd name="T2" fmla="*/ 0 w 166"/>
                <a:gd name="T3" fmla="*/ 159 h 166"/>
                <a:gd name="T4" fmla="*/ 156 w 166"/>
                <a:gd name="T5" fmla="*/ 0 h 166"/>
                <a:gd name="T6" fmla="*/ 166 w 166"/>
                <a:gd name="T7" fmla="*/ 10 h 166"/>
                <a:gd name="T8" fmla="*/ 7 w 166"/>
                <a:gd name="T9" fmla="*/ 166 h 166"/>
              </a:gdLst>
              <a:ahLst/>
              <a:cxnLst>
                <a:cxn ang="0">
                  <a:pos x="T0" y="T1"/>
                </a:cxn>
                <a:cxn ang="0">
                  <a:pos x="T2" y="T3"/>
                </a:cxn>
                <a:cxn ang="0">
                  <a:pos x="T4" y="T5"/>
                </a:cxn>
                <a:cxn ang="0">
                  <a:pos x="T6" y="T7"/>
                </a:cxn>
                <a:cxn ang="0">
                  <a:pos x="T8" y="T9"/>
                </a:cxn>
              </a:cxnLst>
              <a:rect l="0" t="0" r="r" b="b"/>
              <a:pathLst>
                <a:path w="166" h="166">
                  <a:moveTo>
                    <a:pt x="7" y="166"/>
                  </a:moveTo>
                  <a:lnTo>
                    <a:pt x="0" y="159"/>
                  </a:lnTo>
                  <a:lnTo>
                    <a:pt x="156" y="0"/>
                  </a:lnTo>
                  <a:lnTo>
                    <a:pt x="166" y="10"/>
                  </a:lnTo>
                  <a:lnTo>
                    <a:pt x="7" y="166"/>
                  </a:lnTo>
                  <a:close/>
                </a:path>
              </a:pathLst>
            </a:custGeom>
            <a:solidFill>
              <a:srgbClr val="CBCBCB"/>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25"/>
            <p:cNvSpPr/>
            <p:nvPr/>
          </p:nvSpPr>
          <p:spPr bwMode="auto">
            <a:xfrm>
              <a:off x="3445367" y="3137655"/>
              <a:ext cx="111760" cy="109741"/>
            </a:xfrm>
            <a:custGeom>
              <a:avLst/>
              <a:gdLst>
                <a:gd name="T0" fmla="*/ 10 w 166"/>
                <a:gd name="T1" fmla="*/ 163 h 163"/>
                <a:gd name="T2" fmla="*/ 0 w 166"/>
                <a:gd name="T3" fmla="*/ 156 h 163"/>
                <a:gd name="T4" fmla="*/ 159 w 166"/>
                <a:gd name="T5" fmla="*/ 0 h 163"/>
                <a:gd name="T6" fmla="*/ 166 w 166"/>
                <a:gd name="T7" fmla="*/ 7 h 163"/>
                <a:gd name="T8" fmla="*/ 10 w 166"/>
                <a:gd name="T9" fmla="*/ 163 h 163"/>
              </a:gdLst>
              <a:ahLst/>
              <a:cxnLst>
                <a:cxn ang="0">
                  <a:pos x="T0" y="T1"/>
                </a:cxn>
                <a:cxn ang="0">
                  <a:pos x="T2" y="T3"/>
                </a:cxn>
                <a:cxn ang="0">
                  <a:pos x="T4" y="T5"/>
                </a:cxn>
                <a:cxn ang="0">
                  <a:pos x="T6" y="T7"/>
                </a:cxn>
                <a:cxn ang="0">
                  <a:pos x="T8" y="T9"/>
                </a:cxn>
              </a:cxnLst>
              <a:rect l="0" t="0" r="r" b="b"/>
              <a:pathLst>
                <a:path w="166" h="163">
                  <a:moveTo>
                    <a:pt x="10" y="163"/>
                  </a:moveTo>
                  <a:lnTo>
                    <a:pt x="0" y="156"/>
                  </a:lnTo>
                  <a:lnTo>
                    <a:pt x="159" y="0"/>
                  </a:lnTo>
                  <a:lnTo>
                    <a:pt x="166" y="7"/>
                  </a:lnTo>
                  <a:lnTo>
                    <a:pt x="10" y="163"/>
                  </a:lnTo>
                  <a:close/>
                </a:path>
              </a:pathLst>
            </a:custGeom>
            <a:solidFill>
              <a:srgbClr val="CBCBCB"/>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26"/>
            <p:cNvSpPr/>
            <p:nvPr/>
          </p:nvSpPr>
          <p:spPr bwMode="auto">
            <a:xfrm>
              <a:off x="3461525" y="3151794"/>
              <a:ext cx="111760" cy="111760"/>
            </a:xfrm>
            <a:custGeom>
              <a:avLst/>
              <a:gdLst>
                <a:gd name="T0" fmla="*/ 7 w 166"/>
                <a:gd name="T1" fmla="*/ 166 h 166"/>
                <a:gd name="T2" fmla="*/ 0 w 166"/>
                <a:gd name="T3" fmla="*/ 156 h 166"/>
                <a:gd name="T4" fmla="*/ 156 w 166"/>
                <a:gd name="T5" fmla="*/ 0 h 166"/>
                <a:gd name="T6" fmla="*/ 166 w 166"/>
                <a:gd name="T7" fmla="*/ 7 h 166"/>
                <a:gd name="T8" fmla="*/ 7 w 166"/>
                <a:gd name="T9" fmla="*/ 166 h 166"/>
              </a:gdLst>
              <a:ahLst/>
              <a:cxnLst>
                <a:cxn ang="0">
                  <a:pos x="T0" y="T1"/>
                </a:cxn>
                <a:cxn ang="0">
                  <a:pos x="T2" y="T3"/>
                </a:cxn>
                <a:cxn ang="0">
                  <a:pos x="T4" y="T5"/>
                </a:cxn>
                <a:cxn ang="0">
                  <a:pos x="T6" y="T7"/>
                </a:cxn>
                <a:cxn ang="0">
                  <a:pos x="T8" y="T9"/>
                </a:cxn>
              </a:cxnLst>
              <a:rect l="0" t="0" r="r" b="b"/>
              <a:pathLst>
                <a:path w="166" h="166">
                  <a:moveTo>
                    <a:pt x="7" y="166"/>
                  </a:moveTo>
                  <a:lnTo>
                    <a:pt x="0" y="156"/>
                  </a:lnTo>
                  <a:lnTo>
                    <a:pt x="156" y="0"/>
                  </a:lnTo>
                  <a:lnTo>
                    <a:pt x="166" y="7"/>
                  </a:lnTo>
                  <a:lnTo>
                    <a:pt x="7" y="166"/>
                  </a:lnTo>
                  <a:close/>
                </a:path>
              </a:pathLst>
            </a:custGeom>
            <a:solidFill>
              <a:srgbClr val="CBCBCB"/>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27"/>
            <p:cNvSpPr/>
            <p:nvPr/>
          </p:nvSpPr>
          <p:spPr bwMode="auto">
            <a:xfrm>
              <a:off x="3475663" y="3165932"/>
              <a:ext cx="111760" cy="111760"/>
            </a:xfrm>
            <a:custGeom>
              <a:avLst/>
              <a:gdLst>
                <a:gd name="T0" fmla="*/ 10 w 166"/>
                <a:gd name="T1" fmla="*/ 166 h 166"/>
                <a:gd name="T2" fmla="*/ 0 w 166"/>
                <a:gd name="T3" fmla="*/ 159 h 166"/>
                <a:gd name="T4" fmla="*/ 159 w 166"/>
                <a:gd name="T5" fmla="*/ 0 h 166"/>
                <a:gd name="T6" fmla="*/ 166 w 166"/>
                <a:gd name="T7" fmla="*/ 10 h 166"/>
                <a:gd name="T8" fmla="*/ 10 w 166"/>
                <a:gd name="T9" fmla="*/ 166 h 166"/>
              </a:gdLst>
              <a:ahLst/>
              <a:cxnLst>
                <a:cxn ang="0">
                  <a:pos x="T0" y="T1"/>
                </a:cxn>
                <a:cxn ang="0">
                  <a:pos x="T2" y="T3"/>
                </a:cxn>
                <a:cxn ang="0">
                  <a:pos x="T4" y="T5"/>
                </a:cxn>
                <a:cxn ang="0">
                  <a:pos x="T6" y="T7"/>
                </a:cxn>
                <a:cxn ang="0">
                  <a:pos x="T8" y="T9"/>
                </a:cxn>
              </a:cxnLst>
              <a:rect l="0" t="0" r="r" b="b"/>
              <a:pathLst>
                <a:path w="166" h="166">
                  <a:moveTo>
                    <a:pt x="10" y="166"/>
                  </a:moveTo>
                  <a:lnTo>
                    <a:pt x="0" y="159"/>
                  </a:lnTo>
                  <a:lnTo>
                    <a:pt x="159" y="0"/>
                  </a:lnTo>
                  <a:lnTo>
                    <a:pt x="166" y="10"/>
                  </a:lnTo>
                  <a:lnTo>
                    <a:pt x="10" y="166"/>
                  </a:lnTo>
                  <a:close/>
                </a:path>
              </a:pathLst>
            </a:custGeom>
            <a:solidFill>
              <a:srgbClr val="CBCBCB"/>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28"/>
            <p:cNvSpPr/>
            <p:nvPr/>
          </p:nvSpPr>
          <p:spPr bwMode="auto">
            <a:xfrm>
              <a:off x="3491822" y="3182090"/>
              <a:ext cx="109741" cy="111760"/>
            </a:xfrm>
            <a:custGeom>
              <a:avLst/>
              <a:gdLst>
                <a:gd name="T0" fmla="*/ 7 w 163"/>
                <a:gd name="T1" fmla="*/ 166 h 166"/>
                <a:gd name="T2" fmla="*/ 0 w 163"/>
                <a:gd name="T3" fmla="*/ 156 h 166"/>
                <a:gd name="T4" fmla="*/ 156 w 163"/>
                <a:gd name="T5" fmla="*/ 0 h 166"/>
                <a:gd name="T6" fmla="*/ 163 w 163"/>
                <a:gd name="T7" fmla="*/ 7 h 166"/>
                <a:gd name="T8" fmla="*/ 7 w 163"/>
                <a:gd name="T9" fmla="*/ 166 h 166"/>
              </a:gdLst>
              <a:ahLst/>
              <a:cxnLst>
                <a:cxn ang="0">
                  <a:pos x="T0" y="T1"/>
                </a:cxn>
                <a:cxn ang="0">
                  <a:pos x="T2" y="T3"/>
                </a:cxn>
                <a:cxn ang="0">
                  <a:pos x="T4" y="T5"/>
                </a:cxn>
                <a:cxn ang="0">
                  <a:pos x="T6" y="T7"/>
                </a:cxn>
                <a:cxn ang="0">
                  <a:pos x="T8" y="T9"/>
                </a:cxn>
              </a:cxnLst>
              <a:rect l="0" t="0" r="r" b="b"/>
              <a:pathLst>
                <a:path w="163" h="166">
                  <a:moveTo>
                    <a:pt x="7" y="166"/>
                  </a:moveTo>
                  <a:lnTo>
                    <a:pt x="0" y="156"/>
                  </a:lnTo>
                  <a:lnTo>
                    <a:pt x="156" y="0"/>
                  </a:lnTo>
                  <a:lnTo>
                    <a:pt x="163" y="7"/>
                  </a:lnTo>
                  <a:lnTo>
                    <a:pt x="7" y="166"/>
                  </a:lnTo>
                  <a:close/>
                </a:path>
              </a:pathLst>
            </a:custGeom>
            <a:solidFill>
              <a:srgbClr val="CBCBCB"/>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Freeform 29"/>
            <p:cNvSpPr/>
            <p:nvPr/>
          </p:nvSpPr>
          <p:spPr bwMode="auto">
            <a:xfrm>
              <a:off x="3505960" y="3196228"/>
              <a:ext cx="111760" cy="111760"/>
            </a:xfrm>
            <a:custGeom>
              <a:avLst/>
              <a:gdLst>
                <a:gd name="T0" fmla="*/ 7 w 166"/>
                <a:gd name="T1" fmla="*/ 166 h 166"/>
                <a:gd name="T2" fmla="*/ 0 w 166"/>
                <a:gd name="T3" fmla="*/ 159 h 166"/>
                <a:gd name="T4" fmla="*/ 156 w 166"/>
                <a:gd name="T5" fmla="*/ 0 h 166"/>
                <a:gd name="T6" fmla="*/ 166 w 166"/>
                <a:gd name="T7" fmla="*/ 10 h 166"/>
                <a:gd name="T8" fmla="*/ 7 w 166"/>
                <a:gd name="T9" fmla="*/ 166 h 166"/>
              </a:gdLst>
              <a:ahLst/>
              <a:cxnLst>
                <a:cxn ang="0">
                  <a:pos x="T0" y="T1"/>
                </a:cxn>
                <a:cxn ang="0">
                  <a:pos x="T2" y="T3"/>
                </a:cxn>
                <a:cxn ang="0">
                  <a:pos x="T4" y="T5"/>
                </a:cxn>
                <a:cxn ang="0">
                  <a:pos x="T6" y="T7"/>
                </a:cxn>
                <a:cxn ang="0">
                  <a:pos x="T8" y="T9"/>
                </a:cxn>
              </a:cxnLst>
              <a:rect l="0" t="0" r="r" b="b"/>
              <a:pathLst>
                <a:path w="166" h="166">
                  <a:moveTo>
                    <a:pt x="7" y="166"/>
                  </a:moveTo>
                  <a:lnTo>
                    <a:pt x="0" y="159"/>
                  </a:lnTo>
                  <a:lnTo>
                    <a:pt x="156" y="0"/>
                  </a:lnTo>
                  <a:lnTo>
                    <a:pt x="166" y="10"/>
                  </a:lnTo>
                  <a:lnTo>
                    <a:pt x="7" y="166"/>
                  </a:lnTo>
                  <a:close/>
                </a:path>
              </a:pathLst>
            </a:custGeom>
            <a:solidFill>
              <a:srgbClr val="CBCBCB"/>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30"/>
            <p:cNvSpPr/>
            <p:nvPr/>
          </p:nvSpPr>
          <p:spPr bwMode="auto">
            <a:xfrm>
              <a:off x="3520098" y="3212387"/>
              <a:ext cx="111760" cy="109741"/>
            </a:xfrm>
            <a:custGeom>
              <a:avLst/>
              <a:gdLst>
                <a:gd name="T0" fmla="*/ 10 w 166"/>
                <a:gd name="T1" fmla="*/ 163 h 163"/>
                <a:gd name="T2" fmla="*/ 0 w 166"/>
                <a:gd name="T3" fmla="*/ 156 h 163"/>
                <a:gd name="T4" fmla="*/ 159 w 166"/>
                <a:gd name="T5" fmla="*/ 0 h 163"/>
                <a:gd name="T6" fmla="*/ 166 w 166"/>
                <a:gd name="T7" fmla="*/ 7 h 163"/>
                <a:gd name="T8" fmla="*/ 10 w 166"/>
                <a:gd name="T9" fmla="*/ 163 h 163"/>
              </a:gdLst>
              <a:ahLst/>
              <a:cxnLst>
                <a:cxn ang="0">
                  <a:pos x="T0" y="T1"/>
                </a:cxn>
                <a:cxn ang="0">
                  <a:pos x="T2" y="T3"/>
                </a:cxn>
                <a:cxn ang="0">
                  <a:pos x="T4" y="T5"/>
                </a:cxn>
                <a:cxn ang="0">
                  <a:pos x="T6" y="T7"/>
                </a:cxn>
                <a:cxn ang="0">
                  <a:pos x="T8" y="T9"/>
                </a:cxn>
              </a:cxnLst>
              <a:rect l="0" t="0" r="r" b="b"/>
              <a:pathLst>
                <a:path w="166" h="163">
                  <a:moveTo>
                    <a:pt x="10" y="163"/>
                  </a:moveTo>
                  <a:lnTo>
                    <a:pt x="0" y="156"/>
                  </a:lnTo>
                  <a:lnTo>
                    <a:pt x="159" y="0"/>
                  </a:lnTo>
                  <a:lnTo>
                    <a:pt x="166" y="7"/>
                  </a:lnTo>
                  <a:lnTo>
                    <a:pt x="10" y="163"/>
                  </a:lnTo>
                  <a:close/>
                </a:path>
              </a:pathLst>
            </a:custGeom>
            <a:solidFill>
              <a:srgbClr val="CBCBCB"/>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31"/>
            <p:cNvSpPr/>
            <p:nvPr/>
          </p:nvSpPr>
          <p:spPr bwMode="auto">
            <a:xfrm>
              <a:off x="3536256" y="3226525"/>
              <a:ext cx="111760" cy="111760"/>
            </a:xfrm>
            <a:custGeom>
              <a:avLst/>
              <a:gdLst>
                <a:gd name="T0" fmla="*/ 7 w 166"/>
                <a:gd name="T1" fmla="*/ 166 h 166"/>
                <a:gd name="T2" fmla="*/ 0 w 166"/>
                <a:gd name="T3" fmla="*/ 159 h 166"/>
                <a:gd name="T4" fmla="*/ 156 w 166"/>
                <a:gd name="T5" fmla="*/ 0 h 166"/>
                <a:gd name="T6" fmla="*/ 166 w 166"/>
                <a:gd name="T7" fmla="*/ 10 h 166"/>
                <a:gd name="T8" fmla="*/ 7 w 166"/>
                <a:gd name="T9" fmla="*/ 166 h 166"/>
              </a:gdLst>
              <a:ahLst/>
              <a:cxnLst>
                <a:cxn ang="0">
                  <a:pos x="T0" y="T1"/>
                </a:cxn>
                <a:cxn ang="0">
                  <a:pos x="T2" y="T3"/>
                </a:cxn>
                <a:cxn ang="0">
                  <a:pos x="T4" y="T5"/>
                </a:cxn>
                <a:cxn ang="0">
                  <a:pos x="T6" y="T7"/>
                </a:cxn>
                <a:cxn ang="0">
                  <a:pos x="T8" y="T9"/>
                </a:cxn>
              </a:cxnLst>
              <a:rect l="0" t="0" r="r" b="b"/>
              <a:pathLst>
                <a:path w="166" h="166">
                  <a:moveTo>
                    <a:pt x="7" y="166"/>
                  </a:moveTo>
                  <a:lnTo>
                    <a:pt x="0" y="159"/>
                  </a:lnTo>
                  <a:lnTo>
                    <a:pt x="156" y="0"/>
                  </a:lnTo>
                  <a:lnTo>
                    <a:pt x="166" y="10"/>
                  </a:lnTo>
                  <a:lnTo>
                    <a:pt x="7" y="166"/>
                  </a:lnTo>
                  <a:close/>
                </a:path>
              </a:pathLst>
            </a:custGeom>
            <a:solidFill>
              <a:srgbClr val="CBCBCB"/>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Freeform 32"/>
            <p:cNvSpPr/>
            <p:nvPr/>
          </p:nvSpPr>
          <p:spPr bwMode="auto">
            <a:xfrm>
              <a:off x="3550395" y="3242683"/>
              <a:ext cx="111760" cy="109741"/>
            </a:xfrm>
            <a:custGeom>
              <a:avLst/>
              <a:gdLst>
                <a:gd name="T0" fmla="*/ 10 w 166"/>
                <a:gd name="T1" fmla="*/ 163 h 163"/>
                <a:gd name="T2" fmla="*/ 0 w 166"/>
                <a:gd name="T3" fmla="*/ 156 h 163"/>
                <a:gd name="T4" fmla="*/ 159 w 166"/>
                <a:gd name="T5" fmla="*/ 0 h 163"/>
                <a:gd name="T6" fmla="*/ 166 w 166"/>
                <a:gd name="T7" fmla="*/ 7 h 163"/>
                <a:gd name="T8" fmla="*/ 10 w 166"/>
                <a:gd name="T9" fmla="*/ 163 h 163"/>
              </a:gdLst>
              <a:ahLst/>
              <a:cxnLst>
                <a:cxn ang="0">
                  <a:pos x="T0" y="T1"/>
                </a:cxn>
                <a:cxn ang="0">
                  <a:pos x="T2" y="T3"/>
                </a:cxn>
                <a:cxn ang="0">
                  <a:pos x="T4" y="T5"/>
                </a:cxn>
                <a:cxn ang="0">
                  <a:pos x="T6" y="T7"/>
                </a:cxn>
                <a:cxn ang="0">
                  <a:pos x="T8" y="T9"/>
                </a:cxn>
              </a:cxnLst>
              <a:rect l="0" t="0" r="r" b="b"/>
              <a:pathLst>
                <a:path w="166" h="163">
                  <a:moveTo>
                    <a:pt x="10" y="163"/>
                  </a:moveTo>
                  <a:lnTo>
                    <a:pt x="0" y="156"/>
                  </a:lnTo>
                  <a:lnTo>
                    <a:pt x="159" y="0"/>
                  </a:lnTo>
                  <a:lnTo>
                    <a:pt x="166" y="7"/>
                  </a:lnTo>
                  <a:lnTo>
                    <a:pt x="10" y="163"/>
                  </a:lnTo>
                  <a:close/>
                </a:path>
              </a:pathLst>
            </a:custGeom>
            <a:solidFill>
              <a:srgbClr val="CBCBCB"/>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Freeform 33"/>
            <p:cNvSpPr/>
            <p:nvPr/>
          </p:nvSpPr>
          <p:spPr bwMode="auto">
            <a:xfrm>
              <a:off x="3566553" y="3256821"/>
              <a:ext cx="111760" cy="111760"/>
            </a:xfrm>
            <a:custGeom>
              <a:avLst/>
              <a:gdLst>
                <a:gd name="T0" fmla="*/ 7 w 166"/>
                <a:gd name="T1" fmla="*/ 166 h 166"/>
                <a:gd name="T2" fmla="*/ 0 w 166"/>
                <a:gd name="T3" fmla="*/ 156 h 166"/>
                <a:gd name="T4" fmla="*/ 156 w 166"/>
                <a:gd name="T5" fmla="*/ 0 h 166"/>
                <a:gd name="T6" fmla="*/ 166 w 166"/>
                <a:gd name="T7" fmla="*/ 7 h 166"/>
                <a:gd name="T8" fmla="*/ 7 w 166"/>
                <a:gd name="T9" fmla="*/ 166 h 166"/>
              </a:gdLst>
              <a:ahLst/>
              <a:cxnLst>
                <a:cxn ang="0">
                  <a:pos x="T0" y="T1"/>
                </a:cxn>
                <a:cxn ang="0">
                  <a:pos x="T2" y="T3"/>
                </a:cxn>
                <a:cxn ang="0">
                  <a:pos x="T4" y="T5"/>
                </a:cxn>
                <a:cxn ang="0">
                  <a:pos x="T6" y="T7"/>
                </a:cxn>
                <a:cxn ang="0">
                  <a:pos x="T8" y="T9"/>
                </a:cxn>
              </a:cxnLst>
              <a:rect l="0" t="0" r="r" b="b"/>
              <a:pathLst>
                <a:path w="166" h="166">
                  <a:moveTo>
                    <a:pt x="7" y="166"/>
                  </a:moveTo>
                  <a:lnTo>
                    <a:pt x="0" y="156"/>
                  </a:lnTo>
                  <a:lnTo>
                    <a:pt x="156" y="0"/>
                  </a:lnTo>
                  <a:lnTo>
                    <a:pt x="166" y="7"/>
                  </a:lnTo>
                  <a:lnTo>
                    <a:pt x="7" y="166"/>
                  </a:lnTo>
                  <a:close/>
                </a:path>
              </a:pathLst>
            </a:custGeom>
            <a:solidFill>
              <a:srgbClr val="CBCBCB"/>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Freeform 34"/>
            <p:cNvSpPr/>
            <p:nvPr/>
          </p:nvSpPr>
          <p:spPr bwMode="auto">
            <a:xfrm>
              <a:off x="3580691" y="3271633"/>
              <a:ext cx="111760" cy="111087"/>
            </a:xfrm>
            <a:custGeom>
              <a:avLst/>
              <a:gdLst>
                <a:gd name="T0" fmla="*/ 10 w 166"/>
                <a:gd name="T1" fmla="*/ 165 h 165"/>
                <a:gd name="T2" fmla="*/ 0 w 166"/>
                <a:gd name="T3" fmla="*/ 158 h 165"/>
                <a:gd name="T4" fmla="*/ 159 w 166"/>
                <a:gd name="T5" fmla="*/ 0 h 165"/>
                <a:gd name="T6" fmla="*/ 166 w 166"/>
                <a:gd name="T7" fmla="*/ 9 h 165"/>
                <a:gd name="T8" fmla="*/ 10 w 166"/>
                <a:gd name="T9" fmla="*/ 165 h 165"/>
              </a:gdLst>
              <a:ahLst/>
              <a:cxnLst>
                <a:cxn ang="0">
                  <a:pos x="T0" y="T1"/>
                </a:cxn>
                <a:cxn ang="0">
                  <a:pos x="T2" y="T3"/>
                </a:cxn>
                <a:cxn ang="0">
                  <a:pos x="T4" y="T5"/>
                </a:cxn>
                <a:cxn ang="0">
                  <a:pos x="T6" y="T7"/>
                </a:cxn>
                <a:cxn ang="0">
                  <a:pos x="T8" y="T9"/>
                </a:cxn>
              </a:cxnLst>
              <a:rect l="0" t="0" r="r" b="b"/>
              <a:pathLst>
                <a:path w="166" h="165">
                  <a:moveTo>
                    <a:pt x="10" y="165"/>
                  </a:moveTo>
                  <a:lnTo>
                    <a:pt x="0" y="158"/>
                  </a:lnTo>
                  <a:lnTo>
                    <a:pt x="159" y="0"/>
                  </a:lnTo>
                  <a:lnTo>
                    <a:pt x="166" y="9"/>
                  </a:lnTo>
                  <a:lnTo>
                    <a:pt x="10" y="165"/>
                  </a:lnTo>
                  <a:close/>
                </a:path>
              </a:pathLst>
            </a:custGeom>
            <a:solidFill>
              <a:srgbClr val="CBCBCB"/>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Freeform 35"/>
            <p:cNvSpPr/>
            <p:nvPr/>
          </p:nvSpPr>
          <p:spPr bwMode="auto">
            <a:xfrm>
              <a:off x="3596849" y="3287118"/>
              <a:ext cx="109741" cy="111760"/>
            </a:xfrm>
            <a:custGeom>
              <a:avLst/>
              <a:gdLst>
                <a:gd name="T0" fmla="*/ 7 w 163"/>
                <a:gd name="T1" fmla="*/ 166 h 166"/>
                <a:gd name="T2" fmla="*/ 0 w 163"/>
                <a:gd name="T3" fmla="*/ 156 h 166"/>
                <a:gd name="T4" fmla="*/ 156 w 163"/>
                <a:gd name="T5" fmla="*/ 0 h 166"/>
                <a:gd name="T6" fmla="*/ 163 w 163"/>
                <a:gd name="T7" fmla="*/ 7 h 166"/>
                <a:gd name="T8" fmla="*/ 7 w 163"/>
                <a:gd name="T9" fmla="*/ 166 h 166"/>
              </a:gdLst>
              <a:ahLst/>
              <a:cxnLst>
                <a:cxn ang="0">
                  <a:pos x="T0" y="T1"/>
                </a:cxn>
                <a:cxn ang="0">
                  <a:pos x="T2" y="T3"/>
                </a:cxn>
                <a:cxn ang="0">
                  <a:pos x="T4" y="T5"/>
                </a:cxn>
                <a:cxn ang="0">
                  <a:pos x="T6" y="T7"/>
                </a:cxn>
                <a:cxn ang="0">
                  <a:pos x="T8" y="T9"/>
                </a:cxn>
              </a:cxnLst>
              <a:rect l="0" t="0" r="r" b="b"/>
              <a:pathLst>
                <a:path w="163" h="166">
                  <a:moveTo>
                    <a:pt x="7" y="166"/>
                  </a:moveTo>
                  <a:lnTo>
                    <a:pt x="0" y="156"/>
                  </a:lnTo>
                  <a:lnTo>
                    <a:pt x="156" y="0"/>
                  </a:lnTo>
                  <a:lnTo>
                    <a:pt x="163" y="7"/>
                  </a:lnTo>
                  <a:lnTo>
                    <a:pt x="7" y="166"/>
                  </a:lnTo>
                  <a:close/>
                </a:path>
              </a:pathLst>
            </a:custGeom>
            <a:solidFill>
              <a:srgbClr val="CBCBCB"/>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Freeform 36"/>
            <p:cNvSpPr/>
            <p:nvPr/>
          </p:nvSpPr>
          <p:spPr bwMode="auto">
            <a:xfrm>
              <a:off x="3426516" y="2059774"/>
              <a:ext cx="1312174" cy="1313521"/>
            </a:xfrm>
            <a:custGeom>
              <a:avLst/>
              <a:gdLst>
                <a:gd name="T0" fmla="*/ 141 w 824"/>
                <a:gd name="T1" fmla="*/ 825 h 825"/>
                <a:gd name="T2" fmla="*/ 482 w 824"/>
                <a:gd name="T3" fmla="*/ 564 h 825"/>
                <a:gd name="T4" fmla="*/ 763 w 824"/>
                <a:gd name="T5" fmla="*/ 61 h 825"/>
                <a:gd name="T6" fmla="*/ 261 w 824"/>
                <a:gd name="T7" fmla="*/ 343 h 825"/>
                <a:gd name="T8" fmla="*/ 0 w 824"/>
                <a:gd name="T9" fmla="*/ 683 h 825"/>
                <a:gd name="T10" fmla="*/ 141 w 824"/>
                <a:gd name="T11" fmla="*/ 825 h 825"/>
              </a:gdLst>
              <a:ahLst/>
              <a:cxnLst>
                <a:cxn ang="0">
                  <a:pos x="T0" y="T1"/>
                </a:cxn>
                <a:cxn ang="0">
                  <a:pos x="T2" y="T3"/>
                </a:cxn>
                <a:cxn ang="0">
                  <a:pos x="T4" y="T5"/>
                </a:cxn>
                <a:cxn ang="0">
                  <a:pos x="T6" y="T7"/>
                </a:cxn>
                <a:cxn ang="0">
                  <a:pos x="T8" y="T9"/>
                </a:cxn>
                <a:cxn ang="0">
                  <a:pos x="T10" y="T11"/>
                </a:cxn>
              </a:cxnLst>
              <a:rect l="0" t="0" r="r" b="b"/>
              <a:pathLst>
                <a:path w="824" h="825">
                  <a:moveTo>
                    <a:pt x="141" y="825"/>
                  </a:moveTo>
                  <a:cubicBezTo>
                    <a:pt x="237" y="778"/>
                    <a:pt x="361" y="685"/>
                    <a:pt x="482" y="564"/>
                  </a:cubicBezTo>
                  <a:cubicBezTo>
                    <a:pt x="698" y="348"/>
                    <a:pt x="824" y="123"/>
                    <a:pt x="763" y="61"/>
                  </a:cubicBezTo>
                  <a:cubicBezTo>
                    <a:pt x="702" y="0"/>
                    <a:pt x="477" y="126"/>
                    <a:pt x="261" y="343"/>
                  </a:cubicBezTo>
                  <a:cubicBezTo>
                    <a:pt x="140" y="464"/>
                    <a:pt x="47" y="587"/>
                    <a:pt x="0" y="683"/>
                  </a:cubicBezTo>
                  <a:cubicBezTo>
                    <a:pt x="141" y="825"/>
                    <a:pt x="141" y="825"/>
                    <a:pt x="141" y="825"/>
                  </a:cubicBezTo>
                </a:path>
              </a:pathLst>
            </a:custGeom>
            <a:solidFill>
              <a:schemeClr val="tx2">
                <a:lumMod val="20000"/>
                <a:lumOff val="80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Freeform 37"/>
            <p:cNvSpPr/>
            <p:nvPr/>
          </p:nvSpPr>
          <p:spPr bwMode="auto">
            <a:xfrm>
              <a:off x="3549048" y="2779484"/>
              <a:ext cx="469932" cy="471279"/>
            </a:xfrm>
            <a:custGeom>
              <a:avLst/>
              <a:gdLst>
                <a:gd name="T0" fmla="*/ 205 w 295"/>
                <a:gd name="T1" fmla="*/ 285 h 296"/>
                <a:gd name="T2" fmla="*/ 295 w 295"/>
                <a:gd name="T3" fmla="*/ 213 h 296"/>
                <a:gd name="T4" fmla="*/ 176 w 295"/>
                <a:gd name="T5" fmla="*/ 120 h 296"/>
                <a:gd name="T6" fmla="*/ 82 w 295"/>
                <a:gd name="T7" fmla="*/ 0 h 296"/>
                <a:gd name="T8" fmla="*/ 11 w 295"/>
                <a:gd name="T9" fmla="*/ 90 h 296"/>
                <a:gd name="T10" fmla="*/ 95 w 295"/>
                <a:gd name="T11" fmla="*/ 201 h 296"/>
                <a:gd name="T12" fmla="*/ 205 w 295"/>
                <a:gd name="T13" fmla="*/ 285 h 296"/>
              </a:gdLst>
              <a:ahLst/>
              <a:cxnLst>
                <a:cxn ang="0">
                  <a:pos x="T0" y="T1"/>
                </a:cxn>
                <a:cxn ang="0">
                  <a:pos x="T2" y="T3"/>
                </a:cxn>
                <a:cxn ang="0">
                  <a:pos x="T4" y="T5"/>
                </a:cxn>
                <a:cxn ang="0">
                  <a:pos x="T6" y="T7"/>
                </a:cxn>
                <a:cxn ang="0">
                  <a:pos x="T8" y="T9"/>
                </a:cxn>
                <a:cxn ang="0">
                  <a:pos x="T10" y="T11"/>
                </a:cxn>
                <a:cxn ang="0">
                  <a:pos x="T12" y="T13"/>
                </a:cxn>
              </a:cxnLst>
              <a:rect l="0" t="0" r="r" b="b"/>
              <a:pathLst>
                <a:path w="295" h="296">
                  <a:moveTo>
                    <a:pt x="205" y="285"/>
                  </a:moveTo>
                  <a:cubicBezTo>
                    <a:pt x="235" y="263"/>
                    <a:pt x="265" y="240"/>
                    <a:pt x="295" y="213"/>
                  </a:cubicBezTo>
                  <a:cubicBezTo>
                    <a:pt x="295" y="213"/>
                    <a:pt x="281" y="225"/>
                    <a:pt x="176" y="120"/>
                  </a:cubicBezTo>
                  <a:cubicBezTo>
                    <a:pt x="71" y="15"/>
                    <a:pt x="82" y="0"/>
                    <a:pt x="82" y="0"/>
                  </a:cubicBezTo>
                  <a:cubicBezTo>
                    <a:pt x="56" y="31"/>
                    <a:pt x="32" y="61"/>
                    <a:pt x="11" y="90"/>
                  </a:cubicBezTo>
                  <a:cubicBezTo>
                    <a:pt x="11" y="90"/>
                    <a:pt x="0" y="105"/>
                    <a:pt x="95" y="201"/>
                  </a:cubicBezTo>
                  <a:cubicBezTo>
                    <a:pt x="190" y="296"/>
                    <a:pt x="205" y="285"/>
                    <a:pt x="205" y="285"/>
                  </a:cubicBez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38"/>
            <p:cNvSpPr/>
            <p:nvPr/>
          </p:nvSpPr>
          <p:spPr bwMode="auto">
            <a:xfrm>
              <a:off x="4179888" y="2092763"/>
              <a:ext cx="526485" cy="527159"/>
            </a:xfrm>
            <a:custGeom>
              <a:avLst/>
              <a:gdLst>
                <a:gd name="T0" fmla="*/ 191 w 331"/>
                <a:gd name="T1" fmla="*/ 331 h 331"/>
                <a:gd name="T2" fmla="*/ 290 w 331"/>
                <a:gd name="T3" fmla="*/ 40 h 331"/>
                <a:gd name="T4" fmla="*/ 0 w 331"/>
                <a:gd name="T5" fmla="*/ 140 h 331"/>
                <a:gd name="T6" fmla="*/ 75 w 331"/>
                <a:gd name="T7" fmla="*/ 256 h 331"/>
                <a:gd name="T8" fmla="*/ 191 w 331"/>
                <a:gd name="T9" fmla="*/ 331 h 331"/>
              </a:gdLst>
              <a:ahLst/>
              <a:cxnLst>
                <a:cxn ang="0">
                  <a:pos x="T0" y="T1"/>
                </a:cxn>
                <a:cxn ang="0">
                  <a:pos x="T2" y="T3"/>
                </a:cxn>
                <a:cxn ang="0">
                  <a:pos x="T4" y="T5"/>
                </a:cxn>
                <a:cxn ang="0">
                  <a:pos x="T6" y="T7"/>
                </a:cxn>
                <a:cxn ang="0">
                  <a:pos x="T8" y="T9"/>
                </a:cxn>
              </a:cxnLst>
              <a:rect l="0" t="0" r="r" b="b"/>
              <a:pathLst>
                <a:path w="331" h="331">
                  <a:moveTo>
                    <a:pt x="191" y="331"/>
                  </a:moveTo>
                  <a:cubicBezTo>
                    <a:pt x="288" y="195"/>
                    <a:pt x="331" y="81"/>
                    <a:pt x="290" y="40"/>
                  </a:cubicBezTo>
                  <a:cubicBezTo>
                    <a:pt x="249" y="0"/>
                    <a:pt x="135" y="42"/>
                    <a:pt x="0" y="140"/>
                  </a:cubicBezTo>
                  <a:cubicBezTo>
                    <a:pt x="0" y="140"/>
                    <a:pt x="20" y="202"/>
                    <a:pt x="75" y="256"/>
                  </a:cubicBezTo>
                  <a:cubicBezTo>
                    <a:pt x="129" y="310"/>
                    <a:pt x="191" y="331"/>
                    <a:pt x="191" y="331"/>
                  </a:cubicBez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Freeform 39"/>
            <p:cNvSpPr/>
            <p:nvPr/>
          </p:nvSpPr>
          <p:spPr bwMode="auto">
            <a:xfrm>
              <a:off x="4009555" y="2486618"/>
              <a:ext cx="302292" cy="303638"/>
            </a:xfrm>
            <a:custGeom>
              <a:avLst/>
              <a:gdLst>
                <a:gd name="T0" fmla="*/ 156 w 190"/>
                <a:gd name="T1" fmla="*/ 157 h 191"/>
                <a:gd name="T2" fmla="*/ 34 w 190"/>
                <a:gd name="T3" fmla="*/ 157 h 191"/>
                <a:gd name="T4" fmla="*/ 34 w 190"/>
                <a:gd name="T5" fmla="*/ 34 h 191"/>
                <a:gd name="T6" fmla="*/ 156 w 190"/>
                <a:gd name="T7" fmla="*/ 34 h 191"/>
                <a:gd name="T8" fmla="*/ 156 w 190"/>
                <a:gd name="T9" fmla="*/ 157 h 191"/>
              </a:gdLst>
              <a:ahLst/>
              <a:cxnLst>
                <a:cxn ang="0">
                  <a:pos x="T0" y="T1"/>
                </a:cxn>
                <a:cxn ang="0">
                  <a:pos x="T2" y="T3"/>
                </a:cxn>
                <a:cxn ang="0">
                  <a:pos x="T4" y="T5"/>
                </a:cxn>
                <a:cxn ang="0">
                  <a:pos x="T6" y="T7"/>
                </a:cxn>
                <a:cxn ang="0">
                  <a:pos x="T8" y="T9"/>
                </a:cxn>
              </a:cxnLst>
              <a:rect l="0" t="0" r="r" b="b"/>
              <a:pathLst>
                <a:path w="190" h="191">
                  <a:moveTo>
                    <a:pt x="156" y="157"/>
                  </a:moveTo>
                  <a:cubicBezTo>
                    <a:pt x="122" y="191"/>
                    <a:pt x="68" y="191"/>
                    <a:pt x="34" y="157"/>
                  </a:cubicBezTo>
                  <a:cubicBezTo>
                    <a:pt x="0" y="123"/>
                    <a:pt x="0" y="68"/>
                    <a:pt x="34" y="34"/>
                  </a:cubicBezTo>
                  <a:cubicBezTo>
                    <a:pt x="68" y="0"/>
                    <a:pt x="122" y="0"/>
                    <a:pt x="156" y="34"/>
                  </a:cubicBezTo>
                  <a:cubicBezTo>
                    <a:pt x="190" y="68"/>
                    <a:pt x="190" y="123"/>
                    <a:pt x="156" y="157"/>
                  </a:cubicBezTo>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Freeform 40"/>
            <p:cNvSpPr/>
            <p:nvPr/>
          </p:nvSpPr>
          <p:spPr bwMode="auto">
            <a:xfrm>
              <a:off x="4036485" y="2513548"/>
              <a:ext cx="248431" cy="249778"/>
            </a:xfrm>
            <a:custGeom>
              <a:avLst/>
              <a:gdLst>
                <a:gd name="T0" fmla="*/ 107 w 156"/>
                <a:gd name="T1" fmla="*/ 141 h 157"/>
                <a:gd name="T2" fmla="*/ 16 w 156"/>
                <a:gd name="T3" fmla="*/ 108 h 157"/>
                <a:gd name="T4" fmla="*/ 49 w 156"/>
                <a:gd name="T5" fmla="*/ 17 h 157"/>
                <a:gd name="T6" fmla="*/ 140 w 156"/>
                <a:gd name="T7" fmla="*/ 50 h 157"/>
                <a:gd name="T8" fmla="*/ 107 w 156"/>
                <a:gd name="T9" fmla="*/ 141 h 157"/>
              </a:gdLst>
              <a:ahLst/>
              <a:cxnLst>
                <a:cxn ang="0">
                  <a:pos x="T0" y="T1"/>
                </a:cxn>
                <a:cxn ang="0">
                  <a:pos x="T2" y="T3"/>
                </a:cxn>
                <a:cxn ang="0">
                  <a:pos x="T4" y="T5"/>
                </a:cxn>
                <a:cxn ang="0">
                  <a:pos x="T6" y="T7"/>
                </a:cxn>
                <a:cxn ang="0">
                  <a:pos x="T8" y="T9"/>
                </a:cxn>
              </a:cxnLst>
              <a:rect l="0" t="0" r="r" b="b"/>
              <a:pathLst>
                <a:path w="156" h="157">
                  <a:moveTo>
                    <a:pt x="107" y="141"/>
                  </a:moveTo>
                  <a:cubicBezTo>
                    <a:pt x="73" y="157"/>
                    <a:pt x="32" y="142"/>
                    <a:pt x="16" y="108"/>
                  </a:cubicBezTo>
                  <a:cubicBezTo>
                    <a:pt x="0" y="73"/>
                    <a:pt x="15" y="33"/>
                    <a:pt x="49" y="17"/>
                  </a:cubicBezTo>
                  <a:cubicBezTo>
                    <a:pt x="83" y="0"/>
                    <a:pt x="124" y="15"/>
                    <a:pt x="140" y="50"/>
                  </a:cubicBezTo>
                  <a:cubicBezTo>
                    <a:pt x="156" y="84"/>
                    <a:pt x="141" y="125"/>
                    <a:pt x="107" y="141"/>
                  </a:cubicBezTo>
                </a:path>
              </a:pathLst>
            </a:custGeom>
            <a:solidFill>
              <a:schemeClr val="bg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Freeform 44"/>
            <p:cNvSpPr/>
            <p:nvPr/>
          </p:nvSpPr>
          <p:spPr bwMode="auto">
            <a:xfrm>
              <a:off x="4238461" y="2540478"/>
              <a:ext cx="18851" cy="18851"/>
            </a:xfrm>
            <a:custGeom>
              <a:avLst/>
              <a:gdLst>
                <a:gd name="T0" fmla="*/ 10 w 12"/>
                <a:gd name="T1" fmla="*/ 10 h 12"/>
                <a:gd name="T2" fmla="*/ 2 w 12"/>
                <a:gd name="T3" fmla="*/ 10 h 12"/>
                <a:gd name="T4" fmla="*/ 2 w 12"/>
                <a:gd name="T5" fmla="*/ 3 h 12"/>
                <a:gd name="T6" fmla="*/ 10 w 12"/>
                <a:gd name="T7" fmla="*/ 3 h 12"/>
                <a:gd name="T8" fmla="*/ 10 w 12"/>
                <a:gd name="T9" fmla="*/ 10 h 12"/>
              </a:gdLst>
              <a:ahLst/>
              <a:cxnLst>
                <a:cxn ang="0">
                  <a:pos x="T0" y="T1"/>
                </a:cxn>
                <a:cxn ang="0">
                  <a:pos x="T2" y="T3"/>
                </a:cxn>
                <a:cxn ang="0">
                  <a:pos x="T4" y="T5"/>
                </a:cxn>
                <a:cxn ang="0">
                  <a:pos x="T6" y="T7"/>
                </a:cxn>
                <a:cxn ang="0">
                  <a:pos x="T8" y="T9"/>
                </a:cxn>
              </a:cxnLst>
              <a:rect l="0" t="0" r="r" b="b"/>
              <a:pathLst>
                <a:path w="12" h="12">
                  <a:moveTo>
                    <a:pt x="10" y="10"/>
                  </a:moveTo>
                  <a:cubicBezTo>
                    <a:pt x="8" y="12"/>
                    <a:pt x="4" y="12"/>
                    <a:pt x="2" y="10"/>
                  </a:cubicBezTo>
                  <a:cubicBezTo>
                    <a:pt x="0" y="8"/>
                    <a:pt x="0" y="5"/>
                    <a:pt x="2" y="3"/>
                  </a:cubicBezTo>
                  <a:cubicBezTo>
                    <a:pt x="4" y="0"/>
                    <a:pt x="8" y="0"/>
                    <a:pt x="10" y="3"/>
                  </a:cubicBezTo>
                  <a:cubicBezTo>
                    <a:pt x="12" y="5"/>
                    <a:pt x="12" y="8"/>
                    <a:pt x="10" y="10"/>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Freeform 45"/>
            <p:cNvSpPr/>
            <p:nvPr/>
          </p:nvSpPr>
          <p:spPr bwMode="auto">
            <a:xfrm>
              <a:off x="4182581" y="2508835"/>
              <a:ext cx="19524" cy="18851"/>
            </a:xfrm>
            <a:custGeom>
              <a:avLst/>
              <a:gdLst>
                <a:gd name="T0" fmla="*/ 12 w 12"/>
                <a:gd name="T1" fmla="*/ 8 h 12"/>
                <a:gd name="T2" fmla="*/ 5 w 12"/>
                <a:gd name="T3" fmla="*/ 12 h 12"/>
                <a:gd name="T4" fmla="*/ 1 w 12"/>
                <a:gd name="T5" fmla="*/ 5 h 12"/>
                <a:gd name="T6" fmla="*/ 8 w 12"/>
                <a:gd name="T7" fmla="*/ 1 h 12"/>
                <a:gd name="T8" fmla="*/ 12 w 12"/>
                <a:gd name="T9" fmla="*/ 8 h 12"/>
              </a:gdLst>
              <a:ahLst/>
              <a:cxnLst>
                <a:cxn ang="0">
                  <a:pos x="T0" y="T1"/>
                </a:cxn>
                <a:cxn ang="0">
                  <a:pos x="T2" y="T3"/>
                </a:cxn>
                <a:cxn ang="0">
                  <a:pos x="T4" y="T5"/>
                </a:cxn>
                <a:cxn ang="0">
                  <a:pos x="T6" y="T7"/>
                </a:cxn>
                <a:cxn ang="0">
                  <a:pos x="T8" y="T9"/>
                </a:cxn>
              </a:cxnLst>
              <a:rect l="0" t="0" r="r" b="b"/>
              <a:pathLst>
                <a:path w="12" h="12">
                  <a:moveTo>
                    <a:pt x="12" y="8"/>
                  </a:moveTo>
                  <a:cubicBezTo>
                    <a:pt x="11" y="11"/>
                    <a:pt x="8" y="12"/>
                    <a:pt x="5" y="12"/>
                  </a:cubicBezTo>
                  <a:cubicBezTo>
                    <a:pt x="2" y="11"/>
                    <a:pt x="0" y="8"/>
                    <a:pt x="1" y="5"/>
                  </a:cubicBezTo>
                  <a:cubicBezTo>
                    <a:pt x="2" y="2"/>
                    <a:pt x="5" y="0"/>
                    <a:pt x="8" y="1"/>
                  </a:cubicBezTo>
                  <a:cubicBezTo>
                    <a:pt x="11" y="2"/>
                    <a:pt x="12" y="5"/>
                    <a:pt x="12" y="8"/>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Freeform 46"/>
            <p:cNvSpPr/>
            <p:nvPr/>
          </p:nvSpPr>
          <p:spPr bwMode="auto">
            <a:xfrm>
              <a:off x="4119295" y="2508835"/>
              <a:ext cx="18851" cy="18851"/>
            </a:xfrm>
            <a:custGeom>
              <a:avLst/>
              <a:gdLst>
                <a:gd name="T0" fmla="*/ 11 w 12"/>
                <a:gd name="T1" fmla="*/ 5 h 12"/>
                <a:gd name="T2" fmla="*/ 7 w 12"/>
                <a:gd name="T3" fmla="*/ 12 h 12"/>
                <a:gd name="T4" fmla="*/ 0 w 12"/>
                <a:gd name="T5" fmla="*/ 8 h 12"/>
                <a:gd name="T6" fmla="*/ 4 w 12"/>
                <a:gd name="T7" fmla="*/ 1 h 12"/>
                <a:gd name="T8" fmla="*/ 11 w 12"/>
                <a:gd name="T9" fmla="*/ 5 h 12"/>
              </a:gdLst>
              <a:ahLst/>
              <a:cxnLst>
                <a:cxn ang="0">
                  <a:pos x="T0" y="T1"/>
                </a:cxn>
                <a:cxn ang="0">
                  <a:pos x="T2" y="T3"/>
                </a:cxn>
                <a:cxn ang="0">
                  <a:pos x="T4" y="T5"/>
                </a:cxn>
                <a:cxn ang="0">
                  <a:pos x="T6" y="T7"/>
                </a:cxn>
                <a:cxn ang="0">
                  <a:pos x="T8" y="T9"/>
                </a:cxn>
              </a:cxnLst>
              <a:rect l="0" t="0" r="r" b="b"/>
              <a:pathLst>
                <a:path w="12" h="12">
                  <a:moveTo>
                    <a:pt x="11" y="5"/>
                  </a:moveTo>
                  <a:cubicBezTo>
                    <a:pt x="12" y="8"/>
                    <a:pt x="10" y="11"/>
                    <a:pt x="7" y="12"/>
                  </a:cubicBezTo>
                  <a:cubicBezTo>
                    <a:pt x="4" y="12"/>
                    <a:pt x="1" y="11"/>
                    <a:pt x="0" y="8"/>
                  </a:cubicBezTo>
                  <a:cubicBezTo>
                    <a:pt x="0" y="5"/>
                    <a:pt x="1" y="2"/>
                    <a:pt x="4" y="1"/>
                  </a:cubicBezTo>
                  <a:cubicBezTo>
                    <a:pt x="7" y="0"/>
                    <a:pt x="10" y="2"/>
                    <a:pt x="11" y="5"/>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Freeform 47"/>
            <p:cNvSpPr/>
            <p:nvPr/>
          </p:nvSpPr>
          <p:spPr bwMode="auto">
            <a:xfrm>
              <a:off x="4063415" y="2540478"/>
              <a:ext cx="18851" cy="18851"/>
            </a:xfrm>
            <a:custGeom>
              <a:avLst/>
              <a:gdLst>
                <a:gd name="T0" fmla="*/ 10 w 12"/>
                <a:gd name="T1" fmla="*/ 3 h 12"/>
                <a:gd name="T2" fmla="*/ 10 w 12"/>
                <a:gd name="T3" fmla="*/ 10 h 12"/>
                <a:gd name="T4" fmla="*/ 2 w 12"/>
                <a:gd name="T5" fmla="*/ 10 h 12"/>
                <a:gd name="T6" fmla="*/ 2 w 12"/>
                <a:gd name="T7" fmla="*/ 3 h 12"/>
                <a:gd name="T8" fmla="*/ 10 w 12"/>
                <a:gd name="T9" fmla="*/ 3 h 12"/>
              </a:gdLst>
              <a:ahLst/>
              <a:cxnLst>
                <a:cxn ang="0">
                  <a:pos x="T0" y="T1"/>
                </a:cxn>
                <a:cxn ang="0">
                  <a:pos x="T2" y="T3"/>
                </a:cxn>
                <a:cxn ang="0">
                  <a:pos x="T4" y="T5"/>
                </a:cxn>
                <a:cxn ang="0">
                  <a:pos x="T6" y="T7"/>
                </a:cxn>
                <a:cxn ang="0">
                  <a:pos x="T8" y="T9"/>
                </a:cxn>
              </a:cxnLst>
              <a:rect l="0" t="0" r="r" b="b"/>
              <a:pathLst>
                <a:path w="12" h="12">
                  <a:moveTo>
                    <a:pt x="10" y="3"/>
                  </a:moveTo>
                  <a:cubicBezTo>
                    <a:pt x="12" y="5"/>
                    <a:pt x="12" y="8"/>
                    <a:pt x="10" y="10"/>
                  </a:cubicBezTo>
                  <a:cubicBezTo>
                    <a:pt x="8" y="12"/>
                    <a:pt x="4" y="12"/>
                    <a:pt x="2" y="10"/>
                  </a:cubicBezTo>
                  <a:cubicBezTo>
                    <a:pt x="0" y="8"/>
                    <a:pt x="0" y="5"/>
                    <a:pt x="2" y="3"/>
                  </a:cubicBezTo>
                  <a:cubicBezTo>
                    <a:pt x="4" y="0"/>
                    <a:pt x="8" y="0"/>
                    <a:pt x="10" y="3"/>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Freeform 48"/>
            <p:cNvSpPr/>
            <p:nvPr/>
          </p:nvSpPr>
          <p:spPr bwMode="auto">
            <a:xfrm>
              <a:off x="4029752" y="2596358"/>
              <a:ext cx="20871" cy="20198"/>
            </a:xfrm>
            <a:custGeom>
              <a:avLst/>
              <a:gdLst>
                <a:gd name="T0" fmla="*/ 8 w 13"/>
                <a:gd name="T1" fmla="*/ 1 h 13"/>
                <a:gd name="T2" fmla="*/ 12 w 13"/>
                <a:gd name="T3" fmla="*/ 8 h 13"/>
                <a:gd name="T4" fmla="*/ 5 w 13"/>
                <a:gd name="T5" fmla="*/ 12 h 13"/>
                <a:gd name="T6" fmla="*/ 1 w 13"/>
                <a:gd name="T7" fmla="*/ 5 h 13"/>
                <a:gd name="T8" fmla="*/ 8 w 13"/>
                <a:gd name="T9" fmla="*/ 1 h 13"/>
              </a:gdLst>
              <a:ahLst/>
              <a:cxnLst>
                <a:cxn ang="0">
                  <a:pos x="T0" y="T1"/>
                </a:cxn>
                <a:cxn ang="0">
                  <a:pos x="T2" y="T3"/>
                </a:cxn>
                <a:cxn ang="0">
                  <a:pos x="T4" y="T5"/>
                </a:cxn>
                <a:cxn ang="0">
                  <a:pos x="T6" y="T7"/>
                </a:cxn>
                <a:cxn ang="0">
                  <a:pos x="T8" y="T9"/>
                </a:cxn>
              </a:cxnLst>
              <a:rect l="0" t="0" r="r" b="b"/>
              <a:pathLst>
                <a:path w="13" h="13">
                  <a:moveTo>
                    <a:pt x="8" y="1"/>
                  </a:moveTo>
                  <a:cubicBezTo>
                    <a:pt x="11" y="2"/>
                    <a:pt x="13" y="5"/>
                    <a:pt x="12" y="8"/>
                  </a:cubicBezTo>
                  <a:cubicBezTo>
                    <a:pt x="11" y="11"/>
                    <a:pt x="8" y="13"/>
                    <a:pt x="5" y="12"/>
                  </a:cubicBezTo>
                  <a:cubicBezTo>
                    <a:pt x="2" y="11"/>
                    <a:pt x="0" y="8"/>
                    <a:pt x="1" y="5"/>
                  </a:cubicBezTo>
                  <a:cubicBezTo>
                    <a:pt x="2" y="2"/>
                    <a:pt x="5" y="0"/>
                    <a:pt x="8" y="1"/>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Freeform 49"/>
            <p:cNvSpPr/>
            <p:nvPr/>
          </p:nvSpPr>
          <p:spPr bwMode="auto">
            <a:xfrm>
              <a:off x="4029752" y="2661664"/>
              <a:ext cx="20871" cy="18851"/>
            </a:xfrm>
            <a:custGeom>
              <a:avLst/>
              <a:gdLst>
                <a:gd name="T0" fmla="*/ 5 w 13"/>
                <a:gd name="T1" fmla="*/ 1 h 12"/>
                <a:gd name="T2" fmla="*/ 12 w 13"/>
                <a:gd name="T3" fmla="*/ 4 h 12"/>
                <a:gd name="T4" fmla="*/ 8 w 13"/>
                <a:gd name="T5" fmla="*/ 11 h 12"/>
                <a:gd name="T6" fmla="*/ 1 w 13"/>
                <a:gd name="T7" fmla="*/ 7 h 12"/>
                <a:gd name="T8" fmla="*/ 5 w 13"/>
                <a:gd name="T9" fmla="*/ 1 h 12"/>
              </a:gdLst>
              <a:ahLst/>
              <a:cxnLst>
                <a:cxn ang="0">
                  <a:pos x="T0" y="T1"/>
                </a:cxn>
                <a:cxn ang="0">
                  <a:pos x="T2" y="T3"/>
                </a:cxn>
                <a:cxn ang="0">
                  <a:pos x="T4" y="T5"/>
                </a:cxn>
                <a:cxn ang="0">
                  <a:pos x="T6" y="T7"/>
                </a:cxn>
                <a:cxn ang="0">
                  <a:pos x="T8" y="T9"/>
                </a:cxn>
              </a:cxnLst>
              <a:rect l="0" t="0" r="r" b="b"/>
              <a:pathLst>
                <a:path w="13" h="12">
                  <a:moveTo>
                    <a:pt x="5" y="1"/>
                  </a:moveTo>
                  <a:cubicBezTo>
                    <a:pt x="8" y="0"/>
                    <a:pt x="11" y="2"/>
                    <a:pt x="12" y="4"/>
                  </a:cubicBezTo>
                  <a:cubicBezTo>
                    <a:pt x="13" y="7"/>
                    <a:pt x="11" y="10"/>
                    <a:pt x="8" y="11"/>
                  </a:cubicBezTo>
                  <a:cubicBezTo>
                    <a:pt x="5" y="12"/>
                    <a:pt x="2" y="10"/>
                    <a:pt x="1" y="7"/>
                  </a:cubicBezTo>
                  <a:cubicBezTo>
                    <a:pt x="0" y="4"/>
                    <a:pt x="2" y="1"/>
                    <a:pt x="5" y="1"/>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Freeform 50"/>
            <p:cNvSpPr/>
            <p:nvPr/>
          </p:nvSpPr>
          <p:spPr bwMode="auto">
            <a:xfrm>
              <a:off x="4063415" y="2716871"/>
              <a:ext cx="18851" cy="19524"/>
            </a:xfrm>
            <a:custGeom>
              <a:avLst/>
              <a:gdLst>
                <a:gd name="T0" fmla="*/ 2 w 12"/>
                <a:gd name="T1" fmla="*/ 2 h 12"/>
                <a:gd name="T2" fmla="*/ 10 w 12"/>
                <a:gd name="T3" fmla="*/ 2 h 12"/>
                <a:gd name="T4" fmla="*/ 10 w 12"/>
                <a:gd name="T5" fmla="*/ 10 h 12"/>
                <a:gd name="T6" fmla="*/ 2 w 12"/>
                <a:gd name="T7" fmla="*/ 10 h 12"/>
                <a:gd name="T8" fmla="*/ 2 w 12"/>
                <a:gd name="T9" fmla="*/ 2 h 12"/>
              </a:gdLst>
              <a:ahLst/>
              <a:cxnLst>
                <a:cxn ang="0">
                  <a:pos x="T0" y="T1"/>
                </a:cxn>
                <a:cxn ang="0">
                  <a:pos x="T2" y="T3"/>
                </a:cxn>
                <a:cxn ang="0">
                  <a:pos x="T4" y="T5"/>
                </a:cxn>
                <a:cxn ang="0">
                  <a:pos x="T6" y="T7"/>
                </a:cxn>
                <a:cxn ang="0">
                  <a:pos x="T8" y="T9"/>
                </a:cxn>
              </a:cxnLst>
              <a:rect l="0" t="0" r="r" b="b"/>
              <a:pathLst>
                <a:path w="12" h="12">
                  <a:moveTo>
                    <a:pt x="2" y="2"/>
                  </a:moveTo>
                  <a:cubicBezTo>
                    <a:pt x="4" y="0"/>
                    <a:pt x="8" y="0"/>
                    <a:pt x="10" y="2"/>
                  </a:cubicBezTo>
                  <a:cubicBezTo>
                    <a:pt x="12" y="4"/>
                    <a:pt x="12" y="8"/>
                    <a:pt x="10" y="10"/>
                  </a:cubicBezTo>
                  <a:cubicBezTo>
                    <a:pt x="8" y="12"/>
                    <a:pt x="4" y="12"/>
                    <a:pt x="2" y="10"/>
                  </a:cubicBezTo>
                  <a:cubicBezTo>
                    <a:pt x="0" y="8"/>
                    <a:pt x="0" y="4"/>
                    <a:pt x="2" y="2"/>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Freeform 51"/>
            <p:cNvSpPr/>
            <p:nvPr/>
          </p:nvSpPr>
          <p:spPr bwMode="auto">
            <a:xfrm>
              <a:off x="4119295" y="2749187"/>
              <a:ext cx="18851" cy="18851"/>
            </a:xfrm>
            <a:custGeom>
              <a:avLst/>
              <a:gdLst>
                <a:gd name="T0" fmla="*/ 0 w 12"/>
                <a:gd name="T1" fmla="*/ 5 h 12"/>
                <a:gd name="T2" fmla="*/ 7 w 12"/>
                <a:gd name="T3" fmla="*/ 1 h 12"/>
                <a:gd name="T4" fmla="*/ 11 w 12"/>
                <a:gd name="T5" fmla="*/ 8 h 12"/>
                <a:gd name="T6" fmla="*/ 4 w 12"/>
                <a:gd name="T7" fmla="*/ 11 h 12"/>
                <a:gd name="T8" fmla="*/ 0 w 12"/>
                <a:gd name="T9" fmla="*/ 5 h 12"/>
              </a:gdLst>
              <a:ahLst/>
              <a:cxnLst>
                <a:cxn ang="0">
                  <a:pos x="T0" y="T1"/>
                </a:cxn>
                <a:cxn ang="0">
                  <a:pos x="T2" y="T3"/>
                </a:cxn>
                <a:cxn ang="0">
                  <a:pos x="T4" y="T5"/>
                </a:cxn>
                <a:cxn ang="0">
                  <a:pos x="T6" y="T7"/>
                </a:cxn>
                <a:cxn ang="0">
                  <a:pos x="T8" y="T9"/>
                </a:cxn>
              </a:cxnLst>
              <a:rect l="0" t="0" r="r" b="b"/>
              <a:pathLst>
                <a:path w="12" h="12">
                  <a:moveTo>
                    <a:pt x="0" y="5"/>
                  </a:moveTo>
                  <a:cubicBezTo>
                    <a:pt x="1" y="2"/>
                    <a:pt x="4" y="0"/>
                    <a:pt x="7" y="1"/>
                  </a:cubicBezTo>
                  <a:cubicBezTo>
                    <a:pt x="10" y="2"/>
                    <a:pt x="12" y="5"/>
                    <a:pt x="11" y="8"/>
                  </a:cubicBezTo>
                  <a:cubicBezTo>
                    <a:pt x="10" y="10"/>
                    <a:pt x="7" y="12"/>
                    <a:pt x="4" y="11"/>
                  </a:cubicBezTo>
                  <a:cubicBezTo>
                    <a:pt x="1" y="11"/>
                    <a:pt x="0" y="8"/>
                    <a:pt x="0" y="5"/>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Freeform 52"/>
            <p:cNvSpPr/>
            <p:nvPr/>
          </p:nvSpPr>
          <p:spPr bwMode="auto">
            <a:xfrm>
              <a:off x="4182581" y="2749187"/>
              <a:ext cx="19524" cy="18851"/>
            </a:xfrm>
            <a:custGeom>
              <a:avLst/>
              <a:gdLst>
                <a:gd name="T0" fmla="*/ 1 w 12"/>
                <a:gd name="T1" fmla="*/ 8 h 12"/>
                <a:gd name="T2" fmla="*/ 5 w 12"/>
                <a:gd name="T3" fmla="*/ 1 h 12"/>
                <a:gd name="T4" fmla="*/ 12 w 12"/>
                <a:gd name="T5" fmla="*/ 5 h 12"/>
                <a:gd name="T6" fmla="*/ 8 w 12"/>
                <a:gd name="T7" fmla="*/ 11 h 12"/>
                <a:gd name="T8" fmla="*/ 1 w 12"/>
                <a:gd name="T9" fmla="*/ 8 h 12"/>
              </a:gdLst>
              <a:ahLst/>
              <a:cxnLst>
                <a:cxn ang="0">
                  <a:pos x="T0" y="T1"/>
                </a:cxn>
                <a:cxn ang="0">
                  <a:pos x="T2" y="T3"/>
                </a:cxn>
                <a:cxn ang="0">
                  <a:pos x="T4" y="T5"/>
                </a:cxn>
                <a:cxn ang="0">
                  <a:pos x="T6" y="T7"/>
                </a:cxn>
                <a:cxn ang="0">
                  <a:pos x="T8" y="T9"/>
                </a:cxn>
              </a:cxnLst>
              <a:rect l="0" t="0" r="r" b="b"/>
              <a:pathLst>
                <a:path w="12" h="12">
                  <a:moveTo>
                    <a:pt x="1" y="8"/>
                  </a:moveTo>
                  <a:cubicBezTo>
                    <a:pt x="0" y="5"/>
                    <a:pt x="2" y="2"/>
                    <a:pt x="5" y="1"/>
                  </a:cubicBezTo>
                  <a:cubicBezTo>
                    <a:pt x="8" y="0"/>
                    <a:pt x="11" y="2"/>
                    <a:pt x="12" y="5"/>
                  </a:cubicBezTo>
                  <a:cubicBezTo>
                    <a:pt x="12" y="8"/>
                    <a:pt x="11" y="11"/>
                    <a:pt x="8" y="11"/>
                  </a:cubicBezTo>
                  <a:cubicBezTo>
                    <a:pt x="5" y="12"/>
                    <a:pt x="2" y="10"/>
                    <a:pt x="1" y="8"/>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Freeform 53"/>
            <p:cNvSpPr/>
            <p:nvPr/>
          </p:nvSpPr>
          <p:spPr bwMode="auto">
            <a:xfrm>
              <a:off x="4238461" y="2716871"/>
              <a:ext cx="18851" cy="19524"/>
            </a:xfrm>
            <a:custGeom>
              <a:avLst/>
              <a:gdLst>
                <a:gd name="T0" fmla="*/ 2 w 12"/>
                <a:gd name="T1" fmla="*/ 10 h 12"/>
                <a:gd name="T2" fmla="*/ 2 w 12"/>
                <a:gd name="T3" fmla="*/ 2 h 12"/>
                <a:gd name="T4" fmla="*/ 10 w 12"/>
                <a:gd name="T5" fmla="*/ 2 h 12"/>
                <a:gd name="T6" fmla="*/ 10 w 12"/>
                <a:gd name="T7" fmla="*/ 10 h 12"/>
                <a:gd name="T8" fmla="*/ 2 w 12"/>
                <a:gd name="T9" fmla="*/ 10 h 12"/>
              </a:gdLst>
              <a:ahLst/>
              <a:cxnLst>
                <a:cxn ang="0">
                  <a:pos x="T0" y="T1"/>
                </a:cxn>
                <a:cxn ang="0">
                  <a:pos x="T2" y="T3"/>
                </a:cxn>
                <a:cxn ang="0">
                  <a:pos x="T4" y="T5"/>
                </a:cxn>
                <a:cxn ang="0">
                  <a:pos x="T6" y="T7"/>
                </a:cxn>
                <a:cxn ang="0">
                  <a:pos x="T8" y="T9"/>
                </a:cxn>
              </a:cxnLst>
              <a:rect l="0" t="0" r="r" b="b"/>
              <a:pathLst>
                <a:path w="12" h="12">
                  <a:moveTo>
                    <a:pt x="2" y="10"/>
                  </a:moveTo>
                  <a:cubicBezTo>
                    <a:pt x="0" y="8"/>
                    <a:pt x="0" y="4"/>
                    <a:pt x="2" y="2"/>
                  </a:cubicBezTo>
                  <a:cubicBezTo>
                    <a:pt x="4" y="0"/>
                    <a:pt x="8" y="0"/>
                    <a:pt x="10" y="2"/>
                  </a:cubicBezTo>
                  <a:cubicBezTo>
                    <a:pt x="12" y="4"/>
                    <a:pt x="12" y="8"/>
                    <a:pt x="10" y="10"/>
                  </a:cubicBezTo>
                  <a:cubicBezTo>
                    <a:pt x="8" y="12"/>
                    <a:pt x="4" y="12"/>
                    <a:pt x="2" y="10"/>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Freeform 54"/>
            <p:cNvSpPr/>
            <p:nvPr/>
          </p:nvSpPr>
          <p:spPr bwMode="auto">
            <a:xfrm>
              <a:off x="4270104" y="2661664"/>
              <a:ext cx="20871" cy="18851"/>
            </a:xfrm>
            <a:custGeom>
              <a:avLst/>
              <a:gdLst>
                <a:gd name="T0" fmla="*/ 5 w 13"/>
                <a:gd name="T1" fmla="*/ 11 h 12"/>
                <a:gd name="T2" fmla="*/ 1 w 13"/>
                <a:gd name="T3" fmla="*/ 4 h 12"/>
                <a:gd name="T4" fmla="*/ 8 w 13"/>
                <a:gd name="T5" fmla="*/ 1 h 12"/>
                <a:gd name="T6" fmla="*/ 12 w 13"/>
                <a:gd name="T7" fmla="*/ 7 h 12"/>
                <a:gd name="T8" fmla="*/ 5 w 13"/>
                <a:gd name="T9" fmla="*/ 11 h 12"/>
              </a:gdLst>
              <a:ahLst/>
              <a:cxnLst>
                <a:cxn ang="0">
                  <a:pos x="T0" y="T1"/>
                </a:cxn>
                <a:cxn ang="0">
                  <a:pos x="T2" y="T3"/>
                </a:cxn>
                <a:cxn ang="0">
                  <a:pos x="T4" y="T5"/>
                </a:cxn>
                <a:cxn ang="0">
                  <a:pos x="T6" y="T7"/>
                </a:cxn>
                <a:cxn ang="0">
                  <a:pos x="T8" y="T9"/>
                </a:cxn>
              </a:cxnLst>
              <a:rect l="0" t="0" r="r" b="b"/>
              <a:pathLst>
                <a:path w="13" h="12">
                  <a:moveTo>
                    <a:pt x="5" y="11"/>
                  </a:moveTo>
                  <a:cubicBezTo>
                    <a:pt x="2" y="10"/>
                    <a:pt x="0" y="7"/>
                    <a:pt x="1" y="4"/>
                  </a:cubicBezTo>
                  <a:cubicBezTo>
                    <a:pt x="2" y="2"/>
                    <a:pt x="5" y="0"/>
                    <a:pt x="8" y="1"/>
                  </a:cubicBezTo>
                  <a:cubicBezTo>
                    <a:pt x="11" y="1"/>
                    <a:pt x="13" y="4"/>
                    <a:pt x="12" y="7"/>
                  </a:cubicBezTo>
                  <a:cubicBezTo>
                    <a:pt x="11" y="10"/>
                    <a:pt x="8" y="12"/>
                    <a:pt x="5" y="11"/>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Freeform 55"/>
            <p:cNvSpPr/>
            <p:nvPr/>
          </p:nvSpPr>
          <p:spPr bwMode="auto">
            <a:xfrm>
              <a:off x="4270104" y="2596358"/>
              <a:ext cx="20871" cy="20198"/>
            </a:xfrm>
            <a:custGeom>
              <a:avLst/>
              <a:gdLst>
                <a:gd name="T0" fmla="*/ 8 w 13"/>
                <a:gd name="T1" fmla="*/ 12 h 13"/>
                <a:gd name="T2" fmla="*/ 1 w 13"/>
                <a:gd name="T3" fmla="*/ 8 h 13"/>
                <a:gd name="T4" fmla="*/ 5 w 13"/>
                <a:gd name="T5" fmla="*/ 1 h 13"/>
                <a:gd name="T6" fmla="*/ 12 w 13"/>
                <a:gd name="T7" fmla="*/ 5 h 13"/>
                <a:gd name="T8" fmla="*/ 8 w 13"/>
                <a:gd name="T9" fmla="*/ 12 h 13"/>
              </a:gdLst>
              <a:ahLst/>
              <a:cxnLst>
                <a:cxn ang="0">
                  <a:pos x="T0" y="T1"/>
                </a:cxn>
                <a:cxn ang="0">
                  <a:pos x="T2" y="T3"/>
                </a:cxn>
                <a:cxn ang="0">
                  <a:pos x="T4" y="T5"/>
                </a:cxn>
                <a:cxn ang="0">
                  <a:pos x="T6" y="T7"/>
                </a:cxn>
                <a:cxn ang="0">
                  <a:pos x="T8" y="T9"/>
                </a:cxn>
              </a:cxnLst>
              <a:rect l="0" t="0" r="r" b="b"/>
              <a:pathLst>
                <a:path w="13" h="13">
                  <a:moveTo>
                    <a:pt x="8" y="12"/>
                  </a:moveTo>
                  <a:cubicBezTo>
                    <a:pt x="5" y="13"/>
                    <a:pt x="2" y="11"/>
                    <a:pt x="1" y="8"/>
                  </a:cubicBezTo>
                  <a:cubicBezTo>
                    <a:pt x="0" y="5"/>
                    <a:pt x="2" y="2"/>
                    <a:pt x="5" y="1"/>
                  </a:cubicBezTo>
                  <a:cubicBezTo>
                    <a:pt x="8" y="0"/>
                    <a:pt x="11" y="2"/>
                    <a:pt x="12" y="5"/>
                  </a:cubicBezTo>
                  <a:cubicBezTo>
                    <a:pt x="13" y="8"/>
                    <a:pt x="11" y="11"/>
                    <a:pt x="8" y="12"/>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Freeform 56"/>
            <p:cNvSpPr/>
            <p:nvPr/>
          </p:nvSpPr>
          <p:spPr bwMode="auto">
            <a:xfrm>
              <a:off x="3390160" y="2990886"/>
              <a:ext cx="418765" cy="418765"/>
            </a:xfrm>
            <a:custGeom>
              <a:avLst/>
              <a:gdLst>
                <a:gd name="T0" fmla="*/ 144 w 263"/>
                <a:gd name="T1" fmla="*/ 144 h 263"/>
                <a:gd name="T2" fmla="*/ 7 w 263"/>
                <a:gd name="T3" fmla="*/ 256 h 263"/>
                <a:gd name="T4" fmla="*/ 118 w 263"/>
                <a:gd name="T5" fmla="*/ 118 h 263"/>
                <a:gd name="T6" fmla="*/ 256 w 263"/>
                <a:gd name="T7" fmla="*/ 7 h 263"/>
                <a:gd name="T8" fmla="*/ 144 w 263"/>
                <a:gd name="T9" fmla="*/ 144 h 263"/>
              </a:gdLst>
              <a:ahLst/>
              <a:cxnLst>
                <a:cxn ang="0">
                  <a:pos x="T0" y="T1"/>
                </a:cxn>
                <a:cxn ang="0">
                  <a:pos x="T2" y="T3"/>
                </a:cxn>
                <a:cxn ang="0">
                  <a:pos x="T4" y="T5"/>
                </a:cxn>
                <a:cxn ang="0">
                  <a:pos x="T6" y="T7"/>
                </a:cxn>
                <a:cxn ang="0">
                  <a:pos x="T8" y="T9"/>
                </a:cxn>
              </a:cxnLst>
              <a:rect l="0" t="0" r="r" b="b"/>
              <a:pathLst>
                <a:path w="263" h="263">
                  <a:moveTo>
                    <a:pt x="144" y="144"/>
                  </a:moveTo>
                  <a:cubicBezTo>
                    <a:pt x="76" y="213"/>
                    <a:pt x="14" y="263"/>
                    <a:pt x="7" y="256"/>
                  </a:cubicBezTo>
                  <a:cubicBezTo>
                    <a:pt x="0" y="249"/>
                    <a:pt x="50" y="187"/>
                    <a:pt x="118" y="118"/>
                  </a:cubicBezTo>
                  <a:cubicBezTo>
                    <a:pt x="187" y="49"/>
                    <a:pt x="249" y="0"/>
                    <a:pt x="256" y="7"/>
                  </a:cubicBezTo>
                  <a:cubicBezTo>
                    <a:pt x="263" y="14"/>
                    <a:pt x="213" y="76"/>
                    <a:pt x="144" y="144"/>
                  </a:cubicBezTo>
                  <a:close/>
                </a:path>
              </a:pathLst>
            </a:custGeom>
            <a:solidFill>
              <a:schemeClr val="accent1">
                <a:lumMod val="75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Freeform 57"/>
            <p:cNvSpPr/>
            <p:nvPr/>
          </p:nvSpPr>
          <p:spPr bwMode="auto">
            <a:xfrm>
              <a:off x="1429641" y="4756834"/>
              <a:ext cx="1514151" cy="475991"/>
            </a:xfrm>
            <a:custGeom>
              <a:avLst/>
              <a:gdLst>
                <a:gd name="T0" fmla="*/ 921 w 951"/>
                <a:gd name="T1" fmla="*/ 299 h 299"/>
                <a:gd name="T2" fmla="*/ 951 w 951"/>
                <a:gd name="T3" fmla="*/ 226 h 299"/>
                <a:gd name="T4" fmla="*/ 913 w 951"/>
                <a:gd name="T5" fmla="*/ 147 h 299"/>
                <a:gd name="T6" fmla="*/ 913 w 951"/>
                <a:gd name="T7" fmla="*/ 139 h 299"/>
                <a:gd name="T8" fmla="*/ 831 w 951"/>
                <a:gd name="T9" fmla="*/ 56 h 299"/>
                <a:gd name="T10" fmla="*/ 765 w 951"/>
                <a:gd name="T11" fmla="*/ 90 h 299"/>
                <a:gd name="T12" fmla="*/ 754 w 951"/>
                <a:gd name="T13" fmla="*/ 87 h 299"/>
                <a:gd name="T14" fmla="*/ 659 w 951"/>
                <a:gd name="T15" fmla="*/ 0 h 299"/>
                <a:gd name="T16" fmla="*/ 566 w 951"/>
                <a:gd name="T17" fmla="*/ 71 h 299"/>
                <a:gd name="T18" fmla="*/ 556 w 951"/>
                <a:gd name="T19" fmla="*/ 71 h 299"/>
                <a:gd name="T20" fmla="*/ 515 w 951"/>
                <a:gd name="T21" fmla="*/ 87 h 299"/>
                <a:gd name="T22" fmla="*/ 515 w 951"/>
                <a:gd name="T23" fmla="*/ 86 h 299"/>
                <a:gd name="T24" fmla="*/ 439 w 951"/>
                <a:gd name="T25" fmla="*/ 10 h 299"/>
                <a:gd name="T26" fmla="*/ 363 w 951"/>
                <a:gd name="T27" fmla="*/ 86 h 299"/>
                <a:gd name="T28" fmla="*/ 363 w 951"/>
                <a:gd name="T29" fmla="*/ 90 h 299"/>
                <a:gd name="T30" fmla="*/ 346 w 951"/>
                <a:gd name="T31" fmla="*/ 95 h 299"/>
                <a:gd name="T32" fmla="*/ 299 w 951"/>
                <a:gd name="T33" fmla="*/ 56 h 299"/>
                <a:gd name="T34" fmla="*/ 259 w 951"/>
                <a:gd name="T35" fmla="*/ 77 h 299"/>
                <a:gd name="T36" fmla="*/ 167 w 951"/>
                <a:gd name="T37" fmla="*/ 22 h 299"/>
                <a:gd name="T38" fmla="*/ 64 w 951"/>
                <a:gd name="T39" fmla="*/ 125 h 299"/>
                <a:gd name="T40" fmla="*/ 65 w 951"/>
                <a:gd name="T41" fmla="*/ 134 h 299"/>
                <a:gd name="T42" fmla="*/ 0 w 951"/>
                <a:gd name="T43" fmla="*/ 248 h 299"/>
                <a:gd name="T44" fmla="*/ 10 w 951"/>
                <a:gd name="T45" fmla="*/ 299 h 299"/>
                <a:gd name="T46" fmla="*/ 921 w 951"/>
                <a:gd name="T47"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51" h="299">
                  <a:moveTo>
                    <a:pt x="921" y="299"/>
                  </a:moveTo>
                  <a:cubicBezTo>
                    <a:pt x="939" y="280"/>
                    <a:pt x="951" y="255"/>
                    <a:pt x="951" y="226"/>
                  </a:cubicBezTo>
                  <a:cubicBezTo>
                    <a:pt x="951" y="194"/>
                    <a:pt x="936" y="166"/>
                    <a:pt x="913" y="147"/>
                  </a:cubicBezTo>
                  <a:cubicBezTo>
                    <a:pt x="913" y="144"/>
                    <a:pt x="913" y="141"/>
                    <a:pt x="913" y="139"/>
                  </a:cubicBezTo>
                  <a:cubicBezTo>
                    <a:pt x="913" y="93"/>
                    <a:pt x="876" y="56"/>
                    <a:pt x="831" y="56"/>
                  </a:cubicBezTo>
                  <a:cubicBezTo>
                    <a:pt x="804" y="56"/>
                    <a:pt x="780" y="69"/>
                    <a:pt x="765" y="90"/>
                  </a:cubicBezTo>
                  <a:cubicBezTo>
                    <a:pt x="761" y="88"/>
                    <a:pt x="758" y="87"/>
                    <a:pt x="754" y="87"/>
                  </a:cubicBezTo>
                  <a:cubicBezTo>
                    <a:pt x="749" y="38"/>
                    <a:pt x="708" y="0"/>
                    <a:pt x="659" y="0"/>
                  </a:cubicBezTo>
                  <a:cubicBezTo>
                    <a:pt x="614" y="0"/>
                    <a:pt x="577" y="31"/>
                    <a:pt x="566" y="71"/>
                  </a:cubicBezTo>
                  <a:cubicBezTo>
                    <a:pt x="563" y="71"/>
                    <a:pt x="559" y="71"/>
                    <a:pt x="556" y="71"/>
                  </a:cubicBezTo>
                  <a:cubicBezTo>
                    <a:pt x="540" y="71"/>
                    <a:pt x="526" y="77"/>
                    <a:pt x="515" y="87"/>
                  </a:cubicBezTo>
                  <a:cubicBezTo>
                    <a:pt x="515" y="86"/>
                    <a:pt x="515" y="86"/>
                    <a:pt x="515" y="86"/>
                  </a:cubicBezTo>
                  <a:cubicBezTo>
                    <a:pt x="515" y="44"/>
                    <a:pt x="481" y="10"/>
                    <a:pt x="439" y="10"/>
                  </a:cubicBezTo>
                  <a:cubicBezTo>
                    <a:pt x="397" y="10"/>
                    <a:pt x="363" y="44"/>
                    <a:pt x="363" y="86"/>
                  </a:cubicBezTo>
                  <a:cubicBezTo>
                    <a:pt x="363" y="88"/>
                    <a:pt x="363" y="89"/>
                    <a:pt x="363" y="90"/>
                  </a:cubicBezTo>
                  <a:cubicBezTo>
                    <a:pt x="357" y="91"/>
                    <a:pt x="351" y="93"/>
                    <a:pt x="346" y="95"/>
                  </a:cubicBezTo>
                  <a:cubicBezTo>
                    <a:pt x="341" y="73"/>
                    <a:pt x="322" y="56"/>
                    <a:pt x="299" y="56"/>
                  </a:cubicBezTo>
                  <a:cubicBezTo>
                    <a:pt x="282" y="56"/>
                    <a:pt x="268" y="65"/>
                    <a:pt x="259" y="77"/>
                  </a:cubicBezTo>
                  <a:cubicBezTo>
                    <a:pt x="242" y="44"/>
                    <a:pt x="207" y="22"/>
                    <a:pt x="167" y="22"/>
                  </a:cubicBezTo>
                  <a:cubicBezTo>
                    <a:pt x="110" y="22"/>
                    <a:pt x="64" y="68"/>
                    <a:pt x="64" y="125"/>
                  </a:cubicBezTo>
                  <a:cubicBezTo>
                    <a:pt x="64" y="128"/>
                    <a:pt x="64" y="131"/>
                    <a:pt x="65" y="134"/>
                  </a:cubicBezTo>
                  <a:cubicBezTo>
                    <a:pt x="26" y="157"/>
                    <a:pt x="0" y="199"/>
                    <a:pt x="0" y="248"/>
                  </a:cubicBezTo>
                  <a:cubicBezTo>
                    <a:pt x="0" y="266"/>
                    <a:pt x="3" y="283"/>
                    <a:pt x="10" y="299"/>
                  </a:cubicBezTo>
                  <a:lnTo>
                    <a:pt x="921" y="299"/>
                  </a:lnTo>
                  <a:close/>
                </a:path>
              </a:pathLst>
            </a:custGeom>
            <a:solidFill>
              <a:srgbClr val="F1F1F1"/>
            </a:solidFill>
            <a:ln>
              <a:noFill/>
            </a:ln>
            <a:extLst>
              <a:ext uri="{91240B29-F687-4F45-9708-019B960494DF}">
                <a14:hiddenLine xmlns=""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01" name="Rectangle 81"/>
          <p:cNvSpPr/>
          <p:nvPr/>
        </p:nvSpPr>
        <p:spPr>
          <a:xfrm>
            <a:off x="6072185" y="1544623"/>
            <a:ext cx="3804285" cy="3485185"/>
          </a:xfrm>
          <a:prstGeom prst="rect">
            <a:avLst/>
          </a:prstGeom>
        </p:spPr>
        <p:txBody>
          <a:bodyPr wrap="square">
            <a:spAutoFit/>
          </a:bodyPr>
          <a:lstStyle/>
          <a:p>
            <a:pPr>
              <a:lnSpc>
                <a:spcPct val="120000"/>
              </a:lnSpc>
            </a:pPr>
            <a:r>
              <a:rPr lang="zh-CN" altLang="en-US" sz="9600" dirty="0" smtClean="0">
                <a:solidFill>
                  <a:srgbClr val="D14E5B"/>
                </a:solidFill>
                <a:latin typeface="Arial" panose="020B0604020202020204" pitchFamily="34" charset="0"/>
                <a:ea typeface="微软雅黑" panose="020B0503020204020204" pitchFamily="34" charset="-122"/>
                <a:cs typeface="+mn-ea"/>
                <a:sym typeface="Arial" panose="020B0604020202020204" pitchFamily="34" charset="0"/>
              </a:rPr>
              <a:t>感谢聆听！</a:t>
            </a:r>
            <a:endParaRPr lang="zh-CN" altLang="en-GB" sz="9600" dirty="0">
              <a:solidFill>
                <a:srgbClr val="D14E5B"/>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Requires="p14" p14:dur="9">
        <p15:prstTrans prst="fracture"/>
      </p:transition>
    </mc:Choice>
    <mc:Fallback>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8"/>
          <p:cNvSpPr txBox="1"/>
          <p:nvPr/>
        </p:nvSpPr>
        <p:spPr>
          <a:xfrm>
            <a:off x="1009650" y="385969"/>
            <a:ext cx="7003901" cy="492443"/>
          </a:xfrm>
          <a:prstGeom prst="rect">
            <a:avLst/>
          </a:prstGeom>
          <a:noFill/>
        </p:spPr>
        <p:txBody>
          <a:bodyPr wrap="square" lIns="0" tIns="0" rIns="0" bIns="0" rtlCol="0" anchor="ctr">
            <a:spAutoFit/>
          </a:bodyPr>
          <a:lstStyle/>
          <a:p>
            <a:r>
              <a:rPr lang="en-US" altLang="zh-CN" sz="3200" b="1"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01</a:t>
            </a:r>
            <a:r>
              <a:rPr lang="zh-CN" altLang="en-US" sz="3200" b="1"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申报表介绍</a:t>
            </a:r>
            <a:endParaRPr lang="zh-CN" altLang="en-US" sz="32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6" name="Picture 2" descr="C:\Documents and Settings\gdgs\feiq\RichOle\1048765046.bmp"/>
          <p:cNvPicPr>
            <a:picLocks noChangeAspect="1" noChangeArrowheads="1"/>
          </p:cNvPicPr>
          <p:nvPr/>
        </p:nvPicPr>
        <p:blipFill>
          <a:blip r:embed="rId3"/>
          <a:srcRect/>
          <a:stretch>
            <a:fillRect/>
          </a:stretch>
        </p:blipFill>
        <p:spPr bwMode="auto">
          <a:xfrm>
            <a:off x="5214929" y="309023"/>
            <a:ext cx="6072230" cy="6923627"/>
          </a:xfrm>
          <a:prstGeom prst="rect">
            <a:avLst/>
          </a:prstGeom>
          <a:noFill/>
          <a:ln w="9525">
            <a:noFill/>
            <a:miter lim="800000"/>
            <a:headEnd/>
            <a:tailEnd/>
          </a:ln>
        </p:spPr>
      </p:pic>
      <p:sp>
        <p:nvSpPr>
          <p:cNvPr id="18" name="TextBox 238"/>
          <p:cNvSpPr txBox="1">
            <a:spLocks noChangeArrowheads="1"/>
          </p:cNvSpPr>
          <p:nvPr/>
        </p:nvSpPr>
        <p:spPr bwMode="auto">
          <a:xfrm>
            <a:off x="928649" y="1115995"/>
            <a:ext cx="2357454" cy="4524315"/>
          </a:xfrm>
          <a:prstGeom prst="rect">
            <a:avLst/>
          </a:prstGeom>
          <a:solidFill>
            <a:schemeClr val="bg1"/>
          </a:solidFill>
          <a:ln w="9525">
            <a:noFill/>
            <a:miter lim="800000"/>
            <a:headEnd/>
            <a:tailEnd/>
          </a:ln>
        </p:spPr>
        <p:txBody>
          <a:bodyPr wrap="square">
            <a:spAutoFit/>
          </a:bodyPr>
          <a:lstStyle/>
          <a:p>
            <a:pPr>
              <a:lnSpc>
                <a:spcPct val="150000"/>
              </a:lnSpc>
            </a:pPr>
            <a:r>
              <a:rPr lang="zh-CN" altLang="en-US" sz="2400" b="1" dirty="0">
                <a:solidFill>
                  <a:schemeClr val="accent2"/>
                </a:solidFill>
                <a:latin typeface="微软雅黑" pitchFamily="34" charset="-122"/>
                <a:ea typeface="微软雅黑" pitchFamily="34" charset="-122"/>
              </a:rPr>
              <a:t>四个附表：</a:t>
            </a:r>
            <a:r>
              <a:rPr lang="en-US" altLang="zh-CN" sz="2400" b="1" dirty="0">
                <a:solidFill>
                  <a:schemeClr val="accent2"/>
                </a:solidFill>
                <a:latin typeface="微软雅黑" pitchFamily="34" charset="-122"/>
                <a:ea typeface="微软雅黑" pitchFamily="34" charset="-122"/>
              </a:rPr>
              <a:t>2.</a:t>
            </a:r>
            <a:r>
              <a:rPr lang="zh-CN" altLang="en-US" sz="2400" b="1" dirty="0">
                <a:solidFill>
                  <a:schemeClr val="accent2"/>
                </a:solidFill>
                <a:latin typeface="微软雅黑" pitchFamily="34" charset="-122"/>
                <a:ea typeface="微软雅黑" pitchFamily="34" charset="-122"/>
              </a:rPr>
              <a:t> </a:t>
            </a:r>
            <a:r>
              <a:rPr lang="en-US" altLang="zh-CN" sz="2400" b="1" dirty="0">
                <a:solidFill>
                  <a:schemeClr val="accent2"/>
                </a:solidFill>
                <a:latin typeface="微软雅黑" pitchFamily="34" charset="-122"/>
                <a:ea typeface="微软雅黑" pitchFamily="34" charset="-122"/>
              </a:rPr>
              <a:t>《</a:t>
            </a:r>
            <a:r>
              <a:rPr lang="zh-CN" altLang="en-US" sz="2400" b="1" dirty="0">
                <a:solidFill>
                  <a:schemeClr val="accent2"/>
                </a:solidFill>
                <a:latin typeface="微软雅黑" pitchFamily="34" charset="-122"/>
                <a:ea typeface="微软雅黑" pitchFamily="34" charset="-122"/>
              </a:rPr>
              <a:t>增值税纳税申报表附列资料（二）</a:t>
            </a:r>
            <a:r>
              <a:rPr lang="en-US" altLang="zh-CN" sz="2400" b="1" dirty="0">
                <a:solidFill>
                  <a:schemeClr val="accent2"/>
                </a:solidFill>
                <a:latin typeface="微软雅黑" pitchFamily="34" charset="-122"/>
                <a:ea typeface="微软雅黑" pitchFamily="34" charset="-122"/>
              </a:rPr>
              <a:t>》</a:t>
            </a:r>
            <a:r>
              <a:rPr lang="zh-CN" altLang="en-US" sz="2400" b="1" dirty="0">
                <a:solidFill>
                  <a:schemeClr val="accent2"/>
                </a:solidFill>
                <a:latin typeface="微软雅黑" pitchFamily="34" charset="-122"/>
                <a:ea typeface="微软雅黑" pitchFamily="34" charset="-122"/>
              </a:rPr>
              <a:t>（本期进项税额明细），</a:t>
            </a:r>
            <a:r>
              <a:rPr lang="zh-CN" altLang="en-US" sz="2400" dirty="0">
                <a:latin typeface="微软雅黑" pitchFamily="34" charset="-122"/>
                <a:ea typeface="微软雅黑" pitchFamily="34" charset="-122"/>
              </a:rPr>
              <a:t>本表用于反映纳税人的进项税额抵</a:t>
            </a:r>
            <a:r>
              <a:rPr lang="zh-CN" altLang="en-US" sz="2400" dirty="0" smtClean="0">
                <a:latin typeface="微软雅黑" pitchFamily="34" charset="-122"/>
                <a:ea typeface="微软雅黑" pitchFamily="34" charset="-122"/>
              </a:rPr>
              <a:t>扣、转出情况。</a:t>
            </a:r>
            <a:endParaRPr lang="zh-CN" altLang="en-US" sz="2400" dirty="0">
              <a:solidFill>
                <a:srgbClr val="FF0000"/>
              </a:solidFill>
              <a:latin typeface="微软雅黑" pitchFamily="34" charset="-122"/>
              <a:ea typeface="微软雅黑" pitchFamily="34" charset="-122"/>
            </a:endParaRPr>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Requires="p14" p14:dur="9">
        <p15:prstTrans prst="fracture"/>
      </p:transition>
    </mc:Choice>
    <mc:Fallback>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8"/>
          <p:cNvSpPr txBox="1"/>
          <p:nvPr/>
        </p:nvSpPr>
        <p:spPr>
          <a:xfrm>
            <a:off x="1009650" y="385969"/>
            <a:ext cx="7003901" cy="492443"/>
          </a:xfrm>
          <a:prstGeom prst="rect">
            <a:avLst/>
          </a:prstGeom>
          <a:noFill/>
        </p:spPr>
        <p:txBody>
          <a:bodyPr wrap="square" lIns="0" tIns="0" rIns="0" bIns="0" rtlCol="0" anchor="ctr">
            <a:spAutoFit/>
          </a:bodyPr>
          <a:lstStyle/>
          <a:p>
            <a:r>
              <a:rPr lang="en-US" altLang="zh-CN" sz="3200" b="1"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01</a:t>
            </a:r>
            <a:r>
              <a:rPr lang="zh-CN" altLang="en-US" sz="3200" b="1"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申报表介绍</a:t>
            </a:r>
            <a:endParaRPr lang="zh-CN" altLang="en-US" sz="32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TextBox 238"/>
          <p:cNvSpPr txBox="1">
            <a:spLocks noChangeArrowheads="1"/>
          </p:cNvSpPr>
          <p:nvPr/>
        </p:nvSpPr>
        <p:spPr bwMode="auto">
          <a:xfrm>
            <a:off x="1000087" y="1187433"/>
            <a:ext cx="2928957" cy="5078313"/>
          </a:xfrm>
          <a:prstGeom prst="rect">
            <a:avLst/>
          </a:prstGeom>
          <a:solidFill>
            <a:schemeClr val="bg1"/>
          </a:solidFill>
          <a:ln w="9525">
            <a:noFill/>
            <a:miter lim="800000"/>
            <a:headEnd/>
            <a:tailEnd/>
          </a:ln>
        </p:spPr>
        <p:txBody>
          <a:bodyPr wrap="square">
            <a:spAutoFit/>
          </a:bodyPr>
          <a:lstStyle/>
          <a:p>
            <a:pPr>
              <a:lnSpc>
                <a:spcPct val="150000"/>
              </a:lnSpc>
            </a:pPr>
            <a:r>
              <a:rPr lang="zh-CN" altLang="en-US" sz="2400" b="1" dirty="0">
                <a:solidFill>
                  <a:schemeClr val="accent2"/>
                </a:solidFill>
                <a:latin typeface="微软雅黑" pitchFamily="34" charset="-122"/>
                <a:ea typeface="微软雅黑" pitchFamily="34" charset="-122"/>
              </a:rPr>
              <a:t>四个附表：</a:t>
            </a:r>
            <a:r>
              <a:rPr lang="en-US" altLang="zh-CN" sz="2400" b="1" dirty="0">
                <a:solidFill>
                  <a:schemeClr val="accent2"/>
                </a:solidFill>
                <a:latin typeface="微软雅黑" pitchFamily="34" charset="-122"/>
                <a:ea typeface="微软雅黑" pitchFamily="34" charset="-122"/>
              </a:rPr>
              <a:t>3.</a:t>
            </a:r>
            <a:r>
              <a:rPr lang="zh-CN" altLang="zh-CN" sz="2400" b="1" dirty="0">
                <a:solidFill>
                  <a:schemeClr val="accent2"/>
                </a:solidFill>
                <a:latin typeface="微软雅黑" pitchFamily="34" charset="-122"/>
                <a:ea typeface="微软雅黑" pitchFamily="34" charset="-122"/>
              </a:rPr>
              <a:t>《增值税纳税申报表附列资料（三）》（服务、不动产和无形资产扣除项目明细</a:t>
            </a:r>
            <a:r>
              <a:rPr lang="zh-CN" altLang="zh-CN" sz="2400" b="1" dirty="0" smtClean="0">
                <a:solidFill>
                  <a:schemeClr val="accent2"/>
                </a:solidFill>
                <a:latin typeface="微软雅黑" pitchFamily="34" charset="-122"/>
                <a:ea typeface="微软雅黑" pitchFamily="34" charset="-122"/>
              </a:rPr>
              <a:t>）</a:t>
            </a:r>
            <a:endParaRPr lang="en-US" altLang="zh-CN" sz="2400" dirty="0" smtClean="0">
              <a:solidFill>
                <a:schemeClr val="accent2"/>
              </a:solidFill>
              <a:latin typeface="微软雅黑" pitchFamily="34" charset="-122"/>
              <a:ea typeface="微软雅黑" pitchFamily="34" charset="-122"/>
            </a:endParaRPr>
          </a:p>
          <a:p>
            <a:pPr>
              <a:lnSpc>
                <a:spcPct val="150000"/>
              </a:lnSpc>
            </a:pPr>
            <a:r>
              <a:rPr lang="zh-CN" altLang="zh-CN" sz="2400" dirty="0" smtClean="0">
                <a:latin typeface="微软雅黑" pitchFamily="34" charset="-122"/>
                <a:ea typeface="微软雅黑" pitchFamily="34" charset="-122"/>
              </a:rPr>
              <a:t>本</a:t>
            </a:r>
            <a:r>
              <a:rPr lang="zh-CN" altLang="zh-CN" sz="2400" dirty="0">
                <a:latin typeface="微软雅黑" pitchFamily="34" charset="-122"/>
                <a:ea typeface="微软雅黑" pitchFamily="34" charset="-122"/>
              </a:rPr>
              <a:t>表由有差额扣除项目的纳税人填报，反映服务、不动产和无形资产差额扣除情况</a:t>
            </a:r>
            <a:r>
              <a:rPr lang="zh-CN" altLang="zh-CN" sz="2400" dirty="0" smtClean="0">
                <a:latin typeface="微软雅黑" pitchFamily="34" charset="-122"/>
                <a:ea typeface="微软雅黑" pitchFamily="34" charset="-122"/>
              </a:rPr>
              <a:t>。</a:t>
            </a:r>
            <a:endParaRPr lang="zh-CN" altLang="en-US" sz="2400" dirty="0">
              <a:solidFill>
                <a:srgbClr val="FF0000"/>
              </a:solidFill>
              <a:latin typeface="微软雅黑" pitchFamily="34" charset="-122"/>
              <a:ea typeface="微软雅黑" pitchFamily="34" charset="-122"/>
            </a:endParaRPr>
          </a:p>
        </p:txBody>
      </p:sp>
      <p:pic>
        <p:nvPicPr>
          <p:cNvPr id="15" name="Picture 2" descr="C:\Documents and Settings\gdgs\feiq\RichOle\2914810543.bmp"/>
          <p:cNvPicPr>
            <a:picLocks noChangeAspect="1" noChangeArrowheads="1"/>
          </p:cNvPicPr>
          <p:nvPr/>
        </p:nvPicPr>
        <p:blipFill>
          <a:blip r:embed="rId3"/>
          <a:srcRect/>
          <a:stretch>
            <a:fillRect/>
          </a:stretch>
        </p:blipFill>
        <p:spPr bwMode="auto">
          <a:xfrm>
            <a:off x="4429111" y="687367"/>
            <a:ext cx="7760578" cy="6054745"/>
          </a:xfrm>
          <a:prstGeom prst="rect">
            <a:avLst/>
          </a:prstGeom>
          <a:noFill/>
          <a:ln w="9525">
            <a:noFill/>
            <a:miter lim="800000"/>
            <a:headEnd/>
            <a:tailEnd/>
          </a:ln>
        </p:spPr>
      </p:pic>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Requires="p14" p14:dur="9">
        <p15:prstTrans prst="fracture"/>
      </p:transition>
    </mc:Choice>
    <mc:Fallback>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8"/>
          <p:cNvSpPr txBox="1"/>
          <p:nvPr/>
        </p:nvSpPr>
        <p:spPr>
          <a:xfrm>
            <a:off x="1009650" y="385969"/>
            <a:ext cx="7003901" cy="492443"/>
          </a:xfrm>
          <a:prstGeom prst="rect">
            <a:avLst/>
          </a:prstGeom>
          <a:noFill/>
        </p:spPr>
        <p:txBody>
          <a:bodyPr wrap="square" lIns="0" tIns="0" rIns="0" bIns="0" rtlCol="0" anchor="ctr">
            <a:spAutoFit/>
          </a:bodyPr>
          <a:lstStyle/>
          <a:p>
            <a:r>
              <a:rPr lang="en-US" altLang="zh-CN" sz="3200" b="1"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01</a:t>
            </a:r>
            <a:r>
              <a:rPr lang="zh-CN" altLang="en-US" sz="3200" b="1"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申报表介绍</a:t>
            </a:r>
            <a:endParaRPr lang="zh-CN" altLang="en-US" sz="32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4" name="Picture 2" descr="C:\Documents and Settings\gdgs\feiq\RichOle\114644780.bmp"/>
          <p:cNvPicPr>
            <a:picLocks noChangeAspect="1" noChangeArrowheads="1"/>
          </p:cNvPicPr>
          <p:nvPr/>
        </p:nvPicPr>
        <p:blipFill>
          <a:blip r:embed="rId3"/>
          <a:srcRect/>
          <a:stretch>
            <a:fillRect/>
          </a:stretch>
        </p:blipFill>
        <p:spPr bwMode="auto">
          <a:xfrm>
            <a:off x="6357937" y="330177"/>
            <a:ext cx="5929354" cy="6729272"/>
          </a:xfrm>
          <a:prstGeom prst="rect">
            <a:avLst/>
          </a:prstGeom>
          <a:noFill/>
          <a:ln w="9525">
            <a:noFill/>
            <a:miter lim="800000"/>
            <a:headEnd/>
            <a:tailEnd/>
          </a:ln>
        </p:spPr>
      </p:pic>
      <p:sp>
        <p:nvSpPr>
          <p:cNvPr id="19" name="TextBox 238"/>
          <p:cNvSpPr txBox="1">
            <a:spLocks noChangeArrowheads="1"/>
          </p:cNvSpPr>
          <p:nvPr/>
        </p:nvSpPr>
        <p:spPr bwMode="auto">
          <a:xfrm>
            <a:off x="928649" y="1115995"/>
            <a:ext cx="5357850" cy="4524315"/>
          </a:xfrm>
          <a:prstGeom prst="rect">
            <a:avLst/>
          </a:prstGeom>
          <a:solidFill>
            <a:schemeClr val="bg1"/>
          </a:solidFill>
          <a:ln w="9525">
            <a:noFill/>
            <a:miter lim="800000"/>
            <a:headEnd/>
            <a:tailEnd/>
          </a:ln>
        </p:spPr>
        <p:txBody>
          <a:bodyPr wrap="square">
            <a:spAutoFit/>
          </a:bodyPr>
          <a:lstStyle/>
          <a:p>
            <a:pPr>
              <a:lnSpc>
                <a:spcPct val="150000"/>
              </a:lnSpc>
            </a:pPr>
            <a:r>
              <a:rPr lang="zh-CN" altLang="en-US" sz="2400" b="1" dirty="0">
                <a:solidFill>
                  <a:schemeClr val="accent2"/>
                </a:solidFill>
                <a:latin typeface="微软雅黑" pitchFamily="34" charset="-122"/>
                <a:ea typeface="微软雅黑" pitchFamily="34" charset="-122"/>
              </a:rPr>
              <a:t>四个附表：</a:t>
            </a:r>
            <a:r>
              <a:rPr lang="en-US" altLang="zh-CN" sz="2400" b="1" dirty="0">
                <a:solidFill>
                  <a:schemeClr val="accent2"/>
                </a:solidFill>
                <a:latin typeface="微软雅黑" pitchFamily="34" charset="-122"/>
                <a:ea typeface="微软雅黑" pitchFamily="34" charset="-122"/>
              </a:rPr>
              <a:t>4.</a:t>
            </a:r>
            <a:r>
              <a:rPr lang="zh-CN" altLang="en-US" sz="2400" b="1" dirty="0">
                <a:solidFill>
                  <a:schemeClr val="accent2"/>
                </a:solidFill>
                <a:latin typeface="微软雅黑" pitchFamily="34" charset="-122"/>
                <a:ea typeface="微软雅黑" pitchFamily="34" charset="-122"/>
              </a:rPr>
              <a:t> </a:t>
            </a:r>
            <a:r>
              <a:rPr lang="en-US" altLang="zh-CN" sz="2400" b="1" dirty="0">
                <a:solidFill>
                  <a:schemeClr val="accent2"/>
                </a:solidFill>
                <a:latin typeface="微软雅黑" pitchFamily="34" charset="-122"/>
                <a:ea typeface="微软雅黑" pitchFamily="34" charset="-122"/>
              </a:rPr>
              <a:t>《</a:t>
            </a:r>
            <a:r>
              <a:rPr lang="zh-CN" altLang="en-US" sz="2400" b="1" dirty="0">
                <a:solidFill>
                  <a:schemeClr val="accent2"/>
                </a:solidFill>
                <a:latin typeface="微软雅黑" pitchFamily="34" charset="-122"/>
                <a:ea typeface="微软雅黑" pitchFamily="34" charset="-122"/>
              </a:rPr>
              <a:t>增值税纳税申报表附列资料（四）</a:t>
            </a:r>
            <a:r>
              <a:rPr lang="en-US" altLang="zh-CN" sz="2400" b="1" dirty="0">
                <a:solidFill>
                  <a:schemeClr val="accent2"/>
                </a:solidFill>
                <a:latin typeface="微软雅黑" pitchFamily="34" charset="-122"/>
                <a:ea typeface="微软雅黑" pitchFamily="34" charset="-122"/>
              </a:rPr>
              <a:t>》</a:t>
            </a:r>
            <a:r>
              <a:rPr lang="zh-CN" altLang="en-US" sz="2400" b="1" dirty="0">
                <a:solidFill>
                  <a:schemeClr val="accent2"/>
                </a:solidFill>
                <a:latin typeface="微软雅黑" pitchFamily="34" charset="-122"/>
                <a:ea typeface="微软雅黑" pitchFamily="34" charset="-122"/>
              </a:rPr>
              <a:t>（税额抵减情况表</a:t>
            </a:r>
            <a:r>
              <a:rPr lang="zh-CN" altLang="en-US" sz="2400" b="1" dirty="0" smtClean="0">
                <a:solidFill>
                  <a:schemeClr val="accent2"/>
                </a:solidFill>
                <a:latin typeface="微软雅黑" pitchFamily="34" charset="-122"/>
                <a:ea typeface="微软雅黑" pitchFamily="34" charset="-122"/>
              </a:rPr>
              <a:t>）</a:t>
            </a:r>
            <a:r>
              <a:rPr lang="zh-CN" altLang="en-US" sz="2400" dirty="0" smtClean="0">
                <a:latin typeface="微软雅黑" pitchFamily="34" charset="-122"/>
                <a:ea typeface="微软雅黑" pitchFamily="34" charset="-122"/>
              </a:rPr>
              <a:t>表格</a:t>
            </a:r>
            <a:r>
              <a:rPr lang="zh-CN" altLang="en-US" sz="2400" dirty="0">
                <a:latin typeface="微软雅黑" pitchFamily="34" charset="-122"/>
                <a:ea typeface="微软雅黑" pitchFamily="34" charset="-122"/>
              </a:rPr>
              <a:t>分为税额抵减情况和加计抵减情况两个部分。</a:t>
            </a:r>
            <a:r>
              <a:rPr lang="zh-CN" altLang="en-US" sz="2400" b="1" dirty="0">
                <a:solidFill>
                  <a:schemeClr val="accent2"/>
                </a:solidFill>
                <a:latin typeface="微软雅黑" pitchFamily="34" charset="-122"/>
                <a:ea typeface="微软雅黑" pitchFamily="34" charset="-122"/>
              </a:rPr>
              <a:t>“税额抵减情况”</a:t>
            </a:r>
            <a:r>
              <a:rPr lang="zh-CN" altLang="en-US" sz="2400" dirty="0">
                <a:latin typeface="微软雅黑" pitchFamily="34" charset="-122"/>
                <a:ea typeface="微软雅黑" pitchFamily="34" charset="-122"/>
              </a:rPr>
              <a:t>分别由发生增值税税控系统专用设备费用和技术维护费、发生预缴增值税的纳税人</a:t>
            </a:r>
            <a:r>
              <a:rPr lang="zh-CN" altLang="en-US" sz="2400" dirty="0" smtClean="0">
                <a:latin typeface="微软雅黑" pitchFamily="34" charset="-122"/>
                <a:ea typeface="微软雅黑" pitchFamily="34" charset="-122"/>
              </a:rPr>
              <a:t>填报；</a:t>
            </a:r>
            <a:r>
              <a:rPr lang="zh-CN" altLang="en-US" sz="2400" b="1" dirty="0">
                <a:solidFill>
                  <a:schemeClr val="accent2"/>
                </a:solidFill>
                <a:latin typeface="微软雅黑" pitchFamily="34" charset="-122"/>
                <a:ea typeface="微软雅黑" pitchFamily="34" charset="-122"/>
              </a:rPr>
              <a:t>“加计抵减情况”</a:t>
            </a:r>
            <a:r>
              <a:rPr lang="zh-CN" altLang="en-US" sz="2400" dirty="0">
                <a:latin typeface="微软雅黑" pitchFamily="34" charset="-122"/>
                <a:ea typeface="微软雅黑" pitchFamily="34" charset="-122"/>
              </a:rPr>
              <a:t>仅限适用加计抵减政策的纳税人</a:t>
            </a:r>
            <a:r>
              <a:rPr lang="zh-CN" altLang="en-US" sz="2400" dirty="0" smtClean="0">
                <a:latin typeface="微软雅黑" pitchFamily="34" charset="-122"/>
                <a:ea typeface="微软雅黑" pitchFamily="34" charset="-122"/>
              </a:rPr>
              <a:t>填写。</a:t>
            </a:r>
            <a:endParaRPr lang="zh-CN" altLang="en-US" sz="2400" dirty="0">
              <a:latin typeface="微软雅黑" pitchFamily="34" charset="-122"/>
              <a:ea typeface="微软雅黑" pitchFamily="34" charset="-122"/>
            </a:endParaRPr>
          </a:p>
        </p:txBody>
      </p:sp>
      <p:sp>
        <p:nvSpPr>
          <p:cNvPr id="24" name="矩形 23"/>
          <p:cNvSpPr/>
          <p:nvPr/>
        </p:nvSpPr>
        <p:spPr>
          <a:xfrm>
            <a:off x="10644217" y="2759069"/>
            <a:ext cx="714380" cy="2071702"/>
          </a:xfrm>
          <a:prstGeom prst="rect">
            <a:avLst/>
          </a:prstGeom>
          <a:solidFill>
            <a:schemeClr val="accent2">
              <a:alpha val="5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0644217" y="6045217"/>
            <a:ext cx="714380" cy="1044557"/>
          </a:xfrm>
          <a:prstGeom prst="rect">
            <a:avLst/>
          </a:prstGeom>
          <a:solidFill>
            <a:schemeClr val="accent2">
              <a:alpha val="5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Requires="p14" p14:dur="9">
        <p15:prstTrans prst="fracture"/>
      </p:transition>
    </mc:Choice>
    <mc:Fallback>
      <p:transition>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3"/>
</p:tagLst>
</file>

<file path=ppt/tags/tag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3"/>
</p:tagLst>
</file>

<file path=ppt/tags/tag7.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8.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heme/theme1.xml><?xml version="1.0" encoding="utf-8"?>
<a:theme xmlns:a="http://schemas.openxmlformats.org/drawingml/2006/main" name="自定义设计方案">
  <a:themeElements>
    <a:clrScheme name="自定义 11">
      <a:dk1>
        <a:sysClr val="windowText" lastClr="000000"/>
      </a:dk1>
      <a:lt1>
        <a:sysClr val="window" lastClr="FFFFFF"/>
      </a:lt1>
      <a:dk2>
        <a:srgbClr val="44546A"/>
      </a:dk2>
      <a:lt2>
        <a:srgbClr val="E7E6E6"/>
      </a:lt2>
      <a:accent1>
        <a:srgbClr val="1F4C6B"/>
      </a:accent1>
      <a:accent2>
        <a:srgbClr val="D14E5B"/>
      </a:accent2>
      <a:accent3>
        <a:srgbClr val="1F4C6B"/>
      </a:accent3>
      <a:accent4>
        <a:srgbClr val="D14E5B"/>
      </a:accent4>
      <a:accent5>
        <a:srgbClr val="1F4C6B"/>
      </a:accent5>
      <a:accent6>
        <a:srgbClr val="D14E5B"/>
      </a:accent6>
      <a:hlink>
        <a:srgbClr val="1F4C6B"/>
      </a:hlink>
      <a:folHlink>
        <a:srgbClr val="D14E5B"/>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7788</Words>
  <Application>WPS 演示</Application>
  <PresentationFormat>自定义</PresentationFormat>
  <Paragraphs>988</Paragraphs>
  <Slides>65</Slides>
  <Notes>61</Notes>
  <HiddenSlides>0</HiddenSlides>
  <MMClips>1</MMClips>
  <ScaleCrop>false</ScaleCrop>
  <HeadingPairs>
    <vt:vector size="4" baseType="variant">
      <vt:variant>
        <vt:lpstr>主题</vt:lpstr>
      </vt:variant>
      <vt:variant>
        <vt:i4>1</vt:i4>
      </vt:variant>
      <vt:variant>
        <vt:lpstr>幻灯片标题</vt:lpstr>
      </vt:variant>
      <vt:variant>
        <vt:i4>65</vt:i4>
      </vt:variant>
    </vt:vector>
  </HeadingPairs>
  <TitlesOfParts>
    <vt:vector size="66" baseType="lpstr">
      <vt:lpstr>自定义设计方案</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幻灯片 50</vt:lpstr>
      <vt:lpstr>幻灯片 51</vt:lpstr>
      <vt:lpstr>幻灯片 52</vt:lpstr>
      <vt:lpstr>幻灯片 53</vt:lpstr>
      <vt:lpstr>幻灯片 54</vt:lpstr>
      <vt:lpstr>幻灯片 55</vt:lpstr>
      <vt:lpstr>幻灯片 56</vt:lpstr>
      <vt:lpstr>幻灯片 57</vt:lpstr>
      <vt:lpstr>幻灯片 58</vt:lpstr>
      <vt:lpstr>幻灯片 59</vt:lpstr>
      <vt:lpstr>幻灯片 60</vt:lpstr>
      <vt:lpstr>幻灯片 61</vt:lpstr>
      <vt:lpstr>幻灯片 62</vt:lpstr>
      <vt:lpstr>幻灯片 63</vt:lpstr>
      <vt:lpstr>幻灯片 64</vt:lpstr>
      <vt:lpstr>幻灯片 65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chenying0907</dc:title>
  <dc:creator/>
  <cp:keywords>chenying0907</cp:keywords>
  <dc:description>chenying0907</dc:description>
  <cp:lastModifiedBy/>
  <cp:revision>38</cp:revision>
  <dcterms:created xsi:type="dcterms:W3CDTF">2016-11-23T15:52:00Z</dcterms:created>
  <dcterms:modified xsi:type="dcterms:W3CDTF">2019-05-09T09:58:47Z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2052-11.1.0.8214</vt:lpwstr>
  </property>
</Properties>
</file>