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6"/>
  </p:notesMasterIdLst>
  <p:handoutMasterIdLst>
    <p:handoutMasterId r:id="rId43"/>
  </p:handoutMasterIdLst>
  <p:sldIdLst>
    <p:sldId id="317" r:id="rId4"/>
    <p:sldId id="735" r:id="rId5"/>
    <p:sldId id="494" r:id="rId7"/>
    <p:sldId id="495" r:id="rId8"/>
    <p:sldId id="497" r:id="rId9"/>
    <p:sldId id="502" r:id="rId10"/>
    <p:sldId id="499" r:id="rId11"/>
    <p:sldId id="788" r:id="rId12"/>
    <p:sldId id="969" r:id="rId13"/>
    <p:sldId id="905" r:id="rId14"/>
    <p:sldId id="906" r:id="rId15"/>
    <p:sldId id="1007" r:id="rId16"/>
    <p:sldId id="1003" r:id="rId17"/>
    <p:sldId id="1004" r:id="rId18"/>
    <p:sldId id="1054" r:id="rId19"/>
    <p:sldId id="1055" r:id="rId20"/>
    <p:sldId id="1056" r:id="rId21"/>
    <p:sldId id="1078" r:id="rId22"/>
    <p:sldId id="1058" r:id="rId23"/>
    <p:sldId id="1103" r:id="rId24"/>
    <p:sldId id="1098" r:id="rId25"/>
    <p:sldId id="1101" r:id="rId26"/>
    <p:sldId id="1102" r:id="rId27"/>
    <p:sldId id="858" r:id="rId28"/>
    <p:sldId id="862" r:id="rId29"/>
    <p:sldId id="956" r:id="rId30"/>
    <p:sldId id="860" r:id="rId31"/>
    <p:sldId id="852" r:id="rId32"/>
    <p:sldId id="957" r:id="rId33"/>
    <p:sldId id="1041" r:id="rId34"/>
    <p:sldId id="1042" r:id="rId35"/>
    <p:sldId id="1043" r:id="rId36"/>
    <p:sldId id="1044" r:id="rId37"/>
    <p:sldId id="525" r:id="rId38"/>
    <p:sldId id="1039" r:id="rId39"/>
    <p:sldId id="1104" r:id="rId40"/>
    <p:sldId id="968" r:id="rId41"/>
    <p:sldId id="558" r:id="rId42"/>
  </p:sldIdLst>
  <p:sldSz cx="9144000" cy="5143500" type="screen16x9"/>
  <p:notesSz cx="6858000" cy="9144000"/>
  <p:custDataLst>
    <p:tags r:id="rId47"/>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732"/>
  </p:normalViewPr>
  <p:slideViewPr>
    <p:cSldViewPr showGuides="1">
      <p:cViewPr varScale="1">
        <p:scale>
          <a:sx n="142" d="100"/>
          <a:sy n="142" d="100"/>
        </p:scale>
        <p:origin x="-924" y="-102"/>
      </p:cViewPr>
      <p:guideLst>
        <p:guide orient="horz" pos="1564"/>
        <p:guide pos="2993"/>
      </p:guideLst>
    </p:cSldViewPr>
  </p:slideViewPr>
  <p:notesTextViewPr>
    <p:cViewPr>
      <p:scale>
        <a:sx n="1" d="1"/>
        <a:sy n="1" d="1"/>
      </p:scale>
      <p:origin x="0" y="0"/>
    </p:cViewPr>
  </p:notesTextViewPr>
  <p:notesViewPr>
    <p:cSldViewPr>
      <p:cViewPr varScale="1">
        <p:scale>
          <a:sx n="85" d="100"/>
          <a:sy n="85" d="100"/>
        </p:scale>
        <p:origin x="3928" y="184"/>
      </p:cViewPr>
      <p:guideLst/>
    </p:cSldViewPr>
  </p:notes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7" Type="http://schemas.openxmlformats.org/officeDocument/2006/relationships/tags" Target="tags/tag76.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kumimoji="1"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kumimoji="1" sz="1200">
                <a:latin typeface="Arial" panose="020B0604020202020204" pitchFamily="34" charset="0"/>
                <a:ea typeface="宋体" panose="02010600030101010101" pitchFamily="2" charset="-122"/>
              </a:defRPr>
            </a:lvl1pPr>
          </a:lstStyle>
          <a:p>
            <a:pPr>
              <a:defRPr/>
            </a:pPr>
            <a:fld id="{D7D04B8A-F010-2E46-BA65-DE69703CC22A}"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kumimoji="1" sz="1200">
                <a:latin typeface="Arial" panose="020B0604020202020204" pitchFamily="34" charset="0"/>
                <a:ea typeface="宋体" panose="02010600030101010101" pitchFamily="2" charset="-122"/>
              </a:defRPr>
            </a:lvl1pPr>
          </a:lstStyle>
          <a:p>
            <a:pPr>
              <a:defRPr/>
            </a:pPr>
            <a:endParaRPr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kumimoji="1" sz="1200"/>
            </a:lvl1pPr>
          </a:lstStyle>
          <a:p>
            <a:pPr>
              <a:defRPr/>
            </a:pPr>
            <a:fld id="{A4303E5F-A6B9-604E-8458-7CC380197977}"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ea typeface="宋体" panose="02010600030101010101" pitchFamily="2" charset="-122"/>
              </a:defRPr>
            </a:lvl1pPr>
          </a:lstStyle>
          <a:p>
            <a:pPr>
              <a:defRPr/>
            </a:pPr>
            <a:fld id="{82F65224-7A2A-4D47-B30A-5D9914F1E44D}" type="datetime1">
              <a:rPr lang="zh-CN" altLang="en-US"/>
            </a:fld>
            <a:endParaRPr lang="zh-CN" altLang="en-US" sz="1200"/>
          </a:p>
        </p:txBody>
      </p:sp>
      <p:sp>
        <p:nvSpPr>
          <p:cNvPr id="31748"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1509" name="备注占位符 4"/>
          <p:cNvSpPr>
            <a:spLocks noGrp="1" noRot="1" noChangeAspect="1" noChangeArrowheads="1"/>
          </p:cNvSpPr>
          <p:nvPr/>
        </p:nvSpPr>
        <p:spPr bwMode="auto">
          <a:xfrm>
            <a:off x="685800" y="4343400"/>
            <a:ext cx="5486400" cy="4114800"/>
          </a:xfrm>
          <a:prstGeom prst="rect">
            <a:avLst/>
          </a:prstGeom>
          <a:noFill/>
          <a:ln>
            <a:noFill/>
          </a:ln>
        </p:spPr>
        <p:txBody>
          <a:bodyPr anchor="ctr"/>
          <a:lstStyle>
            <a:lvl1pPr defTabSz="0">
              <a:defRPr>
                <a:solidFill>
                  <a:schemeClr val="tx1"/>
                </a:solidFill>
                <a:latin typeface="Arial" panose="020B0604020202020204" pitchFamily="34" charset="0"/>
                <a:ea typeface="宋体" panose="02010600030101010101" pitchFamily="2" charset="-122"/>
              </a:defRPr>
            </a:lvl1pPr>
            <a:lvl2pPr marL="742950" indent="-285750" defTabSz="0">
              <a:defRPr>
                <a:solidFill>
                  <a:schemeClr val="tx1"/>
                </a:solidFill>
                <a:latin typeface="Arial" panose="020B0604020202020204" pitchFamily="34" charset="0"/>
                <a:ea typeface="宋体" panose="02010600030101010101" pitchFamily="2" charset="-122"/>
              </a:defRPr>
            </a:lvl2pPr>
            <a:lvl3pPr marL="1143000" indent="-228600" defTabSz="0">
              <a:defRPr>
                <a:solidFill>
                  <a:schemeClr val="tx1"/>
                </a:solidFill>
                <a:latin typeface="Arial" panose="020B0604020202020204" pitchFamily="34" charset="0"/>
                <a:ea typeface="宋体" panose="02010600030101010101" pitchFamily="2" charset="-122"/>
              </a:defRPr>
            </a:lvl3pPr>
            <a:lvl4pPr marL="1600200" indent="-228600" defTabSz="0">
              <a:defRPr>
                <a:solidFill>
                  <a:schemeClr val="tx1"/>
                </a:solidFill>
                <a:latin typeface="Arial" panose="020B0604020202020204" pitchFamily="34" charset="0"/>
                <a:ea typeface="宋体" panose="02010600030101010101" pitchFamily="2" charset="-122"/>
              </a:defRPr>
            </a:lvl4pPr>
            <a:lvl5pPr marL="2057400" indent="-228600" defTabSz="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30000"/>
              </a:spcBef>
            </a:pPr>
            <a:r>
              <a:rPr lang="zh-CN" altLang="zh-CN" sz="1200"/>
              <a:t>单击此处编辑母版文本样式</a:t>
            </a:r>
            <a:endParaRPr lang="zh-CN" altLang="zh-CN" sz="1200"/>
          </a:p>
          <a:p>
            <a:pPr>
              <a:spcBef>
                <a:spcPct val="30000"/>
              </a:spcBef>
            </a:pPr>
            <a:r>
              <a:rPr lang="zh-CN" altLang="zh-CN" sz="1200"/>
              <a:t>第二级</a:t>
            </a:r>
            <a:endParaRPr lang="zh-CN" altLang="zh-CN" sz="1200"/>
          </a:p>
          <a:p>
            <a:pPr>
              <a:spcBef>
                <a:spcPct val="30000"/>
              </a:spcBef>
            </a:pPr>
            <a:r>
              <a:rPr lang="zh-CN" altLang="zh-CN" sz="1200"/>
              <a:t>第三级</a:t>
            </a:r>
            <a:endParaRPr lang="zh-CN" altLang="zh-CN" sz="1200"/>
          </a:p>
          <a:p>
            <a:pPr>
              <a:spcBef>
                <a:spcPct val="30000"/>
              </a:spcBef>
            </a:pPr>
            <a:r>
              <a:rPr lang="zh-CN" altLang="zh-CN" sz="1200"/>
              <a:t>第四级</a:t>
            </a:r>
            <a:endParaRPr lang="zh-CN" altLang="zh-CN" sz="1200"/>
          </a:p>
          <a:p>
            <a:pPr>
              <a:spcBef>
                <a:spcPct val="30000"/>
              </a:spcBef>
            </a:pPr>
            <a:r>
              <a:rPr lang="zh-CN" altLang="zh-CN" sz="1200"/>
              <a:t>第五级</a:t>
            </a:r>
            <a:endParaRPr lang="zh-CN" altLang="zh-CN" sz="1200"/>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B6B1A3A3-65AE-9B45-BEC6-1FC18DD32EF8}"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a:ln>
            <a:miter/>
          </a:ln>
        </p:spPr>
      </p:sp>
      <p:sp>
        <p:nvSpPr>
          <p:cNvPr id="30722"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E9014E29-F8E7-4C52-9839-AD5A1544E5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E9014E29-F8E7-4C52-9839-AD5A1544E5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p:nvPr>
        </p:nvSpPr>
        <p:spPr/>
      </p:sp>
      <p:sp>
        <p:nvSpPr>
          <p:cNvPr id="97283"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97284"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65EC3FC-7D88-B342-BD7C-D961657072EF}" type="datetime1">
              <a:rPr lang="zh-CN" altLang="en-US" smtClean="0"/>
            </a:fld>
            <a:endParaRPr lang="zh-CN" altLang="en-US" sz="1200"/>
          </a:p>
        </p:txBody>
      </p:sp>
      <p:sp>
        <p:nvSpPr>
          <p:cNvPr id="97285" name="幻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40CAECB-E59C-1A47-BDB8-5A7A9EB6D67F}"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pPr defTabSz="1216660">
              <a:spcBef>
                <a:spcPct val="20000"/>
              </a:spcBef>
              <a:spcAft>
                <a:spcPct val="0"/>
              </a:spcAft>
              <a:defRPr/>
            </a:pPr>
            <a:endParaRPr lang="zh-CN" altLang="en-US" dirty="0"/>
          </a:p>
        </p:txBody>
      </p:sp>
      <p:sp>
        <p:nvSpPr>
          <p:cNvPr id="4" name="灯片编号占位符 3"/>
          <p:cNvSpPr>
            <a:spLocks noGrp="1"/>
          </p:cNvSpPr>
          <p:nvPr>
            <p:ph type="sldNum" sz="quarter" idx="10"/>
          </p:nvPr>
        </p:nvSpPr>
        <p:spPr/>
        <p:txBody>
          <a:bodyPr/>
          <a:lstStyle/>
          <a:p>
            <a:pPr>
              <a:defRPr/>
            </a:pPr>
            <a:fld id="{E9014E29-F8E7-4C52-9839-AD5A1544E5A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p:nvPr>
        </p:nvSpPr>
        <p:spPr/>
      </p:sp>
      <p:sp>
        <p:nvSpPr>
          <p:cNvPr id="78851"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latin typeface="Calibri" panose="020F0502020204030204" pitchFamily="34" charset="0"/>
              </a:rPr>
              <a:t>污染当量是指根据污染物或者污染排放活动对环境的有害程度以及处理的技术经济性，衡量不同污染物对环境污染的综合性指标或者计量单位。同一介质相同污染当量的不同污染物，其污染程度基本相当。</a:t>
            </a:r>
            <a:endParaRPr lang="zh-CN" altLang="en-US">
              <a:latin typeface="Calibri" panose="020F0502020204030204" pitchFamily="34" charset="0"/>
            </a:endParaRPr>
          </a:p>
          <a:p>
            <a:endParaRPr lang="zh-CN" altLang="en-US">
              <a:latin typeface="Calibri" panose="020F0502020204030204" pitchFamily="34" charset="0"/>
            </a:endParaRPr>
          </a:p>
        </p:txBody>
      </p:sp>
      <p:sp>
        <p:nvSpPr>
          <p:cNvPr id="7885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4DA325A-B89E-5C4F-B5CC-6D350D30A6CA}" type="slidenum">
              <a:rPr lang="zh-CN" altLang="en-US" sz="1200" b="1"/>
            </a:fld>
            <a:endParaRPr lang="zh-CN" altLang="en-US" sz="1200" b="1"/>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p:nvPr>
        </p:nvSpPr>
        <p:spPr/>
      </p:sp>
      <p:sp>
        <p:nvSpPr>
          <p:cNvPr id="78851"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latin typeface="Calibri" panose="020F0502020204030204" pitchFamily="34" charset="0"/>
              </a:rPr>
              <a:t>污染当量是指根据污染物或者污染排放活动对环境的有害程度以及处理的技术经济性，衡量不同污染物对环境污染的综合性指标或者计量单位。同一介质相同污染当量的不同污染物，其污染程度基本相当。</a:t>
            </a:r>
            <a:endParaRPr lang="zh-CN" altLang="en-US">
              <a:latin typeface="Calibri" panose="020F0502020204030204" pitchFamily="34" charset="0"/>
            </a:endParaRPr>
          </a:p>
          <a:p>
            <a:endParaRPr lang="zh-CN" altLang="en-US">
              <a:latin typeface="Calibri" panose="020F0502020204030204" pitchFamily="34" charset="0"/>
            </a:endParaRPr>
          </a:p>
        </p:txBody>
      </p:sp>
      <p:sp>
        <p:nvSpPr>
          <p:cNvPr id="7885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4DA325A-B89E-5C4F-B5CC-6D350D30A6CA}" type="slidenum">
              <a:rPr lang="zh-CN" altLang="en-US" sz="1200" b="1"/>
            </a:fld>
            <a:endParaRPr lang="zh-CN" altLang="en-US" sz="1200" b="1"/>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p:nvPr>
        </p:nvSpPr>
        <p:spPr/>
      </p:sp>
      <p:sp>
        <p:nvSpPr>
          <p:cNvPr id="78851"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latin typeface="Calibri" panose="020F0502020204030204" pitchFamily="34" charset="0"/>
              </a:rPr>
              <a:t>污染当量是指根据污染物或者污染排放活动对环境的有害程度以及处理的技术经济性，衡量不同污染物对环境污染的综合性指标或者计量单位。同一介质相同污染当量的不同污染物，其污染程度基本相当。</a:t>
            </a:r>
            <a:endParaRPr lang="zh-CN" altLang="en-US">
              <a:latin typeface="Calibri" panose="020F0502020204030204" pitchFamily="34" charset="0"/>
            </a:endParaRPr>
          </a:p>
          <a:p>
            <a:endParaRPr lang="zh-CN" altLang="en-US">
              <a:latin typeface="Calibri" panose="020F0502020204030204" pitchFamily="34" charset="0"/>
            </a:endParaRPr>
          </a:p>
        </p:txBody>
      </p:sp>
      <p:sp>
        <p:nvSpPr>
          <p:cNvPr id="7885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4DA325A-B89E-5C4F-B5CC-6D350D30A6CA}" type="slidenum">
              <a:rPr lang="zh-CN" altLang="en-US" sz="1200" b="1"/>
            </a:fld>
            <a:endParaRPr lang="zh-CN" altLang="en-US" sz="1200" b="1"/>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7324641-4BCF-7845-B6C5-F3A65E1FB1D6}"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FD46205-3158-4E4E-B463-8FC5518CCB0E}"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DD3FB1B-98F9-FD4E-8170-27C78AB7B9ED}"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CB7CBBE-4B6B-8846-B4AD-86086F60524A}"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930DB11-97CD-5141-ADD1-2CC0A5B3087C}"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B1EE751-3409-AC4B-B7A5-0F33A3FB6AA1}" type="slidenum">
              <a:rPr lang="zh-CN" altLang="en-US"/>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649A9705-36FF-1E4C-9391-47D622261EDC}"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75A8314D-FECD-1E4E-9C90-0D79622AA6F3}" type="slidenum">
              <a:rPr lang="zh-CN" altLang="en-US"/>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975" y="106363"/>
            <a:ext cx="3057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043608" y="811764"/>
            <a:ext cx="8100392" cy="317730"/>
          </a:xfrm>
          <a:noFill/>
          <a:ln w="9525">
            <a:noFill/>
            <a:miter lim="800000"/>
          </a:ln>
        </p:spPr>
        <p:txBody>
          <a:bodyPr lIns="91422" tIns="45711" rIns="91422" bIns="45711"/>
          <a:lstStyle>
            <a:lvl1pPr algn="l">
              <a:defRPr lang="zh-CN" altLang="en-US" sz="1800" b="1" kern="0">
                <a:ea typeface="微软雅黑" panose="020B0503020204020204" pitchFamily="34" charset="-122"/>
              </a:defRPr>
            </a:lvl1pPr>
          </a:lstStyle>
          <a:p>
            <a:pPr lvl="0"/>
            <a:r>
              <a:rPr lang="zh-CN" altLang="en-US"/>
              <a:t>单击此处编辑母版标题样式</a:t>
            </a:r>
            <a:endParaRPr lang="zh-CN" altLang="en-US" dirty="0"/>
          </a:p>
        </p:txBody>
      </p:sp>
      <p:sp>
        <p:nvSpPr>
          <p:cNvPr id="3" name="内容占位符 2"/>
          <p:cNvSpPr>
            <a:spLocks noGrp="1"/>
          </p:cNvSpPr>
          <p:nvPr>
            <p:ph idx="1"/>
          </p:nvPr>
        </p:nvSpPr>
        <p:spPr>
          <a:xfrm>
            <a:off x="457200" y="1491202"/>
            <a:ext cx="8231188" cy="3402806"/>
          </a:xfrm>
        </p:spPr>
        <p:txBody>
          <a:bodyPr/>
          <a:lstStyle>
            <a:lvl1pPr>
              <a:defRPr sz="1950" b="1">
                <a:latin typeface="楷体_GB2312" panose="02010609030101010101" pitchFamily="49" charset="-122"/>
                <a:ea typeface="楷体_GB2312" panose="02010609030101010101" pitchFamily="49" charset="-122"/>
              </a:defRPr>
            </a:lvl1pPr>
            <a:lvl2pPr>
              <a:defRPr sz="1950">
                <a:latin typeface="楷体_GB2312" panose="02010609030101010101" pitchFamily="49" charset="-122"/>
                <a:ea typeface="楷体_GB2312" panose="02010609030101010101" pitchFamily="49" charset="-122"/>
              </a:defRPr>
            </a:lvl2pPr>
            <a:lvl3pPr>
              <a:defRPr sz="1800">
                <a:latin typeface="楷体_GB2312" panose="02010609030101010101" pitchFamily="49" charset="-122"/>
                <a:ea typeface="楷体_GB2312" panose="02010609030101010101" pitchFamily="49" charset="-122"/>
              </a:defRPr>
            </a:lvl3pPr>
            <a:lvl4pPr>
              <a:defRPr sz="1650">
                <a:latin typeface="楷体_GB2312" panose="02010609030101010101" pitchFamily="49" charset="-122"/>
                <a:ea typeface="楷体_GB2312" panose="02010609030101010101" pitchFamily="49" charset="-122"/>
              </a:defRPr>
            </a:lvl4pPr>
            <a:lvl5pPr>
              <a:defRPr sz="1500">
                <a:latin typeface="楷体_GB2312" panose="02010609030101010101" pitchFamily="49" charset="-122"/>
                <a:ea typeface="楷体_GB2312" panose="0201060903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副标题 2"/>
          <p:cNvSpPr>
            <a:spLocks noGrp="1"/>
          </p:cNvSpPr>
          <p:nvPr>
            <p:ph type="subTitle" idx="10"/>
          </p:nvPr>
        </p:nvSpPr>
        <p:spPr>
          <a:xfrm>
            <a:off x="1043608" y="1165380"/>
            <a:ext cx="8100392" cy="307200"/>
          </a:xfrm>
        </p:spPr>
        <p:txBody>
          <a:bodyPr/>
          <a:lstStyle>
            <a:lvl1pPr marL="0" indent="0" algn="l">
              <a:buNone/>
              <a:defRPr sz="1200">
                <a:latin typeface="微软雅黑" panose="020B0503020204020204" pitchFamily="34" charset="-122"/>
                <a:ea typeface="微软雅黑" panose="020B0503020204020204" pitchFamily="34" charset="-122"/>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dirty="0"/>
              <a:t>单击此处编辑母版副标题样式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4" name="图片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975" y="106363"/>
            <a:ext cx="3057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043608" y="811764"/>
            <a:ext cx="8100392" cy="317730"/>
          </a:xfrm>
          <a:noFill/>
          <a:ln w="9525">
            <a:noFill/>
            <a:miter lim="800000"/>
          </a:ln>
        </p:spPr>
        <p:txBody>
          <a:bodyPr lIns="91422" tIns="45711" rIns="91422" bIns="45711"/>
          <a:lstStyle>
            <a:lvl1pPr algn="l">
              <a:defRPr lang="zh-CN" altLang="en-US" sz="1800" b="1" kern="0">
                <a:ea typeface="微软雅黑" panose="020B0503020204020204" pitchFamily="34" charset="-122"/>
              </a:defRPr>
            </a:lvl1pPr>
          </a:lstStyle>
          <a:p>
            <a:pPr lvl="0"/>
            <a:r>
              <a:rPr lang="zh-CN" altLang="en-US"/>
              <a:t>单击此处编辑母版标题样式</a:t>
            </a:r>
            <a:endParaRPr lang="zh-CN" altLang="en-US" dirty="0"/>
          </a:p>
        </p:txBody>
      </p:sp>
      <p:sp>
        <p:nvSpPr>
          <p:cNvPr id="3" name="内容占位符 2"/>
          <p:cNvSpPr>
            <a:spLocks noGrp="1"/>
          </p:cNvSpPr>
          <p:nvPr>
            <p:ph idx="1"/>
          </p:nvPr>
        </p:nvSpPr>
        <p:spPr>
          <a:xfrm>
            <a:off x="457200" y="1491202"/>
            <a:ext cx="8231188" cy="3402806"/>
          </a:xfrm>
        </p:spPr>
        <p:txBody>
          <a:bodyPr/>
          <a:lstStyle>
            <a:lvl1pPr>
              <a:defRPr sz="1950" b="1">
                <a:latin typeface="楷体_GB2312" panose="02010609030101010101" pitchFamily="49" charset="-122"/>
                <a:ea typeface="楷体_GB2312" panose="02010609030101010101" pitchFamily="49" charset="-122"/>
              </a:defRPr>
            </a:lvl1pPr>
            <a:lvl2pPr>
              <a:defRPr sz="1950">
                <a:latin typeface="楷体_GB2312" panose="02010609030101010101" pitchFamily="49" charset="-122"/>
                <a:ea typeface="楷体_GB2312" panose="02010609030101010101" pitchFamily="49" charset="-122"/>
              </a:defRPr>
            </a:lvl2pPr>
            <a:lvl3pPr>
              <a:defRPr sz="1800">
                <a:latin typeface="楷体_GB2312" panose="02010609030101010101" pitchFamily="49" charset="-122"/>
                <a:ea typeface="楷体_GB2312" panose="02010609030101010101" pitchFamily="49" charset="-122"/>
              </a:defRPr>
            </a:lvl3pPr>
            <a:lvl4pPr>
              <a:defRPr sz="1650">
                <a:latin typeface="楷体_GB2312" panose="02010609030101010101" pitchFamily="49" charset="-122"/>
                <a:ea typeface="楷体_GB2312" panose="02010609030101010101" pitchFamily="49" charset="-122"/>
              </a:defRPr>
            </a:lvl4pPr>
            <a:lvl5pPr>
              <a:defRPr sz="1500">
                <a:latin typeface="楷体_GB2312" panose="02010609030101010101" pitchFamily="49" charset="-122"/>
                <a:ea typeface="楷体_GB2312" panose="0201060903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副标题 2"/>
          <p:cNvSpPr>
            <a:spLocks noGrp="1"/>
          </p:cNvSpPr>
          <p:nvPr>
            <p:ph type="subTitle" idx="10"/>
          </p:nvPr>
        </p:nvSpPr>
        <p:spPr>
          <a:xfrm>
            <a:off x="1043608" y="1165380"/>
            <a:ext cx="8100392" cy="307200"/>
          </a:xfrm>
        </p:spPr>
        <p:txBody>
          <a:bodyPr/>
          <a:lstStyle>
            <a:lvl1pPr marL="0" indent="0" algn="l">
              <a:buNone/>
              <a:defRPr sz="1200">
                <a:latin typeface="微软雅黑" panose="020B0503020204020204" pitchFamily="34" charset="-122"/>
                <a:ea typeface="微软雅黑" panose="020B0503020204020204" pitchFamily="34" charset="-122"/>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dirty="0"/>
              <a:t>单击此处编辑母版副标题样式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F354105-5ECD-9B43-8C37-C7E197563747}"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33340C0-4CF8-434E-BB20-61B9031CA392}" type="slidenum">
              <a:rPr lang="zh-CN" altLang="en-US"/>
            </a:fld>
            <a:endParaRPr lang="zh-CN" altLang="en-US" sz="180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9CF9B7D-E208-8047-BC85-4A2230BADC45}"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82891B6E-2F3B-734C-914E-3644E7770D9C}" type="slidenum">
              <a:rPr lang="zh-CN" altLang="en-US"/>
            </a:fld>
            <a:endParaRPr lang="zh-CN" altLang="en-US" sz="180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944143F-3CEE-6245-BFC5-DDD5F81CC2F7}"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348964F-1F4C-0C40-B665-267EECE7044C}" type="slidenum">
              <a:rPr lang="zh-CN" altLang="en-US"/>
            </a:fld>
            <a:endParaRPr lang="zh-CN" altLang="en-US" sz="180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055AB59-9C3C-BD44-82A3-D96AE0C92F69}"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8442D7A4-C0F6-FB45-BA5D-D37AAABF3D34}" type="slidenum">
              <a:rPr lang="zh-CN" altLang="en-US"/>
            </a:fld>
            <a:endParaRPr lang="zh-CN" altLang="en-US" sz="180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FDB65D8B-A5CA-A64E-8412-AA8AB7CF2574}" type="datetime1">
              <a:rPr lang="zh-CN" altLang="en-US"/>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EF4AD3E5-F0D2-C24A-B21A-2D560B7BC4F6}" type="slidenum">
              <a:rPr lang="zh-CN" altLang="en-US"/>
            </a:fld>
            <a:endParaRPr lang="zh-CN" altLang="en-US" sz="18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08FABCF-91D1-B941-9C14-7ACFD0C50F85}"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1DAD128-A261-1148-B2C4-ABDA0594885B}" type="slidenum">
              <a:rPr lang="zh-CN" altLang="en-US"/>
            </a:fld>
            <a:endParaRPr lang="zh-CN" alt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日期占位符 3"/>
          <p:cNvSpPr>
            <a:spLocks noGrp="1" noChangeArrowheads="1"/>
          </p:cNvSpPr>
          <p:nvPr>
            <p:ph type="dt" sz="half" idx="10"/>
          </p:nvPr>
        </p:nvSpPr>
        <p:spPr/>
        <p:txBody>
          <a:bodyPr/>
          <a:lstStyle>
            <a:lvl1pPr>
              <a:defRPr/>
            </a:lvl1pPr>
          </a:lstStyle>
          <a:p>
            <a:pPr>
              <a:defRPr/>
            </a:pPr>
            <a:fld id="{2445DA63-6B7C-594B-81C6-BA88BE5406AA}"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A3352696-4299-B146-86E3-22FF90D56845}" type="slidenum">
              <a:rPr lang="zh-CN" altLang="en-US"/>
            </a:fld>
            <a:endParaRPr lang="zh-CN" altLang="en-US" sz="18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0AA8CC40-32A2-AD4B-A574-5F8145554426}" type="datetime1">
              <a:rPr lang="zh-CN" altLang="en-US"/>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8E5B24CA-3DE5-5E44-B369-CA3F21E36480}" type="slidenum">
              <a:rPr lang="zh-CN" altLang="en-US"/>
            </a:fld>
            <a:endParaRPr lang="zh-CN" altLang="en-US" sz="180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154CA6E-FFF5-7946-A5EC-B69979C0E969}"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1CFCC756-5E58-2240-B94B-414491D5AB56}" type="slidenum">
              <a:rPr lang="zh-CN" altLang="en-US"/>
            </a:fld>
            <a:endParaRPr lang="zh-CN" altLang="en-US" sz="180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AC1159A-B137-0B43-82BF-749FA2E0A199}" type="datetime1">
              <a:rPr lang="zh-CN" altLang="en-US"/>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BC79278F-CD17-4649-B17D-5DA296221D69}" type="slidenum">
              <a:rPr lang="zh-CN" altLang="en-US"/>
            </a:fld>
            <a:endParaRPr lang="zh-CN" altLang="en-US" sz="180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D636D82-E3B3-6E42-9C68-0F1F89E32459}" type="datetime1">
              <a:rPr lang="zh-CN" altLang="en-US"/>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F74C105-46C8-6D48-BF53-6354C13AA18B}" type="slidenum">
              <a:rPr lang="zh-CN" altLang="en-US"/>
            </a:fld>
            <a:endParaRPr lang="zh-CN" altLang="en-US" sz="180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4"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arallelogram 21"/>
          <p:cNvSpPr>
            <a:spLocks noChangeArrowheads="1"/>
          </p:cNvSpPr>
          <p:nvPr userDrawn="1"/>
        </p:nvSpPr>
        <p:spPr bwMode="auto">
          <a:xfrm>
            <a:off x="7135813" y="-1588"/>
            <a:ext cx="1658937" cy="3605213"/>
          </a:xfrm>
          <a:prstGeom prst="parallelogram">
            <a:avLst>
              <a:gd name="adj" fmla="val 25000"/>
            </a:avLst>
          </a:prstGeom>
          <a:solidFill>
            <a:srgbClr val="00B0F0">
              <a:alpha val="69019"/>
            </a:srgb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endParaRPr>
          </a:p>
        </p:txBody>
      </p:sp>
      <p:sp>
        <p:nvSpPr>
          <p:cNvPr id="6" name="直接连接符 12"/>
          <p:cNvSpPr>
            <a:spLocks noChangeShapeType="1"/>
          </p:cNvSpPr>
          <p:nvPr userDrawn="1"/>
        </p:nvSpPr>
        <p:spPr bwMode="auto">
          <a:xfrm>
            <a:off x="323850" y="915988"/>
            <a:ext cx="5472113" cy="0"/>
          </a:xfrm>
          <a:prstGeom prst="line">
            <a:avLst/>
          </a:prstGeom>
          <a:noFill/>
          <a:ln w="9525">
            <a:solidFill>
              <a:schemeClr val="accent1"/>
            </a:solidFill>
            <a:bevel/>
          </a:ln>
          <a:extLst>
            <a:ext uri="{909E8E84-426E-40DD-AFC4-6F175D3DCCD1}">
              <a14:hiddenFill xmlns:a14="http://schemas.microsoft.com/office/drawing/2010/main">
                <a:noFill/>
              </a14:hiddenFill>
            </a:ext>
          </a:extLst>
        </p:spPr>
        <p:txBody>
          <a:bodyPr/>
          <a:lstStyle/>
          <a:p>
            <a:endParaRPr lang="zh-CN" altLang="en-US"/>
          </a:p>
        </p:txBody>
      </p:sp>
      <p:sp>
        <p:nvSpPr>
          <p:cNvPr id="7" name="Parallelogram 21"/>
          <p:cNvSpPr>
            <a:spLocks noChangeArrowheads="1"/>
          </p:cNvSpPr>
          <p:nvPr userDrawn="1"/>
        </p:nvSpPr>
        <p:spPr bwMode="auto">
          <a:xfrm>
            <a:off x="7466013" y="1538288"/>
            <a:ext cx="1658937" cy="3605212"/>
          </a:xfrm>
          <a:prstGeom prst="parallelogram">
            <a:avLst>
              <a:gd name="adj" fmla="val 25000"/>
            </a:avLst>
          </a:prstGeom>
          <a:solidFill>
            <a:schemeClr val="accent1">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endParaRPr>
          </a:p>
        </p:txBody>
      </p:sp>
      <p:sp>
        <p:nvSpPr>
          <p:cNvPr id="2" name="竖排标题 1"/>
          <p:cNvSpPr>
            <a:spLocks noGrp="1"/>
          </p:cNvSpPr>
          <p:nvPr>
            <p:ph type="title" orient="vert"/>
          </p:nvPr>
        </p:nvSpPr>
        <p:spPr>
          <a:xfrm>
            <a:off x="251634" y="-20466"/>
            <a:ext cx="7776654" cy="1049088"/>
          </a:xfrm>
        </p:spPr>
        <p:txBody>
          <a:bodyPr/>
          <a:lstStyle>
            <a:lvl1pPr algn="l">
              <a:defRPr sz="32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hasCustomPrompt="1"/>
          </p:nvPr>
        </p:nvSpPr>
        <p:spPr>
          <a:xfrm>
            <a:off x="279400" y="1181856"/>
            <a:ext cx="6019800" cy="3283367"/>
          </a:xfrm>
        </p:spPr>
        <p:txBody>
          <a:bodyPr/>
          <a:lstStyle>
            <a:lvl1pPr>
              <a:defRPr sz="2400">
                <a:latin typeface="微软雅黑" panose="020B0503020204020204" pitchFamily="34" charset="-122"/>
                <a:ea typeface="微软雅黑" panose="020B0503020204020204" pitchFamily="34" charset="-122"/>
              </a:defRPr>
            </a:lvl1pPr>
            <a:lvl2pPr>
              <a:defRPr sz="2000">
                <a:latin typeface="Lantinghei SC Demibold" panose="02000000000000000000" pitchFamily="2" charset="-122"/>
                <a:ea typeface="Lantinghei SC Demibold" panose="02000000000000000000" pitchFamily="2" charset="-122"/>
              </a:defRPr>
            </a:lvl2pPr>
            <a:lvl3pPr>
              <a:defRPr sz="1800">
                <a:latin typeface="Lantinghei SC Demibold" panose="02000000000000000000" pitchFamily="2" charset="-122"/>
                <a:ea typeface="Lantinghei SC Demibold" panose="02000000000000000000" pitchFamily="2" charset="-122"/>
              </a:defRPr>
            </a:lvl3pPr>
            <a:lvl4pPr>
              <a:defRPr sz="1600">
                <a:latin typeface="Lantinghei SC Demibold" panose="02000000000000000000" pitchFamily="2" charset="-122"/>
                <a:ea typeface="Lantinghei SC Demibold" panose="02000000000000000000" pitchFamily="2" charset="-122"/>
              </a:defRPr>
            </a:lvl4pPr>
            <a:lvl5pPr>
              <a:defRPr sz="1600">
                <a:latin typeface="Lantinghei SC Demibold" panose="02000000000000000000" pitchFamily="2" charset="-122"/>
                <a:ea typeface="Lantinghei SC Demibold" panose="02000000000000000000" pitchFamily="2" charset="-122"/>
              </a:defRPr>
            </a:lvl5pPr>
          </a:lstStyle>
          <a:p>
            <a:pPr lvl="0"/>
            <a:r>
              <a:rPr lang="zh-CN" altLang="en-US" dirty="0"/>
              <a:t>编辑母版文本样式
第二级
第三级
第四级
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垂直排列标题与文本">
    <p:spTree>
      <p:nvGrpSpPr>
        <p:cNvPr id="1" name=""/>
        <p:cNvGrpSpPr/>
        <p:nvPr/>
      </p:nvGrpSpPr>
      <p:grpSpPr>
        <a:xfrm>
          <a:off x="0" y="0"/>
          <a:ext cx="0" cy="0"/>
          <a:chOff x="0" y="0"/>
          <a:chExt cx="0" cy="0"/>
        </a:xfrm>
      </p:grpSpPr>
      <p:pic>
        <p:nvPicPr>
          <p:cNvPr id="4"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直接连接符 12"/>
          <p:cNvSpPr>
            <a:spLocks noChangeShapeType="1"/>
          </p:cNvSpPr>
          <p:nvPr userDrawn="1"/>
        </p:nvSpPr>
        <p:spPr bwMode="auto">
          <a:xfrm>
            <a:off x="323850" y="915988"/>
            <a:ext cx="5472113" cy="0"/>
          </a:xfrm>
          <a:prstGeom prst="line">
            <a:avLst/>
          </a:prstGeom>
          <a:noFill/>
          <a:ln w="9525">
            <a:solidFill>
              <a:schemeClr val="accent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 name="竖排标题 1"/>
          <p:cNvSpPr>
            <a:spLocks noGrp="1"/>
          </p:cNvSpPr>
          <p:nvPr>
            <p:ph type="title" orient="vert"/>
          </p:nvPr>
        </p:nvSpPr>
        <p:spPr>
          <a:xfrm>
            <a:off x="251634" y="123546"/>
            <a:ext cx="7776654" cy="1049088"/>
          </a:xfrm>
        </p:spPr>
        <p:txBody>
          <a:bodyPr/>
          <a:lstStyle>
            <a:lvl1pPr algn="l">
              <a:defRPr sz="3200">
                <a:latin typeface="Lantinghei SC Demibold" panose="02000000000000000000" pitchFamily="2" charset="-122"/>
                <a:ea typeface="Lantinghei SC Demibold" panose="02000000000000000000" pitchFamily="2" charset="-122"/>
              </a:defRPr>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279400" y="1181856"/>
            <a:ext cx="6019800" cy="3283367"/>
          </a:xfrm>
        </p:spPr>
        <p:txBody>
          <a:bodyPr/>
          <a:lstStyle>
            <a:lvl1pPr>
              <a:defRPr sz="2400">
                <a:latin typeface="Lantinghei SC Demibold" panose="02000000000000000000" pitchFamily="2" charset="-122"/>
                <a:ea typeface="Lantinghei SC Demibold" panose="02000000000000000000" pitchFamily="2" charset="-122"/>
              </a:defRPr>
            </a:lvl1pPr>
            <a:lvl2pPr>
              <a:defRPr sz="2000">
                <a:latin typeface="Lantinghei SC Demibold" panose="02000000000000000000" pitchFamily="2" charset="-122"/>
                <a:ea typeface="Lantinghei SC Demibold" panose="02000000000000000000" pitchFamily="2" charset="-122"/>
              </a:defRPr>
            </a:lvl2pPr>
            <a:lvl3pPr>
              <a:defRPr sz="1800">
                <a:latin typeface="Lantinghei SC Demibold" panose="02000000000000000000" pitchFamily="2" charset="-122"/>
                <a:ea typeface="Lantinghei SC Demibold" panose="02000000000000000000" pitchFamily="2" charset="-122"/>
              </a:defRPr>
            </a:lvl3pPr>
            <a:lvl4pPr>
              <a:defRPr sz="1600">
                <a:latin typeface="Lantinghei SC Demibold" panose="02000000000000000000" pitchFamily="2" charset="-122"/>
                <a:ea typeface="Lantinghei SC Demibold" panose="02000000000000000000" pitchFamily="2" charset="-122"/>
              </a:defRPr>
            </a:lvl4pPr>
            <a:lvl5pPr>
              <a:defRPr sz="1600">
                <a:latin typeface="Lantinghei SC Demibold" panose="02000000000000000000" pitchFamily="2" charset="-122"/>
                <a:ea typeface="Lantinghei SC Demibold" panose="02000000000000000000" pitchFamily="2" charset="-122"/>
              </a:defRPr>
            </a:lvl5pPr>
          </a:lstStyle>
          <a:p>
            <a:pPr lvl="0"/>
            <a:r>
              <a:rPr lang="zh-CN" altLang="en-US" dirty="0"/>
              <a:t>编辑母版文本样式
第二级
第三级
第四级
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E5BA2A81-5CEA-2E40-AC06-949F8AE2F1BB}" type="datetime1">
              <a:rPr lang="zh-CN" altLang="en-US"/>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26059E07-4333-7948-818D-81245C4304C7}" type="slidenum">
              <a:rPr lang="zh-CN" altLang="en-US"/>
            </a:fld>
            <a:endParaRPr lang="zh-CN" altLang="en-US" sz="180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3" name="灯片编号占位符 4"/>
          <p:cNvSpPr txBox="1"/>
          <p:nvPr userDrawn="1"/>
        </p:nvSpPr>
        <p:spPr bwMode="auto">
          <a:xfrm>
            <a:off x="6553200" y="4767263"/>
            <a:ext cx="2133600" cy="274637"/>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fld id="{3B4C1BC5-C2DE-0B4E-B160-96E7398BDBFE}" type="slidenum">
              <a:rPr lang="zh-CN" altLang="en-US" sz="1200" smtClean="0">
                <a:solidFill>
                  <a:srgbClr val="898989"/>
                </a:solidFill>
                <a:sym typeface="Calibri" panose="020F0502020204030204" pitchFamily="34" charset="0"/>
              </a:rPr>
            </a:fld>
            <a:endParaRPr lang="zh-CN" altLang="en-US">
              <a:solidFill>
                <a:srgbClr val="000000"/>
              </a:solidFill>
              <a:sym typeface="Calibri" panose="020F0502020204030204" pitchFamily="34" charset="0"/>
            </a:endParaRPr>
          </a:p>
        </p:txBody>
      </p:sp>
      <p:pic>
        <p:nvPicPr>
          <p:cNvPr id="4" name="图片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1"/>
          <p:cNvGrpSpPr/>
          <p:nvPr userDrawn="1"/>
        </p:nvGrpSpPr>
        <p:grpSpPr bwMode="auto">
          <a:xfrm>
            <a:off x="3175" y="1616075"/>
            <a:ext cx="9144000" cy="1814513"/>
            <a:chOff x="0" y="0"/>
            <a:chExt cx="3936004" cy="781165"/>
          </a:xfrm>
        </p:grpSpPr>
        <p:sp>
          <p:nvSpPr>
            <p:cNvPr id="6" name="等腰三角形 43"/>
            <p:cNvSpPr>
              <a:spLocks noChangeArrowheads="1"/>
            </p:cNvSpPr>
            <p:nvPr/>
          </p:nvSpPr>
          <p:spPr bwMode="auto">
            <a:xfrm>
              <a:off x="1063268" y="0"/>
              <a:ext cx="355334" cy="356752"/>
            </a:xfrm>
            <a:prstGeom prst="triangle">
              <a:avLst>
                <a:gd name="adj" fmla="val 50000"/>
              </a:avLst>
            </a:prstGeom>
            <a:solidFill>
              <a:srgbClr val="5D626A"/>
            </a:solidFill>
            <a:ln>
              <a:noFill/>
            </a:ln>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latin typeface="宋体" panose="02010600030101010101" pitchFamily="2" charset="-122"/>
                <a:sym typeface="宋体" panose="02010600030101010101" pitchFamily="2" charset="-122"/>
              </a:endParaRPr>
            </a:p>
          </p:txBody>
        </p:sp>
        <p:sp>
          <p:nvSpPr>
            <p:cNvPr id="7" name="等腰三角形 44"/>
            <p:cNvSpPr>
              <a:spLocks noChangeArrowheads="1"/>
            </p:cNvSpPr>
            <p:nvPr/>
          </p:nvSpPr>
          <p:spPr bwMode="auto">
            <a:xfrm flipV="1">
              <a:off x="29384" y="424413"/>
              <a:ext cx="355334" cy="356752"/>
            </a:xfrm>
            <a:prstGeom prst="triangle">
              <a:avLst>
                <a:gd name="adj" fmla="val 50000"/>
              </a:avLst>
            </a:prstGeom>
            <a:solidFill>
              <a:srgbClr val="5D626A"/>
            </a:solidFill>
            <a:ln>
              <a:noFill/>
            </a:ln>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 name="矩形 45"/>
            <p:cNvSpPr>
              <a:spLocks noChangeArrowheads="1"/>
            </p:cNvSpPr>
            <p:nvPr/>
          </p:nvSpPr>
          <p:spPr bwMode="auto">
            <a:xfrm>
              <a:off x="0" y="84063"/>
              <a:ext cx="3936004" cy="611673"/>
            </a:xfrm>
            <a:prstGeom prst="rect">
              <a:avLst/>
            </a:prstGeom>
            <a:solidFill>
              <a:schemeClr val="accent2"/>
            </a:solidFill>
            <a:ln>
              <a:noFill/>
            </a:ln>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 name="平行四边形 46"/>
            <p:cNvSpPr>
              <a:spLocks noChangeArrowheads="1"/>
            </p:cNvSpPr>
            <p:nvPr/>
          </p:nvSpPr>
          <p:spPr bwMode="auto">
            <a:xfrm>
              <a:off x="206367" y="0"/>
              <a:ext cx="1035934" cy="779114"/>
            </a:xfrm>
            <a:prstGeom prst="parallelogram">
              <a:avLst>
                <a:gd name="adj" fmla="val 48200"/>
              </a:avLst>
            </a:prstGeom>
            <a:solidFill>
              <a:schemeClr val="accent1"/>
            </a:solidFill>
            <a:ln>
              <a:noFill/>
            </a:ln>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0" name="组合 6"/>
          <p:cNvGrpSpPr/>
          <p:nvPr userDrawn="1"/>
        </p:nvGrpSpPr>
        <p:grpSpPr bwMode="auto">
          <a:xfrm>
            <a:off x="5940425" y="1274763"/>
            <a:ext cx="431800" cy="433387"/>
            <a:chOff x="0" y="0"/>
            <a:chExt cx="432048" cy="432834"/>
          </a:xfrm>
        </p:grpSpPr>
        <p:sp>
          <p:nvSpPr>
            <p:cNvPr id="11" name="椭圆 22"/>
            <p:cNvSpPr>
              <a:spLocks noChangeArrowheads="1"/>
            </p:cNvSpPr>
            <p:nvPr/>
          </p:nvSpPr>
          <p:spPr bwMode="auto">
            <a:xfrm>
              <a:off x="0" y="0"/>
              <a:ext cx="432048" cy="432834"/>
            </a:xfrm>
            <a:prstGeom prst="ellipse">
              <a:avLst/>
            </a:prstGeom>
            <a:solidFill>
              <a:schemeClr val="accent1"/>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endParaRPr>
            </a:p>
          </p:txBody>
        </p:sp>
        <p:sp>
          <p:nvSpPr>
            <p:cNvPr id="12" name="Freeform 59"/>
            <p:cNvSpPr>
              <a:spLocks noChangeArrowheads="1"/>
            </p:cNvSpPr>
            <p:nvPr/>
          </p:nvSpPr>
          <p:spPr bwMode="auto">
            <a:xfrm>
              <a:off x="96894" y="90372"/>
              <a:ext cx="238262" cy="252091"/>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13" name="组合 5"/>
          <p:cNvGrpSpPr/>
          <p:nvPr userDrawn="1"/>
        </p:nvGrpSpPr>
        <p:grpSpPr bwMode="auto">
          <a:xfrm>
            <a:off x="4643438" y="1274763"/>
            <a:ext cx="431800" cy="431800"/>
            <a:chOff x="0" y="0"/>
            <a:chExt cx="432048" cy="432048"/>
          </a:xfrm>
        </p:grpSpPr>
        <p:sp>
          <p:nvSpPr>
            <p:cNvPr id="14" name="椭圆 65"/>
            <p:cNvSpPr>
              <a:spLocks noChangeArrowheads="1"/>
            </p:cNvSpPr>
            <p:nvPr/>
          </p:nvSpPr>
          <p:spPr bwMode="auto">
            <a:xfrm>
              <a:off x="0" y="0"/>
              <a:ext cx="432048" cy="432048"/>
            </a:xfrm>
            <a:prstGeom prst="ellipse">
              <a:avLst/>
            </a:prstGeom>
            <a:solidFill>
              <a:srgbClr val="F79600"/>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endParaRPr>
            </a:p>
          </p:txBody>
        </p:sp>
        <p:sp>
          <p:nvSpPr>
            <p:cNvPr id="15" name="Freeform 110"/>
            <p:cNvSpPr>
              <a:spLocks noChangeArrowheads="1"/>
            </p:cNvSpPr>
            <p:nvPr/>
          </p:nvSpPr>
          <p:spPr bwMode="auto">
            <a:xfrm>
              <a:off x="103246" y="92128"/>
              <a:ext cx="250969" cy="24779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16" name="组合 8"/>
          <p:cNvGrpSpPr/>
          <p:nvPr userDrawn="1"/>
        </p:nvGrpSpPr>
        <p:grpSpPr bwMode="auto">
          <a:xfrm>
            <a:off x="5292725" y="1274763"/>
            <a:ext cx="431800" cy="433387"/>
            <a:chOff x="0" y="0"/>
            <a:chExt cx="432833" cy="432834"/>
          </a:xfrm>
        </p:grpSpPr>
        <p:sp>
          <p:nvSpPr>
            <p:cNvPr id="17" name="椭圆 16"/>
            <p:cNvSpPr>
              <a:spLocks noChangeArrowheads="1"/>
            </p:cNvSpPr>
            <p:nvPr/>
          </p:nvSpPr>
          <p:spPr bwMode="auto">
            <a:xfrm>
              <a:off x="0" y="0"/>
              <a:ext cx="432833" cy="432834"/>
            </a:xfrm>
            <a:prstGeom prst="ellipse">
              <a:avLst/>
            </a:prstGeom>
            <a:solidFill>
              <a:srgbClr val="7F7F7F"/>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endParaRPr>
            </a:p>
          </p:txBody>
        </p:sp>
        <p:sp>
          <p:nvSpPr>
            <p:cNvPr id="18" name="Freeform 16"/>
            <p:cNvSpPr>
              <a:spLocks noChangeArrowheads="1"/>
            </p:cNvSpPr>
            <p:nvPr/>
          </p:nvSpPr>
          <p:spPr bwMode="auto">
            <a:xfrm>
              <a:off x="117756" y="103055"/>
              <a:ext cx="197321" cy="226723"/>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19" name="组合 3"/>
          <p:cNvGrpSpPr/>
          <p:nvPr userDrawn="1"/>
        </p:nvGrpSpPr>
        <p:grpSpPr bwMode="auto">
          <a:xfrm>
            <a:off x="3348038" y="1274763"/>
            <a:ext cx="433387" cy="433387"/>
            <a:chOff x="0" y="0"/>
            <a:chExt cx="432833" cy="432834"/>
          </a:xfrm>
        </p:grpSpPr>
        <p:sp>
          <p:nvSpPr>
            <p:cNvPr id="20" name="椭圆 16"/>
            <p:cNvSpPr>
              <a:spLocks noChangeArrowheads="1"/>
            </p:cNvSpPr>
            <p:nvPr/>
          </p:nvSpPr>
          <p:spPr bwMode="auto">
            <a:xfrm>
              <a:off x="0" y="0"/>
              <a:ext cx="432833" cy="432834"/>
            </a:xfrm>
            <a:prstGeom prst="ellipse">
              <a:avLst/>
            </a:prstGeom>
            <a:solidFill>
              <a:schemeClr val="accent1"/>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endParaRPr>
            </a:p>
          </p:txBody>
        </p:sp>
        <p:sp>
          <p:nvSpPr>
            <p:cNvPr id="21" name="Freeform 75"/>
            <p:cNvSpPr>
              <a:spLocks noChangeArrowheads="1"/>
            </p:cNvSpPr>
            <p:nvPr/>
          </p:nvSpPr>
          <p:spPr bwMode="auto">
            <a:xfrm>
              <a:off x="91957" y="110983"/>
              <a:ext cx="248918" cy="210868"/>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22" name="组合 4"/>
          <p:cNvGrpSpPr/>
          <p:nvPr userDrawn="1"/>
        </p:nvGrpSpPr>
        <p:grpSpPr bwMode="auto">
          <a:xfrm>
            <a:off x="3995738" y="1274763"/>
            <a:ext cx="433387" cy="433387"/>
            <a:chOff x="0" y="0"/>
            <a:chExt cx="432833" cy="432834"/>
          </a:xfrm>
        </p:grpSpPr>
        <p:sp>
          <p:nvSpPr>
            <p:cNvPr id="23" name="椭圆 16"/>
            <p:cNvSpPr>
              <a:spLocks noChangeArrowheads="1"/>
            </p:cNvSpPr>
            <p:nvPr/>
          </p:nvSpPr>
          <p:spPr bwMode="auto">
            <a:xfrm>
              <a:off x="0" y="0"/>
              <a:ext cx="432833" cy="432834"/>
            </a:xfrm>
            <a:prstGeom prst="ellipse">
              <a:avLst/>
            </a:prstGeom>
            <a:solidFill>
              <a:srgbClr val="3992DB"/>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1800">
                <a:solidFill>
                  <a:srgbClr val="FFFFFF"/>
                </a:solidFill>
              </a:endParaRPr>
            </a:p>
          </p:txBody>
        </p:sp>
        <p:sp>
          <p:nvSpPr>
            <p:cNvPr id="24" name="Freeform 84"/>
            <p:cNvSpPr>
              <a:spLocks noChangeArrowheads="1"/>
            </p:cNvSpPr>
            <p:nvPr/>
          </p:nvSpPr>
          <p:spPr bwMode="auto">
            <a:xfrm>
              <a:off x="101470" y="91958"/>
              <a:ext cx="248918" cy="248919"/>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
        <p:nvSpPr>
          <p:cNvPr id="2" name="标题 1"/>
          <p:cNvSpPr>
            <a:spLocks noGrp="1"/>
          </p:cNvSpPr>
          <p:nvPr>
            <p:ph type="title"/>
          </p:nvPr>
        </p:nvSpPr>
        <p:spPr>
          <a:xfrm>
            <a:off x="457200" y="206375"/>
            <a:ext cx="8229600" cy="857250"/>
          </a:xfrm>
        </p:spPr>
        <p:txBody>
          <a:bodyPr/>
          <a:lstStyle/>
          <a:p>
            <a:r>
              <a:rPr lang="zh-CN" altLang="en-US"/>
              <a:t>单击此处编辑母版标题样式</a:t>
            </a:r>
            <a:endParaRPr lang="zh-CN" altLang="en-US"/>
          </a:p>
        </p:txBody>
      </p:sp>
      <p:sp>
        <p:nvSpPr>
          <p:cNvPr id="25" name="日期占位符 3"/>
          <p:cNvSpPr>
            <a:spLocks noGrp="1" noChangeArrowheads="1"/>
          </p:cNvSpPr>
          <p:nvPr>
            <p:ph type="dt" sz="half" idx="10"/>
          </p:nvPr>
        </p:nvSpPr>
        <p:spPr/>
        <p:txBody>
          <a:bodyPr/>
          <a:lstStyle>
            <a:lvl1pPr>
              <a:defRPr/>
            </a:lvl1pPr>
          </a:lstStyle>
          <a:p>
            <a:pPr>
              <a:defRPr/>
            </a:pPr>
            <a:fld id="{261E9695-AC49-5C4C-884F-2AD0C138293B}" type="datetime1">
              <a:rPr lang="zh-CN" altLang="en-US"/>
            </a:fld>
            <a:endParaRPr lang="zh-CN" altLang="en-US" sz="1800">
              <a:solidFill>
                <a:srgbClr val="000000"/>
              </a:solidFill>
            </a:endParaRPr>
          </a:p>
        </p:txBody>
      </p:sp>
      <p:sp>
        <p:nvSpPr>
          <p:cNvPr id="2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27" name="灯片编号占位符 5"/>
          <p:cNvSpPr>
            <a:spLocks noGrp="1" noChangeArrowheads="1"/>
          </p:cNvSpPr>
          <p:nvPr>
            <p:ph type="sldNum" sz="quarter" idx="12"/>
          </p:nvPr>
        </p:nvSpPr>
        <p:spPr/>
        <p:txBody>
          <a:bodyPr/>
          <a:lstStyle>
            <a:lvl1pPr>
              <a:defRPr/>
            </a:lvl1pPr>
          </a:lstStyle>
          <a:p>
            <a:pPr>
              <a:defRPr/>
            </a:pPr>
            <a:fld id="{5842A607-A6FA-4C44-AFB4-26DAF387EBED}" type="slidenum">
              <a:rPr lang="zh-CN" altLang="en-US"/>
            </a:fld>
            <a:endParaRPr lang="zh-CN" altLang="en-US" sz="180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fld>
            <a:endParaRPr lang="zh-CN" altLang="en-US"/>
          </a:p>
        </p:txBody>
      </p:sp>
      <p:grpSp>
        <p:nvGrpSpPr>
          <p:cNvPr id="11" name="组合 10"/>
          <p:cNvGrpSpPr/>
          <p:nvPr userDrawn="1"/>
        </p:nvGrpSpPr>
        <p:grpSpPr>
          <a:xfrm>
            <a:off x="7534910" y="4604385"/>
            <a:ext cx="1215390" cy="344170"/>
            <a:chOff x="7226324" y="3186332"/>
            <a:chExt cx="1522140" cy="430569"/>
          </a:xfrm>
        </p:grpSpPr>
        <p:grpSp>
          <p:nvGrpSpPr>
            <p:cNvPr id="12" name="组合 11"/>
            <p:cNvGrpSpPr/>
            <p:nvPr userDrawn="1"/>
          </p:nvGrpSpPr>
          <p:grpSpPr>
            <a:xfrm>
              <a:off x="7724748" y="3228132"/>
              <a:ext cx="1023716" cy="346969"/>
              <a:chOff x="7663084" y="982207"/>
              <a:chExt cx="1155228" cy="391542"/>
            </a:xfrm>
          </p:grpSpPr>
          <p:grpSp>
            <p:nvGrpSpPr>
              <p:cNvPr id="61" name="组合 60"/>
              <p:cNvGrpSpPr/>
              <p:nvPr userDrawn="1"/>
            </p:nvGrpSpPr>
            <p:grpSpPr>
              <a:xfrm>
                <a:off x="7663084" y="982207"/>
                <a:ext cx="1155228" cy="255757"/>
                <a:chOff x="7663084" y="982207"/>
                <a:chExt cx="1155228" cy="255757"/>
              </a:xfrm>
            </p:grpSpPr>
            <p:sp>
              <p:nvSpPr>
                <p:cNvPr id="62" name="Freeform 335"/>
                <p:cNvSpPr/>
                <p:nvPr userDrawn="1"/>
              </p:nvSpPr>
              <p:spPr bwMode="auto">
                <a:xfrm>
                  <a:off x="7663084" y="982207"/>
                  <a:ext cx="245132" cy="254998"/>
                </a:xfrm>
                <a:custGeom>
                  <a:avLst/>
                  <a:gdLst>
                    <a:gd name="T0" fmla="*/ 1798 w 3560"/>
                    <a:gd name="T1" fmla="*/ 608 h 3694"/>
                    <a:gd name="T2" fmla="*/ 1783 w 3560"/>
                    <a:gd name="T3" fmla="*/ 546 h 3694"/>
                    <a:gd name="T4" fmla="*/ 1766 w 3560"/>
                    <a:gd name="T5" fmla="*/ 484 h 3694"/>
                    <a:gd name="T6" fmla="*/ 1747 w 3560"/>
                    <a:gd name="T7" fmla="*/ 421 h 3694"/>
                    <a:gd name="T8" fmla="*/ 1726 w 3560"/>
                    <a:gd name="T9" fmla="*/ 359 h 3694"/>
                    <a:gd name="T10" fmla="*/ 1702 w 3560"/>
                    <a:gd name="T11" fmla="*/ 297 h 3694"/>
                    <a:gd name="T12" fmla="*/ 1675 w 3560"/>
                    <a:gd name="T13" fmla="*/ 233 h 3694"/>
                    <a:gd name="T14" fmla="*/ 1646 w 3560"/>
                    <a:gd name="T15" fmla="*/ 172 h 3694"/>
                    <a:gd name="T16" fmla="*/ 2258 w 3560"/>
                    <a:gd name="T17" fmla="*/ 0 h 3694"/>
                    <a:gd name="T18" fmla="*/ 2315 w 3560"/>
                    <a:gd name="T19" fmla="*/ 152 h 3694"/>
                    <a:gd name="T20" fmla="*/ 2339 w 3560"/>
                    <a:gd name="T21" fmla="*/ 225 h 3694"/>
                    <a:gd name="T22" fmla="*/ 2360 w 3560"/>
                    <a:gd name="T23" fmla="*/ 297 h 3694"/>
                    <a:gd name="T24" fmla="*/ 2379 w 3560"/>
                    <a:gd name="T25" fmla="*/ 366 h 3694"/>
                    <a:gd name="T26" fmla="*/ 2393 w 3560"/>
                    <a:gd name="T27" fmla="*/ 433 h 3694"/>
                    <a:gd name="T28" fmla="*/ 2406 w 3560"/>
                    <a:gd name="T29" fmla="*/ 498 h 3694"/>
                    <a:gd name="T30" fmla="*/ 2415 w 3560"/>
                    <a:gd name="T31" fmla="*/ 561 h 3694"/>
                    <a:gd name="T32" fmla="*/ 3560 w 3560"/>
                    <a:gd name="T33" fmla="*/ 640 h 3694"/>
                    <a:gd name="T34" fmla="*/ 1036 w 3560"/>
                    <a:gd name="T35" fmla="*/ 1107 h 3694"/>
                    <a:gd name="T36" fmla="*/ 1033 w 3560"/>
                    <a:gd name="T37" fmla="*/ 2134 h 3694"/>
                    <a:gd name="T38" fmla="*/ 1025 w 3560"/>
                    <a:gd name="T39" fmla="*/ 2254 h 3694"/>
                    <a:gd name="T40" fmla="*/ 1015 w 3560"/>
                    <a:gd name="T41" fmla="*/ 2371 h 3694"/>
                    <a:gd name="T42" fmla="*/ 1000 w 3560"/>
                    <a:gd name="T43" fmla="*/ 2486 h 3694"/>
                    <a:gd name="T44" fmla="*/ 983 w 3560"/>
                    <a:gd name="T45" fmla="*/ 2598 h 3694"/>
                    <a:gd name="T46" fmla="*/ 962 w 3560"/>
                    <a:gd name="T47" fmla="*/ 2708 h 3694"/>
                    <a:gd name="T48" fmla="*/ 937 w 3560"/>
                    <a:gd name="T49" fmla="*/ 2814 h 3694"/>
                    <a:gd name="T50" fmla="*/ 910 w 3560"/>
                    <a:gd name="T51" fmla="*/ 2919 h 3694"/>
                    <a:gd name="T52" fmla="*/ 878 w 3560"/>
                    <a:gd name="T53" fmla="*/ 3020 h 3694"/>
                    <a:gd name="T54" fmla="*/ 843 w 3560"/>
                    <a:gd name="T55" fmla="*/ 3118 h 3694"/>
                    <a:gd name="T56" fmla="*/ 805 w 3560"/>
                    <a:gd name="T57" fmla="*/ 3214 h 3694"/>
                    <a:gd name="T58" fmla="*/ 763 w 3560"/>
                    <a:gd name="T59" fmla="*/ 3307 h 3694"/>
                    <a:gd name="T60" fmla="*/ 719 w 3560"/>
                    <a:gd name="T61" fmla="*/ 3398 h 3694"/>
                    <a:gd name="T62" fmla="*/ 670 w 3560"/>
                    <a:gd name="T63" fmla="*/ 3486 h 3694"/>
                    <a:gd name="T64" fmla="*/ 618 w 3560"/>
                    <a:gd name="T65" fmla="*/ 3572 h 3694"/>
                    <a:gd name="T66" fmla="*/ 563 w 3560"/>
                    <a:gd name="T67" fmla="*/ 3653 h 3694"/>
                    <a:gd name="T68" fmla="*/ 484 w 3560"/>
                    <a:gd name="T69" fmla="*/ 3667 h 3694"/>
                    <a:gd name="T70" fmla="*/ 370 w 3560"/>
                    <a:gd name="T71" fmla="*/ 3610 h 3694"/>
                    <a:gd name="T72" fmla="*/ 237 w 3560"/>
                    <a:gd name="T73" fmla="*/ 3551 h 3694"/>
                    <a:gd name="T74" fmla="*/ 84 w 3560"/>
                    <a:gd name="T75" fmla="*/ 3491 h 3694"/>
                    <a:gd name="T76" fmla="*/ 33 w 3560"/>
                    <a:gd name="T77" fmla="*/ 3424 h 3694"/>
                    <a:gd name="T78" fmla="*/ 95 w 3560"/>
                    <a:gd name="T79" fmla="*/ 3348 h 3694"/>
                    <a:gd name="T80" fmla="*/ 153 w 3560"/>
                    <a:gd name="T81" fmla="*/ 3267 h 3694"/>
                    <a:gd name="T82" fmla="*/ 206 w 3560"/>
                    <a:gd name="T83" fmla="*/ 3182 h 3694"/>
                    <a:gd name="T84" fmla="*/ 255 w 3560"/>
                    <a:gd name="T85" fmla="*/ 3093 h 3694"/>
                    <a:gd name="T86" fmla="*/ 300 w 3560"/>
                    <a:gd name="T87" fmla="*/ 3001 h 3694"/>
                    <a:gd name="T88" fmla="*/ 340 w 3560"/>
                    <a:gd name="T89" fmla="*/ 2904 h 3694"/>
                    <a:gd name="T90" fmla="*/ 376 w 3560"/>
                    <a:gd name="T91" fmla="*/ 2803 h 3694"/>
                    <a:gd name="T92" fmla="*/ 407 w 3560"/>
                    <a:gd name="T93" fmla="*/ 2698 h 3694"/>
                    <a:gd name="T94" fmla="*/ 434 w 3560"/>
                    <a:gd name="T95" fmla="*/ 2588 h 3694"/>
                    <a:gd name="T96" fmla="*/ 457 w 3560"/>
                    <a:gd name="T97" fmla="*/ 2474 h 3694"/>
                    <a:gd name="T98" fmla="*/ 474 w 3560"/>
                    <a:gd name="T99" fmla="*/ 2358 h 3694"/>
                    <a:gd name="T100" fmla="*/ 489 w 3560"/>
                    <a:gd name="T101" fmla="*/ 2236 h 3694"/>
                    <a:gd name="T102" fmla="*/ 498 w 3560"/>
                    <a:gd name="T103" fmla="*/ 2110 h 3694"/>
                    <a:gd name="T104" fmla="*/ 502 w 3560"/>
                    <a:gd name="T105" fmla="*/ 1980 h 3694"/>
                    <a:gd name="T106" fmla="*/ 503 w 3560"/>
                    <a:gd name="T107" fmla="*/ 1845 h 3694"/>
                    <a:gd name="T108" fmla="*/ 502 w 3560"/>
                    <a:gd name="T109" fmla="*/ 64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60" h="3694">
                      <a:moveTo>
                        <a:pt x="1804" y="640"/>
                      </a:moveTo>
                      <a:lnTo>
                        <a:pt x="1798" y="608"/>
                      </a:lnTo>
                      <a:lnTo>
                        <a:pt x="1790" y="577"/>
                      </a:lnTo>
                      <a:lnTo>
                        <a:pt x="1783" y="546"/>
                      </a:lnTo>
                      <a:lnTo>
                        <a:pt x="1775" y="515"/>
                      </a:lnTo>
                      <a:lnTo>
                        <a:pt x="1766" y="484"/>
                      </a:lnTo>
                      <a:lnTo>
                        <a:pt x="1757" y="453"/>
                      </a:lnTo>
                      <a:lnTo>
                        <a:pt x="1747" y="421"/>
                      </a:lnTo>
                      <a:lnTo>
                        <a:pt x="1736" y="390"/>
                      </a:lnTo>
                      <a:lnTo>
                        <a:pt x="1726" y="359"/>
                      </a:lnTo>
                      <a:lnTo>
                        <a:pt x="1713" y="328"/>
                      </a:lnTo>
                      <a:lnTo>
                        <a:pt x="1702" y="297"/>
                      </a:lnTo>
                      <a:lnTo>
                        <a:pt x="1689" y="266"/>
                      </a:lnTo>
                      <a:lnTo>
                        <a:pt x="1675" y="233"/>
                      </a:lnTo>
                      <a:lnTo>
                        <a:pt x="1660" y="203"/>
                      </a:lnTo>
                      <a:lnTo>
                        <a:pt x="1646" y="172"/>
                      </a:lnTo>
                      <a:lnTo>
                        <a:pt x="1630" y="141"/>
                      </a:lnTo>
                      <a:lnTo>
                        <a:pt x="2258" y="0"/>
                      </a:lnTo>
                      <a:lnTo>
                        <a:pt x="2288" y="77"/>
                      </a:lnTo>
                      <a:lnTo>
                        <a:pt x="2315" y="152"/>
                      </a:lnTo>
                      <a:lnTo>
                        <a:pt x="2328" y="189"/>
                      </a:lnTo>
                      <a:lnTo>
                        <a:pt x="2339" y="225"/>
                      </a:lnTo>
                      <a:lnTo>
                        <a:pt x="2350" y="261"/>
                      </a:lnTo>
                      <a:lnTo>
                        <a:pt x="2360" y="297"/>
                      </a:lnTo>
                      <a:lnTo>
                        <a:pt x="2369" y="332"/>
                      </a:lnTo>
                      <a:lnTo>
                        <a:pt x="2379" y="366"/>
                      </a:lnTo>
                      <a:lnTo>
                        <a:pt x="2386" y="400"/>
                      </a:lnTo>
                      <a:lnTo>
                        <a:pt x="2393" y="433"/>
                      </a:lnTo>
                      <a:lnTo>
                        <a:pt x="2400" y="466"/>
                      </a:lnTo>
                      <a:lnTo>
                        <a:pt x="2406" y="498"/>
                      </a:lnTo>
                      <a:lnTo>
                        <a:pt x="2411" y="530"/>
                      </a:lnTo>
                      <a:lnTo>
                        <a:pt x="2415" y="561"/>
                      </a:lnTo>
                      <a:lnTo>
                        <a:pt x="2086" y="640"/>
                      </a:lnTo>
                      <a:lnTo>
                        <a:pt x="3560" y="640"/>
                      </a:lnTo>
                      <a:lnTo>
                        <a:pt x="3560" y="1107"/>
                      </a:lnTo>
                      <a:lnTo>
                        <a:pt x="1036" y="1107"/>
                      </a:lnTo>
                      <a:lnTo>
                        <a:pt x="1036" y="2073"/>
                      </a:lnTo>
                      <a:lnTo>
                        <a:pt x="1033" y="2134"/>
                      </a:lnTo>
                      <a:lnTo>
                        <a:pt x="1029" y="2194"/>
                      </a:lnTo>
                      <a:lnTo>
                        <a:pt x="1025" y="2254"/>
                      </a:lnTo>
                      <a:lnTo>
                        <a:pt x="1020" y="2313"/>
                      </a:lnTo>
                      <a:lnTo>
                        <a:pt x="1015" y="2371"/>
                      </a:lnTo>
                      <a:lnTo>
                        <a:pt x="1008" y="2429"/>
                      </a:lnTo>
                      <a:lnTo>
                        <a:pt x="1000" y="2486"/>
                      </a:lnTo>
                      <a:lnTo>
                        <a:pt x="992" y="2543"/>
                      </a:lnTo>
                      <a:lnTo>
                        <a:pt x="983" y="2598"/>
                      </a:lnTo>
                      <a:lnTo>
                        <a:pt x="973" y="2653"/>
                      </a:lnTo>
                      <a:lnTo>
                        <a:pt x="962" y="2708"/>
                      </a:lnTo>
                      <a:lnTo>
                        <a:pt x="950" y="2762"/>
                      </a:lnTo>
                      <a:lnTo>
                        <a:pt x="937" y="2814"/>
                      </a:lnTo>
                      <a:lnTo>
                        <a:pt x="923" y="2867"/>
                      </a:lnTo>
                      <a:lnTo>
                        <a:pt x="910" y="2919"/>
                      </a:lnTo>
                      <a:lnTo>
                        <a:pt x="894" y="2969"/>
                      </a:lnTo>
                      <a:lnTo>
                        <a:pt x="878" y="3020"/>
                      </a:lnTo>
                      <a:lnTo>
                        <a:pt x="861" y="3070"/>
                      </a:lnTo>
                      <a:lnTo>
                        <a:pt x="843" y="3118"/>
                      </a:lnTo>
                      <a:lnTo>
                        <a:pt x="825" y="3167"/>
                      </a:lnTo>
                      <a:lnTo>
                        <a:pt x="805" y="3214"/>
                      </a:lnTo>
                      <a:lnTo>
                        <a:pt x="785" y="3261"/>
                      </a:lnTo>
                      <a:lnTo>
                        <a:pt x="763" y="3307"/>
                      </a:lnTo>
                      <a:lnTo>
                        <a:pt x="742" y="3353"/>
                      </a:lnTo>
                      <a:lnTo>
                        <a:pt x="719" y="3398"/>
                      </a:lnTo>
                      <a:lnTo>
                        <a:pt x="695" y="3443"/>
                      </a:lnTo>
                      <a:lnTo>
                        <a:pt x="670" y="3486"/>
                      </a:lnTo>
                      <a:lnTo>
                        <a:pt x="644" y="3529"/>
                      </a:lnTo>
                      <a:lnTo>
                        <a:pt x="618" y="3572"/>
                      </a:lnTo>
                      <a:lnTo>
                        <a:pt x="591" y="3613"/>
                      </a:lnTo>
                      <a:lnTo>
                        <a:pt x="563" y="3653"/>
                      </a:lnTo>
                      <a:lnTo>
                        <a:pt x="534" y="3694"/>
                      </a:lnTo>
                      <a:lnTo>
                        <a:pt x="484" y="3667"/>
                      </a:lnTo>
                      <a:lnTo>
                        <a:pt x="430" y="3639"/>
                      </a:lnTo>
                      <a:lnTo>
                        <a:pt x="370" y="3610"/>
                      </a:lnTo>
                      <a:lnTo>
                        <a:pt x="306" y="3581"/>
                      </a:lnTo>
                      <a:lnTo>
                        <a:pt x="237" y="3551"/>
                      </a:lnTo>
                      <a:lnTo>
                        <a:pt x="163" y="3521"/>
                      </a:lnTo>
                      <a:lnTo>
                        <a:pt x="84" y="3491"/>
                      </a:lnTo>
                      <a:lnTo>
                        <a:pt x="0" y="3460"/>
                      </a:lnTo>
                      <a:lnTo>
                        <a:pt x="33" y="3424"/>
                      </a:lnTo>
                      <a:lnTo>
                        <a:pt x="65" y="3386"/>
                      </a:lnTo>
                      <a:lnTo>
                        <a:pt x="95" y="3348"/>
                      </a:lnTo>
                      <a:lnTo>
                        <a:pt x="125" y="3307"/>
                      </a:lnTo>
                      <a:lnTo>
                        <a:pt x="153" y="3267"/>
                      </a:lnTo>
                      <a:lnTo>
                        <a:pt x="180" y="3226"/>
                      </a:lnTo>
                      <a:lnTo>
                        <a:pt x="206" y="3182"/>
                      </a:lnTo>
                      <a:lnTo>
                        <a:pt x="231" y="3139"/>
                      </a:lnTo>
                      <a:lnTo>
                        <a:pt x="255" y="3093"/>
                      </a:lnTo>
                      <a:lnTo>
                        <a:pt x="278" y="3048"/>
                      </a:lnTo>
                      <a:lnTo>
                        <a:pt x="300" y="3001"/>
                      </a:lnTo>
                      <a:lnTo>
                        <a:pt x="321" y="2953"/>
                      </a:lnTo>
                      <a:lnTo>
                        <a:pt x="340" y="2904"/>
                      </a:lnTo>
                      <a:lnTo>
                        <a:pt x="359" y="2854"/>
                      </a:lnTo>
                      <a:lnTo>
                        <a:pt x="376" y="2803"/>
                      </a:lnTo>
                      <a:lnTo>
                        <a:pt x="392" y="2751"/>
                      </a:lnTo>
                      <a:lnTo>
                        <a:pt x="407" y="2698"/>
                      </a:lnTo>
                      <a:lnTo>
                        <a:pt x="421" y="2644"/>
                      </a:lnTo>
                      <a:lnTo>
                        <a:pt x="434" y="2588"/>
                      </a:lnTo>
                      <a:lnTo>
                        <a:pt x="446" y="2532"/>
                      </a:lnTo>
                      <a:lnTo>
                        <a:pt x="457" y="2474"/>
                      </a:lnTo>
                      <a:lnTo>
                        <a:pt x="466" y="2417"/>
                      </a:lnTo>
                      <a:lnTo>
                        <a:pt x="474" y="2358"/>
                      </a:lnTo>
                      <a:lnTo>
                        <a:pt x="483" y="2297"/>
                      </a:lnTo>
                      <a:lnTo>
                        <a:pt x="489" y="2236"/>
                      </a:lnTo>
                      <a:lnTo>
                        <a:pt x="494" y="2173"/>
                      </a:lnTo>
                      <a:lnTo>
                        <a:pt x="498" y="2110"/>
                      </a:lnTo>
                      <a:lnTo>
                        <a:pt x="501" y="2046"/>
                      </a:lnTo>
                      <a:lnTo>
                        <a:pt x="502" y="1980"/>
                      </a:lnTo>
                      <a:lnTo>
                        <a:pt x="503" y="1913"/>
                      </a:lnTo>
                      <a:lnTo>
                        <a:pt x="503" y="1845"/>
                      </a:lnTo>
                      <a:lnTo>
                        <a:pt x="502" y="1777"/>
                      </a:lnTo>
                      <a:lnTo>
                        <a:pt x="502" y="640"/>
                      </a:lnTo>
                      <a:lnTo>
                        <a:pt x="1804" y="640"/>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36"/>
                <p:cNvSpPr>
                  <a:spLocks noEditPoints="1"/>
                </p:cNvSpPr>
                <p:nvPr userDrawn="1"/>
              </p:nvSpPr>
              <p:spPr bwMode="auto">
                <a:xfrm>
                  <a:off x="7957089" y="982207"/>
                  <a:ext cx="245891" cy="252722"/>
                </a:xfrm>
                <a:custGeom>
                  <a:avLst/>
                  <a:gdLst>
                    <a:gd name="T0" fmla="*/ 1171 w 3561"/>
                    <a:gd name="T1" fmla="*/ 351 h 3664"/>
                    <a:gd name="T2" fmla="*/ 1395 w 3561"/>
                    <a:gd name="T3" fmla="*/ 19 h 3664"/>
                    <a:gd name="T4" fmla="*/ 1878 w 3561"/>
                    <a:gd name="T5" fmla="*/ 89 h 3664"/>
                    <a:gd name="T6" fmla="*/ 1901 w 3561"/>
                    <a:gd name="T7" fmla="*/ 122 h 3664"/>
                    <a:gd name="T8" fmla="*/ 1851 w 3561"/>
                    <a:gd name="T9" fmla="*/ 217 h 3664"/>
                    <a:gd name="T10" fmla="*/ 1754 w 3561"/>
                    <a:gd name="T11" fmla="*/ 377 h 3664"/>
                    <a:gd name="T12" fmla="*/ 3450 w 3561"/>
                    <a:gd name="T13" fmla="*/ 561 h 3664"/>
                    <a:gd name="T14" fmla="*/ 2008 w 3561"/>
                    <a:gd name="T15" fmla="*/ 1153 h 3664"/>
                    <a:gd name="T16" fmla="*/ 2184 w 3561"/>
                    <a:gd name="T17" fmla="*/ 1153 h 3664"/>
                    <a:gd name="T18" fmla="*/ 2270 w 3561"/>
                    <a:gd name="T19" fmla="*/ 1174 h 3664"/>
                    <a:gd name="T20" fmla="*/ 2277 w 3561"/>
                    <a:gd name="T21" fmla="*/ 1192 h 3664"/>
                    <a:gd name="T22" fmla="*/ 2258 w 3561"/>
                    <a:gd name="T23" fmla="*/ 1247 h 3664"/>
                    <a:gd name="T24" fmla="*/ 2229 w 3561"/>
                    <a:gd name="T25" fmla="*/ 1405 h 3664"/>
                    <a:gd name="T26" fmla="*/ 2227 w 3561"/>
                    <a:gd name="T27" fmla="*/ 2136 h 3664"/>
                    <a:gd name="T28" fmla="*/ 2231 w 3561"/>
                    <a:gd name="T29" fmla="*/ 3390 h 3664"/>
                    <a:gd name="T30" fmla="*/ 2171 w 3561"/>
                    <a:gd name="T31" fmla="*/ 3502 h 3664"/>
                    <a:gd name="T32" fmla="*/ 2039 w 3561"/>
                    <a:gd name="T33" fmla="*/ 3585 h 3664"/>
                    <a:gd name="T34" fmla="*/ 1836 w 3561"/>
                    <a:gd name="T35" fmla="*/ 3639 h 3664"/>
                    <a:gd name="T36" fmla="*/ 1561 w 3561"/>
                    <a:gd name="T37" fmla="*/ 3663 h 3664"/>
                    <a:gd name="T38" fmla="*/ 1370 w 3561"/>
                    <a:gd name="T39" fmla="*/ 3531 h 3664"/>
                    <a:gd name="T40" fmla="*/ 1310 w 3561"/>
                    <a:gd name="T41" fmla="*/ 3321 h 3664"/>
                    <a:gd name="T42" fmla="*/ 1236 w 3561"/>
                    <a:gd name="T43" fmla="*/ 3181 h 3664"/>
                    <a:gd name="T44" fmla="*/ 1506 w 3561"/>
                    <a:gd name="T45" fmla="*/ 3166 h 3664"/>
                    <a:gd name="T46" fmla="*/ 1629 w 3561"/>
                    <a:gd name="T47" fmla="*/ 3144 h 3664"/>
                    <a:gd name="T48" fmla="*/ 1688 w 3561"/>
                    <a:gd name="T49" fmla="*/ 3112 h 3664"/>
                    <a:gd name="T50" fmla="*/ 1703 w 3561"/>
                    <a:gd name="T51" fmla="*/ 3066 h 3664"/>
                    <a:gd name="T52" fmla="*/ 733 w 3561"/>
                    <a:gd name="T53" fmla="*/ 2136 h 3664"/>
                    <a:gd name="T54" fmla="*/ 497 w 3561"/>
                    <a:gd name="T55" fmla="*/ 2159 h 3664"/>
                    <a:gd name="T56" fmla="*/ 391 w 3561"/>
                    <a:gd name="T57" fmla="*/ 2165 h 3664"/>
                    <a:gd name="T58" fmla="*/ 331 w 3561"/>
                    <a:gd name="T59" fmla="*/ 1811 h 3664"/>
                    <a:gd name="T60" fmla="*/ 312 w 3561"/>
                    <a:gd name="T61" fmla="*/ 1625 h 3664"/>
                    <a:gd name="T62" fmla="*/ 404 w 3561"/>
                    <a:gd name="T63" fmla="*/ 1619 h 3664"/>
                    <a:gd name="T64" fmla="*/ 539 w 3561"/>
                    <a:gd name="T65" fmla="*/ 1592 h 3664"/>
                    <a:gd name="T66" fmla="*/ 630 w 3561"/>
                    <a:gd name="T67" fmla="*/ 1545 h 3664"/>
                    <a:gd name="T68" fmla="*/ 695 w 3561"/>
                    <a:gd name="T69" fmla="*/ 1458 h 3664"/>
                    <a:gd name="T70" fmla="*/ 848 w 3561"/>
                    <a:gd name="T71" fmla="*/ 1139 h 3664"/>
                    <a:gd name="T72" fmla="*/ 906 w 3561"/>
                    <a:gd name="T73" fmla="*/ 1002 h 3664"/>
                    <a:gd name="T74" fmla="*/ 2970 w 3561"/>
                    <a:gd name="T75" fmla="*/ 3262 h 3664"/>
                    <a:gd name="T76" fmla="*/ 2682 w 3561"/>
                    <a:gd name="T77" fmla="*/ 2905 h 3664"/>
                    <a:gd name="T78" fmla="*/ 2411 w 3561"/>
                    <a:gd name="T79" fmla="*/ 2602 h 3664"/>
                    <a:gd name="T80" fmla="*/ 2980 w 3561"/>
                    <a:gd name="T81" fmla="*/ 2451 h 3664"/>
                    <a:gd name="T82" fmla="*/ 3342 w 3561"/>
                    <a:gd name="T83" fmla="*/ 2885 h 3664"/>
                    <a:gd name="T84" fmla="*/ 3561 w 3561"/>
                    <a:gd name="T85" fmla="*/ 3133 h 3664"/>
                    <a:gd name="T86" fmla="*/ 129 w 3561"/>
                    <a:gd name="T87" fmla="*/ 3157 h 3664"/>
                    <a:gd name="T88" fmla="*/ 307 w 3561"/>
                    <a:gd name="T89" fmla="*/ 2994 h 3664"/>
                    <a:gd name="T90" fmla="*/ 467 w 3561"/>
                    <a:gd name="T91" fmla="*/ 2817 h 3664"/>
                    <a:gd name="T92" fmla="*/ 607 w 3561"/>
                    <a:gd name="T93" fmla="*/ 2626 h 3664"/>
                    <a:gd name="T94" fmla="*/ 729 w 3561"/>
                    <a:gd name="T95" fmla="*/ 2421 h 3664"/>
                    <a:gd name="T96" fmla="*/ 1027 w 3561"/>
                    <a:gd name="T97" fmla="*/ 2360 h 3664"/>
                    <a:gd name="T98" fmla="*/ 1322 w 3561"/>
                    <a:gd name="T99" fmla="*/ 2484 h 3664"/>
                    <a:gd name="T100" fmla="*/ 1022 w 3561"/>
                    <a:gd name="T101" fmla="*/ 2864 h 3664"/>
                    <a:gd name="T102" fmla="*/ 650 w 3561"/>
                    <a:gd name="T103" fmla="*/ 3288 h 3664"/>
                    <a:gd name="T104" fmla="*/ 392 w 3561"/>
                    <a:gd name="T105" fmla="*/ 3554 h 3664"/>
                    <a:gd name="T106" fmla="*/ 119 w 3561"/>
                    <a:gd name="T107" fmla="*/ 3335 h 3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61" h="3664">
                      <a:moveTo>
                        <a:pt x="32" y="997"/>
                      </a:moveTo>
                      <a:lnTo>
                        <a:pt x="32" y="561"/>
                      </a:lnTo>
                      <a:lnTo>
                        <a:pt x="1098" y="561"/>
                      </a:lnTo>
                      <a:lnTo>
                        <a:pt x="1124" y="491"/>
                      </a:lnTo>
                      <a:lnTo>
                        <a:pt x="1149" y="421"/>
                      </a:lnTo>
                      <a:lnTo>
                        <a:pt x="1171" y="351"/>
                      </a:lnTo>
                      <a:lnTo>
                        <a:pt x="1192" y="281"/>
                      </a:lnTo>
                      <a:lnTo>
                        <a:pt x="1210" y="211"/>
                      </a:lnTo>
                      <a:lnTo>
                        <a:pt x="1227" y="141"/>
                      </a:lnTo>
                      <a:lnTo>
                        <a:pt x="1242" y="70"/>
                      </a:lnTo>
                      <a:lnTo>
                        <a:pt x="1255" y="0"/>
                      </a:lnTo>
                      <a:lnTo>
                        <a:pt x="1395" y="19"/>
                      </a:lnTo>
                      <a:lnTo>
                        <a:pt x="1518" y="35"/>
                      </a:lnTo>
                      <a:lnTo>
                        <a:pt x="1624" y="50"/>
                      </a:lnTo>
                      <a:lnTo>
                        <a:pt x="1713" y="62"/>
                      </a:lnTo>
                      <a:lnTo>
                        <a:pt x="1785" y="73"/>
                      </a:lnTo>
                      <a:lnTo>
                        <a:pt x="1839" y="82"/>
                      </a:lnTo>
                      <a:lnTo>
                        <a:pt x="1878" y="89"/>
                      </a:lnTo>
                      <a:lnTo>
                        <a:pt x="1897" y="94"/>
                      </a:lnTo>
                      <a:lnTo>
                        <a:pt x="1900" y="98"/>
                      </a:lnTo>
                      <a:lnTo>
                        <a:pt x="1901" y="102"/>
                      </a:lnTo>
                      <a:lnTo>
                        <a:pt x="1902" y="106"/>
                      </a:lnTo>
                      <a:lnTo>
                        <a:pt x="1902" y="112"/>
                      </a:lnTo>
                      <a:lnTo>
                        <a:pt x="1901" y="122"/>
                      </a:lnTo>
                      <a:lnTo>
                        <a:pt x="1897" y="132"/>
                      </a:lnTo>
                      <a:lnTo>
                        <a:pt x="1892" y="145"/>
                      </a:lnTo>
                      <a:lnTo>
                        <a:pt x="1886" y="158"/>
                      </a:lnTo>
                      <a:lnTo>
                        <a:pt x="1877" y="172"/>
                      </a:lnTo>
                      <a:lnTo>
                        <a:pt x="1866" y="187"/>
                      </a:lnTo>
                      <a:lnTo>
                        <a:pt x="1851" y="217"/>
                      </a:lnTo>
                      <a:lnTo>
                        <a:pt x="1835" y="246"/>
                      </a:lnTo>
                      <a:lnTo>
                        <a:pt x="1819" y="272"/>
                      </a:lnTo>
                      <a:lnTo>
                        <a:pt x="1804" y="295"/>
                      </a:lnTo>
                      <a:lnTo>
                        <a:pt x="1788" y="320"/>
                      </a:lnTo>
                      <a:lnTo>
                        <a:pt x="1772" y="348"/>
                      </a:lnTo>
                      <a:lnTo>
                        <a:pt x="1754" y="377"/>
                      </a:lnTo>
                      <a:lnTo>
                        <a:pt x="1737" y="409"/>
                      </a:lnTo>
                      <a:lnTo>
                        <a:pt x="1720" y="443"/>
                      </a:lnTo>
                      <a:lnTo>
                        <a:pt x="1701" y="480"/>
                      </a:lnTo>
                      <a:lnTo>
                        <a:pt x="1682" y="520"/>
                      </a:lnTo>
                      <a:lnTo>
                        <a:pt x="1662" y="561"/>
                      </a:lnTo>
                      <a:lnTo>
                        <a:pt x="3450" y="561"/>
                      </a:lnTo>
                      <a:lnTo>
                        <a:pt x="3450" y="997"/>
                      </a:lnTo>
                      <a:lnTo>
                        <a:pt x="1459" y="997"/>
                      </a:lnTo>
                      <a:lnTo>
                        <a:pt x="1082" y="1700"/>
                      </a:lnTo>
                      <a:lnTo>
                        <a:pt x="1694" y="1700"/>
                      </a:lnTo>
                      <a:lnTo>
                        <a:pt x="1694" y="1153"/>
                      </a:lnTo>
                      <a:lnTo>
                        <a:pt x="2008" y="1153"/>
                      </a:lnTo>
                      <a:lnTo>
                        <a:pt x="2043" y="1152"/>
                      </a:lnTo>
                      <a:lnTo>
                        <a:pt x="2076" y="1151"/>
                      </a:lnTo>
                      <a:lnTo>
                        <a:pt x="2107" y="1150"/>
                      </a:lnTo>
                      <a:lnTo>
                        <a:pt x="2135" y="1150"/>
                      </a:lnTo>
                      <a:lnTo>
                        <a:pt x="2161" y="1151"/>
                      </a:lnTo>
                      <a:lnTo>
                        <a:pt x="2184" y="1153"/>
                      </a:lnTo>
                      <a:lnTo>
                        <a:pt x="2205" y="1155"/>
                      </a:lnTo>
                      <a:lnTo>
                        <a:pt x="2223" y="1157"/>
                      </a:lnTo>
                      <a:lnTo>
                        <a:pt x="2238" y="1160"/>
                      </a:lnTo>
                      <a:lnTo>
                        <a:pt x="2251" y="1164"/>
                      </a:lnTo>
                      <a:lnTo>
                        <a:pt x="2261" y="1169"/>
                      </a:lnTo>
                      <a:lnTo>
                        <a:pt x="2270" y="1174"/>
                      </a:lnTo>
                      <a:lnTo>
                        <a:pt x="2272" y="1177"/>
                      </a:lnTo>
                      <a:lnTo>
                        <a:pt x="2275" y="1180"/>
                      </a:lnTo>
                      <a:lnTo>
                        <a:pt x="2276" y="1183"/>
                      </a:lnTo>
                      <a:lnTo>
                        <a:pt x="2277" y="1186"/>
                      </a:lnTo>
                      <a:lnTo>
                        <a:pt x="2277" y="1189"/>
                      </a:lnTo>
                      <a:lnTo>
                        <a:pt x="2277" y="1192"/>
                      </a:lnTo>
                      <a:lnTo>
                        <a:pt x="2276" y="1196"/>
                      </a:lnTo>
                      <a:lnTo>
                        <a:pt x="2275" y="1201"/>
                      </a:lnTo>
                      <a:lnTo>
                        <a:pt x="2274" y="1209"/>
                      </a:lnTo>
                      <a:lnTo>
                        <a:pt x="2271" y="1219"/>
                      </a:lnTo>
                      <a:lnTo>
                        <a:pt x="2265" y="1233"/>
                      </a:lnTo>
                      <a:lnTo>
                        <a:pt x="2258" y="1247"/>
                      </a:lnTo>
                      <a:lnTo>
                        <a:pt x="2251" y="1271"/>
                      </a:lnTo>
                      <a:lnTo>
                        <a:pt x="2245" y="1296"/>
                      </a:lnTo>
                      <a:lnTo>
                        <a:pt x="2239" y="1321"/>
                      </a:lnTo>
                      <a:lnTo>
                        <a:pt x="2234" y="1348"/>
                      </a:lnTo>
                      <a:lnTo>
                        <a:pt x="2231" y="1376"/>
                      </a:lnTo>
                      <a:lnTo>
                        <a:pt x="2229" y="1405"/>
                      </a:lnTo>
                      <a:lnTo>
                        <a:pt x="2227" y="1434"/>
                      </a:lnTo>
                      <a:lnTo>
                        <a:pt x="2227" y="1465"/>
                      </a:lnTo>
                      <a:lnTo>
                        <a:pt x="2227" y="1700"/>
                      </a:lnTo>
                      <a:lnTo>
                        <a:pt x="3230" y="1700"/>
                      </a:lnTo>
                      <a:lnTo>
                        <a:pt x="3230" y="2136"/>
                      </a:lnTo>
                      <a:lnTo>
                        <a:pt x="2227" y="2136"/>
                      </a:lnTo>
                      <a:lnTo>
                        <a:pt x="2227" y="3273"/>
                      </a:lnTo>
                      <a:lnTo>
                        <a:pt x="2232" y="3298"/>
                      </a:lnTo>
                      <a:lnTo>
                        <a:pt x="2234" y="3322"/>
                      </a:lnTo>
                      <a:lnTo>
                        <a:pt x="2235" y="3345"/>
                      </a:lnTo>
                      <a:lnTo>
                        <a:pt x="2234" y="3368"/>
                      </a:lnTo>
                      <a:lnTo>
                        <a:pt x="2231" y="3390"/>
                      </a:lnTo>
                      <a:lnTo>
                        <a:pt x="2226" y="3411"/>
                      </a:lnTo>
                      <a:lnTo>
                        <a:pt x="2220" y="3430"/>
                      </a:lnTo>
                      <a:lnTo>
                        <a:pt x="2210" y="3450"/>
                      </a:lnTo>
                      <a:lnTo>
                        <a:pt x="2199" y="3467"/>
                      </a:lnTo>
                      <a:lnTo>
                        <a:pt x="2186" y="3485"/>
                      </a:lnTo>
                      <a:lnTo>
                        <a:pt x="2171" y="3502"/>
                      </a:lnTo>
                      <a:lnTo>
                        <a:pt x="2154" y="3518"/>
                      </a:lnTo>
                      <a:lnTo>
                        <a:pt x="2135" y="3533"/>
                      </a:lnTo>
                      <a:lnTo>
                        <a:pt x="2114" y="3547"/>
                      </a:lnTo>
                      <a:lnTo>
                        <a:pt x="2091" y="3560"/>
                      </a:lnTo>
                      <a:lnTo>
                        <a:pt x="2066" y="3574"/>
                      </a:lnTo>
                      <a:lnTo>
                        <a:pt x="2039" y="3585"/>
                      </a:lnTo>
                      <a:lnTo>
                        <a:pt x="2011" y="3597"/>
                      </a:lnTo>
                      <a:lnTo>
                        <a:pt x="1980" y="3606"/>
                      </a:lnTo>
                      <a:lnTo>
                        <a:pt x="1946" y="3615"/>
                      </a:lnTo>
                      <a:lnTo>
                        <a:pt x="1911" y="3624"/>
                      </a:lnTo>
                      <a:lnTo>
                        <a:pt x="1875" y="3632"/>
                      </a:lnTo>
                      <a:lnTo>
                        <a:pt x="1836" y="3639"/>
                      </a:lnTo>
                      <a:lnTo>
                        <a:pt x="1795" y="3644"/>
                      </a:lnTo>
                      <a:lnTo>
                        <a:pt x="1752" y="3649"/>
                      </a:lnTo>
                      <a:lnTo>
                        <a:pt x="1707" y="3654"/>
                      </a:lnTo>
                      <a:lnTo>
                        <a:pt x="1660" y="3657"/>
                      </a:lnTo>
                      <a:lnTo>
                        <a:pt x="1612" y="3661"/>
                      </a:lnTo>
                      <a:lnTo>
                        <a:pt x="1561" y="3663"/>
                      </a:lnTo>
                      <a:lnTo>
                        <a:pt x="1508" y="3664"/>
                      </a:lnTo>
                      <a:lnTo>
                        <a:pt x="1453" y="3664"/>
                      </a:lnTo>
                      <a:lnTo>
                        <a:pt x="1395" y="3663"/>
                      </a:lnTo>
                      <a:lnTo>
                        <a:pt x="1388" y="3617"/>
                      </a:lnTo>
                      <a:lnTo>
                        <a:pt x="1380" y="3573"/>
                      </a:lnTo>
                      <a:lnTo>
                        <a:pt x="1370" y="3531"/>
                      </a:lnTo>
                      <a:lnTo>
                        <a:pt x="1362" y="3491"/>
                      </a:lnTo>
                      <a:lnTo>
                        <a:pt x="1352" y="3454"/>
                      </a:lnTo>
                      <a:lnTo>
                        <a:pt x="1342" y="3418"/>
                      </a:lnTo>
                      <a:lnTo>
                        <a:pt x="1332" y="3384"/>
                      </a:lnTo>
                      <a:lnTo>
                        <a:pt x="1322" y="3352"/>
                      </a:lnTo>
                      <a:lnTo>
                        <a:pt x="1310" y="3321"/>
                      </a:lnTo>
                      <a:lnTo>
                        <a:pt x="1299" y="3293"/>
                      </a:lnTo>
                      <a:lnTo>
                        <a:pt x="1287" y="3266"/>
                      </a:lnTo>
                      <a:lnTo>
                        <a:pt x="1276" y="3242"/>
                      </a:lnTo>
                      <a:lnTo>
                        <a:pt x="1263" y="3219"/>
                      </a:lnTo>
                      <a:lnTo>
                        <a:pt x="1250" y="3199"/>
                      </a:lnTo>
                      <a:lnTo>
                        <a:pt x="1236" y="3181"/>
                      </a:lnTo>
                      <a:lnTo>
                        <a:pt x="1223" y="3165"/>
                      </a:lnTo>
                      <a:lnTo>
                        <a:pt x="1289" y="3168"/>
                      </a:lnTo>
                      <a:lnTo>
                        <a:pt x="1351" y="3169"/>
                      </a:lnTo>
                      <a:lnTo>
                        <a:pt x="1407" y="3169"/>
                      </a:lnTo>
                      <a:lnTo>
                        <a:pt x="1459" y="3168"/>
                      </a:lnTo>
                      <a:lnTo>
                        <a:pt x="1506" y="3166"/>
                      </a:lnTo>
                      <a:lnTo>
                        <a:pt x="1547" y="3162"/>
                      </a:lnTo>
                      <a:lnTo>
                        <a:pt x="1566" y="3158"/>
                      </a:lnTo>
                      <a:lnTo>
                        <a:pt x="1583" y="3155"/>
                      </a:lnTo>
                      <a:lnTo>
                        <a:pt x="1600" y="3152"/>
                      </a:lnTo>
                      <a:lnTo>
                        <a:pt x="1616" y="3148"/>
                      </a:lnTo>
                      <a:lnTo>
                        <a:pt x="1629" y="3144"/>
                      </a:lnTo>
                      <a:lnTo>
                        <a:pt x="1643" y="3140"/>
                      </a:lnTo>
                      <a:lnTo>
                        <a:pt x="1654" y="3135"/>
                      </a:lnTo>
                      <a:lnTo>
                        <a:pt x="1665" y="3130"/>
                      </a:lnTo>
                      <a:lnTo>
                        <a:pt x="1674" y="3124"/>
                      </a:lnTo>
                      <a:lnTo>
                        <a:pt x="1682" y="3118"/>
                      </a:lnTo>
                      <a:lnTo>
                        <a:pt x="1688" y="3112"/>
                      </a:lnTo>
                      <a:lnTo>
                        <a:pt x="1694" y="3106"/>
                      </a:lnTo>
                      <a:lnTo>
                        <a:pt x="1698" y="3099"/>
                      </a:lnTo>
                      <a:lnTo>
                        <a:pt x="1701" y="3091"/>
                      </a:lnTo>
                      <a:lnTo>
                        <a:pt x="1703" y="3083"/>
                      </a:lnTo>
                      <a:lnTo>
                        <a:pt x="1704" y="3076"/>
                      </a:lnTo>
                      <a:lnTo>
                        <a:pt x="1703" y="3066"/>
                      </a:lnTo>
                      <a:lnTo>
                        <a:pt x="1701" y="3058"/>
                      </a:lnTo>
                      <a:lnTo>
                        <a:pt x="1699" y="3049"/>
                      </a:lnTo>
                      <a:lnTo>
                        <a:pt x="1694" y="3039"/>
                      </a:lnTo>
                      <a:lnTo>
                        <a:pt x="1694" y="2136"/>
                      </a:lnTo>
                      <a:lnTo>
                        <a:pt x="769" y="2136"/>
                      </a:lnTo>
                      <a:lnTo>
                        <a:pt x="733" y="2136"/>
                      </a:lnTo>
                      <a:lnTo>
                        <a:pt x="696" y="2138"/>
                      </a:lnTo>
                      <a:lnTo>
                        <a:pt x="658" y="2140"/>
                      </a:lnTo>
                      <a:lnTo>
                        <a:pt x="620" y="2143"/>
                      </a:lnTo>
                      <a:lnTo>
                        <a:pt x="580" y="2148"/>
                      </a:lnTo>
                      <a:lnTo>
                        <a:pt x="539" y="2153"/>
                      </a:lnTo>
                      <a:lnTo>
                        <a:pt x="497" y="2159"/>
                      </a:lnTo>
                      <a:lnTo>
                        <a:pt x="455" y="2167"/>
                      </a:lnTo>
                      <a:lnTo>
                        <a:pt x="434" y="2174"/>
                      </a:lnTo>
                      <a:lnTo>
                        <a:pt x="416" y="2178"/>
                      </a:lnTo>
                      <a:lnTo>
                        <a:pt x="402" y="2181"/>
                      </a:lnTo>
                      <a:lnTo>
                        <a:pt x="392" y="2182"/>
                      </a:lnTo>
                      <a:lnTo>
                        <a:pt x="391" y="2165"/>
                      </a:lnTo>
                      <a:lnTo>
                        <a:pt x="388" y="2143"/>
                      </a:lnTo>
                      <a:lnTo>
                        <a:pt x="383" y="2118"/>
                      </a:lnTo>
                      <a:lnTo>
                        <a:pt x="377" y="2089"/>
                      </a:lnTo>
                      <a:lnTo>
                        <a:pt x="359" y="1983"/>
                      </a:lnTo>
                      <a:lnTo>
                        <a:pt x="343" y="1890"/>
                      </a:lnTo>
                      <a:lnTo>
                        <a:pt x="331" y="1811"/>
                      </a:lnTo>
                      <a:lnTo>
                        <a:pt x="322" y="1746"/>
                      </a:lnTo>
                      <a:lnTo>
                        <a:pt x="315" y="1694"/>
                      </a:lnTo>
                      <a:lnTo>
                        <a:pt x="312" y="1656"/>
                      </a:lnTo>
                      <a:lnTo>
                        <a:pt x="311" y="1643"/>
                      </a:lnTo>
                      <a:lnTo>
                        <a:pt x="311" y="1631"/>
                      </a:lnTo>
                      <a:lnTo>
                        <a:pt x="312" y="1625"/>
                      </a:lnTo>
                      <a:lnTo>
                        <a:pt x="314" y="1621"/>
                      </a:lnTo>
                      <a:lnTo>
                        <a:pt x="324" y="1621"/>
                      </a:lnTo>
                      <a:lnTo>
                        <a:pt x="337" y="1621"/>
                      </a:lnTo>
                      <a:lnTo>
                        <a:pt x="355" y="1621"/>
                      </a:lnTo>
                      <a:lnTo>
                        <a:pt x="377" y="1621"/>
                      </a:lnTo>
                      <a:lnTo>
                        <a:pt x="404" y="1619"/>
                      </a:lnTo>
                      <a:lnTo>
                        <a:pt x="430" y="1616"/>
                      </a:lnTo>
                      <a:lnTo>
                        <a:pt x="454" y="1613"/>
                      </a:lnTo>
                      <a:lnTo>
                        <a:pt x="476" y="1609"/>
                      </a:lnTo>
                      <a:lnTo>
                        <a:pt x="498" y="1603"/>
                      </a:lnTo>
                      <a:lnTo>
                        <a:pt x="519" y="1598"/>
                      </a:lnTo>
                      <a:lnTo>
                        <a:pt x="539" y="1592"/>
                      </a:lnTo>
                      <a:lnTo>
                        <a:pt x="558" y="1586"/>
                      </a:lnTo>
                      <a:lnTo>
                        <a:pt x="574" y="1579"/>
                      </a:lnTo>
                      <a:lnTo>
                        <a:pt x="590" y="1571"/>
                      </a:lnTo>
                      <a:lnTo>
                        <a:pt x="604" y="1563"/>
                      </a:lnTo>
                      <a:lnTo>
                        <a:pt x="618" y="1554"/>
                      </a:lnTo>
                      <a:lnTo>
                        <a:pt x="630" y="1545"/>
                      </a:lnTo>
                      <a:lnTo>
                        <a:pt x="641" y="1534"/>
                      </a:lnTo>
                      <a:lnTo>
                        <a:pt x="651" y="1524"/>
                      </a:lnTo>
                      <a:lnTo>
                        <a:pt x="659" y="1513"/>
                      </a:lnTo>
                      <a:lnTo>
                        <a:pt x="671" y="1496"/>
                      </a:lnTo>
                      <a:lnTo>
                        <a:pt x="683" y="1477"/>
                      </a:lnTo>
                      <a:lnTo>
                        <a:pt x="695" y="1458"/>
                      </a:lnTo>
                      <a:lnTo>
                        <a:pt x="708" y="1437"/>
                      </a:lnTo>
                      <a:lnTo>
                        <a:pt x="734" y="1391"/>
                      </a:lnTo>
                      <a:lnTo>
                        <a:pt x="761" y="1337"/>
                      </a:lnTo>
                      <a:lnTo>
                        <a:pt x="788" y="1277"/>
                      </a:lnTo>
                      <a:lnTo>
                        <a:pt x="817" y="1211"/>
                      </a:lnTo>
                      <a:lnTo>
                        <a:pt x="848" y="1139"/>
                      </a:lnTo>
                      <a:lnTo>
                        <a:pt x="879" y="1060"/>
                      </a:lnTo>
                      <a:lnTo>
                        <a:pt x="886" y="1038"/>
                      </a:lnTo>
                      <a:lnTo>
                        <a:pt x="894" y="1021"/>
                      </a:lnTo>
                      <a:lnTo>
                        <a:pt x="898" y="1014"/>
                      </a:lnTo>
                      <a:lnTo>
                        <a:pt x="902" y="1007"/>
                      </a:lnTo>
                      <a:lnTo>
                        <a:pt x="906" y="1002"/>
                      </a:lnTo>
                      <a:lnTo>
                        <a:pt x="910" y="997"/>
                      </a:lnTo>
                      <a:lnTo>
                        <a:pt x="32" y="997"/>
                      </a:lnTo>
                      <a:close/>
                      <a:moveTo>
                        <a:pt x="3121" y="3460"/>
                      </a:moveTo>
                      <a:lnTo>
                        <a:pt x="3070" y="3393"/>
                      </a:lnTo>
                      <a:lnTo>
                        <a:pt x="3020" y="3327"/>
                      </a:lnTo>
                      <a:lnTo>
                        <a:pt x="2970" y="3262"/>
                      </a:lnTo>
                      <a:lnTo>
                        <a:pt x="2920" y="3199"/>
                      </a:lnTo>
                      <a:lnTo>
                        <a:pt x="2872" y="3138"/>
                      </a:lnTo>
                      <a:lnTo>
                        <a:pt x="2824" y="3077"/>
                      </a:lnTo>
                      <a:lnTo>
                        <a:pt x="2776" y="3019"/>
                      </a:lnTo>
                      <a:lnTo>
                        <a:pt x="2729" y="2961"/>
                      </a:lnTo>
                      <a:lnTo>
                        <a:pt x="2682" y="2905"/>
                      </a:lnTo>
                      <a:lnTo>
                        <a:pt x="2635" y="2852"/>
                      </a:lnTo>
                      <a:lnTo>
                        <a:pt x="2590" y="2799"/>
                      </a:lnTo>
                      <a:lnTo>
                        <a:pt x="2544" y="2747"/>
                      </a:lnTo>
                      <a:lnTo>
                        <a:pt x="2499" y="2698"/>
                      </a:lnTo>
                      <a:lnTo>
                        <a:pt x="2456" y="2649"/>
                      </a:lnTo>
                      <a:lnTo>
                        <a:pt x="2411" y="2602"/>
                      </a:lnTo>
                      <a:lnTo>
                        <a:pt x="2368" y="2556"/>
                      </a:lnTo>
                      <a:lnTo>
                        <a:pt x="2776" y="2230"/>
                      </a:lnTo>
                      <a:lnTo>
                        <a:pt x="2822" y="2275"/>
                      </a:lnTo>
                      <a:lnTo>
                        <a:pt x="2870" y="2328"/>
                      </a:lnTo>
                      <a:lnTo>
                        <a:pt x="2923" y="2387"/>
                      </a:lnTo>
                      <a:lnTo>
                        <a:pt x="2980" y="2451"/>
                      </a:lnTo>
                      <a:lnTo>
                        <a:pt x="3041" y="2522"/>
                      </a:lnTo>
                      <a:lnTo>
                        <a:pt x="3105" y="2601"/>
                      </a:lnTo>
                      <a:lnTo>
                        <a:pt x="3174" y="2684"/>
                      </a:lnTo>
                      <a:lnTo>
                        <a:pt x="3247" y="2774"/>
                      </a:lnTo>
                      <a:lnTo>
                        <a:pt x="3296" y="2831"/>
                      </a:lnTo>
                      <a:lnTo>
                        <a:pt x="3342" y="2885"/>
                      </a:lnTo>
                      <a:lnTo>
                        <a:pt x="3386" y="2934"/>
                      </a:lnTo>
                      <a:lnTo>
                        <a:pt x="3427" y="2981"/>
                      </a:lnTo>
                      <a:lnTo>
                        <a:pt x="3464" y="3024"/>
                      </a:lnTo>
                      <a:lnTo>
                        <a:pt x="3499" y="3063"/>
                      </a:lnTo>
                      <a:lnTo>
                        <a:pt x="3532" y="3100"/>
                      </a:lnTo>
                      <a:lnTo>
                        <a:pt x="3561" y="3133"/>
                      </a:lnTo>
                      <a:lnTo>
                        <a:pt x="3121" y="3460"/>
                      </a:lnTo>
                      <a:close/>
                      <a:moveTo>
                        <a:pt x="0" y="3258"/>
                      </a:moveTo>
                      <a:lnTo>
                        <a:pt x="34" y="3233"/>
                      </a:lnTo>
                      <a:lnTo>
                        <a:pt x="66" y="3208"/>
                      </a:lnTo>
                      <a:lnTo>
                        <a:pt x="98" y="3183"/>
                      </a:lnTo>
                      <a:lnTo>
                        <a:pt x="129" y="3157"/>
                      </a:lnTo>
                      <a:lnTo>
                        <a:pt x="160" y="3132"/>
                      </a:lnTo>
                      <a:lnTo>
                        <a:pt x="191" y="3105"/>
                      </a:lnTo>
                      <a:lnTo>
                        <a:pt x="221" y="3078"/>
                      </a:lnTo>
                      <a:lnTo>
                        <a:pt x="250" y="3050"/>
                      </a:lnTo>
                      <a:lnTo>
                        <a:pt x="279" y="3022"/>
                      </a:lnTo>
                      <a:lnTo>
                        <a:pt x="307" y="2994"/>
                      </a:lnTo>
                      <a:lnTo>
                        <a:pt x="335" y="2966"/>
                      </a:lnTo>
                      <a:lnTo>
                        <a:pt x="363" y="2937"/>
                      </a:lnTo>
                      <a:lnTo>
                        <a:pt x="389" y="2907"/>
                      </a:lnTo>
                      <a:lnTo>
                        <a:pt x="416" y="2878"/>
                      </a:lnTo>
                      <a:lnTo>
                        <a:pt x="441" y="2847"/>
                      </a:lnTo>
                      <a:lnTo>
                        <a:pt x="467" y="2817"/>
                      </a:lnTo>
                      <a:lnTo>
                        <a:pt x="492" y="2786"/>
                      </a:lnTo>
                      <a:lnTo>
                        <a:pt x="516" y="2755"/>
                      </a:lnTo>
                      <a:lnTo>
                        <a:pt x="540" y="2723"/>
                      </a:lnTo>
                      <a:lnTo>
                        <a:pt x="563" y="2691"/>
                      </a:lnTo>
                      <a:lnTo>
                        <a:pt x="586" y="2659"/>
                      </a:lnTo>
                      <a:lnTo>
                        <a:pt x="607" y="2626"/>
                      </a:lnTo>
                      <a:lnTo>
                        <a:pt x="629" y="2593"/>
                      </a:lnTo>
                      <a:lnTo>
                        <a:pt x="650" y="2559"/>
                      </a:lnTo>
                      <a:lnTo>
                        <a:pt x="671" y="2525"/>
                      </a:lnTo>
                      <a:lnTo>
                        <a:pt x="691" y="2491"/>
                      </a:lnTo>
                      <a:lnTo>
                        <a:pt x="710" y="2456"/>
                      </a:lnTo>
                      <a:lnTo>
                        <a:pt x="729" y="2421"/>
                      </a:lnTo>
                      <a:lnTo>
                        <a:pt x="748" y="2385"/>
                      </a:lnTo>
                      <a:lnTo>
                        <a:pt x="765" y="2349"/>
                      </a:lnTo>
                      <a:lnTo>
                        <a:pt x="783" y="2312"/>
                      </a:lnTo>
                      <a:lnTo>
                        <a:pt x="801" y="2276"/>
                      </a:lnTo>
                      <a:lnTo>
                        <a:pt x="921" y="2319"/>
                      </a:lnTo>
                      <a:lnTo>
                        <a:pt x="1027" y="2360"/>
                      </a:lnTo>
                      <a:lnTo>
                        <a:pt x="1118" y="2394"/>
                      </a:lnTo>
                      <a:lnTo>
                        <a:pt x="1192" y="2424"/>
                      </a:lnTo>
                      <a:lnTo>
                        <a:pt x="1251" y="2449"/>
                      </a:lnTo>
                      <a:lnTo>
                        <a:pt x="1295" y="2468"/>
                      </a:lnTo>
                      <a:lnTo>
                        <a:pt x="1310" y="2477"/>
                      </a:lnTo>
                      <a:lnTo>
                        <a:pt x="1322" y="2484"/>
                      </a:lnTo>
                      <a:lnTo>
                        <a:pt x="1330" y="2489"/>
                      </a:lnTo>
                      <a:lnTo>
                        <a:pt x="1334" y="2494"/>
                      </a:lnTo>
                      <a:lnTo>
                        <a:pt x="1251" y="2593"/>
                      </a:lnTo>
                      <a:lnTo>
                        <a:pt x="1171" y="2687"/>
                      </a:lnTo>
                      <a:lnTo>
                        <a:pt x="1095" y="2778"/>
                      </a:lnTo>
                      <a:lnTo>
                        <a:pt x="1022" y="2864"/>
                      </a:lnTo>
                      <a:lnTo>
                        <a:pt x="951" y="2946"/>
                      </a:lnTo>
                      <a:lnTo>
                        <a:pt x="885" y="3023"/>
                      </a:lnTo>
                      <a:lnTo>
                        <a:pt x="822" y="3095"/>
                      </a:lnTo>
                      <a:lnTo>
                        <a:pt x="761" y="3165"/>
                      </a:lnTo>
                      <a:lnTo>
                        <a:pt x="704" y="3229"/>
                      </a:lnTo>
                      <a:lnTo>
                        <a:pt x="650" y="3288"/>
                      </a:lnTo>
                      <a:lnTo>
                        <a:pt x="599" y="3343"/>
                      </a:lnTo>
                      <a:lnTo>
                        <a:pt x="551" y="3394"/>
                      </a:lnTo>
                      <a:lnTo>
                        <a:pt x="507" y="3440"/>
                      </a:lnTo>
                      <a:lnTo>
                        <a:pt x="465" y="3483"/>
                      </a:lnTo>
                      <a:lnTo>
                        <a:pt x="427" y="3520"/>
                      </a:lnTo>
                      <a:lnTo>
                        <a:pt x="392" y="3554"/>
                      </a:lnTo>
                      <a:lnTo>
                        <a:pt x="355" y="3518"/>
                      </a:lnTo>
                      <a:lnTo>
                        <a:pt x="315" y="3483"/>
                      </a:lnTo>
                      <a:lnTo>
                        <a:pt x="271" y="3447"/>
                      </a:lnTo>
                      <a:lnTo>
                        <a:pt x="224" y="3409"/>
                      </a:lnTo>
                      <a:lnTo>
                        <a:pt x="173" y="3372"/>
                      </a:lnTo>
                      <a:lnTo>
                        <a:pt x="119" y="3335"/>
                      </a:lnTo>
                      <a:lnTo>
                        <a:pt x="61" y="3297"/>
                      </a:lnTo>
                      <a:lnTo>
                        <a:pt x="0" y="3258"/>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37"/>
                <p:cNvSpPr>
                  <a:spLocks noEditPoints="1"/>
                </p:cNvSpPr>
                <p:nvPr userDrawn="1"/>
              </p:nvSpPr>
              <p:spPr bwMode="auto">
                <a:xfrm>
                  <a:off x="8251853" y="985243"/>
                  <a:ext cx="261069" cy="250445"/>
                </a:xfrm>
                <a:custGeom>
                  <a:avLst/>
                  <a:gdLst>
                    <a:gd name="T0" fmla="*/ 586 w 3778"/>
                    <a:gd name="T1" fmla="*/ 178 h 3632"/>
                    <a:gd name="T2" fmla="*/ 1169 w 3778"/>
                    <a:gd name="T3" fmla="*/ 51 h 3632"/>
                    <a:gd name="T4" fmla="*/ 1440 w 3778"/>
                    <a:gd name="T5" fmla="*/ 87 h 3632"/>
                    <a:gd name="T6" fmla="*/ 1598 w 3778"/>
                    <a:gd name="T7" fmla="*/ 307 h 3632"/>
                    <a:gd name="T8" fmla="*/ 1650 w 3778"/>
                    <a:gd name="T9" fmla="*/ 449 h 3632"/>
                    <a:gd name="T10" fmla="*/ 1438 w 3778"/>
                    <a:gd name="T11" fmla="*/ 491 h 3632"/>
                    <a:gd name="T12" fmla="*/ 1096 w 3778"/>
                    <a:gd name="T13" fmla="*/ 1061 h 3632"/>
                    <a:gd name="T14" fmla="*/ 1187 w 3778"/>
                    <a:gd name="T15" fmla="*/ 1742 h 3632"/>
                    <a:gd name="T16" fmla="*/ 1492 w 3778"/>
                    <a:gd name="T17" fmla="*/ 1922 h 3632"/>
                    <a:gd name="T18" fmla="*/ 1620 w 3778"/>
                    <a:gd name="T19" fmla="*/ 2196 h 3632"/>
                    <a:gd name="T20" fmla="*/ 1379 w 3778"/>
                    <a:gd name="T21" fmla="*/ 2433 h 3632"/>
                    <a:gd name="T22" fmla="*/ 1238 w 3778"/>
                    <a:gd name="T23" fmla="*/ 2277 h 3632"/>
                    <a:gd name="T24" fmla="*/ 586 w 3778"/>
                    <a:gd name="T25" fmla="*/ 2346 h 3632"/>
                    <a:gd name="T26" fmla="*/ 257 w 3778"/>
                    <a:gd name="T27" fmla="*/ 2810 h 3632"/>
                    <a:gd name="T28" fmla="*/ 133 w 3778"/>
                    <a:gd name="T29" fmla="*/ 2625 h 3632"/>
                    <a:gd name="T30" fmla="*/ 47 w 3778"/>
                    <a:gd name="T31" fmla="*/ 2358 h 3632"/>
                    <a:gd name="T32" fmla="*/ 360 w 3778"/>
                    <a:gd name="T33" fmla="*/ 1886 h 3632"/>
                    <a:gd name="T34" fmla="*/ 62 w 3778"/>
                    <a:gd name="T35" fmla="*/ 1467 h 3632"/>
                    <a:gd name="T36" fmla="*/ 498 w 3778"/>
                    <a:gd name="T37" fmla="*/ 629 h 3632"/>
                    <a:gd name="T38" fmla="*/ 258 w 3778"/>
                    <a:gd name="T39" fmla="*/ 667 h 3632"/>
                    <a:gd name="T40" fmla="*/ 145 w 3778"/>
                    <a:gd name="T41" fmla="*/ 537 h 3632"/>
                    <a:gd name="T42" fmla="*/ 46 w 3778"/>
                    <a:gd name="T43" fmla="*/ 296 h 3632"/>
                    <a:gd name="T44" fmla="*/ 2179 w 3778"/>
                    <a:gd name="T45" fmla="*/ 1747 h 3632"/>
                    <a:gd name="T46" fmla="*/ 1853 w 3778"/>
                    <a:gd name="T47" fmla="*/ 508 h 3632"/>
                    <a:gd name="T48" fmla="*/ 1698 w 3778"/>
                    <a:gd name="T49" fmla="*/ 205 h 3632"/>
                    <a:gd name="T50" fmla="*/ 1989 w 3778"/>
                    <a:gd name="T51" fmla="*/ 59 h 3632"/>
                    <a:gd name="T52" fmla="*/ 2356 w 3778"/>
                    <a:gd name="T53" fmla="*/ 413 h 3632"/>
                    <a:gd name="T54" fmla="*/ 2359 w 3778"/>
                    <a:gd name="T55" fmla="*/ 721 h 3632"/>
                    <a:gd name="T56" fmla="*/ 2159 w 3778"/>
                    <a:gd name="T57" fmla="*/ 801 h 3632"/>
                    <a:gd name="T58" fmla="*/ 2741 w 3778"/>
                    <a:gd name="T59" fmla="*/ 410 h 3632"/>
                    <a:gd name="T60" fmla="*/ 2884 w 3778"/>
                    <a:gd name="T61" fmla="*/ 37 h 3632"/>
                    <a:gd name="T62" fmla="*/ 3034 w 3778"/>
                    <a:gd name="T63" fmla="*/ 47 h 3632"/>
                    <a:gd name="T64" fmla="*/ 3314 w 3778"/>
                    <a:gd name="T65" fmla="*/ 138 h 3632"/>
                    <a:gd name="T66" fmla="*/ 3436 w 3778"/>
                    <a:gd name="T67" fmla="*/ 224 h 3632"/>
                    <a:gd name="T68" fmla="*/ 3388 w 3778"/>
                    <a:gd name="T69" fmla="*/ 333 h 3632"/>
                    <a:gd name="T70" fmla="*/ 3109 w 3778"/>
                    <a:gd name="T71" fmla="*/ 750 h 3632"/>
                    <a:gd name="T72" fmla="*/ 3042 w 3778"/>
                    <a:gd name="T73" fmla="*/ 3121 h 3632"/>
                    <a:gd name="T74" fmla="*/ 3167 w 3778"/>
                    <a:gd name="T75" fmla="*/ 3165 h 3632"/>
                    <a:gd name="T76" fmla="*/ 3216 w 3778"/>
                    <a:gd name="T77" fmla="*/ 3152 h 3632"/>
                    <a:gd name="T78" fmla="*/ 3268 w 3778"/>
                    <a:gd name="T79" fmla="*/ 3050 h 3632"/>
                    <a:gd name="T80" fmla="*/ 3416 w 3778"/>
                    <a:gd name="T81" fmla="*/ 2898 h 3632"/>
                    <a:gd name="T82" fmla="*/ 3771 w 3778"/>
                    <a:gd name="T83" fmla="*/ 3088 h 3632"/>
                    <a:gd name="T84" fmla="*/ 3714 w 3778"/>
                    <a:gd name="T85" fmla="*/ 3347 h 3632"/>
                    <a:gd name="T86" fmla="*/ 3611 w 3778"/>
                    <a:gd name="T87" fmla="*/ 3513 h 3632"/>
                    <a:gd name="T88" fmla="*/ 3464 w 3778"/>
                    <a:gd name="T89" fmla="*/ 3589 h 3632"/>
                    <a:gd name="T90" fmla="*/ 2878 w 3778"/>
                    <a:gd name="T91" fmla="*/ 3586 h 3632"/>
                    <a:gd name="T92" fmla="*/ 2726 w 3778"/>
                    <a:gd name="T93" fmla="*/ 3565 h 3632"/>
                    <a:gd name="T94" fmla="*/ 2619 w 3778"/>
                    <a:gd name="T95" fmla="*/ 3511 h 3632"/>
                    <a:gd name="T96" fmla="*/ 2557 w 3778"/>
                    <a:gd name="T97" fmla="*/ 3424 h 3632"/>
                    <a:gd name="T98" fmla="*/ 2540 w 3778"/>
                    <a:gd name="T99" fmla="*/ 2152 h 3632"/>
                    <a:gd name="T100" fmla="*/ 2374 w 3778"/>
                    <a:gd name="T101" fmla="*/ 2636 h 3632"/>
                    <a:gd name="T102" fmla="*/ 2288 w 3778"/>
                    <a:gd name="T103" fmla="*/ 2953 h 3632"/>
                    <a:gd name="T104" fmla="*/ 2212 w 3778"/>
                    <a:gd name="T105" fmla="*/ 3091 h 3632"/>
                    <a:gd name="T106" fmla="*/ 1968 w 3778"/>
                    <a:gd name="T107" fmla="*/ 3357 h 3632"/>
                    <a:gd name="T108" fmla="*/ 1562 w 3778"/>
                    <a:gd name="T109" fmla="*/ 3593 h 3632"/>
                    <a:gd name="T110" fmla="*/ 1298 w 3778"/>
                    <a:gd name="T111" fmla="*/ 3285 h 3632"/>
                    <a:gd name="T112" fmla="*/ 1600 w 3778"/>
                    <a:gd name="T113" fmla="*/ 3088 h 3632"/>
                    <a:gd name="T114" fmla="*/ 1807 w 3778"/>
                    <a:gd name="T115" fmla="*/ 2824 h 3632"/>
                    <a:gd name="T116" fmla="*/ 1922 w 3778"/>
                    <a:gd name="T117" fmla="*/ 2495 h 3632"/>
                    <a:gd name="T118" fmla="*/ 1693 w 3778"/>
                    <a:gd name="T119" fmla="*/ 21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78" h="3632">
                      <a:moveTo>
                        <a:pt x="31" y="249"/>
                      </a:moveTo>
                      <a:lnTo>
                        <a:pt x="113" y="242"/>
                      </a:lnTo>
                      <a:lnTo>
                        <a:pt x="194" y="233"/>
                      </a:lnTo>
                      <a:lnTo>
                        <a:pt x="274" y="224"/>
                      </a:lnTo>
                      <a:lnTo>
                        <a:pt x="353" y="213"/>
                      </a:lnTo>
                      <a:lnTo>
                        <a:pt x="431" y="202"/>
                      </a:lnTo>
                      <a:lnTo>
                        <a:pt x="509" y="191"/>
                      </a:lnTo>
                      <a:lnTo>
                        <a:pt x="586" y="178"/>
                      </a:lnTo>
                      <a:lnTo>
                        <a:pt x="662" y="165"/>
                      </a:lnTo>
                      <a:lnTo>
                        <a:pt x="737" y="150"/>
                      </a:lnTo>
                      <a:lnTo>
                        <a:pt x="810" y="136"/>
                      </a:lnTo>
                      <a:lnTo>
                        <a:pt x="884" y="120"/>
                      </a:lnTo>
                      <a:lnTo>
                        <a:pt x="957" y="104"/>
                      </a:lnTo>
                      <a:lnTo>
                        <a:pt x="1029" y="87"/>
                      </a:lnTo>
                      <a:lnTo>
                        <a:pt x="1099" y="70"/>
                      </a:lnTo>
                      <a:lnTo>
                        <a:pt x="1169" y="51"/>
                      </a:lnTo>
                      <a:lnTo>
                        <a:pt x="1238" y="31"/>
                      </a:lnTo>
                      <a:lnTo>
                        <a:pt x="1287" y="18"/>
                      </a:lnTo>
                      <a:lnTo>
                        <a:pt x="1324" y="9"/>
                      </a:lnTo>
                      <a:lnTo>
                        <a:pt x="1350" y="3"/>
                      </a:lnTo>
                      <a:lnTo>
                        <a:pt x="1363" y="0"/>
                      </a:lnTo>
                      <a:lnTo>
                        <a:pt x="1390" y="29"/>
                      </a:lnTo>
                      <a:lnTo>
                        <a:pt x="1416" y="58"/>
                      </a:lnTo>
                      <a:lnTo>
                        <a:pt x="1440" y="87"/>
                      </a:lnTo>
                      <a:lnTo>
                        <a:pt x="1464" y="116"/>
                      </a:lnTo>
                      <a:lnTo>
                        <a:pt x="1487" y="144"/>
                      </a:lnTo>
                      <a:lnTo>
                        <a:pt x="1508" y="172"/>
                      </a:lnTo>
                      <a:lnTo>
                        <a:pt x="1529" y="200"/>
                      </a:lnTo>
                      <a:lnTo>
                        <a:pt x="1547" y="227"/>
                      </a:lnTo>
                      <a:lnTo>
                        <a:pt x="1566" y="255"/>
                      </a:lnTo>
                      <a:lnTo>
                        <a:pt x="1583" y="282"/>
                      </a:lnTo>
                      <a:lnTo>
                        <a:pt x="1598" y="307"/>
                      </a:lnTo>
                      <a:lnTo>
                        <a:pt x="1613" y="334"/>
                      </a:lnTo>
                      <a:lnTo>
                        <a:pt x="1626" y="360"/>
                      </a:lnTo>
                      <a:lnTo>
                        <a:pt x="1639" y="386"/>
                      </a:lnTo>
                      <a:lnTo>
                        <a:pt x="1650" y="412"/>
                      </a:lnTo>
                      <a:lnTo>
                        <a:pt x="1661" y="438"/>
                      </a:lnTo>
                      <a:lnTo>
                        <a:pt x="1659" y="442"/>
                      </a:lnTo>
                      <a:lnTo>
                        <a:pt x="1656" y="445"/>
                      </a:lnTo>
                      <a:lnTo>
                        <a:pt x="1650" y="449"/>
                      </a:lnTo>
                      <a:lnTo>
                        <a:pt x="1645" y="452"/>
                      </a:lnTo>
                      <a:lnTo>
                        <a:pt x="1630" y="458"/>
                      </a:lnTo>
                      <a:lnTo>
                        <a:pt x="1611" y="464"/>
                      </a:lnTo>
                      <a:lnTo>
                        <a:pt x="1587" y="470"/>
                      </a:lnTo>
                      <a:lnTo>
                        <a:pt x="1559" y="475"/>
                      </a:lnTo>
                      <a:lnTo>
                        <a:pt x="1526" y="480"/>
                      </a:lnTo>
                      <a:lnTo>
                        <a:pt x="1488" y="484"/>
                      </a:lnTo>
                      <a:lnTo>
                        <a:pt x="1438" y="491"/>
                      </a:lnTo>
                      <a:lnTo>
                        <a:pt x="1387" y="500"/>
                      </a:lnTo>
                      <a:lnTo>
                        <a:pt x="1338" y="507"/>
                      </a:lnTo>
                      <a:lnTo>
                        <a:pt x="1289" y="515"/>
                      </a:lnTo>
                      <a:lnTo>
                        <a:pt x="1240" y="523"/>
                      </a:lnTo>
                      <a:lnTo>
                        <a:pt x="1192" y="531"/>
                      </a:lnTo>
                      <a:lnTo>
                        <a:pt x="1144" y="539"/>
                      </a:lnTo>
                      <a:lnTo>
                        <a:pt x="1096" y="546"/>
                      </a:lnTo>
                      <a:lnTo>
                        <a:pt x="1096" y="1061"/>
                      </a:lnTo>
                      <a:lnTo>
                        <a:pt x="1598" y="1061"/>
                      </a:lnTo>
                      <a:lnTo>
                        <a:pt x="1598" y="1467"/>
                      </a:lnTo>
                      <a:lnTo>
                        <a:pt x="1096" y="1467"/>
                      </a:lnTo>
                      <a:lnTo>
                        <a:pt x="1096" y="1825"/>
                      </a:lnTo>
                      <a:lnTo>
                        <a:pt x="1120" y="1802"/>
                      </a:lnTo>
                      <a:lnTo>
                        <a:pt x="1143" y="1781"/>
                      </a:lnTo>
                      <a:lnTo>
                        <a:pt x="1165" y="1761"/>
                      </a:lnTo>
                      <a:lnTo>
                        <a:pt x="1187" y="1742"/>
                      </a:lnTo>
                      <a:lnTo>
                        <a:pt x="1209" y="1726"/>
                      </a:lnTo>
                      <a:lnTo>
                        <a:pt x="1229" y="1710"/>
                      </a:lnTo>
                      <a:lnTo>
                        <a:pt x="1249" y="1697"/>
                      </a:lnTo>
                      <a:lnTo>
                        <a:pt x="1269" y="1685"/>
                      </a:lnTo>
                      <a:lnTo>
                        <a:pt x="1330" y="1746"/>
                      </a:lnTo>
                      <a:lnTo>
                        <a:pt x="1387" y="1806"/>
                      </a:lnTo>
                      <a:lnTo>
                        <a:pt x="1442" y="1864"/>
                      </a:lnTo>
                      <a:lnTo>
                        <a:pt x="1492" y="1922"/>
                      </a:lnTo>
                      <a:lnTo>
                        <a:pt x="1540" y="1978"/>
                      </a:lnTo>
                      <a:lnTo>
                        <a:pt x="1584" y="2032"/>
                      </a:lnTo>
                      <a:lnTo>
                        <a:pt x="1624" y="2084"/>
                      </a:lnTo>
                      <a:lnTo>
                        <a:pt x="1661" y="2136"/>
                      </a:lnTo>
                      <a:lnTo>
                        <a:pt x="1652" y="2150"/>
                      </a:lnTo>
                      <a:lnTo>
                        <a:pt x="1643" y="2165"/>
                      </a:lnTo>
                      <a:lnTo>
                        <a:pt x="1633" y="2179"/>
                      </a:lnTo>
                      <a:lnTo>
                        <a:pt x="1620" y="2196"/>
                      </a:lnTo>
                      <a:lnTo>
                        <a:pt x="1607" y="2211"/>
                      </a:lnTo>
                      <a:lnTo>
                        <a:pt x="1592" y="2229"/>
                      </a:lnTo>
                      <a:lnTo>
                        <a:pt x="1577" y="2247"/>
                      </a:lnTo>
                      <a:lnTo>
                        <a:pt x="1560" y="2265"/>
                      </a:lnTo>
                      <a:lnTo>
                        <a:pt x="1521" y="2303"/>
                      </a:lnTo>
                      <a:lnTo>
                        <a:pt x="1479" y="2344"/>
                      </a:lnTo>
                      <a:lnTo>
                        <a:pt x="1431" y="2387"/>
                      </a:lnTo>
                      <a:lnTo>
                        <a:pt x="1379" y="2433"/>
                      </a:lnTo>
                      <a:lnTo>
                        <a:pt x="1373" y="2426"/>
                      </a:lnTo>
                      <a:lnTo>
                        <a:pt x="1364" y="2417"/>
                      </a:lnTo>
                      <a:lnTo>
                        <a:pt x="1352" y="2403"/>
                      </a:lnTo>
                      <a:lnTo>
                        <a:pt x="1335" y="2385"/>
                      </a:lnTo>
                      <a:lnTo>
                        <a:pt x="1317" y="2364"/>
                      </a:lnTo>
                      <a:lnTo>
                        <a:pt x="1294" y="2339"/>
                      </a:lnTo>
                      <a:lnTo>
                        <a:pt x="1268" y="2310"/>
                      </a:lnTo>
                      <a:lnTo>
                        <a:pt x="1238" y="2277"/>
                      </a:lnTo>
                      <a:lnTo>
                        <a:pt x="1194" y="2231"/>
                      </a:lnTo>
                      <a:lnTo>
                        <a:pt x="1156" y="2191"/>
                      </a:lnTo>
                      <a:lnTo>
                        <a:pt x="1123" y="2154"/>
                      </a:lnTo>
                      <a:lnTo>
                        <a:pt x="1096" y="2121"/>
                      </a:lnTo>
                      <a:lnTo>
                        <a:pt x="1096" y="3601"/>
                      </a:lnTo>
                      <a:lnTo>
                        <a:pt x="626" y="3601"/>
                      </a:lnTo>
                      <a:lnTo>
                        <a:pt x="626" y="2277"/>
                      </a:lnTo>
                      <a:lnTo>
                        <a:pt x="586" y="2346"/>
                      </a:lnTo>
                      <a:lnTo>
                        <a:pt x="544" y="2416"/>
                      </a:lnTo>
                      <a:lnTo>
                        <a:pt x="502" y="2484"/>
                      </a:lnTo>
                      <a:lnTo>
                        <a:pt x="458" y="2553"/>
                      </a:lnTo>
                      <a:lnTo>
                        <a:pt x="411" y="2621"/>
                      </a:lnTo>
                      <a:lnTo>
                        <a:pt x="364" y="2689"/>
                      </a:lnTo>
                      <a:lnTo>
                        <a:pt x="316" y="2756"/>
                      </a:lnTo>
                      <a:lnTo>
                        <a:pt x="266" y="2822"/>
                      </a:lnTo>
                      <a:lnTo>
                        <a:pt x="257" y="2810"/>
                      </a:lnTo>
                      <a:lnTo>
                        <a:pt x="247" y="2795"/>
                      </a:lnTo>
                      <a:lnTo>
                        <a:pt x="236" y="2779"/>
                      </a:lnTo>
                      <a:lnTo>
                        <a:pt x="222" y="2760"/>
                      </a:lnTo>
                      <a:lnTo>
                        <a:pt x="208" y="2739"/>
                      </a:lnTo>
                      <a:lnTo>
                        <a:pt x="192" y="2717"/>
                      </a:lnTo>
                      <a:lnTo>
                        <a:pt x="174" y="2692"/>
                      </a:lnTo>
                      <a:lnTo>
                        <a:pt x="156" y="2666"/>
                      </a:lnTo>
                      <a:lnTo>
                        <a:pt x="133" y="2625"/>
                      </a:lnTo>
                      <a:lnTo>
                        <a:pt x="111" y="2586"/>
                      </a:lnTo>
                      <a:lnTo>
                        <a:pt x="89" y="2550"/>
                      </a:lnTo>
                      <a:lnTo>
                        <a:pt x="69" y="2517"/>
                      </a:lnTo>
                      <a:lnTo>
                        <a:pt x="51" y="2488"/>
                      </a:lnTo>
                      <a:lnTo>
                        <a:pt x="32" y="2462"/>
                      </a:lnTo>
                      <a:lnTo>
                        <a:pt x="15" y="2438"/>
                      </a:lnTo>
                      <a:lnTo>
                        <a:pt x="0" y="2416"/>
                      </a:lnTo>
                      <a:lnTo>
                        <a:pt x="47" y="2358"/>
                      </a:lnTo>
                      <a:lnTo>
                        <a:pt x="93" y="2299"/>
                      </a:lnTo>
                      <a:lnTo>
                        <a:pt x="137" y="2240"/>
                      </a:lnTo>
                      <a:lnTo>
                        <a:pt x="179" y="2182"/>
                      </a:lnTo>
                      <a:lnTo>
                        <a:pt x="219" y="2123"/>
                      </a:lnTo>
                      <a:lnTo>
                        <a:pt x="257" y="2064"/>
                      </a:lnTo>
                      <a:lnTo>
                        <a:pt x="294" y="2005"/>
                      </a:lnTo>
                      <a:lnTo>
                        <a:pt x="328" y="1945"/>
                      </a:lnTo>
                      <a:lnTo>
                        <a:pt x="360" y="1886"/>
                      </a:lnTo>
                      <a:lnTo>
                        <a:pt x="391" y="1826"/>
                      </a:lnTo>
                      <a:lnTo>
                        <a:pt x="420" y="1766"/>
                      </a:lnTo>
                      <a:lnTo>
                        <a:pt x="446" y="1706"/>
                      </a:lnTo>
                      <a:lnTo>
                        <a:pt x="470" y="1646"/>
                      </a:lnTo>
                      <a:lnTo>
                        <a:pt x="493" y="1586"/>
                      </a:lnTo>
                      <a:lnTo>
                        <a:pt x="514" y="1527"/>
                      </a:lnTo>
                      <a:lnTo>
                        <a:pt x="533" y="1467"/>
                      </a:lnTo>
                      <a:lnTo>
                        <a:pt x="62" y="1467"/>
                      </a:lnTo>
                      <a:lnTo>
                        <a:pt x="62" y="1061"/>
                      </a:lnTo>
                      <a:lnTo>
                        <a:pt x="626" y="1061"/>
                      </a:lnTo>
                      <a:lnTo>
                        <a:pt x="626" y="608"/>
                      </a:lnTo>
                      <a:lnTo>
                        <a:pt x="606" y="612"/>
                      </a:lnTo>
                      <a:lnTo>
                        <a:pt x="582" y="616"/>
                      </a:lnTo>
                      <a:lnTo>
                        <a:pt x="557" y="620"/>
                      </a:lnTo>
                      <a:lnTo>
                        <a:pt x="529" y="625"/>
                      </a:lnTo>
                      <a:lnTo>
                        <a:pt x="498" y="629"/>
                      </a:lnTo>
                      <a:lnTo>
                        <a:pt x="464" y="632"/>
                      </a:lnTo>
                      <a:lnTo>
                        <a:pt x="429" y="636"/>
                      </a:lnTo>
                      <a:lnTo>
                        <a:pt x="391" y="640"/>
                      </a:lnTo>
                      <a:lnTo>
                        <a:pt x="361" y="647"/>
                      </a:lnTo>
                      <a:lnTo>
                        <a:pt x="332" y="653"/>
                      </a:lnTo>
                      <a:lnTo>
                        <a:pt x="306" y="659"/>
                      </a:lnTo>
                      <a:lnTo>
                        <a:pt x="281" y="663"/>
                      </a:lnTo>
                      <a:lnTo>
                        <a:pt x="258" y="667"/>
                      </a:lnTo>
                      <a:lnTo>
                        <a:pt x="239" y="669"/>
                      </a:lnTo>
                      <a:lnTo>
                        <a:pt x="220" y="670"/>
                      </a:lnTo>
                      <a:lnTo>
                        <a:pt x="203" y="671"/>
                      </a:lnTo>
                      <a:lnTo>
                        <a:pt x="194" y="650"/>
                      </a:lnTo>
                      <a:lnTo>
                        <a:pt x="185" y="627"/>
                      </a:lnTo>
                      <a:lnTo>
                        <a:pt x="173" y="600"/>
                      </a:lnTo>
                      <a:lnTo>
                        <a:pt x="160" y="570"/>
                      </a:lnTo>
                      <a:lnTo>
                        <a:pt x="145" y="537"/>
                      </a:lnTo>
                      <a:lnTo>
                        <a:pt x="130" y="502"/>
                      </a:lnTo>
                      <a:lnTo>
                        <a:pt x="112" y="463"/>
                      </a:lnTo>
                      <a:lnTo>
                        <a:pt x="93" y="422"/>
                      </a:lnTo>
                      <a:lnTo>
                        <a:pt x="82" y="392"/>
                      </a:lnTo>
                      <a:lnTo>
                        <a:pt x="71" y="364"/>
                      </a:lnTo>
                      <a:lnTo>
                        <a:pt x="62" y="339"/>
                      </a:lnTo>
                      <a:lnTo>
                        <a:pt x="54" y="317"/>
                      </a:lnTo>
                      <a:lnTo>
                        <a:pt x="46" y="296"/>
                      </a:lnTo>
                      <a:lnTo>
                        <a:pt x="40" y="278"/>
                      </a:lnTo>
                      <a:lnTo>
                        <a:pt x="35" y="263"/>
                      </a:lnTo>
                      <a:lnTo>
                        <a:pt x="31" y="249"/>
                      </a:lnTo>
                      <a:close/>
                      <a:moveTo>
                        <a:pt x="2179" y="1747"/>
                      </a:moveTo>
                      <a:lnTo>
                        <a:pt x="2901" y="1747"/>
                      </a:lnTo>
                      <a:lnTo>
                        <a:pt x="2901" y="1232"/>
                      </a:lnTo>
                      <a:lnTo>
                        <a:pt x="2179" y="1232"/>
                      </a:lnTo>
                      <a:lnTo>
                        <a:pt x="2179" y="1747"/>
                      </a:lnTo>
                      <a:close/>
                      <a:moveTo>
                        <a:pt x="1693" y="812"/>
                      </a:moveTo>
                      <a:lnTo>
                        <a:pt x="2007" y="812"/>
                      </a:lnTo>
                      <a:lnTo>
                        <a:pt x="1986" y="770"/>
                      </a:lnTo>
                      <a:lnTo>
                        <a:pt x="1963" y="726"/>
                      </a:lnTo>
                      <a:lnTo>
                        <a:pt x="1938" y="677"/>
                      </a:lnTo>
                      <a:lnTo>
                        <a:pt x="1912" y="625"/>
                      </a:lnTo>
                      <a:lnTo>
                        <a:pt x="1884" y="568"/>
                      </a:lnTo>
                      <a:lnTo>
                        <a:pt x="1853" y="508"/>
                      </a:lnTo>
                      <a:lnTo>
                        <a:pt x="1821" y="443"/>
                      </a:lnTo>
                      <a:lnTo>
                        <a:pt x="1787" y="375"/>
                      </a:lnTo>
                      <a:lnTo>
                        <a:pt x="1765" y="334"/>
                      </a:lnTo>
                      <a:lnTo>
                        <a:pt x="1746" y="299"/>
                      </a:lnTo>
                      <a:lnTo>
                        <a:pt x="1729" y="268"/>
                      </a:lnTo>
                      <a:lnTo>
                        <a:pt x="1716" y="242"/>
                      </a:lnTo>
                      <a:lnTo>
                        <a:pt x="1705" y="222"/>
                      </a:lnTo>
                      <a:lnTo>
                        <a:pt x="1698" y="205"/>
                      </a:lnTo>
                      <a:lnTo>
                        <a:pt x="1694" y="195"/>
                      </a:lnTo>
                      <a:lnTo>
                        <a:pt x="1693" y="189"/>
                      </a:lnTo>
                      <a:lnTo>
                        <a:pt x="1724" y="171"/>
                      </a:lnTo>
                      <a:lnTo>
                        <a:pt x="1763" y="152"/>
                      </a:lnTo>
                      <a:lnTo>
                        <a:pt x="1808" y="133"/>
                      </a:lnTo>
                      <a:lnTo>
                        <a:pt x="1861" y="110"/>
                      </a:lnTo>
                      <a:lnTo>
                        <a:pt x="1922" y="85"/>
                      </a:lnTo>
                      <a:lnTo>
                        <a:pt x="1989" y="59"/>
                      </a:lnTo>
                      <a:lnTo>
                        <a:pt x="2065" y="30"/>
                      </a:lnTo>
                      <a:lnTo>
                        <a:pt x="2147" y="0"/>
                      </a:lnTo>
                      <a:lnTo>
                        <a:pt x="2166" y="31"/>
                      </a:lnTo>
                      <a:lnTo>
                        <a:pt x="2192" y="78"/>
                      </a:lnTo>
                      <a:lnTo>
                        <a:pt x="2223" y="139"/>
                      </a:lnTo>
                      <a:lnTo>
                        <a:pt x="2261" y="215"/>
                      </a:lnTo>
                      <a:lnTo>
                        <a:pt x="2305" y="306"/>
                      </a:lnTo>
                      <a:lnTo>
                        <a:pt x="2356" y="413"/>
                      </a:lnTo>
                      <a:lnTo>
                        <a:pt x="2413" y="535"/>
                      </a:lnTo>
                      <a:lnTo>
                        <a:pt x="2477" y="671"/>
                      </a:lnTo>
                      <a:lnTo>
                        <a:pt x="2467" y="675"/>
                      </a:lnTo>
                      <a:lnTo>
                        <a:pt x="2454" y="681"/>
                      </a:lnTo>
                      <a:lnTo>
                        <a:pt x="2436" y="690"/>
                      </a:lnTo>
                      <a:lnTo>
                        <a:pt x="2414" y="698"/>
                      </a:lnTo>
                      <a:lnTo>
                        <a:pt x="2388" y="709"/>
                      </a:lnTo>
                      <a:lnTo>
                        <a:pt x="2359" y="721"/>
                      </a:lnTo>
                      <a:lnTo>
                        <a:pt x="2326" y="734"/>
                      </a:lnTo>
                      <a:lnTo>
                        <a:pt x="2289" y="749"/>
                      </a:lnTo>
                      <a:lnTo>
                        <a:pt x="2263" y="760"/>
                      </a:lnTo>
                      <a:lnTo>
                        <a:pt x="2238" y="770"/>
                      </a:lnTo>
                      <a:lnTo>
                        <a:pt x="2215" y="780"/>
                      </a:lnTo>
                      <a:lnTo>
                        <a:pt x="2194" y="788"/>
                      </a:lnTo>
                      <a:lnTo>
                        <a:pt x="2175" y="795"/>
                      </a:lnTo>
                      <a:lnTo>
                        <a:pt x="2159" y="801"/>
                      </a:lnTo>
                      <a:lnTo>
                        <a:pt x="2144" y="807"/>
                      </a:lnTo>
                      <a:lnTo>
                        <a:pt x="2132" y="812"/>
                      </a:lnTo>
                      <a:lnTo>
                        <a:pt x="2571" y="812"/>
                      </a:lnTo>
                      <a:lnTo>
                        <a:pt x="2606" y="733"/>
                      </a:lnTo>
                      <a:lnTo>
                        <a:pt x="2641" y="653"/>
                      </a:lnTo>
                      <a:lnTo>
                        <a:pt x="2674" y="573"/>
                      </a:lnTo>
                      <a:lnTo>
                        <a:pt x="2709" y="492"/>
                      </a:lnTo>
                      <a:lnTo>
                        <a:pt x="2741" y="410"/>
                      </a:lnTo>
                      <a:lnTo>
                        <a:pt x="2774" y="326"/>
                      </a:lnTo>
                      <a:lnTo>
                        <a:pt x="2806" y="242"/>
                      </a:lnTo>
                      <a:lnTo>
                        <a:pt x="2837" y="157"/>
                      </a:lnTo>
                      <a:lnTo>
                        <a:pt x="2849" y="123"/>
                      </a:lnTo>
                      <a:lnTo>
                        <a:pt x="2859" y="96"/>
                      </a:lnTo>
                      <a:lnTo>
                        <a:pt x="2869" y="71"/>
                      </a:lnTo>
                      <a:lnTo>
                        <a:pt x="2877" y="51"/>
                      </a:lnTo>
                      <a:lnTo>
                        <a:pt x="2884" y="37"/>
                      </a:lnTo>
                      <a:lnTo>
                        <a:pt x="2890" y="25"/>
                      </a:lnTo>
                      <a:lnTo>
                        <a:pt x="2894" y="21"/>
                      </a:lnTo>
                      <a:lnTo>
                        <a:pt x="2896" y="19"/>
                      </a:lnTo>
                      <a:lnTo>
                        <a:pt x="2898" y="17"/>
                      </a:lnTo>
                      <a:lnTo>
                        <a:pt x="2901" y="17"/>
                      </a:lnTo>
                      <a:lnTo>
                        <a:pt x="2947" y="26"/>
                      </a:lnTo>
                      <a:lnTo>
                        <a:pt x="2991" y="37"/>
                      </a:lnTo>
                      <a:lnTo>
                        <a:pt x="3034" y="47"/>
                      </a:lnTo>
                      <a:lnTo>
                        <a:pt x="3074" y="57"/>
                      </a:lnTo>
                      <a:lnTo>
                        <a:pt x="3114" y="69"/>
                      </a:lnTo>
                      <a:lnTo>
                        <a:pt x="3151" y="79"/>
                      </a:lnTo>
                      <a:lnTo>
                        <a:pt x="3188" y="90"/>
                      </a:lnTo>
                      <a:lnTo>
                        <a:pt x="3222" y="102"/>
                      </a:lnTo>
                      <a:lnTo>
                        <a:pt x="3254" y="114"/>
                      </a:lnTo>
                      <a:lnTo>
                        <a:pt x="3284" y="127"/>
                      </a:lnTo>
                      <a:lnTo>
                        <a:pt x="3314" y="138"/>
                      </a:lnTo>
                      <a:lnTo>
                        <a:pt x="3342" y="151"/>
                      </a:lnTo>
                      <a:lnTo>
                        <a:pt x="3367" y="164"/>
                      </a:lnTo>
                      <a:lnTo>
                        <a:pt x="3390" y="177"/>
                      </a:lnTo>
                      <a:lnTo>
                        <a:pt x="3413" y="190"/>
                      </a:lnTo>
                      <a:lnTo>
                        <a:pt x="3434" y="203"/>
                      </a:lnTo>
                      <a:lnTo>
                        <a:pt x="3435" y="209"/>
                      </a:lnTo>
                      <a:lnTo>
                        <a:pt x="3436" y="216"/>
                      </a:lnTo>
                      <a:lnTo>
                        <a:pt x="3436" y="224"/>
                      </a:lnTo>
                      <a:lnTo>
                        <a:pt x="3435" y="231"/>
                      </a:lnTo>
                      <a:lnTo>
                        <a:pt x="3434" y="239"/>
                      </a:lnTo>
                      <a:lnTo>
                        <a:pt x="3432" y="247"/>
                      </a:lnTo>
                      <a:lnTo>
                        <a:pt x="3429" y="257"/>
                      </a:lnTo>
                      <a:lnTo>
                        <a:pt x="3426" y="266"/>
                      </a:lnTo>
                      <a:lnTo>
                        <a:pt x="3416" y="286"/>
                      </a:lnTo>
                      <a:lnTo>
                        <a:pt x="3404" y="308"/>
                      </a:lnTo>
                      <a:lnTo>
                        <a:pt x="3388" y="333"/>
                      </a:lnTo>
                      <a:lnTo>
                        <a:pt x="3371" y="359"/>
                      </a:lnTo>
                      <a:lnTo>
                        <a:pt x="3332" y="411"/>
                      </a:lnTo>
                      <a:lnTo>
                        <a:pt x="3294" y="463"/>
                      </a:lnTo>
                      <a:lnTo>
                        <a:pt x="3255" y="518"/>
                      </a:lnTo>
                      <a:lnTo>
                        <a:pt x="3218" y="574"/>
                      </a:lnTo>
                      <a:lnTo>
                        <a:pt x="3180" y="631"/>
                      </a:lnTo>
                      <a:lnTo>
                        <a:pt x="3144" y="690"/>
                      </a:lnTo>
                      <a:lnTo>
                        <a:pt x="3109" y="750"/>
                      </a:lnTo>
                      <a:lnTo>
                        <a:pt x="3073" y="812"/>
                      </a:lnTo>
                      <a:lnTo>
                        <a:pt x="3417" y="812"/>
                      </a:lnTo>
                      <a:lnTo>
                        <a:pt x="3417" y="2152"/>
                      </a:lnTo>
                      <a:lnTo>
                        <a:pt x="3026" y="2152"/>
                      </a:lnTo>
                      <a:lnTo>
                        <a:pt x="3026" y="3071"/>
                      </a:lnTo>
                      <a:lnTo>
                        <a:pt x="3030" y="3090"/>
                      </a:lnTo>
                      <a:lnTo>
                        <a:pt x="3035" y="3106"/>
                      </a:lnTo>
                      <a:lnTo>
                        <a:pt x="3042" y="3121"/>
                      </a:lnTo>
                      <a:lnTo>
                        <a:pt x="3049" y="3134"/>
                      </a:lnTo>
                      <a:lnTo>
                        <a:pt x="3058" y="3144"/>
                      </a:lnTo>
                      <a:lnTo>
                        <a:pt x="3067" y="3153"/>
                      </a:lnTo>
                      <a:lnTo>
                        <a:pt x="3071" y="3157"/>
                      </a:lnTo>
                      <a:lnTo>
                        <a:pt x="3078" y="3160"/>
                      </a:lnTo>
                      <a:lnTo>
                        <a:pt x="3083" y="3163"/>
                      </a:lnTo>
                      <a:lnTo>
                        <a:pt x="3088" y="3165"/>
                      </a:lnTo>
                      <a:lnTo>
                        <a:pt x="3167" y="3165"/>
                      </a:lnTo>
                      <a:lnTo>
                        <a:pt x="3173" y="3165"/>
                      </a:lnTo>
                      <a:lnTo>
                        <a:pt x="3180" y="3165"/>
                      </a:lnTo>
                      <a:lnTo>
                        <a:pt x="3187" y="3165"/>
                      </a:lnTo>
                      <a:lnTo>
                        <a:pt x="3193" y="3163"/>
                      </a:lnTo>
                      <a:lnTo>
                        <a:pt x="3199" y="3161"/>
                      </a:lnTo>
                      <a:lnTo>
                        <a:pt x="3204" y="3159"/>
                      </a:lnTo>
                      <a:lnTo>
                        <a:pt x="3211" y="3155"/>
                      </a:lnTo>
                      <a:lnTo>
                        <a:pt x="3216" y="3152"/>
                      </a:lnTo>
                      <a:lnTo>
                        <a:pt x="3221" y="3147"/>
                      </a:lnTo>
                      <a:lnTo>
                        <a:pt x="3226" y="3141"/>
                      </a:lnTo>
                      <a:lnTo>
                        <a:pt x="3231" y="3135"/>
                      </a:lnTo>
                      <a:lnTo>
                        <a:pt x="3236" y="3128"/>
                      </a:lnTo>
                      <a:lnTo>
                        <a:pt x="3245" y="3112"/>
                      </a:lnTo>
                      <a:lnTo>
                        <a:pt x="3253" y="3095"/>
                      </a:lnTo>
                      <a:lnTo>
                        <a:pt x="3261" y="3074"/>
                      </a:lnTo>
                      <a:lnTo>
                        <a:pt x="3268" y="3050"/>
                      </a:lnTo>
                      <a:lnTo>
                        <a:pt x="3273" y="3025"/>
                      </a:lnTo>
                      <a:lnTo>
                        <a:pt x="3278" y="2996"/>
                      </a:lnTo>
                      <a:lnTo>
                        <a:pt x="3283" y="2964"/>
                      </a:lnTo>
                      <a:lnTo>
                        <a:pt x="3286" y="2930"/>
                      </a:lnTo>
                      <a:lnTo>
                        <a:pt x="3290" y="2892"/>
                      </a:lnTo>
                      <a:lnTo>
                        <a:pt x="3293" y="2853"/>
                      </a:lnTo>
                      <a:lnTo>
                        <a:pt x="3355" y="2876"/>
                      </a:lnTo>
                      <a:lnTo>
                        <a:pt x="3416" y="2898"/>
                      </a:lnTo>
                      <a:lnTo>
                        <a:pt x="3479" y="2918"/>
                      </a:lnTo>
                      <a:lnTo>
                        <a:pt x="3539" y="2939"/>
                      </a:lnTo>
                      <a:lnTo>
                        <a:pt x="3599" y="2957"/>
                      </a:lnTo>
                      <a:lnTo>
                        <a:pt x="3660" y="2976"/>
                      </a:lnTo>
                      <a:lnTo>
                        <a:pt x="3719" y="2993"/>
                      </a:lnTo>
                      <a:lnTo>
                        <a:pt x="3778" y="3009"/>
                      </a:lnTo>
                      <a:lnTo>
                        <a:pt x="3775" y="3049"/>
                      </a:lnTo>
                      <a:lnTo>
                        <a:pt x="3771" y="3088"/>
                      </a:lnTo>
                      <a:lnTo>
                        <a:pt x="3766" y="3125"/>
                      </a:lnTo>
                      <a:lnTo>
                        <a:pt x="3761" y="3161"/>
                      </a:lnTo>
                      <a:lnTo>
                        <a:pt x="3754" y="3196"/>
                      </a:lnTo>
                      <a:lnTo>
                        <a:pt x="3748" y="3229"/>
                      </a:lnTo>
                      <a:lnTo>
                        <a:pt x="3741" y="3260"/>
                      </a:lnTo>
                      <a:lnTo>
                        <a:pt x="3732" y="3290"/>
                      </a:lnTo>
                      <a:lnTo>
                        <a:pt x="3723" y="3319"/>
                      </a:lnTo>
                      <a:lnTo>
                        <a:pt x="3714" y="3347"/>
                      </a:lnTo>
                      <a:lnTo>
                        <a:pt x="3703" y="3373"/>
                      </a:lnTo>
                      <a:lnTo>
                        <a:pt x="3692" y="3397"/>
                      </a:lnTo>
                      <a:lnTo>
                        <a:pt x="3680" y="3420"/>
                      </a:lnTo>
                      <a:lnTo>
                        <a:pt x="3668" y="3441"/>
                      </a:lnTo>
                      <a:lnTo>
                        <a:pt x="3654" y="3462"/>
                      </a:lnTo>
                      <a:lnTo>
                        <a:pt x="3641" y="3480"/>
                      </a:lnTo>
                      <a:lnTo>
                        <a:pt x="3626" y="3498"/>
                      </a:lnTo>
                      <a:lnTo>
                        <a:pt x="3611" y="3513"/>
                      </a:lnTo>
                      <a:lnTo>
                        <a:pt x="3595" y="3528"/>
                      </a:lnTo>
                      <a:lnTo>
                        <a:pt x="3579" y="3541"/>
                      </a:lnTo>
                      <a:lnTo>
                        <a:pt x="3561" y="3553"/>
                      </a:lnTo>
                      <a:lnTo>
                        <a:pt x="3543" y="3563"/>
                      </a:lnTo>
                      <a:lnTo>
                        <a:pt x="3525" y="3571"/>
                      </a:lnTo>
                      <a:lnTo>
                        <a:pt x="3505" y="3578"/>
                      </a:lnTo>
                      <a:lnTo>
                        <a:pt x="3485" y="3585"/>
                      </a:lnTo>
                      <a:lnTo>
                        <a:pt x="3464" y="3589"/>
                      </a:lnTo>
                      <a:lnTo>
                        <a:pt x="3442" y="3592"/>
                      </a:lnTo>
                      <a:lnTo>
                        <a:pt x="3421" y="3594"/>
                      </a:lnTo>
                      <a:lnTo>
                        <a:pt x="3397" y="3594"/>
                      </a:lnTo>
                      <a:lnTo>
                        <a:pt x="3374" y="3593"/>
                      </a:lnTo>
                      <a:lnTo>
                        <a:pt x="3349" y="3590"/>
                      </a:lnTo>
                      <a:lnTo>
                        <a:pt x="3324" y="3586"/>
                      </a:lnTo>
                      <a:lnTo>
                        <a:pt x="2901" y="3586"/>
                      </a:lnTo>
                      <a:lnTo>
                        <a:pt x="2878" y="3586"/>
                      </a:lnTo>
                      <a:lnTo>
                        <a:pt x="2856" y="3585"/>
                      </a:lnTo>
                      <a:lnTo>
                        <a:pt x="2835" y="3584"/>
                      </a:lnTo>
                      <a:lnTo>
                        <a:pt x="2816" y="3581"/>
                      </a:lnTo>
                      <a:lnTo>
                        <a:pt x="2796" y="3579"/>
                      </a:lnTo>
                      <a:lnTo>
                        <a:pt x="2777" y="3576"/>
                      </a:lnTo>
                      <a:lnTo>
                        <a:pt x="2759" y="3573"/>
                      </a:lnTo>
                      <a:lnTo>
                        <a:pt x="2743" y="3569"/>
                      </a:lnTo>
                      <a:lnTo>
                        <a:pt x="2726" y="3565"/>
                      </a:lnTo>
                      <a:lnTo>
                        <a:pt x="2710" y="3560"/>
                      </a:lnTo>
                      <a:lnTo>
                        <a:pt x="2695" y="3555"/>
                      </a:lnTo>
                      <a:lnTo>
                        <a:pt x="2680" y="3548"/>
                      </a:lnTo>
                      <a:lnTo>
                        <a:pt x="2667" y="3542"/>
                      </a:lnTo>
                      <a:lnTo>
                        <a:pt x="2653" y="3535"/>
                      </a:lnTo>
                      <a:lnTo>
                        <a:pt x="2641" y="3528"/>
                      </a:lnTo>
                      <a:lnTo>
                        <a:pt x="2630" y="3520"/>
                      </a:lnTo>
                      <a:lnTo>
                        <a:pt x="2619" y="3511"/>
                      </a:lnTo>
                      <a:lnTo>
                        <a:pt x="2609" y="3502"/>
                      </a:lnTo>
                      <a:lnTo>
                        <a:pt x="2599" y="3493"/>
                      </a:lnTo>
                      <a:lnTo>
                        <a:pt x="2590" y="3482"/>
                      </a:lnTo>
                      <a:lnTo>
                        <a:pt x="2582" y="3472"/>
                      </a:lnTo>
                      <a:lnTo>
                        <a:pt x="2574" y="3461"/>
                      </a:lnTo>
                      <a:lnTo>
                        <a:pt x="2568" y="3449"/>
                      </a:lnTo>
                      <a:lnTo>
                        <a:pt x="2562" y="3437"/>
                      </a:lnTo>
                      <a:lnTo>
                        <a:pt x="2557" y="3424"/>
                      </a:lnTo>
                      <a:lnTo>
                        <a:pt x="2553" y="3411"/>
                      </a:lnTo>
                      <a:lnTo>
                        <a:pt x="2548" y="3398"/>
                      </a:lnTo>
                      <a:lnTo>
                        <a:pt x="2545" y="3383"/>
                      </a:lnTo>
                      <a:lnTo>
                        <a:pt x="2543" y="3369"/>
                      </a:lnTo>
                      <a:lnTo>
                        <a:pt x="2541" y="3353"/>
                      </a:lnTo>
                      <a:lnTo>
                        <a:pt x="2540" y="3338"/>
                      </a:lnTo>
                      <a:lnTo>
                        <a:pt x="2540" y="3321"/>
                      </a:lnTo>
                      <a:lnTo>
                        <a:pt x="2540" y="2152"/>
                      </a:lnTo>
                      <a:lnTo>
                        <a:pt x="2414" y="2152"/>
                      </a:lnTo>
                      <a:lnTo>
                        <a:pt x="2411" y="2230"/>
                      </a:lnTo>
                      <a:lnTo>
                        <a:pt x="2408" y="2306"/>
                      </a:lnTo>
                      <a:lnTo>
                        <a:pt x="2403" y="2378"/>
                      </a:lnTo>
                      <a:lnTo>
                        <a:pt x="2398" y="2447"/>
                      </a:lnTo>
                      <a:lnTo>
                        <a:pt x="2390" y="2513"/>
                      </a:lnTo>
                      <a:lnTo>
                        <a:pt x="2382" y="2576"/>
                      </a:lnTo>
                      <a:lnTo>
                        <a:pt x="2374" y="2636"/>
                      </a:lnTo>
                      <a:lnTo>
                        <a:pt x="2363" y="2693"/>
                      </a:lnTo>
                      <a:lnTo>
                        <a:pt x="2352" y="2748"/>
                      </a:lnTo>
                      <a:lnTo>
                        <a:pt x="2340" y="2798"/>
                      </a:lnTo>
                      <a:lnTo>
                        <a:pt x="2326" y="2846"/>
                      </a:lnTo>
                      <a:lnTo>
                        <a:pt x="2311" y="2891"/>
                      </a:lnTo>
                      <a:lnTo>
                        <a:pt x="2303" y="2912"/>
                      </a:lnTo>
                      <a:lnTo>
                        <a:pt x="2296" y="2933"/>
                      </a:lnTo>
                      <a:lnTo>
                        <a:pt x="2288" y="2953"/>
                      </a:lnTo>
                      <a:lnTo>
                        <a:pt x="2278" y="2972"/>
                      </a:lnTo>
                      <a:lnTo>
                        <a:pt x="2270" y="2991"/>
                      </a:lnTo>
                      <a:lnTo>
                        <a:pt x="2261" y="3008"/>
                      </a:lnTo>
                      <a:lnTo>
                        <a:pt x="2251" y="3025"/>
                      </a:lnTo>
                      <a:lnTo>
                        <a:pt x="2241" y="3040"/>
                      </a:lnTo>
                      <a:lnTo>
                        <a:pt x="2232" y="3057"/>
                      </a:lnTo>
                      <a:lnTo>
                        <a:pt x="2222" y="3073"/>
                      </a:lnTo>
                      <a:lnTo>
                        <a:pt x="2212" y="3091"/>
                      </a:lnTo>
                      <a:lnTo>
                        <a:pt x="2200" y="3107"/>
                      </a:lnTo>
                      <a:lnTo>
                        <a:pt x="2176" y="3141"/>
                      </a:lnTo>
                      <a:lnTo>
                        <a:pt x="2148" y="3176"/>
                      </a:lnTo>
                      <a:lnTo>
                        <a:pt x="2118" y="3212"/>
                      </a:lnTo>
                      <a:lnTo>
                        <a:pt x="2085" y="3248"/>
                      </a:lnTo>
                      <a:lnTo>
                        <a:pt x="2048" y="3284"/>
                      </a:lnTo>
                      <a:lnTo>
                        <a:pt x="2010" y="3320"/>
                      </a:lnTo>
                      <a:lnTo>
                        <a:pt x="1968" y="3357"/>
                      </a:lnTo>
                      <a:lnTo>
                        <a:pt x="1924" y="3396"/>
                      </a:lnTo>
                      <a:lnTo>
                        <a:pt x="1877" y="3434"/>
                      </a:lnTo>
                      <a:lnTo>
                        <a:pt x="1827" y="3472"/>
                      </a:lnTo>
                      <a:lnTo>
                        <a:pt x="1774" y="3511"/>
                      </a:lnTo>
                      <a:lnTo>
                        <a:pt x="1718" y="3552"/>
                      </a:lnTo>
                      <a:lnTo>
                        <a:pt x="1660" y="3592"/>
                      </a:lnTo>
                      <a:lnTo>
                        <a:pt x="1598" y="3632"/>
                      </a:lnTo>
                      <a:lnTo>
                        <a:pt x="1562" y="3593"/>
                      </a:lnTo>
                      <a:lnTo>
                        <a:pt x="1524" y="3554"/>
                      </a:lnTo>
                      <a:lnTo>
                        <a:pt x="1484" y="3513"/>
                      </a:lnTo>
                      <a:lnTo>
                        <a:pt x="1441" y="3473"/>
                      </a:lnTo>
                      <a:lnTo>
                        <a:pt x="1398" y="3432"/>
                      </a:lnTo>
                      <a:lnTo>
                        <a:pt x="1352" y="3389"/>
                      </a:lnTo>
                      <a:lnTo>
                        <a:pt x="1303" y="3348"/>
                      </a:lnTo>
                      <a:lnTo>
                        <a:pt x="1253" y="3305"/>
                      </a:lnTo>
                      <a:lnTo>
                        <a:pt x="1298" y="3285"/>
                      </a:lnTo>
                      <a:lnTo>
                        <a:pt x="1341" y="3264"/>
                      </a:lnTo>
                      <a:lnTo>
                        <a:pt x="1382" y="3242"/>
                      </a:lnTo>
                      <a:lnTo>
                        <a:pt x="1423" y="3219"/>
                      </a:lnTo>
                      <a:lnTo>
                        <a:pt x="1461" y="3195"/>
                      </a:lnTo>
                      <a:lnTo>
                        <a:pt x="1498" y="3169"/>
                      </a:lnTo>
                      <a:lnTo>
                        <a:pt x="1533" y="3143"/>
                      </a:lnTo>
                      <a:lnTo>
                        <a:pt x="1567" y="3117"/>
                      </a:lnTo>
                      <a:lnTo>
                        <a:pt x="1600" y="3088"/>
                      </a:lnTo>
                      <a:lnTo>
                        <a:pt x="1631" y="3059"/>
                      </a:lnTo>
                      <a:lnTo>
                        <a:pt x="1661" y="3029"/>
                      </a:lnTo>
                      <a:lnTo>
                        <a:pt x="1689" y="2997"/>
                      </a:lnTo>
                      <a:lnTo>
                        <a:pt x="1716" y="2965"/>
                      </a:lnTo>
                      <a:lnTo>
                        <a:pt x="1741" y="2931"/>
                      </a:lnTo>
                      <a:lnTo>
                        <a:pt x="1765" y="2896"/>
                      </a:lnTo>
                      <a:lnTo>
                        <a:pt x="1787" y="2861"/>
                      </a:lnTo>
                      <a:lnTo>
                        <a:pt x="1807" y="2824"/>
                      </a:lnTo>
                      <a:lnTo>
                        <a:pt x="1827" y="2787"/>
                      </a:lnTo>
                      <a:lnTo>
                        <a:pt x="1845" y="2749"/>
                      </a:lnTo>
                      <a:lnTo>
                        <a:pt x="1861" y="2708"/>
                      </a:lnTo>
                      <a:lnTo>
                        <a:pt x="1876" y="2668"/>
                      </a:lnTo>
                      <a:lnTo>
                        <a:pt x="1889" y="2626"/>
                      </a:lnTo>
                      <a:lnTo>
                        <a:pt x="1902" y="2583"/>
                      </a:lnTo>
                      <a:lnTo>
                        <a:pt x="1912" y="2540"/>
                      </a:lnTo>
                      <a:lnTo>
                        <a:pt x="1922" y="2495"/>
                      </a:lnTo>
                      <a:lnTo>
                        <a:pt x="1929" y="2449"/>
                      </a:lnTo>
                      <a:lnTo>
                        <a:pt x="1935" y="2402"/>
                      </a:lnTo>
                      <a:lnTo>
                        <a:pt x="1939" y="2354"/>
                      </a:lnTo>
                      <a:lnTo>
                        <a:pt x="1942" y="2306"/>
                      </a:lnTo>
                      <a:lnTo>
                        <a:pt x="1945" y="2255"/>
                      </a:lnTo>
                      <a:lnTo>
                        <a:pt x="1945" y="2204"/>
                      </a:lnTo>
                      <a:lnTo>
                        <a:pt x="1943" y="2152"/>
                      </a:lnTo>
                      <a:lnTo>
                        <a:pt x="1693" y="2152"/>
                      </a:lnTo>
                      <a:lnTo>
                        <a:pt x="1693" y="812"/>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38"/>
                <p:cNvSpPr>
                  <a:spLocks noEditPoints="1"/>
                </p:cNvSpPr>
                <p:nvPr userDrawn="1"/>
              </p:nvSpPr>
              <p:spPr bwMode="auto">
                <a:xfrm>
                  <a:off x="8561796" y="982207"/>
                  <a:ext cx="256516" cy="255757"/>
                </a:xfrm>
                <a:custGeom>
                  <a:avLst/>
                  <a:gdLst>
                    <a:gd name="T0" fmla="*/ 451 w 3716"/>
                    <a:gd name="T1" fmla="*/ 1038 h 3709"/>
                    <a:gd name="T2" fmla="*/ 688 w 3716"/>
                    <a:gd name="T3" fmla="*/ 756 h 3709"/>
                    <a:gd name="T4" fmla="*/ 916 w 3716"/>
                    <a:gd name="T5" fmla="*/ 427 h 3709"/>
                    <a:gd name="T6" fmla="*/ 1320 w 3716"/>
                    <a:gd name="T7" fmla="*/ 21 h 3709"/>
                    <a:gd name="T8" fmla="*/ 1715 w 3716"/>
                    <a:gd name="T9" fmla="*/ 151 h 3709"/>
                    <a:gd name="T10" fmla="*/ 3073 w 3716"/>
                    <a:gd name="T11" fmla="*/ 328 h 3709"/>
                    <a:gd name="T12" fmla="*/ 2983 w 3716"/>
                    <a:gd name="T13" fmla="*/ 588 h 3709"/>
                    <a:gd name="T14" fmla="*/ 2838 w 3716"/>
                    <a:gd name="T15" fmla="*/ 853 h 3709"/>
                    <a:gd name="T16" fmla="*/ 2638 w 3716"/>
                    <a:gd name="T17" fmla="*/ 1125 h 3709"/>
                    <a:gd name="T18" fmla="*/ 2383 w 3716"/>
                    <a:gd name="T19" fmla="*/ 1402 h 3709"/>
                    <a:gd name="T20" fmla="*/ 2643 w 3716"/>
                    <a:gd name="T21" fmla="*/ 1507 h 3709"/>
                    <a:gd name="T22" fmla="*/ 2952 w 3716"/>
                    <a:gd name="T23" fmla="*/ 1586 h 3709"/>
                    <a:gd name="T24" fmla="*/ 3507 w 3716"/>
                    <a:gd name="T25" fmla="*/ 1657 h 3709"/>
                    <a:gd name="T26" fmla="*/ 3467 w 3716"/>
                    <a:gd name="T27" fmla="*/ 2227 h 3709"/>
                    <a:gd name="T28" fmla="*/ 3028 w 3716"/>
                    <a:gd name="T29" fmla="*/ 2176 h 3709"/>
                    <a:gd name="T30" fmla="*/ 2244 w 3716"/>
                    <a:gd name="T31" fmla="*/ 1896 h 3709"/>
                    <a:gd name="T32" fmla="*/ 1809 w 3716"/>
                    <a:gd name="T33" fmla="*/ 1761 h 3709"/>
                    <a:gd name="T34" fmla="*/ 1725 w 3716"/>
                    <a:gd name="T35" fmla="*/ 1907 h 3709"/>
                    <a:gd name="T36" fmla="*/ 2074 w 3716"/>
                    <a:gd name="T37" fmla="*/ 1992 h 3709"/>
                    <a:gd name="T38" fmla="*/ 3058 w 3716"/>
                    <a:gd name="T39" fmla="*/ 2213 h 3709"/>
                    <a:gd name="T40" fmla="*/ 3033 w 3716"/>
                    <a:gd name="T41" fmla="*/ 2732 h 3709"/>
                    <a:gd name="T42" fmla="*/ 2978 w 3716"/>
                    <a:gd name="T43" fmla="*/ 3277 h 3709"/>
                    <a:gd name="T44" fmla="*/ 2942 w 3716"/>
                    <a:gd name="T45" fmla="*/ 3466 h 3709"/>
                    <a:gd name="T46" fmla="*/ 2848 w 3716"/>
                    <a:gd name="T47" fmla="*/ 3576 h 3709"/>
                    <a:gd name="T48" fmla="*/ 2644 w 3716"/>
                    <a:gd name="T49" fmla="*/ 3646 h 3709"/>
                    <a:gd name="T50" fmla="*/ 2330 w 3716"/>
                    <a:gd name="T51" fmla="*/ 3677 h 3709"/>
                    <a:gd name="T52" fmla="*/ 2097 w 3716"/>
                    <a:gd name="T53" fmla="*/ 3536 h 3709"/>
                    <a:gd name="T54" fmla="*/ 2003 w 3716"/>
                    <a:gd name="T55" fmla="*/ 3287 h 3709"/>
                    <a:gd name="T56" fmla="*/ 2188 w 3716"/>
                    <a:gd name="T57" fmla="*/ 3175 h 3709"/>
                    <a:gd name="T58" fmla="*/ 2431 w 3716"/>
                    <a:gd name="T59" fmla="*/ 3143 h 3709"/>
                    <a:gd name="T60" fmla="*/ 2464 w 3716"/>
                    <a:gd name="T61" fmla="*/ 3111 h 3709"/>
                    <a:gd name="T62" fmla="*/ 2491 w 3716"/>
                    <a:gd name="T63" fmla="*/ 2751 h 3709"/>
                    <a:gd name="T64" fmla="*/ 1794 w 3716"/>
                    <a:gd name="T65" fmla="*/ 2895 h 3709"/>
                    <a:gd name="T66" fmla="*/ 1525 w 3716"/>
                    <a:gd name="T67" fmla="*/ 3240 h 3709"/>
                    <a:gd name="T68" fmla="*/ 1129 w 3716"/>
                    <a:gd name="T69" fmla="*/ 3498 h 3709"/>
                    <a:gd name="T70" fmla="*/ 605 w 3716"/>
                    <a:gd name="T71" fmla="*/ 3668 h 3709"/>
                    <a:gd name="T72" fmla="*/ 260 w 3716"/>
                    <a:gd name="T73" fmla="*/ 3550 h 3709"/>
                    <a:gd name="T74" fmla="*/ 86 w 3716"/>
                    <a:gd name="T75" fmla="*/ 3282 h 3709"/>
                    <a:gd name="T76" fmla="*/ 486 w 3716"/>
                    <a:gd name="T77" fmla="*/ 3227 h 3709"/>
                    <a:gd name="T78" fmla="*/ 862 w 3716"/>
                    <a:gd name="T79" fmla="*/ 3110 h 3709"/>
                    <a:gd name="T80" fmla="*/ 1138 w 3716"/>
                    <a:gd name="T81" fmla="*/ 2924 h 3709"/>
                    <a:gd name="T82" fmla="*/ 1317 w 3716"/>
                    <a:gd name="T83" fmla="*/ 2671 h 3709"/>
                    <a:gd name="T84" fmla="*/ 1355 w 3716"/>
                    <a:gd name="T85" fmla="*/ 1967 h 3709"/>
                    <a:gd name="T86" fmla="*/ 855 w 3716"/>
                    <a:gd name="T87" fmla="*/ 2132 h 3709"/>
                    <a:gd name="T88" fmla="*/ 280 w 3716"/>
                    <a:gd name="T89" fmla="*/ 2304 h 3709"/>
                    <a:gd name="T90" fmla="*/ 35 w 3716"/>
                    <a:gd name="T91" fmla="*/ 1925 h 3709"/>
                    <a:gd name="T92" fmla="*/ 717 w 3716"/>
                    <a:gd name="T93" fmla="*/ 1711 h 3709"/>
                    <a:gd name="T94" fmla="*/ 1074 w 3716"/>
                    <a:gd name="T95" fmla="*/ 1591 h 3709"/>
                    <a:gd name="T96" fmla="*/ 1365 w 3716"/>
                    <a:gd name="T97" fmla="*/ 1457 h 3709"/>
                    <a:gd name="T98" fmla="*/ 1241 w 3716"/>
                    <a:gd name="T99" fmla="*/ 1163 h 3709"/>
                    <a:gd name="T100" fmla="*/ 875 w 3716"/>
                    <a:gd name="T101" fmla="*/ 1305 h 3709"/>
                    <a:gd name="T102" fmla="*/ 565 w 3716"/>
                    <a:gd name="T103" fmla="*/ 1397 h 3709"/>
                    <a:gd name="T104" fmla="*/ 1549 w 3716"/>
                    <a:gd name="T105" fmla="*/ 758 h 3709"/>
                    <a:gd name="T106" fmla="*/ 1697 w 3716"/>
                    <a:gd name="T107" fmla="*/ 961 h 3709"/>
                    <a:gd name="T108" fmla="*/ 1924 w 3716"/>
                    <a:gd name="T109" fmla="*/ 1111 h 3709"/>
                    <a:gd name="T110" fmla="*/ 2105 w 3716"/>
                    <a:gd name="T111" fmla="*/ 902 h 3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6" h="3709">
                      <a:moveTo>
                        <a:pt x="235" y="1247"/>
                      </a:moveTo>
                      <a:lnTo>
                        <a:pt x="266" y="1219"/>
                      </a:lnTo>
                      <a:lnTo>
                        <a:pt x="297" y="1191"/>
                      </a:lnTo>
                      <a:lnTo>
                        <a:pt x="328" y="1162"/>
                      </a:lnTo>
                      <a:lnTo>
                        <a:pt x="358" y="1132"/>
                      </a:lnTo>
                      <a:lnTo>
                        <a:pt x="390" y="1101"/>
                      </a:lnTo>
                      <a:lnTo>
                        <a:pt x="420" y="1070"/>
                      </a:lnTo>
                      <a:lnTo>
                        <a:pt x="451" y="1038"/>
                      </a:lnTo>
                      <a:lnTo>
                        <a:pt x="481" y="1005"/>
                      </a:lnTo>
                      <a:lnTo>
                        <a:pt x="511" y="972"/>
                      </a:lnTo>
                      <a:lnTo>
                        <a:pt x="540" y="938"/>
                      </a:lnTo>
                      <a:lnTo>
                        <a:pt x="570" y="903"/>
                      </a:lnTo>
                      <a:lnTo>
                        <a:pt x="600" y="867"/>
                      </a:lnTo>
                      <a:lnTo>
                        <a:pt x="630" y="831"/>
                      </a:lnTo>
                      <a:lnTo>
                        <a:pt x="659" y="793"/>
                      </a:lnTo>
                      <a:lnTo>
                        <a:pt x="688" y="756"/>
                      </a:lnTo>
                      <a:lnTo>
                        <a:pt x="717" y="717"/>
                      </a:lnTo>
                      <a:lnTo>
                        <a:pt x="746" y="678"/>
                      </a:lnTo>
                      <a:lnTo>
                        <a:pt x="774" y="637"/>
                      </a:lnTo>
                      <a:lnTo>
                        <a:pt x="803" y="597"/>
                      </a:lnTo>
                      <a:lnTo>
                        <a:pt x="831" y="556"/>
                      </a:lnTo>
                      <a:lnTo>
                        <a:pt x="859" y="513"/>
                      </a:lnTo>
                      <a:lnTo>
                        <a:pt x="888" y="470"/>
                      </a:lnTo>
                      <a:lnTo>
                        <a:pt x="916" y="427"/>
                      </a:lnTo>
                      <a:lnTo>
                        <a:pt x="944" y="382"/>
                      </a:lnTo>
                      <a:lnTo>
                        <a:pt x="999" y="291"/>
                      </a:lnTo>
                      <a:lnTo>
                        <a:pt x="1053" y="197"/>
                      </a:lnTo>
                      <a:lnTo>
                        <a:pt x="1107" y="100"/>
                      </a:lnTo>
                      <a:lnTo>
                        <a:pt x="1160" y="0"/>
                      </a:lnTo>
                      <a:lnTo>
                        <a:pt x="1207" y="5"/>
                      </a:lnTo>
                      <a:lnTo>
                        <a:pt x="1260" y="11"/>
                      </a:lnTo>
                      <a:lnTo>
                        <a:pt x="1320" y="21"/>
                      </a:lnTo>
                      <a:lnTo>
                        <a:pt x="1388" y="31"/>
                      </a:lnTo>
                      <a:lnTo>
                        <a:pt x="1461" y="44"/>
                      </a:lnTo>
                      <a:lnTo>
                        <a:pt x="1542" y="59"/>
                      </a:lnTo>
                      <a:lnTo>
                        <a:pt x="1630" y="75"/>
                      </a:lnTo>
                      <a:lnTo>
                        <a:pt x="1724" y="94"/>
                      </a:lnTo>
                      <a:lnTo>
                        <a:pt x="1740" y="110"/>
                      </a:lnTo>
                      <a:lnTo>
                        <a:pt x="1727" y="129"/>
                      </a:lnTo>
                      <a:lnTo>
                        <a:pt x="1715" y="151"/>
                      </a:lnTo>
                      <a:lnTo>
                        <a:pt x="1700" y="175"/>
                      </a:lnTo>
                      <a:lnTo>
                        <a:pt x="1686" y="198"/>
                      </a:lnTo>
                      <a:lnTo>
                        <a:pt x="1669" y="225"/>
                      </a:lnTo>
                      <a:lnTo>
                        <a:pt x="1653" y="252"/>
                      </a:lnTo>
                      <a:lnTo>
                        <a:pt x="1634" y="281"/>
                      </a:lnTo>
                      <a:lnTo>
                        <a:pt x="1615" y="312"/>
                      </a:lnTo>
                      <a:lnTo>
                        <a:pt x="3058" y="312"/>
                      </a:lnTo>
                      <a:lnTo>
                        <a:pt x="3073" y="328"/>
                      </a:lnTo>
                      <a:lnTo>
                        <a:pt x="3064" y="360"/>
                      </a:lnTo>
                      <a:lnTo>
                        <a:pt x="3056" y="392"/>
                      </a:lnTo>
                      <a:lnTo>
                        <a:pt x="3046" y="424"/>
                      </a:lnTo>
                      <a:lnTo>
                        <a:pt x="3035" y="457"/>
                      </a:lnTo>
                      <a:lnTo>
                        <a:pt x="3023" y="489"/>
                      </a:lnTo>
                      <a:lnTo>
                        <a:pt x="3010" y="522"/>
                      </a:lnTo>
                      <a:lnTo>
                        <a:pt x="2997" y="555"/>
                      </a:lnTo>
                      <a:lnTo>
                        <a:pt x="2983" y="588"/>
                      </a:lnTo>
                      <a:lnTo>
                        <a:pt x="2968" y="620"/>
                      </a:lnTo>
                      <a:lnTo>
                        <a:pt x="2952" y="653"/>
                      </a:lnTo>
                      <a:lnTo>
                        <a:pt x="2935" y="686"/>
                      </a:lnTo>
                      <a:lnTo>
                        <a:pt x="2918" y="720"/>
                      </a:lnTo>
                      <a:lnTo>
                        <a:pt x="2899" y="753"/>
                      </a:lnTo>
                      <a:lnTo>
                        <a:pt x="2879" y="786"/>
                      </a:lnTo>
                      <a:lnTo>
                        <a:pt x="2859" y="819"/>
                      </a:lnTo>
                      <a:lnTo>
                        <a:pt x="2838" y="853"/>
                      </a:lnTo>
                      <a:lnTo>
                        <a:pt x="2816" y="888"/>
                      </a:lnTo>
                      <a:lnTo>
                        <a:pt x="2793" y="921"/>
                      </a:lnTo>
                      <a:lnTo>
                        <a:pt x="2769" y="955"/>
                      </a:lnTo>
                      <a:lnTo>
                        <a:pt x="2745" y="989"/>
                      </a:lnTo>
                      <a:lnTo>
                        <a:pt x="2719" y="1023"/>
                      </a:lnTo>
                      <a:lnTo>
                        <a:pt x="2693" y="1057"/>
                      </a:lnTo>
                      <a:lnTo>
                        <a:pt x="2666" y="1091"/>
                      </a:lnTo>
                      <a:lnTo>
                        <a:pt x="2638" y="1125"/>
                      </a:lnTo>
                      <a:lnTo>
                        <a:pt x="2609" y="1159"/>
                      </a:lnTo>
                      <a:lnTo>
                        <a:pt x="2580" y="1194"/>
                      </a:lnTo>
                      <a:lnTo>
                        <a:pt x="2549" y="1228"/>
                      </a:lnTo>
                      <a:lnTo>
                        <a:pt x="2517" y="1263"/>
                      </a:lnTo>
                      <a:lnTo>
                        <a:pt x="2485" y="1298"/>
                      </a:lnTo>
                      <a:lnTo>
                        <a:pt x="2452" y="1333"/>
                      </a:lnTo>
                      <a:lnTo>
                        <a:pt x="2418" y="1368"/>
                      </a:lnTo>
                      <a:lnTo>
                        <a:pt x="2383" y="1402"/>
                      </a:lnTo>
                      <a:lnTo>
                        <a:pt x="2412" y="1416"/>
                      </a:lnTo>
                      <a:lnTo>
                        <a:pt x="2444" y="1431"/>
                      </a:lnTo>
                      <a:lnTo>
                        <a:pt x="2475" y="1444"/>
                      </a:lnTo>
                      <a:lnTo>
                        <a:pt x="2507" y="1458"/>
                      </a:lnTo>
                      <a:lnTo>
                        <a:pt x="2539" y="1471"/>
                      </a:lnTo>
                      <a:lnTo>
                        <a:pt x="2574" y="1484"/>
                      </a:lnTo>
                      <a:lnTo>
                        <a:pt x="2608" y="1495"/>
                      </a:lnTo>
                      <a:lnTo>
                        <a:pt x="2643" y="1507"/>
                      </a:lnTo>
                      <a:lnTo>
                        <a:pt x="2679" y="1519"/>
                      </a:lnTo>
                      <a:lnTo>
                        <a:pt x="2716" y="1529"/>
                      </a:lnTo>
                      <a:lnTo>
                        <a:pt x="2753" y="1539"/>
                      </a:lnTo>
                      <a:lnTo>
                        <a:pt x="2791" y="1550"/>
                      </a:lnTo>
                      <a:lnTo>
                        <a:pt x="2830" y="1559"/>
                      </a:lnTo>
                      <a:lnTo>
                        <a:pt x="2870" y="1568"/>
                      </a:lnTo>
                      <a:lnTo>
                        <a:pt x="2910" y="1578"/>
                      </a:lnTo>
                      <a:lnTo>
                        <a:pt x="2952" y="1586"/>
                      </a:lnTo>
                      <a:lnTo>
                        <a:pt x="2994" y="1594"/>
                      </a:lnTo>
                      <a:lnTo>
                        <a:pt x="3036" y="1601"/>
                      </a:lnTo>
                      <a:lnTo>
                        <a:pt x="3080" y="1609"/>
                      </a:lnTo>
                      <a:lnTo>
                        <a:pt x="3125" y="1616"/>
                      </a:lnTo>
                      <a:lnTo>
                        <a:pt x="3215" y="1628"/>
                      </a:lnTo>
                      <a:lnTo>
                        <a:pt x="3310" y="1640"/>
                      </a:lnTo>
                      <a:lnTo>
                        <a:pt x="3406" y="1649"/>
                      </a:lnTo>
                      <a:lnTo>
                        <a:pt x="3507" y="1657"/>
                      </a:lnTo>
                      <a:lnTo>
                        <a:pt x="3610" y="1663"/>
                      </a:lnTo>
                      <a:lnTo>
                        <a:pt x="3716" y="1668"/>
                      </a:lnTo>
                      <a:lnTo>
                        <a:pt x="3654" y="1804"/>
                      </a:lnTo>
                      <a:lnTo>
                        <a:pt x="3600" y="1922"/>
                      </a:lnTo>
                      <a:lnTo>
                        <a:pt x="3554" y="2024"/>
                      </a:lnTo>
                      <a:lnTo>
                        <a:pt x="3516" y="2108"/>
                      </a:lnTo>
                      <a:lnTo>
                        <a:pt x="3487" y="2176"/>
                      </a:lnTo>
                      <a:lnTo>
                        <a:pt x="3467" y="2227"/>
                      </a:lnTo>
                      <a:lnTo>
                        <a:pt x="3459" y="2245"/>
                      </a:lnTo>
                      <a:lnTo>
                        <a:pt x="3454" y="2260"/>
                      </a:lnTo>
                      <a:lnTo>
                        <a:pt x="3451" y="2270"/>
                      </a:lnTo>
                      <a:lnTo>
                        <a:pt x="3450" y="2276"/>
                      </a:lnTo>
                      <a:lnTo>
                        <a:pt x="3343" y="2253"/>
                      </a:lnTo>
                      <a:lnTo>
                        <a:pt x="3237" y="2230"/>
                      </a:lnTo>
                      <a:lnTo>
                        <a:pt x="3132" y="2204"/>
                      </a:lnTo>
                      <a:lnTo>
                        <a:pt x="3028" y="2176"/>
                      </a:lnTo>
                      <a:lnTo>
                        <a:pt x="2926" y="2147"/>
                      </a:lnTo>
                      <a:lnTo>
                        <a:pt x="2825" y="2116"/>
                      </a:lnTo>
                      <a:lnTo>
                        <a:pt x="2725" y="2084"/>
                      </a:lnTo>
                      <a:lnTo>
                        <a:pt x="2627" y="2050"/>
                      </a:lnTo>
                      <a:lnTo>
                        <a:pt x="2529" y="2014"/>
                      </a:lnTo>
                      <a:lnTo>
                        <a:pt x="2433" y="1976"/>
                      </a:lnTo>
                      <a:lnTo>
                        <a:pt x="2338" y="1937"/>
                      </a:lnTo>
                      <a:lnTo>
                        <a:pt x="2244" y="1896"/>
                      </a:lnTo>
                      <a:lnTo>
                        <a:pt x="2152" y="1852"/>
                      </a:lnTo>
                      <a:lnTo>
                        <a:pt x="2060" y="1808"/>
                      </a:lnTo>
                      <a:lnTo>
                        <a:pt x="2015" y="1785"/>
                      </a:lnTo>
                      <a:lnTo>
                        <a:pt x="1970" y="1763"/>
                      </a:lnTo>
                      <a:lnTo>
                        <a:pt x="1926" y="1739"/>
                      </a:lnTo>
                      <a:lnTo>
                        <a:pt x="1881" y="1714"/>
                      </a:lnTo>
                      <a:lnTo>
                        <a:pt x="1846" y="1738"/>
                      </a:lnTo>
                      <a:lnTo>
                        <a:pt x="1809" y="1761"/>
                      </a:lnTo>
                      <a:lnTo>
                        <a:pt x="1769" y="1782"/>
                      </a:lnTo>
                      <a:lnTo>
                        <a:pt x="1728" y="1804"/>
                      </a:lnTo>
                      <a:lnTo>
                        <a:pt x="1687" y="1826"/>
                      </a:lnTo>
                      <a:lnTo>
                        <a:pt x="1643" y="1846"/>
                      </a:lnTo>
                      <a:lnTo>
                        <a:pt x="1599" y="1866"/>
                      </a:lnTo>
                      <a:lnTo>
                        <a:pt x="1552" y="1886"/>
                      </a:lnTo>
                      <a:lnTo>
                        <a:pt x="1642" y="1897"/>
                      </a:lnTo>
                      <a:lnTo>
                        <a:pt x="1725" y="1907"/>
                      </a:lnTo>
                      <a:lnTo>
                        <a:pt x="1801" y="1917"/>
                      </a:lnTo>
                      <a:lnTo>
                        <a:pt x="1870" y="1925"/>
                      </a:lnTo>
                      <a:lnTo>
                        <a:pt x="1931" y="1932"/>
                      </a:lnTo>
                      <a:lnTo>
                        <a:pt x="1984" y="1938"/>
                      </a:lnTo>
                      <a:lnTo>
                        <a:pt x="2031" y="1944"/>
                      </a:lnTo>
                      <a:lnTo>
                        <a:pt x="2069" y="1949"/>
                      </a:lnTo>
                      <a:lnTo>
                        <a:pt x="2085" y="1964"/>
                      </a:lnTo>
                      <a:lnTo>
                        <a:pt x="2074" y="1992"/>
                      </a:lnTo>
                      <a:lnTo>
                        <a:pt x="2062" y="2021"/>
                      </a:lnTo>
                      <a:lnTo>
                        <a:pt x="2050" y="2050"/>
                      </a:lnTo>
                      <a:lnTo>
                        <a:pt x="2038" y="2081"/>
                      </a:lnTo>
                      <a:lnTo>
                        <a:pt x="2027" y="2113"/>
                      </a:lnTo>
                      <a:lnTo>
                        <a:pt x="2014" y="2145"/>
                      </a:lnTo>
                      <a:lnTo>
                        <a:pt x="2003" y="2179"/>
                      </a:lnTo>
                      <a:lnTo>
                        <a:pt x="1991" y="2213"/>
                      </a:lnTo>
                      <a:lnTo>
                        <a:pt x="3058" y="2213"/>
                      </a:lnTo>
                      <a:lnTo>
                        <a:pt x="3058" y="2231"/>
                      </a:lnTo>
                      <a:lnTo>
                        <a:pt x="3058" y="2252"/>
                      </a:lnTo>
                      <a:lnTo>
                        <a:pt x="3058" y="2277"/>
                      </a:lnTo>
                      <a:lnTo>
                        <a:pt x="3058" y="2307"/>
                      </a:lnTo>
                      <a:lnTo>
                        <a:pt x="3052" y="2423"/>
                      </a:lnTo>
                      <a:lnTo>
                        <a:pt x="3046" y="2532"/>
                      </a:lnTo>
                      <a:lnTo>
                        <a:pt x="3039" y="2635"/>
                      </a:lnTo>
                      <a:lnTo>
                        <a:pt x="3033" y="2732"/>
                      </a:lnTo>
                      <a:lnTo>
                        <a:pt x="3027" y="2822"/>
                      </a:lnTo>
                      <a:lnTo>
                        <a:pt x="3020" y="2906"/>
                      </a:lnTo>
                      <a:lnTo>
                        <a:pt x="3013" y="2984"/>
                      </a:lnTo>
                      <a:lnTo>
                        <a:pt x="3006" y="3055"/>
                      </a:lnTo>
                      <a:lnTo>
                        <a:pt x="3000" y="3120"/>
                      </a:lnTo>
                      <a:lnTo>
                        <a:pt x="2993" y="3179"/>
                      </a:lnTo>
                      <a:lnTo>
                        <a:pt x="2985" y="3231"/>
                      </a:lnTo>
                      <a:lnTo>
                        <a:pt x="2978" y="3277"/>
                      </a:lnTo>
                      <a:lnTo>
                        <a:pt x="2971" y="3317"/>
                      </a:lnTo>
                      <a:lnTo>
                        <a:pt x="2963" y="3350"/>
                      </a:lnTo>
                      <a:lnTo>
                        <a:pt x="2955" y="3376"/>
                      </a:lnTo>
                      <a:lnTo>
                        <a:pt x="2948" y="3397"/>
                      </a:lnTo>
                      <a:lnTo>
                        <a:pt x="2949" y="3416"/>
                      </a:lnTo>
                      <a:lnTo>
                        <a:pt x="2949" y="3433"/>
                      </a:lnTo>
                      <a:lnTo>
                        <a:pt x="2946" y="3451"/>
                      </a:lnTo>
                      <a:lnTo>
                        <a:pt x="2942" y="3466"/>
                      </a:lnTo>
                      <a:lnTo>
                        <a:pt x="2936" y="3483"/>
                      </a:lnTo>
                      <a:lnTo>
                        <a:pt x="2929" y="3497"/>
                      </a:lnTo>
                      <a:lnTo>
                        <a:pt x="2920" y="3512"/>
                      </a:lnTo>
                      <a:lnTo>
                        <a:pt x="2908" y="3526"/>
                      </a:lnTo>
                      <a:lnTo>
                        <a:pt x="2896" y="3540"/>
                      </a:lnTo>
                      <a:lnTo>
                        <a:pt x="2881" y="3552"/>
                      </a:lnTo>
                      <a:lnTo>
                        <a:pt x="2866" y="3564"/>
                      </a:lnTo>
                      <a:lnTo>
                        <a:pt x="2848" y="3576"/>
                      </a:lnTo>
                      <a:lnTo>
                        <a:pt x="2828" y="3587"/>
                      </a:lnTo>
                      <a:lnTo>
                        <a:pt x="2807" y="3598"/>
                      </a:lnTo>
                      <a:lnTo>
                        <a:pt x="2785" y="3607"/>
                      </a:lnTo>
                      <a:lnTo>
                        <a:pt x="2760" y="3616"/>
                      </a:lnTo>
                      <a:lnTo>
                        <a:pt x="2734" y="3624"/>
                      </a:lnTo>
                      <a:lnTo>
                        <a:pt x="2706" y="3633"/>
                      </a:lnTo>
                      <a:lnTo>
                        <a:pt x="2675" y="3640"/>
                      </a:lnTo>
                      <a:lnTo>
                        <a:pt x="2644" y="3646"/>
                      </a:lnTo>
                      <a:lnTo>
                        <a:pt x="2611" y="3652"/>
                      </a:lnTo>
                      <a:lnTo>
                        <a:pt x="2576" y="3657"/>
                      </a:lnTo>
                      <a:lnTo>
                        <a:pt x="2539" y="3663"/>
                      </a:lnTo>
                      <a:lnTo>
                        <a:pt x="2501" y="3667"/>
                      </a:lnTo>
                      <a:lnTo>
                        <a:pt x="2460" y="3670"/>
                      </a:lnTo>
                      <a:lnTo>
                        <a:pt x="2419" y="3673"/>
                      </a:lnTo>
                      <a:lnTo>
                        <a:pt x="2375" y="3675"/>
                      </a:lnTo>
                      <a:lnTo>
                        <a:pt x="2330" y="3677"/>
                      </a:lnTo>
                      <a:lnTo>
                        <a:pt x="2284" y="3678"/>
                      </a:lnTo>
                      <a:lnTo>
                        <a:pt x="2235" y="3679"/>
                      </a:lnTo>
                      <a:lnTo>
                        <a:pt x="2185" y="3679"/>
                      </a:lnTo>
                      <a:lnTo>
                        <a:pt x="2132" y="3678"/>
                      </a:lnTo>
                      <a:lnTo>
                        <a:pt x="2125" y="3642"/>
                      </a:lnTo>
                      <a:lnTo>
                        <a:pt x="2115" y="3606"/>
                      </a:lnTo>
                      <a:lnTo>
                        <a:pt x="2107" y="3571"/>
                      </a:lnTo>
                      <a:lnTo>
                        <a:pt x="2097" y="3536"/>
                      </a:lnTo>
                      <a:lnTo>
                        <a:pt x="2087" y="3502"/>
                      </a:lnTo>
                      <a:lnTo>
                        <a:pt x="2077" y="3469"/>
                      </a:lnTo>
                      <a:lnTo>
                        <a:pt x="2065" y="3437"/>
                      </a:lnTo>
                      <a:lnTo>
                        <a:pt x="2054" y="3405"/>
                      </a:lnTo>
                      <a:lnTo>
                        <a:pt x="2042" y="3374"/>
                      </a:lnTo>
                      <a:lnTo>
                        <a:pt x="2030" y="3344"/>
                      </a:lnTo>
                      <a:lnTo>
                        <a:pt x="2016" y="3315"/>
                      </a:lnTo>
                      <a:lnTo>
                        <a:pt x="2003" y="3287"/>
                      </a:lnTo>
                      <a:lnTo>
                        <a:pt x="1989" y="3259"/>
                      </a:lnTo>
                      <a:lnTo>
                        <a:pt x="1975" y="3232"/>
                      </a:lnTo>
                      <a:lnTo>
                        <a:pt x="1959" y="3205"/>
                      </a:lnTo>
                      <a:lnTo>
                        <a:pt x="1945" y="3179"/>
                      </a:lnTo>
                      <a:lnTo>
                        <a:pt x="2012" y="3179"/>
                      </a:lnTo>
                      <a:lnTo>
                        <a:pt x="2076" y="3178"/>
                      </a:lnTo>
                      <a:lnTo>
                        <a:pt x="2134" y="3177"/>
                      </a:lnTo>
                      <a:lnTo>
                        <a:pt x="2188" y="3175"/>
                      </a:lnTo>
                      <a:lnTo>
                        <a:pt x="2237" y="3172"/>
                      </a:lnTo>
                      <a:lnTo>
                        <a:pt x="2281" y="3169"/>
                      </a:lnTo>
                      <a:lnTo>
                        <a:pt x="2321" y="3165"/>
                      </a:lnTo>
                      <a:lnTo>
                        <a:pt x="2355" y="3159"/>
                      </a:lnTo>
                      <a:lnTo>
                        <a:pt x="2385" y="3154"/>
                      </a:lnTo>
                      <a:lnTo>
                        <a:pt x="2410" y="3149"/>
                      </a:lnTo>
                      <a:lnTo>
                        <a:pt x="2422" y="3146"/>
                      </a:lnTo>
                      <a:lnTo>
                        <a:pt x="2431" y="3143"/>
                      </a:lnTo>
                      <a:lnTo>
                        <a:pt x="2439" y="3139"/>
                      </a:lnTo>
                      <a:lnTo>
                        <a:pt x="2447" y="3136"/>
                      </a:lnTo>
                      <a:lnTo>
                        <a:pt x="2453" y="3132"/>
                      </a:lnTo>
                      <a:lnTo>
                        <a:pt x="2457" y="3128"/>
                      </a:lnTo>
                      <a:lnTo>
                        <a:pt x="2461" y="3124"/>
                      </a:lnTo>
                      <a:lnTo>
                        <a:pt x="2463" y="3120"/>
                      </a:lnTo>
                      <a:lnTo>
                        <a:pt x="2464" y="3115"/>
                      </a:lnTo>
                      <a:lnTo>
                        <a:pt x="2464" y="3111"/>
                      </a:lnTo>
                      <a:lnTo>
                        <a:pt x="2463" y="3107"/>
                      </a:lnTo>
                      <a:lnTo>
                        <a:pt x="2461" y="3102"/>
                      </a:lnTo>
                      <a:lnTo>
                        <a:pt x="2469" y="3043"/>
                      </a:lnTo>
                      <a:lnTo>
                        <a:pt x="2476" y="2985"/>
                      </a:lnTo>
                      <a:lnTo>
                        <a:pt x="2481" y="2926"/>
                      </a:lnTo>
                      <a:lnTo>
                        <a:pt x="2485" y="2868"/>
                      </a:lnTo>
                      <a:lnTo>
                        <a:pt x="2488" y="2809"/>
                      </a:lnTo>
                      <a:lnTo>
                        <a:pt x="2491" y="2751"/>
                      </a:lnTo>
                      <a:lnTo>
                        <a:pt x="2493" y="2692"/>
                      </a:lnTo>
                      <a:lnTo>
                        <a:pt x="2493" y="2635"/>
                      </a:lnTo>
                      <a:lnTo>
                        <a:pt x="1897" y="2635"/>
                      </a:lnTo>
                      <a:lnTo>
                        <a:pt x="1880" y="2689"/>
                      </a:lnTo>
                      <a:lnTo>
                        <a:pt x="1862" y="2742"/>
                      </a:lnTo>
                      <a:lnTo>
                        <a:pt x="1842" y="2795"/>
                      </a:lnTo>
                      <a:lnTo>
                        <a:pt x="1819" y="2845"/>
                      </a:lnTo>
                      <a:lnTo>
                        <a:pt x="1794" y="2895"/>
                      </a:lnTo>
                      <a:lnTo>
                        <a:pt x="1767" y="2942"/>
                      </a:lnTo>
                      <a:lnTo>
                        <a:pt x="1739" y="2989"/>
                      </a:lnTo>
                      <a:lnTo>
                        <a:pt x="1708" y="3034"/>
                      </a:lnTo>
                      <a:lnTo>
                        <a:pt x="1675" y="3079"/>
                      </a:lnTo>
                      <a:lnTo>
                        <a:pt x="1641" y="3121"/>
                      </a:lnTo>
                      <a:lnTo>
                        <a:pt x="1605" y="3163"/>
                      </a:lnTo>
                      <a:lnTo>
                        <a:pt x="1566" y="3202"/>
                      </a:lnTo>
                      <a:lnTo>
                        <a:pt x="1525" y="3240"/>
                      </a:lnTo>
                      <a:lnTo>
                        <a:pt x="1483" y="3277"/>
                      </a:lnTo>
                      <a:lnTo>
                        <a:pt x="1438" y="3313"/>
                      </a:lnTo>
                      <a:lnTo>
                        <a:pt x="1392" y="3348"/>
                      </a:lnTo>
                      <a:lnTo>
                        <a:pt x="1343" y="3381"/>
                      </a:lnTo>
                      <a:lnTo>
                        <a:pt x="1293" y="3412"/>
                      </a:lnTo>
                      <a:lnTo>
                        <a:pt x="1240" y="3442"/>
                      </a:lnTo>
                      <a:lnTo>
                        <a:pt x="1186" y="3470"/>
                      </a:lnTo>
                      <a:lnTo>
                        <a:pt x="1129" y="3498"/>
                      </a:lnTo>
                      <a:lnTo>
                        <a:pt x="1070" y="3524"/>
                      </a:lnTo>
                      <a:lnTo>
                        <a:pt x="1010" y="3549"/>
                      </a:lnTo>
                      <a:lnTo>
                        <a:pt x="948" y="3573"/>
                      </a:lnTo>
                      <a:lnTo>
                        <a:pt x="883" y="3594"/>
                      </a:lnTo>
                      <a:lnTo>
                        <a:pt x="817" y="3615"/>
                      </a:lnTo>
                      <a:lnTo>
                        <a:pt x="748" y="3634"/>
                      </a:lnTo>
                      <a:lnTo>
                        <a:pt x="678" y="3652"/>
                      </a:lnTo>
                      <a:lnTo>
                        <a:pt x="605" y="3668"/>
                      </a:lnTo>
                      <a:lnTo>
                        <a:pt x="531" y="3683"/>
                      </a:lnTo>
                      <a:lnTo>
                        <a:pt x="454" y="3697"/>
                      </a:lnTo>
                      <a:lnTo>
                        <a:pt x="376" y="3709"/>
                      </a:lnTo>
                      <a:lnTo>
                        <a:pt x="355" y="3684"/>
                      </a:lnTo>
                      <a:lnTo>
                        <a:pt x="333" y="3655"/>
                      </a:lnTo>
                      <a:lnTo>
                        <a:pt x="311" y="3624"/>
                      </a:lnTo>
                      <a:lnTo>
                        <a:pt x="286" y="3588"/>
                      </a:lnTo>
                      <a:lnTo>
                        <a:pt x="260" y="3550"/>
                      </a:lnTo>
                      <a:lnTo>
                        <a:pt x="233" y="3508"/>
                      </a:lnTo>
                      <a:lnTo>
                        <a:pt x="204" y="3462"/>
                      </a:lnTo>
                      <a:lnTo>
                        <a:pt x="172" y="3414"/>
                      </a:lnTo>
                      <a:lnTo>
                        <a:pt x="143" y="3364"/>
                      </a:lnTo>
                      <a:lnTo>
                        <a:pt x="117" y="3324"/>
                      </a:lnTo>
                      <a:lnTo>
                        <a:pt x="106" y="3307"/>
                      </a:lnTo>
                      <a:lnTo>
                        <a:pt x="95" y="3294"/>
                      </a:lnTo>
                      <a:lnTo>
                        <a:pt x="86" y="3282"/>
                      </a:lnTo>
                      <a:lnTo>
                        <a:pt x="78" y="3273"/>
                      </a:lnTo>
                      <a:lnTo>
                        <a:pt x="141" y="3270"/>
                      </a:lnTo>
                      <a:lnTo>
                        <a:pt x="202" y="3265"/>
                      </a:lnTo>
                      <a:lnTo>
                        <a:pt x="263" y="3260"/>
                      </a:lnTo>
                      <a:lnTo>
                        <a:pt x="321" y="3252"/>
                      </a:lnTo>
                      <a:lnTo>
                        <a:pt x="377" y="3245"/>
                      </a:lnTo>
                      <a:lnTo>
                        <a:pt x="433" y="3237"/>
                      </a:lnTo>
                      <a:lnTo>
                        <a:pt x="486" y="3227"/>
                      </a:lnTo>
                      <a:lnTo>
                        <a:pt x="539" y="3215"/>
                      </a:lnTo>
                      <a:lnTo>
                        <a:pt x="589" y="3204"/>
                      </a:lnTo>
                      <a:lnTo>
                        <a:pt x="639" y="3190"/>
                      </a:lnTo>
                      <a:lnTo>
                        <a:pt x="687" y="3177"/>
                      </a:lnTo>
                      <a:lnTo>
                        <a:pt x="733" y="3162"/>
                      </a:lnTo>
                      <a:lnTo>
                        <a:pt x="777" y="3145"/>
                      </a:lnTo>
                      <a:lnTo>
                        <a:pt x="820" y="3127"/>
                      </a:lnTo>
                      <a:lnTo>
                        <a:pt x="862" y="3110"/>
                      </a:lnTo>
                      <a:lnTo>
                        <a:pt x="902" y="3090"/>
                      </a:lnTo>
                      <a:lnTo>
                        <a:pt x="941" y="3070"/>
                      </a:lnTo>
                      <a:lnTo>
                        <a:pt x="977" y="3048"/>
                      </a:lnTo>
                      <a:lnTo>
                        <a:pt x="1012" y="3025"/>
                      </a:lnTo>
                      <a:lnTo>
                        <a:pt x="1047" y="3001"/>
                      </a:lnTo>
                      <a:lnTo>
                        <a:pt x="1079" y="2977"/>
                      </a:lnTo>
                      <a:lnTo>
                        <a:pt x="1109" y="2951"/>
                      </a:lnTo>
                      <a:lnTo>
                        <a:pt x="1138" y="2924"/>
                      </a:lnTo>
                      <a:lnTo>
                        <a:pt x="1166" y="2896"/>
                      </a:lnTo>
                      <a:lnTo>
                        <a:pt x="1192" y="2867"/>
                      </a:lnTo>
                      <a:lnTo>
                        <a:pt x="1217" y="2837"/>
                      </a:lnTo>
                      <a:lnTo>
                        <a:pt x="1240" y="2806"/>
                      </a:lnTo>
                      <a:lnTo>
                        <a:pt x="1262" y="2774"/>
                      </a:lnTo>
                      <a:lnTo>
                        <a:pt x="1281" y="2740"/>
                      </a:lnTo>
                      <a:lnTo>
                        <a:pt x="1300" y="2706"/>
                      </a:lnTo>
                      <a:lnTo>
                        <a:pt x="1317" y="2671"/>
                      </a:lnTo>
                      <a:lnTo>
                        <a:pt x="1332" y="2635"/>
                      </a:lnTo>
                      <a:lnTo>
                        <a:pt x="737" y="2635"/>
                      </a:lnTo>
                      <a:lnTo>
                        <a:pt x="737" y="2213"/>
                      </a:lnTo>
                      <a:lnTo>
                        <a:pt x="1443" y="2213"/>
                      </a:lnTo>
                      <a:lnTo>
                        <a:pt x="1474" y="1918"/>
                      </a:lnTo>
                      <a:lnTo>
                        <a:pt x="1438" y="1933"/>
                      </a:lnTo>
                      <a:lnTo>
                        <a:pt x="1399" y="1950"/>
                      </a:lnTo>
                      <a:lnTo>
                        <a:pt x="1355" y="1967"/>
                      </a:lnTo>
                      <a:lnTo>
                        <a:pt x="1307" y="1986"/>
                      </a:lnTo>
                      <a:lnTo>
                        <a:pt x="1256" y="2004"/>
                      </a:lnTo>
                      <a:lnTo>
                        <a:pt x="1198" y="2024"/>
                      </a:lnTo>
                      <a:lnTo>
                        <a:pt x="1138" y="2045"/>
                      </a:lnTo>
                      <a:lnTo>
                        <a:pt x="1074" y="2065"/>
                      </a:lnTo>
                      <a:lnTo>
                        <a:pt x="1005" y="2087"/>
                      </a:lnTo>
                      <a:lnTo>
                        <a:pt x="932" y="2110"/>
                      </a:lnTo>
                      <a:lnTo>
                        <a:pt x="855" y="2132"/>
                      </a:lnTo>
                      <a:lnTo>
                        <a:pt x="774" y="2157"/>
                      </a:lnTo>
                      <a:lnTo>
                        <a:pt x="689" y="2182"/>
                      </a:lnTo>
                      <a:lnTo>
                        <a:pt x="599" y="2207"/>
                      </a:lnTo>
                      <a:lnTo>
                        <a:pt x="505" y="2234"/>
                      </a:lnTo>
                      <a:lnTo>
                        <a:pt x="407" y="2261"/>
                      </a:lnTo>
                      <a:lnTo>
                        <a:pt x="351" y="2280"/>
                      </a:lnTo>
                      <a:lnTo>
                        <a:pt x="310" y="2295"/>
                      </a:lnTo>
                      <a:lnTo>
                        <a:pt x="280" y="2304"/>
                      </a:lnTo>
                      <a:lnTo>
                        <a:pt x="266" y="2307"/>
                      </a:lnTo>
                      <a:lnTo>
                        <a:pt x="235" y="2252"/>
                      </a:lnTo>
                      <a:lnTo>
                        <a:pt x="202" y="2198"/>
                      </a:lnTo>
                      <a:lnTo>
                        <a:pt x="170" y="2143"/>
                      </a:lnTo>
                      <a:lnTo>
                        <a:pt x="137" y="2088"/>
                      </a:lnTo>
                      <a:lnTo>
                        <a:pt x="103" y="2034"/>
                      </a:lnTo>
                      <a:lnTo>
                        <a:pt x="69" y="1980"/>
                      </a:lnTo>
                      <a:lnTo>
                        <a:pt x="35" y="1925"/>
                      </a:lnTo>
                      <a:lnTo>
                        <a:pt x="0" y="1871"/>
                      </a:lnTo>
                      <a:lnTo>
                        <a:pt x="121" y="1848"/>
                      </a:lnTo>
                      <a:lnTo>
                        <a:pt x="239" y="1826"/>
                      </a:lnTo>
                      <a:lnTo>
                        <a:pt x="352" y="1802"/>
                      </a:lnTo>
                      <a:lnTo>
                        <a:pt x="461" y="1777"/>
                      </a:lnTo>
                      <a:lnTo>
                        <a:pt x="566" y="1751"/>
                      </a:lnTo>
                      <a:lnTo>
                        <a:pt x="668" y="1724"/>
                      </a:lnTo>
                      <a:lnTo>
                        <a:pt x="717" y="1711"/>
                      </a:lnTo>
                      <a:lnTo>
                        <a:pt x="765" y="1696"/>
                      </a:lnTo>
                      <a:lnTo>
                        <a:pt x="813" y="1682"/>
                      </a:lnTo>
                      <a:lnTo>
                        <a:pt x="858" y="1668"/>
                      </a:lnTo>
                      <a:lnTo>
                        <a:pt x="903" y="1653"/>
                      </a:lnTo>
                      <a:lnTo>
                        <a:pt x="948" y="1638"/>
                      </a:lnTo>
                      <a:lnTo>
                        <a:pt x="990" y="1623"/>
                      </a:lnTo>
                      <a:lnTo>
                        <a:pt x="1032" y="1608"/>
                      </a:lnTo>
                      <a:lnTo>
                        <a:pt x="1074" y="1591"/>
                      </a:lnTo>
                      <a:lnTo>
                        <a:pt x="1113" y="1576"/>
                      </a:lnTo>
                      <a:lnTo>
                        <a:pt x="1153" y="1559"/>
                      </a:lnTo>
                      <a:lnTo>
                        <a:pt x="1190" y="1543"/>
                      </a:lnTo>
                      <a:lnTo>
                        <a:pt x="1227" y="1526"/>
                      </a:lnTo>
                      <a:lnTo>
                        <a:pt x="1264" y="1509"/>
                      </a:lnTo>
                      <a:lnTo>
                        <a:pt x="1298" y="1492"/>
                      </a:lnTo>
                      <a:lnTo>
                        <a:pt x="1332" y="1474"/>
                      </a:lnTo>
                      <a:lnTo>
                        <a:pt x="1365" y="1457"/>
                      </a:lnTo>
                      <a:lnTo>
                        <a:pt x="1397" y="1439"/>
                      </a:lnTo>
                      <a:lnTo>
                        <a:pt x="1428" y="1421"/>
                      </a:lnTo>
                      <a:lnTo>
                        <a:pt x="1458" y="1402"/>
                      </a:lnTo>
                      <a:lnTo>
                        <a:pt x="1411" y="1356"/>
                      </a:lnTo>
                      <a:lnTo>
                        <a:pt x="1367" y="1308"/>
                      </a:lnTo>
                      <a:lnTo>
                        <a:pt x="1323" y="1260"/>
                      </a:lnTo>
                      <a:lnTo>
                        <a:pt x="1281" y="1212"/>
                      </a:lnTo>
                      <a:lnTo>
                        <a:pt x="1241" y="1163"/>
                      </a:lnTo>
                      <a:lnTo>
                        <a:pt x="1202" y="1114"/>
                      </a:lnTo>
                      <a:lnTo>
                        <a:pt x="1165" y="1064"/>
                      </a:lnTo>
                      <a:lnTo>
                        <a:pt x="1129" y="1014"/>
                      </a:lnTo>
                      <a:lnTo>
                        <a:pt x="1081" y="1071"/>
                      </a:lnTo>
                      <a:lnTo>
                        <a:pt x="1032" y="1130"/>
                      </a:lnTo>
                      <a:lnTo>
                        <a:pt x="981" y="1188"/>
                      </a:lnTo>
                      <a:lnTo>
                        <a:pt x="929" y="1247"/>
                      </a:lnTo>
                      <a:lnTo>
                        <a:pt x="875" y="1305"/>
                      </a:lnTo>
                      <a:lnTo>
                        <a:pt x="820" y="1364"/>
                      </a:lnTo>
                      <a:lnTo>
                        <a:pt x="763" y="1423"/>
                      </a:lnTo>
                      <a:lnTo>
                        <a:pt x="705" y="1481"/>
                      </a:lnTo>
                      <a:lnTo>
                        <a:pt x="685" y="1467"/>
                      </a:lnTo>
                      <a:lnTo>
                        <a:pt x="663" y="1454"/>
                      </a:lnTo>
                      <a:lnTo>
                        <a:pt x="641" y="1439"/>
                      </a:lnTo>
                      <a:lnTo>
                        <a:pt x="617" y="1425"/>
                      </a:lnTo>
                      <a:lnTo>
                        <a:pt x="565" y="1397"/>
                      </a:lnTo>
                      <a:lnTo>
                        <a:pt x="509" y="1368"/>
                      </a:lnTo>
                      <a:lnTo>
                        <a:pt x="448" y="1338"/>
                      </a:lnTo>
                      <a:lnTo>
                        <a:pt x="382" y="1308"/>
                      </a:lnTo>
                      <a:lnTo>
                        <a:pt x="311" y="1278"/>
                      </a:lnTo>
                      <a:lnTo>
                        <a:pt x="235" y="1247"/>
                      </a:lnTo>
                      <a:close/>
                      <a:moveTo>
                        <a:pt x="2211" y="733"/>
                      </a:moveTo>
                      <a:lnTo>
                        <a:pt x="1537" y="733"/>
                      </a:lnTo>
                      <a:lnTo>
                        <a:pt x="1549" y="758"/>
                      </a:lnTo>
                      <a:lnTo>
                        <a:pt x="1563" y="783"/>
                      </a:lnTo>
                      <a:lnTo>
                        <a:pt x="1578" y="809"/>
                      </a:lnTo>
                      <a:lnTo>
                        <a:pt x="1594" y="834"/>
                      </a:lnTo>
                      <a:lnTo>
                        <a:pt x="1612" y="860"/>
                      </a:lnTo>
                      <a:lnTo>
                        <a:pt x="1632" y="884"/>
                      </a:lnTo>
                      <a:lnTo>
                        <a:pt x="1652" y="910"/>
                      </a:lnTo>
                      <a:lnTo>
                        <a:pt x="1673" y="935"/>
                      </a:lnTo>
                      <a:lnTo>
                        <a:pt x="1697" y="961"/>
                      </a:lnTo>
                      <a:lnTo>
                        <a:pt x="1721" y="986"/>
                      </a:lnTo>
                      <a:lnTo>
                        <a:pt x="1747" y="1011"/>
                      </a:lnTo>
                      <a:lnTo>
                        <a:pt x="1774" y="1036"/>
                      </a:lnTo>
                      <a:lnTo>
                        <a:pt x="1803" y="1062"/>
                      </a:lnTo>
                      <a:lnTo>
                        <a:pt x="1833" y="1087"/>
                      </a:lnTo>
                      <a:lnTo>
                        <a:pt x="1865" y="1113"/>
                      </a:lnTo>
                      <a:lnTo>
                        <a:pt x="1897" y="1138"/>
                      </a:lnTo>
                      <a:lnTo>
                        <a:pt x="1924" y="1111"/>
                      </a:lnTo>
                      <a:lnTo>
                        <a:pt x="1950" y="1084"/>
                      </a:lnTo>
                      <a:lnTo>
                        <a:pt x="1975" y="1057"/>
                      </a:lnTo>
                      <a:lnTo>
                        <a:pt x="1999" y="1031"/>
                      </a:lnTo>
                      <a:lnTo>
                        <a:pt x="2022" y="1004"/>
                      </a:lnTo>
                      <a:lnTo>
                        <a:pt x="2044" y="978"/>
                      </a:lnTo>
                      <a:lnTo>
                        <a:pt x="2065" y="953"/>
                      </a:lnTo>
                      <a:lnTo>
                        <a:pt x="2085" y="928"/>
                      </a:lnTo>
                      <a:lnTo>
                        <a:pt x="2105" y="902"/>
                      </a:lnTo>
                      <a:lnTo>
                        <a:pt x="2122" y="877"/>
                      </a:lnTo>
                      <a:lnTo>
                        <a:pt x="2140" y="852"/>
                      </a:lnTo>
                      <a:lnTo>
                        <a:pt x="2156" y="829"/>
                      </a:lnTo>
                      <a:lnTo>
                        <a:pt x="2171" y="804"/>
                      </a:lnTo>
                      <a:lnTo>
                        <a:pt x="2185" y="780"/>
                      </a:lnTo>
                      <a:lnTo>
                        <a:pt x="2198" y="756"/>
                      </a:lnTo>
                      <a:lnTo>
                        <a:pt x="2211" y="733"/>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userDrawn="1"/>
            </p:nvGrpSpPr>
            <p:grpSpPr>
              <a:xfrm>
                <a:off x="7689720" y="1274330"/>
                <a:ext cx="1101956" cy="99419"/>
                <a:chOff x="7678262" y="1301714"/>
                <a:chExt cx="1101956" cy="99419"/>
              </a:xfrm>
            </p:grpSpPr>
            <p:sp>
              <p:nvSpPr>
                <p:cNvPr id="67" name="Freeform 339"/>
                <p:cNvSpPr/>
                <p:nvPr userDrawn="1"/>
              </p:nvSpPr>
              <p:spPr bwMode="auto">
                <a:xfrm>
                  <a:off x="7678262" y="1301714"/>
                  <a:ext cx="80446" cy="78169"/>
                </a:xfrm>
                <a:custGeom>
                  <a:avLst/>
                  <a:gdLst>
                    <a:gd name="T0" fmla="*/ 1137 w 1174"/>
                    <a:gd name="T1" fmla="*/ 698 h 1141"/>
                    <a:gd name="T2" fmla="*/ 1080 w 1174"/>
                    <a:gd name="T3" fmla="*/ 715 h 1141"/>
                    <a:gd name="T4" fmla="*/ 1044 w 1174"/>
                    <a:gd name="T5" fmla="*/ 752 h 1141"/>
                    <a:gd name="T6" fmla="*/ 1032 w 1174"/>
                    <a:gd name="T7" fmla="*/ 807 h 1141"/>
                    <a:gd name="T8" fmla="*/ 1015 w 1174"/>
                    <a:gd name="T9" fmla="*/ 1062 h 1141"/>
                    <a:gd name="T10" fmla="*/ 931 w 1174"/>
                    <a:gd name="T11" fmla="*/ 1094 h 1141"/>
                    <a:gd name="T12" fmla="*/ 825 w 1174"/>
                    <a:gd name="T13" fmla="*/ 1118 h 1141"/>
                    <a:gd name="T14" fmla="*/ 700 w 1174"/>
                    <a:gd name="T15" fmla="*/ 1134 h 1141"/>
                    <a:gd name="T16" fmla="*/ 559 w 1174"/>
                    <a:gd name="T17" fmla="*/ 1140 h 1141"/>
                    <a:gd name="T18" fmla="*/ 431 w 1174"/>
                    <a:gd name="T19" fmla="*/ 1123 h 1141"/>
                    <a:gd name="T20" fmla="*/ 320 w 1174"/>
                    <a:gd name="T21" fmla="*/ 1090 h 1141"/>
                    <a:gd name="T22" fmla="*/ 224 w 1174"/>
                    <a:gd name="T23" fmla="*/ 1040 h 1141"/>
                    <a:gd name="T24" fmla="*/ 146 w 1174"/>
                    <a:gd name="T25" fmla="*/ 975 h 1141"/>
                    <a:gd name="T26" fmla="*/ 84 w 1174"/>
                    <a:gd name="T27" fmla="*/ 892 h 1141"/>
                    <a:gd name="T28" fmla="*/ 39 w 1174"/>
                    <a:gd name="T29" fmla="*/ 794 h 1141"/>
                    <a:gd name="T30" fmla="*/ 10 w 1174"/>
                    <a:gd name="T31" fmla="*/ 679 h 1141"/>
                    <a:gd name="T32" fmla="*/ 3 w 1174"/>
                    <a:gd name="T33" fmla="*/ 549 h 1141"/>
                    <a:gd name="T34" fmla="*/ 24 w 1174"/>
                    <a:gd name="T35" fmla="*/ 425 h 1141"/>
                    <a:gd name="T36" fmla="*/ 61 w 1174"/>
                    <a:gd name="T37" fmla="*/ 317 h 1141"/>
                    <a:gd name="T38" fmla="*/ 114 w 1174"/>
                    <a:gd name="T39" fmla="*/ 224 h 1141"/>
                    <a:gd name="T40" fmla="*/ 183 w 1174"/>
                    <a:gd name="T41" fmla="*/ 146 h 1141"/>
                    <a:gd name="T42" fmla="*/ 267 w 1174"/>
                    <a:gd name="T43" fmla="*/ 85 h 1141"/>
                    <a:gd name="T44" fmla="*/ 368 w 1174"/>
                    <a:gd name="T45" fmla="*/ 41 h 1141"/>
                    <a:gd name="T46" fmla="*/ 483 w 1174"/>
                    <a:gd name="T47" fmla="*/ 11 h 1141"/>
                    <a:gd name="T48" fmla="*/ 604 w 1174"/>
                    <a:gd name="T49" fmla="*/ 2 h 1141"/>
                    <a:gd name="T50" fmla="*/ 717 w 1174"/>
                    <a:gd name="T51" fmla="*/ 27 h 1141"/>
                    <a:gd name="T52" fmla="*/ 850 w 1174"/>
                    <a:gd name="T53" fmla="*/ 71 h 1141"/>
                    <a:gd name="T54" fmla="*/ 905 w 1174"/>
                    <a:gd name="T55" fmla="*/ 82 h 1141"/>
                    <a:gd name="T56" fmla="*/ 926 w 1174"/>
                    <a:gd name="T57" fmla="*/ 77 h 1141"/>
                    <a:gd name="T58" fmla="*/ 948 w 1174"/>
                    <a:gd name="T59" fmla="*/ 55 h 1141"/>
                    <a:gd name="T60" fmla="*/ 1015 w 1174"/>
                    <a:gd name="T61" fmla="*/ 6 h 1141"/>
                    <a:gd name="T62" fmla="*/ 937 w 1174"/>
                    <a:gd name="T63" fmla="*/ 312 h 1141"/>
                    <a:gd name="T64" fmla="*/ 851 w 1174"/>
                    <a:gd name="T65" fmla="*/ 192 h 1141"/>
                    <a:gd name="T66" fmla="*/ 804 w 1174"/>
                    <a:gd name="T67" fmla="*/ 145 h 1141"/>
                    <a:gd name="T68" fmla="*/ 755 w 1174"/>
                    <a:gd name="T69" fmla="*/ 109 h 1141"/>
                    <a:gd name="T70" fmla="*/ 703 w 1174"/>
                    <a:gd name="T71" fmla="*/ 82 h 1141"/>
                    <a:gd name="T72" fmla="*/ 649 w 1174"/>
                    <a:gd name="T73" fmla="*/ 65 h 1141"/>
                    <a:gd name="T74" fmla="*/ 593 w 1174"/>
                    <a:gd name="T75" fmla="*/ 56 h 1141"/>
                    <a:gd name="T76" fmla="*/ 521 w 1174"/>
                    <a:gd name="T77" fmla="*/ 65 h 1141"/>
                    <a:gd name="T78" fmla="*/ 460 w 1174"/>
                    <a:gd name="T79" fmla="*/ 89 h 1141"/>
                    <a:gd name="T80" fmla="*/ 407 w 1174"/>
                    <a:gd name="T81" fmla="*/ 130 h 1141"/>
                    <a:gd name="T82" fmla="*/ 366 w 1174"/>
                    <a:gd name="T83" fmla="*/ 187 h 1141"/>
                    <a:gd name="T84" fmla="*/ 332 w 1174"/>
                    <a:gd name="T85" fmla="*/ 260 h 1141"/>
                    <a:gd name="T86" fmla="*/ 309 w 1174"/>
                    <a:gd name="T87" fmla="*/ 349 h 1141"/>
                    <a:gd name="T88" fmla="*/ 297 w 1174"/>
                    <a:gd name="T89" fmla="*/ 455 h 1141"/>
                    <a:gd name="T90" fmla="*/ 294 w 1174"/>
                    <a:gd name="T91" fmla="*/ 577 h 1141"/>
                    <a:gd name="T92" fmla="*/ 298 w 1174"/>
                    <a:gd name="T93" fmla="*/ 699 h 1141"/>
                    <a:gd name="T94" fmla="*/ 314 w 1174"/>
                    <a:gd name="T95" fmla="*/ 804 h 1141"/>
                    <a:gd name="T96" fmla="*/ 339 w 1174"/>
                    <a:gd name="T97" fmla="*/ 894 h 1141"/>
                    <a:gd name="T98" fmla="*/ 373 w 1174"/>
                    <a:gd name="T99" fmla="*/ 967 h 1141"/>
                    <a:gd name="T100" fmla="*/ 419 w 1174"/>
                    <a:gd name="T101" fmla="*/ 1023 h 1141"/>
                    <a:gd name="T102" fmla="*/ 473 w 1174"/>
                    <a:gd name="T103" fmla="*/ 1065 h 1141"/>
                    <a:gd name="T104" fmla="*/ 538 w 1174"/>
                    <a:gd name="T105" fmla="*/ 1089 h 1141"/>
                    <a:gd name="T106" fmla="*/ 613 w 1174"/>
                    <a:gd name="T107" fmla="*/ 1097 h 1141"/>
                    <a:gd name="T108" fmla="*/ 688 w 1174"/>
                    <a:gd name="T109" fmla="*/ 1093 h 1141"/>
                    <a:gd name="T110" fmla="*/ 740 w 1174"/>
                    <a:gd name="T111" fmla="*/ 1072 h 1141"/>
                    <a:gd name="T112" fmla="*/ 771 w 1174"/>
                    <a:gd name="T113" fmla="*/ 1035 h 1141"/>
                    <a:gd name="T114" fmla="*/ 778 w 1174"/>
                    <a:gd name="T115" fmla="*/ 983 h 1141"/>
                    <a:gd name="T116" fmla="*/ 776 w 1174"/>
                    <a:gd name="T117" fmla="*/ 771 h 1141"/>
                    <a:gd name="T118" fmla="*/ 753 w 1174"/>
                    <a:gd name="T119" fmla="*/ 730 h 1141"/>
                    <a:gd name="T120" fmla="*/ 705 w 1174"/>
                    <a:gd name="T121" fmla="*/ 706 h 1141"/>
                    <a:gd name="T122" fmla="*/ 634 w 1174"/>
                    <a:gd name="T123" fmla="*/ 69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4" h="1141">
                      <a:moveTo>
                        <a:pt x="1174" y="660"/>
                      </a:moveTo>
                      <a:lnTo>
                        <a:pt x="1174" y="698"/>
                      </a:lnTo>
                      <a:lnTo>
                        <a:pt x="1155" y="697"/>
                      </a:lnTo>
                      <a:lnTo>
                        <a:pt x="1137" y="698"/>
                      </a:lnTo>
                      <a:lnTo>
                        <a:pt x="1120" y="701"/>
                      </a:lnTo>
                      <a:lnTo>
                        <a:pt x="1106" y="704"/>
                      </a:lnTo>
                      <a:lnTo>
                        <a:pt x="1092" y="709"/>
                      </a:lnTo>
                      <a:lnTo>
                        <a:pt x="1080" y="715"/>
                      </a:lnTo>
                      <a:lnTo>
                        <a:pt x="1069" y="722"/>
                      </a:lnTo>
                      <a:lnTo>
                        <a:pt x="1060" y="731"/>
                      </a:lnTo>
                      <a:lnTo>
                        <a:pt x="1052" y="740"/>
                      </a:lnTo>
                      <a:lnTo>
                        <a:pt x="1044" y="752"/>
                      </a:lnTo>
                      <a:lnTo>
                        <a:pt x="1039" y="764"/>
                      </a:lnTo>
                      <a:lnTo>
                        <a:pt x="1035" y="778"/>
                      </a:lnTo>
                      <a:lnTo>
                        <a:pt x="1033" y="792"/>
                      </a:lnTo>
                      <a:lnTo>
                        <a:pt x="1032" y="807"/>
                      </a:lnTo>
                      <a:lnTo>
                        <a:pt x="1032" y="825"/>
                      </a:lnTo>
                      <a:lnTo>
                        <a:pt x="1034" y="844"/>
                      </a:lnTo>
                      <a:lnTo>
                        <a:pt x="1034" y="1052"/>
                      </a:lnTo>
                      <a:lnTo>
                        <a:pt x="1015" y="1062"/>
                      </a:lnTo>
                      <a:lnTo>
                        <a:pt x="997" y="1071"/>
                      </a:lnTo>
                      <a:lnTo>
                        <a:pt x="976" y="1079"/>
                      </a:lnTo>
                      <a:lnTo>
                        <a:pt x="954" y="1086"/>
                      </a:lnTo>
                      <a:lnTo>
                        <a:pt x="931" y="1094"/>
                      </a:lnTo>
                      <a:lnTo>
                        <a:pt x="906" y="1101"/>
                      </a:lnTo>
                      <a:lnTo>
                        <a:pt x="880" y="1107"/>
                      </a:lnTo>
                      <a:lnTo>
                        <a:pt x="853" y="1113"/>
                      </a:lnTo>
                      <a:lnTo>
                        <a:pt x="825" y="1118"/>
                      </a:lnTo>
                      <a:lnTo>
                        <a:pt x="796" y="1123"/>
                      </a:lnTo>
                      <a:lnTo>
                        <a:pt x="766" y="1128"/>
                      </a:lnTo>
                      <a:lnTo>
                        <a:pt x="734" y="1131"/>
                      </a:lnTo>
                      <a:lnTo>
                        <a:pt x="700" y="1134"/>
                      </a:lnTo>
                      <a:lnTo>
                        <a:pt x="666" y="1137"/>
                      </a:lnTo>
                      <a:lnTo>
                        <a:pt x="631" y="1139"/>
                      </a:lnTo>
                      <a:lnTo>
                        <a:pt x="593" y="1141"/>
                      </a:lnTo>
                      <a:lnTo>
                        <a:pt x="559" y="1140"/>
                      </a:lnTo>
                      <a:lnTo>
                        <a:pt x="526" y="1137"/>
                      </a:lnTo>
                      <a:lnTo>
                        <a:pt x="492" y="1133"/>
                      </a:lnTo>
                      <a:lnTo>
                        <a:pt x="461" y="1129"/>
                      </a:lnTo>
                      <a:lnTo>
                        <a:pt x="431" y="1123"/>
                      </a:lnTo>
                      <a:lnTo>
                        <a:pt x="402" y="1116"/>
                      </a:lnTo>
                      <a:lnTo>
                        <a:pt x="373" y="1108"/>
                      </a:lnTo>
                      <a:lnTo>
                        <a:pt x="346" y="1100"/>
                      </a:lnTo>
                      <a:lnTo>
                        <a:pt x="320" y="1090"/>
                      </a:lnTo>
                      <a:lnTo>
                        <a:pt x="294" y="1079"/>
                      </a:lnTo>
                      <a:lnTo>
                        <a:pt x="270" y="1067"/>
                      </a:lnTo>
                      <a:lnTo>
                        <a:pt x="247" y="1054"/>
                      </a:lnTo>
                      <a:lnTo>
                        <a:pt x="224" y="1040"/>
                      </a:lnTo>
                      <a:lnTo>
                        <a:pt x="203" y="1025"/>
                      </a:lnTo>
                      <a:lnTo>
                        <a:pt x="184" y="1009"/>
                      </a:lnTo>
                      <a:lnTo>
                        <a:pt x="164" y="992"/>
                      </a:lnTo>
                      <a:lnTo>
                        <a:pt x="146" y="975"/>
                      </a:lnTo>
                      <a:lnTo>
                        <a:pt x="130" y="955"/>
                      </a:lnTo>
                      <a:lnTo>
                        <a:pt x="113" y="936"/>
                      </a:lnTo>
                      <a:lnTo>
                        <a:pt x="98" y="915"/>
                      </a:lnTo>
                      <a:lnTo>
                        <a:pt x="84" y="892"/>
                      </a:lnTo>
                      <a:lnTo>
                        <a:pt x="71" y="869"/>
                      </a:lnTo>
                      <a:lnTo>
                        <a:pt x="60" y="846"/>
                      </a:lnTo>
                      <a:lnTo>
                        <a:pt x="48" y="820"/>
                      </a:lnTo>
                      <a:lnTo>
                        <a:pt x="39" y="794"/>
                      </a:lnTo>
                      <a:lnTo>
                        <a:pt x="31" y="767"/>
                      </a:lnTo>
                      <a:lnTo>
                        <a:pt x="22" y="739"/>
                      </a:lnTo>
                      <a:lnTo>
                        <a:pt x="16" y="710"/>
                      </a:lnTo>
                      <a:lnTo>
                        <a:pt x="10" y="679"/>
                      </a:lnTo>
                      <a:lnTo>
                        <a:pt x="6" y="648"/>
                      </a:lnTo>
                      <a:lnTo>
                        <a:pt x="3" y="616"/>
                      </a:lnTo>
                      <a:lnTo>
                        <a:pt x="0" y="583"/>
                      </a:lnTo>
                      <a:lnTo>
                        <a:pt x="3" y="549"/>
                      </a:lnTo>
                      <a:lnTo>
                        <a:pt x="7" y="517"/>
                      </a:lnTo>
                      <a:lnTo>
                        <a:pt x="11" y="485"/>
                      </a:lnTo>
                      <a:lnTo>
                        <a:pt x="17" y="455"/>
                      </a:lnTo>
                      <a:lnTo>
                        <a:pt x="24" y="425"/>
                      </a:lnTo>
                      <a:lnTo>
                        <a:pt x="32" y="396"/>
                      </a:lnTo>
                      <a:lnTo>
                        <a:pt x="40" y="368"/>
                      </a:lnTo>
                      <a:lnTo>
                        <a:pt x="51" y="343"/>
                      </a:lnTo>
                      <a:lnTo>
                        <a:pt x="61" y="317"/>
                      </a:lnTo>
                      <a:lnTo>
                        <a:pt x="73" y="292"/>
                      </a:lnTo>
                      <a:lnTo>
                        <a:pt x="86" y="268"/>
                      </a:lnTo>
                      <a:lnTo>
                        <a:pt x="99" y="245"/>
                      </a:lnTo>
                      <a:lnTo>
                        <a:pt x="114" y="224"/>
                      </a:lnTo>
                      <a:lnTo>
                        <a:pt x="130" y="203"/>
                      </a:lnTo>
                      <a:lnTo>
                        <a:pt x="146" y="183"/>
                      </a:lnTo>
                      <a:lnTo>
                        <a:pt x="164" y="165"/>
                      </a:lnTo>
                      <a:lnTo>
                        <a:pt x="183" y="146"/>
                      </a:lnTo>
                      <a:lnTo>
                        <a:pt x="202" y="130"/>
                      </a:lnTo>
                      <a:lnTo>
                        <a:pt x="223" y="114"/>
                      </a:lnTo>
                      <a:lnTo>
                        <a:pt x="245" y="100"/>
                      </a:lnTo>
                      <a:lnTo>
                        <a:pt x="267" y="85"/>
                      </a:lnTo>
                      <a:lnTo>
                        <a:pt x="291" y="73"/>
                      </a:lnTo>
                      <a:lnTo>
                        <a:pt x="316" y="62"/>
                      </a:lnTo>
                      <a:lnTo>
                        <a:pt x="341" y="50"/>
                      </a:lnTo>
                      <a:lnTo>
                        <a:pt x="368" y="41"/>
                      </a:lnTo>
                      <a:lnTo>
                        <a:pt x="395" y="32"/>
                      </a:lnTo>
                      <a:lnTo>
                        <a:pt x="424" y="23"/>
                      </a:lnTo>
                      <a:lnTo>
                        <a:pt x="453" y="17"/>
                      </a:lnTo>
                      <a:lnTo>
                        <a:pt x="483" y="11"/>
                      </a:lnTo>
                      <a:lnTo>
                        <a:pt x="515" y="7"/>
                      </a:lnTo>
                      <a:lnTo>
                        <a:pt x="547" y="3"/>
                      </a:lnTo>
                      <a:lnTo>
                        <a:pt x="581" y="0"/>
                      </a:lnTo>
                      <a:lnTo>
                        <a:pt x="604" y="2"/>
                      </a:lnTo>
                      <a:lnTo>
                        <a:pt x="630" y="6"/>
                      </a:lnTo>
                      <a:lnTo>
                        <a:pt x="657" y="11"/>
                      </a:lnTo>
                      <a:lnTo>
                        <a:pt x="686" y="18"/>
                      </a:lnTo>
                      <a:lnTo>
                        <a:pt x="717" y="27"/>
                      </a:lnTo>
                      <a:lnTo>
                        <a:pt x="750" y="38"/>
                      </a:lnTo>
                      <a:lnTo>
                        <a:pt x="785" y="49"/>
                      </a:lnTo>
                      <a:lnTo>
                        <a:pt x="823" y="63"/>
                      </a:lnTo>
                      <a:lnTo>
                        <a:pt x="850" y="71"/>
                      </a:lnTo>
                      <a:lnTo>
                        <a:pt x="871" y="77"/>
                      </a:lnTo>
                      <a:lnTo>
                        <a:pt x="888" y="81"/>
                      </a:lnTo>
                      <a:lnTo>
                        <a:pt x="900" y="82"/>
                      </a:lnTo>
                      <a:lnTo>
                        <a:pt x="905" y="82"/>
                      </a:lnTo>
                      <a:lnTo>
                        <a:pt x="911" y="82"/>
                      </a:lnTo>
                      <a:lnTo>
                        <a:pt x="915" y="81"/>
                      </a:lnTo>
                      <a:lnTo>
                        <a:pt x="921" y="79"/>
                      </a:lnTo>
                      <a:lnTo>
                        <a:pt x="926" y="77"/>
                      </a:lnTo>
                      <a:lnTo>
                        <a:pt x="931" y="74"/>
                      </a:lnTo>
                      <a:lnTo>
                        <a:pt x="935" y="71"/>
                      </a:lnTo>
                      <a:lnTo>
                        <a:pt x="939" y="66"/>
                      </a:lnTo>
                      <a:lnTo>
                        <a:pt x="948" y="55"/>
                      </a:lnTo>
                      <a:lnTo>
                        <a:pt x="956" y="42"/>
                      </a:lnTo>
                      <a:lnTo>
                        <a:pt x="963" y="25"/>
                      </a:lnTo>
                      <a:lnTo>
                        <a:pt x="969" y="6"/>
                      </a:lnTo>
                      <a:lnTo>
                        <a:pt x="1015" y="6"/>
                      </a:lnTo>
                      <a:lnTo>
                        <a:pt x="1015" y="386"/>
                      </a:lnTo>
                      <a:lnTo>
                        <a:pt x="977" y="386"/>
                      </a:lnTo>
                      <a:lnTo>
                        <a:pt x="957" y="348"/>
                      </a:lnTo>
                      <a:lnTo>
                        <a:pt x="937" y="312"/>
                      </a:lnTo>
                      <a:lnTo>
                        <a:pt x="916" y="279"/>
                      </a:lnTo>
                      <a:lnTo>
                        <a:pt x="895" y="246"/>
                      </a:lnTo>
                      <a:lnTo>
                        <a:pt x="873" y="218"/>
                      </a:lnTo>
                      <a:lnTo>
                        <a:pt x="851" y="192"/>
                      </a:lnTo>
                      <a:lnTo>
                        <a:pt x="840" y="179"/>
                      </a:lnTo>
                      <a:lnTo>
                        <a:pt x="828" y="167"/>
                      </a:lnTo>
                      <a:lnTo>
                        <a:pt x="816" y="156"/>
                      </a:lnTo>
                      <a:lnTo>
                        <a:pt x="804" y="145"/>
                      </a:lnTo>
                      <a:lnTo>
                        <a:pt x="792" y="135"/>
                      </a:lnTo>
                      <a:lnTo>
                        <a:pt x="780" y="126"/>
                      </a:lnTo>
                      <a:lnTo>
                        <a:pt x="768" y="117"/>
                      </a:lnTo>
                      <a:lnTo>
                        <a:pt x="755" y="109"/>
                      </a:lnTo>
                      <a:lnTo>
                        <a:pt x="742" y="101"/>
                      </a:lnTo>
                      <a:lnTo>
                        <a:pt x="729" y="95"/>
                      </a:lnTo>
                      <a:lnTo>
                        <a:pt x="717" y="87"/>
                      </a:lnTo>
                      <a:lnTo>
                        <a:pt x="703" y="82"/>
                      </a:lnTo>
                      <a:lnTo>
                        <a:pt x="690" y="77"/>
                      </a:lnTo>
                      <a:lnTo>
                        <a:pt x="677" y="72"/>
                      </a:lnTo>
                      <a:lnTo>
                        <a:pt x="664" y="68"/>
                      </a:lnTo>
                      <a:lnTo>
                        <a:pt x="649" y="65"/>
                      </a:lnTo>
                      <a:lnTo>
                        <a:pt x="636" y="62"/>
                      </a:lnTo>
                      <a:lnTo>
                        <a:pt x="622" y="59"/>
                      </a:lnTo>
                      <a:lnTo>
                        <a:pt x="608" y="57"/>
                      </a:lnTo>
                      <a:lnTo>
                        <a:pt x="593" y="56"/>
                      </a:lnTo>
                      <a:lnTo>
                        <a:pt x="574" y="57"/>
                      </a:lnTo>
                      <a:lnTo>
                        <a:pt x="557" y="58"/>
                      </a:lnTo>
                      <a:lnTo>
                        <a:pt x="539" y="62"/>
                      </a:lnTo>
                      <a:lnTo>
                        <a:pt x="521" y="65"/>
                      </a:lnTo>
                      <a:lnTo>
                        <a:pt x="506" y="69"/>
                      </a:lnTo>
                      <a:lnTo>
                        <a:pt x="489" y="75"/>
                      </a:lnTo>
                      <a:lnTo>
                        <a:pt x="475" y="81"/>
                      </a:lnTo>
                      <a:lnTo>
                        <a:pt x="460" y="89"/>
                      </a:lnTo>
                      <a:lnTo>
                        <a:pt x="446" y="98"/>
                      </a:lnTo>
                      <a:lnTo>
                        <a:pt x="432" y="107"/>
                      </a:lnTo>
                      <a:lnTo>
                        <a:pt x="420" y="118"/>
                      </a:lnTo>
                      <a:lnTo>
                        <a:pt x="407" y="130"/>
                      </a:lnTo>
                      <a:lnTo>
                        <a:pt x="396" y="142"/>
                      </a:lnTo>
                      <a:lnTo>
                        <a:pt x="385" y="156"/>
                      </a:lnTo>
                      <a:lnTo>
                        <a:pt x="375" y="171"/>
                      </a:lnTo>
                      <a:lnTo>
                        <a:pt x="366" y="187"/>
                      </a:lnTo>
                      <a:lnTo>
                        <a:pt x="356" y="203"/>
                      </a:lnTo>
                      <a:lnTo>
                        <a:pt x="348" y="221"/>
                      </a:lnTo>
                      <a:lnTo>
                        <a:pt x="340" y="240"/>
                      </a:lnTo>
                      <a:lnTo>
                        <a:pt x="332" y="260"/>
                      </a:lnTo>
                      <a:lnTo>
                        <a:pt x="326" y="281"/>
                      </a:lnTo>
                      <a:lnTo>
                        <a:pt x="320" y="302"/>
                      </a:lnTo>
                      <a:lnTo>
                        <a:pt x="315" y="325"/>
                      </a:lnTo>
                      <a:lnTo>
                        <a:pt x="309" y="349"/>
                      </a:lnTo>
                      <a:lnTo>
                        <a:pt x="305" y="374"/>
                      </a:lnTo>
                      <a:lnTo>
                        <a:pt x="302" y="400"/>
                      </a:lnTo>
                      <a:lnTo>
                        <a:pt x="299" y="427"/>
                      </a:lnTo>
                      <a:lnTo>
                        <a:pt x="297" y="455"/>
                      </a:lnTo>
                      <a:lnTo>
                        <a:pt x="295" y="484"/>
                      </a:lnTo>
                      <a:lnTo>
                        <a:pt x="294" y="514"/>
                      </a:lnTo>
                      <a:lnTo>
                        <a:pt x="293" y="545"/>
                      </a:lnTo>
                      <a:lnTo>
                        <a:pt x="294" y="577"/>
                      </a:lnTo>
                      <a:lnTo>
                        <a:pt x="294" y="609"/>
                      </a:lnTo>
                      <a:lnTo>
                        <a:pt x="295" y="640"/>
                      </a:lnTo>
                      <a:lnTo>
                        <a:pt x="296" y="670"/>
                      </a:lnTo>
                      <a:lnTo>
                        <a:pt x="298" y="699"/>
                      </a:lnTo>
                      <a:lnTo>
                        <a:pt x="301" y="727"/>
                      </a:lnTo>
                      <a:lnTo>
                        <a:pt x="304" y="754"/>
                      </a:lnTo>
                      <a:lnTo>
                        <a:pt x="308" y="780"/>
                      </a:lnTo>
                      <a:lnTo>
                        <a:pt x="314" y="804"/>
                      </a:lnTo>
                      <a:lnTo>
                        <a:pt x="319" y="828"/>
                      </a:lnTo>
                      <a:lnTo>
                        <a:pt x="325" y="851"/>
                      </a:lnTo>
                      <a:lnTo>
                        <a:pt x="331" y="873"/>
                      </a:lnTo>
                      <a:lnTo>
                        <a:pt x="339" y="894"/>
                      </a:lnTo>
                      <a:lnTo>
                        <a:pt x="346" y="914"/>
                      </a:lnTo>
                      <a:lnTo>
                        <a:pt x="354" y="933"/>
                      </a:lnTo>
                      <a:lnTo>
                        <a:pt x="363" y="950"/>
                      </a:lnTo>
                      <a:lnTo>
                        <a:pt x="373" y="967"/>
                      </a:lnTo>
                      <a:lnTo>
                        <a:pt x="383" y="983"/>
                      </a:lnTo>
                      <a:lnTo>
                        <a:pt x="395" y="998"/>
                      </a:lnTo>
                      <a:lnTo>
                        <a:pt x="406" y="1011"/>
                      </a:lnTo>
                      <a:lnTo>
                        <a:pt x="419" y="1023"/>
                      </a:lnTo>
                      <a:lnTo>
                        <a:pt x="431" y="1036"/>
                      </a:lnTo>
                      <a:lnTo>
                        <a:pt x="445" y="1046"/>
                      </a:lnTo>
                      <a:lnTo>
                        <a:pt x="458" y="1055"/>
                      </a:lnTo>
                      <a:lnTo>
                        <a:pt x="473" y="1065"/>
                      </a:lnTo>
                      <a:lnTo>
                        <a:pt x="488" y="1072"/>
                      </a:lnTo>
                      <a:lnTo>
                        <a:pt x="504" y="1079"/>
                      </a:lnTo>
                      <a:lnTo>
                        <a:pt x="520" y="1084"/>
                      </a:lnTo>
                      <a:lnTo>
                        <a:pt x="538" y="1089"/>
                      </a:lnTo>
                      <a:lnTo>
                        <a:pt x="556" y="1093"/>
                      </a:lnTo>
                      <a:lnTo>
                        <a:pt x="573" y="1095"/>
                      </a:lnTo>
                      <a:lnTo>
                        <a:pt x="593" y="1097"/>
                      </a:lnTo>
                      <a:lnTo>
                        <a:pt x="613" y="1097"/>
                      </a:lnTo>
                      <a:lnTo>
                        <a:pt x="634" y="1098"/>
                      </a:lnTo>
                      <a:lnTo>
                        <a:pt x="652" y="1097"/>
                      </a:lnTo>
                      <a:lnTo>
                        <a:pt x="671" y="1095"/>
                      </a:lnTo>
                      <a:lnTo>
                        <a:pt x="688" y="1093"/>
                      </a:lnTo>
                      <a:lnTo>
                        <a:pt x="702" y="1089"/>
                      </a:lnTo>
                      <a:lnTo>
                        <a:pt x="717" y="1084"/>
                      </a:lnTo>
                      <a:lnTo>
                        <a:pt x="729" y="1078"/>
                      </a:lnTo>
                      <a:lnTo>
                        <a:pt x="740" y="1072"/>
                      </a:lnTo>
                      <a:lnTo>
                        <a:pt x="750" y="1064"/>
                      </a:lnTo>
                      <a:lnTo>
                        <a:pt x="758" y="1055"/>
                      </a:lnTo>
                      <a:lnTo>
                        <a:pt x="765" y="1046"/>
                      </a:lnTo>
                      <a:lnTo>
                        <a:pt x="771" y="1035"/>
                      </a:lnTo>
                      <a:lnTo>
                        <a:pt x="775" y="1023"/>
                      </a:lnTo>
                      <a:lnTo>
                        <a:pt x="777" y="1011"/>
                      </a:lnTo>
                      <a:lnTo>
                        <a:pt x="778" y="998"/>
                      </a:lnTo>
                      <a:lnTo>
                        <a:pt x="778" y="983"/>
                      </a:lnTo>
                      <a:lnTo>
                        <a:pt x="778" y="812"/>
                      </a:lnTo>
                      <a:lnTo>
                        <a:pt x="779" y="797"/>
                      </a:lnTo>
                      <a:lnTo>
                        <a:pt x="778" y="784"/>
                      </a:lnTo>
                      <a:lnTo>
                        <a:pt x="776" y="771"/>
                      </a:lnTo>
                      <a:lnTo>
                        <a:pt x="773" y="759"/>
                      </a:lnTo>
                      <a:lnTo>
                        <a:pt x="768" y="749"/>
                      </a:lnTo>
                      <a:lnTo>
                        <a:pt x="762" y="739"/>
                      </a:lnTo>
                      <a:lnTo>
                        <a:pt x="753" y="730"/>
                      </a:lnTo>
                      <a:lnTo>
                        <a:pt x="744" y="723"/>
                      </a:lnTo>
                      <a:lnTo>
                        <a:pt x="732" y="717"/>
                      </a:lnTo>
                      <a:lnTo>
                        <a:pt x="720" y="710"/>
                      </a:lnTo>
                      <a:lnTo>
                        <a:pt x="705" y="706"/>
                      </a:lnTo>
                      <a:lnTo>
                        <a:pt x="690" y="702"/>
                      </a:lnTo>
                      <a:lnTo>
                        <a:pt x="673" y="700"/>
                      </a:lnTo>
                      <a:lnTo>
                        <a:pt x="655" y="698"/>
                      </a:lnTo>
                      <a:lnTo>
                        <a:pt x="634" y="697"/>
                      </a:lnTo>
                      <a:lnTo>
                        <a:pt x="613" y="698"/>
                      </a:lnTo>
                      <a:lnTo>
                        <a:pt x="613" y="660"/>
                      </a:lnTo>
                      <a:lnTo>
                        <a:pt x="1174" y="660"/>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40"/>
                <p:cNvSpPr/>
                <p:nvPr userDrawn="1"/>
              </p:nvSpPr>
              <p:spPr bwMode="auto">
                <a:xfrm>
                  <a:off x="7769333" y="1327517"/>
                  <a:ext cx="58437" cy="52366"/>
                </a:xfrm>
                <a:custGeom>
                  <a:avLst/>
                  <a:gdLst>
                    <a:gd name="T0" fmla="*/ 835 w 849"/>
                    <a:gd name="T1" fmla="*/ 720 h 761"/>
                    <a:gd name="T2" fmla="*/ 778 w 849"/>
                    <a:gd name="T3" fmla="*/ 723 h 761"/>
                    <a:gd name="T4" fmla="*/ 661 w 849"/>
                    <a:gd name="T5" fmla="*/ 736 h 761"/>
                    <a:gd name="T6" fmla="*/ 576 w 849"/>
                    <a:gd name="T7" fmla="*/ 748 h 761"/>
                    <a:gd name="T8" fmla="*/ 536 w 849"/>
                    <a:gd name="T9" fmla="*/ 666 h 761"/>
                    <a:gd name="T10" fmla="*/ 503 w 849"/>
                    <a:gd name="T11" fmla="*/ 689 h 761"/>
                    <a:gd name="T12" fmla="*/ 462 w 849"/>
                    <a:gd name="T13" fmla="*/ 715 h 761"/>
                    <a:gd name="T14" fmla="*/ 422 w 849"/>
                    <a:gd name="T15" fmla="*/ 735 h 761"/>
                    <a:gd name="T16" fmla="*/ 381 w 849"/>
                    <a:gd name="T17" fmla="*/ 750 h 761"/>
                    <a:gd name="T18" fmla="*/ 341 w 849"/>
                    <a:gd name="T19" fmla="*/ 758 h 761"/>
                    <a:gd name="T20" fmla="*/ 300 w 849"/>
                    <a:gd name="T21" fmla="*/ 761 h 761"/>
                    <a:gd name="T22" fmla="*/ 226 w 849"/>
                    <a:gd name="T23" fmla="*/ 752 h 761"/>
                    <a:gd name="T24" fmla="*/ 186 w 849"/>
                    <a:gd name="T25" fmla="*/ 737 h 761"/>
                    <a:gd name="T26" fmla="*/ 159 w 849"/>
                    <a:gd name="T27" fmla="*/ 723 h 761"/>
                    <a:gd name="T28" fmla="*/ 137 w 849"/>
                    <a:gd name="T29" fmla="*/ 704 h 761"/>
                    <a:gd name="T30" fmla="*/ 118 w 849"/>
                    <a:gd name="T31" fmla="*/ 682 h 761"/>
                    <a:gd name="T32" fmla="*/ 104 w 849"/>
                    <a:gd name="T33" fmla="*/ 657 h 761"/>
                    <a:gd name="T34" fmla="*/ 90 w 849"/>
                    <a:gd name="T35" fmla="*/ 617 h 761"/>
                    <a:gd name="T36" fmla="*/ 83 w 849"/>
                    <a:gd name="T37" fmla="*/ 545 h 761"/>
                    <a:gd name="T38" fmla="*/ 83 w 849"/>
                    <a:gd name="T39" fmla="*/ 113 h 761"/>
                    <a:gd name="T40" fmla="*/ 78 w 849"/>
                    <a:gd name="T41" fmla="*/ 88 h 761"/>
                    <a:gd name="T42" fmla="*/ 65 w 849"/>
                    <a:gd name="T43" fmla="*/ 68 h 761"/>
                    <a:gd name="T44" fmla="*/ 47 w 849"/>
                    <a:gd name="T45" fmla="*/ 52 h 761"/>
                    <a:gd name="T46" fmla="*/ 21 w 849"/>
                    <a:gd name="T47" fmla="*/ 42 h 761"/>
                    <a:gd name="T48" fmla="*/ 0 w 849"/>
                    <a:gd name="T49" fmla="*/ 0 h 761"/>
                    <a:gd name="T50" fmla="*/ 305 w 849"/>
                    <a:gd name="T51" fmla="*/ 567 h 761"/>
                    <a:gd name="T52" fmla="*/ 307 w 849"/>
                    <a:gd name="T53" fmla="*/ 604 h 761"/>
                    <a:gd name="T54" fmla="*/ 319 w 849"/>
                    <a:gd name="T55" fmla="*/ 633 h 761"/>
                    <a:gd name="T56" fmla="*/ 338 w 849"/>
                    <a:gd name="T57" fmla="*/ 653 h 761"/>
                    <a:gd name="T58" fmla="*/ 366 w 849"/>
                    <a:gd name="T59" fmla="*/ 664 h 761"/>
                    <a:gd name="T60" fmla="*/ 402 w 849"/>
                    <a:gd name="T61" fmla="*/ 666 h 761"/>
                    <a:gd name="T62" fmla="*/ 426 w 849"/>
                    <a:gd name="T63" fmla="*/ 666 h 761"/>
                    <a:gd name="T64" fmla="*/ 451 w 849"/>
                    <a:gd name="T65" fmla="*/ 659 h 761"/>
                    <a:gd name="T66" fmla="*/ 484 w 849"/>
                    <a:gd name="T67" fmla="*/ 642 h 761"/>
                    <a:gd name="T68" fmla="*/ 536 w 849"/>
                    <a:gd name="T69" fmla="*/ 596 h 761"/>
                    <a:gd name="T70" fmla="*/ 535 w 849"/>
                    <a:gd name="T71" fmla="*/ 113 h 761"/>
                    <a:gd name="T72" fmla="*/ 527 w 849"/>
                    <a:gd name="T73" fmla="*/ 88 h 761"/>
                    <a:gd name="T74" fmla="*/ 512 w 849"/>
                    <a:gd name="T75" fmla="*/ 70 h 761"/>
                    <a:gd name="T76" fmla="*/ 490 w 849"/>
                    <a:gd name="T77" fmla="*/ 55 h 761"/>
                    <a:gd name="T78" fmla="*/ 462 w 849"/>
                    <a:gd name="T79" fmla="*/ 47 h 761"/>
                    <a:gd name="T80" fmla="*/ 437 w 849"/>
                    <a:gd name="T81" fmla="*/ 44 h 761"/>
                    <a:gd name="T82" fmla="*/ 434 w 849"/>
                    <a:gd name="T83" fmla="*/ 38 h 761"/>
                    <a:gd name="T84" fmla="*/ 760 w 849"/>
                    <a:gd name="T85" fmla="*/ 583 h 761"/>
                    <a:gd name="T86" fmla="*/ 761 w 849"/>
                    <a:gd name="T87" fmla="*/ 618 h 761"/>
                    <a:gd name="T88" fmla="*/ 769 w 849"/>
                    <a:gd name="T89" fmla="*/ 644 h 761"/>
                    <a:gd name="T90" fmla="*/ 785 w 849"/>
                    <a:gd name="T91" fmla="*/ 664 h 761"/>
                    <a:gd name="T92" fmla="*/ 807 w 849"/>
                    <a:gd name="T93" fmla="*/ 675 h 761"/>
                    <a:gd name="T94" fmla="*/ 838 w 849"/>
                    <a:gd name="T95" fmla="*/ 679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9" h="761">
                      <a:moveTo>
                        <a:pt x="849" y="678"/>
                      </a:moveTo>
                      <a:lnTo>
                        <a:pt x="849" y="717"/>
                      </a:lnTo>
                      <a:lnTo>
                        <a:pt x="835" y="720"/>
                      </a:lnTo>
                      <a:lnTo>
                        <a:pt x="819" y="722"/>
                      </a:lnTo>
                      <a:lnTo>
                        <a:pt x="800" y="723"/>
                      </a:lnTo>
                      <a:lnTo>
                        <a:pt x="778" y="723"/>
                      </a:lnTo>
                      <a:lnTo>
                        <a:pt x="736" y="728"/>
                      </a:lnTo>
                      <a:lnTo>
                        <a:pt x="696" y="732"/>
                      </a:lnTo>
                      <a:lnTo>
                        <a:pt x="661" y="736"/>
                      </a:lnTo>
                      <a:lnTo>
                        <a:pt x="629" y="740"/>
                      </a:lnTo>
                      <a:lnTo>
                        <a:pt x="601" y="744"/>
                      </a:lnTo>
                      <a:lnTo>
                        <a:pt x="576" y="748"/>
                      </a:lnTo>
                      <a:lnTo>
                        <a:pt x="554" y="752"/>
                      </a:lnTo>
                      <a:lnTo>
                        <a:pt x="536" y="755"/>
                      </a:lnTo>
                      <a:lnTo>
                        <a:pt x="536" y="666"/>
                      </a:lnTo>
                      <a:lnTo>
                        <a:pt x="525" y="672"/>
                      </a:lnTo>
                      <a:lnTo>
                        <a:pt x="516" y="678"/>
                      </a:lnTo>
                      <a:lnTo>
                        <a:pt x="503" y="689"/>
                      </a:lnTo>
                      <a:lnTo>
                        <a:pt x="489" y="698"/>
                      </a:lnTo>
                      <a:lnTo>
                        <a:pt x="476" y="706"/>
                      </a:lnTo>
                      <a:lnTo>
                        <a:pt x="462" y="715"/>
                      </a:lnTo>
                      <a:lnTo>
                        <a:pt x="449" y="722"/>
                      </a:lnTo>
                      <a:lnTo>
                        <a:pt x="435" y="729"/>
                      </a:lnTo>
                      <a:lnTo>
                        <a:pt x="422" y="735"/>
                      </a:lnTo>
                      <a:lnTo>
                        <a:pt x="408" y="740"/>
                      </a:lnTo>
                      <a:lnTo>
                        <a:pt x="395" y="746"/>
                      </a:lnTo>
                      <a:lnTo>
                        <a:pt x="381" y="750"/>
                      </a:lnTo>
                      <a:lnTo>
                        <a:pt x="368" y="753"/>
                      </a:lnTo>
                      <a:lnTo>
                        <a:pt x="354" y="756"/>
                      </a:lnTo>
                      <a:lnTo>
                        <a:pt x="341" y="758"/>
                      </a:lnTo>
                      <a:lnTo>
                        <a:pt x="327" y="760"/>
                      </a:lnTo>
                      <a:lnTo>
                        <a:pt x="314" y="761"/>
                      </a:lnTo>
                      <a:lnTo>
                        <a:pt x="300" y="761"/>
                      </a:lnTo>
                      <a:lnTo>
                        <a:pt x="273" y="760"/>
                      </a:lnTo>
                      <a:lnTo>
                        <a:pt x="249" y="757"/>
                      </a:lnTo>
                      <a:lnTo>
                        <a:pt x="226" y="752"/>
                      </a:lnTo>
                      <a:lnTo>
                        <a:pt x="205" y="746"/>
                      </a:lnTo>
                      <a:lnTo>
                        <a:pt x="195" y="741"/>
                      </a:lnTo>
                      <a:lnTo>
                        <a:pt x="186" y="737"/>
                      </a:lnTo>
                      <a:lnTo>
                        <a:pt x="177" y="733"/>
                      </a:lnTo>
                      <a:lnTo>
                        <a:pt x="167" y="728"/>
                      </a:lnTo>
                      <a:lnTo>
                        <a:pt x="159" y="723"/>
                      </a:lnTo>
                      <a:lnTo>
                        <a:pt x="152" y="717"/>
                      </a:lnTo>
                      <a:lnTo>
                        <a:pt x="144" y="710"/>
                      </a:lnTo>
                      <a:lnTo>
                        <a:pt x="137" y="704"/>
                      </a:lnTo>
                      <a:lnTo>
                        <a:pt x="131" y="697"/>
                      </a:lnTo>
                      <a:lnTo>
                        <a:pt x="125" y="690"/>
                      </a:lnTo>
                      <a:lnTo>
                        <a:pt x="118" y="682"/>
                      </a:lnTo>
                      <a:lnTo>
                        <a:pt x="113" y="674"/>
                      </a:lnTo>
                      <a:lnTo>
                        <a:pt x="108" y="666"/>
                      </a:lnTo>
                      <a:lnTo>
                        <a:pt x="104" y="657"/>
                      </a:lnTo>
                      <a:lnTo>
                        <a:pt x="100" y="647"/>
                      </a:lnTo>
                      <a:lnTo>
                        <a:pt x="96" y="637"/>
                      </a:lnTo>
                      <a:lnTo>
                        <a:pt x="90" y="617"/>
                      </a:lnTo>
                      <a:lnTo>
                        <a:pt x="86" y="595"/>
                      </a:lnTo>
                      <a:lnTo>
                        <a:pt x="84" y="571"/>
                      </a:lnTo>
                      <a:lnTo>
                        <a:pt x="83" y="545"/>
                      </a:lnTo>
                      <a:lnTo>
                        <a:pt x="83" y="133"/>
                      </a:lnTo>
                      <a:lnTo>
                        <a:pt x="83" y="124"/>
                      </a:lnTo>
                      <a:lnTo>
                        <a:pt x="83" y="113"/>
                      </a:lnTo>
                      <a:lnTo>
                        <a:pt x="82" y="105"/>
                      </a:lnTo>
                      <a:lnTo>
                        <a:pt x="80" y="97"/>
                      </a:lnTo>
                      <a:lnTo>
                        <a:pt x="78" y="88"/>
                      </a:lnTo>
                      <a:lnTo>
                        <a:pt x="75" y="81"/>
                      </a:lnTo>
                      <a:lnTo>
                        <a:pt x="70" y="74"/>
                      </a:lnTo>
                      <a:lnTo>
                        <a:pt x="65" y="68"/>
                      </a:lnTo>
                      <a:lnTo>
                        <a:pt x="60" y="63"/>
                      </a:lnTo>
                      <a:lnTo>
                        <a:pt x="54" y="57"/>
                      </a:lnTo>
                      <a:lnTo>
                        <a:pt x="47" y="52"/>
                      </a:lnTo>
                      <a:lnTo>
                        <a:pt x="38" y="48"/>
                      </a:lnTo>
                      <a:lnTo>
                        <a:pt x="30" y="45"/>
                      </a:lnTo>
                      <a:lnTo>
                        <a:pt x="21" y="42"/>
                      </a:lnTo>
                      <a:lnTo>
                        <a:pt x="11" y="40"/>
                      </a:lnTo>
                      <a:lnTo>
                        <a:pt x="0" y="38"/>
                      </a:lnTo>
                      <a:lnTo>
                        <a:pt x="0" y="0"/>
                      </a:lnTo>
                      <a:lnTo>
                        <a:pt x="306" y="0"/>
                      </a:lnTo>
                      <a:lnTo>
                        <a:pt x="306" y="551"/>
                      </a:lnTo>
                      <a:lnTo>
                        <a:pt x="305" y="567"/>
                      </a:lnTo>
                      <a:lnTo>
                        <a:pt x="305" y="580"/>
                      </a:lnTo>
                      <a:lnTo>
                        <a:pt x="305" y="593"/>
                      </a:lnTo>
                      <a:lnTo>
                        <a:pt x="307" y="604"/>
                      </a:lnTo>
                      <a:lnTo>
                        <a:pt x="311" y="614"/>
                      </a:lnTo>
                      <a:lnTo>
                        <a:pt x="314" y="625"/>
                      </a:lnTo>
                      <a:lnTo>
                        <a:pt x="319" y="633"/>
                      </a:lnTo>
                      <a:lnTo>
                        <a:pt x="324" y="640"/>
                      </a:lnTo>
                      <a:lnTo>
                        <a:pt x="330" y="647"/>
                      </a:lnTo>
                      <a:lnTo>
                        <a:pt x="338" y="653"/>
                      </a:lnTo>
                      <a:lnTo>
                        <a:pt x="346" y="658"/>
                      </a:lnTo>
                      <a:lnTo>
                        <a:pt x="355" y="661"/>
                      </a:lnTo>
                      <a:lnTo>
                        <a:pt x="366" y="664"/>
                      </a:lnTo>
                      <a:lnTo>
                        <a:pt x="377" y="666"/>
                      </a:lnTo>
                      <a:lnTo>
                        <a:pt x="389" y="666"/>
                      </a:lnTo>
                      <a:lnTo>
                        <a:pt x="402" y="666"/>
                      </a:lnTo>
                      <a:lnTo>
                        <a:pt x="410" y="666"/>
                      </a:lnTo>
                      <a:lnTo>
                        <a:pt x="418" y="666"/>
                      </a:lnTo>
                      <a:lnTo>
                        <a:pt x="426" y="666"/>
                      </a:lnTo>
                      <a:lnTo>
                        <a:pt x="434" y="664"/>
                      </a:lnTo>
                      <a:lnTo>
                        <a:pt x="443" y="662"/>
                      </a:lnTo>
                      <a:lnTo>
                        <a:pt x="451" y="659"/>
                      </a:lnTo>
                      <a:lnTo>
                        <a:pt x="459" y="656"/>
                      </a:lnTo>
                      <a:lnTo>
                        <a:pt x="468" y="651"/>
                      </a:lnTo>
                      <a:lnTo>
                        <a:pt x="484" y="642"/>
                      </a:lnTo>
                      <a:lnTo>
                        <a:pt x="502" y="629"/>
                      </a:lnTo>
                      <a:lnTo>
                        <a:pt x="519" y="614"/>
                      </a:lnTo>
                      <a:lnTo>
                        <a:pt x="536" y="596"/>
                      </a:lnTo>
                      <a:lnTo>
                        <a:pt x="536" y="133"/>
                      </a:lnTo>
                      <a:lnTo>
                        <a:pt x="536" y="124"/>
                      </a:lnTo>
                      <a:lnTo>
                        <a:pt x="535" y="113"/>
                      </a:lnTo>
                      <a:lnTo>
                        <a:pt x="533" y="105"/>
                      </a:lnTo>
                      <a:lnTo>
                        <a:pt x="530" y="97"/>
                      </a:lnTo>
                      <a:lnTo>
                        <a:pt x="527" y="88"/>
                      </a:lnTo>
                      <a:lnTo>
                        <a:pt x="523" y="82"/>
                      </a:lnTo>
                      <a:lnTo>
                        <a:pt x="517" y="75"/>
                      </a:lnTo>
                      <a:lnTo>
                        <a:pt x="512" y="70"/>
                      </a:lnTo>
                      <a:lnTo>
                        <a:pt x="506" y="65"/>
                      </a:lnTo>
                      <a:lnTo>
                        <a:pt x="499" y="59"/>
                      </a:lnTo>
                      <a:lnTo>
                        <a:pt x="490" y="55"/>
                      </a:lnTo>
                      <a:lnTo>
                        <a:pt x="482" y="52"/>
                      </a:lnTo>
                      <a:lnTo>
                        <a:pt x="473" y="49"/>
                      </a:lnTo>
                      <a:lnTo>
                        <a:pt x="462" y="47"/>
                      </a:lnTo>
                      <a:lnTo>
                        <a:pt x="452" y="45"/>
                      </a:lnTo>
                      <a:lnTo>
                        <a:pt x="441" y="44"/>
                      </a:lnTo>
                      <a:lnTo>
                        <a:pt x="437" y="44"/>
                      </a:lnTo>
                      <a:lnTo>
                        <a:pt x="435" y="43"/>
                      </a:lnTo>
                      <a:lnTo>
                        <a:pt x="434" y="41"/>
                      </a:lnTo>
                      <a:lnTo>
                        <a:pt x="434" y="38"/>
                      </a:lnTo>
                      <a:lnTo>
                        <a:pt x="434" y="0"/>
                      </a:lnTo>
                      <a:lnTo>
                        <a:pt x="760" y="0"/>
                      </a:lnTo>
                      <a:lnTo>
                        <a:pt x="760" y="583"/>
                      </a:lnTo>
                      <a:lnTo>
                        <a:pt x="760" y="596"/>
                      </a:lnTo>
                      <a:lnTo>
                        <a:pt x="760" y="607"/>
                      </a:lnTo>
                      <a:lnTo>
                        <a:pt x="761" y="618"/>
                      </a:lnTo>
                      <a:lnTo>
                        <a:pt x="763" y="628"/>
                      </a:lnTo>
                      <a:lnTo>
                        <a:pt x="766" y="637"/>
                      </a:lnTo>
                      <a:lnTo>
                        <a:pt x="769" y="644"/>
                      </a:lnTo>
                      <a:lnTo>
                        <a:pt x="773" y="651"/>
                      </a:lnTo>
                      <a:lnTo>
                        <a:pt x="778" y="658"/>
                      </a:lnTo>
                      <a:lnTo>
                        <a:pt x="785" y="664"/>
                      </a:lnTo>
                      <a:lnTo>
                        <a:pt x="792" y="668"/>
                      </a:lnTo>
                      <a:lnTo>
                        <a:pt x="799" y="672"/>
                      </a:lnTo>
                      <a:lnTo>
                        <a:pt x="807" y="675"/>
                      </a:lnTo>
                      <a:lnTo>
                        <a:pt x="817" y="677"/>
                      </a:lnTo>
                      <a:lnTo>
                        <a:pt x="826" y="678"/>
                      </a:lnTo>
                      <a:lnTo>
                        <a:pt x="838" y="679"/>
                      </a:lnTo>
                      <a:lnTo>
                        <a:pt x="849" y="678"/>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41"/>
                <p:cNvSpPr>
                  <a:spLocks noEditPoints="1"/>
                </p:cNvSpPr>
                <p:nvPr userDrawn="1"/>
              </p:nvSpPr>
              <p:spPr bwMode="auto">
                <a:xfrm>
                  <a:off x="7838395" y="1325999"/>
                  <a:ext cx="52366" cy="53884"/>
                </a:xfrm>
                <a:custGeom>
                  <a:avLst/>
                  <a:gdLst>
                    <a:gd name="T0" fmla="*/ 374 w 761"/>
                    <a:gd name="T1" fmla="*/ 394 h 780"/>
                    <a:gd name="T2" fmla="*/ 293 w 761"/>
                    <a:gd name="T3" fmla="*/ 448 h 780"/>
                    <a:gd name="T4" fmla="*/ 250 w 761"/>
                    <a:gd name="T5" fmla="*/ 517 h 780"/>
                    <a:gd name="T6" fmla="*/ 245 w 761"/>
                    <a:gd name="T7" fmla="*/ 590 h 780"/>
                    <a:gd name="T8" fmla="*/ 260 w 761"/>
                    <a:gd name="T9" fmla="*/ 638 h 780"/>
                    <a:gd name="T10" fmla="*/ 290 w 761"/>
                    <a:gd name="T11" fmla="*/ 665 h 780"/>
                    <a:gd name="T12" fmla="*/ 338 w 761"/>
                    <a:gd name="T13" fmla="*/ 672 h 780"/>
                    <a:gd name="T14" fmla="*/ 401 w 761"/>
                    <a:gd name="T15" fmla="*/ 641 h 780"/>
                    <a:gd name="T16" fmla="*/ 735 w 761"/>
                    <a:gd name="T17" fmla="*/ 666 h 780"/>
                    <a:gd name="T18" fmla="*/ 696 w 761"/>
                    <a:gd name="T19" fmla="*/ 745 h 780"/>
                    <a:gd name="T20" fmla="*/ 640 w 761"/>
                    <a:gd name="T21" fmla="*/ 770 h 780"/>
                    <a:gd name="T22" fmla="*/ 582 w 761"/>
                    <a:gd name="T23" fmla="*/ 780 h 780"/>
                    <a:gd name="T24" fmla="*/ 513 w 761"/>
                    <a:gd name="T25" fmla="*/ 771 h 780"/>
                    <a:gd name="T26" fmla="*/ 467 w 761"/>
                    <a:gd name="T27" fmla="*/ 741 h 780"/>
                    <a:gd name="T28" fmla="*/ 444 w 761"/>
                    <a:gd name="T29" fmla="*/ 691 h 780"/>
                    <a:gd name="T30" fmla="*/ 382 w 761"/>
                    <a:gd name="T31" fmla="*/ 718 h 780"/>
                    <a:gd name="T32" fmla="*/ 304 w 761"/>
                    <a:gd name="T33" fmla="*/ 754 h 780"/>
                    <a:gd name="T34" fmla="*/ 220 w 761"/>
                    <a:gd name="T35" fmla="*/ 776 h 780"/>
                    <a:gd name="T36" fmla="*/ 123 w 761"/>
                    <a:gd name="T37" fmla="*/ 771 h 780"/>
                    <a:gd name="T38" fmla="*/ 48 w 761"/>
                    <a:gd name="T39" fmla="*/ 732 h 780"/>
                    <a:gd name="T40" fmla="*/ 7 w 761"/>
                    <a:gd name="T41" fmla="*/ 667 h 780"/>
                    <a:gd name="T42" fmla="*/ 1 w 761"/>
                    <a:gd name="T43" fmla="*/ 593 h 780"/>
                    <a:gd name="T44" fmla="*/ 15 w 761"/>
                    <a:gd name="T45" fmla="*/ 540 h 780"/>
                    <a:gd name="T46" fmla="*/ 54 w 761"/>
                    <a:gd name="T47" fmla="*/ 489 h 780"/>
                    <a:gd name="T48" fmla="*/ 115 w 761"/>
                    <a:gd name="T49" fmla="*/ 441 h 780"/>
                    <a:gd name="T50" fmla="*/ 242 w 761"/>
                    <a:gd name="T51" fmla="*/ 377 h 780"/>
                    <a:gd name="T52" fmla="*/ 442 w 761"/>
                    <a:gd name="T53" fmla="*/ 196 h 780"/>
                    <a:gd name="T54" fmla="*/ 430 w 761"/>
                    <a:gd name="T55" fmla="*/ 120 h 780"/>
                    <a:gd name="T56" fmla="*/ 390 w 761"/>
                    <a:gd name="T57" fmla="*/ 71 h 780"/>
                    <a:gd name="T58" fmla="*/ 319 w 761"/>
                    <a:gd name="T59" fmla="*/ 52 h 780"/>
                    <a:gd name="T60" fmla="*/ 245 w 761"/>
                    <a:gd name="T61" fmla="*/ 62 h 780"/>
                    <a:gd name="T62" fmla="*/ 217 w 761"/>
                    <a:gd name="T63" fmla="*/ 81 h 780"/>
                    <a:gd name="T64" fmla="*/ 206 w 761"/>
                    <a:gd name="T65" fmla="*/ 107 h 780"/>
                    <a:gd name="T66" fmla="*/ 230 w 761"/>
                    <a:gd name="T67" fmla="*/ 170 h 780"/>
                    <a:gd name="T68" fmla="*/ 244 w 761"/>
                    <a:gd name="T69" fmla="*/ 243 h 780"/>
                    <a:gd name="T70" fmla="*/ 219 w 761"/>
                    <a:gd name="T71" fmla="*/ 282 h 780"/>
                    <a:gd name="T72" fmla="*/ 182 w 761"/>
                    <a:gd name="T73" fmla="*/ 305 h 780"/>
                    <a:gd name="T74" fmla="*/ 128 w 761"/>
                    <a:gd name="T75" fmla="*/ 310 h 780"/>
                    <a:gd name="T76" fmla="*/ 76 w 761"/>
                    <a:gd name="T77" fmla="*/ 295 h 780"/>
                    <a:gd name="T78" fmla="*/ 43 w 761"/>
                    <a:gd name="T79" fmla="*/ 259 h 780"/>
                    <a:gd name="T80" fmla="*/ 33 w 761"/>
                    <a:gd name="T81" fmla="*/ 202 h 780"/>
                    <a:gd name="T82" fmla="*/ 46 w 761"/>
                    <a:gd name="T83" fmla="*/ 148 h 780"/>
                    <a:gd name="T84" fmla="*/ 70 w 761"/>
                    <a:gd name="T85" fmla="*/ 101 h 780"/>
                    <a:gd name="T86" fmla="*/ 110 w 761"/>
                    <a:gd name="T87" fmla="*/ 63 h 780"/>
                    <a:gd name="T88" fmla="*/ 162 w 761"/>
                    <a:gd name="T89" fmla="*/ 34 h 780"/>
                    <a:gd name="T90" fmla="*/ 304 w 761"/>
                    <a:gd name="T91" fmla="*/ 2 h 780"/>
                    <a:gd name="T92" fmla="*/ 477 w 761"/>
                    <a:gd name="T93" fmla="*/ 19 h 780"/>
                    <a:gd name="T94" fmla="*/ 543 w 761"/>
                    <a:gd name="T95" fmla="*/ 42 h 780"/>
                    <a:gd name="T96" fmla="*/ 596 w 761"/>
                    <a:gd name="T97" fmla="*/ 76 h 780"/>
                    <a:gd name="T98" fmla="*/ 634 w 761"/>
                    <a:gd name="T99" fmla="*/ 120 h 780"/>
                    <a:gd name="T100" fmla="*/ 657 w 761"/>
                    <a:gd name="T101" fmla="*/ 173 h 780"/>
                    <a:gd name="T102" fmla="*/ 665 w 761"/>
                    <a:gd name="T103" fmla="*/ 647 h 780"/>
                    <a:gd name="T104" fmla="*/ 680 w 761"/>
                    <a:gd name="T105" fmla="*/ 680 h 780"/>
                    <a:gd name="T106" fmla="*/ 707 w 761"/>
                    <a:gd name="T107" fmla="*/ 687 h 780"/>
                    <a:gd name="T108" fmla="*/ 735 w 761"/>
                    <a:gd name="T109" fmla="*/ 66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780">
                      <a:moveTo>
                        <a:pt x="442" y="602"/>
                      </a:moveTo>
                      <a:lnTo>
                        <a:pt x="442" y="368"/>
                      </a:lnTo>
                      <a:lnTo>
                        <a:pt x="418" y="376"/>
                      </a:lnTo>
                      <a:lnTo>
                        <a:pt x="395" y="384"/>
                      </a:lnTo>
                      <a:lnTo>
                        <a:pt x="374" y="394"/>
                      </a:lnTo>
                      <a:lnTo>
                        <a:pt x="354" y="404"/>
                      </a:lnTo>
                      <a:lnTo>
                        <a:pt x="337" y="414"/>
                      </a:lnTo>
                      <a:lnTo>
                        <a:pt x="321" y="426"/>
                      </a:lnTo>
                      <a:lnTo>
                        <a:pt x="306" y="437"/>
                      </a:lnTo>
                      <a:lnTo>
                        <a:pt x="293" y="448"/>
                      </a:lnTo>
                      <a:lnTo>
                        <a:pt x="281" y="462"/>
                      </a:lnTo>
                      <a:lnTo>
                        <a:pt x="271" y="474"/>
                      </a:lnTo>
                      <a:lnTo>
                        <a:pt x="263" y="488"/>
                      </a:lnTo>
                      <a:lnTo>
                        <a:pt x="256" y="502"/>
                      </a:lnTo>
                      <a:lnTo>
                        <a:pt x="250" y="517"/>
                      </a:lnTo>
                      <a:lnTo>
                        <a:pt x="246" y="532"/>
                      </a:lnTo>
                      <a:lnTo>
                        <a:pt x="244" y="549"/>
                      </a:lnTo>
                      <a:lnTo>
                        <a:pt x="243" y="564"/>
                      </a:lnTo>
                      <a:lnTo>
                        <a:pt x="244" y="578"/>
                      </a:lnTo>
                      <a:lnTo>
                        <a:pt x="245" y="590"/>
                      </a:lnTo>
                      <a:lnTo>
                        <a:pt x="246" y="601"/>
                      </a:lnTo>
                      <a:lnTo>
                        <a:pt x="248" y="612"/>
                      </a:lnTo>
                      <a:lnTo>
                        <a:pt x="251" y="621"/>
                      </a:lnTo>
                      <a:lnTo>
                        <a:pt x="256" y="630"/>
                      </a:lnTo>
                      <a:lnTo>
                        <a:pt x="260" y="638"/>
                      </a:lnTo>
                      <a:lnTo>
                        <a:pt x="264" y="646"/>
                      </a:lnTo>
                      <a:lnTo>
                        <a:pt x="270" y="652"/>
                      </a:lnTo>
                      <a:lnTo>
                        <a:pt x="276" y="657"/>
                      </a:lnTo>
                      <a:lnTo>
                        <a:pt x="283" y="662"/>
                      </a:lnTo>
                      <a:lnTo>
                        <a:pt x="290" y="665"/>
                      </a:lnTo>
                      <a:lnTo>
                        <a:pt x="298" y="668"/>
                      </a:lnTo>
                      <a:lnTo>
                        <a:pt x="307" y="670"/>
                      </a:lnTo>
                      <a:lnTo>
                        <a:pt x="317" y="672"/>
                      </a:lnTo>
                      <a:lnTo>
                        <a:pt x="326" y="673"/>
                      </a:lnTo>
                      <a:lnTo>
                        <a:pt x="338" y="672"/>
                      </a:lnTo>
                      <a:lnTo>
                        <a:pt x="349" y="668"/>
                      </a:lnTo>
                      <a:lnTo>
                        <a:pt x="362" y="664"/>
                      </a:lnTo>
                      <a:lnTo>
                        <a:pt x="374" y="658"/>
                      </a:lnTo>
                      <a:lnTo>
                        <a:pt x="388" y="650"/>
                      </a:lnTo>
                      <a:lnTo>
                        <a:pt x="401" y="641"/>
                      </a:lnTo>
                      <a:lnTo>
                        <a:pt x="415" y="628"/>
                      </a:lnTo>
                      <a:lnTo>
                        <a:pt x="428" y="615"/>
                      </a:lnTo>
                      <a:lnTo>
                        <a:pt x="435" y="609"/>
                      </a:lnTo>
                      <a:lnTo>
                        <a:pt x="442" y="602"/>
                      </a:lnTo>
                      <a:close/>
                      <a:moveTo>
                        <a:pt x="735" y="666"/>
                      </a:moveTo>
                      <a:lnTo>
                        <a:pt x="761" y="697"/>
                      </a:lnTo>
                      <a:lnTo>
                        <a:pt x="740" y="716"/>
                      </a:lnTo>
                      <a:lnTo>
                        <a:pt x="718" y="731"/>
                      </a:lnTo>
                      <a:lnTo>
                        <a:pt x="708" y="739"/>
                      </a:lnTo>
                      <a:lnTo>
                        <a:pt x="696" y="745"/>
                      </a:lnTo>
                      <a:lnTo>
                        <a:pt x="686" y="751"/>
                      </a:lnTo>
                      <a:lnTo>
                        <a:pt x="674" y="756"/>
                      </a:lnTo>
                      <a:lnTo>
                        <a:pt x="663" y="761"/>
                      </a:lnTo>
                      <a:lnTo>
                        <a:pt x="652" y="766"/>
                      </a:lnTo>
                      <a:lnTo>
                        <a:pt x="640" y="770"/>
                      </a:lnTo>
                      <a:lnTo>
                        <a:pt x="629" y="773"/>
                      </a:lnTo>
                      <a:lnTo>
                        <a:pt x="617" y="775"/>
                      </a:lnTo>
                      <a:lnTo>
                        <a:pt x="606" y="778"/>
                      </a:lnTo>
                      <a:lnTo>
                        <a:pt x="593" y="779"/>
                      </a:lnTo>
                      <a:lnTo>
                        <a:pt x="582" y="780"/>
                      </a:lnTo>
                      <a:lnTo>
                        <a:pt x="566" y="780"/>
                      </a:lnTo>
                      <a:lnTo>
                        <a:pt x="552" y="779"/>
                      </a:lnTo>
                      <a:lnTo>
                        <a:pt x="538" y="777"/>
                      </a:lnTo>
                      <a:lnTo>
                        <a:pt x="525" y="774"/>
                      </a:lnTo>
                      <a:lnTo>
                        <a:pt x="513" y="771"/>
                      </a:lnTo>
                      <a:lnTo>
                        <a:pt x="502" y="766"/>
                      </a:lnTo>
                      <a:lnTo>
                        <a:pt x="493" y="760"/>
                      </a:lnTo>
                      <a:lnTo>
                        <a:pt x="483" y="755"/>
                      </a:lnTo>
                      <a:lnTo>
                        <a:pt x="475" y="748"/>
                      </a:lnTo>
                      <a:lnTo>
                        <a:pt x="467" y="741"/>
                      </a:lnTo>
                      <a:lnTo>
                        <a:pt x="460" y="732"/>
                      </a:lnTo>
                      <a:lnTo>
                        <a:pt x="455" y="723"/>
                      </a:lnTo>
                      <a:lnTo>
                        <a:pt x="450" y="713"/>
                      </a:lnTo>
                      <a:lnTo>
                        <a:pt x="447" y="703"/>
                      </a:lnTo>
                      <a:lnTo>
                        <a:pt x="444" y="691"/>
                      </a:lnTo>
                      <a:lnTo>
                        <a:pt x="442" y="679"/>
                      </a:lnTo>
                      <a:lnTo>
                        <a:pt x="427" y="689"/>
                      </a:lnTo>
                      <a:lnTo>
                        <a:pt x="412" y="699"/>
                      </a:lnTo>
                      <a:lnTo>
                        <a:pt x="397" y="710"/>
                      </a:lnTo>
                      <a:lnTo>
                        <a:pt x="382" y="718"/>
                      </a:lnTo>
                      <a:lnTo>
                        <a:pt x="367" y="727"/>
                      </a:lnTo>
                      <a:lnTo>
                        <a:pt x="351" y="735"/>
                      </a:lnTo>
                      <a:lnTo>
                        <a:pt x="336" y="742"/>
                      </a:lnTo>
                      <a:lnTo>
                        <a:pt x="320" y="749"/>
                      </a:lnTo>
                      <a:lnTo>
                        <a:pt x="304" y="754"/>
                      </a:lnTo>
                      <a:lnTo>
                        <a:pt x="288" y="760"/>
                      </a:lnTo>
                      <a:lnTo>
                        <a:pt x="271" y="765"/>
                      </a:lnTo>
                      <a:lnTo>
                        <a:pt x="254" y="770"/>
                      </a:lnTo>
                      <a:lnTo>
                        <a:pt x="238" y="773"/>
                      </a:lnTo>
                      <a:lnTo>
                        <a:pt x="220" y="776"/>
                      </a:lnTo>
                      <a:lnTo>
                        <a:pt x="204" y="778"/>
                      </a:lnTo>
                      <a:lnTo>
                        <a:pt x="186" y="780"/>
                      </a:lnTo>
                      <a:lnTo>
                        <a:pt x="163" y="778"/>
                      </a:lnTo>
                      <a:lnTo>
                        <a:pt x="142" y="775"/>
                      </a:lnTo>
                      <a:lnTo>
                        <a:pt x="123" y="771"/>
                      </a:lnTo>
                      <a:lnTo>
                        <a:pt x="105" y="766"/>
                      </a:lnTo>
                      <a:lnTo>
                        <a:pt x="88" y="758"/>
                      </a:lnTo>
                      <a:lnTo>
                        <a:pt x="74" y="751"/>
                      </a:lnTo>
                      <a:lnTo>
                        <a:pt x="59" y="743"/>
                      </a:lnTo>
                      <a:lnTo>
                        <a:pt x="48" y="732"/>
                      </a:lnTo>
                      <a:lnTo>
                        <a:pt x="36" y="722"/>
                      </a:lnTo>
                      <a:lnTo>
                        <a:pt x="27" y="710"/>
                      </a:lnTo>
                      <a:lnTo>
                        <a:pt x="19" y="696"/>
                      </a:lnTo>
                      <a:lnTo>
                        <a:pt x="12" y="683"/>
                      </a:lnTo>
                      <a:lnTo>
                        <a:pt x="7" y="667"/>
                      </a:lnTo>
                      <a:lnTo>
                        <a:pt x="4" y="651"/>
                      </a:lnTo>
                      <a:lnTo>
                        <a:pt x="2" y="633"/>
                      </a:lnTo>
                      <a:lnTo>
                        <a:pt x="1" y="615"/>
                      </a:lnTo>
                      <a:lnTo>
                        <a:pt x="0" y="604"/>
                      </a:lnTo>
                      <a:lnTo>
                        <a:pt x="1" y="593"/>
                      </a:lnTo>
                      <a:lnTo>
                        <a:pt x="2" y="583"/>
                      </a:lnTo>
                      <a:lnTo>
                        <a:pt x="4" y="571"/>
                      </a:lnTo>
                      <a:lnTo>
                        <a:pt x="7" y="561"/>
                      </a:lnTo>
                      <a:lnTo>
                        <a:pt x="10" y="551"/>
                      </a:lnTo>
                      <a:lnTo>
                        <a:pt x="15" y="540"/>
                      </a:lnTo>
                      <a:lnTo>
                        <a:pt x="22" y="530"/>
                      </a:lnTo>
                      <a:lnTo>
                        <a:pt x="28" y="520"/>
                      </a:lnTo>
                      <a:lnTo>
                        <a:pt x="36" y="509"/>
                      </a:lnTo>
                      <a:lnTo>
                        <a:pt x="44" y="499"/>
                      </a:lnTo>
                      <a:lnTo>
                        <a:pt x="54" y="489"/>
                      </a:lnTo>
                      <a:lnTo>
                        <a:pt x="64" y="479"/>
                      </a:lnTo>
                      <a:lnTo>
                        <a:pt x="76" y="469"/>
                      </a:lnTo>
                      <a:lnTo>
                        <a:pt x="88" y="460"/>
                      </a:lnTo>
                      <a:lnTo>
                        <a:pt x="102" y="450"/>
                      </a:lnTo>
                      <a:lnTo>
                        <a:pt x="115" y="441"/>
                      </a:lnTo>
                      <a:lnTo>
                        <a:pt x="131" y="432"/>
                      </a:lnTo>
                      <a:lnTo>
                        <a:pt x="147" y="423"/>
                      </a:lnTo>
                      <a:lnTo>
                        <a:pt x="164" y="413"/>
                      </a:lnTo>
                      <a:lnTo>
                        <a:pt x="200" y="395"/>
                      </a:lnTo>
                      <a:lnTo>
                        <a:pt x="242" y="377"/>
                      </a:lnTo>
                      <a:lnTo>
                        <a:pt x="286" y="360"/>
                      </a:lnTo>
                      <a:lnTo>
                        <a:pt x="333" y="343"/>
                      </a:lnTo>
                      <a:lnTo>
                        <a:pt x="385" y="326"/>
                      </a:lnTo>
                      <a:lnTo>
                        <a:pt x="442" y="311"/>
                      </a:lnTo>
                      <a:lnTo>
                        <a:pt x="442" y="196"/>
                      </a:lnTo>
                      <a:lnTo>
                        <a:pt x="442" y="179"/>
                      </a:lnTo>
                      <a:lnTo>
                        <a:pt x="441" y="162"/>
                      </a:lnTo>
                      <a:lnTo>
                        <a:pt x="438" y="147"/>
                      </a:lnTo>
                      <a:lnTo>
                        <a:pt x="435" y="132"/>
                      </a:lnTo>
                      <a:lnTo>
                        <a:pt x="430" y="120"/>
                      </a:lnTo>
                      <a:lnTo>
                        <a:pt x="425" y="107"/>
                      </a:lnTo>
                      <a:lnTo>
                        <a:pt x="418" y="97"/>
                      </a:lnTo>
                      <a:lnTo>
                        <a:pt x="409" y="87"/>
                      </a:lnTo>
                      <a:lnTo>
                        <a:pt x="400" y="78"/>
                      </a:lnTo>
                      <a:lnTo>
                        <a:pt x="390" y="71"/>
                      </a:lnTo>
                      <a:lnTo>
                        <a:pt x="378" y="65"/>
                      </a:lnTo>
                      <a:lnTo>
                        <a:pt x="365" y="60"/>
                      </a:lnTo>
                      <a:lnTo>
                        <a:pt x="350" y="56"/>
                      </a:lnTo>
                      <a:lnTo>
                        <a:pt x="336" y="53"/>
                      </a:lnTo>
                      <a:lnTo>
                        <a:pt x="319" y="52"/>
                      </a:lnTo>
                      <a:lnTo>
                        <a:pt x="301" y="51"/>
                      </a:lnTo>
                      <a:lnTo>
                        <a:pt x="279" y="53"/>
                      </a:lnTo>
                      <a:lnTo>
                        <a:pt x="262" y="57"/>
                      </a:lnTo>
                      <a:lnTo>
                        <a:pt x="253" y="59"/>
                      </a:lnTo>
                      <a:lnTo>
                        <a:pt x="245" y="62"/>
                      </a:lnTo>
                      <a:lnTo>
                        <a:pt x="239" y="64"/>
                      </a:lnTo>
                      <a:lnTo>
                        <a:pt x="233" y="68"/>
                      </a:lnTo>
                      <a:lnTo>
                        <a:pt x="226" y="71"/>
                      </a:lnTo>
                      <a:lnTo>
                        <a:pt x="221" y="75"/>
                      </a:lnTo>
                      <a:lnTo>
                        <a:pt x="217" y="81"/>
                      </a:lnTo>
                      <a:lnTo>
                        <a:pt x="214" y="85"/>
                      </a:lnTo>
                      <a:lnTo>
                        <a:pt x="211" y="90"/>
                      </a:lnTo>
                      <a:lnTo>
                        <a:pt x="208" y="96"/>
                      </a:lnTo>
                      <a:lnTo>
                        <a:pt x="207" y="101"/>
                      </a:lnTo>
                      <a:lnTo>
                        <a:pt x="206" y="107"/>
                      </a:lnTo>
                      <a:lnTo>
                        <a:pt x="206" y="118"/>
                      </a:lnTo>
                      <a:lnTo>
                        <a:pt x="209" y="128"/>
                      </a:lnTo>
                      <a:lnTo>
                        <a:pt x="212" y="139"/>
                      </a:lnTo>
                      <a:lnTo>
                        <a:pt x="218" y="152"/>
                      </a:lnTo>
                      <a:lnTo>
                        <a:pt x="230" y="170"/>
                      </a:lnTo>
                      <a:lnTo>
                        <a:pt x="239" y="188"/>
                      </a:lnTo>
                      <a:lnTo>
                        <a:pt x="245" y="206"/>
                      </a:lnTo>
                      <a:lnTo>
                        <a:pt x="250" y="222"/>
                      </a:lnTo>
                      <a:lnTo>
                        <a:pt x="247" y="232"/>
                      </a:lnTo>
                      <a:lnTo>
                        <a:pt x="244" y="243"/>
                      </a:lnTo>
                      <a:lnTo>
                        <a:pt x="240" y="252"/>
                      </a:lnTo>
                      <a:lnTo>
                        <a:pt x="236" y="260"/>
                      </a:lnTo>
                      <a:lnTo>
                        <a:pt x="231" y="269"/>
                      </a:lnTo>
                      <a:lnTo>
                        <a:pt x="225" y="276"/>
                      </a:lnTo>
                      <a:lnTo>
                        <a:pt x="219" y="282"/>
                      </a:lnTo>
                      <a:lnTo>
                        <a:pt x="213" y="288"/>
                      </a:lnTo>
                      <a:lnTo>
                        <a:pt x="206" y="293"/>
                      </a:lnTo>
                      <a:lnTo>
                        <a:pt x="198" y="299"/>
                      </a:lnTo>
                      <a:lnTo>
                        <a:pt x="190" y="302"/>
                      </a:lnTo>
                      <a:lnTo>
                        <a:pt x="182" y="305"/>
                      </a:lnTo>
                      <a:lnTo>
                        <a:pt x="172" y="308"/>
                      </a:lnTo>
                      <a:lnTo>
                        <a:pt x="162" y="309"/>
                      </a:lnTo>
                      <a:lnTo>
                        <a:pt x="153" y="310"/>
                      </a:lnTo>
                      <a:lnTo>
                        <a:pt x="141" y="311"/>
                      </a:lnTo>
                      <a:lnTo>
                        <a:pt x="128" y="310"/>
                      </a:lnTo>
                      <a:lnTo>
                        <a:pt x="116" y="309"/>
                      </a:lnTo>
                      <a:lnTo>
                        <a:pt x="105" y="307"/>
                      </a:lnTo>
                      <a:lnTo>
                        <a:pt x="93" y="304"/>
                      </a:lnTo>
                      <a:lnTo>
                        <a:pt x="84" y="300"/>
                      </a:lnTo>
                      <a:lnTo>
                        <a:pt x="76" y="295"/>
                      </a:lnTo>
                      <a:lnTo>
                        <a:pt x="67" y="290"/>
                      </a:lnTo>
                      <a:lnTo>
                        <a:pt x="60" y="284"/>
                      </a:lnTo>
                      <a:lnTo>
                        <a:pt x="54" y="277"/>
                      </a:lnTo>
                      <a:lnTo>
                        <a:pt x="48" y="269"/>
                      </a:lnTo>
                      <a:lnTo>
                        <a:pt x="43" y="259"/>
                      </a:lnTo>
                      <a:lnTo>
                        <a:pt x="39" y="250"/>
                      </a:lnTo>
                      <a:lnTo>
                        <a:pt x="36" y="240"/>
                      </a:lnTo>
                      <a:lnTo>
                        <a:pt x="34" y="228"/>
                      </a:lnTo>
                      <a:lnTo>
                        <a:pt x="33" y="216"/>
                      </a:lnTo>
                      <a:lnTo>
                        <a:pt x="33" y="202"/>
                      </a:lnTo>
                      <a:lnTo>
                        <a:pt x="34" y="191"/>
                      </a:lnTo>
                      <a:lnTo>
                        <a:pt x="36" y="180"/>
                      </a:lnTo>
                      <a:lnTo>
                        <a:pt x="38" y="168"/>
                      </a:lnTo>
                      <a:lnTo>
                        <a:pt x="41" y="158"/>
                      </a:lnTo>
                      <a:lnTo>
                        <a:pt x="46" y="148"/>
                      </a:lnTo>
                      <a:lnTo>
                        <a:pt x="50" y="137"/>
                      </a:lnTo>
                      <a:lnTo>
                        <a:pt x="54" y="128"/>
                      </a:lnTo>
                      <a:lnTo>
                        <a:pt x="59" y="119"/>
                      </a:lnTo>
                      <a:lnTo>
                        <a:pt x="65" y="109"/>
                      </a:lnTo>
                      <a:lnTo>
                        <a:pt x="70" y="101"/>
                      </a:lnTo>
                      <a:lnTo>
                        <a:pt x="78" y="93"/>
                      </a:lnTo>
                      <a:lnTo>
                        <a:pt x="85" y="85"/>
                      </a:lnTo>
                      <a:lnTo>
                        <a:pt x="92" y="77"/>
                      </a:lnTo>
                      <a:lnTo>
                        <a:pt x="101" y="70"/>
                      </a:lnTo>
                      <a:lnTo>
                        <a:pt x="110" y="63"/>
                      </a:lnTo>
                      <a:lnTo>
                        <a:pt x="119" y="57"/>
                      </a:lnTo>
                      <a:lnTo>
                        <a:pt x="129" y="51"/>
                      </a:lnTo>
                      <a:lnTo>
                        <a:pt x="139" y="44"/>
                      </a:lnTo>
                      <a:lnTo>
                        <a:pt x="151" y="39"/>
                      </a:lnTo>
                      <a:lnTo>
                        <a:pt x="162" y="34"/>
                      </a:lnTo>
                      <a:lnTo>
                        <a:pt x="186" y="25"/>
                      </a:lnTo>
                      <a:lnTo>
                        <a:pt x="212" y="18"/>
                      </a:lnTo>
                      <a:lnTo>
                        <a:pt x="241" y="10"/>
                      </a:lnTo>
                      <a:lnTo>
                        <a:pt x="271" y="6"/>
                      </a:lnTo>
                      <a:lnTo>
                        <a:pt x="304" y="2"/>
                      </a:lnTo>
                      <a:lnTo>
                        <a:pt x="340" y="0"/>
                      </a:lnTo>
                      <a:lnTo>
                        <a:pt x="377" y="2"/>
                      </a:lnTo>
                      <a:lnTo>
                        <a:pt x="412" y="6"/>
                      </a:lnTo>
                      <a:lnTo>
                        <a:pt x="446" y="11"/>
                      </a:lnTo>
                      <a:lnTo>
                        <a:pt x="477" y="19"/>
                      </a:lnTo>
                      <a:lnTo>
                        <a:pt x="491" y="23"/>
                      </a:lnTo>
                      <a:lnTo>
                        <a:pt x="505" y="27"/>
                      </a:lnTo>
                      <a:lnTo>
                        <a:pt x="519" y="32"/>
                      </a:lnTo>
                      <a:lnTo>
                        <a:pt x="532" y="37"/>
                      </a:lnTo>
                      <a:lnTo>
                        <a:pt x="543" y="42"/>
                      </a:lnTo>
                      <a:lnTo>
                        <a:pt x="555" y="49"/>
                      </a:lnTo>
                      <a:lnTo>
                        <a:pt x="566" y="55"/>
                      </a:lnTo>
                      <a:lnTo>
                        <a:pt x="577" y="62"/>
                      </a:lnTo>
                      <a:lnTo>
                        <a:pt x="587" y="69"/>
                      </a:lnTo>
                      <a:lnTo>
                        <a:pt x="596" y="76"/>
                      </a:lnTo>
                      <a:lnTo>
                        <a:pt x="605" y="85"/>
                      </a:lnTo>
                      <a:lnTo>
                        <a:pt x="613" y="93"/>
                      </a:lnTo>
                      <a:lnTo>
                        <a:pt x="620" y="101"/>
                      </a:lnTo>
                      <a:lnTo>
                        <a:pt x="628" y="111"/>
                      </a:lnTo>
                      <a:lnTo>
                        <a:pt x="634" y="120"/>
                      </a:lnTo>
                      <a:lnTo>
                        <a:pt x="639" y="129"/>
                      </a:lnTo>
                      <a:lnTo>
                        <a:pt x="644" y="139"/>
                      </a:lnTo>
                      <a:lnTo>
                        <a:pt x="649" y="150"/>
                      </a:lnTo>
                      <a:lnTo>
                        <a:pt x="654" y="161"/>
                      </a:lnTo>
                      <a:lnTo>
                        <a:pt x="657" y="173"/>
                      </a:lnTo>
                      <a:lnTo>
                        <a:pt x="660" y="184"/>
                      </a:lnTo>
                      <a:lnTo>
                        <a:pt x="662" y="196"/>
                      </a:lnTo>
                      <a:lnTo>
                        <a:pt x="664" y="209"/>
                      </a:lnTo>
                      <a:lnTo>
                        <a:pt x="665" y="222"/>
                      </a:lnTo>
                      <a:lnTo>
                        <a:pt x="665" y="647"/>
                      </a:lnTo>
                      <a:lnTo>
                        <a:pt x="665" y="656"/>
                      </a:lnTo>
                      <a:lnTo>
                        <a:pt x="667" y="663"/>
                      </a:lnTo>
                      <a:lnTo>
                        <a:pt x="670" y="670"/>
                      </a:lnTo>
                      <a:lnTo>
                        <a:pt x="674" y="676"/>
                      </a:lnTo>
                      <a:lnTo>
                        <a:pt x="680" y="680"/>
                      </a:lnTo>
                      <a:lnTo>
                        <a:pt x="686" y="683"/>
                      </a:lnTo>
                      <a:lnTo>
                        <a:pt x="694" y="684"/>
                      </a:lnTo>
                      <a:lnTo>
                        <a:pt x="704" y="685"/>
                      </a:lnTo>
                      <a:lnTo>
                        <a:pt x="705" y="686"/>
                      </a:lnTo>
                      <a:lnTo>
                        <a:pt x="707" y="687"/>
                      </a:lnTo>
                      <a:lnTo>
                        <a:pt x="709" y="687"/>
                      </a:lnTo>
                      <a:lnTo>
                        <a:pt x="711" y="687"/>
                      </a:lnTo>
                      <a:lnTo>
                        <a:pt x="716" y="684"/>
                      </a:lnTo>
                      <a:lnTo>
                        <a:pt x="722" y="679"/>
                      </a:lnTo>
                      <a:lnTo>
                        <a:pt x="735" y="666"/>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42"/>
                <p:cNvSpPr/>
                <p:nvPr userDrawn="1"/>
              </p:nvSpPr>
              <p:spPr bwMode="auto">
                <a:xfrm>
                  <a:off x="7899868" y="1325999"/>
                  <a:ext cx="58437" cy="53125"/>
                </a:xfrm>
                <a:custGeom>
                  <a:avLst/>
                  <a:gdLst>
                    <a:gd name="T0" fmla="*/ 466 w 849"/>
                    <a:gd name="T1" fmla="*/ 768 h 768"/>
                    <a:gd name="T2" fmla="*/ 484 w 849"/>
                    <a:gd name="T3" fmla="*/ 726 h 768"/>
                    <a:gd name="T4" fmla="*/ 507 w 849"/>
                    <a:gd name="T5" fmla="*/ 717 h 768"/>
                    <a:gd name="T6" fmla="*/ 524 w 849"/>
                    <a:gd name="T7" fmla="*/ 703 h 768"/>
                    <a:gd name="T8" fmla="*/ 535 w 849"/>
                    <a:gd name="T9" fmla="*/ 682 h 768"/>
                    <a:gd name="T10" fmla="*/ 541 w 849"/>
                    <a:gd name="T11" fmla="*/ 655 h 768"/>
                    <a:gd name="T12" fmla="*/ 542 w 849"/>
                    <a:gd name="T13" fmla="*/ 241 h 768"/>
                    <a:gd name="T14" fmla="*/ 539 w 849"/>
                    <a:gd name="T15" fmla="*/ 195 h 768"/>
                    <a:gd name="T16" fmla="*/ 530 w 849"/>
                    <a:gd name="T17" fmla="*/ 160 h 768"/>
                    <a:gd name="T18" fmla="*/ 514 w 849"/>
                    <a:gd name="T19" fmla="*/ 133 h 768"/>
                    <a:gd name="T20" fmla="*/ 492 w 849"/>
                    <a:gd name="T21" fmla="*/ 116 h 768"/>
                    <a:gd name="T22" fmla="*/ 464 w 849"/>
                    <a:gd name="T23" fmla="*/ 108 h 768"/>
                    <a:gd name="T24" fmla="*/ 434 w 849"/>
                    <a:gd name="T25" fmla="*/ 112 h 768"/>
                    <a:gd name="T26" fmla="*/ 407 w 849"/>
                    <a:gd name="T27" fmla="*/ 122 h 768"/>
                    <a:gd name="T28" fmla="*/ 382 w 849"/>
                    <a:gd name="T29" fmla="*/ 137 h 768"/>
                    <a:gd name="T30" fmla="*/ 334 w 849"/>
                    <a:gd name="T31" fmla="*/ 183 h 768"/>
                    <a:gd name="T32" fmla="*/ 318 w 849"/>
                    <a:gd name="T33" fmla="*/ 646 h 768"/>
                    <a:gd name="T34" fmla="*/ 320 w 849"/>
                    <a:gd name="T35" fmla="*/ 676 h 768"/>
                    <a:gd name="T36" fmla="*/ 328 w 849"/>
                    <a:gd name="T37" fmla="*/ 699 h 768"/>
                    <a:gd name="T38" fmla="*/ 344 w 849"/>
                    <a:gd name="T39" fmla="*/ 716 h 768"/>
                    <a:gd name="T40" fmla="*/ 367 w 849"/>
                    <a:gd name="T41" fmla="*/ 726 h 768"/>
                    <a:gd name="T42" fmla="*/ 396 w 849"/>
                    <a:gd name="T43" fmla="*/ 729 h 768"/>
                    <a:gd name="T44" fmla="*/ 0 w 849"/>
                    <a:gd name="T45" fmla="*/ 729 h 768"/>
                    <a:gd name="T46" fmla="*/ 33 w 849"/>
                    <a:gd name="T47" fmla="*/ 726 h 768"/>
                    <a:gd name="T48" fmla="*/ 58 w 849"/>
                    <a:gd name="T49" fmla="*/ 715 h 768"/>
                    <a:gd name="T50" fmla="*/ 76 w 849"/>
                    <a:gd name="T51" fmla="*/ 697 h 768"/>
                    <a:gd name="T52" fmla="*/ 86 w 849"/>
                    <a:gd name="T53" fmla="*/ 673 h 768"/>
                    <a:gd name="T54" fmla="*/ 90 w 849"/>
                    <a:gd name="T55" fmla="*/ 641 h 768"/>
                    <a:gd name="T56" fmla="*/ 90 w 849"/>
                    <a:gd name="T57" fmla="*/ 143 h 768"/>
                    <a:gd name="T58" fmla="*/ 86 w 849"/>
                    <a:gd name="T59" fmla="*/ 116 h 768"/>
                    <a:gd name="T60" fmla="*/ 76 w 849"/>
                    <a:gd name="T61" fmla="*/ 93 h 768"/>
                    <a:gd name="T62" fmla="*/ 58 w 849"/>
                    <a:gd name="T63" fmla="*/ 76 h 768"/>
                    <a:gd name="T64" fmla="*/ 33 w 849"/>
                    <a:gd name="T65" fmla="*/ 64 h 768"/>
                    <a:gd name="T66" fmla="*/ 0 w 849"/>
                    <a:gd name="T67" fmla="*/ 57 h 768"/>
                    <a:gd name="T68" fmla="*/ 314 w 849"/>
                    <a:gd name="T69" fmla="*/ 133 h 768"/>
                    <a:gd name="T70" fmla="*/ 340 w 849"/>
                    <a:gd name="T71" fmla="*/ 103 h 768"/>
                    <a:gd name="T72" fmla="*/ 375 w 849"/>
                    <a:gd name="T73" fmla="*/ 65 h 768"/>
                    <a:gd name="T74" fmla="*/ 416 w 849"/>
                    <a:gd name="T75" fmla="*/ 36 h 768"/>
                    <a:gd name="T76" fmla="*/ 461 w 849"/>
                    <a:gd name="T77" fmla="*/ 15 h 768"/>
                    <a:gd name="T78" fmla="*/ 512 w 849"/>
                    <a:gd name="T79" fmla="*/ 3 h 768"/>
                    <a:gd name="T80" fmla="*/ 575 w 849"/>
                    <a:gd name="T81" fmla="*/ 3 h 768"/>
                    <a:gd name="T82" fmla="*/ 642 w 849"/>
                    <a:gd name="T83" fmla="*/ 22 h 768"/>
                    <a:gd name="T84" fmla="*/ 687 w 849"/>
                    <a:gd name="T85" fmla="*/ 46 h 768"/>
                    <a:gd name="T86" fmla="*/ 709 w 849"/>
                    <a:gd name="T87" fmla="*/ 66 h 768"/>
                    <a:gd name="T88" fmla="*/ 727 w 849"/>
                    <a:gd name="T89" fmla="*/ 90 h 768"/>
                    <a:gd name="T90" fmla="*/ 750 w 849"/>
                    <a:gd name="T91" fmla="*/ 135 h 768"/>
                    <a:gd name="T92" fmla="*/ 765 w 849"/>
                    <a:gd name="T93" fmla="*/ 202 h 768"/>
                    <a:gd name="T94" fmla="*/ 765 w 849"/>
                    <a:gd name="T95" fmla="*/ 646 h 768"/>
                    <a:gd name="T96" fmla="*/ 767 w 849"/>
                    <a:gd name="T97" fmla="*/ 676 h 768"/>
                    <a:gd name="T98" fmla="*/ 776 w 849"/>
                    <a:gd name="T99" fmla="*/ 699 h 768"/>
                    <a:gd name="T100" fmla="*/ 793 w 849"/>
                    <a:gd name="T101" fmla="*/ 716 h 768"/>
                    <a:gd name="T102" fmla="*/ 817 w 849"/>
                    <a:gd name="T103" fmla="*/ 726 h 768"/>
                    <a:gd name="T104" fmla="*/ 849 w 849"/>
                    <a:gd name="T105" fmla="*/ 72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9" h="768">
                      <a:moveTo>
                        <a:pt x="849" y="729"/>
                      </a:moveTo>
                      <a:lnTo>
                        <a:pt x="849" y="768"/>
                      </a:lnTo>
                      <a:lnTo>
                        <a:pt x="466" y="768"/>
                      </a:lnTo>
                      <a:lnTo>
                        <a:pt x="466" y="729"/>
                      </a:lnTo>
                      <a:lnTo>
                        <a:pt x="476" y="728"/>
                      </a:lnTo>
                      <a:lnTo>
                        <a:pt x="484" y="726"/>
                      </a:lnTo>
                      <a:lnTo>
                        <a:pt x="492" y="724"/>
                      </a:lnTo>
                      <a:lnTo>
                        <a:pt x="500" y="721"/>
                      </a:lnTo>
                      <a:lnTo>
                        <a:pt x="507" y="717"/>
                      </a:lnTo>
                      <a:lnTo>
                        <a:pt x="513" y="713"/>
                      </a:lnTo>
                      <a:lnTo>
                        <a:pt x="518" y="708"/>
                      </a:lnTo>
                      <a:lnTo>
                        <a:pt x="524" y="703"/>
                      </a:lnTo>
                      <a:lnTo>
                        <a:pt x="528" y="696"/>
                      </a:lnTo>
                      <a:lnTo>
                        <a:pt x="532" y="689"/>
                      </a:lnTo>
                      <a:lnTo>
                        <a:pt x="535" y="682"/>
                      </a:lnTo>
                      <a:lnTo>
                        <a:pt x="538" y="674"/>
                      </a:lnTo>
                      <a:lnTo>
                        <a:pt x="540" y="664"/>
                      </a:lnTo>
                      <a:lnTo>
                        <a:pt x="541" y="655"/>
                      </a:lnTo>
                      <a:lnTo>
                        <a:pt x="542" y="645"/>
                      </a:lnTo>
                      <a:lnTo>
                        <a:pt x="542" y="634"/>
                      </a:lnTo>
                      <a:lnTo>
                        <a:pt x="542" y="241"/>
                      </a:lnTo>
                      <a:lnTo>
                        <a:pt x="542" y="225"/>
                      </a:lnTo>
                      <a:lnTo>
                        <a:pt x="541" y="210"/>
                      </a:lnTo>
                      <a:lnTo>
                        <a:pt x="539" y="195"/>
                      </a:lnTo>
                      <a:lnTo>
                        <a:pt x="537" y="183"/>
                      </a:lnTo>
                      <a:lnTo>
                        <a:pt x="534" y="170"/>
                      </a:lnTo>
                      <a:lnTo>
                        <a:pt x="530" y="160"/>
                      </a:lnTo>
                      <a:lnTo>
                        <a:pt x="526" y="150"/>
                      </a:lnTo>
                      <a:lnTo>
                        <a:pt x="521" y="140"/>
                      </a:lnTo>
                      <a:lnTo>
                        <a:pt x="514" y="133"/>
                      </a:lnTo>
                      <a:lnTo>
                        <a:pt x="508" y="126"/>
                      </a:lnTo>
                      <a:lnTo>
                        <a:pt x="501" y="121"/>
                      </a:lnTo>
                      <a:lnTo>
                        <a:pt x="492" y="116"/>
                      </a:lnTo>
                      <a:lnTo>
                        <a:pt x="484" y="113"/>
                      </a:lnTo>
                      <a:lnTo>
                        <a:pt x="475" y="109"/>
                      </a:lnTo>
                      <a:lnTo>
                        <a:pt x="464" y="108"/>
                      </a:lnTo>
                      <a:lnTo>
                        <a:pt x="454" y="107"/>
                      </a:lnTo>
                      <a:lnTo>
                        <a:pt x="444" y="109"/>
                      </a:lnTo>
                      <a:lnTo>
                        <a:pt x="434" y="112"/>
                      </a:lnTo>
                      <a:lnTo>
                        <a:pt x="426" y="115"/>
                      </a:lnTo>
                      <a:lnTo>
                        <a:pt x="417" y="119"/>
                      </a:lnTo>
                      <a:lnTo>
                        <a:pt x="407" y="122"/>
                      </a:lnTo>
                      <a:lnTo>
                        <a:pt x="399" y="127"/>
                      </a:lnTo>
                      <a:lnTo>
                        <a:pt x="391" y="132"/>
                      </a:lnTo>
                      <a:lnTo>
                        <a:pt x="382" y="137"/>
                      </a:lnTo>
                      <a:lnTo>
                        <a:pt x="366" y="151"/>
                      </a:lnTo>
                      <a:lnTo>
                        <a:pt x="349" y="166"/>
                      </a:lnTo>
                      <a:lnTo>
                        <a:pt x="334" y="183"/>
                      </a:lnTo>
                      <a:lnTo>
                        <a:pt x="320" y="202"/>
                      </a:lnTo>
                      <a:lnTo>
                        <a:pt x="320" y="634"/>
                      </a:lnTo>
                      <a:lnTo>
                        <a:pt x="318" y="646"/>
                      </a:lnTo>
                      <a:lnTo>
                        <a:pt x="318" y="657"/>
                      </a:lnTo>
                      <a:lnTo>
                        <a:pt x="318" y="666"/>
                      </a:lnTo>
                      <a:lnTo>
                        <a:pt x="320" y="676"/>
                      </a:lnTo>
                      <a:lnTo>
                        <a:pt x="322" y="684"/>
                      </a:lnTo>
                      <a:lnTo>
                        <a:pt x="324" y="692"/>
                      </a:lnTo>
                      <a:lnTo>
                        <a:pt x="328" y="699"/>
                      </a:lnTo>
                      <a:lnTo>
                        <a:pt x="332" y="706"/>
                      </a:lnTo>
                      <a:lnTo>
                        <a:pt x="338" y="711"/>
                      </a:lnTo>
                      <a:lnTo>
                        <a:pt x="344" y="716"/>
                      </a:lnTo>
                      <a:lnTo>
                        <a:pt x="350" y="720"/>
                      </a:lnTo>
                      <a:lnTo>
                        <a:pt x="357" y="723"/>
                      </a:lnTo>
                      <a:lnTo>
                        <a:pt x="367" y="726"/>
                      </a:lnTo>
                      <a:lnTo>
                        <a:pt x="375" y="728"/>
                      </a:lnTo>
                      <a:lnTo>
                        <a:pt x="385" y="729"/>
                      </a:lnTo>
                      <a:lnTo>
                        <a:pt x="396" y="729"/>
                      </a:lnTo>
                      <a:lnTo>
                        <a:pt x="396" y="768"/>
                      </a:lnTo>
                      <a:lnTo>
                        <a:pt x="0" y="768"/>
                      </a:lnTo>
                      <a:lnTo>
                        <a:pt x="0" y="729"/>
                      </a:lnTo>
                      <a:lnTo>
                        <a:pt x="12" y="729"/>
                      </a:lnTo>
                      <a:lnTo>
                        <a:pt x="23" y="727"/>
                      </a:lnTo>
                      <a:lnTo>
                        <a:pt x="33" y="726"/>
                      </a:lnTo>
                      <a:lnTo>
                        <a:pt x="42" y="723"/>
                      </a:lnTo>
                      <a:lnTo>
                        <a:pt x="51" y="719"/>
                      </a:lnTo>
                      <a:lnTo>
                        <a:pt x="58" y="715"/>
                      </a:lnTo>
                      <a:lnTo>
                        <a:pt x="64" y="710"/>
                      </a:lnTo>
                      <a:lnTo>
                        <a:pt x="70" y="704"/>
                      </a:lnTo>
                      <a:lnTo>
                        <a:pt x="76" y="697"/>
                      </a:lnTo>
                      <a:lnTo>
                        <a:pt x="80" y="690"/>
                      </a:lnTo>
                      <a:lnTo>
                        <a:pt x="84" y="682"/>
                      </a:lnTo>
                      <a:lnTo>
                        <a:pt x="86" y="673"/>
                      </a:lnTo>
                      <a:lnTo>
                        <a:pt x="88" y="662"/>
                      </a:lnTo>
                      <a:lnTo>
                        <a:pt x="89" y="652"/>
                      </a:lnTo>
                      <a:lnTo>
                        <a:pt x="90" y="641"/>
                      </a:lnTo>
                      <a:lnTo>
                        <a:pt x="89" y="628"/>
                      </a:lnTo>
                      <a:lnTo>
                        <a:pt x="89" y="152"/>
                      </a:lnTo>
                      <a:lnTo>
                        <a:pt x="90" y="143"/>
                      </a:lnTo>
                      <a:lnTo>
                        <a:pt x="89" y="132"/>
                      </a:lnTo>
                      <a:lnTo>
                        <a:pt x="88" y="124"/>
                      </a:lnTo>
                      <a:lnTo>
                        <a:pt x="86" y="116"/>
                      </a:lnTo>
                      <a:lnTo>
                        <a:pt x="84" y="107"/>
                      </a:lnTo>
                      <a:lnTo>
                        <a:pt x="80" y="100"/>
                      </a:lnTo>
                      <a:lnTo>
                        <a:pt x="76" y="93"/>
                      </a:lnTo>
                      <a:lnTo>
                        <a:pt x="70" y="87"/>
                      </a:lnTo>
                      <a:lnTo>
                        <a:pt x="64" y="82"/>
                      </a:lnTo>
                      <a:lnTo>
                        <a:pt x="58" y="76"/>
                      </a:lnTo>
                      <a:lnTo>
                        <a:pt x="51" y="71"/>
                      </a:lnTo>
                      <a:lnTo>
                        <a:pt x="42" y="67"/>
                      </a:lnTo>
                      <a:lnTo>
                        <a:pt x="33" y="64"/>
                      </a:lnTo>
                      <a:lnTo>
                        <a:pt x="23" y="61"/>
                      </a:lnTo>
                      <a:lnTo>
                        <a:pt x="12" y="59"/>
                      </a:lnTo>
                      <a:lnTo>
                        <a:pt x="0" y="57"/>
                      </a:lnTo>
                      <a:lnTo>
                        <a:pt x="0" y="19"/>
                      </a:lnTo>
                      <a:lnTo>
                        <a:pt x="314" y="19"/>
                      </a:lnTo>
                      <a:lnTo>
                        <a:pt x="314" y="133"/>
                      </a:lnTo>
                      <a:lnTo>
                        <a:pt x="320" y="133"/>
                      </a:lnTo>
                      <a:lnTo>
                        <a:pt x="329" y="118"/>
                      </a:lnTo>
                      <a:lnTo>
                        <a:pt x="340" y="103"/>
                      </a:lnTo>
                      <a:lnTo>
                        <a:pt x="351" y="90"/>
                      </a:lnTo>
                      <a:lnTo>
                        <a:pt x="363" y="77"/>
                      </a:lnTo>
                      <a:lnTo>
                        <a:pt x="375" y="65"/>
                      </a:lnTo>
                      <a:lnTo>
                        <a:pt x="387" y="55"/>
                      </a:lnTo>
                      <a:lnTo>
                        <a:pt x="401" y="45"/>
                      </a:lnTo>
                      <a:lnTo>
                        <a:pt x="416" y="36"/>
                      </a:lnTo>
                      <a:lnTo>
                        <a:pt x="430" y="29"/>
                      </a:lnTo>
                      <a:lnTo>
                        <a:pt x="446" y="22"/>
                      </a:lnTo>
                      <a:lnTo>
                        <a:pt x="461" y="15"/>
                      </a:lnTo>
                      <a:lnTo>
                        <a:pt x="478" y="10"/>
                      </a:lnTo>
                      <a:lnTo>
                        <a:pt x="495" y="6"/>
                      </a:lnTo>
                      <a:lnTo>
                        <a:pt x="512" y="3"/>
                      </a:lnTo>
                      <a:lnTo>
                        <a:pt x="531" y="1"/>
                      </a:lnTo>
                      <a:lnTo>
                        <a:pt x="550" y="0"/>
                      </a:lnTo>
                      <a:lnTo>
                        <a:pt x="575" y="3"/>
                      </a:lnTo>
                      <a:lnTo>
                        <a:pt x="598" y="7"/>
                      </a:lnTo>
                      <a:lnTo>
                        <a:pt x="621" y="13"/>
                      </a:lnTo>
                      <a:lnTo>
                        <a:pt x="642" y="22"/>
                      </a:lnTo>
                      <a:lnTo>
                        <a:pt x="661" y="30"/>
                      </a:lnTo>
                      <a:lnTo>
                        <a:pt x="679" y="41"/>
                      </a:lnTo>
                      <a:lnTo>
                        <a:pt x="687" y="46"/>
                      </a:lnTo>
                      <a:lnTo>
                        <a:pt x="694" y="53"/>
                      </a:lnTo>
                      <a:lnTo>
                        <a:pt x="701" y="60"/>
                      </a:lnTo>
                      <a:lnTo>
                        <a:pt x="709" y="66"/>
                      </a:lnTo>
                      <a:lnTo>
                        <a:pt x="716" y="73"/>
                      </a:lnTo>
                      <a:lnTo>
                        <a:pt x="721" y="82"/>
                      </a:lnTo>
                      <a:lnTo>
                        <a:pt x="727" y="90"/>
                      </a:lnTo>
                      <a:lnTo>
                        <a:pt x="733" y="98"/>
                      </a:lnTo>
                      <a:lnTo>
                        <a:pt x="742" y="116"/>
                      </a:lnTo>
                      <a:lnTo>
                        <a:pt x="750" y="135"/>
                      </a:lnTo>
                      <a:lnTo>
                        <a:pt x="756" y="156"/>
                      </a:lnTo>
                      <a:lnTo>
                        <a:pt x="762" y="179"/>
                      </a:lnTo>
                      <a:lnTo>
                        <a:pt x="765" y="202"/>
                      </a:lnTo>
                      <a:lnTo>
                        <a:pt x="767" y="228"/>
                      </a:lnTo>
                      <a:lnTo>
                        <a:pt x="767" y="634"/>
                      </a:lnTo>
                      <a:lnTo>
                        <a:pt x="765" y="646"/>
                      </a:lnTo>
                      <a:lnTo>
                        <a:pt x="765" y="657"/>
                      </a:lnTo>
                      <a:lnTo>
                        <a:pt x="766" y="666"/>
                      </a:lnTo>
                      <a:lnTo>
                        <a:pt x="767" y="676"/>
                      </a:lnTo>
                      <a:lnTo>
                        <a:pt x="769" y="684"/>
                      </a:lnTo>
                      <a:lnTo>
                        <a:pt x="772" y="692"/>
                      </a:lnTo>
                      <a:lnTo>
                        <a:pt x="776" y="699"/>
                      </a:lnTo>
                      <a:lnTo>
                        <a:pt x="780" y="706"/>
                      </a:lnTo>
                      <a:lnTo>
                        <a:pt x="787" y="711"/>
                      </a:lnTo>
                      <a:lnTo>
                        <a:pt x="793" y="716"/>
                      </a:lnTo>
                      <a:lnTo>
                        <a:pt x="800" y="720"/>
                      </a:lnTo>
                      <a:lnTo>
                        <a:pt x="808" y="723"/>
                      </a:lnTo>
                      <a:lnTo>
                        <a:pt x="817" y="726"/>
                      </a:lnTo>
                      <a:lnTo>
                        <a:pt x="827" y="728"/>
                      </a:lnTo>
                      <a:lnTo>
                        <a:pt x="838" y="729"/>
                      </a:lnTo>
                      <a:lnTo>
                        <a:pt x="849" y="729"/>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43"/>
                <p:cNvSpPr>
                  <a:spLocks noEditPoints="1"/>
                </p:cNvSpPr>
                <p:nvPr userDrawn="1"/>
              </p:nvSpPr>
              <p:spPr bwMode="auto">
                <a:xfrm>
                  <a:off x="7968930" y="1325999"/>
                  <a:ext cx="51607" cy="75134"/>
                </a:xfrm>
                <a:custGeom>
                  <a:avLst/>
                  <a:gdLst>
                    <a:gd name="T0" fmla="*/ 251 w 747"/>
                    <a:gd name="T1" fmla="*/ 394 h 1091"/>
                    <a:gd name="T2" fmla="*/ 306 w 747"/>
                    <a:gd name="T3" fmla="*/ 466 h 1091"/>
                    <a:gd name="T4" fmla="*/ 395 w 747"/>
                    <a:gd name="T5" fmla="*/ 459 h 1091"/>
                    <a:gd name="T6" fmla="*/ 446 w 747"/>
                    <a:gd name="T7" fmla="*/ 373 h 1091"/>
                    <a:gd name="T8" fmla="*/ 452 w 747"/>
                    <a:gd name="T9" fmla="*/ 211 h 1091"/>
                    <a:gd name="T10" fmla="*/ 419 w 747"/>
                    <a:gd name="T11" fmla="*/ 91 h 1091"/>
                    <a:gd name="T12" fmla="*/ 345 w 747"/>
                    <a:gd name="T13" fmla="*/ 51 h 1091"/>
                    <a:gd name="T14" fmla="*/ 269 w 747"/>
                    <a:gd name="T15" fmla="*/ 91 h 1091"/>
                    <a:gd name="T16" fmla="*/ 242 w 747"/>
                    <a:gd name="T17" fmla="*/ 211 h 1091"/>
                    <a:gd name="T18" fmla="*/ 617 w 747"/>
                    <a:gd name="T19" fmla="*/ 130 h 1091"/>
                    <a:gd name="T20" fmla="*/ 673 w 747"/>
                    <a:gd name="T21" fmla="*/ 239 h 1091"/>
                    <a:gd name="T22" fmla="*/ 658 w 747"/>
                    <a:gd name="T23" fmla="*/ 372 h 1091"/>
                    <a:gd name="T24" fmla="*/ 578 w 747"/>
                    <a:gd name="T25" fmla="*/ 466 h 1091"/>
                    <a:gd name="T26" fmla="*/ 491 w 747"/>
                    <a:gd name="T27" fmla="*/ 509 h 1091"/>
                    <a:gd name="T28" fmla="*/ 300 w 747"/>
                    <a:gd name="T29" fmla="*/ 520 h 1091"/>
                    <a:gd name="T30" fmla="*/ 226 w 747"/>
                    <a:gd name="T31" fmla="*/ 554 h 1091"/>
                    <a:gd name="T32" fmla="*/ 205 w 747"/>
                    <a:gd name="T33" fmla="*/ 596 h 1091"/>
                    <a:gd name="T34" fmla="*/ 224 w 747"/>
                    <a:gd name="T35" fmla="*/ 643 h 1091"/>
                    <a:gd name="T36" fmla="*/ 326 w 747"/>
                    <a:gd name="T37" fmla="*/ 660 h 1091"/>
                    <a:gd name="T38" fmla="*/ 594 w 747"/>
                    <a:gd name="T39" fmla="*/ 676 h 1091"/>
                    <a:gd name="T40" fmla="*/ 700 w 747"/>
                    <a:gd name="T41" fmla="*/ 730 h 1091"/>
                    <a:gd name="T42" fmla="*/ 736 w 747"/>
                    <a:gd name="T43" fmla="*/ 785 h 1091"/>
                    <a:gd name="T44" fmla="*/ 746 w 747"/>
                    <a:gd name="T45" fmla="*/ 859 h 1091"/>
                    <a:gd name="T46" fmla="*/ 718 w 747"/>
                    <a:gd name="T47" fmla="*/ 949 h 1091"/>
                    <a:gd name="T48" fmla="*/ 652 w 747"/>
                    <a:gd name="T49" fmla="*/ 1018 h 1091"/>
                    <a:gd name="T50" fmla="*/ 545 w 747"/>
                    <a:gd name="T51" fmla="*/ 1064 h 1091"/>
                    <a:gd name="T52" fmla="*/ 376 w 747"/>
                    <a:gd name="T53" fmla="*/ 1089 h 1091"/>
                    <a:gd name="T54" fmla="*/ 131 w 747"/>
                    <a:gd name="T55" fmla="*/ 1066 h 1091"/>
                    <a:gd name="T56" fmla="*/ 41 w 747"/>
                    <a:gd name="T57" fmla="*/ 1023 h 1091"/>
                    <a:gd name="T58" fmla="*/ 7 w 747"/>
                    <a:gd name="T59" fmla="*/ 973 h 1091"/>
                    <a:gd name="T60" fmla="*/ 6 w 747"/>
                    <a:gd name="T61" fmla="*/ 904 h 1091"/>
                    <a:gd name="T62" fmla="*/ 60 w 747"/>
                    <a:gd name="T63" fmla="*/ 844 h 1091"/>
                    <a:gd name="T64" fmla="*/ 137 w 747"/>
                    <a:gd name="T65" fmla="*/ 813 h 1091"/>
                    <a:gd name="T66" fmla="*/ 55 w 747"/>
                    <a:gd name="T67" fmla="*/ 768 h 1091"/>
                    <a:gd name="T68" fmla="*/ 26 w 747"/>
                    <a:gd name="T69" fmla="*/ 703 h 1091"/>
                    <a:gd name="T70" fmla="*/ 56 w 747"/>
                    <a:gd name="T71" fmla="*/ 609 h 1091"/>
                    <a:gd name="T72" fmla="*/ 155 w 747"/>
                    <a:gd name="T73" fmla="*/ 533 h 1091"/>
                    <a:gd name="T74" fmla="*/ 128 w 747"/>
                    <a:gd name="T75" fmla="*/ 464 h 1091"/>
                    <a:gd name="T76" fmla="*/ 33 w 747"/>
                    <a:gd name="T77" fmla="*/ 357 h 1091"/>
                    <a:gd name="T78" fmla="*/ 16 w 747"/>
                    <a:gd name="T79" fmla="*/ 230 h 1091"/>
                    <a:gd name="T80" fmla="*/ 48 w 747"/>
                    <a:gd name="T81" fmla="*/ 139 h 1091"/>
                    <a:gd name="T82" fmla="*/ 107 w 747"/>
                    <a:gd name="T83" fmla="*/ 71 h 1091"/>
                    <a:gd name="T84" fmla="*/ 195 w 747"/>
                    <a:gd name="T85" fmla="*/ 26 h 1091"/>
                    <a:gd name="T86" fmla="*/ 351 w 747"/>
                    <a:gd name="T87" fmla="*/ 0 h 1091"/>
                    <a:gd name="T88" fmla="*/ 509 w 747"/>
                    <a:gd name="T89" fmla="*/ 29 h 1091"/>
                    <a:gd name="T90" fmla="*/ 178 w 747"/>
                    <a:gd name="T91" fmla="*/ 860 h 1091"/>
                    <a:gd name="T92" fmla="*/ 147 w 747"/>
                    <a:gd name="T93" fmla="*/ 913 h 1091"/>
                    <a:gd name="T94" fmla="*/ 160 w 747"/>
                    <a:gd name="T95" fmla="*/ 975 h 1091"/>
                    <a:gd name="T96" fmla="*/ 241 w 747"/>
                    <a:gd name="T97" fmla="*/ 1025 h 1091"/>
                    <a:gd name="T98" fmla="*/ 406 w 747"/>
                    <a:gd name="T99" fmla="*/ 1038 h 1091"/>
                    <a:gd name="T100" fmla="*/ 559 w 747"/>
                    <a:gd name="T101" fmla="*/ 1002 h 1091"/>
                    <a:gd name="T102" fmla="*/ 608 w 747"/>
                    <a:gd name="T103" fmla="*/ 948 h 1091"/>
                    <a:gd name="T104" fmla="*/ 607 w 747"/>
                    <a:gd name="T105" fmla="*/ 890 h 1091"/>
                    <a:gd name="T106" fmla="*/ 560 w 747"/>
                    <a:gd name="T107" fmla="*/ 846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7" h="1091">
                      <a:moveTo>
                        <a:pt x="243" y="260"/>
                      </a:moveTo>
                      <a:lnTo>
                        <a:pt x="242" y="287"/>
                      </a:lnTo>
                      <a:lnTo>
                        <a:pt x="242" y="312"/>
                      </a:lnTo>
                      <a:lnTo>
                        <a:pt x="243" y="335"/>
                      </a:lnTo>
                      <a:lnTo>
                        <a:pt x="244" y="356"/>
                      </a:lnTo>
                      <a:lnTo>
                        <a:pt x="247" y="376"/>
                      </a:lnTo>
                      <a:lnTo>
                        <a:pt x="251" y="394"/>
                      </a:lnTo>
                      <a:lnTo>
                        <a:pt x="257" y="409"/>
                      </a:lnTo>
                      <a:lnTo>
                        <a:pt x="262" y="424"/>
                      </a:lnTo>
                      <a:lnTo>
                        <a:pt x="269" y="436"/>
                      </a:lnTo>
                      <a:lnTo>
                        <a:pt x="276" y="446"/>
                      </a:lnTo>
                      <a:lnTo>
                        <a:pt x="286" y="455"/>
                      </a:lnTo>
                      <a:lnTo>
                        <a:pt x="295" y="461"/>
                      </a:lnTo>
                      <a:lnTo>
                        <a:pt x="306" y="466"/>
                      </a:lnTo>
                      <a:lnTo>
                        <a:pt x="318" y="469"/>
                      </a:lnTo>
                      <a:lnTo>
                        <a:pt x="331" y="470"/>
                      </a:lnTo>
                      <a:lnTo>
                        <a:pt x="345" y="469"/>
                      </a:lnTo>
                      <a:lnTo>
                        <a:pt x="359" y="469"/>
                      </a:lnTo>
                      <a:lnTo>
                        <a:pt x="372" y="467"/>
                      </a:lnTo>
                      <a:lnTo>
                        <a:pt x="384" y="464"/>
                      </a:lnTo>
                      <a:lnTo>
                        <a:pt x="395" y="459"/>
                      </a:lnTo>
                      <a:lnTo>
                        <a:pt x="405" y="451"/>
                      </a:lnTo>
                      <a:lnTo>
                        <a:pt x="415" y="443"/>
                      </a:lnTo>
                      <a:lnTo>
                        <a:pt x="423" y="432"/>
                      </a:lnTo>
                      <a:lnTo>
                        <a:pt x="430" y="420"/>
                      </a:lnTo>
                      <a:lnTo>
                        <a:pt x="436" y="406"/>
                      </a:lnTo>
                      <a:lnTo>
                        <a:pt x="442" y="391"/>
                      </a:lnTo>
                      <a:lnTo>
                        <a:pt x="446" y="373"/>
                      </a:lnTo>
                      <a:lnTo>
                        <a:pt x="449" y="354"/>
                      </a:lnTo>
                      <a:lnTo>
                        <a:pt x="452" y="333"/>
                      </a:lnTo>
                      <a:lnTo>
                        <a:pt x="453" y="310"/>
                      </a:lnTo>
                      <a:lnTo>
                        <a:pt x="454" y="286"/>
                      </a:lnTo>
                      <a:lnTo>
                        <a:pt x="453" y="260"/>
                      </a:lnTo>
                      <a:lnTo>
                        <a:pt x="453" y="234"/>
                      </a:lnTo>
                      <a:lnTo>
                        <a:pt x="452" y="211"/>
                      </a:lnTo>
                      <a:lnTo>
                        <a:pt x="450" y="189"/>
                      </a:lnTo>
                      <a:lnTo>
                        <a:pt x="447" y="168"/>
                      </a:lnTo>
                      <a:lnTo>
                        <a:pt x="443" y="150"/>
                      </a:lnTo>
                      <a:lnTo>
                        <a:pt x="438" y="132"/>
                      </a:lnTo>
                      <a:lnTo>
                        <a:pt x="432" y="117"/>
                      </a:lnTo>
                      <a:lnTo>
                        <a:pt x="426" y="103"/>
                      </a:lnTo>
                      <a:lnTo>
                        <a:pt x="419" y="91"/>
                      </a:lnTo>
                      <a:lnTo>
                        <a:pt x="411" y="81"/>
                      </a:lnTo>
                      <a:lnTo>
                        <a:pt x="402" y="71"/>
                      </a:lnTo>
                      <a:lnTo>
                        <a:pt x="393" y="64"/>
                      </a:lnTo>
                      <a:lnTo>
                        <a:pt x="382" y="58"/>
                      </a:lnTo>
                      <a:lnTo>
                        <a:pt x="371" y="54"/>
                      </a:lnTo>
                      <a:lnTo>
                        <a:pt x="358" y="52"/>
                      </a:lnTo>
                      <a:lnTo>
                        <a:pt x="345" y="51"/>
                      </a:lnTo>
                      <a:lnTo>
                        <a:pt x="331" y="52"/>
                      </a:lnTo>
                      <a:lnTo>
                        <a:pt x="318" y="54"/>
                      </a:lnTo>
                      <a:lnTo>
                        <a:pt x="306" y="58"/>
                      </a:lnTo>
                      <a:lnTo>
                        <a:pt x="295" y="64"/>
                      </a:lnTo>
                      <a:lnTo>
                        <a:pt x="286" y="71"/>
                      </a:lnTo>
                      <a:lnTo>
                        <a:pt x="276" y="81"/>
                      </a:lnTo>
                      <a:lnTo>
                        <a:pt x="269" y="91"/>
                      </a:lnTo>
                      <a:lnTo>
                        <a:pt x="262" y="103"/>
                      </a:lnTo>
                      <a:lnTo>
                        <a:pt x="257" y="117"/>
                      </a:lnTo>
                      <a:lnTo>
                        <a:pt x="251" y="132"/>
                      </a:lnTo>
                      <a:lnTo>
                        <a:pt x="247" y="150"/>
                      </a:lnTo>
                      <a:lnTo>
                        <a:pt x="244" y="168"/>
                      </a:lnTo>
                      <a:lnTo>
                        <a:pt x="243" y="189"/>
                      </a:lnTo>
                      <a:lnTo>
                        <a:pt x="242" y="211"/>
                      </a:lnTo>
                      <a:lnTo>
                        <a:pt x="242" y="234"/>
                      </a:lnTo>
                      <a:lnTo>
                        <a:pt x="243" y="260"/>
                      </a:lnTo>
                      <a:close/>
                      <a:moveTo>
                        <a:pt x="741" y="120"/>
                      </a:moveTo>
                      <a:lnTo>
                        <a:pt x="613" y="120"/>
                      </a:lnTo>
                      <a:lnTo>
                        <a:pt x="613" y="124"/>
                      </a:lnTo>
                      <a:lnTo>
                        <a:pt x="615" y="127"/>
                      </a:lnTo>
                      <a:lnTo>
                        <a:pt x="617" y="130"/>
                      </a:lnTo>
                      <a:lnTo>
                        <a:pt x="619" y="133"/>
                      </a:lnTo>
                      <a:lnTo>
                        <a:pt x="633" y="149"/>
                      </a:lnTo>
                      <a:lnTo>
                        <a:pt x="644" y="166"/>
                      </a:lnTo>
                      <a:lnTo>
                        <a:pt x="655" y="183"/>
                      </a:lnTo>
                      <a:lnTo>
                        <a:pt x="663" y="201"/>
                      </a:lnTo>
                      <a:lnTo>
                        <a:pt x="669" y="220"/>
                      </a:lnTo>
                      <a:lnTo>
                        <a:pt x="673" y="239"/>
                      </a:lnTo>
                      <a:lnTo>
                        <a:pt x="675" y="258"/>
                      </a:lnTo>
                      <a:lnTo>
                        <a:pt x="676" y="279"/>
                      </a:lnTo>
                      <a:lnTo>
                        <a:pt x="675" y="300"/>
                      </a:lnTo>
                      <a:lnTo>
                        <a:pt x="672" y="318"/>
                      </a:lnTo>
                      <a:lnTo>
                        <a:pt x="669" y="337"/>
                      </a:lnTo>
                      <a:lnTo>
                        <a:pt x="664" y="354"/>
                      </a:lnTo>
                      <a:lnTo>
                        <a:pt x="658" y="372"/>
                      </a:lnTo>
                      <a:lnTo>
                        <a:pt x="649" y="387"/>
                      </a:lnTo>
                      <a:lnTo>
                        <a:pt x="641" y="403"/>
                      </a:lnTo>
                      <a:lnTo>
                        <a:pt x="631" y="417"/>
                      </a:lnTo>
                      <a:lnTo>
                        <a:pt x="619" y="431"/>
                      </a:lnTo>
                      <a:lnTo>
                        <a:pt x="607" y="443"/>
                      </a:lnTo>
                      <a:lnTo>
                        <a:pt x="592" y="455"/>
                      </a:lnTo>
                      <a:lnTo>
                        <a:pt x="578" y="466"/>
                      </a:lnTo>
                      <a:lnTo>
                        <a:pt x="561" y="476"/>
                      </a:lnTo>
                      <a:lnTo>
                        <a:pt x="543" y="486"/>
                      </a:lnTo>
                      <a:lnTo>
                        <a:pt x="525" y="494"/>
                      </a:lnTo>
                      <a:lnTo>
                        <a:pt x="505" y="501"/>
                      </a:lnTo>
                      <a:lnTo>
                        <a:pt x="502" y="504"/>
                      </a:lnTo>
                      <a:lnTo>
                        <a:pt x="498" y="507"/>
                      </a:lnTo>
                      <a:lnTo>
                        <a:pt x="491" y="509"/>
                      </a:lnTo>
                      <a:lnTo>
                        <a:pt x="485" y="511"/>
                      </a:lnTo>
                      <a:lnTo>
                        <a:pt x="466" y="516"/>
                      </a:lnTo>
                      <a:lnTo>
                        <a:pt x="444" y="519"/>
                      </a:lnTo>
                      <a:lnTo>
                        <a:pt x="416" y="521"/>
                      </a:lnTo>
                      <a:lnTo>
                        <a:pt x="382" y="522"/>
                      </a:lnTo>
                      <a:lnTo>
                        <a:pt x="344" y="521"/>
                      </a:lnTo>
                      <a:lnTo>
                        <a:pt x="300" y="520"/>
                      </a:lnTo>
                      <a:lnTo>
                        <a:pt x="279" y="526"/>
                      </a:lnTo>
                      <a:lnTo>
                        <a:pt x="261" y="532"/>
                      </a:lnTo>
                      <a:lnTo>
                        <a:pt x="252" y="536"/>
                      </a:lnTo>
                      <a:lnTo>
                        <a:pt x="245" y="539"/>
                      </a:lnTo>
                      <a:lnTo>
                        <a:pt x="238" y="544"/>
                      </a:lnTo>
                      <a:lnTo>
                        <a:pt x="232" y="549"/>
                      </a:lnTo>
                      <a:lnTo>
                        <a:pt x="226" y="554"/>
                      </a:lnTo>
                      <a:lnTo>
                        <a:pt x="221" y="559"/>
                      </a:lnTo>
                      <a:lnTo>
                        <a:pt x="217" y="564"/>
                      </a:lnTo>
                      <a:lnTo>
                        <a:pt x="213" y="570"/>
                      </a:lnTo>
                      <a:lnTo>
                        <a:pt x="210" y="576"/>
                      </a:lnTo>
                      <a:lnTo>
                        <a:pt x="208" y="583"/>
                      </a:lnTo>
                      <a:lnTo>
                        <a:pt x="206" y="589"/>
                      </a:lnTo>
                      <a:lnTo>
                        <a:pt x="205" y="596"/>
                      </a:lnTo>
                      <a:lnTo>
                        <a:pt x="202" y="604"/>
                      </a:lnTo>
                      <a:lnTo>
                        <a:pt x="201" y="613"/>
                      </a:lnTo>
                      <a:lnTo>
                        <a:pt x="202" y="620"/>
                      </a:lnTo>
                      <a:lnTo>
                        <a:pt x="206" y="626"/>
                      </a:lnTo>
                      <a:lnTo>
                        <a:pt x="210" y="632"/>
                      </a:lnTo>
                      <a:lnTo>
                        <a:pt x="216" y="637"/>
                      </a:lnTo>
                      <a:lnTo>
                        <a:pt x="224" y="643"/>
                      </a:lnTo>
                      <a:lnTo>
                        <a:pt x="234" y="647"/>
                      </a:lnTo>
                      <a:lnTo>
                        <a:pt x="244" y="651"/>
                      </a:lnTo>
                      <a:lnTo>
                        <a:pt x="258" y="654"/>
                      </a:lnTo>
                      <a:lnTo>
                        <a:pt x="272" y="656"/>
                      </a:lnTo>
                      <a:lnTo>
                        <a:pt x="289" y="658"/>
                      </a:lnTo>
                      <a:lnTo>
                        <a:pt x="306" y="659"/>
                      </a:lnTo>
                      <a:lnTo>
                        <a:pt x="326" y="660"/>
                      </a:lnTo>
                      <a:lnTo>
                        <a:pt x="347" y="660"/>
                      </a:lnTo>
                      <a:lnTo>
                        <a:pt x="371" y="660"/>
                      </a:lnTo>
                      <a:lnTo>
                        <a:pt x="479" y="660"/>
                      </a:lnTo>
                      <a:lnTo>
                        <a:pt x="511" y="662"/>
                      </a:lnTo>
                      <a:lnTo>
                        <a:pt x="540" y="665"/>
                      </a:lnTo>
                      <a:lnTo>
                        <a:pt x="568" y="670"/>
                      </a:lnTo>
                      <a:lnTo>
                        <a:pt x="594" y="676"/>
                      </a:lnTo>
                      <a:lnTo>
                        <a:pt x="618" y="683"/>
                      </a:lnTo>
                      <a:lnTo>
                        <a:pt x="639" y="691"/>
                      </a:lnTo>
                      <a:lnTo>
                        <a:pt x="659" y="701"/>
                      </a:lnTo>
                      <a:lnTo>
                        <a:pt x="678" y="712"/>
                      </a:lnTo>
                      <a:lnTo>
                        <a:pt x="685" y="718"/>
                      </a:lnTo>
                      <a:lnTo>
                        <a:pt x="693" y="724"/>
                      </a:lnTo>
                      <a:lnTo>
                        <a:pt x="700" y="730"/>
                      </a:lnTo>
                      <a:lnTo>
                        <a:pt x="707" y="738"/>
                      </a:lnTo>
                      <a:lnTo>
                        <a:pt x="713" y="745"/>
                      </a:lnTo>
                      <a:lnTo>
                        <a:pt x="718" y="752"/>
                      </a:lnTo>
                      <a:lnTo>
                        <a:pt x="723" y="759"/>
                      </a:lnTo>
                      <a:lnTo>
                        <a:pt x="728" y="768"/>
                      </a:lnTo>
                      <a:lnTo>
                        <a:pt x="733" y="776"/>
                      </a:lnTo>
                      <a:lnTo>
                        <a:pt x="736" y="785"/>
                      </a:lnTo>
                      <a:lnTo>
                        <a:pt x="739" y="793"/>
                      </a:lnTo>
                      <a:lnTo>
                        <a:pt x="742" y="803"/>
                      </a:lnTo>
                      <a:lnTo>
                        <a:pt x="744" y="813"/>
                      </a:lnTo>
                      <a:lnTo>
                        <a:pt x="745" y="822"/>
                      </a:lnTo>
                      <a:lnTo>
                        <a:pt x="746" y="833"/>
                      </a:lnTo>
                      <a:lnTo>
                        <a:pt x="747" y="844"/>
                      </a:lnTo>
                      <a:lnTo>
                        <a:pt x="746" y="859"/>
                      </a:lnTo>
                      <a:lnTo>
                        <a:pt x="745" y="873"/>
                      </a:lnTo>
                      <a:lnTo>
                        <a:pt x="742" y="886"/>
                      </a:lnTo>
                      <a:lnTo>
                        <a:pt x="739" y="900"/>
                      </a:lnTo>
                      <a:lnTo>
                        <a:pt x="735" y="913"/>
                      </a:lnTo>
                      <a:lnTo>
                        <a:pt x="731" y="926"/>
                      </a:lnTo>
                      <a:lnTo>
                        <a:pt x="724" y="938"/>
                      </a:lnTo>
                      <a:lnTo>
                        <a:pt x="718" y="949"/>
                      </a:lnTo>
                      <a:lnTo>
                        <a:pt x="711" y="961"/>
                      </a:lnTo>
                      <a:lnTo>
                        <a:pt x="704" y="971"/>
                      </a:lnTo>
                      <a:lnTo>
                        <a:pt x="694" y="981"/>
                      </a:lnTo>
                      <a:lnTo>
                        <a:pt x="685" y="992"/>
                      </a:lnTo>
                      <a:lnTo>
                        <a:pt x="674" y="1001"/>
                      </a:lnTo>
                      <a:lnTo>
                        <a:pt x="663" y="1009"/>
                      </a:lnTo>
                      <a:lnTo>
                        <a:pt x="652" y="1018"/>
                      </a:lnTo>
                      <a:lnTo>
                        <a:pt x="639" y="1026"/>
                      </a:lnTo>
                      <a:lnTo>
                        <a:pt x="626" y="1033"/>
                      </a:lnTo>
                      <a:lnTo>
                        <a:pt x="611" y="1040"/>
                      </a:lnTo>
                      <a:lnTo>
                        <a:pt x="595" y="1048"/>
                      </a:lnTo>
                      <a:lnTo>
                        <a:pt x="580" y="1054"/>
                      </a:lnTo>
                      <a:lnTo>
                        <a:pt x="563" y="1059"/>
                      </a:lnTo>
                      <a:lnTo>
                        <a:pt x="545" y="1064"/>
                      </a:lnTo>
                      <a:lnTo>
                        <a:pt x="527" y="1069"/>
                      </a:lnTo>
                      <a:lnTo>
                        <a:pt x="508" y="1073"/>
                      </a:lnTo>
                      <a:lnTo>
                        <a:pt x="487" y="1078"/>
                      </a:lnTo>
                      <a:lnTo>
                        <a:pt x="468" y="1081"/>
                      </a:lnTo>
                      <a:lnTo>
                        <a:pt x="446" y="1084"/>
                      </a:lnTo>
                      <a:lnTo>
                        <a:pt x="423" y="1086"/>
                      </a:lnTo>
                      <a:lnTo>
                        <a:pt x="376" y="1089"/>
                      </a:lnTo>
                      <a:lnTo>
                        <a:pt x="326" y="1091"/>
                      </a:lnTo>
                      <a:lnTo>
                        <a:pt x="287" y="1090"/>
                      </a:lnTo>
                      <a:lnTo>
                        <a:pt x="251" y="1087"/>
                      </a:lnTo>
                      <a:lnTo>
                        <a:pt x="217" y="1084"/>
                      </a:lnTo>
                      <a:lnTo>
                        <a:pt x="186" y="1080"/>
                      </a:lnTo>
                      <a:lnTo>
                        <a:pt x="157" y="1073"/>
                      </a:lnTo>
                      <a:lnTo>
                        <a:pt x="131" y="1066"/>
                      </a:lnTo>
                      <a:lnTo>
                        <a:pt x="107" y="1059"/>
                      </a:lnTo>
                      <a:lnTo>
                        <a:pt x="85" y="1050"/>
                      </a:lnTo>
                      <a:lnTo>
                        <a:pt x="75" y="1045"/>
                      </a:lnTo>
                      <a:lnTo>
                        <a:pt x="65" y="1039"/>
                      </a:lnTo>
                      <a:lnTo>
                        <a:pt x="57" y="1034"/>
                      </a:lnTo>
                      <a:lnTo>
                        <a:pt x="49" y="1029"/>
                      </a:lnTo>
                      <a:lnTo>
                        <a:pt x="41" y="1023"/>
                      </a:lnTo>
                      <a:lnTo>
                        <a:pt x="35" y="1017"/>
                      </a:lnTo>
                      <a:lnTo>
                        <a:pt x="29" y="1009"/>
                      </a:lnTo>
                      <a:lnTo>
                        <a:pt x="23" y="1003"/>
                      </a:lnTo>
                      <a:lnTo>
                        <a:pt x="18" y="996"/>
                      </a:lnTo>
                      <a:lnTo>
                        <a:pt x="13" y="989"/>
                      </a:lnTo>
                      <a:lnTo>
                        <a:pt x="10" y="981"/>
                      </a:lnTo>
                      <a:lnTo>
                        <a:pt x="7" y="973"/>
                      </a:lnTo>
                      <a:lnTo>
                        <a:pt x="4" y="965"/>
                      </a:lnTo>
                      <a:lnTo>
                        <a:pt x="2" y="957"/>
                      </a:lnTo>
                      <a:lnTo>
                        <a:pt x="1" y="947"/>
                      </a:lnTo>
                      <a:lnTo>
                        <a:pt x="0" y="939"/>
                      </a:lnTo>
                      <a:lnTo>
                        <a:pt x="1" y="927"/>
                      </a:lnTo>
                      <a:lnTo>
                        <a:pt x="3" y="914"/>
                      </a:lnTo>
                      <a:lnTo>
                        <a:pt x="6" y="904"/>
                      </a:lnTo>
                      <a:lnTo>
                        <a:pt x="10" y="894"/>
                      </a:lnTo>
                      <a:lnTo>
                        <a:pt x="15" y="883"/>
                      </a:lnTo>
                      <a:lnTo>
                        <a:pt x="22" y="874"/>
                      </a:lnTo>
                      <a:lnTo>
                        <a:pt x="30" y="866"/>
                      </a:lnTo>
                      <a:lnTo>
                        <a:pt x="38" y="858"/>
                      </a:lnTo>
                      <a:lnTo>
                        <a:pt x="49" y="850"/>
                      </a:lnTo>
                      <a:lnTo>
                        <a:pt x="60" y="844"/>
                      </a:lnTo>
                      <a:lnTo>
                        <a:pt x="73" y="838"/>
                      </a:lnTo>
                      <a:lnTo>
                        <a:pt x="86" y="833"/>
                      </a:lnTo>
                      <a:lnTo>
                        <a:pt x="102" y="829"/>
                      </a:lnTo>
                      <a:lnTo>
                        <a:pt x="117" y="824"/>
                      </a:lnTo>
                      <a:lnTo>
                        <a:pt x="135" y="821"/>
                      </a:lnTo>
                      <a:lnTo>
                        <a:pt x="154" y="818"/>
                      </a:lnTo>
                      <a:lnTo>
                        <a:pt x="137" y="813"/>
                      </a:lnTo>
                      <a:lnTo>
                        <a:pt x="122" y="808"/>
                      </a:lnTo>
                      <a:lnTo>
                        <a:pt x="108" y="802"/>
                      </a:lnTo>
                      <a:lnTo>
                        <a:pt x="95" y="796"/>
                      </a:lnTo>
                      <a:lnTo>
                        <a:pt x="83" y="789"/>
                      </a:lnTo>
                      <a:lnTo>
                        <a:pt x="73" y="782"/>
                      </a:lnTo>
                      <a:lnTo>
                        <a:pt x="63" y="775"/>
                      </a:lnTo>
                      <a:lnTo>
                        <a:pt x="55" y="768"/>
                      </a:lnTo>
                      <a:lnTo>
                        <a:pt x="47" y="759"/>
                      </a:lnTo>
                      <a:lnTo>
                        <a:pt x="40" y="751"/>
                      </a:lnTo>
                      <a:lnTo>
                        <a:pt x="35" y="742"/>
                      </a:lnTo>
                      <a:lnTo>
                        <a:pt x="31" y="732"/>
                      </a:lnTo>
                      <a:lnTo>
                        <a:pt x="28" y="723"/>
                      </a:lnTo>
                      <a:lnTo>
                        <a:pt x="27" y="713"/>
                      </a:lnTo>
                      <a:lnTo>
                        <a:pt x="26" y="703"/>
                      </a:lnTo>
                      <a:lnTo>
                        <a:pt x="26" y="691"/>
                      </a:lnTo>
                      <a:lnTo>
                        <a:pt x="27" y="677"/>
                      </a:lnTo>
                      <a:lnTo>
                        <a:pt x="30" y="662"/>
                      </a:lnTo>
                      <a:lnTo>
                        <a:pt x="34" y="648"/>
                      </a:lnTo>
                      <a:lnTo>
                        <a:pt x="40" y="634"/>
                      </a:lnTo>
                      <a:lnTo>
                        <a:pt x="48" y="622"/>
                      </a:lnTo>
                      <a:lnTo>
                        <a:pt x="56" y="609"/>
                      </a:lnTo>
                      <a:lnTo>
                        <a:pt x="65" y="597"/>
                      </a:lnTo>
                      <a:lnTo>
                        <a:pt x="77" y="585"/>
                      </a:lnTo>
                      <a:lnTo>
                        <a:pt x="89" y="573"/>
                      </a:lnTo>
                      <a:lnTo>
                        <a:pt x="104" y="563"/>
                      </a:lnTo>
                      <a:lnTo>
                        <a:pt x="119" y="553"/>
                      </a:lnTo>
                      <a:lnTo>
                        <a:pt x="136" y="542"/>
                      </a:lnTo>
                      <a:lnTo>
                        <a:pt x="155" y="533"/>
                      </a:lnTo>
                      <a:lnTo>
                        <a:pt x="173" y="524"/>
                      </a:lnTo>
                      <a:lnTo>
                        <a:pt x="195" y="516"/>
                      </a:lnTo>
                      <a:lnTo>
                        <a:pt x="217" y="507"/>
                      </a:lnTo>
                      <a:lnTo>
                        <a:pt x="192" y="498"/>
                      </a:lnTo>
                      <a:lnTo>
                        <a:pt x="169" y="487"/>
                      </a:lnTo>
                      <a:lnTo>
                        <a:pt x="148" y="475"/>
                      </a:lnTo>
                      <a:lnTo>
                        <a:pt x="128" y="464"/>
                      </a:lnTo>
                      <a:lnTo>
                        <a:pt x="110" y="450"/>
                      </a:lnTo>
                      <a:lnTo>
                        <a:pt x="93" y="437"/>
                      </a:lnTo>
                      <a:lnTo>
                        <a:pt x="78" y="423"/>
                      </a:lnTo>
                      <a:lnTo>
                        <a:pt x="64" y="407"/>
                      </a:lnTo>
                      <a:lnTo>
                        <a:pt x="52" y="392"/>
                      </a:lnTo>
                      <a:lnTo>
                        <a:pt x="41" y="375"/>
                      </a:lnTo>
                      <a:lnTo>
                        <a:pt x="33" y="357"/>
                      </a:lnTo>
                      <a:lnTo>
                        <a:pt x="26" y="340"/>
                      </a:lnTo>
                      <a:lnTo>
                        <a:pt x="21" y="321"/>
                      </a:lnTo>
                      <a:lnTo>
                        <a:pt x="16" y="302"/>
                      </a:lnTo>
                      <a:lnTo>
                        <a:pt x="14" y="281"/>
                      </a:lnTo>
                      <a:lnTo>
                        <a:pt x="13" y="260"/>
                      </a:lnTo>
                      <a:lnTo>
                        <a:pt x="14" y="245"/>
                      </a:lnTo>
                      <a:lnTo>
                        <a:pt x="16" y="230"/>
                      </a:lnTo>
                      <a:lnTo>
                        <a:pt x="20" y="216"/>
                      </a:lnTo>
                      <a:lnTo>
                        <a:pt x="23" y="201"/>
                      </a:lnTo>
                      <a:lnTo>
                        <a:pt x="27" y="188"/>
                      </a:lnTo>
                      <a:lnTo>
                        <a:pt x="31" y="176"/>
                      </a:lnTo>
                      <a:lnTo>
                        <a:pt x="36" y="163"/>
                      </a:lnTo>
                      <a:lnTo>
                        <a:pt x="41" y="151"/>
                      </a:lnTo>
                      <a:lnTo>
                        <a:pt x="48" y="139"/>
                      </a:lnTo>
                      <a:lnTo>
                        <a:pt x="55" y="128"/>
                      </a:lnTo>
                      <a:lnTo>
                        <a:pt x="62" y="118"/>
                      </a:lnTo>
                      <a:lnTo>
                        <a:pt x="69" y="107"/>
                      </a:lnTo>
                      <a:lnTo>
                        <a:pt x="78" y="98"/>
                      </a:lnTo>
                      <a:lnTo>
                        <a:pt x="87" y="89"/>
                      </a:lnTo>
                      <a:lnTo>
                        <a:pt x="96" y="80"/>
                      </a:lnTo>
                      <a:lnTo>
                        <a:pt x="107" y="71"/>
                      </a:lnTo>
                      <a:lnTo>
                        <a:pt x="118" y="63"/>
                      </a:lnTo>
                      <a:lnTo>
                        <a:pt x="130" y="56"/>
                      </a:lnTo>
                      <a:lnTo>
                        <a:pt x="141" y="49"/>
                      </a:lnTo>
                      <a:lnTo>
                        <a:pt x="155" y="42"/>
                      </a:lnTo>
                      <a:lnTo>
                        <a:pt x="167" y="36"/>
                      </a:lnTo>
                      <a:lnTo>
                        <a:pt x="182" y="31"/>
                      </a:lnTo>
                      <a:lnTo>
                        <a:pt x="195" y="26"/>
                      </a:lnTo>
                      <a:lnTo>
                        <a:pt x="211" y="21"/>
                      </a:lnTo>
                      <a:lnTo>
                        <a:pt x="226" y="16"/>
                      </a:lnTo>
                      <a:lnTo>
                        <a:pt x="242" y="12"/>
                      </a:lnTo>
                      <a:lnTo>
                        <a:pt x="259" y="9"/>
                      </a:lnTo>
                      <a:lnTo>
                        <a:pt x="276" y="6"/>
                      </a:lnTo>
                      <a:lnTo>
                        <a:pt x="313" y="2"/>
                      </a:lnTo>
                      <a:lnTo>
                        <a:pt x="351" y="0"/>
                      </a:lnTo>
                      <a:lnTo>
                        <a:pt x="375" y="0"/>
                      </a:lnTo>
                      <a:lnTo>
                        <a:pt x="399" y="2"/>
                      </a:lnTo>
                      <a:lnTo>
                        <a:pt x="422" y="5"/>
                      </a:lnTo>
                      <a:lnTo>
                        <a:pt x="444" y="9"/>
                      </a:lnTo>
                      <a:lnTo>
                        <a:pt x="466" y="14"/>
                      </a:lnTo>
                      <a:lnTo>
                        <a:pt x="487" y="22"/>
                      </a:lnTo>
                      <a:lnTo>
                        <a:pt x="509" y="29"/>
                      </a:lnTo>
                      <a:lnTo>
                        <a:pt x="530" y="38"/>
                      </a:lnTo>
                      <a:lnTo>
                        <a:pt x="741" y="38"/>
                      </a:lnTo>
                      <a:lnTo>
                        <a:pt x="741" y="120"/>
                      </a:lnTo>
                      <a:close/>
                      <a:moveTo>
                        <a:pt x="485" y="837"/>
                      </a:moveTo>
                      <a:lnTo>
                        <a:pt x="205" y="837"/>
                      </a:lnTo>
                      <a:lnTo>
                        <a:pt x="190" y="848"/>
                      </a:lnTo>
                      <a:lnTo>
                        <a:pt x="178" y="860"/>
                      </a:lnTo>
                      <a:lnTo>
                        <a:pt x="166" y="872"/>
                      </a:lnTo>
                      <a:lnTo>
                        <a:pt x="159" y="883"/>
                      </a:lnTo>
                      <a:lnTo>
                        <a:pt x="155" y="890"/>
                      </a:lnTo>
                      <a:lnTo>
                        <a:pt x="153" y="896"/>
                      </a:lnTo>
                      <a:lnTo>
                        <a:pt x="150" y="901"/>
                      </a:lnTo>
                      <a:lnTo>
                        <a:pt x="148" y="907"/>
                      </a:lnTo>
                      <a:lnTo>
                        <a:pt x="147" y="913"/>
                      </a:lnTo>
                      <a:lnTo>
                        <a:pt x="146" y="919"/>
                      </a:lnTo>
                      <a:lnTo>
                        <a:pt x="146" y="926"/>
                      </a:lnTo>
                      <a:lnTo>
                        <a:pt x="147" y="932"/>
                      </a:lnTo>
                      <a:lnTo>
                        <a:pt x="147" y="944"/>
                      </a:lnTo>
                      <a:lnTo>
                        <a:pt x="150" y="955"/>
                      </a:lnTo>
                      <a:lnTo>
                        <a:pt x="154" y="965"/>
                      </a:lnTo>
                      <a:lnTo>
                        <a:pt x="160" y="975"/>
                      </a:lnTo>
                      <a:lnTo>
                        <a:pt x="166" y="984"/>
                      </a:lnTo>
                      <a:lnTo>
                        <a:pt x="174" y="992"/>
                      </a:lnTo>
                      <a:lnTo>
                        <a:pt x="185" y="1000"/>
                      </a:lnTo>
                      <a:lnTo>
                        <a:pt x="196" y="1007"/>
                      </a:lnTo>
                      <a:lnTo>
                        <a:pt x="210" y="1014"/>
                      </a:lnTo>
                      <a:lnTo>
                        <a:pt x="224" y="1020"/>
                      </a:lnTo>
                      <a:lnTo>
                        <a:pt x="241" y="1025"/>
                      </a:lnTo>
                      <a:lnTo>
                        <a:pt x="259" y="1029"/>
                      </a:lnTo>
                      <a:lnTo>
                        <a:pt x="277" y="1033"/>
                      </a:lnTo>
                      <a:lnTo>
                        <a:pt x="299" y="1036"/>
                      </a:lnTo>
                      <a:lnTo>
                        <a:pt x="321" y="1038"/>
                      </a:lnTo>
                      <a:lnTo>
                        <a:pt x="345" y="1040"/>
                      </a:lnTo>
                      <a:lnTo>
                        <a:pt x="377" y="1040"/>
                      </a:lnTo>
                      <a:lnTo>
                        <a:pt x="406" y="1038"/>
                      </a:lnTo>
                      <a:lnTo>
                        <a:pt x="434" y="1036"/>
                      </a:lnTo>
                      <a:lnTo>
                        <a:pt x="460" y="1033"/>
                      </a:lnTo>
                      <a:lnTo>
                        <a:pt x="483" y="1029"/>
                      </a:lnTo>
                      <a:lnTo>
                        <a:pt x="505" y="1024"/>
                      </a:lnTo>
                      <a:lnTo>
                        <a:pt x="525" y="1018"/>
                      </a:lnTo>
                      <a:lnTo>
                        <a:pt x="542" y="1010"/>
                      </a:lnTo>
                      <a:lnTo>
                        <a:pt x="559" y="1002"/>
                      </a:lnTo>
                      <a:lnTo>
                        <a:pt x="573" y="993"/>
                      </a:lnTo>
                      <a:lnTo>
                        <a:pt x="584" y="984"/>
                      </a:lnTo>
                      <a:lnTo>
                        <a:pt x="594" y="972"/>
                      </a:lnTo>
                      <a:lnTo>
                        <a:pt x="599" y="967"/>
                      </a:lnTo>
                      <a:lnTo>
                        <a:pt x="602" y="961"/>
                      </a:lnTo>
                      <a:lnTo>
                        <a:pt x="605" y="955"/>
                      </a:lnTo>
                      <a:lnTo>
                        <a:pt x="608" y="948"/>
                      </a:lnTo>
                      <a:lnTo>
                        <a:pt x="610" y="941"/>
                      </a:lnTo>
                      <a:lnTo>
                        <a:pt x="611" y="934"/>
                      </a:lnTo>
                      <a:lnTo>
                        <a:pt x="612" y="927"/>
                      </a:lnTo>
                      <a:lnTo>
                        <a:pt x="613" y="919"/>
                      </a:lnTo>
                      <a:lnTo>
                        <a:pt x="612" y="909"/>
                      </a:lnTo>
                      <a:lnTo>
                        <a:pt x="610" y="899"/>
                      </a:lnTo>
                      <a:lnTo>
                        <a:pt x="607" y="890"/>
                      </a:lnTo>
                      <a:lnTo>
                        <a:pt x="603" y="881"/>
                      </a:lnTo>
                      <a:lnTo>
                        <a:pt x="597" y="874"/>
                      </a:lnTo>
                      <a:lnTo>
                        <a:pt x="592" y="867"/>
                      </a:lnTo>
                      <a:lnTo>
                        <a:pt x="585" y="861"/>
                      </a:lnTo>
                      <a:lnTo>
                        <a:pt x="578" y="854"/>
                      </a:lnTo>
                      <a:lnTo>
                        <a:pt x="569" y="850"/>
                      </a:lnTo>
                      <a:lnTo>
                        <a:pt x="560" y="846"/>
                      </a:lnTo>
                      <a:lnTo>
                        <a:pt x="550" y="843"/>
                      </a:lnTo>
                      <a:lnTo>
                        <a:pt x="539" y="840"/>
                      </a:lnTo>
                      <a:lnTo>
                        <a:pt x="527" y="838"/>
                      </a:lnTo>
                      <a:lnTo>
                        <a:pt x="514" y="837"/>
                      </a:lnTo>
                      <a:lnTo>
                        <a:pt x="500" y="837"/>
                      </a:lnTo>
                      <a:lnTo>
                        <a:pt x="485" y="837"/>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44"/>
                <p:cNvSpPr>
                  <a:spLocks noEditPoints="1"/>
                </p:cNvSpPr>
                <p:nvPr userDrawn="1"/>
              </p:nvSpPr>
              <p:spPr bwMode="auto">
                <a:xfrm>
                  <a:off x="8030403" y="1303232"/>
                  <a:ext cx="57678" cy="76651"/>
                </a:xfrm>
                <a:custGeom>
                  <a:avLst/>
                  <a:gdLst>
                    <a:gd name="T0" fmla="*/ 498 w 836"/>
                    <a:gd name="T1" fmla="*/ 498 h 1111"/>
                    <a:gd name="T2" fmla="*/ 469 w 836"/>
                    <a:gd name="T3" fmla="*/ 462 h 1111"/>
                    <a:gd name="T4" fmla="*/ 436 w 836"/>
                    <a:gd name="T5" fmla="*/ 437 h 1111"/>
                    <a:gd name="T6" fmla="*/ 402 w 836"/>
                    <a:gd name="T7" fmla="*/ 423 h 1111"/>
                    <a:gd name="T8" fmla="*/ 365 w 836"/>
                    <a:gd name="T9" fmla="*/ 421 h 1111"/>
                    <a:gd name="T10" fmla="*/ 333 w 836"/>
                    <a:gd name="T11" fmla="*/ 430 h 1111"/>
                    <a:gd name="T12" fmla="*/ 306 w 836"/>
                    <a:gd name="T13" fmla="*/ 450 h 1111"/>
                    <a:gd name="T14" fmla="*/ 283 w 836"/>
                    <a:gd name="T15" fmla="*/ 478 h 1111"/>
                    <a:gd name="T16" fmla="*/ 260 w 836"/>
                    <a:gd name="T17" fmla="*/ 539 h 1111"/>
                    <a:gd name="T18" fmla="*/ 243 w 836"/>
                    <a:gd name="T19" fmla="*/ 652 h 1111"/>
                    <a:gd name="T20" fmla="*/ 243 w 836"/>
                    <a:gd name="T21" fmla="*/ 797 h 1111"/>
                    <a:gd name="T22" fmla="*/ 259 w 836"/>
                    <a:gd name="T23" fmla="*/ 913 h 1111"/>
                    <a:gd name="T24" fmla="*/ 281 w 836"/>
                    <a:gd name="T25" fmla="*/ 974 h 1111"/>
                    <a:gd name="T26" fmla="*/ 303 w 836"/>
                    <a:gd name="T27" fmla="*/ 1001 h 1111"/>
                    <a:gd name="T28" fmla="*/ 329 w 836"/>
                    <a:gd name="T29" fmla="*/ 1020 h 1111"/>
                    <a:gd name="T30" fmla="*/ 359 w 836"/>
                    <a:gd name="T31" fmla="*/ 1028 h 1111"/>
                    <a:gd name="T32" fmla="*/ 397 w 836"/>
                    <a:gd name="T33" fmla="*/ 1025 h 1111"/>
                    <a:gd name="T34" fmla="*/ 434 w 836"/>
                    <a:gd name="T35" fmla="*/ 1010 h 1111"/>
                    <a:gd name="T36" fmla="*/ 467 w 836"/>
                    <a:gd name="T37" fmla="*/ 981 h 1111"/>
                    <a:gd name="T38" fmla="*/ 498 w 836"/>
                    <a:gd name="T39" fmla="*/ 940 h 1111"/>
                    <a:gd name="T40" fmla="*/ 836 w 836"/>
                    <a:gd name="T41" fmla="*/ 1067 h 1111"/>
                    <a:gd name="T42" fmla="*/ 734 w 836"/>
                    <a:gd name="T43" fmla="*/ 1080 h 1111"/>
                    <a:gd name="T44" fmla="*/ 610 w 836"/>
                    <a:gd name="T45" fmla="*/ 1096 h 1111"/>
                    <a:gd name="T46" fmla="*/ 516 w 836"/>
                    <a:gd name="T47" fmla="*/ 1105 h 1111"/>
                    <a:gd name="T48" fmla="*/ 480 w 836"/>
                    <a:gd name="T49" fmla="*/ 1048 h 1111"/>
                    <a:gd name="T50" fmla="*/ 426 w 836"/>
                    <a:gd name="T51" fmla="*/ 1081 h 1111"/>
                    <a:gd name="T52" fmla="*/ 367 w 836"/>
                    <a:gd name="T53" fmla="*/ 1102 h 1111"/>
                    <a:gd name="T54" fmla="*/ 303 w 836"/>
                    <a:gd name="T55" fmla="*/ 1111 h 1111"/>
                    <a:gd name="T56" fmla="*/ 238 w 836"/>
                    <a:gd name="T57" fmla="*/ 1104 h 1111"/>
                    <a:gd name="T58" fmla="*/ 180 w 836"/>
                    <a:gd name="T59" fmla="*/ 1085 h 1111"/>
                    <a:gd name="T60" fmla="*/ 130 w 836"/>
                    <a:gd name="T61" fmla="*/ 1057 h 1111"/>
                    <a:gd name="T62" fmla="*/ 87 w 836"/>
                    <a:gd name="T63" fmla="*/ 1019 h 1111"/>
                    <a:gd name="T64" fmla="*/ 54 w 836"/>
                    <a:gd name="T65" fmla="*/ 972 h 1111"/>
                    <a:gd name="T66" fmla="*/ 28 w 836"/>
                    <a:gd name="T67" fmla="*/ 914 h 1111"/>
                    <a:gd name="T68" fmla="*/ 10 w 836"/>
                    <a:gd name="T69" fmla="*/ 847 h 1111"/>
                    <a:gd name="T70" fmla="*/ 1 w 836"/>
                    <a:gd name="T71" fmla="*/ 770 h 1111"/>
                    <a:gd name="T72" fmla="*/ 5 w 836"/>
                    <a:gd name="T73" fmla="*/ 681 h 1111"/>
                    <a:gd name="T74" fmla="*/ 19 w 836"/>
                    <a:gd name="T75" fmla="*/ 600 h 1111"/>
                    <a:gd name="T76" fmla="*/ 43 w 836"/>
                    <a:gd name="T77" fmla="*/ 528 h 1111"/>
                    <a:gd name="T78" fmla="*/ 77 w 836"/>
                    <a:gd name="T79" fmla="*/ 468 h 1111"/>
                    <a:gd name="T80" fmla="*/ 118 w 836"/>
                    <a:gd name="T81" fmla="*/ 418 h 1111"/>
                    <a:gd name="T82" fmla="*/ 170 w 836"/>
                    <a:gd name="T83" fmla="*/ 380 h 1111"/>
                    <a:gd name="T84" fmla="*/ 230 w 836"/>
                    <a:gd name="T85" fmla="*/ 351 h 1111"/>
                    <a:gd name="T86" fmla="*/ 300 w 836"/>
                    <a:gd name="T87" fmla="*/ 333 h 1111"/>
                    <a:gd name="T88" fmla="*/ 357 w 836"/>
                    <a:gd name="T89" fmla="*/ 334 h 1111"/>
                    <a:gd name="T90" fmla="*/ 406 w 836"/>
                    <a:gd name="T91" fmla="*/ 351 h 1111"/>
                    <a:gd name="T92" fmla="*/ 453 w 836"/>
                    <a:gd name="T93" fmla="*/ 378 h 1111"/>
                    <a:gd name="T94" fmla="*/ 500 w 836"/>
                    <a:gd name="T95" fmla="*/ 420 h 1111"/>
                    <a:gd name="T96" fmla="*/ 511 w 836"/>
                    <a:gd name="T97" fmla="*/ 110 h 1111"/>
                    <a:gd name="T98" fmla="*/ 500 w 836"/>
                    <a:gd name="T99" fmla="*/ 73 h 1111"/>
                    <a:gd name="T100" fmla="*/ 469 w 836"/>
                    <a:gd name="T101" fmla="*/ 49 h 1111"/>
                    <a:gd name="T102" fmla="*/ 421 w 836"/>
                    <a:gd name="T103" fmla="*/ 39 h 1111"/>
                    <a:gd name="T104" fmla="*/ 740 w 836"/>
                    <a:gd name="T105" fmla="*/ 0 h 1111"/>
                    <a:gd name="T106" fmla="*/ 740 w 836"/>
                    <a:gd name="T107" fmla="*/ 966 h 1111"/>
                    <a:gd name="T108" fmla="*/ 752 w 836"/>
                    <a:gd name="T109" fmla="*/ 998 h 1111"/>
                    <a:gd name="T110" fmla="*/ 780 w 836"/>
                    <a:gd name="T111" fmla="*/ 1019 h 1111"/>
                    <a:gd name="T112" fmla="*/ 823 w 836"/>
                    <a:gd name="T113" fmla="*/ 1028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6" h="1111">
                      <a:moveTo>
                        <a:pt x="510" y="915"/>
                      </a:moveTo>
                      <a:lnTo>
                        <a:pt x="510" y="521"/>
                      </a:lnTo>
                      <a:lnTo>
                        <a:pt x="504" y="510"/>
                      </a:lnTo>
                      <a:lnTo>
                        <a:pt x="498" y="498"/>
                      </a:lnTo>
                      <a:lnTo>
                        <a:pt x="490" y="489"/>
                      </a:lnTo>
                      <a:lnTo>
                        <a:pt x="483" y="479"/>
                      </a:lnTo>
                      <a:lnTo>
                        <a:pt x="476" y="470"/>
                      </a:lnTo>
                      <a:lnTo>
                        <a:pt x="469" y="462"/>
                      </a:lnTo>
                      <a:lnTo>
                        <a:pt x="461" y="455"/>
                      </a:lnTo>
                      <a:lnTo>
                        <a:pt x="453" y="448"/>
                      </a:lnTo>
                      <a:lnTo>
                        <a:pt x="445" y="443"/>
                      </a:lnTo>
                      <a:lnTo>
                        <a:pt x="436" y="437"/>
                      </a:lnTo>
                      <a:lnTo>
                        <a:pt x="428" y="432"/>
                      </a:lnTo>
                      <a:lnTo>
                        <a:pt x="420" y="428"/>
                      </a:lnTo>
                      <a:lnTo>
                        <a:pt x="410" y="425"/>
                      </a:lnTo>
                      <a:lnTo>
                        <a:pt x="402" y="423"/>
                      </a:lnTo>
                      <a:lnTo>
                        <a:pt x="393" y="421"/>
                      </a:lnTo>
                      <a:lnTo>
                        <a:pt x="383" y="420"/>
                      </a:lnTo>
                      <a:lnTo>
                        <a:pt x="374" y="420"/>
                      </a:lnTo>
                      <a:lnTo>
                        <a:pt x="365" y="421"/>
                      </a:lnTo>
                      <a:lnTo>
                        <a:pt x="356" y="422"/>
                      </a:lnTo>
                      <a:lnTo>
                        <a:pt x="349" y="424"/>
                      </a:lnTo>
                      <a:lnTo>
                        <a:pt x="341" y="427"/>
                      </a:lnTo>
                      <a:lnTo>
                        <a:pt x="333" y="430"/>
                      </a:lnTo>
                      <a:lnTo>
                        <a:pt x="326" y="434"/>
                      </a:lnTo>
                      <a:lnTo>
                        <a:pt x="319" y="438"/>
                      </a:lnTo>
                      <a:lnTo>
                        <a:pt x="313" y="444"/>
                      </a:lnTo>
                      <a:lnTo>
                        <a:pt x="306" y="450"/>
                      </a:lnTo>
                      <a:lnTo>
                        <a:pt x="300" y="456"/>
                      </a:lnTo>
                      <a:lnTo>
                        <a:pt x="294" y="462"/>
                      </a:lnTo>
                      <a:lnTo>
                        <a:pt x="289" y="469"/>
                      </a:lnTo>
                      <a:lnTo>
                        <a:pt x="283" y="478"/>
                      </a:lnTo>
                      <a:lnTo>
                        <a:pt x="279" y="487"/>
                      </a:lnTo>
                      <a:lnTo>
                        <a:pt x="274" y="495"/>
                      </a:lnTo>
                      <a:lnTo>
                        <a:pt x="266" y="516"/>
                      </a:lnTo>
                      <a:lnTo>
                        <a:pt x="260" y="539"/>
                      </a:lnTo>
                      <a:lnTo>
                        <a:pt x="253" y="563"/>
                      </a:lnTo>
                      <a:lnTo>
                        <a:pt x="249" y="591"/>
                      </a:lnTo>
                      <a:lnTo>
                        <a:pt x="245" y="620"/>
                      </a:lnTo>
                      <a:lnTo>
                        <a:pt x="243" y="652"/>
                      </a:lnTo>
                      <a:lnTo>
                        <a:pt x="242" y="687"/>
                      </a:lnTo>
                      <a:lnTo>
                        <a:pt x="242" y="725"/>
                      </a:lnTo>
                      <a:lnTo>
                        <a:pt x="242" y="762"/>
                      </a:lnTo>
                      <a:lnTo>
                        <a:pt x="243" y="797"/>
                      </a:lnTo>
                      <a:lnTo>
                        <a:pt x="245" y="830"/>
                      </a:lnTo>
                      <a:lnTo>
                        <a:pt x="248" y="860"/>
                      </a:lnTo>
                      <a:lnTo>
                        <a:pt x="252" y="888"/>
                      </a:lnTo>
                      <a:lnTo>
                        <a:pt x="259" y="913"/>
                      </a:lnTo>
                      <a:lnTo>
                        <a:pt x="265" y="935"/>
                      </a:lnTo>
                      <a:lnTo>
                        <a:pt x="273" y="956"/>
                      </a:lnTo>
                      <a:lnTo>
                        <a:pt x="277" y="965"/>
                      </a:lnTo>
                      <a:lnTo>
                        <a:pt x="281" y="974"/>
                      </a:lnTo>
                      <a:lnTo>
                        <a:pt x="287" y="982"/>
                      </a:lnTo>
                      <a:lnTo>
                        <a:pt x="292" y="989"/>
                      </a:lnTo>
                      <a:lnTo>
                        <a:pt x="297" y="995"/>
                      </a:lnTo>
                      <a:lnTo>
                        <a:pt x="303" y="1001"/>
                      </a:lnTo>
                      <a:lnTo>
                        <a:pt x="309" y="1008"/>
                      </a:lnTo>
                      <a:lnTo>
                        <a:pt x="316" y="1012"/>
                      </a:lnTo>
                      <a:lnTo>
                        <a:pt x="322" y="1016"/>
                      </a:lnTo>
                      <a:lnTo>
                        <a:pt x="329" y="1020"/>
                      </a:lnTo>
                      <a:lnTo>
                        <a:pt x="336" y="1023"/>
                      </a:lnTo>
                      <a:lnTo>
                        <a:pt x="344" y="1025"/>
                      </a:lnTo>
                      <a:lnTo>
                        <a:pt x="351" y="1027"/>
                      </a:lnTo>
                      <a:lnTo>
                        <a:pt x="359" y="1028"/>
                      </a:lnTo>
                      <a:lnTo>
                        <a:pt x="368" y="1028"/>
                      </a:lnTo>
                      <a:lnTo>
                        <a:pt x="376" y="1028"/>
                      </a:lnTo>
                      <a:lnTo>
                        <a:pt x="386" y="1027"/>
                      </a:lnTo>
                      <a:lnTo>
                        <a:pt x="397" y="1025"/>
                      </a:lnTo>
                      <a:lnTo>
                        <a:pt x="406" y="1023"/>
                      </a:lnTo>
                      <a:lnTo>
                        <a:pt x="415" y="1019"/>
                      </a:lnTo>
                      <a:lnTo>
                        <a:pt x="425" y="1015"/>
                      </a:lnTo>
                      <a:lnTo>
                        <a:pt x="434" y="1010"/>
                      </a:lnTo>
                      <a:lnTo>
                        <a:pt x="443" y="1004"/>
                      </a:lnTo>
                      <a:lnTo>
                        <a:pt x="452" y="997"/>
                      </a:lnTo>
                      <a:lnTo>
                        <a:pt x="460" y="989"/>
                      </a:lnTo>
                      <a:lnTo>
                        <a:pt x="467" y="981"/>
                      </a:lnTo>
                      <a:lnTo>
                        <a:pt x="476" y="972"/>
                      </a:lnTo>
                      <a:lnTo>
                        <a:pt x="483" y="962"/>
                      </a:lnTo>
                      <a:lnTo>
                        <a:pt x="490" y="951"/>
                      </a:lnTo>
                      <a:lnTo>
                        <a:pt x="498" y="940"/>
                      </a:lnTo>
                      <a:lnTo>
                        <a:pt x="504" y="927"/>
                      </a:lnTo>
                      <a:lnTo>
                        <a:pt x="510" y="915"/>
                      </a:lnTo>
                      <a:close/>
                      <a:moveTo>
                        <a:pt x="836" y="1028"/>
                      </a:moveTo>
                      <a:lnTo>
                        <a:pt x="836" y="1067"/>
                      </a:lnTo>
                      <a:lnTo>
                        <a:pt x="805" y="1073"/>
                      </a:lnTo>
                      <a:lnTo>
                        <a:pt x="778" y="1076"/>
                      </a:lnTo>
                      <a:lnTo>
                        <a:pt x="754" y="1079"/>
                      </a:lnTo>
                      <a:lnTo>
                        <a:pt x="734" y="1080"/>
                      </a:lnTo>
                      <a:lnTo>
                        <a:pt x="699" y="1084"/>
                      </a:lnTo>
                      <a:lnTo>
                        <a:pt x="668" y="1088"/>
                      </a:lnTo>
                      <a:lnTo>
                        <a:pt x="638" y="1092"/>
                      </a:lnTo>
                      <a:lnTo>
                        <a:pt x="610" y="1096"/>
                      </a:lnTo>
                      <a:lnTo>
                        <a:pt x="583" y="1099"/>
                      </a:lnTo>
                      <a:lnTo>
                        <a:pt x="559" y="1101"/>
                      </a:lnTo>
                      <a:lnTo>
                        <a:pt x="537" y="1103"/>
                      </a:lnTo>
                      <a:lnTo>
                        <a:pt x="516" y="1105"/>
                      </a:lnTo>
                      <a:lnTo>
                        <a:pt x="516" y="1016"/>
                      </a:lnTo>
                      <a:lnTo>
                        <a:pt x="505" y="1027"/>
                      </a:lnTo>
                      <a:lnTo>
                        <a:pt x="492" y="1039"/>
                      </a:lnTo>
                      <a:lnTo>
                        <a:pt x="480" y="1048"/>
                      </a:lnTo>
                      <a:lnTo>
                        <a:pt x="466" y="1057"/>
                      </a:lnTo>
                      <a:lnTo>
                        <a:pt x="453" y="1067"/>
                      </a:lnTo>
                      <a:lnTo>
                        <a:pt x="439" y="1074"/>
                      </a:lnTo>
                      <a:lnTo>
                        <a:pt x="426" y="1081"/>
                      </a:lnTo>
                      <a:lnTo>
                        <a:pt x="411" y="1087"/>
                      </a:lnTo>
                      <a:lnTo>
                        <a:pt x="397" y="1093"/>
                      </a:lnTo>
                      <a:lnTo>
                        <a:pt x="382" y="1098"/>
                      </a:lnTo>
                      <a:lnTo>
                        <a:pt x="367" y="1102"/>
                      </a:lnTo>
                      <a:lnTo>
                        <a:pt x="352" y="1105"/>
                      </a:lnTo>
                      <a:lnTo>
                        <a:pt x="335" y="1108"/>
                      </a:lnTo>
                      <a:lnTo>
                        <a:pt x="320" y="1110"/>
                      </a:lnTo>
                      <a:lnTo>
                        <a:pt x="303" y="1111"/>
                      </a:lnTo>
                      <a:lnTo>
                        <a:pt x="287" y="1111"/>
                      </a:lnTo>
                      <a:lnTo>
                        <a:pt x="270" y="1109"/>
                      </a:lnTo>
                      <a:lnTo>
                        <a:pt x="253" y="1107"/>
                      </a:lnTo>
                      <a:lnTo>
                        <a:pt x="238" y="1104"/>
                      </a:lnTo>
                      <a:lnTo>
                        <a:pt x="222" y="1100"/>
                      </a:lnTo>
                      <a:lnTo>
                        <a:pt x="208" y="1096"/>
                      </a:lnTo>
                      <a:lnTo>
                        <a:pt x="193" y="1090"/>
                      </a:lnTo>
                      <a:lnTo>
                        <a:pt x="180" y="1085"/>
                      </a:lnTo>
                      <a:lnTo>
                        <a:pt x="166" y="1079"/>
                      </a:lnTo>
                      <a:lnTo>
                        <a:pt x="154" y="1073"/>
                      </a:lnTo>
                      <a:lnTo>
                        <a:pt x="141" y="1065"/>
                      </a:lnTo>
                      <a:lnTo>
                        <a:pt x="130" y="1057"/>
                      </a:lnTo>
                      <a:lnTo>
                        <a:pt x="118" y="1048"/>
                      </a:lnTo>
                      <a:lnTo>
                        <a:pt x="107" y="1040"/>
                      </a:lnTo>
                      <a:lnTo>
                        <a:pt x="96" y="1029"/>
                      </a:lnTo>
                      <a:lnTo>
                        <a:pt x="87" y="1019"/>
                      </a:lnTo>
                      <a:lnTo>
                        <a:pt x="78" y="1008"/>
                      </a:lnTo>
                      <a:lnTo>
                        <a:pt x="69" y="996"/>
                      </a:lnTo>
                      <a:lnTo>
                        <a:pt x="61" y="984"/>
                      </a:lnTo>
                      <a:lnTo>
                        <a:pt x="54" y="972"/>
                      </a:lnTo>
                      <a:lnTo>
                        <a:pt x="46" y="958"/>
                      </a:lnTo>
                      <a:lnTo>
                        <a:pt x="39" y="944"/>
                      </a:lnTo>
                      <a:lnTo>
                        <a:pt x="33" y="929"/>
                      </a:lnTo>
                      <a:lnTo>
                        <a:pt x="28" y="914"/>
                      </a:lnTo>
                      <a:lnTo>
                        <a:pt x="23" y="898"/>
                      </a:lnTo>
                      <a:lnTo>
                        <a:pt x="18" y="882"/>
                      </a:lnTo>
                      <a:lnTo>
                        <a:pt x="14" y="865"/>
                      </a:lnTo>
                      <a:lnTo>
                        <a:pt x="10" y="847"/>
                      </a:lnTo>
                      <a:lnTo>
                        <a:pt x="7" y="829"/>
                      </a:lnTo>
                      <a:lnTo>
                        <a:pt x="5" y="810"/>
                      </a:lnTo>
                      <a:lnTo>
                        <a:pt x="3" y="791"/>
                      </a:lnTo>
                      <a:lnTo>
                        <a:pt x="1" y="770"/>
                      </a:lnTo>
                      <a:lnTo>
                        <a:pt x="0" y="749"/>
                      </a:lnTo>
                      <a:lnTo>
                        <a:pt x="1" y="726"/>
                      </a:lnTo>
                      <a:lnTo>
                        <a:pt x="3" y="703"/>
                      </a:lnTo>
                      <a:lnTo>
                        <a:pt x="5" y="681"/>
                      </a:lnTo>
                      <a:lnTo>
                        <a:pt x="8" y="660"/>
                      </a:lnTo>
                      <a:lnTo>
                        <a:pt x="11" y="639"/>
                      </a:lnTo>
                      <a:lnTo>
                        <a:pt x="15" y="619"/>
                      </a:lnTo>
                      <a:lnTo>
                        <a:pt x="19" y="600"/>
                      </a:lnTo>
                      <a:lnTo>
                        <a:pt x="25" y="581"/>
                      </a:lnTo>
                      <a:lnTo>
                        <a:pt x="30" y="562"/>
                      </a:lnTo>
                      <a:lnTo>
                        <a:pt x="36" y="545"/>
                      </a:lnTo>
                      <a:lnTo>
                        <a:pt x="43" y="528"/>
                      </a:lnTo>
                      <a:lnTo>
                        <a:pt x="51" y="512"/>
                      </a:lnTo>
                      <a:lnTo>
                        <a:pt x="59" y="496"/>
                      </a:lnTo>
                      <a:lnTo>
                        <a:pt x="67" y="482"/>
                      </a:lnTo>
                      <a:lnTo>
                        <a:pt x="77" y="468"/>
                      </a:lnTo>
                      <a:lnTo>
                        <a:pt x="86" y="455"/>
                      </a:lnTo>
                      <a:lnTo>
                        <a:pt x="96" y="442"/>
                      </a:lnTo>
                      <a:lnTo>
                        <a:pt x="107" y="430"/>
                      </a:lnTo>
                      <a:lnTo>
                        <a:pt x="118" y="418"/>
                      </a:lnTo>
                      <a:lnTo>
                        <a:pt x="131" y="407"/>
                      </a:lnTo>
                      <a:lnTo>
                        <a:pt x="143" y="397"/>
                      </a:lnTo>
                      <a:lnTo>
                        <a:pt x="157" y="388"/>
                      </a:lnTo>
                      <a:lnTo>
                        <a:pt x="170" y="380"/>
                      </a:lnTo>
                      <a:lnTo>
                        <a:pt x="184" y="371"/>
                      </a:lnTo>
                      <a:lnTo>
                        <a:pt x="199" y="364"/>
                      </a:lnTo>
                      <a:lnTo>
                        <a:pt x="215" y="357"/>
                      </a:lnTo>
                      <a:lnTo>
                        <a:pt x="230" y="351"/>
                      </a:lnTo>
                      <a:lnTo>
                        <a:pt x="247" y="345"/>
                      </a:lnTo>
                      <a:lnTo>
                        <a:pt x="264" y="341"/>
                      </a:lnTo>
                      <a:lnTo>
                        <a:pt x="281" y="337"/>
                      </a:lnTo>
                      <a:lnTo>
                        <a:pt x="300" y="333"/>
                      </a:lnTo>
                      <a:lnTo>
                        <a:pt x="319" y="331"/>
                      </a:lnTo>
                      <a:lnTo>
                        <a:pt x="331" y="331"/>
                      </a:lnTo>
                      <a:lnTo>
                        <a:pt x="345" y="332"/>
                      </a:lnTo>
                      <a:lnTo>
                        <a:pt x="357" y="334"/>
                      </a:lnTo>
                      <a:lnTo>
                        <a:pt x="370" y="337"/>
                      </a:lnTo>
                      <a:lnTo>
                        <a:pt x="381" y="340"/>
                      </a:lnTo>
                      <a:lnTo>
                        <a:pt x="394" y="345"/>
                      </a:lnTo>
                      <a:lnTo>
                        <a:pt x="406" y="351"/>
                      </a:lnTo>
                      <a:lnTo>
                        <a:pt x="418" y="356"/>
                      </a:lnTo>
                      <a:lnTo>
                        <a:pt x="430" y="363"/>
                      </a:lnTo>
                      <a:lnTo>
                        <a:pt x="441" y="370"/>
                      </a:lnTo>
                      <a:lnTo>
                        <a:pt x="453" y="378"/>
                      </a:lnTo>
                      <a:lnTo>
                        <a:pt x="465" y="388"/>
                      </a:lnTo>
                      <a:lnTo>
                        <a:pt x="477" y="398"/>
                      </a:lnTo>
                      <a:lnTo>
                        <a:pt x="488" y="408"/>
                      </a:lnTo>
                      <a:lnTo>
                        <a:pt x="500" y="420"/>
                      </a:lnTo>
                      <a:lnTo>
                        <a:pt x="510" y="432"/>
                      </a:lnTo>
                      <a:lnTo>
                        <a:pt x="510" y="134"/>
                      </a:lnTo>
                      <a:lnTo>
                        <a:pt x="511" y="121"/>
                      </a:lnTo>
                      <a:lnTo>
                        <a:pt x="511" y="110"/>
                      </a:lnTo>
                      <a:lnTo>
                        <a:pt x="510" y="100"/>
                      </a:lnTo>
                      <a:lnTo>
                        <a:pt x="508" y="90"/>
                      </a:lnTo>
                      <a:lnTo>
                        <a:pt x="504" y="81"/>
                      </a:lnTo>
                      <a:lnTo>
                        <a:pt x="500" y="73"/>
                      </a:lnTo>
                      <a:lnTo>
                        <a:pt x="493" y="65"/>
                      </a:lnTo>
                      <a:lnTo>
                        <a:pt x="486" y="59"/>
                      </a:lnTo>
                      <a:lnTo>
                        <a:pt x="478" y="54"/>
                      </a:lnTo>
                      <a:lnTo>
                        <a:pt x="469" y="49"/>
                      </a:lnTo>
                      <a:lnTo>
                        <a:pt x="458" y="46"/>
                      </a:lnTo>
                      <a:lnTo>
                        <a:pt x="447" y="43"/>
                      </a:lnTo>
                      <a:lnTo>
                        <a:pt x="434" y="41"/>
                      </a:lnTo>
                      <a:lnTo>
                        <a:pt x="421" y="39"/>
                      </a:lnTo>
                      <a:lnTo>
                        <a:pt x="405" y="39"/>
                      </a:lnTo>
                      <a:lnTo>
                        <a:pt x="390" y="39"/>
                      </a:lnTo>
                      <a:lnTo>
                        <a:pt x="390" y="0"/>
                      </a:lnTo>
                      <a:lnTo>
                        <a:pt x="740" y="0"/>
                      </a:lnTo>
                      <a:lnTo>
                        <a:pt x="740" y="933"/>
                      </a:lnTo>
                      <a:lnTo>
                        <a:pt x="739" y="945"/>
                      </a:lnTo>
                      <a:lnTo>
                        <a:pt x="739" y="956"/>
                      </a:lnTo>
                      <a:lnTo>
                        <a:pt x="740" y="966"/>
                      </a:lnTo>
                      <a:lnTo>
                        <a:pt x="742" y="976"/>
                      </a:lnTo>
                      <a:lnTo>
                        <a:pt x="744" y="984"/>
                      </a:lnTo>
                      <a:lnTo>
                        <a:pt x="748" y="991"/>
                      </a:lnTo>
                      <a:lnTo>
                        <a:pt x="752" y="998"/>
                      </a:lnTo>
                      <a:lnTo>
                        <a:pt x="757" y="1005"/>
                      </a:lnTo>
                      <a:lnTo>
                        <a:pt x="764" y="1011"/>
                      </a:lnTo>
                      <a:lnTo>
                        <a:pt x="772" y="1015"/>
                      </a:lnTo>
                      <a:lnTo>
                        <a:pt x="780" y="1019"/>
                      </a:lnTo>
                      <a:lnTo>
                        <a:pt x="790" y="1023"/>
                      </a:lnTo>
                      <a:lnTo>
                        <a:pt x="799" y="1025"/>
                      </a:lnTo>
                      <a:lnTo>
                        <a:pt x="811" y="1027"/>
                      </a:lnTo>
                      <a:lnTo>
                        <a:pt x="823" y="1028"/>
                      </a:lnTo>
                      <a:lnTo>
                        <a:pt x="836" y="1028"/>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45"/>
                <p:cNvSpPr>
                  <a:spLocks noEditPoints="1"/>
                </p:cNvSpPr>
                <p:nvPr userDrawn="1"/>
              </p:nvSpPr>
              <p:spPr bwMode="auto">
                <a:xfrm>
                  <a:off x="8098706" y="1325999"/>
                  <a:ext cx="50848" cy="53884"/>
                </a:xfrm>
                <a:custGeom>
                  <a:avLst/>
                  <a:gdLst>
                    <a:gd name="T0" fmla="*/ 241 w 740"/>
                    <a:gd name="T1" fmla="*/ 518 h 780"/>
                    <a:gd name="T2" fmla="*/ 255 w 740"/>
                    <a:gd name="T3" fmla="*/ 628 h 780"/>
                    <a:gd name="T4" fmla="*/ 271 w 740"/>
                    <a:gd name="T5" fmla="*/ 675 h 780"/>
                    <a:gd name="T6" fmla="*/ 291 w 740"/>
                    <a:gd name="T7" fmla="*/ 710 h 780"/>
                    <a:gd name="T8" fmla="*/ 317 w 740"/>
                    <a:gd name="T9" fmla="*/ 731 h 780"/>
                    <a:gd name="T10" fmla="*/ 350 w 740"/>
                    <a:gd name="T11" fmla="*/ 742 h 780"/>
                    <a:gd name="T12" fmla="*/ 384 w 740"/>
                    <a:gd name="T13" fmla="*/ 743 h 780"/>
                    <a:gd name="T14" fmla="*/ 413 w 740"/>
                    <a:gd name="T15" fmla="*/ 739 h 780"/>
                    <a:gd name="T16" fmla="*/ 438 w 740"/>
                    <a:gd name="T17" fmla="*/ 722 h 780"/>
                    <a:gd name="T18" fmla="*/ 458 w 740"/>
                    <a:gd name="T19" fmla="*/ 693 h 780"/>
                    <a:gd name="T20" fmla="*/ 477 w 740"/>
                    <a:gd name="T21" fmla="*/ 641 h 780"/>
                    <a:gd name="T22" fmla="*/ 495 w 740"/>
                    <a:gd name="T23" fmla="*/ 518 h 780"/>
                    <a:gd name="T24" fmla="*/ 498 w 740"/>
                    <a:gd name="T25" fmla="*/ 349 h 780"/>
                    <a:gd name="T26" fmla="*/ 488 w 740"/>
                    <a:gd name="T27" fmla="*/ 205 h 780"/>
                    <a:gd name="T28" fmla="*/ 465 w 740"/>
                    <a:gd name="T29" fmla="*/ 117 h 780"/>
                    <a:gd name="T30" fmla="*/ 446 w 740"/>
                    <a:gd name="T31" fmla="*/ 83 h 780"/>
                    <a:gd name="T32" fmla="*/ 422 w 740"/>
                    <a:gd name="T33" fmla="*/ 61 h 780"/>
                    <a:gd name="T34" fmla="*/ 394 w 740"/>
                    <a:gd name="T35" fmla="*/ 51 h 780"/>
                    <a:gd name="T36" fmla="*/ 362 w 740"/>
                    <a:gd name="T37" fmla="*/ 51 h 780"/>
                    <a:gd name="T38" fmla="*/ 330 w 740"/>
                    <a:gd name="T39" fmla="*/ 56 h 780"/>
                    <a:gd name="T40" fmla="*/ 304 w 740"/>
                    <a:gd name="T41" fmla="*/ 72 h 780"/>
                    <a:gd name="T42" fmla="*/ 281 w 740"/>
                    <a:gd name="T43" fmla="*/ 101 h 780"/>
                    <a:gd name="T44" fmla="*/ 260 w 740"/>
                    <a:gd name="T45" fmla="*/ 153 h 780"/>
                    <a:gd name="T46" fmla="*/ 243 w 740"/>
                    <a:gd name="T47" fmla="*/ 273 h 780"/>
                    <a:gd name="T48" fmla="*/ 0 w 740"/>
                    <a:gd name="T49" fmla="*/ 394 h 780"/>
                    <a:gd name="T50" fmla="*/ 12 w 740"/>
                    <a:gd name="T51" fmla="*/ 308 h 780"/>
                    <a:gd name="T52" fmla="*/ 32 w 740"/>
                    <a:gd name="T53" fmla="*/ 233 h 780"/>
                    <a:gd name="T54" fmla="*/ 64 w 740"/>
                    <a:gd name="T55" fmla="*/ 168 h 780"/>
                    <a:gd name="T56" fmla="*/ 105 w 740"/>
                    <a:gd name="T57" fmla="*/ 114 h 780"/>
                    <a:gd name="T58" fmla="*/ 156 w 740"/>
                    <a:gd name="T59" fmla="*/ 70 h 780"/>
                    <a:gd name="T60" fmla="*/ 218 w 740"/>
                    <a:gd name="T61" fmla="*/ 36 h 780"/>
                    <a:gd name="T62" fmla="*/ 289 w 740"/>
                    <a:gd name="T63" fmla="*/ 12 h 780"/>
                    <a:gd name="T64" fmla="*/ 370 w 740"/>
                    <a:gd name="T65" fmla="*/ 0 h 780"/>
                    <a:gd name="T66" fmla="*/ 450 w 740"/>
                    <a:gd name="T67" fmla="*/ 12 h 780"/>
                    <a:gd name="T68" fmla="*/ 520 w 740"/>
                    <a:gd name="T69" fmla="*/ 36 h 780"/>
                    <a:gd name="T70" fmla="*/ 581 w 740"/>
                    <a:gd name="T71" fmla="*/ 70 h 780"/>
                    <a:gd name="T72" fmla="*/ 632 w 740"/>
                    <a:gd name="T73" fmla="*/ 114 h 780"/>
                    <a:gd name="T74" fmla="*/ 674 w 740"/>
                    <a:gd name="T75" fmla="*/ 168 h 780"/>
                    <a:gd name="T76" fmla="*/ 705 w 740"/>
                    <a:gd name="T77" fmla="*/ 233 h 780"/>
                    <a:gd name="T78" fmla="*/ 728 w 740"/>
                    <a:gd name="T79" fmla="*/ 308 h 780"/>
                    <a:gd name="T80" fmla="*/ 740 w 740"/>
                    <a:gd name="T81" fmla="*/ 394 h 780"/>
                    <a:gd name="T82" fmla="*/ 728 w 740"/>
                    <a:gd name="T83" fmla="*/ 481 h 780"/>
                    <a:gd name="T84" fmla="*/ 705 w 740"/>
                    <a:gd name="T85" fmla="*/ 558 h 780"/>
                    <a:gd name="T86" fmla="*/ 674 w 740"/>
                    <a:gd name="T87" fmla="*/ 623 h 780"/>
                    <a:gd name="T88" fmla="*/ 632 w 740"/>
                    <a:gd name="T89" fmla="*/ 677 h 780"/>
                    <a:gd name="T90" fmla="*/ 581 w 740"/>
                    <a:gd name="T91" fmla="*/ 720 h 780"/>
                    <a:gd name="T92" fmla="*/ 520 w 740"/>
                    <a:gd name="T93" fmla="*/ 751 h 780"/>
                    <a:gd name="T94" fmla="*/ 450 w 740"/>
                    <a:gd name="T95" fmla="*/ 772 h 780"/>
                    <a:gd name="T96" fmla="*/ 370 w 740"/>
                    <a:gd name="T97" fmla="*/ 780 h 780"/>
                    <a:gd name="T98" fmla="*/ 289 w 740"/>
                    <a:gd name="T99" fmla="*/ 772 h 780"/>
                    <a:gd name="T100" fmla="*/ 218 w 740"/>
                    <a:gd name="T101" fmla="*/ 751 h 780"/>
                    <a:gd name="T102" fmla="*/ 156 w 740"/>
                    <a:gd name="T103" fmla="*/ 720 h 780"/>
                    <a:gd name="T104" fmla="*/ 105 w 740"/>
                    <a:gd name="T105" fmla="*/ 677 h 780"/>
                    <a:gd name="T106" fmla="*/ 64 w 740"/>
                    <a:gd name="T107" fmla="*/ 623 h 780"/>
                    <a:gd name="T108" fmla="*/ 32 w 740"/>
                    <a:gd name="T109" fmla="*/ 558 h 780"/>
                    <a:gd name="T110" fmla="*/ 12 w 740"/>
                    <a:gd name="T111" fmla="*/ 481 h 780"/>
                    <a:gd name="T112" fmla="*/ 0 w 740"/>
                    <a:gd name="T113" fmla="*/ 39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0" h="780">
                      <a:moveTo>
                        <a:pt x="242" y="394"/>
                      </a:moveTo>
                      <a:lnTo>
                        <a:pt x="240" y="438"/>
                      </a:lnTo>
                      <a:lnTo>
                        <a:pt x="240" y="479"/>
                      </a:lnTo>
                      <a:lnTo>
                        <a:pt x="241" y="518"/>
                      </a:lnTo>
                      <a:lnTo>
                        <a:pt x="243" y="553"/>
                      </a:lnTo>
                      <a:lnTo>
                        <a:pt x="248" y="586"/>
                      </a:lnTo>
                      <a:lnTo>
                        <a:pt x="252" y="615"/>
                      </a:lnTo>
                      <a:lnTo>
                        <a:pt x="255" y="628"/>
                      </a:lnTo>
                      <a:lnTo>
                        <a:pt x="259" y="641"/>
                      </a:lnTo>
                      <a:lnTo>
                        <a:pt x="262" y="653"/>
                      </a:lnTo>
                      <a:lnTo>
                        <a:pt x="266" y="664"/>
                      </a:lnTo>
                      <a:lnTo>
                        <a:pt x="271" y="675"/>
                      </a:lnTo>
                      <a:lnTo>
                        <a:pt x="276" y="685"/>
                      </a:lnTo>
                      <a:lnTo>
                        <a:pt x="281" y="693"/>
                      </a:lnTo>
                      <a:lnTo>
                        <a:pt x="286" y="701"/>
                      </a:lnTo>
                      <a:lnTo>
                        <a:pt x="291" y="710"/>
                      </a:lnTo>
                      <a:lnTo>
                        <a:pt x="298" y="716"/>
                      </a:lnTo>
                      <a:lnTo>
                        <a:pt x="304" y="722"/>
                      </a:lnTo>
                      <a:lnTo>
                        <a:pt x="311" y="727"/>
                      </a:lnTo>
                      <a:lnTo>
                        <a:pt x="317" y="731"/>
                      </a:lnTo>
                      <a:lnTo>
                        <a:pt x="325" y="736"/>
                      </a:lnTo>
                      <a:lnTo>
                        <a:pt x="333" y="739"/>
                      </a:lnTo>
                      <a:lnTo>
                        <a:pt x="341" y="741"/>
                      </a:lnTo>
                      <a:lnTo>
                        <a:pt x="350" y="742"/>
                      </a:lnTo>
                      <a:lnTo>
                        <a:pt x="358" y="743"/>
                      </a:lnTo>
                      <a:lnTo>
                        <a:pt x="367" y="743"/>
                      </a:lnTo>
                      <a:lnTo>
                        <a:pt x="377" y="742"/>
                      </a:lnTo>
                      <a:lnTo>
                        <a:pt x="384" y="743"/>
                      </a:lnTo>
                      <a:lnTo>
                        <a:pt x="392" y="743"/>
                      </a:lnTo>
                      <a:lnTo>
                        <a:pt x="399" y="742"/>
                      </a:lnTo>
                      <a:lnTo>
                        <a:pt x="407" y="741"/>
                      </a:lnTo>
                      <a:lnTo>
                        <a:pt x="413" y="739"/>
                      </a:lnTo>
                      <a:lnTo>
                        <a:pt x="419" y="736"/>
                      </a:lnTo>
                      <a:lnTo>
                        <a:pt x="426" y="731"/>
                      </a:lnTo>
                      <a:lnTo>
                        <a:pt x="432" y="727"/>
                      </a:lnTo>
                      <a:lnTo>
                        <a:pt x="438" y="722"/>
                      </a:lnTo>
                      <a:lnTo>
                        <a:pt x="443" y="716"/>
                      </a:lnTo>
                      <a:lnTo>
                        <a:pt x="448" y="710"/>
                      </a:lnTo>
                      <a:lnTo>
                        <a:pt x="453" y="701"/>
                      </a:lnTo>
                      <a:lnTo>
                        <a:pt x="458" y="693"/>
                      </a:lnTo>
                      <a:lnTo>
                        <a:pt x="463" y="685"/>
                      </a:lnTo>
                      <a:lnTo>
                        <a:pt x="467" y="675"/>
                      </a:lnTo>
                      <a:lnTo>
                        <a:pt x="471" y="664"/>
                      </a:lnTo>
                      <a:lnTo>
                        <a:pt x="477" y="641"/>
                      </a:lnTo>
                      <a:lnTo>
                        <a:pt x="484" y="615"/>
                      </a:lnTo>
                      <a:lnTo>
                        <a:pt x="489" y="586"/>
                      </a:lnTo>
                      <a:lnTo>
                        <a:pt x="493" y="553"/>
                      </a:lnTo>
                      <a:lnTo>
                        <a:pt x="495" y="518"/>
                      </a:lnTo>
                      <a:lnTo>
                        <a:pt x="497" y="479"/>
                      </a:lnTo>
                      <a:lnTo>
                        <a:pt x="498" y="438"/>
                      </a:lnTo>
                      <a:lnTo>
                        <a:pt x="498" y="394"/>
                      </a:lnTo>
                      <a:lnTo>
                        <a:pt x="498" y="349"/>
                      </a:lnTo>
                      <a:lnTo>
                        <a:pt x="497" y="309"/>
                      </a:lnTo>
                      <a:lnTo>
                        <a:pt x="495" y="271"/>
                      </a:lnTo>
                      <a:lnTo>
                        <a:pt x="492" y="237"/>
                      </a:lnTo>
                      <a:lnTo>
                        <a:pt x="488" y="205"/>
                      </a:lnTo>
                      <a:lnTo>
                        <a:pt x="483" y="176"/>
                      </a:lnTo>
                      <a:lnTo>
                        <a:pt x="476" y="150"/>
                      </a:lnTo>
                      <a:lnTo>
                        <a:pt x="469" y="127"/>
                      </a:lnTo>
                      <a:lnTo>
                        <a:pt x="465" y="117"/>
                      </a:lnTo>
                      <a:lnTo>
                        <a:pt x="461" y="106"/>
                      </a:lnTo>
                      <a:lnTo>
                        <a:pt x="456" y="98"/>
                      </a:lnTo>
                      <a:lnTo>
                        <a:pt x="451" y="90"/>
                      </a:lnTo>
                      <a:lnTo>
                        <a:pt x="446" y="83"/>
                      </a:lnTo>
                      <a:lnTo>
                        <a:pt x="440" y="76"/>
                      </a:lnTo>
                      <a:lnTo>
                        <a:pt x="435" y="70"/>
                      </a:lnTo>
                      <a:lnTo>
                        <a:pt x="429" y="65"/>
                      </a:lnTo>
                      <a:lnTo>
                        <a:pt x="422" y="61"/>
                      </a:lnTo>
                      <a:lnTo>
                        <a:pt x="415" y="57"/>
                      </a:lnTo>
                      <a:lnTo>
                        <a:pt x="409" y="54"/>
                      </a:lnTo>
                      <a:lnTo>
                        <a:pt x="402" y="52"/>
                      </a:lnTo>
                      <a:lnTo>
                        <a:pt x="394" y="51"/>
                      </a:lnTo>
                      <a:lnTo>
                        <a:pt x="386" y="50"/>
                      </a:lnTo>
                      <a:lnTo>
                        <a:pt x="379" y="50"/>
                      </a:lnTo>
                      <a:lnTo>
                        <a:pt x="370" y="51"/>
                      </a:lnTo>
                      <a:lnTo>
                        <a:pt x="362" y="51"/>
                      </a:lnTo>
                      <a:lnTo>
                        <a:pt x="354" y="51"/>
                      </a:lnTo>
                      <a:lnTo>
                        <a:pt x="345" y="52"/>
                      </a:lnTo>
                      <a:lnTo>
                        <a:pt x="337" y="53"/>
                      </a:lnTo>
                      <a:lnTo>
                        <a:pt x="330" y="56"/>
                      </a:lnTo>
                      <a:lnTo>
                        <a:pt x="323" y="59"/>
                      </a:lnTo>
                      <a:lnTo>
                        <a:pt x="316" y="63"/>
                      </a:lnTo>
                      <a:lnTo>
                        <a:pt x="310" y="67"/>
                      </a:lnTo>
                      <a:lnTo>
                        <a:pt x="304" y="72"/>
                      </a:lnTo>
                      <a:lnTo>
                        <a:pt x="298" y="78"/>
                      </a:lnTo>
                      <a:lnTo>
                        <a:pt x="291" y="86"/>
                      </a:lnTo>
                      <a:lnTo>
                        <a:pt x="286" y="93"/>
                      </a:lnTo>
                      <a:lnTo>
                        <a:pt x="281" y="101"/>
                      </a:lnTo>
                      <a:lnTo>
                        <a:pt x="277" y="109"/>
                      </a:lnTo>
                      <a:lnTo>
                        <a:pt x="273" y="120"/>
                      </a:lnTo>
                      <a:lnTo>
                        <a:pt x="268" y="130"/>
                      </a:lnTo>
                      <a:lnTo>
                        <a:pt x="260" y="153"/>
                      </a:lnTo>
                      <a:lnTo>
                        <a:pt x="255" y="179"/>
                      </a:lnTo>
                      <a:lnTo>
                        <a:pt x="250" y="207"/>
                      </a:lnTo>
                      <a:lnTo>
                        <a:pt x="246" y="239"/>
                      </a:lnTo>
                      <a:lnTo>
                        <a:pt x="243" y="273"/>
                      </a:lnTo>
                      <a:lnTo>
                        <a:pt x="241" y="310"/>
                      </a:lnTo>
                      <a:lnTo>
                        <a:pt x="241" y="350"/>
                      </a:lnTo>
                      <a:lnTo>
                        <a:pt x="242" y="394"/>
                      </a:lnTo>
                      <a:close/>
                      <a:moveTo>
                        <a:pt x="0" y="394"/>
                      </a:moveTo>
                      <a:lnTo>
                        <a:pt x="2" y="371"/>
                      </a:lnTo>
                      <a:lnTo>
                        <a:pt x="4" y="349"/>
                      </a:lnTo>
                      <a:lnTo>
                        <a:pt x="8" y="329"/>
                      </a:lnTo>
                      <a:lnTo>
                        <a:pt x="12" y="308"/>
                      </a:lnTo>
                      <a:lnTo>
                        <a:pt x="16" y="288"/>
                      </a:lnTo>
                      <a:lnTo>
                        <a:pt x="21" y="270"/>
                      </a:lnTo>
                      <a:lnTo>
                        <a:pt x="26" y="251"/>
                      </a:lnTo>
                      <a:lnTo>
                        <a:pt x="32" y="233"/>
                      </a:lnTo>
                      <a:lnTo>
                        <a:pt x="40" y="216"/>
                      </a:lnTo>
                      <a:lnTo>
                        <a:pt x="47" y="199"/>
                      </a:lnTo>
                      <a:lnTo>
                        <a:pt x="55" y="184"/>
                      </a:lnTo>
                      <a:lnTo>
                        <a:pt x="64" y="168"/>
                      </a:lnTo>
                      <a:lnTo>
                        <a:pt x="73" y="154"/>
                      </a:lnTo>
                      <a:lnTo>
                        <a:pt x="83" y="139"/>
                      </a:lnTo>
                      <a:lnTo>
                        <a:pt x="94" y="127"/>
                      </a:lnTo>
                      <a:lnTo>
                        <a:pt x="105" y="114"/>
                      </a:lnTo>
                      <a:lnTo>
                        <a:pt x="117" y="102"/>
                      </a:lnTo>
                      <a:lnTo>
                        <a:pt x="129" y="91"/>
                      </a:lnTo>
                      <a:lnTo>
                        <a:pt x="143" y="80"/>
                      </a:lnTo>
                      <a:lnTo>
                        <a:pt x="156" y="70"/>
                      </a:lnTo>
                      <a:lnTo>
                        <a:pt x="171" y="61"/>
                      </a:lnTo>
                      <a:lnTo>
                        <a:pt x="186" y="52"/>
                      </a:lnTo>
                      <a:lnTo>
                        <a:pt x="202" y="43"/>
                      </a:lnTo>
                      <a:lnTo>
                        <a:pt x="218" y="36"/>
                      </a:lnTo>
                      <a:lnTo>
                        <a:pt x="234" y="30"/>
                      </a:lnTo>
                      <a:lnTo>
                        <a:pt x="252" y="24"/>
                      </a:lnTo>
                      <a:lnTo>
                        <a:pt x="271" y="18"/>
                      </a:lnTo>
                      <a:lnTo>
                        <a:pt x="289" y="12"/>
                      </a:lnTo>
                      <a:lnTo>
                        <a:pt x="308" y="8"/>
                      </a:lnTo>
                      <a:lnTo>
                        <a:pt x="329" y="5"/>
                      </a:lnTo>
                      <a:lnTo>
                        <a:pt x="348" y="2"/>
                      </a:lnTo>
                      <a:lnTo>
                        <a:pt x="370" y="0"/>
                      </a:lnTo>
                      <a:lnTo>
                        <a:pt x="391" y="2"/>
                      </a:lnTo>
                      <a:lnTo>
                        <a:pt x="411" y="5"/>
                      </a:lnTo>
                      <a:lnTo>
                        <a:pt x="431" y="8"/>
                      </a:lnTo>
                      <a:lnTo>
                        <a:pt x="450" y="12"/>
                      </a:lnTo>
                      <a:lnTo>
                        <a:pt x="468" y="18"/>
                      </a:lnTo>
                      <a:lnTo>
                        <a:pt x="487" y="24"/>
                      </a:lnTo>
                      <a:lnTo>
                        <a:pt x="503" y="30"/>
                      </a:lnTo>
                      <a:lnTo>
                        <a:pt x="520" y="36"/>
                      </a:lnTo>
                      <a:lnTo>
                        <a:pt x="537" y="43"/>
                      </a:lnTo>
                      <a:lnTo>
                        <a:pt x="551" y="52"/>
                      </a:lnTo>
                      <a:lnTo>
                        <a:pt x="567" y="61"/>
                      </a:lnTo>
                      <a:lnTo>
                        <a:pt x="581" y="70"/>
                      </a:lnTo>
                      <a:lnTo>
                        <a:pt x="595" y="80"/>
                      </a:lnTo>
                      <a:lnTo>
                        <a:pt x="607" y="91"/>
                      </a:lnTo>
                      <a:lnTo>
                        <a:pt x="620" y="102"/>
                      </a:lnTo>
                      <a:lnTo>
                        <a:pt x="632" y="114"/>
                      </a:lnTo>
                      <a:lnTo>
                        <a:pt x="643" y="127"/>
                      </a:lnTo>
                      <a:lnTo>
                        <a:pt x="654" y="139"/>
                      </a:lnTo>
                      <a:lnTo>
                        <a:pt x="663" y="154"/>
                      </a:lnTo>
                      <a:lnTo>
                        <a:pt x="674" y="168"/>
                      </a:lnTo>
                      <a:lnTo>
                        <a:pt x="682" y="184"/>
                      </a:lnTo>
                      <a:lnTo>
                        <a:pt x="690" y="199"/>
                      </a:lnTo>
                      <a:lnTo>
                        <a:pt x="698" y="216"/>
                      </a:lnTo>
                      <a:lnTo>
                        <a:pt x="705" y="233"/>
                      </a:lnTo>
                      <a:lnTo>
                        <a:pt x="711" y="251"/>
                      </a:lnTo>
                      <a:lnTo>
                        <a:pt x="718" y="270"/>
                      </a:lnTo>
                      <a:lnTo>
                        <a:pt x="723" y="288"/>
                      </a:lnTo>
                      <a:lnTo>
                        <a:pt x="728" y="308"/>
                      </a:lnTo>
                      <a:lnTo>
                        <a:pt x="732" y="329"/>
                      </a:lnTo>
                      <a:lnTo>
                        <a:pt x="735" y="349"/>
                      </a:lnTo>
                      <a:lnTo>
                        <a:pt x="738" y="371"/>
                      </a:lnTo>
                      <a:lnTo>
                        <a:pt x="740" y="394"/>
                      </a:lnTo>
                      <a:lnTo>
                        <a:pt x="738" y="416"/>
                      </a:lnTo>
                      <a:lnTo>
                        <a:pt x="735" y="438"/>
                      </a:lnTo>
                      <a:lnTo>
                        <a:pt x="732" y="460"/>
                      </a:lnTo>
                      <a:lnTo>
                        <a:pt x="728" y="481"/>
                      </a:lnTo>
                      <a:lnTo>
                        <a:pt x="723" y="501"/>
                      </a:lnTo>
                      <a:lnTo>
                        <a:pt x="718" y="521"/>
                      </a:lnTo>
                      <a:lnTo>
                        <a:pt x="711" y="539"/>
                      </a:lnTo>
                      <a:lnTo>
                        <a:pt x="705" y="558"/>
                      </a:lnTo>
                      <a:lnTo>
                        <a:pt x="698" y="575"/>
                      </a:lnTo>
                      <a:lnTo>
                        <a:pt x="690" y="592"/>
                      </a:lnTo>
                      <a:lnTo>
                        <a:pt x="682" y="607"/>
                      </a:lnTo>
                      <a:lnTo>
                        <a:pt x="674" y="623"/>
                      </a:lnTo>
                      <a:lnTo>
                        <a:pt x="663" y="637"/>
                      </a:lnTo>
                      <a:lnTo>
                        <a:pt x="654" y="652"/>
                      </a:lnTo>
                      <a:lnTo>
                        <a:pt x="643" y="664"/>
                      </a:lnTo>
                      <a:lnTo>
                        <a:pt x="632" y="677"/>
                      </a:lnTo>
                      <a:lnTo>
                        <a:pt x="620" y="689"/>
                      </a:lnTo>
                      <a:lnTo>
                        <a:pt x="607" y="699"/>
                      </a:lnTo>
                      <a:lnTo>
                        <a:pt x="595" y="710"/>
                      </a:lnTo>
                      <a:lnTo>
                        <a:pt x="581" y="720"/>
                      </a:lnTo>
                      <a:lnTo>
                        <a:pt x="567" y="728"/>
                      </a:lnTo>
                      <a:lnTo>
                        <a:pt x="551" y="737"/>
                      </a:lnTo>
                      <a:lnTo>
                        <a:pt x="537" y="745"/>
                      </a:lnTo>
                      <a:lnTo>
                        <a:pt x="520" y="751"/>
                      </a:lnTo>
                      <a:lnTo>
                        <a:pt x="503" y="757"/>
                      </a:lnTo>
                      <a:lnTo>
                        <a:pt x="487" y="762"/>
                      </a:lnTo>
                      <a:lnTo>
                        <a:pt x="468" y="768"/>
                      </a:lnTo>
                      <a:lnTo>
                        <a:pt x="450" y="772"/>
                      </a:lnTo>
                      <a:lnTo>
                        <a:pt x="431" y="775"/>
                      </a:lnTo>
                      <a:lnTo>
                        <a:pt x="411" y="777"/>
                      </a:lnTo>
                      <a:lnTo>
                        <a:pt x="391" y="779"/>
                      </a:lnTo>
                      <a:lnTo>
                        <a:pt x="370" y="780"/>
                      </a:lnTo>
                      <a:lnTo>
                        <a:pt x="348" y="779"/>
                      </a:lnTo>
                      <a:lnTo>
                        <a:pt x="329" y="777"/>
                      </a:lnTo>
                      <a:lnTo>
                        <a:pt x="308" y="775"/>
                      </a:lnTo>
                      <a:lnTo>
                        <a:pt x="289" y="772"/>
                      </a:lnTo>
                      <a:lnTo>
                        <a:pt x="271" y="768"/>
                      </a:lnTo>
                      <a:lnTo>
                        <a:pt x="252" y="762"/>
                      </a:lnTo>
                      <a:lnTo>
                        <a:pt x="234" y="757"/>
                      </a:lnTo>
                      <a:lnTo>
                        <a:pt x="218" y="751"/>
                      </a:lnTo>
                      <a:lnTo>
                        <a:pt x="202" y="745"/>
                      </a:lnTo>
                      <a:lnTo>
                        <a:pt x="186" y="737"/>
                      </a:lnTo>
                      <a:lnTo>
                        <a:pt x="171" y="728"/>
                      </a:lnTo>
                      <a:lnTo>
                        <a:pt x="156" y="720"/>
                      </a:lnTo>
                      <a:lnTo>
                        <a:pt x="143" y="710"/>
                      </a:lnTo>
                      <a:lnTo>
                        <a:pt x="129" y="699"/>
                      </a:lnTo>
                      <a:lnTo>
                        <a:pt x="117" y="689"/>
                      </a:lnTo>
                      <a:lnTo>
                        <a:pt x="105" y="677"/>
                      </a:lnTo>
                      <a:lnTo>
                        <a:pt x="94" y="664"/>
                      </a:lnTo>
                      <a:lnTo>
                        <a:pt x="83" y="652"/>
                      </a:lnTo>
                      <a:lnTo>
                        <a:pt x="73" y="637"/>
                      </a:lnTo>
                      <a:lnTo>
                        <a:pt x="64" y="623"/>
                      </a:lnTo>
                      <a:lnTo>
                        <a:pt x="55" y="607"/>
                      </a:lnTo>
                      <a:lnTo>
                        <a:pt x="47" y="592"/>
                      </a:lnTo>
                      <a:lnTo>
                        <a:pt x="40" y="575"/>
                      </a:lnTo>
                      <a:lnTo>
                        <a:pt x="32" y="558"/>
                      </a:lnTo>
                      <a:lnTo>
                        <a:pt x="26" y="539"/>
                      </a:lnTo>
                      <a:lnTo>
                        <a:pt x="21" y="521"/>
                      </a:lnTo>
                      <a:lnTo>
                        <a:pt x="16" y="501"/>
                      </a:lnTo>
                      <a:lnTo>
                        <a:pt x="12" y="481"/>
                      </a:lnTo>
                      <a:lnTo>
                        <a:pt x="8" y="460"/>
                      </a:lnTo>
                      <a:lnTo>
                        <a:pt x="4" y="438"/>
                      </a:lnTo>
                      <a:lnTo>
                        <a:pt x="2" y="416"/>
                      </a:lnTo>
                      <a:lnTo>
                        <a:pt x="0" y="394"/>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46"/>
                <p:cNvSpPr/>
                <p:nvPr userDrawn="1"/>
              </p:nvSpPr>
              <p:spPr bwMode="auto">
                <a:xfrm>
                  <a:off x="8160178" y="1325999"/>
                  <a:ext cx="58437" cy="53125"/>
                </a:xfrm>
                <a:custGeom>
                  <a:avLst/>
                  <a:gdLst>
                    <a:gd name="T0" fmla="*/ 467 w 849"/>
                    <a:gd name="T1" fmla="*/ 768 h 768"/>
                    <a:gd name="T2" fmla="*/ 485 w 849"/>
                    <a:gd name="T3" fmla="*/ 726 h 768"/>
                    <a:gd name="T4" fmla="*/ 506 w 849"/>
                    <a:gd name="T5" fmla="*/ 717 h 768"/>
                    <a:gd name="T6" fmla="*/ 524 w 849"/>
                    <a:gd name="T7" fmla="*/ 703 h 768"/>
                    <a:gd name="T8" fmla="*/ 535 w 849"/>
                    <a:gd name="T9" fmla="*/ 682 h 768"/>
                    <a:gd name="T10" fmla="*/ 542 w 849"/>
                    <a:gd name="T11" fmla="*/ 655 h 768"/>
                    <a:gd name="T12" fmla="*/ 543 w 849"/>
                    <a:gd name="T13" fmla="*/ 241 h 768"/>
                    <a:gd name="T14" fmla="*/ 540 w 849"/>
                    <a:gd name="T15" fmla="*/ 195 h 768"/>
                    <a:gd name="T16" fmla="*/ 530 w 849"/>
                    <a:gd name="T17" fmla="*/ 160 h 768"/>
                    <a:gd name="T18" fmla="*/ 515 w 849"/>
                    <a:gd name="T19" fmla="*/ 133 h 768"/>
                    <a:gd name="T20" fmla="*/ 493 w 849"/>
                    <a:gd name="T21" fmla="*/ 116 h 768"/>
                    <a:gd name="T22" fmla="*/ 465 w 849"/>
                    <a:gd name="T23" fmla="*/ 108 h 768"/>
                    <a:gd name="T24" fmla="*/ 435 w 849"/>
                    <a:gd name="T25" fmla="*/ 112 h 768"/>
                    <a:gd name="T26" fmla="*/ 408 w 849"/>
                    <a:gd name="T27" fmla="*/ 122 h 768"/>
                    <a:gd name="T28" fmla="*/ 382 w 849"/>
                    <a:gd name="T29" fmla="*/ 137 h 768"/>
                    <a:gd name="T30" fmla="*/ 334 w 849"/>
                    <a:gd name="T31" fmla="*/ 183 h 768"/>
                    <a:gd name="T32" fmla="*/ 318 w 849"/>
                    <a:gd name="T33" fmla="*/ 646 h 768"/>
                    <a:gd name="T34" fmla="*/ 319 w 849"/>
                    <a:gd name="T35" fmla="*/ 676 h 768"/>
                    <a:gd name="T36" fmla="*/ 328 w 849"/>
                    <a:gd name="T37" fmla="*/ 699 h 768"/>
                    <a:gd name="T38" fmla="*/ 343 w 849"/>
                    <a:gd name="T39" fmla="*/ 716 h 768"/>
                    <a:gd name="T40" fmla="*/ 366 w 849"/>
                    <a:gd name="T41" fmla="*/ 726 h 768"/>
                    <a:gd name="T42" fmla="*/ 396 w 849"/>
                    <a:gd name="T43" fmla="*/ 729 h 768"/>
                    <a:gd name="T44" fmla="*/ 0 w 849"/>
                    <a:gd name="T45" fmla="*/ 729 h 768"/>
                    <a:gd name="T46" fmla="*/ 32 w 849"/>
                    <a:gd name="T47" fmla="*/ 726 h 768"/>
                    <a:gd name="T48" fmla="*/ 58 w 849"/>
                    <a:gd name="T49" fmla="*/ 715 h 768"/>
                    <a:gd name="T50" fmla="*/ 76 w 849"/>
                    <a:gd name="T51" fmla="*/ 697 h 768"/>
                    <a:gd name="T52" fmla="*/ 86 w 849"/>
                    <a:gd name="T53" fmla="*/ 673 h 768"/>
                    <a:gd name="T54" fmla="*/ 91 w 849"/>
                    <a:gd name="T55" fmla="*/ 641 h 768"/>
                    <a:gd name="T56" fmla="*/ 91 w 849"/>
                    <a:gd name="T57" fmla="*/ 143 h 768"/>
                    <a:gd name="T58" fmla="*/ 86 w 849"/>
                    <a:gd name="T59" fmla="*/ 116 h 768"/>
                    <a:gd name="T60" fmla="*/ 76 w 849"/>
                    <a:gd name="T61" fmla="*/ 93 h 768"/>
                    <a:gd name="T62" fmla="*/ 58 w 849"/>
                    <a:gd name="T63" fmla="*/ 76 h 768"/>
                    <a:gd name="T64" fmla="*/ 32 w 849"/>
                    <a:gd name="T65" fmla="*/ 64 h 768"/>
                    <a:gd name="T66" fmla="*/ 0 w 849"/>
                    <a:gd name="T67" fmla="*/ 57 h 768"/>
                    <a:gd name="T68" fmla="*/ 313 w 849"/>
                    <a:gd name="T69" fmla="*/ 133 h 768"/>
                    <a:gd name="T70" fmla="*/ 340 w 849"/>
                    <a:gd name="T71" fmla="*/ 103 h 768"/>
                    <a:gd name="T72" fmla="*/ 375 w 849"/>
                    <a:gd name="T73" fmla="*/ 65 h 768"/>
                    <a:gd name="T74" fmla="*/ 415 w 849"/>
                    <a:gd name="T75" fmla="*/ 36 h 768"/>
                    <a:gd name="T76" fmla="*/ 462 w 849"/>
                    <a:gd name="T77" fmla="*/ 15 h 768"/>
                    <a:gd name="T78" fmla="*/ 513 w 849"/>
                    <a:gd name="T79" fmla="*/ 3 h 768"/>
                    <a:gd name="T80" fmla="*/ 575 w 849"/>
                    <a:gd name="T81" fmla="*/ 3 h 768"/>
                    <a:gd name="T82" fmla="*/ 642 w 849"/>
                    <a:gd name="T83" fmla="*/ 22 h 768"/>
                    <a:gd name="T84" fmla="*/ 687 w 849"/>
                    <a:gd name="T85" fmla="*/ 46 h 768"/>
                    <a:gd name="T86" fmla="*/ 709 w 849"/>
                    <a:gd name="T87" fmla="*/ 66 h 768"/>
                    <a:gd name="T88" fmla="*/ 728 w 849"/>
                    <a:gd name="T89" fmla="*/ 90 h 768"/>
                    <a:gd name="T90" fmla="*/ 751 w 849"/>
                    <a:gd name="T91" fmla="*/ 135 h 768"/>
                    <a:gd name="T92" fmla="*/ 765 w 849"/>
                    <a:gd name="T93" fmla="*/ 202 h 768"/>
                    <a:gd name="T94" fmla="*/ 765 w 849"/>
                    <a:gd name="T95" fmla="*/ 646 h 768"/>
                    <a:gd name="T96" fmla="*/ 767 w 849"/>
                    <a:gd name="T97" fmla="*/ 676 h 768"/>
                    <a:gd name="T98" fmla="*/ 776 w 849"/>
                    <a:gd name="T99" fmla="*/ 699 h 768"/>
                    <a:gd name="T100" fmla="*/ 793 w 849"/>
                    <a:gd name="T101" fmla="*/ 716 h 768"/>
                    <a:gd name="T102" fmla="*/ 817 w 849"/>
                    <a:gd name="T103" fmla="*/ 726 h 768"/>
                    <a:gd name="T104" fmla="*/ 849 w 849"/>
                    <a:gd name="T105" fmla="*/ 72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9" h="768">
                      <a:moveTo>
                        <a:pt x="849" y="729"/>
                      </a:moveTo>
                      <a:lnTo>
                        <a:pt x="849" y="768"/>
                      </a:lnTo>
                      <a:lnTo>
                        <a:pt x="467" y="768"/>
                      </a:lnTo>
                      <a:lnTo>
                        <a:pt x="467" y="729"/>
                      </a:lnTo>
                      <a:lnTo>
                        <a:pt x="475" y="728"/>
                      </a:lnTo>
                      <a:lnTo>
                        <a:pt x="485" y="726"/>
                      </a:lnTo>
                      <a:lnTo>
                        <a:pt x="493" y="724"/>
                      </a:lnTo>
                      <a:lnTo>
                        <a:pt x="500" y="721"/>
                      </a:lnTo>
                      <a:lnTo>
                        <a:pt x="506" y="717"/>
                      </a:lnTo>
                      <a:lnTo>
                        <a:pt x="513" y="713"/>
                      </a:lnTo>
                      <a:lnTo>
                        <a:pt x="519" y="708"/>
                      </a:lnTo>
                      <a:lnTo>
                        <a:pt x="524" y="703"/>
                      </a:lnTo>
                      <a:lnTo>
                        <a:pt x="528" y="696"/>
                      </a:lnTo>
                      <a:lnTo>
                        <a:pt x="532" y="689"/>
                      </a:lnTo>
                      <a:lnTo>
                        <a:pt x="535" y="682"/>
                      </a:lnTo>
                      <a:lnTo>
                        <a:pt x="539" y="674"/>
                      </a:lnTo>
                      <a:lnTo>
                        <a:pt x="541" y="664"/>
                      </a:lnTo>
                      <a:lnTo>
                        <a:pt x="542" y="655"/>
                      </a:lnTo>
                      <a:lnTo>
                        <a:pt x="543" y="645"/>
                      </a:lnTo>
                      <a:lnTo>
                        <a:pt x="543" y="634"/>
                      </a:lnTo>
                      <a:lnTo>
                        <a:pt x="543" y="241"/>
                      </a:lnTo>
                      <a:lnTo>
                        <a:pt x="543" y="225"/>
                      </a:lnTo>
                      <a:lnTo>
                        <a:pt x="542" y="210"/>
                      </a:lnTo>
                      <a:lnTo>
                        <a:pt x="540" y="195"/>
                      </a:lnTo>
                      <a:lnTo>
                        <a:pt x="538" y="183"/>
                      </a:lnTo>
                      <a:lnTo>
                        <a:pt x="534" y="170"/>
                      </a:lnTo>
                      <a:lnTo>
                        <a:pt x="530" y="160"/>
                      </a:lnTo>
                      <a:lnTo>
                        <a:pt x="526" y="150"/>
                      </a:lnTo>
                      <a:lnTo>
                        <a:pt x="521" y="140"/>
                      </a:lnTo>
                      <a:lnTo>
                        <a:pt x="515" y="133"/>
                      </a:lnTo>
                      <a:lnTo>
                        <a:pt x="508" y="126"/>
                      </a:lnTo>
                      <a:lnTo>
                        <a:pt x="501" y="121"/>
                      </a:lnTo>
                      <a:lnTo>
                        <a:pt x="493" y="116"/>
                      </a:lnTo>
                      <a:lnTo>
                        <a:pt x="484" y="113"/>
                      </a:lnTo>
                      <a:lnTo>
                        <a:pt x="474" y="109"/>
                      </a:lnTo>
                      <a:lnTo>
                        <a:pt x="465" y="108"/>
                      </a:lnTo>
                      <a:lnTo>
                        <a:pt x="453" y="107"/>
                      </a:lnTo>
                      <a:lnTo>
                        <a:pt x="444" y="109"/>
                      </a:lnTo>
                      <a:lnTo>
                        <a:pt x="435" y="112"/>
                      </a:lnTo>
                      <a:lnTo>
                        <a:pt x="425" y="115"/>
                      </a:lnTo>
                      <a:lnTo>
                        <a:pt x="417" y="119"/>
                      </a:lnTo>
                      <a:lnTo>
                        <a:pt x="408" y="122"/>
                      </a:lnTo>
                      <a:lnTo>
                        <a:pt x="399" y="127"/>
                      </a:lnTo>
                      <a:lnTo>
                        <a:pt x="390" y="132"/>
                      </a:lnTo>
                      <a:lnTo>
                        <a:pt x="382" y="137"/>
                      </a:lnTo>
                      <a:lnTo>
                        <a:pt x="365" y="151"/>
                      </a:lnTo>
                      <a:lnTo>
                        <a:pt x="349" y="166"/>
                      </a:lnTo>
                      <a:lnTo>
                        <a:pt x="334" y="183"/>
                      </a:lnTo>
                      <a:lnTo>
                        <a:pt x="319" y="202"/>
                      </a:lnTo>
                      <a:lnTo>
                        <a:pt x="319" y="634"/>
                      </a:lnTo>
                      <a:lnTo>
                        <a:pt x="318" y="646"/>
                      </a:lnTo>
                      <a:lnTo>
                        <a:pt x="318" y="657"/>
                      </a:lnTo>
                      <a:lnTo>
                        <a:pt x="318" y="666"/>
                      </a:lnTo>
                      <a:lnTo>
                        <a:pt x="319" y="676"/>
                      </a:lnTo>
                      <a:lnTo>
                        <a:pt x="321" y="684"/>
                      </a:lnTo>
                      <a:lnTo>
                        <a:pt x="324" y="692"/>
                      </a:lnTo>
                      <a:lnTo>
                        <a:pt x="328" y="699"/>
                      </a:lnTo>
                      <a:lnTo>
                        <a:pt x="333" y="706"/>
                      </a:lnTo>
                      <a:lnTo>
                        <a:pt x="338" y="711"/>
                      </a:lnTo>
                      <a:lnTo>
                        <a:pt x="343" y="716"/>
                      </a:lnTo>
                      <a:lnTo>
                        <a:pt x="350" y="720"/>
                      </a:lnTo>
                      <a:lnTo>
                        <a:pt x="358" y="723"/>
                      </a:lnTo>
                      <a:lnTo>
                        <a:pt x="366" y="726"/>
                      </a:lnTo>
                      <a:lnTo>
                        <a:pt x="375" y="728"/>
                      </a:lnTo>
                      <a:lnTo>
                        <a:pt x="386" y="729"/>
                      </a:lnTo>
                      <a:lnTo>
                        <a:pt x="396" y="729"/>
                      </a:lnTo>
                      <a:lnTo>
                        <a:pt x="396" y="768"/>
                      </a:lnTo>
                      <a:lnTo>
                        <a:pt x="0" y="768"/>
                      </a:lnTo>
                      <a:lnTo>
                        <a:pt x="0" y="729"/>
                      </a:lnTo>
                      <a:lnTo>
                        <a:pt x="12" y="729"/>
                      </a:lnTo>
                      <a:lnTo>
                        <a:pt x="23" y="727"/>
                      </a:lnTo>
                      <a:lnTo>
                        <a:pt x="32" y="726"/>
                      </a:lnTo>
                      <a:lnTo>
                        <a:pt x="42" y="723"/>
                      </a:lnTo>
                      <a:lnTo>
                        <a:pt x="50" y="719"/>
                      </a:lnTo>
                      <a:lnTo>
                        <a:pt x="58" y="715"/>
                      </a:lnTo>
                      <a:lnTo>
                        <a:pt x="65" y="710"/>
                      </a:lnTo>
                      <a:lnTo>
                        <a:pt x="71" y="704"/>
                      </a:lnTo>
                      <a:lnTo>
                        <a:pt x="76" y="697"/>
                      </a:lnTo>
                      <a:lnTo>
                        <a:pt x="80" y="690"/>
                      </a:lnTo>
                      <a:lnTo>
                        <a:pt x="83" y="682"/>
                      </a:lnTo>
                      <a:lnTo>
                        <a:pt x="86" y="673"/>
                      </a:lnTo>
                      <a:lnTo>
                        <a:pt x="89" y="662"/>
                      </a:lnTo>
                      <a:lnTo>
                        <a:pt x="90" y="652"/>
                      </a:lnTo>
                      <a:lnTo>
                        <a:pt x="91" y="641"/>
                      </a:lnTo>
                      <a:lnTo>
                        <a:pt x="90" y="628"/>
                      </a:lnTo>
                      <a:lnTo>
                        <a:pt x="90" y="152"/>
                      </a:lnTo>
                      <a:lnTo>
                        <a:pt x="91" y="143"/>
                      </a:lnTo>
                      <a:lnTo>
                        <a:pt x="90" y="132"/>
                      </a:lnTo>
                      <a:lnTo>
                        <a:pt x="89" y="124"/>
                      </a:lnTo>
                      <a:lnTo>
                        <a:pt x="86" y="116"/>
                      </a:lnTo>
                      <a:lnTo>
                        <a:pt x="83" y="107"/>
                      </a:lnTo>
                      <a:lnTo>
                        <a:pt x="80" y="100"/>
                      </a:lnTo>
                      <a:lnTo>
                        <a:pt x="76" y="93"/>
                      </a:lnTo>
                      <a:lnTo>
                        <a:pt x="71" y="87"/>
                      </a:lnTo>
                      <a:lnTo>
                        <a:pt x="65" y="82"/>
                      </a:lnTo>
                      <a:lnTo>
                        <a:pt x="58" y="76"/>
                      </a:lnTo>
                      <a:lnTo>
                        <a:pt x="50" y="71"/>
                      </a:lnTo>
                      <a:lnTo>
                        <a:pt x="42" y="67"/>
                      </a:lnTo>
                      <a:lnTo>
                        <a:pt x="32" y="64"/>
                      </a:lnTo>
                      <a:lnTo>
                        <a:pt x="23" y="61"/>
                      </a:lnTo>
                      <a:lnTo>
                        <a:pt x="12" y="59"/>
                      </a:lnTo>
                      <a:lnTo>
                        <a:pt x="0" y="57"/>
                      </a:lnTo>
                      <a:lnTo>
                        <a:pt x="0" y="19"/>
                      </a:lnTo>
                      <a:lnTo>
                        <a:pt x="313" y="19"/>
                      </a:lnTo>
                      <a:lnTo>
                        <a:pt x="313" y="133"/>
                      </a:lnTo>
                      <a:lnTo>
                        <a:pt x="319" y="133"/>
                      </a:lnTo>
                      <a:lnTo>
                        <a:pt x="330" y="118"/>
                      </a:lnTo>
                      <a:lnTo>
                        <a:pt x="340" y="103"/>
                      </a:lnTo>
                      <a:lnTo>
                        <a:pt x="351" y="90"/>
                      </a:lnTo>
                      <a:lnTo>
                        <a:pt x="363" y="77"/>
                      </a:lnTo>
                      <a:lnTo>
                        <a:pt x="375" y="65"/>
                      </a:lnTo>
                      <a:lnTo>
                        <a:pt x="388" y="55"/>
                      </a:lnTo>
                      <a:lnTo>
                        <a:pt x="401" y="45"/>
                      </a:lnTo>
                      <a:lnTo>
                        <a:pt x="415" y="36"/>
                      </a:lnTo>
                      <a:lnTo>
                        <a:pt x="430" y="29"/>
                      </a:lnTo>
                      <a:lnTo>
                        <a:pt x="445" y="22"/>
                      </a:lnTo>
                      <a:lnTo>
                        <a:pt x="462" y="15"/>
                      </a:lnTo>
                      <a:lnTo>
                        <a:pt x="477" y="10"/>
                      </a:lnTo>
                      <a:lnTo>
                        <a:pt x="495" y="6"/>
                      </a:lnTo>
                      <a:lnTo>
                        <a:pt x="513" y="3"/>
                      </a:lnTo>
                      <a:lnTo>
                        <a:pt x="530" y="1"/>
                      </a:lnTo>
                      <a:lnTo>
                        <a:pt x="549" y="0"/>
                      </a:lnTo>
                      <a:lnTo>
                        <a:pt x="575" y="3"/>
                      </a:lnTo>
                      <a:lnTo>
                        <a:pt x="599" y="7"/>
                      </a:lnTo>
                      <a:lnTo>
                        <a:pt x="621" y="13"/>
                      </a:lnTo>
                      <a:lnTo>
                        <a:pt x="642" y="22"/>
                      </a:lnTo>
                      <a:lnTo>
                        <a:pt x="661" y="30"/>
                      </a:lnTo>
                      <a:lnTo>
                        <a:pt x="679" y="41"/>
                      </a:lnTo>
                      <a:lnTo>
                        <a:pt x="687" y="46"/>
                      </a:lnTo>
                      <a:lnTo>
                        <a:pt x="695" y="53"/>
                      </a:lnTo>
                      <a:lnTo>
                        <a:pt x="702" y="60"/>
                      </a:lnTo>
                      <a:lnTo>
                        <a:pt x="709" y="66"/>
                      </a:lnTo>
                      <a:lnTo>
                        <a:pt x="715" y="73"/>
                      </a:lnTo>
                      <a:lnTo>
                        <a:pt x="722" y="82"/>
                      </a:lnTo>
                      <a:lnTo>
                        <a:pt x="728" y="90"/>
                      </a:lnTo>
                      <a:lnTo>
                        <a:pt x="733" y="98"/>
                      </a:lnTo>
                      <a:lnTo>
                        <a:pt x="742" y="116"/>
                      </a:lnTo>
                      <a:lnTo>
                        <a:pt x="751" y="135"/>
                      </a:lnTo>
                      <a:lnTo>
                        <a:pt x="757" y="156"/>
                      </a:lnTo>
                      <a:lnTo>
                        <a:pt x="762" y="179"/>
                      </a:lnTo>
                      <a:lnTo>
                        <a:pt x="765" y="202"/>
                      </a:lnTo>
                      <a:lnTo>
                        <a:pt x="766" y="228"/>
                      </a:lnTo>
                      <a:lnTo>
                        <a:pt x="766" y="634"/>
                      </a:lnTo>
                      <a:lnTo>
                        <a:pt x="765" y="646"/>
                      </a:lnTo>
                      <a:lnTo>
                        <a:pt x="765" y="657"/>
                      </a:lnTo>
                      <a:lnTo>
                        <a:pt x="765" y="666"/>
                      </a:lnTo>
                      <a:lnTo>
                        <a:pt x="767" y="676"/>
                      </a:lnTo>
                      <a:lnTo>
                        <a:pt x="769" y="684"/>
                      </a:lnTo>
                      <a:lnTo>
                        <a:pt x="772" y="692"/>
                      </a:lnTo>
                      <a:lnTo>
                        <a:pt x="776" y="699"/>
                      </a:lnTo>
                      <a:lnTo>
                        <a:pt x="781" y="706"/>
                      </a:lnTo>
                      <a:lnTo>
                        <a:pt x="786" y="711"/>
                      </a:lnTo>
                      <a:lnTo>
                        <a:pt x="793" y="716"/>
                      </a:lnTo>
                      <a:lnTo>
                        <a:pt x="801" y="720"/>
                      </a:lnTo>
                      <a:lnTo>
                        <a:pt x="808" y="723"/>
                      </a:lnTo>
                      <a:lnTo>
                        <a:pt x="817" y="726"/>
                      </a:lnTo>
                      <a:lnTo>
                        <a:pt x="828" y="728"/>
                      </a:lnTo>
                      <a:lnTo>
                        <a:pt x="838" y="729"/>
                      </a:lnTo>
                      <a:lnTo>
                        <a:pt x="849" y="729"/>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47"/>
                <p:cNvSpPr>
                  <a:spLocks noEditPoints="1"/>
                </p:cNvSpPr>
                <p:nvPr userDrawn="1"/>
              </p:nvSpPr>
              <p:spPr bwMode="auto">
                <a:xfrm>
                  <a:off x="8229240" y="1325999"/>
                  <a:ext cx="51607" cy="75134"/>
                </a:xfrm>
                <a:custGeom>
                  <a:avLst/>
                  <a:gdLst>
                    <a:gd name="T0" fmla="*/ 252 w 748"/>
                    <a:gd name="T1" fmla="*/ 394 h 1091"/>
                    <a:gd name="T2" fmla="*/ 307 w 748"/>
                    <a:gd name="T3" fmla="*/ 466 h 1091"/>
                    <a:gd name="T4" fmla="*/ 395 w 748"/>
                    <a:gd name="T5" fmla="*/ 459 h 1091"/>
                    <a:gd name="T6" fmla="*/ 446 w 748"/>
                    <a:gd name="T7" fmla="*/ 373 h 1091"/>
                    <a:gd name="T8" fmla="*/ 452 w 748"/>
                    <a:gd name="T9" fmla="*/ 211 h 1091"/>
                    <a:gd name="T10" fmla="*/ 419 w 748"/>
                    <a:gd name="T11" fmla="*/ 91 h 1091"/>
                    <a:gd name="T12" fmla="*/ 345 w 748"/>
                    <a:gd name="T13" fmla="*/ 51 h 1091"/>
                    <a:gd name="T14" fmla="*/ 269 w 748"/>
                    <a:gd name="T15" fmla="*/ 91 h 1091"/>
                    <a:gd name="T16" fmla="*/ 241 w 748"/>
                    <a:gd name="T17" fmla="*/ 211 h 1091"/>
                    <a:gd name="T18" fmla="*/ 617 w 748"/>
                    <a:gd name="T19" fmla="*/ 130 h 1091"/>
                    <a:gd name="T20" fmla="*/ 674 w 748"/>
                    <a:gd name="T21" fmla="*/ 239 h 1091"/>
                    <a:gd name="T22" fmla="*/ 657 w 748"/>
                    <a:gd name="T23" fmla="*/ 372 h 1091"/>
                    <a:gd name="T24" fmla="*/ 578 w 748"/>
                    <a:gd name="T25" fmla="*/ 466 h 1091"/>
                    <a:gd name="T26" fmla="*/ 492 w 748"/>
                    <a:gd name="T27" fmla="*/ 509 h 1091"/>
                    <a:gd name="T28" fmla="*/ 301 w 748"/>
                    <a:gd name="T29" fmla="*/ 520 h 1091"/>
                    <a:gd name="T30" fmla="*/ 226 w 748"/>
                    <a:gd name="T31" fmla="*/ 554 h 1091"/>
                    <a:gd name="T32" fmla="*/ 205 w 748"/>
                    <a:gd name="T33" fmla="*/ 596 h 1091"/>
                    <a:gd name="T34" fmla="*/ 224 w 748"/>
                    <a:gd name="T35" fmla="*/ 643 h 1091"/>
                    <a:gd name="T36" fmla="*/ 327 w 748"/>
                    <a:gd name="T37" fmla="*/ 660 h 1091"/>
                    <a:gd name="T38" fmla="*/ 594 w 748"/>
                    <a:gd name="T39" fmla="*/ 676 h 1091"/>
                    <a:gd name="T40" fmla="*/ 700 w 748"/>
                    <a:gd name="T41" fmla="*/ 730 h 1091"/>
                    <a:gd name="T42" fmla="*/ 736 w 748"/>
                    <a:gd name="T43" fmla="*/ 785 h 1091"/>
                    <a:gd name="T44" fmla="*/ 747 w 748"/>
                    <a:gd name="T45" fmla="*/ 859 h 1091"/>
                    <a:gd name="T46" fmla="*/ 718 w 748"/>
                    <a:gd name="T47" fmla="*/ 949 h 1091"/>
                    <a:gd name="T48" fmla="*/ 652 w 748"/>
                    <a:gd name="T49" fmla="*/ 1018 h 1091"/>
                    <a:gd name="T50" fmla="*/ 545 w 748"/>
                    <a:gd name="T51" fmla="*/ 1064 h 1091"/>
                    <a:gd name="T52" fmla="*/ 376 w 748"/>
                    <a:gd name="T53" fmla="*/ 1089 h 1091"/>
                    <a:gd name="T54" fmla="*/ 130 w 748"/>
                    <a:gd name="T55" fmla="*/ 1066 h 1091"/>
                    <a:gd name="T56" fmla="*/ 42 w 748"/>
                    <a:gd name="T57" fmla="*/ 1023 h 1091"/>
                    <a:gd name="T58" fmla="*/ 6 w 748"/>
                    <a:gd name="T59" fmla="*/ 973 h 1091"/>
                    <a:gd name="T60" fmla="*/ 5 w 748"/>
                    <a:gd name="T61" fmla="*/ 904 h 1091"/>
                    <a:gd name="T62" fmla="*/ 60 w 748"/>
                    <a:gd name="T63" fmla="*/ 844 h 1091"/>
                    <a:gd name="T64" fmla="*/ 137 w 748"/>
                    <a:gd name="T65" fmla="*/ 813 h 1091"/>
                    <a:gd name="T66" fmla="*/ 54 w 748"/>
                    <a:gd name="T67" fmla="*/ 768 h 1091"/>
                    <a:gd name="T68" fmla="*/ 26 w 748"/>
                    <a:gd name="T69" fmla="*/ 703 h 1091"/>
                    <a:gd name="T70" fmla="*/ 55 w 748"/>
                    <a:gd name="T71" fmla="*/ 609 h 1091"/>
                    <a:gd name="T72" fmla="*/ 154 w 748"/>
                    <a:gd name="T73" fmla="*/ 533 h 1091"/>
                    <a:gd name="T74" fmla="*/ 128 w 748"/>
                    <a:gd name="T75" fmla="*/ 464 h 1091"/>
                    <a:gd name="T76" fmla="*/ 33 w 748"/>
                    <a:gd name="T77" fmla="*/ 357 h 1091"/>
                    <a:gd name="T78" fmla="*/ 17 w 748"/>
                    <a:gd name="T79" fmla="*/ 230 h 1091"/>
                    <a:gd name="T80" fmla="*/ 48 w 748"/>
                    <a:gd name="T81" fmla="*/ 139 h 1091"/>
                    <a:gd name="T82" fmla="*/ 107 w 748"/>
                    <a:gd name="T83" fmla="*/ 71 h 1091"/>
                    <a:gd name="T84" fmla="*/ 196 w 748"/>
                    <a:gd name="T85" fmla="*/ 26 h 1091"/>
                    <a:gd name="T86" fmla="*/ 352 w 748"/>
                    <a:gd name="T87" fmla="*/ 0 h 1091"/>
                    <a:gd name="T88" fmla="*/ 510 w 748"/>
                    <a:gd name="T89" fmla="*/ 29 h 1091"/>
                    <a:gd name="T90" fmla="*/ 177 w 748"/>
                    <a:gd name="T91" fmla="*/ 860 h 1091"/>
                    <a:gd name="T92" fmla="*/ 148 w 748"/>
                    <a:gd name="T93" fmla="*/ 913 h 1091"/>
                    <a:gd name="T94" fmla="*/ 159 w 748"/>
                    <a:gd name="T95" fmla="*/ 975 h 1091"/>
                    <a:gd name="T96" fmla="*/ 240 w 748"/>
                    <a:gd name="T97" fmla="*/ 1025 h 1091"/>
                    <a:gd name="T98" fmla="*/ 407 w 748"/>
                    <a:gd name="T99" fmla="*/ 1038 h 1091"/>
                    <a:gd name="T100" fmla="*/ 558 w 748"/>
                    <a:gd name="T101" fmla="*/ 1002 h 1091"/>
                    <a:gd name="T102" fmla="*/ 607 w 748"/>
                    <a:gd name="T103" fmla="*/ 948 h 1091"/>
                    <a:gd name="T104" fmla="*/ 606 w 748"/>
                    <a:gd name="T105" fmla="*/ 890 h 1091"/>
                    <a:gd name="T106" fmla="*/ 560 w 748"/>
                    <a:gd name="T107" fmla="*/ 846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8" h="1091">
                      <a:moveTo>
                        <a:pt x="243" y="260"/>
                      </a:moveTo>
                      <a:lnTo>
                        <a:pt x="242" y="287"/>
                      </a:lnTo>
                      <a:lnTo>
                        <a:pt x="241" y="312"/>
                      </a:lnTo>
                      <a:lnTo>
                        <a:pt x="242" y="335"/>
                      </a:lnTo>
                      <a:lnTo>
                        <a:pt x="244" y="356"/>
                      </a:lnTo>
                      <a:lnTo>
                        <a:pt x="248" y="376"/>
                      </a:lnTo>
                      <a:lnTo>
                        <a:pt x="252" y="394"/>
                      </a:lnTo>
                      <a:lnTo>
                        <a:pt x="256" y="409"/>
                      </a:lnTo>
                      <a:lnTo>
                        <a:pt x="262" y="424"/>
                      </a:lnTo>
                      <a:lnTo>
                        <a:pt x="269" y="436"/>
                      </a:lnTo>
                      <a:lnTo>
                        <a:pt x="277" y="446"/>
                      </a:lnTo>
                      <a:lnTo>
                        <a:pt x="286" y="455"/>
                      </a:lnTo>
                      <a:lnTo>
                        <a:pt x="295" y="461"/>
                      </a:lnTo>
                      <a:lnTo>
                        <a:pt x="307" y="466"/>
                      </a:lnTo>
                      <a:lnTo>
                        <a:pt x="318" y="469"/>
                      </a:lnTo>
                      <a:lnTo>
                        <a:pt x="332" y="470"/>
                      </a:lnTo>
                      <a:lnTo>
                        <a:pt x="345" y="469"/>
                      </a:lnTo>
                      <a:lnTo>
                        <a:pt x="359" y="469"/>
                      </a:lnTo>
                      <a:lnTo>
                        <a:pt x="372" y="467"/>
                      </a:lnTo>
                      <a:lnTo>
                        <a:pt x="384" y="464"/>
                      </a:lnTo>
                      <a:lnTo>
                        <a:pt x="395" y="459"/>
                      </a:lnTo>
                      <a:lnTo>
                        <a:pt x="406" y="451"/>
                      </a:lnTo>
                      <a:lnTo>
                        <a:pt x="414" y="443"/>
                      </a:lnTo>
                      <a:lnTo>
                        <a:pt x="422" y="432"/>
                      </a:lnTo>
                      <a:lnTo>
                        <a:pt x="429" y="420"/>
                      </a:lnTo>
                      <a:lnTo>
                        <a:pt x="436" y="406"/>
                      </a:lnTo>
                      <a:lnTo>
                        <a:pt x="441" y="391"/>
                      </a:lnTo>
                      <a:lnTo>
                        <a:pt x="446" y="373"/>
                      </a:lnTo>
                      <a:lnTo>
                        <a:pt x="449" y="354"/>
                      </a:lnTo>
                      <a:lnTo>
                        <a:pt x="451" y="333"/>
                      </a:lnTo>
                      <a:lnTo>
                        <a:pt x="453" y="310"/>
                      </a:lnTo>
                      <a:lnTo>
                        <a:pt x="454" y="286"/>
                      </a:lnTo>
                      <a:lnTo>
                        <a:pt x="453" y="260"/>
                      </a:lnTo>
                      <a:lnTo>
                        <a:pt x="453" y="234"/>
                      </a:lnTo>
                      <a:lnTo>
                        <a:pt x="452" y="211"/>
                      </a:lnTo>
                      <a:lnTo>
                        <a:pt x="450" y="189"/>
                      </a:lnTo>
                      <a:lnTo>
                        <a:pt x="447" y="168"/>
                      </a:lnTo>
                      <a:lnTo>
                        <a:pt x="443" y="150"/>
                      </a:lnTo>
                      <a:lnTo>
                        <a:pt x="438" y="132"/>
                      </a:lnTo>
                      <a:lnTo>
                        <a:pt x="433" y="117"/>
                      </a:lnTo>
                      <a:lnTo>
                        <a:pt x="426" y="103"/>
                      </a:lnTo>
                      <a:lnTo>
                        <a:pt x="419" y="91"/>
                      </a:lnTo>
                      <a:lnTo>
                        <a:pt x="411" y="81"/>
                      </a:lnTo>
                      <a:lnTo>
                        <a:pt x="402" y="71"/>
                      </a:lnTo>
                      <a:lnTo>
                        <a:pt x="392" y="64"/>
                      </a:lnTo>
                      <a:lnTo>
                        <a:pt x="382" y="58"/>
                      </a:lnTo>
                      <a:lnTo>
                        <a:pt x="370" y="54"/>
                      </a:lnTo>
                      <a:lnTo>
                        <a:pt x="358" y="52"/>
                      </a:lnTo>
                      <a:lnTo>
                        <a:pt x="345" y="51"/>
                      </a:lnTo>
                      <a:lnTo>
                        <a:pt x="332" y="52"/>
                      </a:lnTo>
                      <a:lnTo>
                        <a:pt x="318" y="54"/>
                      </a:lnTo>
                      <a:lnTo>
                        <a:pt x="307" y="58"/>
                      </a:lnTo>
                      <a:lnTo>
                        <a:pt x="295" y="64"/>
                      </a:lnTo>
                      <a:lnTo>
                        <a:pt x="286" y="71"/>
                      </a:lnTo>
                      <a:lnTo>
                        <a:pt x="277" y="81"/>
                      </a:lnTo>
                      <a:lnTo>
                        <a:pt x="269" y="91"/>
                      </a:lnTo>
                      <a:lnTo>
                        <a:pt x="262" y="103"/>
                      </a:lnTo>
                      <a:lnTo>
                        <a:pt x="256" y="117"/>
                      </a:lnTo>
                      <a:lnTo>
                        <a:pt x="252" y="132"/>
                      </a:lnTo>
                      <a:lnTo>
                        <a:pt x="248" y="150"/>
                      </a:lnTo>
                      <a:lnTo>
                        <a:pt x="244" y="168"/>
                      </a:lnTo>
                      <a:lnTo>
                        <a:pt x="242" y="189"/>
                      </a:lnTo>
                      <a:lnTo>
                        <a:pt x="241" y="211"/>
                      </a:lnTo>
                      <a:lnTo>
                        <a:pt x="242" y="234"/>
                      </a:lnTo>
                      <a:lnTo>
                        <a:pt x="243" y="260"/>
                      </a:lnTo>
                      <a:close/>
                      <a:moveTo>
                        <a:pt x="741" y="120"/>
                      </a:moveTo>
                      <a:lnTo>
                        <a:pt x="613" y="120"/>
                      </a:lnTo>
                      <a:lnTo>
                        <a:pt x="613" y="124"/>
                      </a:lnTo>
                      <a:lnTo>
                        <a:pt x="615" y="127"/>
                      </a:lnTo>
                      <a:lnTo>
                        <a:pt x="617" y="130"/>
                      </a:lnTo>
                      <a:lnTo>
                        <a:pt x="620" y="133"/>
                      </a:lnTo>
                      <a:lnTo>
                        <a:pt x="633" y="149"/>
                      </a:lnTo>
                      <a:lnTo>
                        <a:pt x="645" y="166"/>
                      </a:lnTo>
                      <a:lnTo>
                        <a:pt x="655" y="183"/>
                      </a:lnTo>
                      <a:lnTo>
                        <a:pt x="662" y="201"/>
                      </a:lnTo>
                      <a:lnTo>
                        <a:pt x="669" y="220"/>
                      </a:lnTo>
                      <a:lnTo>
                        <a:pt x="674" y="239"/>
                      </a:lnTo>
                      <a:lnTo>
                        <a:pt x="676" y="258"/>
                      </a:lnTo>
                      <a:lnTo>
                        <a:pt x="677" y="279"/>
                      </a:lnTo>
                      <a:lnTo>
                        <a:pt x="676" y="300"/>
                      </a:lnTo>
                      <a:lnTo>
                        <a:pt x="673" y="318"/>
                      </a:lnTo>
                      <a:lnTo>
                        <a:pt x="669" y="337"/>
                      </a:lnTo>
                      <a:lnTo>
                        <a:pt x="663" y="354"/>
                      </a:lnTo>
                      <a:lnTo>
                        <a:pt x="657" y="372"/>
                      </a:lnTo>
                      <a:lnTo>
                        <a:pt x="650" y="387"/>
                      </a:lnTo>
                      <a:lnTo>
                        <a:pt x="641" y="403"/>
                      </a:lnTo>
                      <a:lnTo>
                        <a:pt x="631" y="417"/>
                      </a:lnTo>
                      <a:lnTo>
                        <a:pt x="620" y="431"/>
                      </a:lnTo>
                      <a:lnTo>
                        <a:pt x="607" y="443"/>
                      </a:lnTo>
                      <a:lnTo>
                        <a:pt x="593" y="455"/>
                      </a:lnTo>
                      <a:lnTo>
                        <a:pt x="578" y="466"/>
                      </a:lnTo>
                      <a:lnTo>
                        <a:pt x="562" y="476"/>
                      </a:lnTo>
                      <a:lnTo>
                        <a:pt x="544" y="486"/>
                      </a:lnTo>
                      <a:lnTo>
                        <a:pt x="525" y="494"/>
                      </a:lnTo>
                      <a:lnTo>
                        <a:pt x="504" y="501"/>
                      </a:lnTo>
                      <a:lnTo>
                        <a:pt x="502" y="504"/>
                      </a:lnTo>
                      <a:lnTo>
                        <a:pt x="497" y="507"/>
                      </a:lnTo>
                      <a:lnTo>
                        <a:pt x="492" y="509"/>
                      </a:lnTo>
                      <a:lnTo>
                        <a:pt x="485" y="511"/>
                      </a:lnTo>
                      <a:lnTo>
                        <a:pt x="467" y="516"/>
                      </a:lnTo>
                      <a:lnTo>
                        <a:pt x="444" y="519"/>
                      </a:lnTo>
                      <a:lnTo>
                        <a:pt x="416" y="521"/>
                      </a:lnTo>
                      <a:lnTo>
                        <a:pt x="383" y="522"/>
                      </a:lnTo>
                      <a:lnTo>
                        <a:pt x="344" y="521"/>
                      </a:lnTo>
                      <a:lnTo>
                        <a:pt x="301" y="520"/>
                      </a:lnTo>
                      <a:lnTo>
                        <a:pt x="280" y="526"/>
                      </a:lnTo>
                      <a:lnTo>
                        <a:pt x="261" y="532"/>
                      </a:lnTo>
                      <a:lnTo>
                        <a:pt x="253" y="536"/>
                      </a:lnTo>
                      <a:lnTo>
                        <a:pt x="246" y="539"/>
                      </a:lnTo>
                      <a:lnTo>
                        <a:pt x="238" y="544"/>
                      </a:lnTo>
                      <a:lnTo>
                        <a:pt x="232" y="549"/>
                      </a:lnTo>
                      <a:lnTo>
                        <a:pt x="226" y="554"/>
                      </a:lnTo>
                      <a:lnTo>
                        <a:pt x="222" y="559"/>
                      </a:lnTo>
                      <a:lnTo>
                        <a:pt x="216" y="564"/>
                      </a:lnTo>
                      <a:lnTo>
                        <a:pt x="213" y="570"/>
                      </a:lnTo>
                      <a:lnTo>
                        <a:pt x="210" y="576"/>
                      </a:lnTo>
                      <a:lnTo>
                        <a:pt x="207" y="583"/>
                      </a:lnTo>
                      <a:lnTo>
                        <a:pt x="206" y="589"/>
                      </a:lnTo>
                      <a:lnTo>
                        <a:pt x="205" y="596"/>
                      </a:lnTo>
                      <a:lnTo>
                        <a:pt x="202" y="604"/>
                      </a:lnTo>
                      <a:lnTo>
                        <a:pt x="202" y="613"/>
                      </a:lnTo>
                      <a:lnTo>
                        <a:pt x="203" y="620"/>
                      </a:lnTo>
                      <a:lnTo>
                        <a:pt x="206" y="626"/>
                      </a:lnTo>
                      <a:lnTo>
                        <a:pt x="210" y="632"/>
                      </a:lnTo>
                      <a:lnTo>
                        <a:pt x="216" y="637"/>
                      </a:lnTo>
                      <a:lnTo>
                        <a:pt x="224" y="643"/>
                      </a:lnTo>
                      <a:lnTo>
                        <a:pt x="233" y="647"/>
                      </a:lnTo>
                      <a:lnTo>
                        <a:pt x="244" y="651"/>
                      </a:lnTo>
                      <a:lnTo>
                        <a:pt x="258" y="654"/>
                      </a:lnTo>
                      <a:lnTo>
                        <a:pt x="273" y="656"/>
                      </a:lnTo>
                      <a:lnTo>
                        <a:pt x="288" y="658"/>
                      </a:lnTo>
                      <a:lnTo>
                        <a:pt x="307" y="659"/>
                      </a:lnTo>
                      <a:lnTo>
                        <a:pt x="327" y="660"/>
                      </a:lnTo>
                      <a:lnTo>
                        <a:pt x="347" y="660"/>
                      </a:lnTo>
                      <a:lnTo>
                        <a:pt x="370" y="660"/>
                      </a:lnTo>
                      <a:lnTo>
                        <a:pt x="479" y="660"/>
                      </a:lnTo>
                      <a:lnTo>
                        <a:pt x="511" y="662"/>
                      </a:lnTo>
                      <a:lnTo>
                        <a:pt x="541" y="665"/>
                      </a:lnTo>
                      <a:lnTo>
                        <a:pt x="569" y="670"/>
                      </a:lnTo>
                      <a:lnTo>
                        <a:pt x="594" y="676"/>
                      </a:lnTo>
                      <a:lnTo>
                        <a:pt x="618" y="683"/>
                      </a:lnTo>
                      <a:lnTo>
                        <a:pt x="639" y="691"/>
                      </a:lnTo>
                      <a:lnTo>
                        <a:pt x="659" y="701"/>
                      </a:lnTo>
                      <a:lnTo>
                        <a:pt x="677" y="712"/>
                      </a:lnTo>
                      <a:lnTo>
                        <a:pt x="685" y="718"/>
                      </a:lnTo>
                      <a:lnTo>
                        <a:pt x="692" y="724"/>
                      </a:lnTo>
                      <a:lnTo>
                        <a:pt x="700" y="730"/>
                      </a:lnTo>
                      <a:lnTo>
                        <a:pt x="707" y="738"/>
                      </a:lnTo>
                      <a:lnTo>
                        <a:pt x="712" y="745"/>
                      </a:lnTo>
                      <a:lnTo>
                        <a:pt x="718" y="752"/>
                      </a:lnTo>
                      <a:lnTo>
                        <a:pt x="724" y="759"/>
                      </a:lnTo>
                      <a:lnTo>
                        <a:pt x="728" y="768"/>
                      </a:lnTo>
                      <a:lnTo>
                        <a:pt x="732" y="776"/>
                      </a:lnTo>
                      <a:lnTo>
                        <a:pt x="736" y="785"/>
                      </a:lnTo>
                      <a:lnTo>
                        <a:pt x="739" y="793"/>
                      </a:lnTo>
                      <a:lnTo>
                        <a:pt x="741" y="803"/>
                      </a:lnTo>
                      <a:lnTo>
                        <a:pt x="743" y="813"/>
                      </a:lnTo>
                      <a:lnTo>
                        <a:pt x="746" y="822"/>
                      </a:lnTo>
                      <a:lnTo>
                        <a:pt x="747" y="833"/>
                      </a:lnTo>
                      <a:lnTo>
                        <a:pt x="748" y="844"/>
                      </a:lnTo>
                      <a:lnTo>
                        <a:pt x="747" y="859"/>
                      </a:lnTo>
                      <a:lnTo>
                        <a:pt x="744" y="873"/>
                      </a:lnTo>
                      <a:lnTo>
                        <a:pt x="742" y="886"/>
                      </a:lnTo>
                      <a:lnTo>
                        <a:pt x="739" y="900"/>
                      </a:lnTo>
                      <a:lnTo>
                        <a:pt x="735" y="913"/>
                      </a:lnTo>
                      <a:lnTo>
                        <a:pt x="731" y="926"/>
                      </a:lnTo>
                      <a:lnTo>
                        <a:pt x="725" y="938"/>
                      </a:lnTo>
                      <a:lnTo>
                        <a:pt x="718" y="949"/>
                      </a:lnTo>
                      <a:lnTo>
                        <a:pt x="711" y="961"/>
                      </a:lnTo>
                      <a:lnTo>
                        <a:pt x="703" y="971"/>
                      </a:lnTo>
                      <a:lnTo>
                        <a:pt x="695" y="981"/>
                      </a:lnTo>
                      <a:lnTo>
                        <a:pt x="685" y="992"/>
                      </a:lnTo>
                      <a:lnTo>
                        <a:pt x="675" y="1001"/>
                      </a:lnTo>
                      <a:lnTo>
                        <a:pt x="663" y="1009"/>
                      </a:lnTo>
                      <a:lnTo>
                        <a:pt x="652" y="1018"/>
                      </a:lnTo>
                      <a:lnTo>
                        <a:pt x="638" y="1026"/>
                      </a:lnTo>
                      <a:lnTo>
                        <a:pt x="625" y="1033"/>
                      </a:lnTo>
                      <a:lnTo>
                        <a:pt x="610" y="1040"/>
                      </a:lnTo>
                      <a:lnTo>
                        <a:pt x="596" y="1048"/>
                      </a:lnTo>
                      <a:lnTo>
                        <a:pt x="580" y="1054"/>
                      </a:lnTo>
                      <a:lnTo>
                        <a:pt x="563" y="1059"/>
                      </a:lnTo>
                      <a:lnTo>
                        <a:pt x="545" y="1064"/>
                      </a:lnTo>
                      <a:lnTo>
                        <a:pt x="527" y="1069"/>
                      </a:lnTo>
                      <a:lnTo>
                        <a:pt x="507" y="1073"/>
                      </a:lnTo>
                      <a:lnTo>
                        <a:pt x="488" y="1078"/>
                      </a:lnTo>
                      <a:lnTo>
                        <a:pt x="467" y="1081"/>
                      </a:lnTo>
                      <a:lnTo>
                        <a:pt x="445" y="1084"/>
                      </a:lnTo>
                      <a:lnTo>
                        <a:pt x="423" y="1086"/>
                      </a:lnTo>
                      <a:lnTo>
                        <a:pt x="376" y="1089"/>
                      </a:lnTo>
                      <a:lnTo>
                        <a:pt x="326" y="1091"/>
                      </a:lnTo>
                      <a:lnTo>
                        <a:pt x="287" y="1090"/>
                      </a:lnTo>
                      <a:lnTo>
                        <a:pt x="251" y="1087"/>
                      </a:lnTo>
                      <a:lnTo>
                        <a:pt x="217" y="1084"/>
                      </a:lnTo>
                      <a:lnTo>
                        <a:pt x="186" y="1080"/>
                      </a:lnTo>
                      <a:lnTo>
                        <a:pt x="157" y="1073"/>
                      </a:lnTo>
                      <a:lnTo>
                        <a:pt x="130" y="1066"/>
                      </a:lnTo>
                      <a:lnTo>
                        <a:pt x="106" y="1059"/>
                      </a:lnTo>
                      <a:lnTo>
                        <a:pt x="85" y="1050"/>
                      </a:lnTo>
                      <a:lnTo>
                        <a:pt x="75" y="1045"/>
                      </a:lnTo>
                      <a:lnTo>
                        <a:pt x="66" y="1039"/>
                      </a:lnTo>
                      <a:lnTo>
                        <a:pt x="57" y="1034"/>
                      </a:lnTo>
                      <a:lnTo>
                        <a:pt x="49" y="1029"/>
                      </a:lnTo>
                      <a:lnTo>
                        <a:pt x="42" y="1023"/>
                      </a:lnTo>
                      <a:lnTo>
                        <a:pt x="34" y="1017"/>
                      </a:lnTo>
                      <a:lnTo>
                        <a:pt x="28" y="1009"/>
                      </a:lnTo>
                      <a:lnTo>
                        <a:pt x="23" y="1003"/>
                      </a:lnTo>
                      <a:lnTo>
                        <a:pt x="18" y="996"/>
                      </a:lnTo>
                      <a:lnTo>
                        <a:pt x="14" y="989"/>
                      </a:lnTo>
                      <a:lnTo>
                        <a:pt x="10" y="981"/>
                      </a:lnTo>
                      <a:lnTo>
                        <a:pt x="6" y="973"/>
                      </a:lnTo>
                      <a:lnTo>
                        <a:pt x="4" y="965"/>
                      </a:lnTo>
                      <a:lnTo>
                        <a:pt x="2" y="957"/>
                      </a:lnTo>
                      <a:lnTo>
                        <a:pt x="1" y="947"/>
                      </a:lnTo>
                      <a:lnTo>
                        <a:pt x="0" y="939"/>
                      </a:lnTo>
                      <a:lnTo>
                        <a:pt x="1" y="927"/>
                      </a:lnTo>
                      <a:lnTo>
                        <a:pt x="2" y="914"/>
                      </a:lnTo>
                      <a:lnTo>
                        <a:pt x="5" y="904"/>
                      </a:lnTo>
                      <a:lnTo>
                        <a:pt x="10" y="894"/>
                      </a:lnTo>
                      <a:lnTo>
                        <a:pt x="16" y="883"/>
                      </a:lnTo>
                      <a:lnTo>
                        <a:pt x="22" y="874"/>
                      </a:lnTo>
                      <a:lnTo>
                        <a:pt x="29" y="866"/>
                      </a:lnTo>
                      <a:lnTo>
                        <a:pt x="39" y="858"/>
                      </a:lnTo>
                      <a:lnTo>
                        <a:pt x="49" y="850"/>
                      </a:lnTo>
                      <a:lnTo>
                        <a:pt x="60" y="844"/>
                      </a:lnTo>
                      <a:lnTo>
                        <a:pt x="73" y="838"/>
                      </a:lnTo>
                      <a:lnTo>
                        <a:pt x="86" y="833"/>
                      </a:lnTo>
                      <a:lnTo>
                        <a:pt x="102" y="829"/>
                      </a:lnTo>
                      <a:lnTo>
                        <a:pt x="118" y="824"/>
                      </a:lnTo>
                      <a:lnTo>
                        <a:pt x="135" y="821"/>
                      </a:lnTo>
                      <a:lnTo>
                        <a:pt x="154" y="818"/>
                      </a:lnTo>
                      <a:lnTo>
                        <a:pt x="137" y="813"/>
                      </a:lnTo>
                      <a:lnTo>
                        <a:pt x="122" y="808"/>
                      </a:lnTo>
                      <a:lnTo>
                        <a:pt x="108" y="802"/>
                      </a:lnTo>
                      <a:lnTo>
                        <a:pt x="96" y="796"/>
                      </a:lnTo>
                      <a:lnTo>
                        <a:pt x="83" y="789"/>
                      </a:lnTo>
                      <a:lnTo>
                        <a:pt x="73" y="782"/>
                      </a:lnTo>
                      <a:lnTo>
                        <a:pt x="64" y="775"/>
                      </a:lnTo>
                      <a:lnTo>
                        <a:pt x="54" y="768"/>
                      </a:lnTo>
                      <a:lnTo>
                        <a:pt x="47" y="759"/>
                      </a:lnTo>
                      <a:lnTo>
                        <a:pt x="41" y="751"/>
                      </a:lnTo>
                      <a:lnTo>
                        <a:pt x="36" y="742"/>
                      </a:lnTo>
                      <a:lnTo>
                        <a:pt x="31" y="732"/>
                      </a:lnTo>
                      <a:lnTo>
                        <a:pt x="28" y="723"/>
                      </a:lnTo>
                      <a:lnTo>
                        <a:pt x="26" y="713"/>
                      </a:lnTo>
                      <a:lnTo>
                        <a:pt x="26" y="703"/>
                      </a:lnTo>
                      <a:lnTo>
                        <a:pt x="26" y="691"/>
                      </a:lnTo>
                      <a:lnTo>
                        <a:pt x="27" y="677"/>
                      </a:lnTo>
                      <a:lnTo>
                        <a:pt x="30" y="662"/>
                      </a:lnTo>
                      <a:lnTo>
                        <a:pt x="34" y="648"/>
                      </a:lnTo>
                      <a:lnTo>
                        <a:pt x="41" y="634"/>
                      </a:lnTo>
                      <a:lnTo>
                        <a:pt x="47" y="622"/>
                      </a:lnTo>
                      <a:lnTo>
                        <a:pt x="55" y="609"/>
                      </a:lnTo>
                      <a:lnTo>
                        <a:pt x="66" y="597"/>
                      </a:lnTo>
                      <a:lnTo>
                        <a:pt x="77" y="585"/>
                      </a:lnTo>
                      <a:lnTo>
                        <a:pt x="90" y="573"/>
                      </a:lnTo>
                      <a:lnTo>
                        <a:pt x="104" y="563"/>
                      </a:lnTo>
                      <a:lnTo>
                        <a:pt x="119" y="553"/>
                      </a:lnTo>
                      <a:lnTo>
                        <a:pt x="136" y="542"/>
                      </a:lnTo>
                      <a:lnTo>
                        <a:pt x="154" y="533"/>
                      </a:lnTo>
                      <a:lnTo>
                        <a:pt x="174" y="524"/>
                      </a:lnTo>
                      <a:lnTo>
                        <a:pt x="195" y="516"/>
                      </a:lnTo>
                      <a:lnTo>
                        <a:pt x="217" y="507"/>
                      </a:lnTo>
                      <a:lnTo>
                        <a:pt x="192" y="498"/>
                      </a:lnTo>
                      <a:lnTo>
                        <a:pt x="170" y="487"/>
                      </a:lnTo>
                      <a:lnTo>
                        <a:pt x="148" y="475"/>
                      </a:lnTo>
                      <a:lnTo>
                        <a:pt x="128" y="464"/>
                      </a:lnTo>
                      <a:lnTo>
                        <a:pt x="109" y="450"/>
                      </a:lnTo>
                      <a:lnTo>
                        <a:pt x="93" y="437"/>
                      </a:lnTo>
                      <a:lnTo>
                        <a:pt x="78" y="423"/>
                      </a:lnTo>
                      <a:lnTo>
                        <a:pt x="65" y="407"/>
                      </a:lnTo>
                      <a:lnTo>
                        <a:pt x="52" y="392"/>
                      </a:lnTo>
                      <a:lnTo>
                        <a:pt x="42" y="375"/>
                      </a:lnTo>
                      <a:lnTo>
                        <a:pt x="33" y="357"/>
                      </a:lnTo>
                      <a:lnTo>
                        <a:pt x="26" y="340"/>
                      </a:lnTo>
                      <a:lnTo>
                        <a:pt x="20" y="321"/>
                      </a:lnTo>
                      <a:lnTo>
                        <a:pt x="17" y="302"/>
                      </a:lnTo>
                      <a:lnTo>
                        <a:pt x="14" y="281"/>
                      </a:lnTo>
                      <a:lnTo>
                        <a:pt x="13" y="260"/>
                      </a:lnTo>
                      <a:lnTo>
                        <a:pt x="15" y="245"/>
                      </a:lnTo>
                      <a:lnTo>
                        <a:pt x="17" y="230"/>
                      </a:lnTo>
                      <a:lnTo>
                        <a:pt x="19" y="216"/>
                      </a:lnTo>
                      <a:lnTo>
                        <a:pt x="23" y="201"/>
                      </a:lnTo>
                      <a:lnTo>
                        <a:pt x="26" y="188"/>
                      </a:lnTo>
                      <a:lnTo>
                        <a:pt x="31" y="176"/>
                      </a:lnTo>
                      <a:lnTo>
                        <a:pt x="36" y="163"/>
                      </a:lnTo>
                      <a:lnTo>
                        <a:pt x="42" y="151"/>
                      </a:lnTo>
                      <a:lnTo>
                        <a:pt x="48" y="139"/>
                      </a:lnTo>
                      <a:lnTo>
                        <a:pt x="54" y="128"/>
                      </a:lnTo>
                      <a:lnTo>
                        <a:pt x="62" y="118"/>
                      </a:lnTo>
                      <a:lnTo>
                        <a:pt x="70" y="107"/>
                      </a:lnTo>
                      <a:lnTo>
                        <a:pt x="78" y="98"/>
                      </a:lnTo>
                      <a:lnTo>
                        <a:pt x="88" y="89"/>
                      </a:lnTo>
                      <a:lnTo>
                        <a:pt x="97" y="80"/>
                      </a:lnTo>
                      <a:lnTo>
                        <a:pt x="107" y="71"/>
                      </a:lnTo>
                      <a:lnTo>
                        <a:pt x="119" y="63"/>
                      </a:lnTo>
                      <a:lnTo>
                        <a:pt x="130" y="56"/>
                      </a:lnTo>
                      <a:lnTo>
                        <a:pt x="142" y="49"/>
                      </a:lnTo>
                      <a:lnTo>
                        <a:pt x="154" y="42"/>
                      </a:lnTo>
                      <a:lnTo>
                        <a:pt x="168" y="36"/>
                      </a:lnTo>
                      <a:lnTo>
                        <a:pt x="181" y="31"/>
                      </a:lnTo>
                      <a:lnTo>
                        <a:pt x="196" y="26"/>
                      </a:lnTo>
                      <a:lnTo>
                        <a:pt x="210" y="21"/>
                      </a:lnTo>
                      <a:lnTo>
                        <a:pt x="226" y="16"/>
                      </a:lnTo>
                      <a:lnTo>
                        <a:pt x="242" y="12"/>
                      </a:lnTo>
                      <a:lnTo>
                        <a:pt x="259" y="9"/>
                      </a:lnTo>
                      <a:lnTo>
                        <a:pt x="277" y="6"/>
                      </a:lnTo>
                      <a:lnTo>
                        <a:pt x="313" y="2"/>
                      </a:lnTo>
                      <a:lnTo>
                        <a:pt x="352" y="0"/>
                      </a:lnTo>
                      <a:lnTo>
                        <a:pt x="375" y="0"/>
                      </a:lnTo>
                      <a:lnTo>
                        <a:pt x="398" y="2"/>
                      </a:lnTo>
                      <a:lnTo>
                        <a:pt x="421" y="5"/>
                      </a:lnTo>
                      <a:lnTo>
                        <a:pt x="444" y="9"/>
                      </a:lnTo>
                      <a:lnTo>
                        <a:pt x="466" y="14"/>
                      </a:lnTo>
                      <a:lnTo>
                        <a:pt x="488" y="22"/>
                      </a:lnTo>
                      <a:lnTo>
                        <a:pt x="510" y="29"/>
                      </a:lnTo>
                      <a:lnTo>
                        <a:pt x="530" y="38"/>
                      </a:lnTo>
                      <a:lnTo>
                        <a:pt x="741" y="38"/>
                      </a:lnTo>
                      <a:lnTo>
                        <a:pt x="741" y="120"/>
                      </a:lnTo>
                      <a:close/>
                      <a:moveTo>
                        <a:pt x="486" y="837"/>
                      </a:moveTo>
                      <a:lnTo>
                        <a:pt x="205" y="837"/>
                      </a:lnTo>
                      <a:lnTo>
                        <a:pt x="189" y="848"/>
                      </a:lnTo>
                      <a:lnTo>
                        <a:pt x="177" y="860"/>
                      </a:lnTo>
                      <a:lnTo>
                        <a:pt x="167" y="872"/>
                      </a:lnTo>
                      <a:lnTo>
                        <a:pt x="158" y="883"/>
                      </a:lnTo>
                      <a:lnTo>
                        <a:pt x="155" y="890"/>
                      </a:lnTo>
                      <a:lnTo>
                        <a:pt x="152" y="896"/>
                      </a:lnTo>
                      <a:lnTo>
                        <a:pt x="150" y="901"/>
                      </a:lnTo>
                      <a:lnTo>
                        <a:pt x="149" y="907"/>
                      </a:lnTo>
                      <a:lnTo>
                        <a:pt x="148" y="913"/>
                      </a:lnTo>
                      <a:lnTo>
                        <a:pt x="147" y="919"/>
                      </a:lnTo>
                      <a:lnTo>
                        <a:pt x="147" y="926"/>
                      </a:lnTo>
                      <a:lnTo>
                        <a:pt x="147" y="932"/>
                      </a:lnTo>
                      <a:lnTo>
                        <a:pt x="148" y="944"/>
                      </a:lnTo>
                      <a:lnTo>
                        <a:pt x="150" y="955"/>
                      </a:lnTo>
                      <a:lnTo>
                        <a:pt x="154" y="965"/>
                      </a:lnTo>
                      <a:lnTo>
                        <a:pt x="159" y="975"/>
                      </a:lnTo>
                      <a:lnTo>
                        <a:pt x="167" y="984"/>
                      </a:lnTo>
                      <a:lnTo>
                        <a:pt x="175" y="992"/>
                      </a:lnTo>
                      <a:lnTo>
                        <a:pt x="185" y="1000"/>
                      </a:lnTo>
                      <a:lnTo>
                        <a:pt x="197" y="1007"/>
                      </a:lnTo>
                      <a:lnTo>
                        <a:pt x="210" y="1014"/>
                      </a:lnTo>
                      <a:lnTo>
                        <a:pt x="225" y="1020"/>
                      </a:lnTo>
                      <a:lnTo>
                        <a:pt x="240" y="1025"/>
                      </a:lnTo>
                      <a:lnTo>
                        <a:pt x="259" y="1029"/>
                      </a:lnTo>
                      <a:lnTo>
                        <a:pt x="278" y="1033"/>
                      </a:lnTo>
                      <a:lnTo>
                        <a:pt x="299" y="1036"/>
                      </a:lnTo>
                      <a:lnTo>
                        <a:pt x="321" y="1038"/>
                      </a:lnTo>
                      <a:lnTo>
                        <a:pt x="345" y="1040"/>
                      </a:lnTo>
                      <a:lnTo>
                        <a:pt x="376" y="1040"/>
                      </a:lnTo>
                      <a:lnTo>
                        <a:pt x="407" y="1038"/>
                      </a:lnTo>
                      <a:lnTo>
                        <a:pt x="435" y="1036"/>
                      </a:lnTo>
                      <a:lnTo>
                        <a:pt x="460" y="1033"/>
                      </a:lnTo>
                      <a:lnTo>
                        <a:pt x="484" y="1029"/>
                      </a:lnTo>
                      <a:lnTo>
                        <a:pt x="505" y="1024"/>
                      </a:lnTo>
                      <a:lnTo>
                        <a:pt x="525" y="1018"/>
                      </a:lnTo>
                      <a:lnTo>
                        <a:pt x="543" y="1010"/>
                      </a:lnTo>
                      <a:lnTo>
                        <a:pt x="558" y="1002"/>
                      </a:lnTo>
                      <a:lnTo>
                        <a:pt x="573" y="993"/>
                      </a:lnTo>
                      <a:lnTo>
                        <a:pt x="584" y="984"/>
                      </a:lnTo>
                      <a:lnTo>
                        <a:pt x="594" y="972"/>
                      </a:lnTo>
                      <a:lnTo>
                        <a:pt x="598" y="967"/>
                      </a:lnTo>
                      <a:lnTo>
                        <a:pt x="602" y="961"/>
                      </a:lnTo>
                      <a:lnTo>
                        <a:pt x="605" y="955"/>
                      </a:lnTo>
                      <a:lnTo>
                        <a:pt x="607" y="948"/>
                      </a:lnTo>
                      <a:lnTo>
                        <a:pt x="609" y="941"/>
                      </a:lnTo>
                      <a:lnTo>
                        <a:pt x="611" y="934"/>
                      </a:lnTo>
                      <a:lnTo>
                        <a:pt x="612" y="927"/>
                      </a:lnTo>
                      <a:lnTo>
                        <a:pt x="613" y="919"/>
                      </a:lnTo>
                      <a:lnTo>
                        <a:pt x="611" y="909"/>
                      </a:lnTo>
                      <a:lnTo>
                        <a:pt x="609" y="899"/>
                      </a:lnTo>
                      <a:lnTo>
                        <a:pt x="606" y="890"/>
                      </a:lnTo>
                      <a:lnTo>
                        <a:pt x="603" y="881"/>
                      </a:lnTo>
                      <a:lnTo>
                        <a:pt x="598" y="874"/>
                      </a:lnTo>
                      <a:lnTo>
                        <a:pt x="593" y="867"/>
                      </a:lnTo>
                      <a:lnTo>
                        <a:pt x="585" y="861"/>
                      </a:lnTo>
                      <a:lnTo>
                        <a:pt x="578" y="854"/>
                      </a:lnTo>
                      <a:lnTo>
                        <a:pt x="570" y="850"/>
                      </a:lnTo>
                      <a:lnTo>
                        <a:pt x="560" y="846"/>
                      </a:lnTo>
                      <a:lnTo>
                        <a:pt x="550" y="843"/>
                      </a:lnTo>
                      <a:lnTo>
                        <a:pt x="539" y="840"/>
                      </a:lnTo>
                      <a:lnTo>
                        <a:pt x="527" y="838"/>
                      </a:lnTo>
                      <a:lnTo>
                        <a:pt x="514" y="837"/>
                      </a:lnTo>
                      <a:lnTo>
                        <a:pt x="500" y="837"/>
                      </a:lnTo>
                      <a:lnTo>
                        <a:pt x="486" y="837"/>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48"/>
                <p:cNvSpPr/>
                <p:nvPr userDrawn="1"/>
              </p:nvSpPr>
              <p:spPr bwMode="auto">
                <a:xfrm>
                  <a:off x="8314240" y="1303232"/>
                  <a:ext cx="68303" cy="75892"/>
                </a:xfrm>
                <a:custGeom>
                  <a:avLst/>
                  <a:gdLst>
                    <a:gd name="T0" fmla="*/ 785 w 989"/>
                    <a:gd name="T1" fmla="*/ 1099 h 1099"/>
                    <a:gd name="T2" fmla="*/ 204 w 989"/>
                    <a:gd name="T3" fmla="*/ 1060 h 1099"/>
                    <a:gd name="T4" fmla="*/ 245 w 989"/>
                    <a:gd name="T5" fmla="*/ 1060 h 1099"/>
                    <a:gd name="T6" fmla="*/ 281 w 989"/>
                    <a:gd name="T7" fmla="*/ 1055 h 1099"/>
                    <a:gd name="T8" fmla="*/ 310 w 989"/>
                    <a:gd name="T9" fmla="*/ 1045 h 1099"/>
                    <a:gd name="T10" fmla="*/ 333 w 989"/>
                    <a:gd name="T11" fmla="*/ 1028 h 1099"/>
                    <a:gd name="T12" fmla="*/ 349 w 989"/>
                    <a:gd name="T13" fmla="*/ 1007 h 1099"/>
                    <a:gd name="T14" fmla="*/ 361 w 989"/>
                    <a:gd name="T15" fmla="*/ 980 h 1099"/>
                    <a:gd name="T16" fmla="*/ 365 w 989"/>
                    <a:gd name="T17" fmla="*/ 947 h 1099"/>
                    <a:gd name="T18" fmla="*/ 363 w 989"/>
                    <a:gd name="T19" fmla="*/ 909 h 1099"/>
                    <a:gd name="T20" fmla="*/ 345 w 989"/>
                    <a:gd name="T21" fmla="*/ 52 h 1099"/>
                    <a:gd name="T22" fmla="*/ 311 w 989"/>
                    <a:gd name="T23" fmla="*/ 54 h 1099"/>
                    <a:gd name="T24" fmla="*/ 278 w 989"/>
                    <a:gd name="T25" fmla="*/ 58 h 1099"/>
                    <a:gd name="T26" fmla="*/ 247 w 989"/>
                    <a:gd name="T27" fmla="*/ 64 h 1099"/>
                    <a:gd name="T28" fmla="*/ 219 w 989"/>
                    <a:gd name="T29" fmla="*/ 74 h 1099"/>
                    <a:gd name="T30" fmla="*/ 193 w 989"/>
                    <a:gd name="T31" fmla="*/ 84 h 1099"/>
                    <a:gd name="T32" fmla="*/ 169 w 989"/>
                    <a:gd name="T33" fmla="*/ 96 h 1099"/>
                    <a:gd name="T34" fmla="*/ 147 w 989"/>
                    <a:gd name="T35" fmla="*/ 112 h 1099"/>
                    <a:gd name="T36" fmla="*/ 127 w 989"/>
                    <a:gd name="T37" fmla="*/ 128 h 1099"/>
                    <a:gd name="T38" fmla="*/ 109 w 989"/>
                    <a:gd name="T39" fmla="*/ 148 h 1099"/>
                    <a:gd name="T40" fmla="*/ 94 w 989"/>
                    <a:gd name="T41" fmla="*/ 169 h 1099"/>
                    <a:gd name="T42" fmla="*/ 80 w 989"/>
                    <a:gd name="T43" fmla="*/ 193 h 1099"/>
                    <a:gd name="T44" fmla="*/ 69 w 989"/>
                    <a:gd name="T45" fmla="*/ 218 h 1099"/>
                    <a:gd name="T46" fmla="*/ 58 w 989"/>
                    <a:gd name="T47" fmla="*/ 246 h 1099"/>
                    <a:gd name="T48" fmla="*/ 51 w 989"/>
                    <a:gd name="T49" fmla="*/ 276 h 1099"/>
                    <a:gd name="T50" fmla="*/ 46 w 989"/>
                    <a:gd name="T51" fmla="*/ 308 h 1099"/>
                    <a:gd name="T52" fmla="*/ 0 w 989"/>
                    <a:gd name="T53" fmla="*/ 325 h 1099"/>
                    <a:gd name="T54" fmla="*/ 982 w 989"/>
                    <a:gd name="T55" fmla="*/ 0 h 1099"/>
                    <a:gd name="T56" fmla="*/ 938 w 989"/>
                    <a:gd name="T57" fmla="*/ 325 h 1099"/>
                    <a:gd name="T58" fmla="*/ 932 w 989"/>
                    <a:gd name="T59" fmla="*/ 291 h 1099"/>
                    <a:gd name="T60" fmla="*/ 926 w 989"/>
                    <a:gd name="T61" fmla="*/ 260 h 1099"/>
                    <a:gd name="T62" fmla="*/ 917 w 989"/>
                    <a:gd name="T63" fmla="*/ 230 h 1099"/>
                    <a:gd name="T64" fmla="*/ 906 w 989"/>
                    <a:gd name="T65" fmla="*/ 203 h 1099"/>
                    <a:gd name="T66" fmla="*/ 894 w 989"/>
                    <a:gd name="T67" fmla="*/ 178 h 1099"/>
                    <a:gd name="T68" fmla="*/ 879 w 989"/>
                    <a:gd name="T69" fmla="*/ 155 h 1099"/>
                    <a:gd name="T70" fmla="*/ 863 w 989"/>
                    <a:gd name="T71" fmla="*/ 135 h 1099"/>
                    <a:gd name="T72" fmla="*/ 844 w 989"/>
                    <a:gd name="T73" fmla="*/ 117 h 1099"/>
                    <a:gd name="T74" fmla="*/ 823 w 989"/>
                    <a:gd name="T75" fmla="*/ 101 h 1099"/>
                    <a:gd name="T76" fmla="*/ 800 w 989"/>
                    <a:gd name="T77" fmla="*/ 87 h 1099"/>
                    <a:gd name="T78" fmla="*/ 777 w 989"/>
                    <a:gd name="T79" fmla="*/ 76 h 1099"/>
                    <a:gd name="T80" fmla="*/ 750 w 989"/>
                    <a:gd name="T81" fmla="*/ 66 h 1099"/>
                    <a:gd name="T82" fmla="*/ 721 w 989"/>
                    <a:gd name="T83" fmla="*/ 59 h 1099"/>
                    <a:gd name="T84" fmla="*/ 691 w 989"/>
                    <a:gd name="T85" fmla="*/ 54 h 1099"/>
                    <a:gd name="T86" fmla="*/ 659 w 989"/>
                    <a:gd name="T87" fmla="*/ 52 h 1099"/>
                    <a:gd name="T88" fmla="*/ 625 w 989"/>
                    <a:gd name="T89" fmla="*/ 52 h 1099"/>
                    <a:gd name="T90" fmla="*/ 623 w 989"/>
                    <a:gd name="T91" fmla="*/ 928 h 1099"/>
                    <a:gd name="T92" fmla="*/ 623 w 989"/>
                    <a:gd name="T93" fmla="*/ 964 h 1099"/>
                    <a:gd name="T94" fmla="*/ 630 w 989"/>
                    <a:gd name="T95" fmla="*/ 994 h 1099"/>
                    <a:gd name="T96" fmla="*/ 639 w 989"/>
                    <a:gd name="T97" fmla="*/ 1013 h 1099"/>
                    <a:gd name="T98" fmla="*/ 648 w 989"/>
                    <a:gd name="T99" fmla="*/ 1024 h 1099"/>
                    <a:gd name="T100" fmla="*/ 663 w 989"/>
                    <a:gd name="T101" fmla="*/ 1038 h 1099"/>
                    <a:gd name="T102" fmla="*/ 689 w 989"/>
                    <a:gd name="T103" fmla="*/ 1051 h 1099"/>
                    <a:gd name="T104" fmla="*/ 722 w 989"/>
                    <a:gd name="T105" fmla="*/ 1059 h 1099"/>
                    <a:gd name="T106" fmla="*/ 762 w 989"/>
                    <a:gd name="T107" fmla="*/ 1061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9" h="1099">
                      <a:moveTo>
                        <a:pt x="785" y="1060"/>
                      </a:moveTo>
                      <a:lnTo>
                        <a:pt x="785" y="1099"/>
                      </a:lnTo>
                      <a:lnTo>
                        <a:pt x="204" y="1099"/>
                      </a:lnTo>
                      <a:lnTo>
                        <a:pt x="204" y="1060"/>
                      </a:lnTo>
                      <a:lnTo>
                        <a:pt x="226" y="1061"/>
                      </a:lnTo>
                      <a:lnTo>
                        <a:pt x="245" y="1060"/>
                      </a:lnTo>
                      <a:lnTo>
                        <a:pt x="264" y="1059"/>
                      </a:lnTo>
                      <a:lnTo>
                        <a:pt x="281" y="1055"/>
                      </a:lnTo>
                      <a:lnTo>
                        <a:pt x="296" y="1051"/>
                      </a:lnTo>
                      <a:lnTo>
                        <a:pt x="310" y="1045"/>
                      </a:lnTo>
                      <a:lnTo>
                        <a:pt x="322" y="1038"/>
                      </a:lnTo>
                      <a:lnTo>
                        <a:pt x="333" y="1028"/>
                      </a:lnTo>
                      <a:lnTo>
                        <a:pt x="342" y="1018"/>
                      </a:lnTo>
                      <a:lnTo>
                        <a:pt x="349" y="1007"/>
                      </a:lnTo>
                      <a:lnTo>
                        <a:pt x="356" y="994"/>
                      </a:lnTo>
                      <a:lnTo>
                        <a:pt x="361" y="980"/>
                      </a:lnTo>
                      <a:lnTo>
                        <a:pt x="364" y="964"/>
                      </a:lnTo>
                      <a:lnTo>
                        <a:pt x="365" y="947"/>
                      </a:lnTo>
                      <a:lnTo>
                        <a:pt x="365" y="928"/>
                      </a:lnTo>
                      <a:lnTo>
                        <a:pt x="363" y="909"/>
                      </a:lnTo>
                      <a:lnTo>
                        <a:pt x="363" y="52"/>
                      </a:lnTo>
                      <a:lnTo>
                        <a:pt x="345" y="52"/>
                      </a:lnTo>
                      <a:lnTo>
                        <a:pt x="327" y="53"/>
                      </a:lnTo>
                      <a:lnTo>
                        <a:pt x="311" y="54"/>
                      </a:lnTo>
                      <a:lnTo>
                        <a:pt x="294" y="56"/>
                      </a:lnTo>
                      <a:lnTo>
                        <a:pt x="278" y="58"/>
                      </a:lnTo>
                      <a:lnTo>
                        <a:pt x="263" y="61"/>
                      </a:lnTo>
                      <a:lnTo>
                        <a:pt x="247" y="64"/>
                      </a:lnTo>
                      <a:lnTo>
                        <a:pt x="233" y="69"/>
                      </a:lnTo>
                      <a:lnTo>
                        <a:pt x="219" y="74"/>
                      </a:lnTo>
                      <a:lnTo>
                        <a:pt x="206" y="78"/>
                      </a:lnTo>
                      <a:lnTo>
                        <a:pt x="193" y="84"/>
                      </a:lnTo>
                      <a:lnTo>
                        <a:pt x="181" y="90"/>
                      </a:lnTo>
                      <a:lnTo>
                        <a:pt x="169" y="96"/>
                      </a:lnTo>
                      <a:lnTo>
                        <a:pt x="158" y="104"/>
                      </a:lnTo>
                      <a:lnTo>
                        <a:pt x="147" y="112"/>
                      </a:lnTo>
                      <a:lnTo>
                        <a:pt x="137" y="120"/>
                      </a:lnTo>
                      <a:lnTo>
                        <a:pt x="127" y="128"/>
                      </a:lnTo>
                      <a:lnTo>
                        <a:pt x="117" y="138"/>
                      </a:lnTo>
                      <a:lnTo>
                        <a:pt x="109" y="148"/>
                      </a:lnTo>
                      <a:lnTo>
                        <a:pt x="101" y="158"/>
                      </a:lnTo>
                      <a:lnTo>
                        <a:pt x="94" y="169"/>
                      </a:lnTo>
                      <a:lnTo>
                        <a:pt x="86" y="180"/>
                      </a:lnTo>
                      <a:lnTo>
                        <a:pt x="80" y="193"/>
                      </a:lnTo>
                      <a:lnTo>
                        <a:pt x="74" y="205"/>
                      </a:lnTo>
                      <a:lnTo>
                        <a:pt x="69" y="218"/>
                      </a:lnTo>
                      <a:lnTo>
                        <a:pt x="63" y="232"/>
                      </a:lnTo>
                      <a:lnTo>
                        <a:pt x="58" y="246"/>
                      </a:lnTo>
                      <a:lnTo>
                        <a:pt x="55" y="261"/>
                      </a:lnTo>
                      <a:lnTo>
                        <a:pt x="51" y="276"/>
                      </a:lnTo>
                      <a:lnTo>
                        <a:pt x="49" y="292"/>
                      </a:lnTo>
                      <a:lnTo>
                        <a:pt x="46" y="308"/>
                      </a:lnTo>
                      <a:lnTo>
                        <a:pt x="45" y="325"/>
                      </a:lnTo>
                      <a:lnTo>
                        <a:pt x="0" y="325"/>
                      </a:lnTo>
                      <a:lnTo>
                        <a:pt x="6" y="0"/>
                      </a:lnTo>
                      <a:lnTo>
                        <a:pt x="982" y="0"/>
                      </a:lnTo>
                      <a:lnTo>
                        <a:pt x="989" y="325"/>
                      </a:lnTo>
                      <a:lnTo>
                        <a:pt x="938" y="325"/>
                      </a:lnTo>
                      <a:lnTo>
                        <a:pt x="936" y="307"/>
                      </a:lnTo>
                      <a:lnTo>
                        <a:pt x="932" y="291"/>
                      </a:lnTo>
                      <a:lnTo>
                        <a:pt x="929" y="275"/>
                      </a:lnTo>
                      <a:lnTo>
                        <a:pt x="926" y="260"/>
                      </a:lnTo>
                      <a:lnTo>
                        <a:pt x="922" y="244"/>
                      </a:lnTo>
                      <a:lnTo>
                        <a:pt x="917" y="230"/>
                      </a:lnTo>
                      <a:lnTo>
                        <a:pt x="912" y="216"/>
                      </a:lnTo>
                      <a:lnTo>
                        <a:pt x="906" y="203"/>
                      </a:lnTo>
                      <a:lnTo>
                        <a:pt x="900" y="190"/>
                      </a:lnTo>
                      <a:lnTo>
                        <a:pt x="894" y="178"/>
                      </a:lnTo>
                      <a:lnTo>
                        <a:pt x="887" y="167"/>
                      </a:lnTo>
                      <a:lnTo>
                        <a:pt x="879" y="155"/>
                      </a:lnTo>
                      <a:lnTo>
                        <a:pt x="871" y="145"/>
                      </a:lnTo>
                      <a:lnTo>
                        <a:pt x="863" y="135"/>
                      </a:lnTo>
                      <a:lnTo>
                        <a:pt x="853" y="125"/>
                      </a:lnTo>
                      <a:lnTo>
                        <a:pt x="844" y="117"/>
                      </a:lnTo>
                      <a:lnTo>
                        <a:pt x="834" y="109"/>
                      </a:lnTo>
                      <a:lnTo>
                        <a:pt x="823" y="101"/>
                      </a:lnTo>
                      <a:lnTo>
                        <a:pt x="812" y="93"/>
                      </a:lnTo>
                      <a:lnTo>
                        <a:pt x="800" y="87"/>
                      </a:lnTo>
                      <a:lnTo>
                        <a:pt x="789" y="81"/>
                      </a:lnTo>
                      <a:lnTo>
                        <a:pt x="777" y="76"/>
                      </a:lnTo>
                      <a:lnTo>
                        <a:pt x="763" y="71"/>
                      </a:lnTo>
                      <a:lnTo>
                        <a:pt x="750" y="66"/>
                      </a:lnTo>
                      <a:lnTo>
                        <a:pt x="736" y="62"/>
                      </a:lnTo>
                      <a:lnTo>
                        <a:pt x="721" y="59"/>
                      </a:lnTo>
                      <a:lnTo>
                        <a:pt x="707" y="56"/>
                      </a:lnTo>
                      <a:lnTo>
                        <a:pt x="691" y="54"/>
                      </a:lnTo>
                      <a:lnTo>
                        <a:pt x="676" y="53"/>
                      </a:lnTo>
                      <a:lnTo>
                        <a:pt x="659" y="52"/>
                      </a:lnTo>
                      <a:lnTo>
                        <a:pt x="642" y="52"/>
                      </a:lnTo>
                      <a:lnTo>
                        <a:pt x="625" y="52"/>
                      </a:lnTo>
                      <a:lnTo>
                        <a:pt x="625" y="909"/>
                      </a:lnTo>
                      <a:lnTo>
                        <a:pt x="623" y="928"/>
                      </a:lnTo>
                      <a:lnTo>
                        <a:pt x="622" y="947"/>
                      </a:lnTo>
                      <a:lnTo>
                        <a:pt x="623" y="964"/>
                      </a:lnTo>
                      <a:lnTo>
                        <a:pt x="626" y="980"/>
                      </a:lnTo>
                      <a:lnTo>
                        <a:pt x="630" y="994"/>
                      </a:lnTo>
                      <a:lnTo>
                        <a:pt x="635" y="1007"/>
                      </a:lnTo>
                      <a:lnTo>
                        <a:pt x="639" y="1013"/>
                      </a:lnTo>
                      <a:lnTo>
                        <a:pt x="643" y="1018"/>
                      </a:lnTo>
                      <a:lnTo>
                        <a:pt x="648" y="1024"/>
                      </a:lnTo>
                      <a:lnTo>
                        <a:pt x="652" y="1028"/>
                      </a:lnTo>
                      <a:lnTo>
                        <a:pt x="663" y="1038"/>
                      </a:lnTo>
                      <a:lnTo>
                        <a:pt x="676" y="1045"/>
                      </a:lnTo>
                      <a:lnTo>
                        <a:pt x="689" y="1051"/>
                      </a:lnTo>
                      <a:lnTo>
                        <a:pt x="705" y="1055"/>
                      </a:lnTo>
                      <a:lnTo>
                        <a:pt x="722" y="1059"/>
                      </a:lnTo>
                      <a:lnTo>
                        <a:pt x="741" y="1060"/>
                      </a:lnTo>
                      <a:lnTo>
                        <a:pt x="762" y="1061"/>
                      </a:lnTo>
                      <a:lnTo>
                        <a:pt x="785" y="1060"/>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49"/>
                <p:cNvSpPr>
                  <a:spLocks noEditPoints="1"/>
                </p:cNvSpPr>
                <p:nvPr userDrawn="1"/>
              </p:nvSpPr>
              <p:spPr bwMode="auto">
                <a:xfrm>
                  <a:off x="8393926" y="1325999"/>
                  <a:ext cx="52366" cy="53884"/>
                </a:xfrm>
                <a:custGeom>
                  <a:avLst/>
                  <a:gdLst>
                    <a:gd name="T0" fmla="*/ 374 w 761"/>
                    <a:gd name="T1" fmla="*/ 394 h 780"/>
                    <a:gd name="T2" fmla="*/ 293 w 761"/>
                    <a:gd name="T3" fmla="*/ 448 h 780"/>
                    <a:gd name="T4" fmla="*/ 250 w 761"/>
                    <a:gd name="T5" fmla="*/ 517 h 780"/>
                    <a:gd name="T6" fmla="*/ 244 w 761"/>
                    <a:gd name="T7" fmla="*/ 590 h 780"/>
                    <a:gd name="T8" fmla="*/ 259 w 761"/>
                    <a:gd name="T9" fmla="*/ 638 h 780"/>
                    <a:gd name="T10" fmla="*/ 290 w 761"/>
                    <a:gd name="T11" fmla="*/ 665 h 780"/>
                    <a:gd name="T12" fmla="*/ 338 w 761"/>
                    <a:gd name="T13" fmla="*/ 672 h 780"/>
                    <a:gd name="T14" fmla="*/ 400 w 761"/>
                    <a:gd name="T15" fmla="*/ 641 h 780"/>
                    <a:gd name="T16" fmla="*/ 735 w 761"/>
                    <a:gd name="T17" fmla="*/ 666 h 780"/>
                    <a:gd name="T18" fmla="*/ 696 w 761"/>
                    <a:gd name="T19" fmla="*/ 745 h 780"/>
                    <a:gd name="T20" fmla="*/ 640 w 761"/>
                    <a:gd name="T21" fmla="*/ 770 h 780"/>
                    <a:gd name="T22" fmla="*/ 581 w 761"/>
                    <a:gd name="T23" fmla="*/ 780 h 780"/>
                    <a:gd name="T24" fmla="*/ 513 w 761"/>
                    <a:gd name="T25" fmla="*/ 771 h 780"/>
                    <a:gd name="T26" fmla="*/ 467 w 761"/>
                    <a:gd name="T27" fmla="*/ 741 h 780"/>
                    <a:gd name="T28" fmla="*/ 443 w 761"/>
                    <a:gd name="T29" fmla="*/ 691 h 780"/>
                    <a:gd name="T30" fmla="*/ 382 w 761"/>
                    <a:gd name="T31" fmla="*/ 718 h 780"/>
                    <a:gd name="T32" fmla="*/ 303 w 761"/>
                    <a:gd name="T33" fmla="*/ 754 h 780"/>
                    <a:gd name="T34" fmla="*/ 220 w 761"/>
                    <a:gd name="T35" fmla="*/ 776 h 780"/>
                    <a:gd name="T36" fmla="*/ 122 w 761"/>
                    <a:gd name="T37" fmla="*/ 771 h 780"/>
                    <a:gd name="T38" fmla="*/ 47 w 761"/>
                    <a:gd name="T39" fmla="*/ 732 h 780"/>
                    <a:gd name="T40" fmla="*/ 7 w 761"/>
                    <a:gd name="T41" fmla="*/ 667 h 780"/>
                    <a:gd name="T42" fmla="*/ 0 w 761"/>
                    <a:gd name="T43" fmla="*/ 593 h 780"/>
                    <a:gd name="T44" fmla="*/ 15 w 761"/>
                    <a:gd name="T45" fmla="*/ 540 h 780"/>
                    <a:gd name="T46" fmla="*/ 54 w 761"/>
                    <a:gd name="T47" fmla="*/ 489 h 780"/>
                    <a:gd name="T48" fmla="*/ 115 w 761"/>
                    <a:gd name="T49" fmla="*/ 441 h 780"/>
                    <a:gd name="T50" fmla="*/ 241 w 761"/>
                    <a:gd name="T51" fmla="*/ 377 h 780"/>
                    <a:gd name="T52" fmla="*/ 441 w 761"/>
                    <a:gd name="T53" fmla="*/ 196 h 780"/>
                    <a:gd name="T54" fmla="*/ 430 w 761"/>
                    <a:gd name="T55" fmla="*/ 120 h 780"/>
                    <a:gd name="T56" fmla="*/ 390 w 761"/>
                    <a:gd name="T57" fmla="*/ 71 h 780"/>
                    <a:gd name="T58" fmla="*/ 318 w 761"/>
                    <a:gd name="T59" fmla="*/ 52 h 780"/>
                    <a:gd name="T60" fmla="*/ 245 w 761"/>
                    <a:gd name="T61" fmla="*/ 62 h 780"/>
                    <a:gd name="T62" fmla="*/ 217 w 761"/>
                    <a:gd name="T63" fmla="*/ 81 h 780"/>
                    <a:gd name="T64" fmla="*/ 205 w 761"/>
                    <a:gd name="T65" fmla="*/ 107 h 780"/>
                    <a:gd name="T66" fmla="*/ 230 w 761"/>
                    <a:gd name="T67" fmla="*/ 170 h 780"/>
                    <a:gd name="T68" fmla="*/ 244 w 761"/>
                    <a:gd name="T69" fmla="*/ 243 h 780"/>
                    <a:gd name="T70" fmla="*/ 219 w 761"/>
                    <a:gd name="T71" fmla="*/ 282 h 780"/>
                    <a:gd name="T72" fmla="*/ 182 w 761"/>
                    <a:gd name="T73" fmla="*/ 305 h 780"/>
                    <a:gd name="T74" fmla="*/ 128 w 761"/>
                    <a:gd name="T75" fmla="*/ 310 h 780"/>
                    <a:gd name="T76" fmla="*/ 75 w 761"/>
                    <a:gd name="T77" fmla="*/ 295 h 780"/>
                    <a:gd name="T78" fmla="*/ 43 w 761"/>
                    <a:gd name="T79" fmla="*/ 259 h 780"/>
                    <a:gd name="T80" fmla="*/ 32 w 761"/>
                    <a:gd name="T81" fmla="*/ 202 h 780"/>
                    <a:gd name="T82" fmla="*/ 46 w 761"/>
                    <a:gd name="T83" fmla="*/ 148 h 780"/>
                    <a:gd name="T84" fmla="*/ 71 w 761"/>
                    <a:gd name="T85" fmla="*/ 101 h 780"/>
                    <a:gd name="T86" fmla="*/ 109 w 761"/>
                    <a:gd name="T87" fmla="*/ 63 h 780"/>
                    <a:gd name="T88" fmla="*/ 161 w 761"/>
                    <a:gd name="T89" fmla="*/ 34 h 780"/>
                    <a:gd name="T90" fmla="*/ 304 w 761"/>
                    <a:gd name="T91" fmla="*/ 2 h 780"/>
                    <a:gd name="T92" fmla="*/ 477 w 761"/>
                    <a:gd name="T93" fmla="*/ 19 h 780"/>
                    <a:gd name="T94" fmla="*/ 543 w 761"/>
                    <a:gd name="T95" fmla="*/ 42 h 780"/>
                    <a:gd name="T96" fmla="*/ 595 w 761"/>
                    <a:gd name="T97" fmla="*/ 76 h 780"/>
                    <a:gd name="T98" fmla="*/ 634 w 761"/>
                    <a:gd name="T99" fmla="*/ 120 h 780"/>
                    <a:gd name="T100" fmla="*/ 657 w 761"/>
                    <a:gd name="T101" fmla="*/ 173 h 780"/>
                    <a:gd name="T102" fmla="*/ 664 w 761"/>
                    <a:gd name="T103" fmla="*/ 647 h 780"/>
                    <a:gd name="T104" fmla="*/ 680 w 761"/>
                    <a:gd name="T105" fmla="*/ 680 h 780"/>
                    <a:gd name="T106" fmla="*/ 707 w 761"/>
                    <a:gd name="T107" fmla="*/ 687 h 780"/>
                    <a:gd name="T108" fmla="*/ 735 w 761"/>
                    <a:gd name="T109" fmla="*/ 66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780">
                      <a:moveTo>
                        <a:pt x="441" y="602"/>
                      </a:moveTo>
                      <a:lnTo>
                        <a:pt x="441" y="368"/>
                      </a:lnTo>
                      <a:lnTo>
                        <a:pt x="417" y="376"/>
                      </a:lnTo>
                      <a:lnTo>
                        <a:pt x="395" y="384"/>
                      </a:lnTo>
                      <a:lnTo>
                        <a:pt x="374" y="394"/>
                      </a:lnTo>
                      <a:lnTo>
                        <a:pt x="354" y="404"/>
                      </a:lnTo>
                      <a:lnTo>
                        <a:pt x="337" y="414"/>
                      </a:lnTo>
                      <a:lnTo>
                        <a:pt x="320" y="426"/>
                      </a:lnTo>
                      <a:lnTo>
                        <a:pt x="305" y="437"/>
                      </a:lnTo>
                      <a:lnTo>
                        <a:pt x="293" y="448"/>
                      </a:lnTo>
                      <a:lnTo>
                        <a:pt x="281" y="462"/>
                      </a:lnTo>
                      <a:lnTo>
                        <a:pt x="271" y="474"/>
                      </a:lnTo>
                      <a:lnTo>
                        <a:pt x="263" y="488"/>
                      </a:lnTo>
                      <a:lnTo>
                        <a:pt x="256" y="502"/>
                      </a:lnTo>
                      <a:lnTo>
                        <a:pt x="250" y="517"/>
                      </a:lnTo>
                      <a:lnTo>
                        <a:pt x="246" y="532"/>
                      </a:lnTo>
                      <a:lnTo>
                        <a:pt x="244" y="549"/>
                      </a:lnTo>
                      <a:lnTo>
                        <a:pt x="243" y="564"/>
                      </a:lnTo>
                      <a:lnTo>
                        <a:pt x="243" y="578"/>
                      </a:lnTo>
                      <a:lnTo>
                        <a:pt x="244" y="590"/>
                      </a:lnTo>
                      <a:lnTo>
                        <a:pt x="246" y="601"/>
                      </a:lnTo>
                      <a:lnTo>
                        <a:pt x="248" y="612"/>
                      </a:lnTo>
                      <a:lnTo>
                        <a:pt x="251" y="621"/>
                      </a:lnTo>
                      <a:lnTo>
                        <a:pt x="255" y="630"/>
                      </a:lnTo>
                      <a:lnTo>
                        <a:pt x="259" y="638"/>
                      </a:lnTo>
                      <a:lnTo>
                        <a:pt x="264" y="646"/>
                      </a:lnTo>
                      <a:lnTo>
                        <a:pt x="269" y="652"/>
                      </a:lnTo>
                      <a:lnTo>
                        <a:pt x="275" y="657"/>
                      </a:lnTo>
                      <a:lnTo>
                        <a:pt x="283" y="662"/>
                      </a:lnTo>
                      <a:lnTo>
                        <a:pt x="290" y="665"/>
                      </a:lnTo>
                      <a:lnTo>
                        <a:pt x="298" y="668"/>
                      </a:lnTo>
                      <a:lnTo>
                        <a:pt x="306" y="670"/>
                      </a:lnTo>
                      <a:lnTo>
                        <a:pt x="316" y="672"/>
                      </a:lnTo>
                      <a:lnTo>
                        <a:pt x="326" y="673"/>
                      </a:lnTo>
                      <a:lnTo>
                        <a:pt x="338" y="672"/>
                      </a:lnTo>
                      <a:lnTo>
                        <a:pt x="349" y="668"/>
                      </a:lnTo>
                      <a:lnTo>
                        <a:pt x="362" y="664"/>
                      </a:lnTo>
                      <a:lnTo>
                        <a:pt x="374" y="658"/>
                      </a:lnTo>
                      <a:lnTo>
                        <a:pt x="387" y="650"/>
                      </a:lnTo>
                      <a:lnTo>
                        <a:pt x="400" y="641"/>
                      </a:lnTo>
                      <a:lnTo>
                        <a:pt x="415" y="628"/>
                      </a:lnTo>
                      <a:lnTo>
                        <a:pt x="428" y="615"/>
                      </a:lnTo>
                      <a:lnTo>
                        <a:pt x="434" y="609"/>
                      </a:lnTo>
                      <a:lnTo>
                        <a:pt x="441" y="602"/>
                      </a:lnTo>
                      <a:close/>
                      <a:moveTo>
                        <a:pt x="735" y="666"/>
                      </a:moveTo>
                      <a:lnTo>
                        <a:pt x="761" y="697"/>
                      </a:lnTo>
                      <a:lnTo>
                        <a:pt x="739" y="716"/>
                      </a:lnTo>
                      <a:lnTo>
                        <a:pt x="718" y="731"/>
                      </a:lnTo>
                      <a:lnTo>
                        <a:pt x="707" y="739"/>
                      </a:lnTo>
                      <a:lnTo>
                        <a:pt x="696" y="745"/>
                      </a:lnTo>
                      <a:lnTo>
                        <a:pt x="685" y="751"/>
                      </a:lnTo>
                      <a:lnTo>
                        <a:pt x="674" y="756"/>
                      </a:lnTo>
                      <a:lnTo>
                        <a:pt x="663" y="761"/>
                      </a:lnTo>
                      <a:lnTo>
                        <a:pt x="652" y="766"/>
                      </a:lnTo>
                      <a:lnTo>
                        <a:pt x="640" y="770"/>
                      </a:lnTo>
                      <a:lnTo>
                        <a:pt x="629" y="773"/>
                      </a:lnTo>
                      <a:lnTo>
                        <a:pt x="617" y="775"/>
                      </a:lnTo>
                      <a:lnTo>
                        <a:pt x="605" y="778"/>
                      </a:lnTo>
                      <a:lnTo>
                        <a:pt x="593" y="779"/>
                      </a:lnTo>
                      <a:lnTo>
                        <a:pt x="581" y="780"/>
                      </a:lnTo>
                      <a:lnTo>
                        <a:pt x="566" y="780"/>
                      </a:lnTo>
                      <a:lnTo>
                        <a:pt x="552" y="779"/>
                      </a:lnTo>
                      <a:lnTo>
                        <a:pt x="537" y="777"/>
                      </a:lnTo>
                      <a:lnTo>
                        <a:pt x="525" y="774"/>
                      </a:lnTo>
                      <a:lnTo>
                        <a:pt x="513" y="771"/>
                      </a:lnTo>
                      <a:lnTo>
                        <a:pt x="502" y="766"/>
                      </a:lnTo>
                      <a:lnTo>
                        <a:pt x="492" y="760"/>
                      </a:lnTo>
                      <a:lnTo>
                        <a:pt x="482" y="755"/>
                      </a:lnTo>
                      <a:lnTo>
                        <a:pt x="474" y="748"/>
                      </a:lnTo>
                      <a:lnTo>
                        <a:pt x="467" y="741"/>
                      </a:lnTo>
                      <a:lnTo>
                        <a:pt x="460" y="732"/>
                      </a:lnTo>
                      <a:lnTo>
                        <a:pt x="455" y="723"/>
                      </a:lnTo>
                      <a:lnTo>
                        <a:pt x="450" y="713"/>
                      </a:lnTo>
                      <a:lnTo>
                        <a:pt x="446" y="703"/>
                      </a:lnTo>
                      <a:lnTo>
                        <a:pt x="443" y="691"/>
                      </a:lnTo>
                      <a:lnTo>
                        <a:pt x="441" y="679"/>
                      </a:lnTo>
                      <a:lnTo>
                        <a:pt x="427" y="689"/>
                      </a:lnTo>
                      <a:lnTo>
                        <a:pt x="413" y="699"/>
                      </a:lnTo>
                      <a:lnTo>
                        <a:pt x="397" y="710"/>
                      </a:lnTo>
                      <a:lnTo>
                        <a:pt x="382" y="718"/>
                      </a:lnTo>
                      <a:lnTo>
                        <a:pt x="367" y="727"/>
                      </a:lnTo>
                      <a:lnTo>
                        <a:pt x="351" y="735"/>
                      </a:lnTo>
                      <a:lnTo>
                        <a:pt x="336" y="742"/>
                      </a:lnTo>
                      <a:lnTo>
                        <a:pt x="320" y="749"/>
                      </a:lnTo>
                      <a:lnTo>
                        <a:pt x="303" y="754"/>
                      </a:lnTo>
                      <a:lnTo>
                        <a:pt x="288" y="760"/>
                      </a:lnTo>
                      <a:lnTo>
                        <a:pt x="271" y="765"/>
                      </a:lnTo>
                      <a:lnTo>
                        <a:pt x="255" y="770"/>
                      </a:lnTo>
                      <a:lnTo>
                        <a:pt x="238" y="773"/>
                      </a:lnTo>
                      <a:lnTo>
                        <a:pt x="220" y="776"/>
                      </a:lnTo>
                      <a:lnTo>
                        <a:pt x="204" y="778"/>
                      </a:lnTo>
                      <a:lnTo>
                        <a:pt x="186" y="780"/>
                      </a:lnTo>
                      <a:lnTo>
                        <a:pt x="163" y="778"/>
                      </a:lnTo>
                      <a:lnTo>
                        <a:pt x="142" y="775"/>
                      </a:lnTo>
                      <a:lnTo>
                        <a:pt x="122" y="771"/>
                      </a:lnTo>
                      <a:lnTo>
                        <a:pt x="105" y="766"/>
                      </a:lnTo>
                      <a:lnTo>
                        <a:pt x="88" y="758"/>
                      </a:lnTo>
                      <a:lnTo>
                        <a:pt x="73" y="751"/>
                      </a:lnTo>
                      <a:lnTo>
                        <a:pt x="59" y="743"/>
                      </a:lnTo>
                      <a:lnTo>
                        <a:pt x="47" y="732"/>
                      </a:lnTo>
                      <a:lnTo>
                        <a:pt x="36" y="722"/>
                      </a:lnTo>
                      <a:lnTo>
                        <a:pt x="27" y="710"/>
                      </a:lnTo>
                      <a:lnTo>
                        <a:pt x="19" y="696"/>
                      </a:lnTo>
                      <a:lnTo>
                        <a:pt x="12" y="683"/>
                      </a:lnTo>
                      <a:lnTo>
                        <a:pt x="7" y="667"/>
                      </a:lnTo>
                      <a:lnTo>
                        <a:pt x="4" y="651"/>
                      </a:lnTo>
                      <a:lnTo>
                        <a:pt x="1" y="633"/>
                      </a:lnTo>
                      <a:lnTo>
                        <a:pt x="1" y="615"/>
                      </a:lnTo>
                      <a:lnTo>
                        <a:pt x="0" y="604"/>
                      </a:lnTo>
                      <a:lnTo>
                        <a:pt x="0" y="593"/>
                      </a:lnTo>
                      <a:lnTo>
                        <a:pt x="1" y="583"/>
                      </a:lnTo>
                      <a:lnTo>
                        <a:pt x="3" y="571"/>
                      </a:lnTo>
                      <a:lnTo>
                        <a:pt x="6" y="561"/>
                      </a:lnTo>
                      <a:lnTo>
                        <a:pt x="10" y="551"/>
                      </a:lnTo>
                      <a:lnTo>
                        <a:pt x="15" y="540"/>
                      </a:lnTo>
                      <a:lnTo>
                        <a:pt x="21" y="530"/>
                      </a:lnTo>
                      <a:lnTo>
                        <a:pt x="28" y="520"/>
                      </a:lnTo>
                      <a:lnTo>
                        <a:pt x="35" y="509"/>
                      </a:lnTo>
                      <a:lnTo>
                        <a:pt x="45" y="499"/>
                      </a:lnTo>
                      <a:lnTo>
                        <a:pt x="54" y="489"/>
                      </a:lnTo>
                      <a:lnTo>
                        <a:pt x="64" y="479"/>
                      </a:lnTo>
                      <a:lnTo>
                        <a:pt x="76" y="469"/>
                      </a:lnTo>
                      <a:lnTo>
                        <a:pt x="88" y="460"/>
                      </a:lnTo>
                      <a:lnTo>
                        <a:pt x="101" y="450"/>
                      </a:lnTo>
                      <a:lnTo>
                        <a:pt x="115" y="441"/>
                      </a:lnTo>
                      <a:lnTo>
                        <a:pt x="131" y="432"/>
                      </a:lnTo>
                      <a:lnTo>
                        <a:pt x="146" y="423"/>
                      </a:lnTo>
                      <a:lnTo>
                        <a:pt x="164" y="413"/>
                      </a:lnTo>
                      <a:lnTo>
                        <a:pt x="200" y="395"/>
                      </a:lnTo>
                      <a:lnTo>
                        <a:pt x="241" y="377"/>
                      </a:lnTo>
                      <a:lnTo>
                        <a:pt x="286" y="360"/>
                      </a:lnTo>
                      <a:lnTo>
                        <a:pt x="334" y="343"/>
                      </a:lnTo>
                      <a:lnTo>
                        <a:pt x="385" y="326"/>
                      </a:lnTo>
                      <a:lnTo>
                        <a:pt x="441" y="311"/>
                      </a:lnTo>
                      <a:lnTo>
                        <a:pt x="441" y="196"/>
                      </a:lnTo>
                      <a:lnTo>
                        <a:pt x="442" y="179"/>
                      </a:lnTo>
                      <a:lnTo>
                        <a:pt x="441" y="162"/>
                      </a:lnTo>
                      <a:lnTo>
                        <a:pt x="439" y="147"/>
                      </a:lnTo>
                      <a:lnTo>
                        <a:pt x="434" y="132"/>
                      </a:lnTo>
                      <a:lnTo>
                        <a:pt x="430" y="120"/>
                      </a:lnTo>
                      <a:lnTo>
                        <a:pt x="424" y="107"/>
                      </a:lnTo>
                      <a:lnTo>
                        <a:pt x="418" y="97"/>
                      </a:lnTo>
                      <a:lnTo>
                        <a:pt x="409" y="87"/>
                      </a:lnTo>
                      <a:lnTo>
                        <a:pt x="400" y="78"/>
                      </a:lnTo>
                      <a:lnTo>
                        <a:pt x="390" y="71"/>
                      </a:lnTo>
                      <a:lnTo>
                        <a:pt x="377" y="65"/>
                      </a:lnTo>
                      <a:lnTo>
                        <a:pt x="365" y="60"/>
                      </a:lnTo>
                      <a:lnTo>
                        <a:pt x="350" y="56"/>
                      </a:lnTo>
                      <a:lnTo>
                        <a:pt x="335" y="53"/>
                      </a:lnTo>
                      <a:lnTo>
                        <a:pt x="318" y="52"/>
                      </a:lnTo>
                      <a:lnTo>
                        <a:pt x="300" y="51"/>
                      </a:lnTo>
                      <a:lnTo>
                        <a:pt x="279" y="53"/>
                      </a:lnTo>
                      <a:lnTo>
                        <a:pt x="261" y="57"/>
                      </a:lnTo>
                      <a:lnTo>
                        <a:pt x="252" y="59"/>
                      </a:lnTo>
                      <a:lnTo>
                        <a:pt x="245" y="62"/>
                      </a:lnTo>
                      <a:lnTo>
                        <a:pt x="238" y="64"/>
                      </a:lnTo>
                      <a:lnTo>
                        <a:pt x="232" y="68"/>
                      </a:lnTo>
                      <a:lnTo>
                        <a:pt x="226" y="71"/>
                      </a:lnTo>
                      <a:lnTo>
                        <a:pt x="221" y="75"/>
                      </a:lnTo>
                      <a:lnTo>
                        <a:pt x="217" y="81"/>
                      </a:lnTo>
                      <a:lnTo>
                        <a:pt x="213" y="85"/>
                      </a:lnTo>
                      <a:lnTo>
                        <a:pt x="210" y="90"/>
                      </a:lnTo>
                      <a:lnTo>
                        <a:pt x="208" y="96"/>
                      </a:lnTo>
                      <a:lnTo>
                        <a:pt x="206" y="101"/>
                      </a:lnTo>
                      <a:lnTo>
                        <a:pt x="205" y="107"/>
                      </a:lnTo>
                      <a:lnTo>
                        <a:pt x="206" y="118"/>
                      </a:lnTo>
                      <a:lnTo>
                        <a:pt x="208" y="128"/>
                      </a:lnTo>
                      <a:lnTo>
                        <a:pt x="212" y="139"/>
                      </a:lnTo>
                      <a:lnTo>
                        <a:pt x="218" y="152"/>
                      </a:lnTo>
                      <a:lnTo>
                        <a:pt x="230" y="170"/>
                      </a:lnTo>
                      <a:lnTo>
                        <a:pt x="238" y="188"/>
                      </a:lnTo>
                      <a:lnTo>
                        <a:pt x="245" y="206"/>
                      </a:lnTo>
                      <a:lnTo>
                        <a:pt x="249" y="222"/>
                      </a:lnTo>
                      <a:lnTo>
                        <a:pt x="247" y="232"/>
                      </a:lnTo>
                      <a:lnTo>
                        <a:pt x="244" y="243"/>
                      </a:lnTo>
                      <a:lnTo>
                        <a:pt x="240" y="252"/>
                      </a:lnTo>
                      <a:lnTo>
                        <a:pt x="236" y="260"/>
                      </a:lnTo>
                      <a:lnTo>
                        <a:pt x="231" y="269"/>
                      </a:lnTo>
                      <a:lnTo>
                        <a:pt x="225" y="276"/>
                      </a:lnTo>
                      <a:lnTo>
                        <a:pt x="219" y="282"/>
                      </a:lnTo>
                      <a:lnTo>
                        <a:pt x="213" y="288"/>
                      </a:lnTo>
                      <a:lnTo>
                        <a:pt x="206" y="293"/>
                      </a:lnTo>
                      <a:lnTo>
                        <a:pt x="198" y="299"/>
                      </a:lnTo>
                      <a:lnTo>
                        <a:pt x="190" y="302"/>
                      </a:lnTo>
                      <a:lnTo>
                        <a:pt x="182" y="305"/>
                      </a:lnTo>
                      <a:lnTo>
                        <a:pt x="172" y="308"/>
                      </a:lnTo>
                      <a:lnTo>
                        <a:pt x="162" y="309"/>
                      </a:lnTo>
                      <a:lnTo>
                        <a:pt x="152" y="310"/>
                      </a:lnTo>
                      <a:lnTo>
                        <a:pt x="141" y="311"/>
                      </a:lnTo>
                      <a:lnTo>
                        <a:pt x="128" y="310"/>
                      </a:lnTo>
                      <a:lnTo>
                        <a:pt x="115" y="309"/>
                      </a:lnTo>
                      <a:lnTo>
                        <a:pt x="104" y="307"/>
                      </a:lnTo>
                      <a:lnTo>
                        <a:pt x="93" y="304"/>
                      </a:lnTo>
                      <a:lnTo>
                        <a:pt x="84" y="300"/>
                      </a:lnTo>
                      <a:lnTo>
                        <a:pt x="75" y="295"/>
                      </a:lnTo>
                      <a:lnTo>
                        <a:pt x="66" y="290"/>
                      </a:lnTo>
                      <a:lnTo>
                        <a:pt x="60" y="284"/>
                      </a:lnTo>
                      <a:lnTo>
                        <a:pt x="53" y="277"/>
                      </a:lnTo>
                      <a:lnTo>
                        <a:pt x="48" y="269"/>
                      </a:lnTo>
                      <a:lnTo>
                        <a:pt x="43" y="259"/>
                      </a:lnTo>
                      <a:lnTo>
                        <a:pt x="39" y="250"/>
                      </a:lnTo>
                      <a:lnTo>
                        <a:pt x="36" y="240"/>
                      </a:lnTo>
                      <a:lnTo>
                        <a:pt x="34" y="228"/>
                      </a:lnTo>
                      <a:lnTo>
                        <a:pt x="33" y="216"/>
                      </a:lnTo>
                      <a:lnTo>
                        <a:pt x="32" y="202"/>
                      </a:lnTo>
                      <a:lnTo>
                        <a:pt x="34" y="191"/>
                      </a:lnTo>
                      <a:lnTo>
                        <a:pt x="36" y="180"/>
                      </a:lnTo>
                      <a:lnTo>
                        <a:pt x="38" y="168"/>
                      </a:lnTo>
                      <a:lnTo>
                        <a:pt x="41" y="158"/>
                      </a:lnTo>
                      <a:lnTo>
                        <a:pt x="46" y="148"/>
                      </a:lnTo>
                      <a:lnTo>
                        <a:pt x="49" y="137"/>
                      </a:lnTo>
                      <a:lnTo>
                        <a:pt x="54" y="128"/>
                      </a:lnTo>
                      <a:lnTo>
                        <a:pt x="59" y="119"/>
                      </a:lnTo>
                      <a:lnTo>
                        <a:pt x="64" y="109"/>
                      </a:lnTo>
                      <a:lnTo>
                        <a:pt x="71" y="101"/>
                      </a:lnTo>
                      <a:lnTo>
                        <a:pt x="78" y="93"/>
                      </a:lnTo>
                      <a:lnTo>
                        <a:pt x="85" y="85"/>
                      </a:lnTo>
                      <a:lnTo>
                        <a:pt x="92" y="77"/>
                      </a:lnTo>
                      <a:lnTo>
                        <a:pt x="101" y="70"/>
                      </a:lnTo>
                      <a:lnTo>
                        <a:pt x="109" y="63"/>
                      </a:lnTo>
                      <a:lnTo>
                        <a:pt x="118" y="57"/>
                      </a:lnTo>
                      <a:lnTo>
                        <a:pt x="129" y="51"/>
                      </a:lnTo>
                      <a:lnTo>
                        <a:pt x="139" y="44"/>
                      </a:lnTo>
                      <a:lnTo>
                        <a:pt x="150" y="39"/>
                      </a:lnTo>
                      <a:lnTo>
                        <a:pt x="161" y="34"/>
                      </a:lnTo>
                      <a:lnTo>
                        <a:pt x="186" y="25"/>
                      </a:lnTo>
                      <a:lnTo>
                        <a:pt x="212" y="18"/>
                      </a:lnTo>
                      <a:lnTo>
                        <a:pt x="241" y="10"/>
                      </a:lnTo>
                      <a:lnTo>
                        <a:pt x="271" y="6"/>
                      </a:lnTo>
                      <a:lnTo>
                        <a:pt x="304" y="2"/>
                      </a:lnTo>
                      <a:lnTo>
                        <a:pt x="339" y="0"/>
                      </a:lnTo>
                      <a:lnTo>
                        <a:pt x="377" y="2"/>
                      </a:lnTo>
                      <a:lnTo>
                        <a:pt x="413" y="6"/>
                      </a:lnTo>
                      <a:lnTo>
                        <a:pt x="446" y="11"/>
                      </a:lnTo>
                      <a:lnTo>
                        <a:pt x="477" y="19"/>
                      </a:lnTo>
                      <a:lnTo>
                        <a:pt x="492" y="23"/>
                      </a:lnTo>
                      <a:lnTo>
                        <a:pt x="505" y="27"/>
                      </a:lnTo>
                      <a:lnTo>
                        <a:pt x="519" y="32"/>
                      </a:lnTo>
                      <a:lnTo>
                        <a:pt x="531" y="37"/>
                      </a:lnTo>
                      <a:lnTo>
                        <a:pt x="543" y="42"/>
                      </a:lnTo>
                      <a:lnTo>
                        <a:pt x="555" y="49"/>
                      </a:lnTo>
                      <a:lnTo>
                        <a:pt x="566" y="55"/>
                      </a:lnTo>
                      <a:lnTo>
                        <a:pt x="577" y="62"/>
                      </a:lnTo>
                      <a:lnTo>
                        <a:pt x="586" y="69"/>
                      </a:lnTo>
                      <a:lnTo>
                        <a:pt x="595" y="76"/>
                      </a:lnTo>
                      <a:lnTo>
                        <a:pt x="605" y="85"/>
                      </a:lnTo>
                      <a:lnTo>
                        <a:pt x="613" y="93"/>
                      </a:lnTo>
                      <a:lnTo>
                        <a:pt x="620" y="101"/>
                      </a:lnTo>
                      <a:lnTo>
                        <a:pt x="628" y="111"/>
                      </a:lnTo>
                      <a:lnTo>
                        <a:pt x="634" y="120"/>
                      </a:lnTo>
                      <a:lnTo>
                        <a:pt x="639" y="129"/>
                      </a:lnTo>
                      <a:lnTo>
                        <a:pt x="644" y="139"/>
                      </a:lnTo>
                      <a:lnTo>
                        <a:pt x="650" y="150"/>
                      </a:lnTo>
                      <a:lnTo>
                        <a:pt x="654" y="161"/>
                      </a:lnTo>
                      <a:lnTo>
                        <a:pt x="657" y="173"/>
                      </a:lnTo>
                      <a:lnTo>
                        <a:pt x="660" y="184"/>
                      </a:lnTo>
                      <a:lnTo>
                        <a:pt x="662" y="196"/>
                      </a:lnTo>
                      <a:lnTo>
                        <a:pt x="663" y="209"/>
                      </a:lnTo>
                      <a:lnTo>
                        <a:pt x="664" y="222"/>
                      </a:lnTo>
                      <a:lnTo>
                        <a:pt x="664" y="647"/>
                      </a:lnTo>
                      <a:lnTo>
                        <a:pt x="665" y="656"/>
                      </a:lnTo>
                      <a:lnTo>
                        <a:pt x="667" y="663"/>
                      </a:lnTo>
                      <a:lnTo>
                        <a:pt x="670" y="670"/>
                      </a:lnTo>
                      <a:lnTo>
                        <a:pt x="674" y="676"/>
                      </a:lnTo>
                      <a:lnTo>
                        <a:pt x="680" y="680"/>
                      </a:lnTo>
                      <a:lnTo>
                        <a:pt x="686" y="683"/>
                      </a:lnTo>
                      <a:lnTo>
                        <a:pt x="694" y="684"/>
                      </a:lnTo>
                      <a:lnTo>
                        <a:pt x="703" y="685"/>
                      </a:lnTo>
                      <a:lnTo>
                        <a:pt x="705" y="686"/>
                      </a:lnTo>
                      <a:lnTo>
                        <a:pt x="707" y="687"/>
                      </a:lnTo>
                      <a:lnTo>
                        <a:pt x="709" y="687"/>
                      </a:lnTo>
                      <a:lnTo>
                        <a:pt x="711" y="687"/>
                      </a:lnTo>
                      <a:lnTo>
                        <a:pt x="716" y="684"/>
                      </a:lnTo>
                      <a:lnTo>
                        <a:pt x="722" y="679"/>
                      </a:lnTo>
                      <a:lnTo>
                        <a:pt x="735" y="666"/>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50"/>
                <p:cNvSpPr/>
                <p:nvPr userDrawn="1"/>
              </p:nvSpPr>
              <p:spPr bwMode="auto">
                <a:xfrm>
                  <a:off x="8454640" y="1327517"/>
                  <a:ext cx="53125" cy="51607"/>
                </a:xfrm>
                <a:custGeom>
                  <a:avLst/>
                  <a:gdLst>
                    <a:gd name="T0" fmla="*/ 377 w 773"/>
                    <a:gd name="T1" fmla="*/ 749 h 749"/>
                    <a:gd name="T2" fmla="*/ 411 w 773"/>
                    <a:gd name="T3" fmla="*/ 710 h 749"/>
                    <a:gd name="T4" fmla="*/ 430 w 773"/>
                    <a:gd name="T5" fmla="*/ 706 h 749"/>
                    <a:gd name="T6" fmla="*/ 443 w 773"/>
                    <a:gd name="T7" fmla="*/ 699 h 749"/>
                    <a:gd name="T8" fmla="*/ 450 w 773"/>
                    <a:gd name="T9" fmla="*/ 688 h 749"/>
                    <a:gd name="T10" fmla="*/ 454 w 773"/>
                    <a:gd name="T11" fmla="*/ 672 h 749"/>
                    <a:gd name="T12" fmla="*/ 433 w 773"/>
                    <a:gd name="T13" fmla="*/ 632 h 749"/>
                    <a:gd name="T14" fmla="*/ 412 w 773"/>
                    <a:gd name="T15" fmla="*/ 598 h 749"/>
                    <a:gd name="T16" fmla="*/ 383 w 773"/>
                    <a:gd name="T17" fmla="*/ 559 h 749"/>
                    <a:gd name="T18" fmla="*/ 332 w 773"/>
                    <a:gd name="T19" fmla="*/ 470 h 749"/>
                    <a:gd name="T20" fmla="*/ 251 w 773"/>
                    <a:gd name="T21" fmla="*/ 574 h 749"/>
                    <a:gd name="T22" fmla="*/ 206 w 773"/>
                    <a:gd name="T23" fmla="*/ 642 h 749"/>
                    <a:gd name="T24" fmla="*/ 199 w 773"/>
                    <a:gd name="T25" fmla="*/ 662 h 749"/>
                    <a:gd name="T26" fmla="*/ 198 w 773"/>
                    <a:gd name="T27" fmla="*/ 677 h 749"/>
                    <a:gd name="T28" fmla="*/ 204 w 773"/>
                    <a:gd name="T29" fmla="*/ 692 h 749"/>
                    <a:gd name="T30" fmla="*/ 215 w 773"/>
                    <a:gd name="T31" fmla="*/ 702 h 749"/>
                    <a:gd name="T32" fmla="*/ 235 w 773"/>
                    <a:gd name="T33" fmla="*/ 708 h 749"/>
                    <a:gd name="T34" fmla="*/ 281 w 773"/>
                    <a:gd name="T35" fmla="*/ 710 h 749"/>
                    <a:gd name="T36" fmla="*/ 7 w 773"/>
                    <a:gd name="T37" fmla="*/ 710 h 749"/>
                    <a:gd name="T38" fmla="*/ 16 w 773"/>
                    <a:gd name="T39" fmla="*/ 717 h 749"/>
                    <a:gd name="T40" fmla="*/ 28 w 773"/>
                    <a:gd name="T41" fmla="*/ 716 h 749"/>
                    <a:gd name="T42" fmla="*/ 51 w 773"/>
                    <a:gd name="T43" fmla="*/ 704 h 749"/>
                    <a:gd name="T44" fmla="*/ 98 w 773"/>
                    <a:gd name="T45" fmla="*/ 664 h 749"/>
                    <a:gd name="T46" fmla="*/ 159 w 773"/>
                    <a:gd name="T47" fmla="*/ 598 h 749"/>
                    <a:gd name="T48" fmla="*/ 235 w 773"/>
                    <a:gd name="T49" fmla="*/ 503 h 749"/>
                    <a:gd name="T50" fmla="*/ 83 w 773"/>
                    <a:gd name="T51" fmla="*/ 101 h 749"/>
                    <a:gd name="T52" fmla="*/ 56 w 773"/>
                    <a:gd name="T53" fmla="*/ 66 h 749"/>
                    <a:gd name="T54" fmla="*/ 24 w 773"/>
                    <a:gd name="T55" fmla="*/ 44 h 749"/>
                    <a:gd name="T56" fmla="*/ 0 w 773"/>
                    <a:gd name="T57" fmla="*/ 0 h 749"/>
                    <a:gd name="T58" fmla="*/ 391 w 773"/>
                    <a:gd name="T59" fmla="*/ 40 h 749"/>
                    <a:gd name="T60" fmla="*/ 352 w 773"/>
                    <a:gd name="T61" fmla="*/ 49 h 749"/>
                    <a:gd name="T62" fmla="*/ 335 w 773"/>
                    <a:gd name="T63" fmla="*/ 61 h 749"/>
                    <a:gd name="T64" fmla="*/ 332 w 773"/>
                    <a:gd name="T65" fmla="*/ 70 h 749"/>
                    <a:gd name="T66" fmla="*/ 355 w 773"/>
                    <a:gd name="T67" fmla="*/ 126 h 749"/>
                    <a:gd name="T68" fmla="*/ 402 w 773"/>
                    <a:gd name="T69" fmla="*/ 197 h 749"/>
                    <a:gd name="T70" fmla="*/ 482 w 773"/>
                    <a:gd name="T71" fmla="*/ 210 h 749"/>
                    <a:gd name="T72" fmla="*/ 551 w 773"/>
                    <a:gd name="T73" fmla="*/ 118 h 749"/>
                    <a:gd name="T74" fmla="*/ 572 w 773"/>
                    <a:gd name="T75" fmla="*/ 84 h 749"/>
                    <a:gd name="T76" fmla="*/ 568 w 773"/>
                    <a:gd name="T77" fmla="*/ 82 h 749"/>
                    <a:gd name="T78" fmla="*/ 568 w 773"/>
                    <a:gd name="T79" fmla="*/ 69 h 749"/>
                    <a:gd name="T80" fmla="*/ 560 w 773"/>
                    <a:gd name="T81" fmla="*/ 58 h 749"/>
                    <a:gd name="T82" fmla="*/ 539 w 773"/>
                    <a:gd name="T83" fmla="*/ 47 h 749"/>
                    <a:gd name="T84" fmla="*/ 486 w 773"/>
                    <a:gd name="T85" fmla="*/ 38 h 749"/>
                    <a:gd name="T86" fmla="*/ 760 w 773"/>
                    <a:gd name="T87" fmla="*/ 38 h 749"/>
                    <a:gd name="T88" fmla="*/ 711 w 773"/>
                    <a:gd name="T89" fmla="*/ 52 h 749"/>
                    <a:gd name="T90" fmla="*/ 669 w 773"/>
                    <a:gd name="T91" fmla="*/ 78 h 749"/>
                    <a:gd name="T92" fmla="*/ 480 w 773"/>
                    <a:gd name="T93" fmla="*/ 304 h 749"/>
                    <a:gd name="T94" fmla="*/ 747 w 773"/>
                    <a:gd name="T95" fmla="*/ 699 h 749"/>
                    <a:gd name="T96" fmla="*/ 766 w 773"/>
                    <a:gd name="T97" fmla="*/ 708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49">
                      <a:moveTo>
                        <a:pt x="773" y="710"/>
                      </a:moveTo>
                      <a:lnTo>
                        <a:pt x="773" y="749"/>
                      </a:lnTo>
                      <a:lnTo>
                        <a:pt x="377" y="749"/>
                      </a:lnTo>
                      <a:lnTo>
                        <a:pt x="377" y="710"/>
                      </a:lnTo>
                      <a:lnTo>
                        <a:pt x="395" y="711"/>
                      </a:lnTo>
                      <a:lnTo>
                        <a:pt x="411" y="710"/>
                      </a:lnTo>
                      <a:lnTo>
                        <a:pt x="417" y="709"/>
                      </a:lnTo>
                      <a:lnTo>
                        <a:pt x="423" y="708"/>
                      </a:lnTo>
                      <a:lnTo>
                        <a:pt x="430" y="706"/>
                      </a:lnTo>
                      <a:lnTo>
                        <a:pt x="435" y="704"/>
                      </a:lnTo>
                      <a:lnTo>
                        <a:pt x="439" y="701"/>
                      </a:lnTo>
                      <a:lnTo>
                        <a:pt x="443" y="699"/>
                      </a:lnTo>
                      <a:lnTo>
                        <a:pt x="446" y="695"/>
                      </a:lnTo>
                      <a:lnTo>
                        <a:pt x="448" y="692"/>
                      </a:lnTo>
                      <a:lnTo>
                        <a:pt x="450" y="688"/>
                      </a:lnTo>
                      <a:lnTo>
                        <a:pt x="452" y="682"/>
                      </a:lnTo>
                      <a:lnTo>
                        <a:pt x="454" y="677"/>
                      </a:lnTo>
                      <a:lnTo>
                        <a:pt x="454" y="672"/>
                      </a:lnTo>
                      <a:lnTo>
                        <a:pt x="449" y="664"/>
                      </a:lnTo>
                      <a:lnTo>
                        <a:pt x="442" y="650"/>
                      </a:lnTo>
                      <a:lnTo>
                        <a:pt x="433" y="632"/>
                      </a:lnTo>
                      <a:lnTo>
                        <a:pt x="421" y="609"/>
                      </a:lnTo>
                      <a:lnTo>
                        <a:pt x="417" y="605"/>
                      </a:lnTo>
                      <a:lnTo>
                        <a:pt x="412" y="598"/>
                      </a:lnTo>
                      <a:lnTo>
                        <a:pt x="405" y="588"/>
                      </a:lnTo>
                      <a:lnTo>
                        <a:pt x="396" y="577"/>
                      </a:lnTo>
                      <a:lnTo>
                        <a:pt x="383" y="559"/>
                      </a:lnTo>
                      <a:lnTo>
                        <a:pt x="367" y="535"/>
                      </a:lnTo>
                      <a:lnTo>
                        <a:pt x="351" y="505"/>
                      </a:lnTo>
                      <a:lnTo>
                        <a:pt x="332" y="470"/>
                      </a:lnTo>
                      <a:lnTo>
                        <a:pt x="301" y="509"/>
                      </a:lnTo>
                      <a:lnTo>
                        <a:pt x="274" y="543"/>
                      </a:lnTo>
                      <a:lnTo>
                        <a:pt x="251" y="574"/>
                      </a:lnTo>
                      <a:lnTo>
                        <a:pt x="232" y="601"/>
                      </a:lnTo>
                      <a:lnTo>
                        <a:pt x="218" y="624"/>
                      </a:lnTo>
                      <a:lnTo>
                        <a:pt x="206" y="642"/>
                      </a:lnTo>
                      <a:lnTo>
                        <a:pt x="203" y="649"/>
                      </a:lnTo>
                      <a:lnTo>
                        <a:pt x="200" y="656"/>
                      </a:lnTo>
                      <a:lnTo>
                        <a:pt x="199" y="662"/>
                      </a:lnTo>
                      <a:lnTo>
                        <a:pt x="198" y="666"/>
                      </a:lnTo>
                      <a:lnTo>
                        <a:pt x="198" y="672"/>
                      </a:lnTo>
                      <a:lnTo>
                        <a:pt x="198" y="677"/>
                      </a:lnTo>
                      <a:lnTo>
                        <a:pt x="199" y="682"/>
                      </a:lnTo>
                      <a:lnTo>
                        <a:pt x="201" y="688"/>
                      </a:lnTo>
                      <a:lnTo>
                        <a:pt x="204" y="692"/>
                      </a:lnTo>
                      <a:lnTo>
                        <a:pt x="207" y="696"/>
                      </a:lnTo>
                      <a:lnTo>
                        <a:pt x="211" y="699"/>
                      </a:lnTo>
                      <a:lnTo>
                        <a:pt x="215" y="702"/>
                      </a:lnTo>
                      <a:lnTo>
                        <a:pt x="222" y="705"/>
                      </a:lnTo>
                      <a:lnTo>
                        <a:pt x="228" y="707"/>
                      </a:lnTo>
                      <a:lnTo>
                        <a:pt x="235" y="708"/>
                      </a:lnTo>
                      <a:lnTo>
                        <a:pt x="242" y="710"/>
                      </a:lnTo>
                      <a:lnTo>
                        <a:pt x="260" y="711"/>
                      </a:lnTo>
                      <a:lnTo>
                        <a:pt x="281" y="710"/>
                      </a:lnTo>
                      <a:lnTo>
                        <a:pt x="281" y="749"/>
                      </a:lnTo>
                      <a:lnTo>
                        <a:pt x="7" y="749"/>
                      </a:lnTo>
                      <a:lnTo>
                        <a:pt x="7" y="710"/>
                      </a:lnTo>
                      <a:lnTo>
                        <a:pt x="10" y="713"/>
                      </a:lnTo>
                      <a:lnTo>
                        <a:pt x="13" y="716"/>
                      </a:lnTo>
                      <a:lnTo>
                        <a:pt x="16" y="717"/>
                      </a:lnTo>
                      <a:lnTo>
                        <a:pt x="20" y="717"/>
                      </a:lnTo>
                      <a:lnTo>
                        <a:pt x="24" y="717"/>
                      </a:lnTo>
                      <a:lnTo>
                        <a:pt x="28" y="716"/>
                      </a:lnTo>
                      <a:lnTo>
                        <a:pt x="34" y="715"/>
                      </a:lnTo>
                      <a:lnTo>
                        <a:pt x="39" y="711"/>
                      </a:lnTo>
                      <a:lnTo>
                        <a:pt x="51" y="704"/>
                      </a:lnTo>
                      <a:lnTo>
                        <a:pt x="65" y="694"/>
                      </a:lnTo>
                      <a:lnTo>
                        <a:pt x="80" y="680"/>
                      </a:lnTo>
                      <a:lnTo>
                        <a:pt x="98" y="664"/>
                      </a:lnTo>
                      <a:lnTo>
                        <a:pt x="117" y="645"/>
                      </a:lnTo>
                      <a:lnTo>
                        <a:pt x="136" y="623"/>
                      </a:lnTo>
                      <a:lnTo>
                        <a:pt x="159" y="598"/>
                      </a:lnTo>
                      <a:lnTo>
                        <a:pt x="182" y="569"/>
                      </a:lnTo>
                      <a:lnTo>
                        <a:pt x="208" y="538"/>
                      </a:lnTo>
                      <a:lnTo>
                        <a:pt x="235" y="503"/>
                      </a:lnTo>
                      <a:lnTo>
                        <a:pt x="263" y="466"/>
                      </a:lnTo>
                      <a:lnTo>
                        <a:pt x="293" y="425"/>
                      </a:lnTo>
                      <a:lnTo>
                        <a:pt x="83" y="101"/>
                      </a:lnTo>
                      <a:lnTo>
                        <a:pt x="75" y="87"/>
                      </a:lnTo>
                      <a:lnTo>
                        <a:pt x="66" y="76"/>
                      </a:lnTo>
                      <a:lnTo>
                        <a:pt x="56" y="66"/>
                      </a:lnTo>
                      <a:lnTo>
                        <a:pt x="46" y="57"/>
                      </a:lnTo>
                      <a:lnTo>
                        <a:pt x="36" y="50"/>
                      </a:lnTo>
                      <a:lnTo>
                        <a:pt x="24" y="44"/>
                      </a:lnTo>
                      <a:lnTo>
                        <a:pt x="13" y="40"/>
                      </a:lnTo>
                      <a:lnTo>
                        <a:pt x="0" y="38"/>
                      </a:lnTo>
                      <a:lnTo>
                        <a:pt x="0" y="0"/>
                      </a:lnTo>
                      <a:lnTo>
                        <a:pt x="409" y="0"/>
                      </a:lnTo>
                      <a:lnTo>
                        <a:pt x="409" y="38"/>
                      </a:lnTo>
                      <a:lnTo>
                        <a:pt x="391" y="40"/>
                      </a:lnTo>
                      <a:lnTo>
                        <a:pt x="376" y="42"/>
                      </a:lnTo>
                      <a:lnTo>
                        <a:pt x="362" y="45"/>
                      </a:lnTo>
                      <a:lnTo>
                        <a:pt x="352" y="49"/>
                      </a:lnTo>
                      <a:lnTo>
                        <a:pt x="343" y="53"/>
                      </a:lnTo>
                      <a:lnTo>
                        <a:pt x="337" y="58"/>
                      </a:lnTo>
                      <a:lnTo>
                        <a:pt x="335" y="61"/>
                      </a:lnTo>
                      <a:lnTo>
                        <a:pt x="333" y="64"/>
                      </a:lnTo>
                      <a:lnTo>
                        <a:pt x="333" y="67"/>
                      </a:lnTo>
                      <a:lnTo>
                        <a:pt x="332" y="70"/>
                      </a:lnTo>
                      <a:lnTo>
                        <a:pt x="337" y="86"/>
                      </a:lnTo>
                      <a:lnTo>
                        <a:pt x="344" y="105"/>
                      </a:lnTo>
                      <a:lnTo>
                        <a:pt x="355" y="126"/>
                      </a:lnTo>
                      <a:lnTo>
                        <a:pt x="367" y="147"/>
                      </a:lnTo>
                      <a:lnTo>
                        <a:pt x="383" y="171"/>
                      </a:lnTo>
                      <a:lnTo>
                        <a:pt x="402" y="197"/>
                      </a:lnTo>
                      <a:lnTo>
                        <a:pt x="423" y="225"/>
                      </a:lnTo>
                      <a:lnTo>
                        <a:pt x="447" y="254"/>
                      </a:lnTo>
                      <a:lnTo>
                        <a:pt x="482" y="210"/>
                      </a:lnTo>
                      <a:lnTo>
                        <a:pt x="510" y="174"/>
                      </a:lnTo>
                      <a:lnTo>
                        <a:pt x="533" y="143"/>
                      </a:lnTo>
                      <a:lnTo>
                        <a:pt x="551" y="118"/>
                      </a:lnTo>
                      <a:lnTo>
                        <a:pt x="564" y="101"/>
                      </a:lnTo>
                      <a:lnTo>
                        <a:pt x="570" y="88"/>
                      </a:lnTo>
                      <a:lnTo>
                        <a:pt x="572" y="84"/>
                      </a:lnTo>
                      <a:lnTo>
                        <a:pt x="572" y="82"/>
                      </a:lnTo>
                      <a:lnTo>
                        <a:pt x="571" y="81"/>
                      </a:lnTo>
                      <a:lnTo>
                        <a:pt x="568" y="82"/>
                      </a:lnTo>
                      <a:lnTo>
                        <a:pt x="569" y="78"/>
                      </a:lnTo>
                      <a:lnTo>
                        <a:pt x="569" y="73"/>
                      </a:lnTo>
                      <a:lnTo>
                        <a:pt x="568" y="69"/>
                      </a:lnTo>
                      <a:lnTo>
                        <a:pt x="566" y="66"/>
                      </a:lnTo>
                      <a:lnTo>
                        <a:pt x="563" y="62"/>
                      </a:lnTo>
                      <a:lnTo>
                        <a:pt x="560" y="58"/>
                      </a:lnTo>
                      <a:lnTo>
                        <a:pt x="555" y="55"/>
                      </a:lnTo>
                      <a:lnTo>
                        <a:pt x="551" y="52"/>
                      </a:lnTo>
                      <a:lnTo>
                        <a:pt x="539" y="47"/>
                      </a:lnTo>
                      <a:lnTo>
                        <a:pt x="524" y="43"/>
                      </a:lnTo>
                      <a:lnTo>
                        <a:pt x="507" y="40"/>
                      </a:lnTo>
                      <a:lnTo>
                        <a:pt x="486" y="38"/>
                      </a:lnTo>
                      <a:lnTo>
                        <a:pt x="486" y="0"/>
                      </a:lnTo>
                      <a:lnTo>
                        <a:pt x="760" y="0"/>
                      </a:lnTo>
                      <a:lnTo>
                        <a:pt x="760" y="38"/>
                      </a:lnTo>
                      <a:lnTo>
                        <a:pt x="742" y="42"/>
                      </a:lnTo>
                      <a:lnTo>
                        <a:pt x="727" y="47"/>
                      </a:lnTo>
                      <a:lnTo>
                        <a:pt x="711" y="52"/>
                      </a:lnTo>
                      <a:lnTo>
                        <a:pt x="696" y="61"/>
                      </a:lnTo>
                      <a:lnTo>
                        <a:pt x="682" y="69"/>
                      </a:lnTo>
                      <a:lnTo>
                        <a:pt x="669" y="78"/>
                      </a:lnTo>
                      <a:lnTo>
                        <a:pt x="656" y="89"/>
                      </a:lnTo>
                      <a:lnTo>
                        <a:pt x="645" y="101"/>
                      </a:lnTo>
                      <a:lnTo>
                        <a:pt x="480" y="304"/>
                      </a:lnTo>
                      <a:lnTo>
                        <a:pt x="722" y="678"/>
                      </a:lnTo>
                      <a:lnTo>
                        <a:pt x="734" y="690"/>
                      </a:lnTo>
                      <a:lnTo>
                        <a:pt x="747" y="699"/>
                      </a:lnTo>
                      <a:lnTo>
                        <a:pt x="754" y="703"/>
                      </a:lnTo>
                      <a:lnTo>
                        <a:pt x="760" y="706"/>
                      </a:lnTo>
                      <a:lnTo>
                        <a:pt x="766" y="708"/>
                      </a:lnTo>
                      <a:lnTo>
                        <a:pt x="773" y="710"/>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51"/>
                <p:cNvSpPr>
                  <a:spLocks noEditPoints="1"/>
                </p:cNvSpPr>
                <p:nvPr userDrawn="1"/>
              </p:nvSpPr>
              <p:spPr bwMode="auto">
                <a:xfrm>
                  <a:off x="8517631" y="1325999"/>
                  <a:ext cx="52366" cy="53884"/>
                </a:xfrm>
                <a:custGeom>
                  <a:avLst/>
                  <a:gdLst>
                    <a:gd name="T0" fmla="*/ 374 w 761"/>
                    <a:gd name="T1" fmla="*/ 394 h 780"/>
                    <a:gd name="T2" fmla="*/ 293 w 761"/>
                    <a:gd name="T3" fmla="*/ 448 h 780"/>
                    <a:gd name="T4" fmla="*/ 251 w 761"/>
                    <a:gd name="T5" fmla="*/ 517 h 780"/>
                    <a:gd name="T6" fmla="*/ 245 w 761"/>
                    <a:gd name="T7" fmla="*/ 590 h 780"/>
                    <a:gd name="T8" fmla="*/ 260 w 761"/>
                    <a:gd name="T9" fmla="*/ 638 h 780"/>
                    <a:gd name="T10" fmla="*/ 290 w 761"/>
                    <a:gd name="T11" fmla="*/ 665 h 780"/>
                    <a:gd name="T12" fmla="*/ 338 w 761"/>
                    <a:gd name="T13" fmla="*/ 672 h 780"/>
                    <a:gd name="T14" fmla="*/ 401 w 761"/>
                    <a:gd name="T15" fmla="*/ 641 h 780"/>
                    <a:gd name="T16" fmla="*/ 735 w 761"/>
                    <a:gd name="T17" fmla="*/ 666 h 780"/>
                    <a:gd name="T18" fmla="*/ 697 w 761"/>
                    <a:gd name="T19" fmla="*/ 745 h 780"/>
                    <a:gd name="T20" fmla="*/ 640 w 761"/>
                    <a:gd name="T21" fmla="*/ 770 h 780"/>
                    <a:gd name="T22" fmla="*/ 582 w 761"/>
                    <a:gd name="T23" fmla="*/ 780 h 780"/>
                    <a:gd name="T24" fmla="*/ 514 w 761"/>
                    <a:gd name="T25" fmla="*/ 771 h 780"/>
                    <a:gd name="T26" fmla="*/ 468 w 761"/>
                    <a:gd name="T27" fmla="*/ 741 h 780"/>
                    <a:gd name="T28" fmla="*/ 444 w 761"/>
                    <a:gd name="T29" fmla="*/ 691 h 780"/>
                    <a:gd name="T30" fmla="*/ 383 w 761"/>
                    <a:gd name="T31" fmla="*/ 718 h 780"/>
                    <a:gd name="T32" fmla="*/ 305 w 761"/>
                    <a:gd name="T33" fmla="*/ 754 h 780"/>
                    <a:gd name="T34" fmla="*/ 222 w 761"/>
                    <a:gd name="T35" fmla="*/ 776 h 780"/>
                    <a:gd name="T36" fmla="*/ 124 w 761"/>
                    <a:gd name="T37" fmla="*/ 771 h 780"/>
                    <a:gd name="T38" fmla="*/ 48 w 761"/>
                    <a:gd name="T39" fmla="*/ 732 h 780"/>
                    <a:gd name="T40" fmla="*/ 7 w 761"/>
                    <a:gd name="T41" fmla="*/ 667 h 780"/>
                    <a:gd name="T42" fmla="*/ 1 w 761"/>
                    <a:gd name="T43" fmla="*/ 593 h 780"/>
                    <a:gd name="T44" fmla="*/ 16 w 761"/>
                    <a:gd name="T45" fmla="*/ 540 h 780"/>
                    <a:gd name="T46" fmla="*/ 54 w 761"/>
                    <a:gd name="T47" fmla="*/ 489 h 780"/>
                    <a:gd name="T48" fmla="*/ 117 w 761"/>
                    <a:gd name="T49" fmla="*/ 441 h 780"/>
                    <a:gd name="T50" fmla="*/ 242 w 761"/>
                    <a:gd name="T51" fmla="*/ 377 h 780"/>
                    <a:gd name="T52" fmla="*/ 442 w 761"/>
                    <a:gd name="T53" fmla="*/ 196 h 780"/>
                    <a:gd name="T54" fmla="*/ 430 w 761"/>
                    <a:gd name="T55" fmla="*/ 120 h 780"/>
                    <a:gd name="T56" fmla="*/ 390 w 761"/>
                    <a:gd name="T57" fmla="*/ 71 h 780"/>
                    <a:gd name="T58" fmla="*/ 319 w 761"/>
                    <a:gd name="T59" fmla="*/ 52 h 780"/>
                    <a:gd name="T60" fmla="*/ 245 w 761"/>
                    <a:gd name="T61" fmla="*/ 62 h 780"/>
                    <a:gd name="T62" fmla="*/ 217 w 761"/>
                    <a:gd name="T63" fmla="*/ 81 h 780"/>
                    <a:gd name="T64" fmla="*/ 206 w 761"/>
                    <a:gd name="T65" fmla="*/ 107 h 780"/>
                    <a:gd name="T66" fmla="*/ 230 w 761"/>
                    <a:gd name="T67" fmla="*/ 170 h 780"/>
                    <a:gd name="T68" fmla="*/ 244 w 761"/>
                    <a:gd name="T69" fmla="*/ 243 h 780"/>
                    <a:gd name="T70" fmla="*/ 221 w 761"/>
                    <a:gd name="T71" fmla="*/ 282 h 780"/>
                    <a:gd name="T72" fmla="*/ 182 w 761"/>
                    <a:gd name="T73" fmla="*/ 305 h 780"/>
                    <a:gd name="T74" fmla="*/ 129 w 761"/>
                    <a:gd name="T75" fmla="*/ 310 h 780"/>
                    <a:gd name="T76" fmla="*/ 76 w 761"/>
                    <a:gd name="T77" fmla="*/ 295 h 780"/>
                    <a:gd name="T78" fmla="*/ 44 w 761"/>
                    <a:gd name="T79" fmla="*/ 259 h 780"/>
                    <a:gd name="T80" fmla="*/ 33 w 761"/>
                    <a:gd name="T81" fmla="*/ 202 h 780"/>
                    <a:gd name="T82" fmla="*/ 46 w 761"/>
                    <a:gd name="T83" fmla="*/ 148 h 780"/>
                    <a:gd name="T84" fmla="*/ 72 w 761"/>
                    <a:gd name="T85" fmla="*/ 101 h 780"/>
                    <a:gd name="T86" fmla="*/ 110 w 761"/>
                    <a:gd name="T87" fmla="*/ 63 h 780"/>
                    <a:gd name="T88" fmla="*/ 162 w 761"/>
                    <a:gd name="T89" fmla="*/ 34 h 780"/>
                    <a:gd name="T90" fmla="*/ 305 w 761"/>
                    <a:gd name="T91" fmla="*/ 2 h 780"/>
                    <a:gd name="T92" fmla="*/ 477 w 761"/>
                    <a:gd name="T93" fmla="*/ 19 h 780"/>
                    <a:gd name="T94" fmla="*/ 544 w 761"/>
                    <a:gd name="T95" fmla="*/ 42 h 780"/>
                    <a:gd name="T96" fmla="*/ 597 w 761"/>
                    <a:gd name="T97" fmla="*/ 76 h 780"/>
                    <a:gd name="T98" fmla="*/ 634 w 761"/>
                    <a:gd name="T99" fmla="*/ 120 h 780"/>
                    <a:gd name="T100" fmla="*/ 657 w 761"/>
                    <a:gd name="T101" fmla="*/ 173 h 780"/>
                    <a:gd name="T102" fmla="*/ 665 w 761"/>
                    <a:gd name="T103" fmla="*/ 647 h 780"/>
                    <a:gd name="T104" fmla="*/ 680 w 761"/>
                    <a:gd name="T105" fmla="*/ 680 h 780"/>
                    <a:gd name="T106" fmla="*/ 707 w 761"/>
                    <a:gd name="T107" fmla="*/ 687 h 780"/>
                    <a:gd name="T108" fmla="*/ 735 w 761"/>
                    <a:gd name="T109" fmla="*/ 66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780">
                      <a:moveTo>
                        <a:pt x="442" y="602"/>
                      </a:moveTo>
                      <a:lnTo>
                        <a:pt x="442" y="368"/>
                      </a:lnTo>
                      <a:lnTo>
                        <a:pt x="418" y="376"/>
                      </a:lnTo>
                      <a:lnTo>
                        <a:pt x="395" y="384"/>
                      </a:lnTo>
                      <a:lnTo>
                        <a:pt x="374" y="394"/>
                      </a:lnTo>
                      <a:lnTo>
                        <a:pt x="356" y="404"/>
                      </a:lnTo>
                      <a:lnTo>
                        <a:pt x="337" y="414"/>
                      </a:lnTo>
                      <a:lnTo>
                        <a:pt x="321" y="426"/>
                      </a:lnTo>
                      <a:lnTo>
                        <a:pt x="307" y="437"/>
                      </a:lnTo>
                      <a:lnTo>
                        <a:pt x="293" y="448"/>
                      </a:lnTo>
                      <a:lnTo>
                        <a:pt x="282" y="462"/>
                      </a:lnTo>
                      <a:lnTo>
                        <a:pt x="271" y="474"/>
                      </a:lnTo>
                      <a:lnTo>
                        <a:pt x="263" y="488"/>
                      </a:lnTo>
                      <a:lnTo>
                        <a:pt x="256" y="502"/>
                      </a:lnTo>
                      <a:lnTo>
                        <a:pt x="251" y="517"/>
                      </a:lnTo>
                      <a:lnTo>
                        <a:pt x="246" y="532"/>
                      </a:lnTo>
                      <a:lnTo>
                        <a:pt x="244" y="549"/>
                      </a:lnTo>
                      <a:lnTo>
                        <a:pt x="243" y="564"/>
                      </a:lnTo>
                      <a:lnTo>
                        <a:pt x="244" y="578"/>
                      </a:lnTo>
                      <a:lnTo>
                        <a:pt x="245" y="590"/>
                      </a:lnTo>
                      <a:lnTo>
                        <a:pt x="246" y="601"/>
                      </a:lnTo>
                      <a:lnTo>
                        <a:pt x="249" y="612"/>
                      </a:lnTo>
                      <a:lnTo>
                        <a:pt x="252" y="621"/>
                      </a:lnTo>
                      <a:lnTo>
                        <a:pt x="256" y="630"/>
                      </a:lnTo>
                      <a:lnTo>
                        <a:pt x="260" y="638"/>
                      </a:lnTo>
                      <a:lnTo>
                        <a:pt x="264" y="646"/>
                      </a:lnTo>
                      <a:lnTo>
                        <a:pt x="270" y="652"/>
                      </a:lnTo>
                      <a:lnTo>
                        <a:pt x="277" y="657"/>
                      </a:lnTo>
                      <a:lnTo>
                        <a:pt x="283" y="662"/>
                      </a:lnTo>
                      <a:lnTo>
                        <a:pt x="290" y="665"/>
                      </a:lnTo>
                      <a:lnTo>
                        <a:pt x="298" y="668"/>
                      </a:lnTo>
                      <a:lnTo>
                        <a:pt x="308" y="670"/>
                      </a:lnTo>
                      <a:lnTo>
                        <a:pt x="317" y="672"/>
                      </a:lnTo>
                      <a:lnTo>
                        <a:pt x="327" y="673"/>
                      </a:lnTo>
                      <a:lnTo>
                        <a:pt x="338" y="672"/>
                      </a:lnTo>
                      <a:lnTo>
                        <a:pt x="350" y="668"/>
                      </a:lnTo>
                      <a:lnTo>
                        <a:pt x="362" y="664"/>
                      </a:lnTo>
                      <a:lnTo>
                        <a:pt x="374" y="658"/>
                      </a:lnTo>
                      <a:lnTo>
                        <a:pt x="388" y="650"/>
                      </a:lnTo>
                      <a:lnTo>
                        <a:pt x="401" y="641"/>
                      </a:lnTo>
                      <a:lnTo>
                        <a:pt x="415" y="628"/>
                      </a:lnTo>
                      <a:lnTo>
                        <a:pt x="429" y="615"/>
                      </a:lnTo>
                      <a:lnTo>
                        <a:pt x="436" y="609"/>
                      </a:lnTo>
                      <a:lnTo>
                        <a:pt x="442" y="602"/>
                      </a:lnTo>
                      <a:close/>
                      <a:moveTo>
                        <a:pt x="735" y="666"/>
                      </a:moveTo>
                      <a:lnTo>
                        <a:pt x="761" y="697"/>
                      </a:lnTo>
                      <a:lnTo>
                        <a:pt x="740" y="716"/>
                      </a:lnTo>
                      <a:lnTo>
                        <a:pt x="718" y="731"/>
                      </a:lnTo>
                      <a:lnTo>
                        <a:pt x="708" y="739"/>
                      </a:lnTo>
                      <a:lnTo>
                        <a:pt x="697" y="745"/>
                      </a:lnTo>
                      <a:lnTo>
                        <a:pt x="686" y="751"/>
                      </a:lnTo>
                      <a:lnTo>
                        <a:pt x="675" y="756"/>
                      </a:lnTo>
                      <a:lnTo>
                        <a:pt x="663" y="761"/>
                      </a:lnTo>
                      <a:lnTo>
                        <a:pt x="652" y="766"/>
                      </a:lnTo>
                      <a:lnTo>
                        <a:pt x="640" y="770"/>
                      </a:lnTo>
                      <a:lnTo>
                        <a:pt x="629" y="773"/>
                      </a:lnTo>
                      <a:lnTo>
                        <a:pt x="618" y="775"/>
                      </a:lnTo>
                      <a:lnTo>
                        <a:pt x="606" y="778"/>
                      </a:lnTo>
                      <a:lnTo>
                        <a:pt x="594" y="779"/>
                      </a:lnTo>
                      <a:lnTo>
                        <a:pt x="582" y="780"/>
                      </a:lnTo>
                      <a:lnTo>
                        <a:pt x="567" y="780"/>
                      </a:lnTo>
                      <a:lnTo>
                        <a:pt x="552" y="779"/>
                      </a:lnTo>
                      <a:lnTo>
                        <a:pt x="539" y="777"/>
                      </a:lnTo>
                      <a:lnTo>
                        <a:pt x="525" y="774"/>
                      </a:lnTo>
                      <a:lnTo>
                        <a:pt x="514" y="771"/>
                      </a:lnTo>
                      <a:lnTo>
                        <a:pt x="502" y="766"/>
                      </a:lnTo>
                      <a:lnTo>
                        <a:pt x="493" y="760"/>
                      </a:lnTo>
                      <a:lnTo>
                        <a:pt x="484" y="755"/>
                      </a:lnTo>
                      <a:lnTo>
                        <a:pt x="475" y="748"/>
                      </a:lnTo>
                      <a:lnTo>
                        <a:pt x="468" y="741"/>
                      </a:lnTo>
                      <a:lnTo>
                        <a:pt x="461" y="732"/>
                      </a:lnTo>
                      <a:lnTo>
                        <a:pt x="455" y="723"/>
                      </a:lnTo>
                      <a:lnTo>
                        <a:pt x="450" y="713"/>
                      </a:lnTo>
                      <a:lnTo>
                        <a:pt x="447" y="703"/>
                      </a:lnTo>
                      <a:lnTo>
                        <a:pt x="444" y="691"/>
                      </a:lnTo>
                      <a:lnTo>
                        <a:pt x="442" y="679"/>
                      </a:lnTo>
                      <a:lnTo>
                        <a:pt x="427" y="689"/>
                      </a:lnTo>
                      <a:lnTo>
                        <a:pt x="413" y="699"/>
                      </a:lnTo>
                      <a:lnTo>
                        <a:pt x="398" y="710"/>
                      </a:lnTo>
                      <a:lnTo>
                        <a:pt x="383" y="718"/>
                      </a:lnTo>
                      <a:lnTo>
                        <a:pt x="367" y="727"/>
                      </a:lnTo>
                      <a:lnTo>
                        <a:pt x="353" y="735"/>
                      </a:lnTo>
                      <a:lnTo>
                        <a:pt x="336" y="742"/>
                      </a:lnTo>
                      <a:lnTo>
                        <a:pt x="320" y="749"/>
                      </a:lnTo>
                      <a:lnTo>
                        <a:pt x="305" y="754"/>
                      </a:lnTo>
                      <a:lnTo>
                        <a:pt x="288" y="760"/>
                      </a:lnTo>
                      <a:lnTo>
                        <a:pt x="271" y="765"/>
                      </a:lnTo>
                      <a:lnTo>
                        <a:pt x="255" y="770"/>
                      </a:lnTo>
                      <a:lnTo>
                        <a:pt x="238" y="773"/>
                      </a:lnTo>
                      <a:lnTo>
                        <a:pt x="222" y="776"/>
                      </a:lnTo>
                      <a:lnTo>
                        <a:pt x="204" y="778"/>
                      </a:lnTo>
                      <a:lnTo>
                        <a:pt x="186" y="780"/>
                      </a:lnTo>
                      <a:lnTo>
                        <a:pt x="164" y="778"/>
                      </a:lnTo>
                      <a:lnTo>
                        <a:pt x="143" y="775"/>
                      </a:lnTo>
                      <a:lnTo>
                        <a:pt x="124" y="771"/>
                      </a:lnTo>
                      <a:lnTo>
                        <a:pt x="105" y="766"/>
                      </a:lnTo>
                      <a:lnTo>
                        <a:pt x="88" y="758"/>
                      </a:lnTo>
                      <a:lnTo>
                        <a:pt x="74" y="751"/>
                      </a:lnTo>
                      <a:lnTo>
                        <a:pt x="59" y="743"/>
                      </a:lnTo>
                      <a:lnTo>
                        <a:pt x="48" y="732"/>
                      </a:lnTo>
                      <a:lnTo>
                        <a:pt x="37" y="722"/>
                      </a:lnTo>
                      <a:lnTo>
                        <a:pt x="27" y="710"/>
                      </a:lnTo>
                      <a:lnTo>
                        <a:pt x="20" y="696"/>
                      </a:lnTo>
                      <a:lnTo>
                        <a:pt x="13" y="683"/>
                      </a:lnTo>
                      <a:lnTo>
                        <a:pt x="7" y="667"/>
                      </a:lnTo>
                      <a:lnTo>
                        <a:pt x="4" y="651"/>
                      </a:lnTo>
                      <a:lnTo>
                        <a:pt x="2" y="633"/>
                      </a:lnTo>
                      <a:lnTo>
                        <a:pt x="1" y="615"/>
                      </a:lnTo>
                      <a:lnTo>
                        <a:pt x="0" y="604"/>
                      </a:lnTo>
                      <a:lnTo>
                        <a:pt x="1" y="593"/>
                      </a:lnTo>
                      <a:lnTo>
                        <a:pt x="2" y="583"/>
                      </a:lnTo>
                      <a:lnTo>
                        <a:pt x="4" y="571"/>
                      </a:lnTo>
                      <a:lnTo>
                        <a:pt x="7" y="561"/>
                      </a:lnTo>
                      <a:lnTo>
                        <a:pt x="11" y="551"/>
                      </a:lnTo>
                      <a:lnTo>
                        <a:pt x="16" y="540"/>
                      </a:lnTo>
                      <a:lnTo>
                        <a:pt x="22" y="530"/>
                      </a:lnTo>
                      <a:lnTo>
                        <a:pt x="28" y="520"/>
                      </a:lnTo>
                      <a:lnTo>
                        <a:pt x="37" y="509"/>
                      </a:lnTo>
                      <a:lnTo>
                        <a:pt x="45" y="499"/>
                      </a:lnTo>
                      <a:lnTo>
                        <a:pt x="54" y="489"/>
                      </a:lnTo>
                      <a:lnTo>
                        <a:pt x="65" y="479"/>
                      </a:lnTo>
                      <a:lnTo>
                        <a:pt x="76" y="469"/>
                      </a:lnTo>
                      <a:lnTo>
                        <a:pt x="88" y="460"/>
                      </a:lnTo>
                      <a:lnTo>
                        <a:pt x="102" y="450"/>
                      </a:lnTo>
                      <a:lnTo>
                        <a:pt x="117" y="441"/>
                      </a:lnTo>
                      <a:lnTo>
                        <a:pt x="131" y="432"/>
                      </a:lnTo>
                      <a:lnTo>
                        <a:pt x="148" y="423"/>
                      </a:lnTo>
                      <a:lnTo>
                        <a:pt x="164" y="413"/>
                      </a:lnTo>
                      <a:lnTo>
                        <a:pt x="202" y="395"/>
                      </a:lnTo>
                      <a:lnTo>
                        <a:pt x="242" y="377"/>
                      </a:lnTo>
                      <a:lnTo>
                        <a:pt x="286" y="360"/>
                      </a:lnTo>
                      <a:lnTo>
                        <a:pt x="335" y="343"/>
                      </a:lnTo>
                      <a:lnTo>
                        <a:pt x="386" y="326"/>
                      </a:lnTo>
                      <a:lnTo>
                        <a:pt x="442" y="311"/>
                      </a:lnTo>
                      <a:lnTo>
                        <a:pt x="442" y="196"/>
                      </a:lnTo>
                      <a:lnTo>
                        <a:pt x="442" y="179"/>
                      </a:lnTo>
                      <a:lnTo>
                        <a:pt x="441" y="162"/>
                      </a:lnTo>
                      <a:lnTo>
                        <a:pt x="439" y="147"/>
                      </a:lnTo>
                      <a:lnTo>
                        <a:pt x="436" y="132"/>
                      </a:lnTo>
                      <a:lnTo>
                        <a:pt x="430" y="120"/>
                      </a:lnTo>
                      <a:lnTo>
                        <a:pt x="425" y="107"/>
                      </a:lnTo>
                      <a:lnTo>
                        <a:pt x="418" y="97"/>
                      </a:lnTo>
                      <a:lnTo>
                        <a:pt x="410" y="87"/>
                      </a:lnTo>
                      <a:lnTo>
                        <a:pt x="400" y="78"/>
                      </a:lnTo>
                      <a:lnTo>
                        <a:pt x="390" y="71"/>
                      </a:lnTo>
                      <a:lnTo>
                        <a:pt x="379" y="65"/>
                      </a:lnTo>
                      <a:lnTo>
                        <a:pt x="365" y="60"/>
                      </a:lnTo>
                      <a:lnTo>
                        <a:pt x="351" y="56"/>
                      </a:lnTo>
                      <a:lnTo>
                        <a:pt x="336" y="53"/>
                      </a:lnTo>
                      <a:lnTo>
                        <a:pt x="319" y="52"/>
                      </a:lnTo>
                      <a:lnTo>
                        <a:pt x="302" y="51"/>
                      </a:lnTo>
                      <a:lnTo>
                        <a:pt x="280" y="53"/>
                      </a:lnTo>
                      <a:lnTo>
                        <a:pt x="262" y="57"/>
                      </a:lnTo>
                      <a:lnTo>
                        <a:pt x="254" y="59"/>
                      </a:lnTo>
                      <a:lnTo>
                        <a:pt x="245" y="62"/>
                      </a:lnTo>
                      <a:lnTo>
                        <a:pt x="239" y="64"/>
                      </a:lnTo>
                      <a:lnTo>
                        <a:pt x="233" y="68"/>
                      </a:lnTo>
                      <a:lnTo>
                        <a:pt x="227" y="71"/>
                      </a:lnTo>
                      <a:lnTo>
                        <a:pt x="222" y="75"/>
                      </a:lnTo>
                      <a:lnTo>
                        <a:pt x="217" y="81"/>
                      </a:lnTo>
                      <a:lnTo>
                        <a:pt x="214" y="85"/>
                      </a:lnTo>
                      <a:lnTo>
                        <a:pt x="211" y="90"/>
                      </a:lnTo>
                      <a:lnTo>
                        <a:pt x="208" y="96"/>
                      </a:lnTo>
                      <a:lnTo>
                        <a:pt x="207" y="101"/>
                      </a:lnTo>
                      <a:lnTo>
                        <a:pt x="206" y="107"/>
                      </a:lnTo>
                      <a:lnTo>
                        <a:pt x="206" y="118"/>
                      </a:lnTo>
                      <a:lnTo>
                        <a:pt x="209" y="128"/>
                      </a:lnTo>
                      <a:lnTo>
                        <a:pt x="213" y="139"/>
                      </a:lnTo>
                      <a:lnTo>
                        <a:pt x="218" y="152"/>
                      </a:lnTo>
                      <a:lnTo>
                        <a:pt x="230" y="170"/>
                      </a:lnTo>
                      <a:lnTo>
                        <a:pt x="239" y="188"/>
                      </a:lnTo>
                      <a:lnTo>
                        <a:pt x="245" y="206"/>
                      </a:lnTo>
                      <a:lnTo>
                        <a:pt x="251" y="222"/>
                      </a:lnTo>
                      <a:lnTo>
                        <a:pt x="248" y="232"/>
                      </a:lnTo>
                      <a:lnTo>
                        <a:pt x="244" y="243"/>
                      </a:lnTo>
                      <a:lnTo>
                        <a:pt x="240" y="252"/>
                      </a:lnTo>
                      <a:lnTo>
                        <a:pt x="236" y="260"/>
                      </a:lnTo>
                      <a:lnTo>
                        <a:pt x="232" y="269"/>
                      </a:lnTo>
                      <a:lnTo>
                        <a:pt x="226" y="276"/>
                      </a:lnTo>
                      <a:lnTo>
                        <a:pt x="221" y="282"/>
                      </a:lnTo>
                      <a:lnTo>
                        <a:pt x="213" y="288"/>
                      </a:lnTo>
                      <a:lnTo>
                        <a:pt x="206" y="293"/>
                      </a:lnTo>
                      <a:lnTo>
                        <a:pt x="199" y="299"/>
                      </a:lnTo>
                      <a:lnTo>
                        <a:pt x="190" y="302"/>
                      </a:lnTo>
                      <a:lnTo>
                        <a:pt x="182" y="305"/>
                      </a:lnTo>
                      <a:lnTo>
                        <a:pt x="173" y="308"/>
                      </a:lnTo>
                      <a:lnTo>
                        <a:pt x="163" y="309"/>
                      </a:lnTo>
                      <a:lnTo>
                        <a:pt x="153" y="310"/>
                      </a:lnTo>
                      <a:lnTo>
                        <a:pt x="142" y="311"/>
                      </a:lnTo>
                      <a:lnTo>
                        <a:pt x="129" y="310"/>
                      </a:lnTo>
                      <a:lnTo>
                        <a:pt x="117" y="309"/>
                      </a:lnTo>
                      <a:lnTo>
                        <a:pt x="105" y="307"/>
                      </a:lnTo>
                      <a:lnTo>
                        <a:pt x="95" y="304"/>
                      </a:lnTo>
                      <a:lnTo>
                        <a:pt x="84" y="300"/>
                      </a:lnTo>
                      <a:lnTo>
                        <a:pt x="76" y="295"/>
                      </a:lnTo>
                      <a:lnTo>
                        <a:pt x="68" y="290"/>
                      </a:lnTo>
                      <a:lnTo>
                        <a:pt x="60" y="284"/>
                      </a:lnTo>
                      <a:lnTo>
                        <a:pt x="54" y="277"/>
                      </a:lnTo>
                      <a:lnTo>
                        <a:pt x="49" y="269"/>
                      </a:lnTo>
                      <a:lnTo>
                        <a:pt x="44" y="259"/>
                      </a:lnTo>
                      <a:lnTo>
                        <a:pt x="40" y="250"/>
                      </a:lnTo>
                      <a:lnTo>
                        <a:pt x="38" y="240"/>
                      </a:lnTo>
                      <a:lnTo>
                        <a:pt x="34" y="228"/>
                      </a:lnTo>
                      <a:lnTo>
                        <a:pt x="33" y="216"/>
                      </a:lnTo>
                      <a:lnTo>
                        <a:pt x="33" y="202"/>
                      </a:lnTo>
                      <a:lnTo>
                        <a:pt x="34" y="191"/>
                      </a:lnTo>
                      <a:lnTo>
                        <a:pt x="37" y="180"/>
                      </a:lnTo>
                      <a:lnTo>
                        <a:pt x="40" y="168"/>
                      </a:lnTo>
                      <a:lnTo>
                        <a:pt x="42" y="158"/>
                      </a:lnTo>
                      <a:lnTo>
                        <a:pt x="46" y="148"/>
                      </a:lnTo>
                      <a:lnTo>
                        <a:pt x="50" y="137"/>
                      </a:lnTo>
                      <a:lnTo>
                        <a:pt x="54" y="128"/>
                      </a:lnTo>
                      <a:lnTo>
                        <a:pt x="59" y="119"/>
                      </a:lnTo>
                      <a:lnTo>
                        <a:pt x="66" y="109"/>
                      </a:lnTo>
                      <a:lnTo>
                        <a:pt x="72" y="101"/>
                      </a:lnTo>
                      <a:lnTo>
                        <a:pt x="78" y="93"/>
                      </a:lnTo>
                      <a:lnTo>
                        <a:pt x="85" y="85"/>
                      </a:lnTo>
                      <a:lnTo>
                        <a:pt x="93" y="77"/>
                      </a:lnTo>
                      <a:lnTo>
                        <a:pt x="101" y="70"/>
                      </a:lnTo>
                      <a:lnTo>
                        <a:pt x="110" y="63"/>
                      </a:lnTo>
                      <a:lnTo>
                        <a:pt x="120" y="57"/>
                      </a:lnTo>
                      <a:lnTo>
                        <a:pt x="129" y="51"/>
                      </a:lnTo>
                      <a:lnTo>
                        <a:pt x="139" y="44"/>
                      </a:lnTo>
                      <a:lnTo>
                        <a:pt x="151" y="39"/>
                      </a:lnTo>
                      <a:lnTo>
                        <a:pt x="162" y="34"/>
                      </a:lnTo>
                      <a:lnTo>
                        <a:pt x="186" y="25"/>
                      </a:lnTo>
                      <a:lnTo>
                        <a:pt x="213" y="18"/>
                      </a:lnTo>
                      <a:lnTo>
                        <a:pt x="241" y="10"/>
                      </a:lnTo>
                      <a:lnTo>
                        <a:pt x="272" y="6"/>
                      </a:lnTo>
                      <a:lnTo>
                        <a:pt x="305" y="2"/>
                      </a:lnTo>
                      <a:lnTo>
                        <a:pt x="340" y="0"/>
                      </a:lnTo>
                      <a:lnTo>
                        <a:pt x="377" y="2"/>
                      </a:lnTo>
                      <a:lnTo>
                        <a:pt x="413" y="6"/>
                      </a:lnTo>
                      <a:lnTo>
                        <a:pt x="446" y="11"/>
                      </a:lnTo>
                      <a:lnTo>
                        <a:pt x="477" y="19"/>
                      </a:lnTo>
                      <a:lnTo>
                        <a:pt x="492" y="23"/>
                      </a:lnTo>
                      <a:lnTo>
                        <a:pt x="505" y="27"/>
                      </a:lnTo>
                      <a:lnTo>
                        <a:pt x="519" y="32"/>
                      </a:lnTo>
                      <a:lnTo>
                        <a:pt x="532" y="37"/>
                      </a:lnTo>
                      <a:lnTo>
                        <a:pt x="544" y="42"/>
                      </a:lnTo>
                      <a:lnTo>
                        <a:pt x="556" y="49"/>
                      </a:lnTo>
                      <a:lnTo>
                        <a:pt x="567" y="55"/>
                      </a:lnTo>
                      <a:lnTo>
                        <a:pt x="577" y="62"/>
                      </a:lnTo>
                      <a:lnTo>
                        <a:pt x="587" y="69"/>
                      </a:lnTo>
                      <a:lnTo>
                        <a:pt x="597" y="76"/>
                      </a:lnTo>
                      <a:lnTo>
                        <a:pt x="605" y="85"/>
                      </a:lnTo>
                      <a:lnTo>
                        <a:pt x="613" y="93"/>
                      </a:lnTo>
                      <a:lnTo>
                        <a:pt x="621" y="101"/>
                      </a:lnTo>
                      <a:lnTo>
                        <a:pt x="628" y="111"/>
                      </a:lnTo>
                      <a:lnTo>
                        <a:pt x="634" y="120"/>
                      </a:lnTo>
                      <a:lnTo>
                        <a:pt x="640" y="129"/>
                      </a:lnTo>
                      <a:lnTo>
                        <a:pt x="646" y="139"/>
                      </a:lnTo>
                      <a:lnTo>
                        <a:pt x="650" y="150"/>
                      </a:lnTo>
                      <a:lnTo>
                        <a:pt x="654" y="161"/>
                      </a:lnTo>
                      <a:lnTo>
                        <a:pt x="657" y="173"/>
                      </a:lnTo>
                      <a:lnTo>
                        <a:pt x="660" y="184"/>
                      </a:lnTo>
                      <a:lnTo>
                        <a:pt x="662" y="196"/>
                      </a:lnTo>
                      <a:lnTo>
                        <a:pt x="664" y="209"/>
                      </a:lnTo>
                      <a:lnTo>
                        <a:pt x="665" y="222"/>
                      </a:lnTo>
                      <a:lnTo>
                        <a:pt x="665" y="647"/>
                      </a:lnTo>
                      <a:lnTo>
                        <a:pt x="665" y="656"/>
                      </a:lnTo>
                      <a:lnTo>
                        <a:pt x="667" y="663"/>
                      </a:lnTo>
                      <a:lnTo>
                        <a:pt x="671" y="670"/>
                      </a:lnTo>
                      <a:lnTo>
                        <a:pt x="675" y="676"/>
                      </a:lnTo>
                      <a:lnTo>
                        <a:pt x="680" y="680"/>
                      </a:lnTo>
                      <a:lnTo>
                        <a:pt x="687" y="683"/>
                      </a:lnTo>
                      <a:lnTo>
                        <a:pt x="695" y="684"/>
                      </a:lnTo>
                      <a:lnTo>
                        <a:pt x="704" y="685"/>
                      </a:lnTo>
                      <a:lnTo>
                        <a:pt x="705" y="686"/>
                      </a:lnTo>
                      <a:lnTo>
                        <a:pt x="707" y="687"/>
                      </a:lnTo>
                      <a:lnTo>
                        <a:pt x="709" y="687"/>
                      </a:lnTo>
                      <a:lnTo>
                        <a:pt x="711" y="687"/>
                      </a:lnTo>
                      <a:lnTo>
                        <a:pt x="716" y="684"/>
                      </a:lnTo>
                      <a:lnTo>
                        <a:pt x="723" y="679"/>
                      </a:lnTo>
                      <a:lnTo>
                        <a:pt x="735" y="666"/>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52"/>
                <p:cNvSpPr/>
                <p:nvPr userDrawn="1"/>
              </p:nvSpPr>
              <p:spPr bwMode="auto">
                <a:xfrm>
                  <a:off x="8579104" y="1308544"/>
                  <a:ext cx="35670" cy="70580"/>
                </a:xfrm>
                <a:custGeom>
                  <a:avLst/>
                  <a:gdLst>
                    <a:gd name="T0" fmla="*/ 466 w 510"/>
                    <a:gd name="T1" fmla="*/ 343 h 1028"/>
                    <a:gd name="T2" fmla="*/ 313 w 510"/>
                    <a:gd name="T3" fmla="*/ 832 h 1028"/>
                    <a:gd name="T4" fmla="*/ 312 w 510"/>
                    <a:gd name="T5" fmla="*/ 853 h 1028"/>
                    <a:gd name="T6" fmla="*/ 314 w 510"/>
                    <a:gd name="T7" fmla="*/ 873 h 1028"/>
                    <a:gd name="T8" fmla="*/ 318 w 510"/>
                    <a:gd name="T9" fmla="*/ 889 h 1028"/>
                    <a:gd name="T10" fmla="*/ 325 w 510"/>
                    <a:gd name="T11" fmla="*/ 903 h 1028"/>
                    <a:gd name="T12" fmla="*/ 335 w 510"/>
                    <a:gd name="T13" fmla="*/ 913 h 1028"/>
                    <a:gd name="T14" fmla="*/ 346 w 510"/>
                    <a:gd name="T15" fmla="*/ 920 h 1028"/>
                    <a:gd name="T16" fmla="*/ 360 w 510"/>
                    <a:gd name="T17" fmla="*/ 924 h 1028"/>
                    <a:gd name="T18" fmla="*/ 376 w 510"/>
                    <a:gd name="T19" fmla="*/ 927 h 1028"/>
                    <a:gd name="T20" fmla="*/ 388 w 510"/>
                    <a:gd name="T21" fmla="*/ 927 h 1028"/>
                    <a:gd name="T22" fmla="*/ 399 w 510"/>
                    <a:gd name="T23" fmla="*/ 923 h 1028"/>
                    <a:gd name="T24" fmla="*/ 411 w 510"/>
                    <a:gd name="T25" fmla="*/ 917 h 1028"/>
                    <a:gd name="T26" fmla="*/ 423 w 510"/>
                    <a:gd name="T27" fmla="*/ 909 h 1028"/>
                    <a:gd name="T28" fmla="*/ 447 w 510"/>
                    <a:gd name="T29" fmla="*/ 882 h 1028"/>
                    <a:gd name="T30" fmla="*/ 472 w 510"/>
                    <a:gd name="T31" fmla="*/ 844 h 1028"/>
                    <a:gd name="T32" fmla="*/ 500 w 510"/>
                    <a:gd name="T33" fmla="*/ 877 h 1028"/>
                    <a:gd name="T34" fmla="*/ 476 w 510"/>
                    <a:gd name="T35" fmla="*/ 915 h 1028"/>
                    <a:gd name="T36" fmla="*/ 451 w 510"/>
                    <a:gd name="T37" fmla="*/ 947 h 1028"/>
                    <a:gd name="T38" fmla="*/ 423 w 510"/>
                    <a:gd name="T39" fmla="*/ 973 h 1028"/>
                    <a:gd name="T40" fmla="*/ 393 w 510"/>
                    <a:gd name="T41" fmla="*/ 995 h 1028"/>
                    <a:gd name="T42" fmla="*/ 360 w 510"/>
                    <a:gd name="T43" fmla="*/ 1011 h 1028"/>
                    <a:gd name="T44" fmla="*/ 325 w 510"/>
                    <a:gd name="T45" fmla="*/ 1022 h 1028"/>
                    <a:gd name="T46" fmla="*/ 288 w 510"/>
                    <a:gd name="T47" fmla="*/ 1027 h 1028"/>
                    <a:gd name="T48" fmla="*/ 248 w 510"/>
                    <a:gd name="T49" fmla="*/ 1027 h 1028"/>
                    <a:gd name="T50" fmla="*/ 211 w 510"/>
                    <a:gd name="T51" fmla="*/ 1023 h 1028"/>
                    <a:gd name="T52" fmla="*/ 179 w 510"/>
                    <a:gd name="T53" fmla="*/ 1013 h 1028"/>
                    <a:gd name="T54" fmla="*/ 151 w 510"/>
                    <a:gd name="T55" fmla="*/ 1000 h 1028"/>
                    <a:gd name="T56" fmla="*/ 128 w 510"/>
                    <a:gd name="T57" fmla="*/ 981 h 1028"/>
                    <a:gd name="T58" fmla="*/ 109 w 510"/>
                    <a:gd name="T59" fmla="*/ 959 h 1028"/>
                    <a:gd name="T60" fmla="*/ 95 w 510"/>
                    <a:gd name="T61" fmla="*/ 932 h 1028"/>
                    <a:gd name="T62" fmla="*/ 85 w 510"/>
                    <a:gd name="T63" fmla="*/ 900 h 1028"/>
                    <a:gd name="T64" fmla="*/ 83 w 510"/>
                    <a:gd name="T65" fmla="*/ 876 h 1028"/>
                    <a:gd name="T66" fmla="*/ 83 w 510"/>
                    <a:gd name="T67" fmla="*/ 343 h 1028"/>
                    <a:gd name="T68" fmla="*/ 0 w 510"/>
                    <a:gd name="T69" fmla="*/ 298 h 1028"/>
                    <a:gd name="T70" fmla="*/ 32 w 510"/>
                    <a:gd name="T71" fmla="*/ 273 h 1028"/>
                    <a:gd name="T72" fmla="*/ 65 w 510"/>
                    <a:gd name="T73" fmla="*/ 244 h 1028"/>
                    <a:gd name="T74" fmla="*/ 132 w 510"/>
                    <a:gd name="T75" fmla="*/ 176 h 1028"/>
                    <a:gd name="T76" fmla="*/ 202 w 510"/>
                    <a:gd name="T77" fmla="*/ 95 h 1028"/>
                    <a:gd name="T78" fmla="*/ 275 w 510"/>
                    <a:gd name="T79" fmla="*/ 0 h 1028"/>
                    <a:gd name="T80" fmla="*/ 313 w 510"/>
                    <a:gd name="T81" fmla="*/ 27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0" h="1028">
                      <a:moveTo>
                        <a:pt x="466" y="273"/>
                      </a:moveTo>
                      <a:lnTo>
                        <a:pt x="466" y="343"/>
                      </a:lnTo>
                      <a:lnTo>
                        <a:pt x="313" y="343"/>
                      </a:lnTo>
                      <a:lnTo>
                        <a:pt x="313" y="832"/>
                      </a:lnTo>
                      <a:lnTo>
                        <a:pt x="312" y="843"/>
                      </a:lnTo>
                      <a:lnTo>
                        <a:pt x="312" y="853"/>
                      </a:lnTo>
                      <a:lnTo>
                        <a:pt x="313" y="864"/>
                      </a:lnTo>
                      <a:lnTo>
                        <a:pt x="314" y="873"/>
                      </a:lnTo>
                      <a:lnTo>
                        <a:pt x="316" y="881"/>
                      </a:lnTo>
                      <a:lnTo>
                        <a:pt x="318" y="889"/>
                      </a:lnTo>
                      <a:lnTo>
                        <a:pt x="321" y="897"/>
                      </a:lnTo>
                      <a:lnTo>
                        <a:pt x="325" y="903"/>
                      </a:lnTo>
                      <a:lnTo>
                        <a:pt x="330" y="908"/>
                      </a:lnTo>
                      <a:lnTo>
                        <a:pt x="335" y="913"/>
                      </a:lnTo>
                      <a:lnTo>
                        <a:pt x="340" y="917"/>
                      </a:lnTo>
                      <a:lnTo>
                        <a:pt x="346" y="920"/>
                      </a:lnTo>
                      <a:lnTo>
                        <a:pt x="352" y="922"/>
                      </a:lnTo>
                      <a:lnTo>
                        <a:pt x="360" y="924"/>
                      </a:lnTo>
                      <a:lnTo>
                        <a:pt x="368" y="926"/>
                      </a:lnTo>
                      <a:lnTo>
                        <a:pt x="376" y="927"/>
                      </a:lnTo>
                      <a:lnTo>
                        <a:pt x="382" y="927"/>
                      </a:lnTo>
                      <a:lnTo>
                        <a:pt x="388" y="927"/>
                      </a:lnTo>
                      <a:lnTo>
                        <a:pt x="393" y="926"/>
                      </a:lnTo>
                      <a:lnTo>
                        <a:pt x="399" y="923"/>
                      </a:lnTo>
                      <a:lnTo>
                        <a:pt x="404" y="921"/>
                      </a:lnTo>
                      <a:lnTo>
                        <a:pt x="411" y="917"/>
                      </a:lnTo>
                      <a:lnTo>
                        <a:pt x="417" y="913"/>
                      </a:lnTo>
                      <a:lnTo>
                        <a:pt x="423" y="909"/>
                      </a:lnTo>
                      <a:lnTo>
                        <a:pt x="435" y="897"/>
                      </a:lnTo>
                      <a:lnTo>
                        <a:pt x="447" y="882"/>
                      </a:lnTo>
                      <a:lnTo>
                        <a:pt x="460" y="865"/>
                      </a:lnTo>
                      <a:lnTo>
                        <a:pt x="472" y="844"/>
                      </a:lnTo>
                      <a:lnTo>
                        <a:pt x="510" y="856"/>
                      </a:lnTo>
                      <a:lnTo>
                        <a:pt x="500" y="877"/>
                      </a:lnTo>
                      <a:lnTo>
                        <a:pt x="489" y="897"/>
                      </a:lnTo>
                      <a:lnTo>
                        <a:pt x="476" y="915"/>
                      </a:lnTo>
                      <a:lnTo>
                        <a:pt x="464" y="932"/>
                      </a:lnTo>
                      <a:lnTo>
                        <a:pt x="451" y="947"/>
                      </a:lnTo>
                      <a:lnTo>
                        <a:pt x="438" y="961"/>
                      </a:lnTo>
                      <a:lnTo>
                        <a:pt x="423" y="973"/>
                      </a:lnTo>
                      <a:lnTo>
                        <a:pt x="409" y="984"/>
                      </a:lnTo>
                      <a:lnTo>
                        <a:pt x="393" y="995"/>
                      </a:lnTo>
                      <a:lnTo>
                        <a:pt x="376" y="1004"/>
                      </a:lnTo>
                      <a:lnTo>
                        <a:pt x="360" y="1011"/>
                      </a:lnTo>
                      <a:lnTo>
                        <a:pt x="343" y="1017"/>
                      </a:lnTo>
                      <a:lnTo>
                        <a:pt x="325" y="1022"/>
                      </a:lnTo>
                      <a:lnTo>
                        <a:pt x="307" y="1025"/>
                      </a:lnTo>
                      <a:lnTo>
                        <a:pt x="288" y="1027"/>
                      </a:lnTo>
                      <a:lnTo>
                        <a:pt x="268" y="1028"/>
                      </a:lnTo>
                      <a:lnTo>
                        <a:pt x="248" y="1027"/>
                      </a:lnTo>
                      <a:lnTo>
                        <a:pt x="229" y="1026"/>
                      </a:lnTo>
                      <a:lnTo>
                        <a:pt x="211" y="1023"/>
                      </a:lnTo>
                      <a:lnTo>
                        <a:pt x="194" y="1019"/>
                      </a:lnTo>
                      <a:lnTo>
                        <a:pt x="179" y="1013"/>
                      </a:lnTo>
                      <a:lnTo>
                        <a:pt x="164" y="1007"/>
                      </a:lnTo>
                      <a:lnTo>
                        <a:pt x="151" y="1000"/>
                      </a:lnTo>
                      <a:lnTo>
                        <a:pt x="138" y="992"/>
                      </a:lnTo>
                      <a:lnTo>
                        <a:pt x="128" y="981"/>
                      </a:lnTo>
                      <a:lnTo>
                        <a:pt x="118" y="971"/>
                      </a:lnTo>
                      <a:lnTo>
                        <a:pt x="109" y="959"/>
                      </a:lnTo>
                      <a:lnTo>
                        <a:pt x="102" y="946"/>
                      </a:lnTo>
                      <a:lnTo>
                        <a:pt x="95" y="932"/>
                      </a:lnTo>
                      <a:lnTo>
                        <a:pt x="90" y="916"/>
                      </a:lnTo>
                      <a:lnTo>
                        <a:pt x="85" y="900"/>
                      </a:lnTo>
                      <a:lnTo>
                        <a:pt x="83" y="882"/>
                      </a:lnTo>
                      <a:lnTo>
                        <a:pt x="83" y="876"/>
                      </a:lnTo>
                      <a:lnTo>
                        <a:pt x="83" y="869"/>
                      </a:lnTo>
                      <a:lnTo>
                        <a:pt x="83" y="343"/>
                      </a:lnTo>
                      <a:lnTo>
                        <a:pt x="0" y="343"/>
                      </a:lnTo>
                      <a:lnTo>
                        <a:pt x="0" y="298"/>
                      </a:lnTo>
                      <a:lnTo>
                        <a:pt x="16" y="286"/>
                      </a:lnTo>
                      <a:lnTo>
                        <a:pt x="32" y="273"/>
                      </a:lnTo>
                      <a:lnTo>
                        <a:pt x="48" y="259"/>
                      </a:lnTo>
                      <a:lnTo>
                        <a:pt x="65" y="244"/>
                      </a:lnTo>
                      <a:lnTo>
                        <a:pt x="98" y="212"/>
                      </a:lnTo>
                      <a:lnTo>
                        <a:pt x="132" y="176"/>
                      </a:lnTo>
                      <a:lnTo>
                        <a:pt x="166" y="137"/>
                      </a:lnTo>
                      <a:lnTo>
                        <a:pt x="202" y="95"/>
                      </a:lnTo>
                      <a:lnTo>
                        <a:pt x="238" y="49"/>
                      </a:lnTo>
                      <a:lnTo>
                        <a:pt x="275" y="0"/>
                      </a:lnTo>
                      <a:lnTo>
                        <a:pt x="313" y="0"/>
                      </a:lnTo>
                      <a:lnTo>
                        <a:pt x="313" y="273"/>
                      </a:lnTo>
                      <a:lnTo>
                        <a:pt x="466" y="273"/>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53"/>
                <p:cNvSpPr>
                  <a:spLocks noEditPoints="1"/>
                </p:cNvSpPr>
                <p:nvPr userDrawn="1"/>
              </p:nvSpPr>
              <p:spPr bwMode="auto">
                <a:xfrm>
                  <a:off x="8622362" y="1301714"/>
                  <a:ext cx="26563" cy="77410"/>
                </a:xfrm>
                <a:custGeom>
                  <a:avLst/>
                  <a:gdLst>
                    <a:gd name="T0" fmla="*/ 389 w 389"/>
                    <a:gd name="T1" fmla="*/ 1123 h 1123"/>
                    <a:gd name="T2" fmla="*/ 0 w 389"/>
                    <a:gd name="T3" fmla="*/ 1084 h 1123"/>
                    <a:gd name="T4" fmla="*/ 22 w 389"/>
                    <a:gd name="T5" fmla="*/ 1081 h 1123"/>
                    <a:gd name="T6" fmla="*/ 41 w 389"/>
                    <a:gd name="T7" fmla="*/ 1076 h 1123"/>
                    <a:gd name="T8" fmla="*/ 57 w 389"/>
                    <a:gd name="T9" fmla="*/ 1067 h 1123"/>
                    <a:gd name="T10" fmla="*/ 70 w 389"/>
                    <a:gd name="T11" fmla="*/ 1055 h 1123"/>
                    <a:gd name="T12" fmla="*/ 80 w 389"/>
                    <a:gd name="T13" fmla="*/ 1042 h 1123"/>
                    <a:gd name="T14" fmla="*/ 86 w 389"/>
                    <a:gd name="T15" fmla="*/ 1024 h 1123"/>
                    <a:gd name="T16" fmla="*/ 89 w 389"/>
                    <a:gd name="T17" fmla="*/ 1005 h 1123"/>
                    <a:gd name="T18" fmla="*/ 89 w 389"/>
                    <a:gd name="T19" fmla="*/ 983 h 1123"/>
                    <a:gd name="T20" fmla="*/ 90 w 389"/>
                    <a:gd name="T21" fmla="*/ 498 h 1123"/>
                    <a:gd name="T22" fmla="*/ 88 w 389"/>
                    <a:gd name="T23" fmla="*/ 479 h 1123"/>
                    <a:gd name="T24" fmla="*/ 83 w 389"/>
                    <a:gd name="T25" fmla="*/ 462 h 1123"/>
                    <a:gd name="T26" fmla="*/ 75 w 389"/>
                    <a:gd name="T27" fmla="*/ 448 h 1123"/>
                    <a:gd name="T28" fmla="*/ 64 w 389"/>
                    <a:gd name="T29" fmla="*/ 437 h 1123"/>
                    <a:gd name="T30" fmla="*/ 49 w 389"/>
                    <a:gd name="T31" fmla="*/ 426 h 1123"/>
                    <a:gd name="T32" fmla="*/ 32 w 389"/>
                    <a:gd name="T33" fmla="*/ 419 h 1123"/>
                    <a:gd name="T34" fmla="*/ 11 w 389"/>
                    <a:gd name="T35" fmla="*/ 414 h 1123"/>
                    <a:gd name="T36" fmla="*/ 0 w 389"/>
                    <a:gd name="T37" fmla="*/ 374 h 1123"/>
                    <a:gd name="T38" fmla="*/ 312 w 389"/>
                    <a:gd name="T39" fmla="*/ 989 h 1123"/>
                    <a:gd name="T40" fmla="*/ 312 w 389"/>
                    <a:gd name="T41" fmla="*/ 1012 h 1123"/>
                    <a:gd name="T42" fmla="*/ 315 w 389"/>
                    <a:gd name="T43" fmla="*/ 1031 h 1123"/>
                    <a:gd name="T44" fmla="*/ 321 w 389"/>
                    <a:gd name="T45" fmla="*/ 1047 h 1123"/>
                    <a:gd name="T46" fmla="*/ 328 w 389"/>
                    <a:gd name="T47" fmla="*/ 1061 h 1123"/>
                    <a:gd name="T48" fmla="*/ 339 w 389"/>
                    <a:gd name="T49" fmla="*/ 1071 h 1123"/>
                    <a:gd name="T50" fmla="*/ 353 w 389"/>
                    <a:gd name="T51" fmla="*/ 1078 h 1123"/>
                    <a:gd name="T52" fmla="*/ 370 w 389"/>
                    <a:gd name="T53" fmla="*/ 1083 h 1123"/>
                    <a:gd name="T54" fmla="*/ 389 w 389"/>
                    <a:gd name="T55" fmla="*/ 1084 h 1123"/>
                    <a:gd name="T56" fmla="*/ 71 w 389"/>
                    <a:gd name="T57" fmla="*/ 112 h 1123"/>
                    <a:gd name="T58" fmla="*/ 76 w 389"/>
                    <a:gd name="T59" fmla="*/ 87 h 1123"/>
                    <a:gd name="T60" fmla="*/ 85 w 389"/>
                    <a:gd name="T61" fmla="*/ 65 h 1123"/>
                    <a:gd name="T62" fmla="*/ 97 w 389"/>
                    <a:gd name="T63" fmla="*/ 46 h 1123"/>
                    <a:gd name="T64" fmla="*/ 113 w 389"/>
                    <a:gd name="T65" fmla="*/ 31 h 1123"/>
                    <a:gd name="T66" fmla="*/ 133 w 389"/>
                    <a:gd name="T67" fmla="*/ 17 h 1123"/>
                    <a:gd name="T68" fmla="*/ 155 w 389"/>
                    <a:gd name="T69" fmla="*/ 8 h 1123"/>
                    <a:gd name="T70" fmla="*/ 183 w 389"/>
                    <a:gd name="T71" fmla="*/ 2 h 1123"/>
                    <a:gd name="T72" fmla="*/ 212 w 389"/>
                    <a:gd name="T73" fmla="*/ 2 h 1123"/>
                    <a:gd name="T74" fmla="*/ 237 w 389"/>
                    <a:gd name="T75" fmla="*/ 8 h 1123"/>
                    <a:gd name="T76" fmla="*/ 259 w 389"/>
                    <a:gd name="T77" fmla="*/ 17 h 1123"/>
                    <a:gd name="T78" fmla="*/ 278 w 389"/>
                    <a:gd name="T79" fmla="*/ 31 h 1123"/>
                    <a:gd name="T80" fmla="*/ 295 w 389"/>
                    <a:gd name="T81" fmla="*/ 46 h 1123"/>
                    <a:gd name="T82" fmla="*/ 307 w 389"/>
                    <a:gd name="T83" fmla="*/ 65 h 1123"/>
                    <a:gd name="T84" fmla="*/ 317 w 389"/>
                    <a:gd name="T85" fmla="*/ 87 h 1123"/>
                    <a:gd name="T86" fmla="*/ 323 w 389"/>
                    <a:gd name="T87" fmla="*/ 112 h 1123"/>
                    <a:gd name="T88" fmla="*/ 323 w 389"/>
                    <a:gd name="T89" fmla="*/ 141 h 1123"/>
                    <a:gd name="T90" fmla="*/ 317 w 389"/>
                    <a:gd name="T91" fmla="*/ 168 h 1123"/>
                    <a:gd name="T92" fmla="*/ 307 w 389"/>
                    <a:gd name="T93" fmla="*/ 191 h 1123"/>
                    <a:gd name="T94" fmla="*/ 295 w 389"/>
                    <a:gd name="T95" fmla="*/ 210 h 1123"/>
                    <a:gd name="T96" fmla="*/ 278 w 389"/>
                    <a:gd name="T97" fmla="*/ 226 h 1123"/>
                    <a:gd name="T98" fmla="*/ 259 w 389"/>
                    <a:gd name="T99" fmla="*/ 238 h 1123"/>
                    <a:gd name="T100" fmla="*/ 237 w 389"/>
                    <a:gd name="T101" fmla="*/ 246 h 1123"/>
                    <a:gd name="T102" fmla="*/ 212 w 389"/>
                    <a:gd name="T103" fmla="*/ 252 h 1123"/>
                    <a:gd name="T104" fmla="*/ 183 w 389"/>
                    <a:gd name="T105" fmla="*/ 252 h 1123"/>
                    <a:gd name="T106" fmla="*/ 155 w 389"/>
                    <a:gd name="T107" fmla="*/ 246 h 1123"/>
                    <a:gd name="T108" fmla="*/ 133 w 389"/>
                    <a:gd name="T109" fmla="*/ 238 h 1123"/>
                    <a:gd name="T110" fmla="*/ 113 w 389"/>
                    <a:gd name="T111" fmla="*/ 226 h 1123"/>
                    <a:gd name="T112" fmla="*/ 97 w 389"/>
                    <a:gd name="T113" fmla="*/ 210 h 1123"/>
                    <a:gd name="T114" fmla="*/ 85 w 389"/>
                    <a:gd name="T115" fmla="*/ 191 h 1123"/>
                    <a:gd name="T116" fmla="*/ 76 w 389"/>
                    <a:gd name="T117" fmla="*/ 168 h 1123"/>
                    <a:gd name="T118" fmla="*/ 71 w 389"/>
                    <a:gd name="T119" fmla="*/ 141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1123">
                      <a:moveTo>
                        <a:pt x="389" y="1084"/>
                      </a:moveTo>
                      <a:lnTo>
                        <a:pt x="389" y="1123"/>
                      </a:lnTo>
                      <a:lnTo>
                        <a:pt x="0" y="1123"/>
                      </a:lnTo>
                      <a:lnTo>
                        <a:pt x="0" y="1084"/>
                      </a:lnTo>
                      <a:lnTo>
                        <a:pt x="11" y="1083"/>
                      </a:lnTo>
                      <a:lnTo>
                        <a:pt x="22" y="1081"/>
                      </a:lnTo>
                      <a:lnTo>
                        <a:pt x="32" y="1079"/>
                      </a:lnTo>
                      <a:lnTo>
                        <a:pt x="41" y="1076"/>
                      </a:lnTo>
                      <a:lnTo>
                        <a:pt x="49" y="1072"/>
                      </a:lnTo>
                      <a:lnTo>
                        <a:pt x="57" y="1067"/>
                      </a:lnTo>
                      <a:lnTo>
                        <a:pt x="64" y="1062"/>
                      </a:lnTo>
                      <a:lnTo>
                        <a:pt x="70" y="1055"/>
                      </a:lnTo>
                      <a:lnTo>
                        <a:pt x="75" y="1049"/>
                      </a:lnTo>
                      <a:lnTo>
                        <a:pt x="80" y="1042"/>
                      </a:lnTo>
                      <a:lnTo>
                        <a:pt x="83" y="1034"/>
                      </a:lnTo>
                      <a:lnTo>
                        <a:pt x="86" y="1024"/>
                      </a:lnTo>
                      <a:lnTo>
                        <a:pt x="88" y="1015"/>
                      </a:lnTo>
                      <a:lnTo>
                        <a:pt x="89" y="1005"/>
                      </a:lnTo>
                      <a:lnTo>
                        <a:pt x="90" y="995"/>
                      </a:lnTo>
                      <a:lnTo>
                        <a:pt x="89" y="983"/>
                      </a:lnTo>
                      <a:lnTo>
                        <a:pt x="89" y="507"/>
                      </a:lnTo>
                      <a:lnTo>
                        <a:pt x="90" y="498"/>
                      </a:lnTo>
                      <a:lnTo>
                        <a:pt x="89" y="487"/>
                      </a:lnTo>
                      <a:lnTo>
                        <a:pt x="88" y="479"/>
                      </a:lnTo>
                      <a:lnTo>
                        <a:pt x="86" y="471"/>
                      </a:lnTo>
                      <a:lnTo>
                        <a:pt x="83" y="462"/>
                      </a:lnTo>
                      <a:lnTo>
                        <a:pt x="80" y="455"/>
                      </a:lnTo>
                      <a:lnTo>
                        <a:pt x="75" y="448"/>
                      </a:lnTo>
                      <a:lnTo>
                        <a:pt x="70" y="442"/>
                      </a:lnTo>
                      <a:lnTo>
                        <a:pt x="64" y="437"/>
                      </a:lnTo>
                      <a:lnTo>
                        <a:pt x="57" y="431"/>
                      </a:lnTo>
                      <a:lnTo>
                        <a:pt x="49" y="426"/>
                      </a:lnTo>
                      <a:lnTo>
                        <a:pt x="41" y="422"/>
                      </a:lnTo>
                      <a:lnTo>
                        <a:pt x="32" y="419"/>
                      </a:lnTo>
                      <a:lnTo>
                        <a:pt x="22" y="416"/>
                      </a:lnTo>
                      <a:lnTo>
                        <a:pt x="11" y="414"/>
                      </a:lnTo>
                      <a:lnTo>
                        <a:pt x="0" y="412"/>
                      </a:lnTo>
                      <a:lnTo>
                        <a:pt x="0" y="374"/>
                      </a:lnTo>
                      <a:lnTo>
                        <a:pt x="312" y="374"/>
                      </a:lnTo>
                      <a:lnTo>
                        <a:pt x="312" y="989"/>
                      </a:lnTo>
                      <a:lnTo>
                        <a:pt x="312" y="1001"/>
                      </a:lnTo>
                      <a:lnTo>
                        <a:pt x="312" y="1012"/>
                      </a:lnTo>
                      <a:lnTo>
                        <a:pt x="313" y="1021"/>
                      </a:lnTo>
                      <a:lnTo>
                        <a:pt x="315" y="1031"/>
                      </a:lnTo>
                      <a:lnTo>
                        <a:pt x="318" y="1039"/>
                      </a:lnTo>
                      <a:lnTo>
                        <a:pt x="321" y="1047"/>
                      </a:lnTo>
                      <a:lnTo>
                        <a:pt x="324" y="1054"/>
                      </a:lnTo>
                      <a:lnTo>
                        <a:pt x="328" y="1061"/>
                      </a:lnTo>
                      <a:lnTo>
                        <a:pt x="333" y="1066"/>
                      </a:lnTo>
                      <a:lnTo>
                        <a:pt x="339" y="1071"/>
                      </a:lnTo>
                      <a:lnTo>
                        <a:pt x="346" y="1075"/>
                      </a:lnTo>
                      <a:lnTo>
                        <a:pt x="353" y="1078"/>
                      </a:lnTo>
                      <a:lnTo>
                        <a:pt x="361" y="1081"/>
                      </a:lnTo>
                      <a:lnTo>
                        <a:pt x="370" y="1083"/>
                      </a:lnTo>
                      <a:lnTo>
                        <a:pt x="379" y="1084"/>
                      </a:lnTo>
                      <a:lnTo>
                        <a:pt x="389" y="1084"/>
                      </a:lnTo>
                      <a:close/>
                      <a:moveTo>
                        <a:pt x="70" y="127"/>
                      </a:moveTo>
                      <a:lnTo>
                        <a:pt x="71" y="112"/>
                      </a:lnTo>
                      <a:lnTo>
                        <a:pt x="73" y="100"/>
                      </a:lnTo>
                      <a:lnTo>
                        <a:pt x="76" y="87"/>
                      </a:lnTo>
                      <a:lnTo>
                        <a:pt x="81" y="76"/>
                      </a:lnTo>
                      <a:lnTo>
                        <a:pt x="85" y="65"/>
                      </a:lnTo>
                      <a:lnTo>
                        <a:pt x="91" y="55"/>
                      </a:lnTo>
                      <a:lnTo>
                        <a:pt x="97" y="46"/>
                      </a:lnTo>
                      <a:lnTo>
                        <a:pt x="105" y="38"/>
                      </a:lnTo>
                      <a:lnTo>
                        <a:pt x="113" y="31"/>
                      </a:lnTo>
                      <a:lnTo>
                        <a:pt x="122" y="23"/>
                      </a:lnTo>
                      <a:lnTo>
                        <a:pt x="133" y="17"/>
                      </a:lnTo>
                      <a:lnTo>
                        <a:pt x="144" y="12"/>
                      </a:lnTo>
                      <a:lnTo>
                        <a:pt x="155" y="8"/>
                      </a:lnTo>
                      <a:lnTo>
                        <a:pt x="169" y="5"/>
                      </a:lnTo>
                      <a:lnTo>
                        <a:pt x="183" y="2"/>
                      </a:lnTo>
                      <a:lnTo>
                        <a:pt x="197" y="0"/>
                      </a:lnTo>
                      <a:lnTo>
                        <a:pt x="212" y="2"/>
                      </a:lnTo>
                      <a:lnTo>
                        <a:pt x="225" y="5"/>
                      </a:lnTo>
                      <a:lnTo>
                        <a:pt x="237" y="8"/>
                      </a:lnTo>
                      <a:lnTo>
                        <a:pt x="249" y="12"/>
                      </a:lnTo>
                      <a:lnTo>
                        <a:pt x="259" y="17"/>
                      </a:lnTo>
                      <a:lnTo>
                        <a:pt x="270" y="23"/>
                      </a:lnTo>
                      <a:lnTo>
                        <a:pt x="278" y="31"/>
                      </a:lnTo>
                      <a:lnTo>
                        <a:pt x="286" y="38"/>
                      </a:lnTo>
                      <a:lnTo>
                        <a:pt x="295" y="46"/>
                      </a:lnTo>
                      <a:lnTo>
                        <a:pt x="301" y="55"/>
                      </a:lnTo>
                      <a:lnTo>
                        <a:pt x="307" y="65"/>
                      </a:lnTo>
                      <a:lnTo>
                        <a:pt x="312" y="76"/>
                      </a:lnTo>
                      <a:lnTo>
                        <a:pt x="317" y="87"/>
                      </a:lnTo>
                      <a:lnTo>
                        <a:pt x="321" y="100"/>
                      </a:lnTo>
                      <a:lnTo>
                        <a:pt x="323" y="112"/>
                      </a:lnTo>
                      <a:lnTo>
                        <a:pt x="325" y="127"/>
                      </a:lnTo>
                      <a:lnTo>
                        <a:pt x="323" y="141"/>
                      </a:lnTo>
                      <a:lnTo>
                        <a:pt x="321" y="155"/>
                      </a:lnTo>
                      <a:lnTo>
                        <a:pt x="317" y="168"/>
                      </a:lnTo>
                      <a:lnTo>
                        <a:pt x="312" y="179"/>
                      </a:lnTo>
                      <a:lnTo>
                        <a:pt x="307" y="191"/>
                      </a:lnTo>
                      <a:lnTo>
                        <a:pt x="301" y="201"/>
                      </a:lnTo>
                      <a:lnTo>
                        <a:pt x="295" y="210"/>
                      </a:lnTo>
                      <a:lnTo>
                        <a:pt x="286" y="219"/>
                      </a:lnTo>
                      <a:lnTo>
                        <a:pt x="278" y="226"/>
                      </a:lnTo>
                      <a:lnTo>
                        <a:pt x="270" y="232"/>
                      </a:lnTo>
                      <a:lnTo>
                        <a:pt x="259" y="238"/>
                      </a:lnTo>
                      <a:lnTo>
                        <a:pt x="249" y="243"/>
                      </a:lnTo>
                      <a:lnTo>
                        <a:pt x="237" y="246"/>
                      </a:lnTo>
                      <a:lnTo>
                        <a:pt x="225" y="250"/>
                      </a:lnTo>
                      <a:lnTo>
                        <a:pt x="212" y="252"/>
                      </a:lnTo>
                      <a:lnTo>
                        <a:pt x="197" y="254"/>
                      </a:lnTo>
                      <a:lnTo>
                        <a:pt x="183" y="252"/>
                      </a:lnTo>
                      <a:lnTo>
                        <a:pt x="169" y="250"/>
                      </a:lnTo>
                      <a:lnTo>
                        <a:pt x="155" y="246"/>
                      </a:lnTo>
                      <a:lnTo>
                        <a:pt x="144" y="243"/>
                      </a:lnTo>
                      <a:lnTo>
                        <a:pt x="133" y="238"/>
                      </a:lnTo>
                      <a:lnTo>
                        <a:pt x="122" y="232"/>
                      </a:lnTo>
                      <a:lnTo>
                        <a:pt x="113" y="226"/>
                      </a:lnTo>
                      <a:lnTo>
                        <a:pt x="105" y="219"/>
                      </a:lnTo>
                      <a:lnTo>
                        <a:pt x="97" y="210"/>
                      </a:lnTo>
                      <a:lnTo>
                        <a:pt x="91" y="201"/>
                      </a:lnTo>
                      <a:lnTo>
                        <a:pt x="85" y="191"/>
                      </a:lnTo>
                      <a:lnTo>
                        <a:pt x="81" y="179"/>
                      </a:lnTo>
                      <a:lnTo>
                        <a:pt x="76" y="168"/>
                      </a:lnTo>
                      <a:lnTo>
                        <a:pt x="73" y="155"/>
                      </a:lnTo>
                      <a:lnTo>
                        <a:pt x="71" y="141"/>
                      </a:lnTo>
                      <a:lnTo>
                        <a:pt x="70" y="127"/>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54"/>
                <p:cNvSpPr>
                  <a:spLocks noEditPoints="1"/>
                </p:cNvSpPr>
                <p:nvPr userDrawn="1"/>
              </p:nvSpPr>
              <p:spPr bwMode="auto">
                <a:xfrm>
                  <a:off x="8659549" y="1325999"/>
                  <a:ext cx="51607" cy="53884"/>
                </a:xfrm>
                <a:custGeom>
                  <a:avLst/>
                  <a:gdLst>
                    <a:gd name="T0" fmla="*/ 242 w 741"/>
                    <a:gd name="T1" fmla="*/ 518 h 780"/>
                    <a:gd name="T2" fmla="*/ 256 w 741"/>
                    <a:gd name="T3" fmla="*/ 628 h 780"/>
                    <a:gd name="T4" fmla="*/ 271 w 741"/>
                    <a:gd name="T5" fmla="*/ 675 h 780"/>
                    <a:gd name="T6" fmla="*/ 291 w 741"/>
                    <a:gd name="T7" fmla="*/ 710 h 780"/>
                    <a:gd name="T8" fmla="*/ 318 w 741"/>
                    <a:gd name="T9" fmla="*/ 731 h 780"/>
                    <a:gd name="T10" fmla="*/ 350 w 741"/>
                    <a:gd name="T11" fmla="*/ 742 h 780"/>
                    <a:gd name="T12" fmla="*/ 385 w 741"/>
                    <a:gd name="T13" fmla="*/ 743 h 780"/>
                    <a:gd name="T14" fmla="*/ 413 w 741"/>
                    <a:gd name="T15" fmla="*/ 739 h 780"/>
                    <a:gd name="T16" fmla="*/ 438 w 741"/>
                    <a:gd name="T17" fmla="*/ 722 h 780"/>
                    <a:gd name="T18" fmla="*/ 459 w 741"/>
                    <a:gd name="T19" fmla="*/ 693 h 780"/>
                    <a:gd name="T20" fmla="*/ 479 w 741"/>
                    <a:gd name="T21" fmla="*/ 641 h 780"/>
                    <a:gd name="T22" fmla="*/ 496 w 741"/>
                    <a:gd name="T23" fmla="*/ 518 h 780"/>
                    <a:gd name="T24" fmla="*/ 498 w 741"/>
                    <a:gd name="T25" fmla="*/ 349 h 780"/>
                    <a:gd name="T26" fmla="*/ 489 w 741"/>
                    <a:gd name="T27" fmla="*/ 205 h 780"/>
                    <a:gd name="T28" fmla="*/ 465 w 741"/>
                    <a:gd name="T29" fmla="*/ 117 h 780"/>
                    <a:gd name="T30" fmla="*/ 446 w 741"/>
                    <a:gd name="T31" fmla="*/ 83 h 780"/>
                    <a:gd name="T32" fmla="*/ 422 w 741"/>
                    <a:gd name="T33" fmla="*/ 61 h 780"/>
                    <a:gd name="T34" fmla="*/ 394 w 741"/>
                    <a:gd name="T35" fmla="*/ 51 h 780"/>
                    <a:gd name="T36" fmla="*/ 362 w 741"/>
                    <a:gd name="T37" fmla="*/ 51 h 780"/>
                    <a:gd name="T38" fmla="*/ 331 w 741"/>
                    <a:gd name="T39" fmla="*/ 56 h 780"/>
                    <a:gd name="T40" fmla="*/ 304 w 741"/>
                    <a:gd name="T41" fmla="*/ 72 h 780"/>
                    <a:gd name="T42" fmla="*/ 282 w 741"/>
                    <a:gd name="T43" fmla="*/ 101 h 780"/>
                    <a:gd name="T44" fmla="*/ 261 w 741"/>
                    <a:gd name="T45" fmla="*/ 153 h 780"/>
                    <a:gd name="T46" fmla="*/ 244 w 741"/>
                    <a:gd name="T47" fmla="*/ 273 h 780"/>
                    <a:gd name="T48" fmla="*/ 0 w 741"/>
                    <a:gd name="T49" fmla="*/ 394 h 780"/>
                    <a:gd name="T50" fmla="*/ 12 w 741"/>
                    <a:gd name="T51" fmla="*/ 308 h 780"/>
                    <a:gd name="T52" fmla="*/ 33 w 741"/>
                    <a:gd name="T53" fmla="*/ 233 h 780"/>
                    <a:gd name="T54" fmla="*/ 65 w 741"/>
                    <a:gd name="T55" fmla="*/ 168 h 780"/>
                    <a:gd name="T56" fmla="*/ 105 w 741"/>
                    <a:gd name="T57" fmla="*/ 114 h 780"/>
                    <a:gd name="T58" fmla="*/ 157 w 741"/>
                    <a:gd name="T59" fmla="*/ 70 h 780"/>
                    <a:gd name="T60" fmla="*/ 219 w 741"/>
                    <a:gd name="T61" fmla="*/ 36 h 780"/>
                    <a:gd name="T62" fmla="*/ 289 w 741"/>
                    <a:gd name="T63" fmla="*/ 12 h 780"/>
                    <a:gd name="T64" fmla="*/ 370 w 741"/>
                    <a:gd name="T65" fmla="*/ 0 h 780"/>
                    <a:gd name="T66" fmla="*/ 450 w 741"/>
                    <a:gd name="T67" fmla="*/ 12 h 780"/>
                    <a:gd name="T68" fmla="*/ 520 w 741"/>
                    <a:gd name="T69" fmla="*/ 36 h 780"/>
                    <a:gd name="T70" fmla="*/ 581 w 741"/>
                    <a:gd name="T71" fmla="*/ 70 h 780"/>
                    <a:gd name="T72" fmla="*/ 632 w 741"/>
                    <a:gd name="T73" fmla="*/ 114 h 780"/>
                    <a:gd name="T74" fmla="*/ 674 w 741"/>
                    <a:gd name="T75" fmla="*/ 168 h 780"/>
                    <a:gd name="T76" fmla="*/ 706 w 741"/>
                    <a:gd name="T77" fmla="*/ 233 h 780"/>
                    <a:gd name="T78" fmla="*/ 728 w 741"/>
                    <a:gd name="T79" fmla="*/ 308 h 780"/>
                    <a:gd name="T80" fmla="*/ 741 w 741"/>
                    <a:gd name="T81" fmla="*/ 394 h 780"/>
                    <a:gd name="T82" fmla="*/ 728 w 741"/>
                    <a:gd name="T83" fmla="*/ 481 h 780"/>
                    <a:gd name="T84" fmla="*/ 706 w 741"/>
                    <a:gd name="T85" fmla="*/ 558 h 780"/>
                    <a:gd name="T86" fmla="*/ 674 w 741"/>
                    <a:gd name="T87" fmla="*/ 623 h 780"/>
                    <a:gd name="T88" fmla="*/ 632 w 741"/>
                    <a:gd name="T89" fmla="*/ 677 h 780"/>
                    <a:gd name="T90" fmla="*/ 581 w 741"/>
                    <a:gd name="T91" fmla="*/ 720 h 780"/>
                    <a:gd name="T92" fmla="*/ 520 w 741"/>
                    <a:gd name="T93" fmla="*/ 751 h 780"/>
                    <a:gd name="T94" fmla="*/ 450 w 741"/>
                    <a:gd name="T95" fmla="*/ 772 h 780"/>
                    <a:gd name="T96" fmla="*/ 370 w 741"/>
                    <a:gd name="T97" fmla="*/ 780 h 780"/>
                    <a:gd name="T98" fmla="*/ 289 w 741"/>
                    <a:gd name="T99" fmla="*/ 772 h 780"/>
                    <a:gd name="T100" fmla="*/ 219 w 741"/>
                    <a:gd name="T101" fmla="*/ 751 h 780"/>
                    <a:gd name="T102" fmla="*/ 157 w 741"/>
                    <a:gd name="T103" fmla="*/ 720 h 780"/>
                    <a:gd name="T104" fmla="*/ 105 w 741"/>
                    <a:gd name="T105" fmla="*/ 677 h 780"/>
                    <a:gd name="T106" fmla="*/ 65 w 741"/>
                    <a:gd name="T107" fmla="*/ 623 h 780"/>
                    <a:gd name="T108" fmla="*/ 33 w 741"/>
                    <a:gd name="T109" fmla="*/ 558 h 780"/>
                    <a:gd name="T110" fmla="*/ 12 w 741"/>
                    <a:gd name="T111" fmla="*/ 481 h 780"/>
                    <a:gd name="T112" fmla="*/ 0 w 741"/>
                    <a:gd name="T113" fmla="*/ 39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1" h="780">
                      <a:moveTo>
                        <a:pt x="243" y="394"/>
                      </a:moveTo>
                      <a:lnTo>
                        <a:pt x="242" y="438"/>
                      </a:lnTo>
                      <a:lnTo>
                        <a:pt x="241" y="479"/>
                      </a:lnTo>
                      <a:lnTo>
                        <a:pt x="242" y="518"/>
                      </a:lnTo>
                      <a:lnTo>
                        <a:pt x="244" y="553"/>
                      </a:lnTo>
                      <a:lnTo>
                        <a:pt x="248" y="586"/>
                      </a:lnTo>
                      <a:lnTo>
                        <a:pt x="253" y="615"/>
                      </a:lnTo>
                      <a:lnTo>
                        <a:pt x="256" y="628"/>
                      </a:lnTo>
                      <a:lnTo>
                        <a:pt x="259" y="641"/>
                      </a:lnTo>
                      <a:lnTo>
                        <a:pt x="262" y="653"/>
                      </a:lnTo>
                      <a:lnTo>
                        <a:pt x="266" y="664"/>
                      </a:lnTo>
                      <a:lnTo>
                        <a:pt x="271" y="675"/>
                      </a:lnTo>
                      <a:lnTo>
                        <a:pt x="276" y="685"/>
                      </a:lnTo>
                      <a:lnTo>
                        <a:pt x="281" y="693"/>
                      </a:lnTo>
                      <a:lnTo>
                        <a:pt x="286" y="701"/>
                      </a:lnTo>
                      <a:lnTo>
                        <a:pt x="291" y="710"/>
                      </a:lnTo>
                      <a:lnTo>
                        <a:pt x="298" y="716"/>
                      </a:lnTo>
                      <a:lnTo>
                        <a:pt x="304" y="722"/>
                      </a:lnTo>
                      <a:lnTo>
                        <a:pt x="311" y="727"/>
                      </a:lnTo>
                      <a:lnTo>
                        <a:pt x="318" y="731"/>
                      </a:lnTo>
                      <a:lnTo>
                        <a:pt x="326" y="736"/>
                      </a:lnTo>
                      <a:lnTo>
                        <a:pt x="333" y="739"/>
                      </a:lnTo>
                      <a:lnTo>
                        <a:pt x="341" y="741"/>
                      </a:lnTo>
                      <a:lnTo>
                        <a:pt x="350" y="742"/>
                      </a:lnTo>
                      <a:lnTo>
                        <a:pt x="358" y="743"/>
                      </a:lnTo>
                      <a:lnTo>
                        <a:pt x="367" y="743"/>
                      </a:lnTo>
                      <a:lnTo>
                        <a:pt x="377" y="742"/>
                      </a:lnTo>
                      <a:lnTo>
                        <a:pt x="385" y="743"/>
                      </a:lnTo>
                      <a:lnTo>
                        <a:pt x="392" y="743"/>
                      </a:lnTo>
                      <a:lnTo>
                        <a:pt x="400" y="742"/>
                      </a:lnTo>
                      <a:lnTo>
                        <a:pt x="407" y="741"/>
                      </a:lnTo>
                      <a:lnTo>
                        <a:pt x="413" y="739"/>
                      </a:lnTo>
                      <a:lnTo>
                        <a:pt x="420" y="736"/>
                      </a:lnTo>
                      <a:lnTo>
                        <a:pt x="427" y="731"/>
                      </a:lnTo>
                      <a:lnTo>
                        <a:pt x="433" y="727"/>
                      </a:lnTo>
                      <a:lnTo>
                        <a:pt x="438" y="722"/>
                      </a:lnTo>
                      <a:lnTo>
                        <a:pt x="443" y="716"/>
                      </a:lnTo>
                      <a:lnTo>
                        <a:pt x="448" y="710"/>
                      </a:lnTo>
                      <a:lnTo>
                        <a:pt x="454" y="701"/>
                      </a:lnTo>
                      <a:lnTo>
                        <a:pt x="459" y="693"/>
                      </a:lnTo>
                      <a:lnTo>
                        <a:pt x="463" y="685"/>
                      </a:lnTo>
                      <a:lnTo>
                        <a:pt x="467" y="675"/>
                      </a:lnTo>
                      <a:lnTo>
                        <a:pt x="471" y="664"/>
                      </a:lnTo>
                      <a:lnTo>
                        <a:pt x="479" y="641"/>
                      </a:lnTo>
                      <a:lnTo>
                        <a:pt x="484" y="615"/>
                      </a:lnTo>
                      <a:lnTo>
                        <a:pt x="489" y="586"/>
                      </a:lnTo>
                      <a:lnTo>
                        <a:pt x="493" y="553"/>
                      </a:lnTo>
                      <a:lnTo>
                        <a:pt x="496" y="518"/>
                      </a:lnTo>
                      <a:lnTo>
                        <a:pt x="498" y="479"/>
                      </a:lnTo>
                      <a:lnTo>
                        <a:pt x="498" y="438"/>
                      </a:lnTo>
                      <a:lnTo>
                        <a:pt x="498" y="394"/>
                      </a:lnTo>
                      <a:lnTo>
                        <a:pt x="498" y="349"/>
                      </a:lnTo>
                      <a:lnTo>
                        <a:pt x="497" y="309"/>
                      </a:lnTo>
                      <a:lnTo>
                        <a:pt x="496" y="271"/>
                      </a:lnTo>
                      <a:lnTo>
                        <a:pt x="493" y="237"/>
                      </a:lnTo>
                      <a:lnTo>
                        <a:pt x="489" y="205"/>
                      </a:lnTo>
                      <a:lnTo>
                        <a:pt x="484" y="176"/>
                      </a:lnTo>
                      <a:lnTo>
                        <a:pt x="476" y="150"/>
                      </a:lnTo>
                      <a:lnTo>
                        <a:pt x="469" y="127"/>
                      </a:lnTo>
                      <a:lnTo>
                        <a:pt x="465" y="117"/>
                      </a:lnTo>
                      <a:lnTo>
                        <a:pt x="461" y="106"/>
                      </a:lnTo>
                      <a:lnTo>
                        <a:pt x="457" y="98"/>
                      </a:lnTo>
                      <a:lnTo>
                        <a:pt x="452" y="90"/>
                      </a:lnTo>
                      <a:lnTo>
                        <a:pt x="446" y="83"/>
                      </a:lnTo>
                      <a:lnTo>
                        <a:pt x="441" y="76"/>
                      </a:lnTo>
                      <a:lnTo>
                        <a:pt x="435" y="70"/>
                      </a:lnTo>
                      <a:lnTo>
                        <a:pt x="429" y="65"/>
                      </a:lnTo>
                      <a:lnTo>
                        <a:pt x="422" y="61"/>
                      </a:lnTo>
                      <a:lnTo>
                        <a:pt x="416" y="57"/>
                      </a:lnTo>
                      <a:lnTo>
                        <a:pt x="409" y="54"/>
                      </a:lnTo>
                      <a:lnTo>
                        <a:pt x="402" y="52"/>
                      </a:lnTo>
                      <a:lnTo>
                        <a:pt x="394" y="51"/>
                      </a:lnTo>
                      <a:lnTo>
                        <a:pt x="387" y="50"/>
                      </a:lnTo>
                      <a:lnTo>
                        <a:pt x="379" y="50"/>
                      </a:lnTo>
                      <a:lnTo>
                        <a:pt x="370" y="51"/>
                      </a:lnTo>
                      <a:lnTo>
                        <a:pt x="362" y="51"/>
                      </a:lnTo>
                      <a:lnTo>
                        <a:pt x="354" y="51"/>
                      </a:lnTo>
                      <a:lnTo>
                        <a:pt x="345" y="52"/>
                      </a:lnTo>
                      <a:lnTo>
                        <a:pt x="338" y="53"/>
                      </a:lnTo>
                      <a:lnTo>
                        <a:pt x="331" y="56"/>
                      </a:lnTo>
                      <a:lnTo>
                        <a:pt x="324" y="59"/>
                      </a:lnTo>
                      <a:lnTo>
                        <a:pt x="316" y="63"/>
                      </a:lnTo>
                      <a:lnTo>
                        <a:pt x="310" y="67"/>
                      </a:lnTo>
                      <a:lnTo>
                        <a:pt x="304" y="72"/>
                      </a:lnTo>
                      <a:lnTo>
                        <a:pt x="298" y="78"/>
                      </a:lnTo>
                      <a:lnTo>
                        <a:pt x="292" y="86"/>
                      </a:lnTo>
                      <a:lnTo>
                        <a:pt x="287" y="93"/>
                      </a:lnTo>
                      <a:lnTo>
                        <a:pt x="282" y="101"/>
                      </a:lnTo>
                      <a:lnTo>
                        <a:pt x="277" y="109"/>
                      </a:lnTo>
                      <a:lnTo>
                        <a:pt x="273" y="120"/>
                      </a:lnTo>
                      <a:lnTo>
                        <a:pt x="269" y="130"/>
                      </a:lnTo>
                      <a:lnTo>
                        <a:pt x="261" y="153"/>
                      </a:lnTo>
                      <a:lnTo>
                        <a:pt x="255" y="179"/>
                      </a:lnTo>
                      <a:lnTo>
                        <a:pt x="250" y="207"/>
                      </a:lnTo>
                      <a:lnTo>
                        <a:pt x="246" y="239"/>
                      </a:lnTo>
                      <a:lnTo>
                        <a:pt x="244" y="273"/>
                      </a:lnTo>
                      <a:lnTo>
                        <a:pt x="243" y="310"/>
                      </a:lnTo>
                      <a:lnTo>
                        <a:pt x="242" y="350"/>
                      </a:lnTo>
                      <a:lnTo>
                        <a:pt x="243" y="394"/>
                      </a:lnTo>
                      <a:close/>
                      <a:moveTo>
                        <a:pt x="0" y="394"/>
                      </a:moveTo>
                      <a:lnTo>
                        <a:pt x="2" y="371"/>
                      </a:lnTo>
                      <a:lnTo>
                        <a:pt x="5" y="349"/>
                      </a:lnTo>
                      <a:lnTo>
                        <a:pt x="8" y="329"/>
                      </a:lnTo>
                      <a:lnTo>
                        <a:pt x="12" y="308"/>
                      </a:lnTo>
                      <a:lnTo>
                        <a:pt x="16" y="288"/>
                      </a:lnTo>
                      <a:lnTo>
                        <a:pt x="21" y="270"/>
                      </a:lnTo>
                      <a:lnTo>
                        <a:pt x="26" y="251"/>
                      </a:lnTo>
                      <a:lnTo>
                        <a:pt x="33" y="233"/>
                      </a:lnTo>
                      <a:lnTo>
                        <a:pt x="40" y="216"/>
                      </a:lnTo>
                      <a:lnTo>
                        <a:pt x="47" y="199"/>
                      </a:lnTo>
                      <a:lnTo>
                        <a:pt x="55" y="184"/>
                      </a:lnTo>
                      <a:lnTo>
                        <a:pt x="65" y="168"/>
                      </a:lnTo>
                      <a:lnTo>
                        <a:pt x="74" y="154"/>
                      </a:lnTo>
                      <a:lnTo>
                        <a:pt x="84" y="139"/>
                      </a:lnTo>
                      <a:lnTo>
                        <a:pt x="94" y="127"/>
                      </a:lnTo>
                      <a:lnTo>
                        <a:pt x="105" y="114"/>
                      </a:lnTo>
                      <a:lnTo>
                        <a:pt x="118" y="102"/>
                      </a:lnTo>
                      <a:lnTo>
                        <a:pt x="130" y="91"/>
                      </a:lnTo>
                      <a:lnTo>
                        <a:pt x="143" y="80"/>
                      </a:lnTo>
                      <a:lnTo>
                        <a:pt x="157" y="70"/>
                      </a:lnTo>
                      <a:lnTo>
                        <a:pt x="171" y="61"/>
                      </a:lnTo>
                      <a:lnTo>
                        <a:pt x="186" y="52"/>
                      </a:lnTo>
                      <a:lnTo>
                        <a:pt x="202" y="43"/>
                      </a:lnTo>
                      <a:lnTo>
                        <a:pt x="219" y="36"/>
                      </a:lnTo>
                      <a:lnTo>
                        <a:pt x="235" y="30"/>
                      </a:lnTo>
                      <a:lnTo>
                        <a:pt x="253" y="24"/>
                      </a:lnTo>
                      <a:lnTo>
                        <a:pt x="271" y="18"/>
                      </a:lnTo>
                      <a:lnTo>
                        <a:pt x="289" y="12"/>
                      </a:lnTo>
                      <a:lnTo>
                        <a:pt x="309" y="8"/>
                      </a:lnTo>
                      <a:lnTo>
                        <a:pt x="329" y="5"/>
                      </a:lnTo>
                      <a:lnTo>
                        <a:pt x="350" y="2"/>
                      </a:lnTo>
                      <a:lnTo>
                        <a:pt x="370" y="0"/>
                      </a:lnTo>
                      <a:lnTo>
                        <a:pt x="391" y="2"/>
                      </a:lnTo>
                      <a:lnTo>
                        <a:pt x="412" y="5"/>
                      </a:lnTo>
                      <a:lnTo>
                        <a:pt x="432" y="8"/>
                      </a:lnTo>
                      <a:lnTo>
                        <a:pt x="450" y="12"/>
                      </a:lnTo>
                      <a:lnTo>
                        <a:pt x="469" y="18"/>
                      </a:lnTo>
                      <a:lnTo>
                        <a:pt x="487" y="24"/>
                      </a:lnTo>
                      <a:lnTo>
                        <a:pt x="504" y="30"/>
                      </a:lnTo>
                      <a:lnTo>
                        <a:pt x="520" y="36"/>
                      </a:lnTo>
                      <a:lnTo>
                        <a:pt x="537" y="43"/>
                      </a:lnTo>
                      <a:lnTo>
                        <a:pt x="552" y="52"/>
                      </a:lnTo>
                      <a:lnTo>
                        <a:pt x="567" y="61"/>
                      </a:lnTo>
                      <a:lnTo>
                        <a:pt x="581" y="70"/>
                      </a:lnTo>
                      <a:lnTo>
                        <a:pt x="595" y="80"/>
                      </a:lnTo>
                      <a:lnTo>
                        <a:pt x="608" y="91"/>
                      </a:lnTo>
                      <a:lnTo>
                        <a:pt x="621" y="102"/>
                      </a:lnTo>
                      <a:lnTo>
                        <a:pt x="632" y="114"/>
                      </a:lnTo>
                      <a:lnTo>
                        <a:pt x="644" y="127"/>
                      </a:lnTo>
                      <a:lnTo>
                        <a:pt x="654" y="139"/>
                      </a:lnTo>
                      <a:lnTo>
                        <a:pt x="665" y="154"/>
                      </a:lnTo>
                      <a:lnTo>
                        <a:pt x="674" y="168"/>
                      </a:lnTo>
                      <a:lnTo>
                        <a:pt x="682" y="184"/>
                      </a:lnTo>
                      <a:lnTo>
                        <a:pt x="691" y="199"/>
                      </a:lnTo>
                      <a:lnTo>
                        <a:pt x="699" y="216"/>
                      </a:lnTo>
                      <a:lnTo>
                        <a:pt x="706" y="233"/>
                      </a:lnTo>
                      <a:lnTo>
                        <a:pt x="712" y="251"/>
                      </a:lnTo>
                      <a:lnTo>
                        <a:pt x="718" y="270"/>
                      </a:lnTo>
                      <a:lnTo>
                        <a:pt x="724" y="288"/>
                      </a:lnTo>
                      <a:lnTo>
                        <a:pt x="728" y="308"/>
                      </a:lnTo>
                      <a:lnTo>
                        <a:pt x="732" y="329"/>
                      </a:lnTo>
                      <a:lnTo>
                        <a:pt x="735" y="349"/>
                      </a:lnTo>
                      <a:lnTo>
                        <a:pt x="738" y="371"/>
                      </a:lnTo>
                      <a:lnTo>
                        <a:pt x="741" y="394"/>
                      </a:lnTo>
                      <a:lnTo>
                        <a:pt x="738" y="416"/>
                      </a:lnTo>
                      <a:lnTo>
                        <a:pt x="735" y="438"/>
                      </a:lnTo>
                      <a:lnTo>
                        <a:pt x="732" y="460"/>
                      </a:lnTo>
                      <a:lnTo>
                        <a:pt x="728" y="481"/>
                      </a:lnTo>
                      <a:lnTo>
                        <a:pt x="724" y="501"/>
                      </a:lnTo>
                      <a:lnTo>
                        <a:pt x="718" y="521"/>
                      </a:lnTo>
                      <a:lnTo>
                        <a:pt x="712" y="539"/>
                      </a:lnTo>
                      <a:lnTo>
                        <a:pt x="706" y="558"/>
                      </a:lnTo>
                      <a:lnTo>
                        <a:pt x="699" y="575"/>
                      </a:lnTo>
                      <a:lnTo>
                        <a:pt x="691" y="592"/>
                      </a:lnTo>
                      <a:lnTo>
                        <a:pt x="682" y="607"/>
                      </a:lnTo>
                      <a:lnTo>
                        <a:pt x="674" y="623"/>
                      </a:lnTo>
                      <a:lnTo>
                        <a:pt x="665" y="637"/>
                      </a:lnTo>
                      <a:lnTo>
                        <a:pt x="654" y="652"/>
                      </a:lnTo>
                      <a:lnTo>
                        <a:pt x="644" y="664"/>
                      </a:lnTo>
                      <a:lnTo>
                        <a:pt x="632" y="677"/>
                      </a:lnTo>
                      <a:lnTo>
                        <a:pt x="621" y="689"/>
                      </a:lnTo>
                      <a:lnTo>
                        <a:pt x="608" y="699"/>
                      </a:lnTo>
                      <a:lnTo>
                        <a:pt x="595" y="710"/>
                      </a:lnTo>
                      <a:lnTo>
                        <a:pt x="581" y="720"/>
                      </a:lnTo>
                      <a:lnTo>
                        <a:pt x="567" y="728"/>
                      </a:lnTo>
                      <a:lnTo>
                        <a:pt x="552" y="737"/>
                      </a:lnTo>
                      <a:lnTo>
                        <a:pt x="537" y="745"/>
                      </a:lnTo>
                      <a:lnTo>
                        <a:pt x="520" y="751"/>
                      </a:lnTo>
                      <a:lnTo>
                        <a:pt x="504" y="757"/>
                      </a:lnTo>
                      <a:lnTo>
                        <a:pt x="487" y="762"/>
                      </a:lnTo>
                      <a:lnTo>
                        <a:pt x="469" y="768"/>
                      </a:lnTo>
                      <a:lnTo>
                        <a:pt x="450" y="772"/>
                      </a:lnTo>
                      <a:lnTo>
                        <a:pt x="432" y="775"/>
                      </a:lnTo>
                      <a:lnTo>
                        <a:pt x="412" y="777"/>
                      </a:lnTo>
                      <a:lnTo>
                        <a:pt x="391" y="779"/>
                      </a:lnTo>
                      <a:lnTo>
                        <a:pt x="370" y="780"/>
                      </a:lnTo>
                      <a:lnTo>
                        <a:pt x="350" y="779"/>
                      </a:lnTo>
                      <a:lnTo>
                        <a:pt x="329" y="777"/>
                      </a:lnTo>
                      <a:lnTo>
                        <a:pt x="309" y="775"/>
                      </a:lnTo>
                      <a:lnTo>
                        <a:pt x="289" y="772"/>
                      </a:lnTo>
                      <a:lnTo>
                        <a:pt x="271" y="768"/>
                      </a:lnTo>
                      <a:lnTo>
                        <a:pt x="253" y="762"/>
                      </a:lnTo>
                      <a:lnTo>
                        <a:pt x="235" y="757"/>
                      </a:lnTo>
                      <a:lnTo>
                        <a:pt x="219" y="751"/>
                      </a:lnTo>
                      <a:lnTo>
                        <a:pt x="202" y="745"/>
                      </a:lnTo>
                      <a:lnTo>
                        <a:pt x="186" y="737"/>
                      </a:lnTo>
                      <a:lnTo>
                        <a:pt x="171" y="728"/>
                      </a:lnTo>
                      <a:lnTo>
                        <a:pt x="157" y="720"/>
                      </a:lnTo>
                      <a:lnTo>
                        <a:pt x="143" y="710"/>
                      </a:lnTo>
                      <a:lnTo>
                        <a:pt x="130" y="699"/>
                      </a:lnTo>
                      <a:lnTo>
                        <a:pt x="118" y="689"/>
                      </a:lnTo>
                      <a:lnTo>
                        <a:pt x="105" y="677"/>
                      </a:lnTo>
                      <a:lnTo>
                        <a:pt x="94" y="664"/>
                      </a:lnTo>
                      <a:lnTo>
                        <a:pt x="84" y="652"/>
                      </a:lnTo>
                      <a:lnTo>
                        <a:pt x="74" y="637"/>
                      </a:lnTo>
                      <a:lnTo>
                        <a:pt x="65" y="623"/>
                      </a:lnTo>
                      <a:lnTo>
                        <a:pt x="55" y="607"/>
                      </a:lnTo>
                      <a:lnTo>
                        <a:pt x="47" y="592"/>
                      </a:lnTo>
                      <a:lnTo>
                        <a:pt x="40" y="575"/>
                      </a:lnTo>
                      <a:lnTo>
                        <a:pt x="33" y="558"/>
                      </a:lnTo>
                      <a:lnTo>
                        <a:pt x="26" y="539"/>
                      </a:lnTo>
                      <a:lnTo>
                        <a:pt x="21" y="521"/>
                      </a:lnTo>
                      <a:lnTo>
                        <a:pt x="16" y="501"/>
                      </a:lnTo>
                      <a:lnTo>
                        <a:pt x="12" y="481"/>
                      </a:lnTo>
                      <a:lnTo>
                        <a:pt x="8" y="460"/>
                      </a:lnTo>
                      <a:lnTo>
                        <a:pt x="5" y="438"/>
                      </a:lnTo>
                      <a:lnTo>
                        <a:pt x="2" y="416"/>
                      </a:lnTo>
                      <a:lnTo>
                        <a:pt x="0" y="394"/>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55"/>
                <p:cNvSpPr/>
                <p:nvPr userDrawn="1"/>
              </p:nvSpPr>
              <p:spPr bwMode="auto">
                <a:xfrm>
                  <a:off x="8721022" y="1325999"/>
                  <a:ext cx="59196" cy="53125"/>
                </a:xfrm>
                <a:custGeom>
                  <a:avLst/>
                  <a:gdLst>
                    <a:gd name="T0" fmla="*/ 467 w 850"/>
                    <a:gd name="T1" fmla="*/ 768 h 768"/>
                    <a:gd name="T2" fmla="*/ 485 w 850"/>
                    <a:gd name="T3" fmla="*/ 726 h 768"/>
                    <a:gd name="T4" fmla="*/ 508 w 850"/>
                    <a:gd name="T5" fmla="*/ 717 h 768"/>
                    <a:gd name="T6" fmla="*/ 524 w 850"/>
                    <a:gd name="T7" fmla="*/ 703 h 768"/>
                    <a:gd name="T8" fmla="*/ 536 w 850"/>
                    <a:gd name="T9" fmla="*/ 682 h 768"/>
                    <a:gd name="T10" fmla="*/ 542 w 850"/>
                    <a:gd name="T11" fmla="*/ 655 h 768"/>
                    <a:gd name="T12" fmla="*/ 543 w 850"/>
                    <a:gd name="T13" fmla="*/ 241 h 768"/>
                    <a:gd name="T14" fmla="*/ 540 w 850"/>
                    <a:gd name="T15" fmla="*/ 195 h 768"/>
                    <a:gd name="T16" fmla="*/ 530 w 850"/>
                    <a:gd name="T17" fmla="*/ 160 h 768"/>
                    <a:gd name="T18" fmla="*/ 515 w 850"/>
                    <a:gd name="T19" fmla="*/ 133 h 768"/>
                    <a:gd name="T20" fmla="*/ 493 w 850"/>
                    <a:gd name="T21" fmla="*/ 116 h 768"/>
                    <a:gd name="T22" fmla="*/ 465 w 850"/>
                    <a:gd name="T23" fmla="*/ 108 h 768"/>
                    <a:gd name="T24" fmla="*/ 435 w 850"/>
                    <a:gd name="T25" fmla="*/ 112 h 768"/>
                    <a:gd name="T26" fmla="*/ 408 w 850"/>
                    <a:gd name="T27" fmla="*/ 122 h 768"/>
                    <a:gd name="T28" fmla="*/ 383 w 850"/>
                    <a:gd name="T29" fmla="*/ 137 h 768"/>
                    <a:gd name="T30" fmla="*/ 335 w 850"/>
                    <a:gd name="T31" fmla="*/ 183 h 768"/>
                    <a:gd name="T32" fmla="*/ 318 w 850"/>
                    <a:gd name="T33" fmla="*/ 646 h 768"/>
                    <a:gd name="T34" fmla="*/ 320 w 850"/>
                    <a:gd name="T35" fmla="*/ 676 h 768"/>
                    <a:gd name="T36" fmla="*/ 329 w 850"/>
                    <a:gd name="T37" fmla="*/ 699 h 768"/>
                    <a:gd name="T38" fmla="*/ 344 w 850"/>
                    <a:gd name="T39" fmla="*/ 716 h 768"/>
                    <a:gd name="T40" fmla="*/ 367 w 850"/>
                    <a:gd name="T41" fmla="*/ 726 h 768"/>
                    <a:gd name="T42" fmla="*/ 396 w 850"/>
                    <a:gd name="T43" fmla="*/ 729 h 768"/>
                    <a:gd name="T44" fmla="*/ 0 w 850"/>
                    <a:gd name="T45" fmla="*/ 729 h 768"/>
                    <a:gd name="T46" fmla="*/ 34 w 850"/>
                    <a:gd name="T47" fmla="*/ 726 h 768"/>
                    <a:gd name="T48" fmla="*/ 58 w 850"/>
                    <a:gd name="T49" fmla="*/ 715 h 768"/>
                    <a:gd name="T50" fmla="*/ 76 w 850"/>
                    <a:gd name="T51" fmla="*/ 697 h 768"/>
                    <a:gd name="T52" fmla="*/ 87 w 850"/>
                    <a:gd name="T53" fmla="*/ 673 h 768"/>
                    <a:gd name="T54" fmla="*/ 91 w 850"/>
                    <a:gd name="T55" fmla="*/ 641 h 768"/>
                    <a:gd name="T56" fmla="*/ 91 w 850"/>
                    <a:gd name="T57" fmla="*/ 143 h 768"/>
                    <a:gd name="T58" fmla="*/ 87 w 850"/>
                    <a:gd name="T59" fmla="*/ 116 h 768"/>
                    <a:gd name="T60" fmla="*/ 76 w 850"/>
                    <a:gd name="T61" fmla="*/ 93 h 768"/>
                    <a:gd name="T62" fmla="*/ 58 w 850"/>
                    <a:gd name="T63" fmla="*/ 76 h 768"/>
                    <a:gd name="T64" fmla="*/ 34 w 850"/>
                    <a:gd name="T65" fmla="*/ 64 h 768"/>
                    <a:gd name="T66" fmla="*/ 0 w 850"/>
                    <a:gd name="T67" fmla="*/ 57 h 768"/>
                    <a:gd name="T68" fmla="*/ 314 w 850"/>
                    <a:gd name="T69" fmla="*/ 133 h 768"/>
                    <a:gd name="T70" fmla="*/ 340 w 850"/>
                    <a:gd name="T71" fmla="*/ 103 h 768"/>
                    <a:gd name="T72" fmla="*/ 376 w 850"/>
                    <a:gd name="T73" fmla="*/ 65 h 768"/>
                    <a:gd name="T74" fmla="*/ 416 w 850"/>
                    <a:gd name="T75" fmla="*/ 36 h 768"/>
                    <a:gd name="T76" fmla="*/ 462 w 850"/>
                    <a:gd name="T77" fmla="*/ 15 h 768"/>
                    <a:gd name="T78" fmla="*/ 513 w 850"/>
                    <a:gd name="T79" fmla="*/ 3 h 768"/>
                    <a:gd name="T80" fmla="*/ 575 w 850"/>
                    <a:gd name="T81" fmla="*/ 3 h 768"/>
                    <a:gd name="T82" fmla="*/ 643 w 850"/>
                    <a:gd name="T83" fmla="*/ 22 h 768"/>
                    <a:gd name="T84" fmla="*/ 687 w 850"/>
                    <a:gd name="T85" fmla="*/ 46 h 768"/>
                    <a:gd name="T86" fmla="*/ 709 w 850"/>
                    <a:gd name="T87" fmla="*/ 66 h 768"/>
                    <a:gd name="T88" fmla="*/ 728 w 850"/>
                    <a:gd name="T89" fmla="*/ 90 h 768"/>
                    <a:gd name="T90" fmla="*/ 751 w 850"/>
                    <a:gd name="T91" fmla="*/ 135 h 768"/>
                    <a:gd name="T92" fmla="*/ 765 w 850"/>
                    <a:gd name="T93" fmla="*/ 202 h 768"/>
                    <a:gd name="T94" fmla="*/ 765 w 850"/>
                    <a:gd name="T95" fmla="*/ 646 h 768"/>
                    <a:gd name="T96" fmla="*/ 767 w 850"/>
                    <a:gd name="T97" fmla="*/ 676 h 768"/>
                    <a:gd name="T98" fmla="*/ 777 w 850"/>
                    <a:gd name="T99" fmla="*/ 699 h 768"/>
                    <a:gd name="T100" fmla="*/ 793 w 850"/>
                    <a:gd name="T101" fmla="*/ 716 h 768"/>
                    <a:gd name="T102" fmla="*/ 817 w 850"/>
                    <a:gd name="T103" fmla="*/ 726 h 768"/>
                    <a:gd name="T104" fmla="*/ 850 w 850"/>
                    <a:gd name="T105" fmla="*/ 72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0" h="768">
                      <a:moveTo>
                        <a:pt x="850" y="729"/>
                      </a:moveTo>
                      <a:lnTo>
                        <a:pt x="850" y="768"/>
                      </a:lnTo>
                      <a:lnTo>
                        <a:pt x="467" y="768"/>
                      </a:lnTo>
                      <a:lnTo>
                        <a:pt x="467" y="729"/>
                      </a:lnTo>
                      <a:lnTo>
                        <a:pt x="476" y="728"/>
                      </a:lnTo>
                      <a:lnTo>
                        <a:pt x="485" y="726"/>
                      </a:lnTo>
                      <a:lnTo>
                        <a:pt x="493" y="724"/>
                      </a:lnTo>
                      <a:lnTo>
                        <a:pt x="500" y="721"/>
                      </a:lnTo>
                      <a:lnTo>
                        <a:pt x="508" y="717"/>
                      </a:lnTo>
                      <a:lnTo>
                        <a:pt x="514" y="713"/>
                      </a:lnTo>
                      <a:lnTo>
                        <a:pt x="519" y="708"/>
                      </a:lnTo>
                      <a:lnTo>
                        <a:pt x="524" y="703"/>
                      </a:lnTo>
                      <a:lnTo>
                        <a:pt x="528" y="696"/>
                      </a:lnTo>
                      <a:lnTo>
                        <a:pt x="532" y="689"/>
                      </a:lnTo>
                      <a:lnTo>
                        <a:pt x="536" y="682"/>
                      </a:lnTo>
                      <a:lnTo>
                        <a:pt x="539" y="674"/>
                      </a:lnTo>
                      <a:lnTo>
                        <a:pt x="541" y="664"/>
                      </a:lnTo>
                      <a:lnTo>
                        <a:pt x="542" y="655"/>
                      </a:lnTo>
                      <a:lnTo>
                        <a:pt x="543" y="645"/>
                      </a:lnTo>
                      <a:lnTo>
                        <a:pt x="543" y="634"/>
                      </a:lnTo>
                      <a:lnTo>
                        <a:pt x="543" y="241"/>
                      </a:lnTo>
                      <a:lnTo>
                        <a:pt x="543" y="225"/>
                      </a:lnTo>
                      <a:lnTo>
                        <a:pt x="542" y="210"/>
                      </a:lnTo>
                      <a:lnTo>
                        <a:pt x="540" y="195"/>
                      </a:lnTo>
                      <a:lnTo>
                        <a:pt x="538" y="183"/>
                      </a:lnTo>
                      <a:lnTo>
                        <a:pt x="535" y="170"/>
                      </a:lnTo>
                      <a:lnTo>
                        <a:pt x="530" y="160"/>
                      </a:lnTo>
                      <a:lnTo>
                        <a:pt x="526" y="150"/>
                      </a:lnTo>
                      <a:lnTo>
                        <a:pt x="521" y="140"/>
                      </a:lnTo>
                      <a:lnTo>
                        <a:pt x="515" y="133"/>
                      </a:lnTo>
                      <a:lnTo>
                        <a:pt x="509" y="126"/>
                      </a:lnTo>
                      <a:lnTo>
                        <a:pt x="501" y="121"/>
                      </a:lnTo>
                      <a:lnTo>
                        <a:pt x="493" y="116"/>
                      </a:lnTo>
                      <a:lnTo>
                        <a:pt x="485" y="113"/>
                      </a:lnTo>
                      <a:lnTo>
                        <a:pt x="475" y="109"/>
                      </a:lnTo>
                      <a:lnTo>
                        <a:pt x="465" y="108"/>
                      </a:lnTo>
                      <a:lnTo>
                        <a:pt x="455" y="107"/>
                      </a:lnTo>
                      <a:lnTo>
                        <a:pt x="444" y="109"/>
                      </a:lnTo>
                      <a:lnTo>
                        <a:pt x="435" y="112"/>
                      </a:lnTo>
                      <a:lnTo>
                        <a:pt x="426" y="115"/>
                      </a:lnTo>
                      <a:lnTo>
                        <a:pt x="417" y="119"/>
                      </a:lnTo>
                      <a:lnTo>
                        <a:pt x="408" y="122"/>
                      </a:lnTo>
                      <a:lnTo>
                        <a:pt x="399" y="127"/>
                      </a:lnTo>
                      <a:lnTo>
                        <a:pt x="391" y="132"/>
                      </a:lnTo>
                      <a:lnTo>
                        <a:pt x="383" y="137"/>
                      </a:lnTo>
                      <a:lnTo>
                        <a:pt x="366" y="151"/>
                      </a:lnTo>
                      <a:lnTo>
                        <a:pt x="350" y="166"/>
                      </a:lnTo>
                      <a:lnTo>
                        <a:pt x="335" y="183"/>
                      </a:lnTo>
                      <a:lnTo>
                        <a:pt x="320" y="202"/>
                      </a:lnTo>
                      <a:lnTo>
                        <a:pt x="320" y="634"/>
                      </a:lnTo>
                      <a:lnTo>
                        <a:pt x="318" y="646"/>
                      </a:lnTo>
                      <a:lnTo>
                        <a:pt x="318" y="657"/>
                      </a:lnTo>
                      <a:lnTo>
                        <a:pt x="318" y="666"/>
                      </a:lnTo>
                      <a:lnTo>
                        <a:pt x="320" y="676"/>
                      </a:lnTo>
                      <a:lnTo>
                        <a:pt x="323" y="684"/>
                      </a:lnTo>
                      <a:lnTo>
                        <a:pt x="325" y="692"/>
                      </a:lnTo>
                      <a:lnTo>
                        <a:pt x="329" y="699"/>
                      </a:lnTo>
                      <a:lnTo>
                        <a:pt x="333" y="706"/>
                      </a:lnTo>
                      <a:lnTo>
                        <a:pt x="338" y="711"/>
                      </a:lnTo>
                      <a:lnTo>
                        <a:pt x="344" y="716"/>
                      </a:lnTo>
                      <a:lnTo>
                        <a:pt x="351" y="720"/>
                      </a:lnTo>
                      <a:lnTo>
                        <a:pt x="358" y="723"/>
                      </a:lnTo>
                      <a:lnTo>
                        <a:pt x="367" y="726"/>
                      </a:lnTo>
                      <a:lnTo>
                        <a:pt x="376" y="728"/>
                      </a:lnTo>
                      <a:lnTo>
                        <a:pt x="386" y="729"/>
                      </a:lnTo>
                      <a:lnTo>
                        <a:pt x="396" y="729"/>
                      </a:lnTo>
                      <a:lnTo>
                        <a:pt x="396" y="768"/>
                      </a:lnTo>
                      <a:lnTo>
                        <a:pt x="0" y="768"/>
                      </a:lnTo>
                      <a:lnTo>
                        <a:pt x="0" y="729"/>
                      </a:lnTo>
                      <a:lnTo>
                        <a:pt x="13" y="729"/>
                      </a:lnTo>
                      <a:lnTo>
                        <a:pt x="23" y="727"/>
                      </a:lnTo>
                      <a:lnTo>
                        <a:pt x="34" y="726"/>
                      </a:lnTo>
                      <a:lnTo>
                        <a:pt x="43" y="723"/>
                      </a:lnTo>
                      <a:lnTo>
                        <a:pt x="51" y="719"/>
                      </a:lnTo>
                      <a:lnTo>
                        <a:pt x="58" y="715"/>
                      </a:lnTo>
                      <a:lnTo>
                        <a:pt x="65" y="710"/>
                      </a:lnTo>
                      <a:lnTo>
                        <a:pt x="71" y="704"/>
                      </a:lnTo>
                      <a:lnTo>
                        <a:pt x="76" y="697"/>
                      </a:lnTo>
                      <a:lnTo>
                        <a:pt x="80" y="690"/>
                      </a:lnTo>
                      <a:lnTo>
                        <a:pt x="84" y="682"/>
                      </a:lnTo>
                      <a:lnTo>
                        <a:pt x="87" y="673"/>
                      </a:lnTo>
                      <a:lnTo>
                        <a:pt x="89" y="662"/>
                      </a:lnTo>
                      <a:lnTo>
                        <a:pt x="90" y="652"/>
                      </a:lnTo>
                      <a:lnTo>
                        <a:pt x="91" y="641"/>
                      </a:lnTo>
                      <a:lnTo>
                        <a:pt x="90" y="628"/>
                      </a:lnTo>
                      <a:lnTo>
                        <a:pt x="90" y="152"/>
                      </a:lnTo>
                      <a:lnTo>
                        <a:pt x="91" y="143"/>
                      </a:lnTo>
                      <a:lnTo>
                        <a:pt x="90" y="132"/>
                      </a:lnTo>
                      <a:lnTo>
                        <a:pt x="89" y="124"/>
                      </a:lnTo>
                      <a:lnTo>
                        <a:pt x="87" y="116"/>
                      </a:lnTo>
                      <a:lnTo>
                        <a:pt x="84" y="107"/>
                      </a:lnTo>
                      <a:lnTo>
                        <a:pt x="80" y="100"/>
                      </a:lnTo>
                      <a:lnTo>
                        <a:pt x="76" y="93"/>
                      </a:lnTo>
                      <a:lnTo>
                        <a:pt x="71" y="87"/>
                      </a:lnTo>
                      <a:lnTo>
                        <a:pt x="65" y="82"/>
                      </a:lnTo>
                      <a:lnTo>
                        <a:pt x="58" y="76"/>
                      </a:lnTo>
                      <a:lnTo>
                        <a:pt x="51" y="71"/>
                      </a:lnTo>
                      <a:lnTo>
                        <a:pt x="43" y="67"/>
                      </a:lnTo>
                      <a:lnTo>
                        <a:pt x="34" y="64"/>
                      </a:lnTo>
                      <a:lnTo>
                        <a:pt x="23" y="61"/>
                      </a:lnTo>
                      <a:lnTo>
                        <a:pt x="13" y="59"/>
                      </a:lnTo>
                      <a:lnTo>
                        <a:pt x="0" y="57"/>
                      </a:lnTo>
                      <a:lnTo>
                        <a:pt x="0" y="19"/>
                      </a:lnTo>
                      <a:lnTo>
                        <a:pt x="314" y="19"/>
                      </a:lnTo>
                      <a:lnTo>
                        <a:pt x="314" y="133"/>
                      </a:lnTo>
                      <a:lnTo>
                        <a:pt x="320" y="133"/>
                      </a:lnTo>
                      <a:lnTo>
                        <a:pt x="330" y="118"/>
                      </a:lnTo>
                      <a:lnTo>
                        <a:pt x="340" y="103"/>
                      </a:lnTo>
                      <a:lnTo>
                        <a:pt x="352" y="90"/>
                      </a:lnTo>
                      <a:lnTo>
                        <a:pt x="363" y="77"/>
                      </a:lnTo>
                      <a:lnTo>
                        <a:pt x="376" y="65"/>
                      </a:lnTo>
                      <a:lnTo>
                        <a:pt x="388" y="55"/>
                      </a:lnTo>
                      <a:lnTo>
                        <a:pt x="402" y="45"/>
                      </a:lnTo>
                      <a:lnTo>
                        <a:pt x="416" y="36"/>
                      </a:lnTo>
                      <a:lnTo>
                        <a:pt x="431" y="29"/>
                      </a:lnTo>
                      <a:lnTo>
                        <a:pt x="446" y="22"/>
                      </a:lnTo>
                      <a:lnTo>
                        <a:pt x="462" y="15"/>
                      </a:lnTo>
                      <a:lnTo>
                        <a:pt x="478" y="10"/>
                      </a:lnTo>
                      <a:lnTo>
                        <a:pt x="495" y="6"/>
                      </a:lnTo>
                      <a:lnTo>
                        <a:pt x="513" y="3"/>
                      </a:lnTo>
                      <a:lnTo>
                        <a:pt x="531" y="1"/>
                      </a:lnTo>
                      <a:lnTo>
                        <a:pt x="550" y="0"/>
                      </a:lnTo>
                      <a:lnTo>
                        <a:pt x="575" y="3"/>
                      </a:lnTo>
                      <a:lnTo>
                        <a:pt x="599" y="7"/>
                      </a:lnTo>
                      <a:lnTo>
                        <a:pt x="622" y="13"/>
                      </a:lnTo>
                      <a:lnTo>
                        <a:pt x="643" y="22"/>
                      </a:lnTo>
                      <a:lnTo>
                        <a:pt x="661" y="30"/>
                      </a:lnTo>
                      <a:lnTo>
                        <a:pt x="679" y="41"/>
                      </a:lnTo>
                      <a:lnTo>
                        <a:pt x="687" y="46"/>
                      </a:lnTo>
                      <a:lnTo>
                        <a:pt x="695" y="53"/>
                      </a:lnTo>
                      <a:lnTo>
                        <a:pt x="702" y="60"/>
                      </a:lnTo>
                      <a:lnTo>
                        <a:pt x="709" y="66"/>
                      </a:lnTo>
                      <a:lnTo>
                        <a:pt x="716" y="73"/>
                      </a:lnTo>
                      <a:lnTo>
                        <a:pt x="722" y="82"/>
                      </a:lnTo>
                      <a:lnTo>
                        <a:pt x="728" y="90"/>
                      </a:lnTo>
                      <a:lnTo>
                        <a:pt x="733" y="98"/>
                      </a:lnTo>
                      <a:lnTo>
                        <a:pt x="742" y="116"/>
                      </a:lnTo>
                      <a:lnTo>
                        <a:pt x="751" y="135"/>
                      </a:lnTo>
                      <a:lnTo>
                        <a:pt x="757" y="156"/>
                      </a:lnTo>
                      <a:lnTo>
                        <a:pt x="762" y="179"/>
                      </a:lnTo>
                      <a:lnTo>
                        <a:pt x="765" y="202"/>
                      </a:lnTo>
                      <a:lnTo>
                        <a:pt x="767" y="228"/>
                      </a:lnTo>
                      <a:lnTo>
                        <a:pt x="767" y="634"/>
                      </a:lnTo>
                      <a:lnTo>
                        <a:pt x="765" y="646"/>
                      </a:lnTo>
                      <a:lnTo>
                        <a:pt x="765" y="657"/>
                      </a:lnTo>
                      <a:lnTo>
                        <a:pt x="766" y="666"/>
                      </a:lnTo>
                      <a:lnTo>
                        <a:pt x="767" y="676"/>
                      </a:lnTo>
                      <a:lnTo>
                        <a:pt x="770" y="684"/>
                      </a:lnTo>
                      <a:lnTo>
                        <a:pt x="773" y="692"/>
                      </a:lnTo>
                      <a:lnTo>
                        <a:pt x="777" y="699"/>
                      </a:lnTo>
                      <a:lnTo>
                        <a:pt x="781" y="706"/>
                      </a:lnTo>
                      <a:lnTo>
                        <a:pt x="787" y="711"/>
                      </a:lnTo>
                      <a:lnTo>
                        <a:pt x="793" y="716"/>
                      </a:lnTo>
                      <a:lnTo>
                        <a:pt x="801" y="720"/>
                      </a:lnTo>
                      <a:lnTo>
                        <a:pt x="809" y="723"/>
                      </a:lnTo>
                      <a:lnTo>
                        <a:pt x="817" y="726"/>
                      </a:lnTo>
                      <a:lnTo>
                        <a:pt x="828" y="728"/>
                      </a:lnTo>
                      <a:lnTo>
                        <a:pt x="838" y="729"/>
                      </a:lnTo>
                      <a:lnTo>
                        <a:pt x="850" y="729"/>
                      </a:lnTo>
                      <a:close/>
                    </a:path>
                  </a:pathLst>
                </a:custGeom>
                <a:solidFill>
                  <a:srgbClr val="212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84" name="图片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6324" y="3186332"/>
              <a:ext cx="446937" cy="43056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CF1B52F-21D2-C04D-92CF-94D1A5372E03}"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D8E60E5A-FEA5-0844-8B1D-0F4235CD57CA}" type="slidenum">
              <a:rPr lang="zh-CN" altLang="en-US"/>
            </a:fld>
            <a:endParaRPr lang="zh-CN" altLang="en-US" sz="18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0">
    <p:cove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FF5904A-5E62-9C4D-9AEA-E0E37C66DBF8}"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CEF9C6A1-2111-8F4D-B5AA-72E6E09AEB8A}"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FDCCBA82-37E1-1645-A836-98894A120FA9}" type="datetime1">
              <a:rPr lang="zh-CN" altLang="en-US"/>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0B890B93-2ACB-6244-A066-575CF0CE735A}"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B54F3497-ACA0-CF49-8BD0-26E6398D6DF1}"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973B49B9-694B-BC4E-A603-C39F8168B872}"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FE35676-3594-9348-A8FE-208B317D9417}" type="datetime1">
              <a:rPr lang="zh-CN" altLang="en-US"/>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8C1A7729-5969-E046-A898-E91CE40669ED}"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C4DF02C9-BC45-DF4A-9A5E-9B96905AC1CC}"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F36AC63-E1A7-EB42-A3AD-AD20C6E8644D}"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D36BCF1C-DE86-D040-86E0-B3957F6CBE27}"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C690181-FBBB-5845-9A54-545BE69ABE4E}"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7" Type="http://schemas.openxmlformats.org/officeDocument/2006/relationships/theme" Target="../theme/theme2.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1">
          <a:gsLst>
            <a:gs pos="0">
              <a:srgbClr val="EEF8FF"/>
            </a:gs>
            <a:gs pos="74001">
              <a:srgbClr val="62BCFF"/>
            </a:gs>
            <a:gs pos="83000">
              <a:srgbClr val="62BCFF"/>
            </a:gs>
            <a:gs pos="100000">
              <a:srgbClr val="97D3FF"/>
            </a:gs>
          </a:gsLst>
          <a:lin ang="5400000" scaled="1"/>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endParaRPr lang="zh-CN" altLang="zh-CN">
              <a:sym typeface="Calibri" panose="020F0502020204030204" pitchFamily="34" charset="0"/>
            </a:endParaRP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53A8A514-D12D-024F-8A77-2206C2DCD3FF}"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15C49CDF-BA42-134A-B84E-62DD465FDE4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1">
          <a:gsLst>
            <a:gs pos="0">
              <a:srgbClr val="EEF8FF"/>
            </a:gs>
            <a:gs pos="74001">
              <a:srgbClr val="62BCFF"/>
            </a:gs>
            <a:gs pos="83000">
              <a:srgbClr val="62BCFF"/>
            </a:gs>
            <a:gs pos="100000">
              <a:srgbClr val="97D3FF"/>
            </a:gs>
          </a:gsLst>
          <a:lin ang="5400000" scaled="1"/>
        </a:gra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endParaRPr lang="zh-CN" altLang="zh-CN">
              <a:sym typeface="Calibri" panose="020F0502020204030204" pitchFamily="34" charset="0"/>
            </a:endParaRPr>
          </a:p>
        </p:txBody>
      </p:sp>
      <p:sp>
        <p:nvSpPr>
          <p:cNvPr id="205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18762FB5-C0C6-0945-ADFD-EACE20ABDA75}" type="datetime1">
              <a:rPr lang="zh-CN" altLang="en-US"/>
            </a:fld>
            <a:endParaRPr lang="zh-CN" altLang="en-US" sz="1800">
              <a:solidFill>
                <a:srgbClr val="000000"/>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187715E8-7236-6144-83E7-C9B9B28DED6A}" type="slidenum">
              <a:rPr lang="zh-CN" altLang="en-US"/>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jpeg"/><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2.jpeg"/><Relationship Id="rId1" Type="http://schemas.openxmlformats.org/officeDocument/2006/relationships/tags" Target="../tags/tag38.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6.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2.jpeg"/><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tags" Target="../tags/tag48.xml"/><Relationship Id="rId2" Type="http://schemas.openxmlformats.org/officeDocument/2006/relationships/image" Target="../media/image2.jpeg"/><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6.xml"/><Relationship Id="rId2" Type="http://schemas.openxmlformats.org/officeDocument/2006/relationships/image" Target="../media/image2.jpeg"/><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8.png"/><Relationship Id="rId6" Type="http://schemas.openxmlformats.org/officeDocument/2006/relationships/image" Target="../media/image2.jpeg"/><Relationship Id="rId5" Type="http://schemas.openxmlformats.org/officeDocument/2006/relationships/tags" Target="../tags/tag4.xml"/><Relationship Id="rId4" Type="http://schemas.openxmlformats.org/officeDocument/2006/relationships/image" Target="../media/image7.png"/><Relationship Id="rId3" Type="http://schemas.openxmlformats.org/officeDocument/2006/relationships/tags" Target="../tags/tag3.xml"/><Relationship Id="rId29" Type="http://schemas.openxmlformats.org/officeDocument/2006/relationships/notesSlide" Target="../notesSlides/notesSlide1.xml"/><Relationship Id="rId28" Type="http://schemas.openxmlformats.org/officeDocument/2006/relationships/slideLayout" Target="../slideLayouts/slideLayout7.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6.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3.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55.xml"/><Relationship Id="rId2" Type="http://schemas.openxmlformats.org/officeDocument/2006/relationships/image" Target="../media/image2.jpeg"/><Relationship Id="rId1" Type="http://schemas.openxmlformats.org/officeDocument/2006/relationships/tags" Target="../tags/tag54.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5.xml"/><Relationship Id="rId2" Type="http://schemas.openxmlformats.org/officeDocument/2006/relationships/tags" Target="../tags/tag57.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5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2.jpeg"/><Relationship Id="rId1" Type="http://schemas.openxmlformats.org/officeDocument/2006/relationships/tags" Target="../tags/tag6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5.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slideLayout" Target="../slideLayouts/slideLayout25.xml"/><Relationship Id="rId10" Type="http://schemas.openxmlformats.org/officeDocument/2006/relationships/tags" Target="../tags/tag37.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medi3953.mp3">
            <a:hlinkClick r:id="" action="ppaction://media"/>
          </p:cNvPr>
          <p:cNvPicPr>
            <a:picLocks noRot="1" noChangeAspect="1" noChangeArrowheads="1"/>
          </p:cNvPicPr>
          <p:nvPr>
            <a:wavAudioFile r:embed="rId1" name="media1.mp3"/>
          </p:nvPr>
        </p:nvPicPr>
        <p:blipFill>
          <a:blip r:embed="rId2" cstate="print">
            <a:extLst>
              <a:ext uri="{28A0092B-C50C-407E-A947-70E740481C1C}">
                <a14:useLocalDpi xmlns:a14="http://schemas.microsoft.com/office/drawing/2010/main" val="0"/>
              </a:ext>
            </a:extLst>
          </a:blip>
          <a:srcRect/>
          <a:stretch>
            <a:fillRect/>
          </a:stretch>
        </p:blipFill>
        <p:spPr bwMode="auto">
          <a:xfrm>
            <a:off x="9234488" y="0"/>
            <a:ext cx="336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图片 1"/>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0" y="-635"/>
            <a:ext cx="9144000" cy="54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p:cNvSpPr>
            <a:spLocks noChangeArrowheads="1"/>
          </p:cNvSpPr>
          <p:nvPr/>
        </p:nvSpPr>
        <p:spPr bwMode="auto">
          <a:xfrm>
            <a:off x="1845945" y="1553845"/>
            <a:ext cx="63261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环境保护税</a:t>
            </a:r>
            <a:r>
              <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税收政策解读</a:t>
            </a:r>
            <a:endPar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7" name="直接连接符 5"/>
          <p:cNvSpPr>
            <a:spLocks noChangeShapeType="1"/>
          </p:cNvSpPr>
          <p:nvPr/>
        </p:nvSpPr>
        <p:spPr bwMode="auto">
          <a:xfrm flipH="1">
            <a:off x="3541395" y="2635250"/>
            <a:ext cx="4559935" cy="635"/>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3798" name="矩形 9"/>
          <p:cNvSpPr>
            <a:spLocks noChangeArrowheads="1"/>
          </p:cNvSpPr>
          <p:nvPr/>
        </p:nvSpPr>
        <p:spPr bwMode="auto">
          <a:xfrm>
            <a:off x="8764588" y="1898650"/>
            <a:ext cx="379412" cy="1609725"/>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68557" tIns="34279" rIns="68557" bIns="342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latin typeface="微软雅黑" panose="020B0503020204020204" pitchFamily="34" charset="-122"/>
              <a:sym typeface="微软雅黑" panose="020B0503020204020204" pitchFamily="34" charset="-122"/>
            </a:endParaRPr>
          </a:p>
        </p:txBody>
      </p:sp>
      <p:sp>
        <p:nvSpPr>
          <p:cNvPr id="33799" name="文本框 2"/>
          <p:cNvSpPr>
            <a:spLocks noChangeArrowheads="1"/>
          </p:cNvSpPr>
          <p:nvPr/>
        </p:nvSpPr>
        <p:spPr bwMode="auto">
          <a:xfrm>
            <a:off x="5637689" y="3724275"/>
            <a:ext cx="2740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8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汕尾市税务局    </a:t>
            </a:r>
            <a:endParaRPr lang="zh-CN" altLang="en-US" sz="28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800" name="文本框 3"/>
          <p:cNvSpPr>
            <a:spLocks noChangeArrowheads="1"/>
          </p:cNvSpPr>
          <p:nvPr/>
        </p:nvSpPr>
        <p:spPr bwMode="auto">
          <a:xfrm>
            <a:off x="6300153" y="4371340"/>
            <a:ext cx="121475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Click="0"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2@|17FFC:3289814|FBC:16777215|LFC:16777215|LBC:16777215"/>
          <p:cNvSpPr txBox="1">
            <a:spLocks noChangeArrowheads="1"/>
          </p:cNvSpPr>
          <p:nvPr/>
        </p:nvSpPr>
        <p:spPr bwMode="auto">
          <a:xfrm>
            <a:off x="608303" y="2039416"/>
            <a:ext cx="1468040" cy="1092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61301" tIns="161301" rIns="161301" bIns="161301" anchor="ctr"/>
          <a:lstStyle/>
          <a:p>
            <a:pPr algn="ctr" defTabSz="1066800" eaLnBrk="1" hangingPunct="1">
              <a:lnSpc>
                <a:spcPct val="90000"/>
              </a:lnSpc>
              <a:spcAft>
                <a:spcPct val="35000"/>
              </a:spcAft>
            </a:pPr>
            <a:endParaRPr lang="zh-CN" altLang="en-US" sz="1800" b="1">
              <a:solidFill>
                <a:srgbClr val="FFFFFF"/>
              </a:solidFill>
              <a:latin typeface="微软雅黑" panose="020B0503020204020204" pitchFamily="34" charset="-122"/>
            </a:endParaRPr>
          </a:p>
        </p:txBody>
      </p:sp>
      <p:sp>
        <p:nvSpPr>
          <p:cNvPr id="8" name="TextBox 13@|17FFC:16777215|FBC:16777215|LFC:16777215|LBC:16777215"/>
          <p:cNvSpPr txBox="1"/>
          <p:nvPr/>
        </p:nvSpPr>
        <p:spPr>
          <a:xfrm>
            <a:off x="742315" y="2265680"/>
            <a:ext cx="1259840" cy="730885"/>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fontAlgn="auto">
              <a:spcBef>
                <a:spcPct val="20000"/>
              </a:spcBef>
              <a:spcAft>
                <a:spcPct val="0"/>
              </a:spcAft>
              <a:defRPr/>
            </a:pPr>
            <a:r>
              <a:rPr lang="zh-CN" altLang="en-US" sz="1600" b="1" dirty="0" smtClean="0">
                <a:solidFill>
                  <a:schemeClr val="bg1"/>
                </a:solidFill>
                <a:cs typeface="+mn-ea"/>
                <a:sym typeface="Arial" panose="020B0604020202020204" pitchFamily="34" charset="0"/>
              </a:rPr>
              <a:t>大气污染物</a:t>
            </a:r>
            <a:endParaRPr lang="en-US" altLang="zh-CN" sz="1600" b="1" dirty="0" smtClean="0">
              <a:solidFill>
                <a:schemeClr val="bg1"/>
              </a:solidFill>
              <a:cs typeface="+mn-ea"/>
              <a:sym typeface="Arial" panose="020B0604020202020204" pitchFamily="34" charset="0"/>
            </a:endParaRPr>
          </a:p>
          <a:p>
            <a:pPr algn="ctr" defTabSz="1216660" fontAlgn="auto">
              <a:spcBef>
                <a:spcPct val="20000"/>
              </a:spcBef>
              <a:spcAft>
                <a:spcPct val="0"/>
              </a:spcAft>
              <a:defRPr/>
            </a:pPr>
            <a:r>
              <a:rPr lang="zh-CN" altLang="en-US" sz="1600" b="1" dirty="0" smtClean="0">
                <a:solidFill>
                  <a:schemeClr val="bg1"/>
                </a:solidFill>
                <a:cs typeface="+mn-ea"/>
                <a:sym typeface="Arial" panose="020B0604020202020204" pitchFamily="34" charset="0"/>
              </a:rPr>
              <a:t>水污染物</a:t>
            </a:r>
            <a:endParaRPr lang="zh-CN" altLang="en-US" sz="1600" b="1" dirty="0" smtClean="0">
              <a:solidFill>
                <a:schemeClr val="bg1"/>
              </a:solidFill>
              <a:cs typeface="+mn-ea"/>
              <a:sym typeface="Arial" panose="020B0604020202020204" pitchFamily="34" charset="0"/>
            </a:endParaRPr>
          </a:p>
        </p:txBody>
      </p:sp>
      <p:grpSp>
        <p:nvGrpSpPr>
          <p:cNvPr id="9" name="组合 8"/>
          <p:cNvGrpSpPr/>
          <p:nvPr/>
        </p:nvGrpSpPr>
        <p:grpSpPr>
          <a:xfrm>
            <a:off x="4902963" y="307075"/>
            <a:ext cx="3340652" cy="1852685"/>
            <a:chOff x="6996018" y="1207474"/>
            <a:chExt cx="4454175" cy="3676991"/>
          </a:xfrm>
        </p:grpSpPr>
        <p:cxnSp>
          <p:nvCxnSpPr>
            <p:cNvPr id="11" name="Elbow Connector 9"/>
            <p:cNvCxnSpPr/>
            <p:nvPr/>
          </p:nvCxnSpPr>
          <p:spPr>
            <a:xfrm rot="16200000" flipV="1">
              <a:off x="6548542" y="2812921"/>
              <a:ext cx="2519020" cy="1624068"/>
            </a:xfrm>
            <a:prstGeom prst="bentConnector3">
              <a:avLst>
                <a:gd name="adj1" fmla="val 50000"/>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6"/>
            <p:cNvSpPr txBox="1"/>
            <p:nvPr/>
          </p:nvSpPr>
          <p:spPr>
            <a:xfrm>
              <a:off x="7313521" y="1827892"/>
              <a:ext cx="4136672" cy="1315726"/>
            </a:xfrm>
            <a:prstGeom prst="rect">
              <a:avLst/>
            </a:prstGeom>
            <a:noFill/>
          </p:spPr>
          <p:txBody>
            <a:bodyPr wrap="square">
              <a:spAutoFit/>
            </a:bodyPr>
            <a:lstStyle/>
            <a:p>
              <a:pPr defTabSz="1216660" eaLnBrk="1" fontAlgn="auto" hangingPunct="1">
                <a:spcBef>
                  <a:spcPct val="20000"/>
                </a:spcBef>
                <a:spcAft>
                  <a:spcPct val="0"/>
                </a:spcAft>
                <a:defRPr/>
              </a:pPr>
              <a:r>
                <a:rPr lang="zh-CN" altLang="en-US" sz="1200" dirty="0" smtClean="0">
                  <a:cs typeface="+mn-ea"/>
                  <a:sym typeface="Arial" panose="020B0604020202020204" pitchFamily="34" charset="0"/>
                </a:rPr>
                <a:t>以污染物折合的污染当量数为计税依据</a:t>
              </a:r>
              <a:endParaRPr lang="en-US" altLang="zh-CN" sz="1200" dirty="0" smtClean="0">
                <a:cs typeface="+mn-ea"/>
                <a:sym typeface="Arial" panose="020B0604020202020204" pitchFamily="34" charset="0"/>
              </a:endParaRPr>
            </a:p>
            <a:p>
              <a:pPr defTabSz="1216660" eaLnBrk="1" fontAlgn="auto" hangingPunct="1">
                <a:spcBef>
                  <a:spcPct val="20000"/>
                </a:spcBef>
                <a:spcAft>
                  <a:spcPct val="0"/>
                </a:spcAft>
                <a:defRPr/>
              </a:pPr>
              <a:r>
                <a:rPr lang="zh-CN" altLang="en-US" sz="1200" dirty="0" smtClean="0">
                  <a:cs typeface="+mn-ea"/>
                  <a:sym typeface="Arial" panose="020B0604020202020204" pitchFamily="34" charset="0"/>
                </a:rPr>
                <a:t>税额：</a:t>
              </a:r>
              <a:r>
                <a:rPr lang="en-US" altLang="zh-CN" sz="2100" b="1" dirty="0" smtClean="0">
                  <a:solidFill>
                    <a:srgbClr val="FF0000"/>
                  </a:solidFill>
                  <a:cs typeface="+mn-ea"/>
                  <a:sym typeface="Arial" panose="020B0604020202020204" pitchFamily="34" charset="0"/>
                </a:rPr>
                <a:t>1.8</a:t>
              </a:r>
              <a:r>
                <a:rPr lang="zh-CN" altLang="en-US" sz="1200" dirty="0" smtClean="0">
                  <a:cs typeface="+mn-ea"/>
                  <a:sym typeface="Arial" panose="020B0604020202020204" pitchFamily="34" charset="0"/>
                </a:rPr>
                <a:t>元</a:t>
              </a:r>
              <a:endParaRPr lang="en-US" altLang="zh-CN" sz="1200" dirty="0">
                <a:cs typeface="+mn-ea"/>
                <a:sym typeface="Arial" panose="020B0604020202020204" pitchFamily="34" charset="0"/>
              </a:endParaRPr>
            </a:p>
          </p:txBody>
        </p:sp>
        <p:sp>
          <p:nvSpPr>
            <p:cNvPr id="13" name="文本框 22"/>
            <p:cNvSpPr txBox="1"/>
            <p:nvPr/>
          </p:nvSpPr>
          <p:spPr>
            <a:xfrm>
              <a:off x="7313522" y="1207474"/>
              <a:ext cx="3740128" cy="730959"/>
            </a:xfrm>
            <a:prstGeom prst="rect">
              <a:avLst/>
            </a:prstGeom>
            <a:noFill/>
          </p:spPr>
          <p:txBody>
            <a:bodyPr>
              <a:spAutoFit/>
            </a:bodyPr>
            <a:lstStyle/>
            <a:p>
              <a:pPr eaLnBrk="1" fontAlgn="auto" hangingPunct="1">
                <a:spcBef>
                  <a:spcPct val="0"/>
                </a:spcBef>
                <a:spcAft>
                  <a:spcPct val="0"/>
                </a:spcAft>
                <a:defRPr/>
              </a:pPr>
              <a:r>
                <a:rPr lang="zh-CN" altLang="en-US" sz="1800" b="1" dirty="0" smtClean="0">
                  <a:latin typeface="微软雅黑" panose="020B0503020204020204" pitchFamily="34" charset="-122"/>
                  <a:cs typeface="+mn-ea"/>
                  <a:sym typeface="微软雅黑" panose="020B0503020204020204" pitchFamily="34" charset="-122"/>
                </a:rPr>
                <a:t>大气污染物</a:t>
              </a:r>
              <a:endParaRPr lang="zh-CN" altLang="en-US" sz="1800" b="1" dirty="0">
                <a:latin typeface="微软雅黑" panose="020B0503020204020204" pitchFamily="34" charset="-122"/>
                <a:cs typeface="+mn-ea"/>
                <a:sym typeface="微软雅黑" panose="020B0503020204020204" pitchFamily="34" charset="-122"/>
              </a:endParaRPr>
            </a:p>
          </p:txBody>
        </p:sp>
      </p:grpSp>
      <p:grpSp>
        <p:nvGrpSpPr>
          <p:cNvPr id="16" name="组合 15"/>
          <p:cNvGrpSpPr/>
          <p:nvPr/>
        </p:nvGrpSpPr>
        <p:grpSpPr>
          <a:xfrm>
            <a:off x="7052893" y="987239"/>
            <a:ext cx="2102449" cy="1212391"/>
            <a:chOff x="7301047" y="2480445"/>
            <a:chExt cx="3948166" cy="1908560"/>
          </a:xfrm>
        </p:grpSpPr>
        <p:sp>
          <p:nvSpPr>
            <p:cNvPr id="19" name="TextBox 16"/>
            <p:cNvSpPr txBox="1"/>
            <p:nvPr/>
          </p:nvSpPr>
          <p:spPr>
            <a:xfrm>
              <a:off x="7301047" y="3054506"/>
              <a:ext cx="3926866" cy="1334499"/>
            </a:xfrm>
            <a:prstGeom prst="rect">
              <a:avLst/>
            </a:prstGeom>
            <a:noFill/>
          </p:spPr>
          <p:txBody>
            <a:bodyPr wrap="square">
              <a:spAutoFit/>
            </a:bodyPr>
            <a:lstStyle/>
            <a:p>
              <a:pPr defTabSz="1216660" eaLnBrk="1" fontAlgn="auto" hangingPunct="1">
                <a:spcBef>
                  <a:spcPct val="20000"/>
                </a:spcBef>
                <a:spcAft>
                  <a:spcPct val="0"/>
                </a:spcAft>
                <a:defRPr/>
              </a:pPr>
              <a:r>
                <a:rPr lang="zh-CN" altLang="en-US" sz="1200" dirty="0">
                  <a:cs typeface="+mn-ea"/>
                  <a:sym typeface="Arial" panose="020B0604020202020204" pitchFamily="34" charset="0"/>
                </a:rPr>
                <a:t>以污染物折合的污染当量数为计税依据</a:t>
              </a:r>
              <a:endParaRPr lang="en-US" altLang="zh-CN" sz="1200" dirty="0">
                <a:cs typeface="+mn-ea"/>
                <a:sym typeface="Arial" panose="020B0604020202020204" pitchFamily="34" charset="0"/>
              </a:endParaRPr>
            </a:p>
            <a:p>
              <a:pPr defTabSz="1216660" eaLnBrk="1" fontAlgn="auto" hangingPunct="1">
                <a:spcBef>
                  <a:spcPct val="20000"/>
                </a:spcBef>
                <a:spcAft>
                  <a:spcPct val="0"/>
                </a:spcAft>
                <a:defRPr/>
              </a:pPr>
              <a:r>
                <a:rPr lang="zh-CN" altLang="en-US" sz="1200" dirty="0" smtClean="0">
                  <a:cs typeface="+mn-ea"/>
                  <a:sym typeface="Arial" panose="020B0604020202020204" pitchFamily="34" charset="0"/>
                </a:rPr>
                <a:t>税额：</a:t>
              </a:r>
              <a:r>
                <a:rPr lang="en-US" altLang="zh-CN" sz="2100" b="1" dirty="0" smtClean="0">
                  <a:solidFill>
                    <a:srgbClr val="FF0000"/>
                  </a:solidFill>
                  <a:cs typeface="+mn-ea"/>
                  <a:sym typeface="Arial" panose="020B0604020202020204" pitchFamily="34" charset="0"/>
                </a:rPr>
                <a:t>2.8</a:t>
              </a:r>
              <a:r>
                <a:rPr lang="zh-CN" altLang="en-US" sz="1200" dirty="0" smtClean="0">
                  <a:cs typeface="+mn-ea"/>
                  <a:sym typeface="Arial" panose="020B0604020202020204" pitchFamily="34" charset="0"/>
                </a:rPr>
                <a:t>元</a:t>
              </a:r>
              <a:endParaRPr lang="en-US" altLang="zh-CN" sz="1200" dirty="0" smtClean="0">
                <a:cs typeface="+mn-ea"/>
                <a:sym typeface="Arial" panose="020B0604020202020204" pitchFamily="34" charset="0"/>
              </a:endParaRPr>
            </a:p>
          </p:txBody>
        </p:sp>
        <p:sp>
          <p:nvSpPr>
            <p:cNvPr id="20" name="文本框 24"/>
            <p:cNvSpPr txBox="1"/>
            <p:nvPr/>
          </p:nvSpPr>
          <p:spPr>
            <a:xfrm>
              <a:off x="7510259" y="2480445"/>
              <a:ext cx="3738954" cy="579782"/>
            </a:xfrm>
            <a:prstGeom prst="rect">
              <a:avLst/>
            </a:prstGeom>
            <a:noFill/>
          </p:spPr>
          <p:txBody>
            <a:bodyPr>
              <a:spAutoFit/>
            </a:bodyPr>
            <a:lstStyle/>
            <a:p>
              <a:pPr eaLnBrk="1" fontAlgn="auto" hangingPunct="1">
                <a:spcBef>
                  <a:spcPct val="0"/>
                </a:spcBef>
                <a:spcAft>
                  <a:spcPct val="0"/>
                </a:spcAft>
                <a:defRPr/>
              </a:pPr>
              <a:r>
                <a:rPr lang="zh-CN" altLang="en-US" sz="1800" b="1" dirty="0" smtClean="0">
                  <a:latin typeface="微软雅黑" panose="020B0503020204020204" pitchFamily="34" charset="-122"/>
                  <a:cs typeface="+mn-ea"/>
                  <a:sym typeface="微软雅黑" panose="020B0503020204020204" pitchFamily="34" charset="-122"/>
                </a:rPr>
                <a:t>水污染物</a:t>
              </a:r>
              <a:endParaRPr lang="zh-CN" altLang="en-US" sz="1800" b="1" dirty="0">
                <a:latin typeface="微软雅黑" panose="020B0503020204020204" pitchFamily="34" charset="-122"/>
                <a:cs typeface="+mn-ea"/>
                <a:sym typeface="微软雅黑" panose="020B0503020204020204" pitchFamily="34" charset="-122"/>
              </a:endParaRPr>
            </a:p>
          </p:txBody>
        </p:sp>
      </p:grpSp>
      <p:grpSp>
        <p:nvGrpSpPr>
          <p:cNvPr id="25" name="组合 24"/>
          <p:cNvGrpSpPr/>
          <p:nvPr/>
        </p:nvGrpSpPr>
        <p:grpSpPr>
          <a:xfrm>
            <a:off x="0" y="3878618"/>
            <a:ext cx="7687102" cy="985559"/>
            <a:chOff x="6587139" y="1860957"/>
            <a:chExt cx="8880732" cy="874026"/>
          </a:xfrm>
        </p:grpSpPr>
        <p:sp>
          <p:nvSpPr>
            <p:cNvPr id="26" name="Oval 97@|1FFC:7355919|FBC:16777215|LFC:16777215|LBC:16777215"/>
            <p:cNvSpPr/>
            <p:nvPr/>
          </p:nvSpPr>
          <p:spPr>
            <a:xfrm>
              <a:off x="6587139" y="1860957"/>
              <a:ext cx="698516" cy="698601"/>
            </a:xfrm>
            <a:prstGeom prst="ellipse">
              <a:avLst/>
            </a:prstGeom>
          </p:spPr>
          <p:style>
            <a:lnRef idx="1">
              <a:schemeClr val="accent1"/>
            </a:lnRef>
            <a:fillRef idx="2">
              <a:schemeClr val="accent1"/>
            </a:fillRef>
            <a:effectRef idx="1">
              <a:schemeClr val="accent1"/>
            </a:effectRef>
            <a:fontRef idx="minor">
              <a:schemeClr val="dk1"/>
            </a:fontRef>
          </p:style>
          <p:txBody>
            <a:bodyPr anchor="ctr">
              <a:scene3d>
                <a:camera prst="orthographicFront"/>
                <a:lightRig rig="threePt" dir="t"/>
              </a:scene3d>
            </a:bodyPr>
            <a:lstStyle/>
            <a:p>
              <a:pPr algn="ctr" eaLnBrk="1" hangingPunct="1">
                <a:defRPr/>
              </a:pPr>
              <a:r>
                <a:rPr lang="en-AU" altLang="zh-CN" sz="2100" b="1" dirty="0" smtClean="0">
                  <a:solidFill>
                    <a:schemeClr val="accent1"/>
                  </a:solidFill>
                  <a:effectLst>
                    <a:outerShdw blurRad="38100" dist="25400" dir="5400000" algn="ctr" rotWithShape="0">
                      <a:srgbClr val="6E747A">
                        <a:alpha val="43000"/>
                      </a:srgbClr>
                    </a:outerShdw>
                  </a:effectLst>
                  <a:sym typeface="Arial" panose="020B0604020202020204" pitchFamily="34" charset="0"/>
                </a:rPr>
                <a:t>1</a:t>
              </a:r>
              <a:endParaRPr lang="en-AU" altLang="zh-CN" sz="2100" b="1" dirty="0" smtClean="0">
                <a:solidFill>
                  <a:schemeClr val="accent1"/>
                </a:solidFill>
                <a:effectLst>
                  <a:outerShdw blurRad="38100" dist="25400" dir="5400000" algn="ctr" rotWithShape="0">
                    <a:srgbClr val="6E747A">
                      <a:alpha val="43000"/>
                    </a:srgbClr>
                  </a:outerShdw>
                </a:effectLst>
                <a:sym typeface="Arial" panose="020B0604020202020204" pitchFamily="34" charset="0"/>
              </a:endParaRPr>
            </a:p>
          </p:txBody>
        </p:sp>
        <p:sp>
          <p:nvSpPr>
            <p:cNvPr id="27" name="TextBox 13@|17FFC:16777215|FBC:16777215|LFC:16777215|LBC:16777215"/>
            <p:cNvSpPr txBox="1">
              <a:spLocks noChangeArrowheads="1"/>
            </p:cNvSpPr>
            <p:nvPr/>
          </p:nvSpPr>
          <p:spPr bwMode="auto">
            <a:xfrm>
              <a:off x="7424191" y="1860957"/>
              <a:ext cx="5588969" cy="245528"/>
            </a:xfrm>
            <a:prstGeom prst="rect">
              <a:avLst/>
            </a:prstGeom>
            <a:noFill/>
            <a:ln w="9525">
              <a:noFill/>
              <a:miter lim="800000"/>
            </a:ln>
          </p:spPr>
          <p:txBody>
            <a:bodyPr wrap="square" lIns="0" tIns="0" rIns="0" bIns="0">
              <a:spAutoFit/>
            </a:bodyPr>
            <a:lstStyle/>
            <a:p>
              <a:pPr defTabSz="1216025" eaLnBrk="1" hangingPunct="1">
                <a:spcBef>
                  <a:spcPct val="20000"/>
                </a:spcBef>
              </a:pPr>
              <a:r>
                <a:rPr lang="zh-CN" altLang="en-US" sz="1800" b="1" dirty="0" smtClean="0">
                  <a:latin typeface="微软雅黑" panose="020B0503020204020204" pitchFamily="34" charset="-122"/>
                  <a:sym typeface="Arial" panose="020B0604020202020204" pitchFamily="34" charset="0"/>
                </a:rPr>
                <a:t>大气污染物、一般水污染物</a:t>
              </a:r>
              <a:r>
                <a:rPr lang="zh-CN" altLang="en-US" sz="1800" b="1" dirty="0"/>
                <a:t>的污染当量数计算</a:t>
              </a:r>
              <a:r>
                <a:rPr lang="zh-CN" altLang="en-US" sz="1800" dirty="0" smtClean="0">
                  <a:latin typeface="微软雅黑" panose="020B0503020204020204" pitchFamily="34" charset="-122"/>
                  <a:sym typeface="Arial" panose="020B0604020202020204" pitchFamily="34" charset="0"/>
                </a:rPr>
                <a:t>：</a:t>
              </a:r>
              <a:endParaRPr lang="en-US" altLang="zh-CN" sz="1800" dirty="0">
                <a:latin typeface="微软雅黑" panose="020B0503020204020204" pitchFamily="34" charset="-122"/>
                <a:sym typeface="Arial" panose="020B0604020202020204" pitchFamily="34" charset="0"/>
              </a:endParaRPr>
            </a:p>
          </p:txBody>
        </p:sp>
        <p:sp>
          <p:nvSpPr>
            <p:cNvPr id="28" name="TextBox 13@|17FFC:16777215|FBC:16777215|LFC:16777215|LBC:16777215"/>
            <p:cNvSpPr txBox="1">
              <a:spLocks noChangeArrowheads="1"/>
            </p:cNvSpPr>
            <p:nvPr/>
          </p:nvSpPr>
          <p:spPr bwMode="auto">
            <a:xfrm>
              <a:off x="7308639" y="2243926"/>
              <a:ext cx="8159232" cy="491057"/>
            </a:xfrm>
            <a:prstGeom prst="rect">
              <a:avLst/>
            </a:prstGeom>
            <a:noFill/>
            <a:ln w="9525">
              <a:noFill/>
              <a:miter lim="800000"/>
            </a:ln>
          </p:spPr>
          <p:txBody>
            <a:bodyPr wrap="square" lIns="0" tIns="0" rIns="0" bIns="0">
              <a:spAutoFit/>
            </a:bodyPr>
            <a:lstStyle/>
            <a:p>
              <a:pPr algn="ctr"/>
              <a:r>
                <a:rPr lang="zh-CN" altLang="en-US" sz="1800" b="1" dirty="0">
                  <a:solidFill>
                    <a:srgbClr val="FF0000"/>
                  </a:solidFill>
                  <a:cs typeface="+mn-ea"/>
                  <a:sym typeface="Arial" panose="020B0604020202020204" pitchFamily="34" charset="0"/>
                </a:rPr>
                <a:t>污染当量数</a:t>
              </a:r>
              <a:r>
                <a:rPr lang="en-US" altLang="zh-CN" sz="1800" b="1" dirty="0">
                  <a:cs typeface="+mn-ea"/>
                  <a:sym typeface="Arial" panose="020B0604020202020204" pitchFamily="34" charset="0"/>
                </a:rPr>
                <a:t>=</a:t>
              </a:r>
              <a:r>
                <a:rPr lang="zh-CN" altLang="zh-CN" sz="1800" b="1" dirty="0">
                  <a:cs typeface="+mn-ea"/>
                  <a:sym typeface="Arial" panose="020B0604020202020204" pitchFamily="34" charset="0"/>
                </a:rPr>
                <a:t>污染物排放量</a:t>
              </a:r>
              <a:r>
                <a:rPr lang="zh-CN" altLang="en-US" sz="1800" b="1" dirty="0">
                  <a:cs typeface="+mn-ea"/>
                  <a:sym typeface="Arial" panose="020B0604020202020204" pitchFamily="34" charset="0"/>
                </a:rPr>
                <a:t>（</a:t>
              </a:r>
              <a:r>
                <a:rPr lang="en-US" altLang="zh-CN" sz="1800" b="1" dirty="0">
                  <a:cs typeface="+mn-ea"/>
                  <a:sym typeface="Arial" panose="020B0604020202020204" pitchFamily="34" charset="0"/>
                </a:rPr>
                <a:t>kg</a:t>
              </a:r>
              <a:r>
                <a:rPr lang="zh-CN" altLang="en-US" sz="1800" b="1" dirty="0">
                  <a:cs typeface="+mn-ea"/>
                  <a:sym typeface="Arial" panose="020B0604020202020204" pitchFamily="34" charset="0"/>
                </a:rPr>
                <a:t>）</a:t>
              </a:r>
              <a:r>
                <a:rPr lang="en-US" altLang="zh-CN" sz="1800" b="1" dirty="0">
                  <a:cs typeface="+mn-ea"/>
                  <a:sym typeface="Arial" panose="020B0604020202020204" pitchFamily="34" charset="0"/>
                </a:rPr>
                <a:t>/</a:t>
              </a:r>
              <a:r>
                <a:rPr lang="zh-CN" altLang="en-US" sz="1800" b="1" dirty="0">
                  <a:solidFill>
                    <a:srgbClr val="FF0000"/>
                  </a:solidFill>
                  <a:cs typeface="+mn-ea"/>
                  <a:sym typeface="Arial" panose="020B0604020202020204" pitchFamily="34" charset="0"/>
                </a:rPr>
                <a:t>污染当量值（</a:t>
              </a:r>
              <a:r>
                <a:rPr lang="en-US" altLang="zh-CN" sz="1800" b="1" dirty="0">
                  <a:solidFill>
                    <a:srgbClr val="FF0000"/>
                  </a:solidFill>
                  <a:cs typeface="+mn-ea"/>
                  <a:sym typeface="Arial" panose="020B0604020202020204" pitchFamily="34" charset="0"/>
                </a:rPr>
                <a:t>kg</a:t>
              </a:r>
              <a:r>
                <a:rPr lang="zh-CN" altLang="en-US" sz="1800" b="1" dirty="0">
                  <a:solidFill>
                    <a:srgbClr val="FF0000"/>
                  </a:solidFill>
                  <a:cs typeface="+mn-ea"/>
                  <a:sym typeface="Arial" panose="020B0604020202020204" pitchFamily="34" charset="0"/>
                </a:rPr>
                <a:t>）</a:t>
              </a:r>
              <a:endParaRPr lang="zh-CN" altLang="en-US" sz="1800" b="1" dirty="0">
                <a:solidFill>
                  <a:srgbClr val="FF0000"/>
                </a:solidFill>
                <a:cs typeface="+mn-ea"/>
                <a:sym typeface="Arial" panose="020B0604020202020204" pitchFamily="34" charset="0"/>
              </a:endParaRPr>
            </a:p>
            <a:p>
              <a:pPr algn="ctr"/>
              <a:r>
                <a:rPr lang="zh-CN" altLang="zh-CN" sz="1800" b="1" dirty="0">
                  <a:cs typeface="+mn-ea"/>
                  <a:sym typeface="Arial" panose="020B0604020202020204" pitchFamily="34" charset="0"/>
                </a:rPr>
                <a:t>污染物排放量</a:t>
              </a:r>
              <a:r>
                <a:rPr lang="zh-CN" altLang="en-US" sz="1800" b="1" dirty="0">
                  <a:cs typeface="+mn-ea"/>
                  <a:sym typeface="Arial" panose="020B0604020202020204" pitchFamily="34" charset="0"/>
                </a:rPr>
                <a:t>（</a:t>
              </a:r>
              <a:r>
                <a:rPr lang="en-US" altLang="zh-CN" sz="1800" b="1" dirty="0">
                  <a:cs typeface="+mn-ea"/>
                  <a:sym typeface="Arial" panose="020B0604020202020204" pitchFamily="34" charset="0"/>
                </a:rPr>
                <a:t>kg</a:t>
              </a:r>
              <a:r>
                <a:rPr lang="zh-CN" altLang="en-US" sz="1800" b="1" dirty="0">
                  <a:cs typeface="+mn-ea"/>
                  <a:sym typeface="Arial" panose="020B0604020202020204" pitchFamily="34" charset="0"/>
                </a:rPr>
                <a:t>）</a:t>
              </a:r>
              <a:r>
                <a:rPr lang="en-US" altLang="zh-CN" sz="1800" b="1" dirty="0">
                  <a:cs typeface="+mn-ea"/>
                  <a:sym typeface="Arial" panose="020B0604020202020204" pitchFamily="34" charset="0"/>
                </a:rPr>
                <a:t>=</a:t>
              </a:r>
              <a:r>
                <a:rPr lang="zh-CN" altLang="en-US" sz="1800" b="1" dirty="0">
                  <a:solidFill>
                    <a:srgbClr val="FF0000"/>
                  </a:solidFill>
                  <a:cs typeface="+mn-ea"/>
                  <a:sym typeface="Arial" panose="020B0604020202020204" pitchFamily="34" charset="0"/>
                </a:rPr>
                <a:t>废水、</a:t>
              </a:r>
              <a:r>
                <a:rPr lang="zh-CN" altLang="en-US" sz="1800" b="1" dirty="0" smtClean="0">
                  <a:solidFill>
                    <a:srgbClr val="FF0000"/>
                  </a:solidFill>
                  <a:cs typeface="+mn-ea"/>
                  <a:sym typeface="Arial" panose="020B0604020202020204" pitchFamily="34" charset="0"/>
                </a:rPr>
                <a:t>废气排放量</a:t>
              </a:r>
              <a:r>
                <a:rPr lang="en-US" altLang="zh-CN" sz="1800" b="1" dirty="0">
                  <a:cs typeface="+mn-ea"/>
                  <a:sym typeface="Arial" panose="020B0604020202020204" pitchFamily="34" charset="0"/>
                </a:rPr>
                <a:t>×</a:t>
              </a:r>
              <a:r>
                <a:rPr lang="zh-CN" altLang="en-US" sz="1800" b="1" dirty="0">
                  <a:cs typeface="+mn-ea"/>
                  <a:sym typeface="Arial" panose="020B0604020202020204" pitchFamily="34" charset="0"/>
                </a:rPr>
                <a:t>污染物排放浓度</a:t>
              </a:r>
              <a:endParaRPr lang="en-US" altLang="zh-CN" sz="1800" dirty="0">
                <a:solidFill>
                  <a:srgbClr val="FF0000"/>
                </a:solidFill>
              </a:endParaRPr>
            </a:p>
          </p:txBody>
        </p:sp>
      </p:grpSp>
      <p:sp>
        <p:nvSpPr>
          <p:cNvPr id="29" name="Freeform 29@|5FFC:192|FBC:16777215|LFC:16777215|LBC:16777215"/>
          <p:cNvSpPr/>
          <p:nvPr/>
        </p:nvSpPr>
        <p:spPr>
          <a:xfrm>
            <a:off x="2362482" y="2125852"/>
            <a:ext cx="881063" cy="881063"/>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61301" tIns="161301" rIns="161301" bIns="161301" anchor="ctr"/>
          <a:lstStyle/>
          <a:p>
            <a:pPr algn="ctr" defTabSz="1066800" eaLnBrk="1" fontAlgn="auto" hangingPunct="1">
              <a:lnSpc>
                <a:spcPct val="90000"/>
              </a:lnSpc>
              <a:spcAft>
                <a:spcPct val="35000"/>
              </a:spcAft>
              <a:defRPr/>
            </a:pPr>
            <a:r>
              <a:rPr lang="zh-CN" altLang="en-US" sz="1800" b="1" kern="0" dirty="0" smtClean="0">
                <a:solidFill>
                  <a:srgbClr val="FFFFFF"/>
                </a:solidFill>
                <a:latin typeface="微软雅黑" panose="020B0503020204020204" pitchFamily="34" charset="-122"/>
              </a:rPr>
              <a:t>应纳税额</a:t>
            </a:r>
            <a:endParaRPr lang="zh-CN" altLang="en-US" sz="1800" b="1" kern="0" dirty="0">
              <a:solidFill>
                <a:srgbClr val="FFFFFF"/>
              </a:solidFill>
              <a:latin typeface="微软雅黑" panose="020B0503020204020204" pitchFamily="34" charset="-122"/>
            </a:endParaRPr>
          </a:p>
        </p:txBody>
      </p:sp>
      <p:sp>
        <p:nvSpPr>
          <p:cNvPr id="30" name="Freeform 30@|5FFC:192|FBC:16777215|LFC:16777215|LBC:16777215"/>
          <p:cNvSpPr/>
          <p:nvPr/>
        </p:nvSpPr>
        <p:spPr>
          <a:xfrm>
            <a:off x="3368560" y="2346118"/>
            <a:ext cx="440531" cy="440531"/>
          </a:xfrm>
          <a:custGeom>
            <a:avLst/>
            <a:gdLst>
              <a:gd name="connsiteX0" fmla="*/ 96902 w 731063"/>
              <a:gd name="connsiteY0" fmla="*/ 150599 h 731063"/>
              <a:gd name="connsiteX1" fmla="*/ 634161 w 731063"/>
              <a:gd name="connsiteY1" fmla="*/ 150599 h 731063"/>
              <a:gd name="connsiteX2" fmla="*/ 634161 w 731063"/>
              <a:gd name="connsiteY2" fmla="*/ 322545 h 731063"/>
              <a:gd name="connsiteX3" fmla="*/ 96902 w 731063"/>
              <a:gd name="connsiteY3" fmla="*/ 322545 h 731063"/>
              <a:gd name="connsiteX4" fmla="*/ 96902 w 731063"/>
              <a:gd name="connsiteY4" fmla="*/ 150599 h 731063"/>
              <a:gd name="connsiteX5" fmla="*/ 96902 w 731063"/>
              <a:gd name="connsiteY5" fmla="*/ 408518 h 731063"/>
              <a:gd name="connsiteX6" fmla="*/ 634161 w 731063"/>
              <a:gd name="connsiteY6" fmla="*/ 408518 h 731063"/>
              <a:gd name="connsiteX7" fmla="*/ 634161 w 731063"/>
              <a:gd name="connsiteY7" fmla="*/ 580464 h 731063"/>
              <a:gd name="connsiteX8" fmla="*/ 96902 w 731063"/>
              <a:gd name="connsiteY8" fmla="*/ 580464 h 731063"/>
              <a:gd name="connsiteX9" fmla="*/ 96902 w 731063"/>
              <a:gd name="connsiteY9" fmla="*/ 408518 h 7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063" h="731063">
                <a:moveTo>
                  <a:pt x="96902" y="150599"/>
                </a:moveTo>
                <a:lnTo>
                  <a:pt x="634161" y="150599"/>
                </a:lnTo>
                <a:lnTo>
                  <a:pt x="634161" y="322545"/>
                </a:lnTo>
                <a:lnTo>
                  <a:pt x="96902" y="322545"/>
                </a:lnTo>
                <a:lnTo>
                  <a:pt x="96902" y="150599"/>
                </a:lnTo>
                <a:close/>
                <a:moveTo>
                  <a:pt x="96902" y="408518"/>
                </a:moveTo>
                <a:lnTo>
                  <a:pt x="634161" y="408518"/>
                </a:lnTo>
                <a:lnTo>
                  <a:pt x="634161" y="580464"/>
                </a:lnTo>
                <a:lnTo>
                  <a:pt x="96902" y="580464"/>
                </a:lnTo>
                <a:lnTo>
                  <a:pt x="96902" y="408518"/>
                </a:lnTo>
                <a:close/>
              </a:path>
            </a:pathLst>
          </a:custGeom>
          <a:solidFill>
            <a:schemeClr val="tx2"/>
          </a:solidFill>
          <a:ln w="9525" cap="flat" cmpd="sng" algn="ctr">
            <a:noFill/>
            <a:prstDash val="solid"/>
          </a:ln>
          <a:effectLst/>
        </p:spPr>
        <p:txBody>
          <a:bodyPr lIns="72676" tIns="112949" rIns="72676" bIns="112949" anchor="ctr"/>
          <a:lstStyle/>
          <a:p>
            <a:pPr algn="ctr" defTabSz="1422400" eaLnBrk="1" fontAlgn="auto" hangingPunct="1">
              <a:lnSpc>
                <a:spcPct val="90000"/>
              </a:lnSpc>
              <a:spcAft>
                <a:spcPct val="35000"/>
              </a:spcAft>
              <a:defRPr/>
            </a:pPr>
            <a:endParaRPr lang="zh-CN" altLang="en-US" sz="2400" kern="0">
              <a:solidFill>
                <a:prstClr val="black"/>
              </a:solidFill>
              <a:latin typeface="Arial" panose="020B0604020202020204"/>
              <a:ea typeface="宋体" panose="02010600030101010101" pitchFamily="2" charset="-122"/>
            </a:endParaRPr>
          </a:p>
        </p:txBody>
      </p:sp>
      <p:sp>
        <p:nvSpPr>
          <p:cNvPr id="31" name="Freeform 31@|5FFC:681197|FBC:16777215|LFC:16777215|LBC:16777215"/>
          <p:cNvSpPr/>
          <p:nvPr/>
        </p:nvSpPr>
        <p:spPr>
          <a:xfrm>
            <a:off x="4035310" y="2125852"/>
            <a:ext cx="881063" cy="881063"/>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61301" tIns="161301" rIns="161301" bIns="161301" anchor="ctr"/>
          <a:lstStyle/>
          <a:p>
            <a:pPr algn="ctr" defTabSz="1066800" eaLnBrk="1" fontAlgn="auto" hangingPunct="1">
              <a:lnSpc>
                <a:spcPct val="90000"/>
              </a:lnSpc>
              <a:spcAft>
                <a:spcPct val="35000"/>
              </a:spcAft>
              <a:defRPr/>
            </a:pPr>
            <a:r>
              <a:rPr lang="zh-CN" altLang="en-US" sz="1800" b="1" kern="0" dirty="0" smtClean="0">
                <a:solidFill>
                  <a:srgbClr val="FFFFFF"/>
                </a:solidFill>
                <a:latin typeface="微软雅黑" panose="020B0503020204020204" pitchFamily="34" charset="-122"/>
              </a:rPr>
              <a:t>污染当量数</a:t>
            </a:r>
            <a:endParaRPr lang="zh-CN" altLang="en-US" sz="1800" b="1" kern="0" dirty="0">
              <a:solidFill>
                <a:srgbClr val="FFFFFF"/>
              </a:solidFill>
              <a:latin typeface="微软雅黑" panose="020B0503020204020204" pitchFamily="34" charset="-122"/>
            </a:endParaRPr>
          </a:p>
        </p:txBody>
      </p:sp>
      <p:sp>
        <p:nvSpPr>
          <p:cNvPr id="32" name="Freeform 32@|5FFC:192|FBC:16777215|LFC:16777215|LBC:16777215"/>
          <p:cNvSpPr/>
          <p:nvPr/>
        </p:nvSpPr>
        <p:spPr>
          <a:xfrm>
            <a:off x="5121160" y="2346118"/>
            <a:ext cx="440531" cy="440531"/>
          </a:xfrm>
          <a:custGeom>
            <a:avLst/>
            <a:gdLst>
              <a:gd name="connsiteX0" fmla="*/ 114791 w 731063"/>
              <a:gd name="connsiteY0" fmla="*/ 236375 h 731063"/>
              <a:gd name="connsiteX1" fmla="*/ 236375 w 731063"/>
              <a:gd name="connsiteY1" fmla="*/ 114791 h 731063"/>
              <a:gd name="connsiteX2" fmla="*/ 365532 w 731063"/>
              <a:gd name="connsiteY2" fmla="*/ 243947 h 731063"/>
              <a:gd name="connsiteX3" fmla="*/ 494688 w 731063"/>
              <a:gd name="connsiteY3" fmla="*/ 114791 h 731063"/>
              <a:gd name="connsiteX4" fmla="*/ 616272 w 731063"/>
              <a:gd name="connsiteY4" fmla="*/ 236375 h 731063"/>
              <a:gd name="connsiteX5" fmla="*/ 487116 w 731063"/>
              <a:gd name="connsiteY5" fmla="*/ 365532 h 731063"/>
              <a:gd name="connsiteX6" fmla="*/ 616272 w 731063"/>
              <a:gd name="connsiteY6" fmla="*/ 494688 h 731063"/>
              <a:gd name="connsiteX7" fmla="*/ 494688 w 731063"/>
              <a:gd name="connsiteY7" fmla="*/ 616272 h 731063"/>
              <a:gd name="connsiteX8" fmla="*/ 365532 w 731063"/>
              <a:gd name="connsiteY8" fmla="*/ 487116 h 731063"/>
              <a:gd name="connsiteX9" fmla="*/ 236375 w 731063"/>
              <a:gd name="connsiteY9" fmla="*/ 616272 h 731063"/>
              <a:gd name="connsiteX10" fmla="*/ 114791 w 731063"/>
              <a:gd name="connsiteY10" fmla="*/ 494688 h 731063"/>
              <a:gd name="connsiteX11" fmla="*/ 243947 w 731063"/>
              <a:gd name="connsiteY11" fmla="*/ 365532 h 731063"/>
              <a:gd name="connsiteX12" fmla="*/ 114791 w 731063"/>
              <a:gd name="connsiteY12" fmla="*/ 236375 h 7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063" h="731063">
                <a:moveTo>
                  <a:pt x="114791" y="236375"/>
                </a:moveTo>
                <a:lnTo>
                  <a:pt x="236375" y="114791"/>
                </a:lnTo>
                <a:lnTo>
                  <a:pt x="365532" y="243947"/>
                </a:lnTo>
                <a:lnTo>
                  <a:pt x="494688" y="114791"/>
                </a:lnTo>
                <a:lnTo>
                  <a:pt x="616272" y="236375"/>
                </a:lnTo>
                <a:lnTo>
                  <a:pt x="487116" y="365532"/>
                </a:lnTo>
                <a:lnTo>
                  <a:pt x="616272" y="494688"/>
                </a:lnTo>
                <a:lnTo>
                  <a:pt x="494688" y="616272"/>
                </a:lnTo>
                <a:lnTo>
                  <a:pt x="365532" y="487116"/>
                </a:lnTo>
                <a:lnTo>
                  <a:pt x="236375" y="616272"/>
                </a:lnTo>
                <a:lnTo>
                  <a:pt x="114791" y="494688"/>
                </a:lnTo>
                <a:lnTo>
                  <a:pt x="243947" y="365532"/>
                </a:lnTo>
                <a:lnTo>
                  <a:pt x="114791" y="236375"/>
                </a:lnTo>
                <a:close/>
              </a:path>
            </a:pathLst>
          </a:custGeom>
          <a:solidFill>
            <a:schemeClr val="tx2"/>
          </a:solidFill>
          <a:ln w="9525" cap="flat" cmpd="sng" algn="ctr">
            <a:noFill/>
            <a:prstDash val="solid"/>
          </a:ln>
          <a:effectLst/>
        </p:spPr>
        <p:txBody>
          <a:bodyPr lIns="86093" tIns="86093" rIns="86093" bIns="86093" anchor="ctr"/>
          <a:lstStyle/>
          <a:p>
            <a:pPr algn="ctr" defTabSz="1689100" eaLnBrk="1" fontAlgn="auto" hangingPunct="1">
              <a:lnSpc>
                <a:spcPct val="90000"/>
              </a:lnSpc>
              <a:spcAft>
                <a:spcPct val="35000"/>
              </a:spcAft>
              <a:defRPr/>
            </a:pPr>
            <a:endParaRPr lang="zh-CN" altLang="en-US" sz="2850" kern="0">
              <a:solidFill>
                <a:srgbClr val="FFFFFF"/>
              </a:solidFill>
              <a:latin typeface="Arial" panose="020B0604020202020204"/>
              <a:ea typeface="宋体" panose="02010600030101010101" pitchFamily="2" charset="-122"/>
            </a:endParaRPr>
          </a:p>
        </p:txBody>
      </p:sp>
      <p:sp>
        <p:nvSpPr>
          <p:cNvPr id="33" name="Freeform 33@|5FFC:681197|FBC:16777215|LFC:16777215|LBC:16777215"/>
          <p:cNvSpPr/>
          <p:nvPr/>
        </p:nvSpPr>
        <p:spPr>
          <a:xfrm>
            <a:off x="5829334" y="2146323"/>
            <a:ext cx="881063" cy="881063"/>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161301" tIns="161301" rIns="161301" bIns="161301" anchor="ctr"/>
          <a:lstStyle/>
          <a:p>
            <a:pPr algn="ctr" defTabSz="1066800" eaLnBrk="1" fontAlgn="auto" hangingPunct="1">
              <a:lnSpc>
                <a:spcPct val="90000"/>
              </a:lnSpc>
              <a:spcAft>
                <a:spcPct val="35000"/>
              </a:spcAft>
              <a:defRPr/>
            </a:pPr>
            <a:r>
              <a:rPr lang="zh-CN" altLang="en-US" sz="1800" b="1" kern="0" dirty="0" smtClean="0">
                <a:solidFill>
                  <a:srgbClr val="FFFFFF"/>
                </a:solidFill>
                <a:latin typeface="微软雅黑" panose="020B0503020204020204" pitchFamily="34" charset="-122"/>
              </a:rPr>
              <a:t>税额</a:t>
            </a:r>
            <a:endParaRPr lang="zh-CN" altLang="en-US" sz="1800" b="1" kern="0" dirty="0">
              <a:solidFill>
                <a:srgbClr val="FFFFFF"/>
              </a:solidFill>
              <a:latin typeface="微软雅黑" panose="020B0503020204020204" pitchFamily="34" charset="-122"/>
            </a:endParaRPr>
          </a:p>
        </p:txBody>
      </p:sp>
      <p:cxnSp>
        <p:nvCxnSpPr>
          <p:cNvPr id="49" name="Elbow Connector 9"/>
          <p:cNvCxnSpPr>
            <a:stCxn id="33" idx="2"/>
          </p:cNvCxnSpPr>
          <p:nvPr/>
        </p:nvCxnSpPr>
        <p:spPr>
          <a:xfrm flipV="1">
            <a:off x="6710680" y="1707515"/>
            <a:ext cx="165735" cy="879475"/>
          </a:xfrm>
          <a:prstGeom prst="bentConnector2">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9"/>
          <p:cNvCxnSpPr/>
          <p:nvPr/>
        </p:nvCxnSpPr>
        <p:spPr>
          <a:xfrm rot="16200000" flipH="1">
            <a:off x="4285398" y="3169694"/>
            <a:ext cx="868338" cy="551026"/>
          </a:xfrm>
          <a:prstGeom prst="bentConnector3">
            <a:avLst>
              <a:gd name="adj1" fmla="val 50000"/>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2" name="Oval 97@|1FFC:7355919|FBC:16777215|LFC:16777215|LBC:16777215"/>
          <p:cNvSpPr/>
          <p:nvPr>
            <p:custDataLst>
              <p:tags r:id="rId3"/>
            </p:custDataLst>
          </p:nvPr>
        </p:nvSpPr>
        <p:spPr>
          <a:xfrm>
            <a:off x="4572000" y="195580"/>
            <a:ext cx="604520" cy="644525"/>
          </a:xfrm>
          <a:prstGeom prst="ellipse">
            <a:avLst/>
          </a:prstGeom>
        </p:spPr>
        <p:style>
          <a:lnRef idx="1">
            <a:schemeClr val="accent1"/>
          </a:lnRef>
          <a:fillRef idx="2">
            <a:schemeClr val="accent1"/>
          </a:fillRef>
          <a:effectRef idx="1">
            <a:schemeClr val="accent1"/>
          </a:effectRef>
          <a:fontRef idx="minor">
            <a:schemeClr val="dk1"/>
          </a:fontRef>
        </p:style>
        <p:txBody>
          <a:bodyPr anchor="ctr">
            <a:scene3d>
              <a:camera prst="orthographicFront"/>
              <a:lightRig rig="threePt" dir="t"/>
            </a:scene3d>
          </a:bodyPr>
          <a:lstStyle/>
          <a:p>
            <a:pPr algn="ctr" eaLnBrk="1" hangingPunct="1">
              <a:defRPr/>
            </a:pPr>
            <a:r>
              <a:rPr lang="en-US" altLang="en-AU" sz="2100" b="1" dirty="0">
                <a:solidFill>
                  <a:schemeClr val="accent1"/>
                </a:solidFill>
                <a:effectLst>
                  <a:outerShdw blurRad="38100" dist="25400" dir="5400000" algn="ctr" rotWithShape="0">
                    <a:srgbClr val="6E747A">
                      <a:alpha val="43000"/>
                    </a:srgbClr>
                  </a:outerShdw>
                </a:effectLst>
                <a:sym typeface="Arial" panose="020B0604020202020204" pitchFamily="34" charset="0"/>
              </a:rPr>
              <a:t>2</a:t>
            </a:r>
            <a:endParaRPr lang="en-US" altLang="en-AU" sz="2100" b="1" dirty="0">
              <a:solidFill>
                <a:schemeClr val="accent1"/>
              </a:solidFill>
              <a:effectLst>
                <a:outerShdw blurRad="38100" dist="25400" dir="5400000" algn="ctr" rotWithShape="0">
                  <a:srgbClr val="6E747A">
                    <a:alpha val="43000"/>
                  </a:srgbClr>
                </a:outerShdw>
              </a:effectLst>
              <a:sym typeface="Arial" panose="020B0604020202020204" pitchFamily="34" charset="0"/>
            </a:endParaRPr>
          </a:p>
        </p:txBody>
      </p:sp>
      <p:sp>
        <p:nvSpPr>
          <p:cNvPr id="3" name="Oval 97@|1FFC:7355919|FBC:16777215|LFC:16777215|LBC:16777215"/>
          <p:cNvSpPr/>
          <p:nvPr>
            <p:custDataLst>
              <p:tags r:id="rId4"/>
            </p:custDataLst>
          </p:nvPr>
        </p:nvSpPr>
        <p:spPr>
          <a:xfrm>
            <a:off x="6516370" y="967105"/>
            <a:ext cx="604520" cy="644525"/>
          </a:xfrm>
          <a:prstGeom prst="ellipse">
            <a:avLst/>
          </a:prstGeom>
        </p:spPr>
        <p:style>
          <a:lnRef idx="1">
            <a:schemeClr val="accent1"/>
          </a:lnRef>
          <a:fillRef idx="2">
            <a:schemeClr val="accent1"/>
          </a:fillRef>
          <a:effectRef idx="1">
            <a:schemeClr val="accent1"/>
          </a:effectRef>
          <a:fontRef idx="minor">
            <a:schemeClr val="dk1"/>
          </a:fontRef>
        </p:style>
        <p:txBody>
          <a:bodyPr anchor="ctr">
            <a:scene3d>
              <a:camera prst="orthographicFront"/>
              <a:lightRig rig="threePt" dir="t"/>
            </a:scene3d>
          </a:bodyPr>
          <a:lstStyle/>
          <a:p>
            <a:pPr algn="ctr" eaLnBrk="1" hangingPunct="1">
              <a:defRPr/>
            </a:pPr>
            <a:r>
              <a:rPr lang="en-US" altLang="en-AU" sz="2100" b="1" dirty="0">
                <a:solidFill>
                  <a:schemeClr val="accent1"/>
                </a:solidFill>
                <a:effectLst>
                  <a:outerShdw blurRad="38100" dist="25400" dir="5400000" algn="ctr" rotWithShape="0">
                    <a:srgbClr val="6E747A">
                      <a:alpha val="43000"/>
                    </a:srgbClr>
                  </a:outerShdw>
                </a:effectLst>
                <a:sym typeface="Arial" panose="020B0604020202020204" pitchFamily="34" charset="0"/>
              </a:rPr>
              <a:t>3</a:t>
            </a:r>
            <a:endParaRPr lang="en-US" altLang="en-AU" sz="2100" b="1" dirty="0">
              <a:solidFill>
                <a:schemeClr val="accent1"/>
              </a:solidFill>
              <a:effectLst>
                <a:outerShdw blurRad="38100" dist="25400" dir="5400000" algn="ctr" rotWithShape="0">
                  <a:srgbClr val="6E747A">
                    <a:alpha val="43000"/>
                  </a:srgbClr>
                </a:outerShdw>
              </a:effectLst>
              <a:sym typeface="Arial" panose="020B0604020202020204" pitchFamily="34" charset="0"/>
            </a:endParaRPr>
          </a:p>
        </p:txBody>
      </p:sp>
      <p:cxnSp>
        <p:nvCxnSpPr>
          <p:cNvPr id="35" name="直接连接符 34"/>
          <p:cNvCxnSpPr/>
          <p:nvPr/>
        </p:nvCxnSpPr>
        <p:spPr bwMode="auto">
          <a:xfrm>
            <a:off x="107628" y="699594"/>
            <a:ext cx="3960330" cy="0"/>
          </a:xfrm>
          <a:prstGeom prst="line">
            <a:avLst/>
          </a:prstGeom>
          <a:solidFill>
            <a:schemeClr val="accent1"/>
          </a:solidFill>
          <a:ln w="9525" cap="flat" cmpd="sng" algn="ctr">
            <a:solidFill>
              <a:schemeClr val="tx2"/>
            </a:solidFill>
            <a:prstDash val="solid"/>
            <a:round/>
            <a:headEnd type="none" w="med" len="med"/>
            <a:tailEnd type="none" w="med" len="med"/>
          </a:ln>
        </p:spPr>
      </p:cxnSp>
      <p:sp>
        <p:nvSpPr>
          <p:cNvPr id="36" name="矩形 35"/>
          <p:cNvSpPr/>
          <p:nvPr/>
        </p:nvSpPr>
        <p:spPr>
          <a:xfrm>
            <a:off x="251640" y="123546"/>
            <a:ext cx="4392366" cy="523220"/>
          </a:xfrm>
          <a:prstGeom prst="rect">
            <a:avLst/>
          </a:prstGeom>
        </p:spPr>
        <p:txBody>
          <a:bodyPr wrap="square">
            <a:spAutoFit/>
          </a:bodyPr>
          <a:lstStyle/>
          <a:p>
            <a:pPr defTabSz="1216660" fontAlgn="auto">
              <a:spcBef>
                <a:spcPct val="20000"/>
              </a:spcBef>
              <a:defRPr/>
            </a:pPr>
            <a:r>
              <a:rPr lang="zh-CN" altLang="en-US" sz="2800" b="1" dirty="0" smtClean="0">
                <a:cs typeface="+mn-ea"/>
                <a:sym typeface="Arial" panose="020B0604020202020204" pitchFamily="34" charset="0"/>
              </a:rPr>
              <a:t>大气污染物</a:t>
            </a:r>
            <a:r>
              <a:rPr lang="zh-CN" altLang="en-US" sz="2800" b="1" dirty="0" smtClean="0">
                <a:cs typeface="+mn-ea"/>
                <a:sym typeface="Arial" panose="020B0604020202020204" pitchFamily="34" charset="0"/>
              </a:rPr>
              <a:t>、</a:t>
            </a:r>
            <a:r>
              <a:rPr lang="zh-CN" altLang="en-US" sz="2800" b="1" dirty="0" smtClean="0">
                <a:cs typeface="+mn-ea"/>
                <a:sym typeface="Arial" panose="020B0604020202020204" pitchFamily="34" charset="0"/>
              </a:rPr>
              <a:t>水污染物</a:t>
            </a:r>
            <a:endParaRPr lang="zh-CN" altLang="en-US" sz="2800" b="1" dirty="0" smtClean="0">
              <a:cs typeface="+mn-ea"/>
              <a:sym typeface="Arial" panose="020B0604020202020204" pitchFamily="34" charset="0"/>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ppt_x"/>
                                          </p:val>
                                        </p:tav>
                                        <p:tav tm="100000">
                                          <p:val>
                                            <p:strVal val="#ppt_x"/>
                                          </p:val>
                                        </p:tav>
                                      </p:tavLst>
                                    </p:anim>
                                    <p:anim calcmode="lin" valueType="num">
                                      <p:cBhvr additive="base">
                                        <p:cTn id="5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29" grpId="0" bldLvl="0" animBg="1"/>
      <p:bldP spid="30" grpId="0" bldLvl="0" animBg="1"/>
      <p:bldP spid="31" grpId="0" bldLvl="0" animBg="1"/>
      <p:bldP spid="32" grpId="0" bldLvl="0" animBg="1"/>
      <p:bldP spid="3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表格 23"/>
          <p:cNvGraphicFramePr>
            <a:graphicFrameLocks noGrp="1"/>
          </p:cNvGraphicFramePr>
          <p:nvPr>
            <p:custDataLst>
              <p:tags r:id="rId3"/>
            </p:custDataLst>
          </p:nvPr>
        </p:nvGraphicFramePr>
        <p:xfrm>
          <a:off x="2484120" y="843280"/>
          <a:ext cx="6395720" cy="3013075"/>
        </p:xfrm>
        <a:graphic>
          <a:graphicData uri="http://schemas.openxmlformats.org/drawingml/2006/table">
            <a:tbl>
              <a:tblPr firstRow="1" bandRow="1">
                <a:tableStyleId>{93296810-A885-4BE3-A3E7-6D5BEEA58F35}</a:tableStyleId>
              </a:tblPr>
              <a:tblGrid>
                <a:gridCol w="2396490"/>
                <a:gridCol w="1785620"/>
                <a:gridCol w="2213610"/>
              </a:tblGrid>
              <a:tr h="600710">
                <a:tc>
                  <a:txBody>
                    <a:bodyPr/>
                    <a:lstStyle/>
                    <a:p>
                      <a:pPr algn="ctr"/>
                      <a:r>
                        <a:rPr lang="zh-CN" altLang="en-US" sz="2000" b="1" dirty="0" smtClean="0"/>
                        <a:t>污染物</a:t>
                      </a:r>
                      <a:endParaRPr lang="zh-CN" altLang="en-US" sz="2000" b="1" dirty="0" smtClean="0"/>
                    </a:p>
                  </a:txBody>
                  <a:tcPr marL="68580" marR="68580" marT="34290" marB="34290"/>
                </a:tc>
                <a:tc>
                  <a:txBody>
                    <a:bodyPr/>
                    <a:lstStyle/>
                    <a:p>
                      <a:pPr algn="ctr"/>
                      <a:r>
                        <a:rPr lang="zh-CN" altLang="en-US" sz="2000" b="1" dirty="0" smtClean="0"/>
                        <a:t>类别</a:t>
                      </a:r>
                      <a:endParaRPr lang="zh-CN" altLang="en-US" sz="2000" b="1" dirty="0" smtClean="0"/>
                    </a:p>
                  </a:txBody>
                  <a:tcPr marL="68580" marR="68580" marT="34290" marB="34290"/>
                </a:tc>
                <a:tc>
                  <a:txBody>
                    <a:bodyPr/>
                    <a:lstStyle/>
                    <a:p>
                      <a:pPr algn="ctr"/>
                      <a:r>
                        <a:rPr lang="zh-CN" altLang="en-US" sz="2000" b="1" smtClean="0"/>
                        <a:t>项目数</a:t>
                      </a:r>
                      <a:endParaRPr lang="zh-CN" altLang="en-US" sz="2000" b="1" smtClean="0"/>
                    </a:p>
                  </a:txBody>
                  <a:tcPr marL="68580" marR="68580" marT="34290" marB="34290"/>
                </a:tc>
              </a:tr>
              <a:tr h="803910">
                <a:tc>
                  <a:txBody>
                    <a:bodyPr/>
                    <a:lstStyle/>
                    <a:p>
                      <a:pPr algn="ctr"/>
                      <a:endParaRPr lang="zh-CN" altLang="en-US" sz="1600" b="1" kern="1200" dirty="0" smtClean="0">
                        <a:solidFill>
                          <a:srgbClr val="FF0000"/>
                        </a:solidFill>
                        <a:latin typeface="+mn-lt"/>
                        <a:ea typeface="+mn-ea"/>
                        <a:cs typeface="+mn-cs"/>
                      </a:endParaRPr>
                    </a:p>
                    <a:p>
                      <a:pPr algn="ctr"/>
                      <a:r>
                        <a:rPr lang="zh-CN" altLang="en-US" sz="1800" b="1" kern="1200" dirty="0" smtClean="0">
                          <a:solidFill>
                            <a:srgbClr val="FF0000"/>
                          </a:solidFill>
                          <a:latin typeface="+mn-lt"/>
                          <a:ea typeface="+mn-ea"/>
                          <a:cs typeface="+mn-cs"/>
                        </a:rPr>
                        <a:t>每一</a:t>
                      </a:r>
                      <a:r>
                        <a:rPr lang="zh-CN" altLang="en-US" sz="1600" b="1" dirty="0" smtClean="0"/>
                        <a:t>排放口</a:t>
                      </a:r>
                      <a:r>
                        <a:rPr lang="zh-CN" altLang="en-US" sz="2000" b="1" kern="1200" dirty="0" smtClean="0">
                          <a:solidFill>
                            <a:srgbClr val="FF0000"/>
                          </a:solidFill>
                          <a:latin typeface="+mn-lt"/>
                          <a:ea typeface="+mn-ea"/>
                          <a:cs typeface="+mn-cs"/>
                        </a:rPr>
                        <a:t>大气</a:t>
                      </a:r>
                      <a:r>
                        <a:rPr lang="zh-CN" altLang="en-US" sz="1600" b="1" dirty="0" smtClean="0"/>
                        <a:t>污染物</a:t>
                      </a:r>
                      <a:endParaRPr lang="zh-CN" altLang="en-US" sz="1600" b="1" dirty="0" smtClean="0"/>
                    </a:p>
                  </a:txBody>
                  <a:tcPr marL="68580" marR="68580" marT="34290" marB="34290"/>
                </a:tc>
                <a:tc>
                  <a:txBody>
                    <a:bodyPr/>
                    <a:lstStyle/>
                    <a:p>
                      <a:pPr algn="ctr"/>
                      <a:endParaRPr lang="en-US" altLang="zh-CN" sz="1600" b="1" smtClean="0"/>
                    </a:p>
                    <a:p>
                      <a:pPr algn="ctr"/>
                      <a:r>
                        <a:rPr lang="en-US" altLang="zh-CN" sz="1600" b="1" smtClean="0"/>
                        <a:t>/</a:t>
                      </a:r>
                      <a:endParaRPr lang="en-US" altLang="zh-CN" sz="1600" b="1" smtClean="0"/>
                    </a:p>
                  </a:txBody>
                  <a:tcPr marL="68580" marR="68580" marT="34290" marB="34290"/>
                </a:tc>
                <a:tc>
                  <a:txBody>
                    <a:bodyPr/>
                    <a:lstStyle/>
                    <a:p>
                      <a:pPr algn="ctr"/>
                      <a:endParaRPr lang="zh-CN" altLang="en-US" sz="1500" b="1" dirty="0" smtClean="0">
                        <a:solidFill>
                          <a:srgbClr val="FF0000"/>
                        </a:solidFill>
                      </a:endParaRPr>
                    </a:p>
                    <a:p>
                      <a:pPr algn="ctr"/>
                      <a:r>
                        <a:rPr lang="zh-CN" altLang="en-US" sz="1600" b="1" dirty="0" smtClean="0">
                          <a:solidFill>
                            <a:srgbClr val="FF0000"/>
                          </a:solidFill>
                        </a:rPr>
                        <a:t>当量数</a:t>
                      </a:r>
                      <a:r>
                        <a:rPr lang="zh-CN" altLang="en-US" sz="1600" b="1" dirty="0" smtClean="0"/>
                        <a:t>由大到小前</a:t>
                      </a:r>
                      <a:r>
                        <a:rPr lang="zh-CN" altLang="en-US" sz="1600" b="1" dirty="0" smtClean="0">
                          <a:solidFill>
                            <a:srgbClr val="FF0000"/>
                          </a:solidFill>
                        </a:rPr>
                        <a:t>三</a:t>
                      </a:r>
                      <a:r>
                        <a:rPr lang="zh-CN" altLang="en-US" sz="1600" b="1" dirty="0" smtClean="0"/>
                        <a:t>项</a:t>
                      </a:r>
                      <a:endParaRPr lang="zh-CN" altLang="en-US" sz="1600" b="1" dirty="0" smtClean="0"/>
                    </a:p>
                  </a:txBody>
                  <a:tcPr marL="68580" marR="68580" marT="34290" marB="34290"/>
                </a:tc>
              </a:tr>
              <a:tr h="804545">
                <a:tc rowSpan="2">
                  <a:txBody>
                    <a:bodyPr/>
                    <a:lstStyle/>
                    <a:p>
                      <a:pPr algn="ctr"/>
                      <a:r>
                        <a:rPr lang="zh-CN" altLang="en-US" sz="1800" b="1" kern="1200" dirty="0" smtClean="0">
                          <a:solidFill>
                            <a:srgbClr val="FF0000"/>
                          </a:solidFill>
                          <a:latin typeface="+mn-lt"/>
                          <a:ea typeface="+mn-ea"/>
                          <a:cs typeface="+mn-cs"/>
                        </a:rPr>
                        <a:t>每一</a:t>
                      </a:r>
                      <a:r>
                        <a:rPr lang="zh-CN" altLang="en-US" sz="1600" b="1" dirty="0" smtClean="0"/>
                        <a:t>排放口</a:t>
                      </a:r>
                      <a:r>
                        <a:rPr lang="zh-CN" altLang="en-US" sz="2400" b="1" kern="1200" dirty="0" smtClean="0">
                          <a:solidFill>
                            <a:srgbClr val="FF0000"/>
                          </a:solidFill>
                          <a:latin typeface="+mn-lt"/>
                          <a:ea typeface="+mn-ea"/>
                          <a:cs typeface="+mn-cs"/>
                        </a:rPr>
                        <a:t>水</a:t>
                      </a:r>
                      <a:r>
                        <a:rPr lang="zh-CN" altLang="en-US" sz="1600" b="1" dirty="0" smtClean="0"/>
                        <a:t>污染物</a:t>
                      </a:r>
                      <a:endParaRPr lang="zh-CN" altLang="en-US" sz="1600" b="1" dirty="0" smtClean="0"/>
                    </a:p>
                  </a:txBody>
                  <a:tcPr marL="68580" marR="68580" marT="34290" marB="34290" anchor="ctr"/>
                </a:tc>
                <a:tc>
                  <a:txBody>
                    <a:bodyPr/>
                    <a:lstStyle/>
                    <a:p>
                      <a:pPr algn="ctr"/>
                      <a:endParaRPr lang="zh-CN" altLang="en-US" sz="1600" b="1" dirty="0" smtClean="0"/>
                    </a:p>
                    <a:p>
                      <a:pPr algn="ctr"/>
                      <a:r>
                        <a:rPr lang="zh-CN" altLang="en-US" sz="1600" b="1" dirty="0" smtClean="0"/>
                        <a:t>第一类</a:t>
                      </a:r>
                      <a:endParaRPr lang="zh-CN" altLang="en-US" sz="1600" b="1" dirty="0" smtClean="0"/>
                    </a:p>
                  </a:txBody>
                  <a:tcPr marL="68580" marR="68580" marT="34290" marB="34290"/>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1500" b="1" kern="1200" dirty="0" smtClean="0">
                        <a:solidFill>
                          <a:srgbClr val="FF0000"/>
                        </a:solidFill>
                        <a:latin typeface="+mn-lt"/>
                        <a:ea typeface="+mn-ea"/>
                        <a:cs typeface="+mn-cs"/>
                      </a:endParaRPr>
                    </a:p>
                    <a:p>
                      <a:pPr marL="0" marR="0" indent="0" algn="ctr" defTabSz="914400" rtl="0" eaLnBrk="1" fontAlgn="auto" latinLnBrk="0" hangingPunct="1">
                        <a:lnSpc>
                          <a:spcPct val="100000"/>
                        </a:lnSpc>
                        <a:spcBef>
                          <a:spcPct val="0"/>
                        </a:spcBef>
                        <a:spcAft>
                          <a:spcPct val="0"/>
                        </a:spcAft>
                        <a:buClrTx/>
                        <a:buSzTx/>
                        <a:buFontTx/>
                        <a:buNone/>
                        <a:defRPr/>
                      </a:pPr>
                      <a:r>
                        <a:rPr lang="zh-CN" altLang="en-US" sz="1600" b="1" kern="1200" dirty="0" smtClean="0">
                          <a:solidFill>
                            <a:srgbClr val="FF0000"/>
                          </a:solidFill>
                          <a:latin typeface="+mn-lt"/>
                          <a:ea typeface="+mn-ea"/>
                          <a:cs typeface="+mn-cs"/>
                        </a:rPr>
                        <a:t>当量数</a:t>
                      </a:r>
                      <a:r>
                        <a:rPr lang="zh-CN" altLang="en-US" sz="1400" b="1" dirty="0" smtClean="0"/>
                        <a:t>由大到小前</a:t>
                      </a:r>
                      <a:r>
                        <a:rPr lang="zh-CN" altLang="en-US" sz="1600" b="1" kern="1200" dirty="0" smtClean="0">
                          <a:solidFill>
                            <a:srgbClr val="FF0000"/>
                          </a:solidFill>
                          <a:latin typeface="+mn-lt"/>
                          <a:ea typeface="+mn-ea"/>
                          <a:cs typeface="+mn-cs"/>
                        </a:rPr>
                        <a:t>五</a:t>
                      </a:r>
                      <a:r>
                        <a:rPr lang="zh-CN" altLang="en-US" sz="1400" b="1" dirty="0" smtClean="0"/>
                        <a:t>项</a:t>
                      </a:r>
                      <a:endParaRPr lang="zh-CN" altLang="en-US" sz="1400" b="1" dirty="0" smtClean="0"/>
                    </a:p>
                  </a:txBody>
                  <a:tcPr marL="68580" marR="68580" marT="34290" marB="34290"/>
                </a:tc>
              </a:tr>
              <a:tr h="803910">
                <a:tc vMerge="1">
                  <a:tcPr/>
                </a:tc>
                <a:tc>
                  <a:txBody>
                    <a:bodyPr/>
                    <a:lstStyle/>
                    <a:p>
                      <a:pPr algn="ctr"/>
                      <a:endParaRPr lang="zh-CN" altLang="en-US" sz="1600" b="1" smtClean="0"/>
                    </a:p>
                    <a:p>
                      <a:pPr algn="ctr"/>
                      <a:r>
                        <a:rPr lang="zh-CN" altLang="en-US" sz="1600" b="1" smtClean="0"/>
                        <a:t>其他类</a:t>
                      </a:r>
                      <a:endParaRPr lang="zh-CN" altLang="en-US" sz="1600" b="1" smtClean="0"/>
                    </a:p>
                  </a:txBody>
                  <a:tcPr marL="68580" marR="68580" marT="34290" marB="34290"/>
                </a:tc>
                <a:tc>
                  <a:txBody>
                    <a:bodyPr/>
                    <a:lstStyle/>
                    <a:p>
                      <a:pPr algn="ctr"/>
                      <a:endParaRPr lang="zh-CN" altLang="en-US" sz="1500" b="1" kern="1200" dirty="0" smtClean="0">
                        <a:solidFill>
                          <a:srgbClr val="FF0000"/>
                        </a:solidFill>
                        <a:latin typeface="+mn-lt"/>
                        <a:ea typeface="+mn-ea"/>
                        <a:cs typeface="+mn-cs"/>
                      </a:endParaRPr>
                    </a:p>
                    <a:p>
                      <a:pPr algn="ctr"/>
                      <a:r>
                        <a:rPr lang="zh-CN" altLang="en-US" sz="1600" b="1" kern="1200" dirty="0" smtClean="0">
                          <a:solidFill>
                            <a:srgbClr val="FF0000"/>
                          </a:solidFill>
                          <a:latin typeface="+mn-lt"/>
                          <a:ea typeface="+mn-ea"/>
                          <a:cs typeface="+mn-cs"/>
                        </a:rPr>
                        <a:t>当量数</a:t>
                      </a:r>
                      <a:r>
                        <a:rPr lang="zh-CN" altLang="en-US" sz="1400" b="1" dirty="0" smtClean="0"/>
                        <a:t>由大到小前</a:t>
                      </a:r>
                      <a:r>
                        <a:rPr lang="zh-CN" altLang="en-US" sz="1600" b="1" kern="1200" dirty="0" smtClean="0">
                          <a:solidFill>
                            <a:srgbClr val="FF0000"/>
                          </a:solidFill>
                          <a:latin typeface="+mn-lt"/>
                          <a:ea typeface="+mn-ea"/>
                          <a:cs typeface="+mn-cs"/>
                        </a:rPr>
                        <a:t>三</a:t>
                      </a:r>
                      <a:r>
                        <a:rPr lang="zh-CN" altLang="en-US" sz="1400" b="1" dirty="0" smtClean="0"/>
                        <a:t>项</a:t>
                      </a:r>
                      <a:endParaRPr lang="zh-CN" altLang="en-US" sz="1400" b="1" dirty="0" smtClean="0"/>
                    </a:p>
                  </a:txBody>
                  <a:tcPr marL="68580" marR="68580" marT="34290" marB="34290"/>
                </a:tc>
              </a:tr>
            </a:tbl>
          </a:graphicData>
        </a:graphic>
      </p:graphicFrame>
      <p:sp>
        <p:nvSpPr>
          <p:cNvPr id="33" name="TextBox 32"/>
          <p:cNvSpPr txBox="1"/>
          <p:nvPr/>
        </p:nvSpPr>
        <p:spPr>
          <a:xfrm>
            <a:off x="1475678" y="3709109"/>
            <a:ext cx="7457885" cy="1522095"/>
          </a:xfrm>
          <a:prstGeom prst="rect">
            <a:avLst/>
          </a:prstGeom>
          <a:noFill/>
        </p:spPr>
        <p:txBody>
          <a:bodyPr wrap="square" rtlCol="0">
            <a:spAutoFit/>
          </a:bodyPr>
          <a:lstStyle/>
          <a:p>
            <a:r>
              <a:rPr lang="zh-CN" altLang="en-US" sz="2100" b="1" dirty="0">
                <a:solidFill>
                  <a:schemeClr val="tx1"/>
                </a:solidFill>
                <a:effectLst>
                  <a:outerShdw blurRad="38100" dist="19050" dir="2700000" algn="tl" rotWithShape="0">
                    <a:schemeClr val="dk1">
                      <a:alpha val="40000"/>
                    </a:schemeClr>
                  </a:outerShdw>
                </a:effectLst>
                <a:cs typeface="+mn-ea"/>
                <a:sym typeface="Arial" panose="020B0604020202020204" pitchFamily="34" charset="0"/>
              </a:rPr>
              <a:t>排放口</a:t>
            </a:r>
            <a:r>
              <a:rPr lang="zh-CN" altLang="en-US" sz="2100" b="1" dirty="0" smtClean="0">
                <a:solidFill>
                  <a:schemeClr val="tx1"/>
                </a:solidFill>
                <a:effectLst>
                  <a:outerShdw blurRad="38100" dist="19050" dir="2700000" algn="tl" rotWithShape="0">
                    <a:schemeClr val="dk1">
                      <a:alpha val="40000"/>
                    </a:schemeClr>
                  </a:outerShdw>
                </a:effectLst>
                <a:cs typeface="+mn-ea"/>
                <a:sym typeface="Arial" panose="020B0604020202020204" pitchFamily="34" charset="0"/>
              </a:rPr>
              <a:t>：</a:t>
            </a:r>
            <a:endParaRPr lang="en-US" altLang="zh-CN" sz="1800" b="1" dirty="0">
              <a:solidFill>
                <a:schemeClr val="tx1"/>
              </a:solidFill>
              <a:effectLst>
                <a:outerShdw blurRad="38100" dist="19050" dir="2700000" algn="tl" rotWithShape="0">
                  <a:schemeClr val="dk1">
                    <a:alpha val="40000"/>
                  </a:schemeClr>
                </a:outerShdw>
              </a:effectLst>
              <a:sym typeface="Arial" panose="020B0604020202020204" pitchFamily="34" charset="0"/>
            </a:endParaRPr>
          </a:p>
          <a:p>
            <a:pPr>
              <a:buFont typeface="Wingdings" panose="05000000000000000000" pitchFamily="2" charset="2"/>
              <a:buChar char="u"/>
            </a:pPr>
            <a:r>
              <a:rPr lang="zh-CN" altLang="en-US" sz="1800" b="1" dirty="0">
                <a:sym typeface="Arial" panose="020B0604020202020204" pitchFamily="34" charset="0"/>
              </a:rPr>
              <a:t>从</a:t>
            </a:r>
            <a:r>
              <a:rPr lang="zh-CN" altLang="en-US" sz="1800" b="1" dirty="0">
                <a:solidFill>
                  <a:srgbClr val="FF0000"/>
                </a:solidFill>
                <a:sym typeface="Arial" panose="020B0604020202020204" pitchFamily="34" charset="0"/>
              </a:rPr>
              <a:t>两个以上</a:t>
            </a:r>
            <a:r>
              <a:rPr lang="zh-CN" altLang="en-US" sz="1800" b="1" dirty="0">
                <a:sym typeface="Arial" panose="020B0604020202020204" pitchFamily="34" charset="0"/>
              </a:rPr>
              <a:t>排放口排放污染物的，对每一排放口排放的应税污染物分别计算征收环境保护税</a:t>
            </a:r>
            <a:r>
              <a:rPr lang="zh-CN" altLang="en-US" sz="1800" b="1" dirty="0" smtClean="0">
                <a:sym typeface="Arial" panose="020B0604020202020204" pitchFamily="34" charset="0"/>
              </a:rPr>
              <a:t>。</a:t>
            </a:r>
            <a:endParaRPr lang="en-US" altLang="zh-CN" sz="1800" b="1" dirty="0">
              <a:sym typeface="Arial" panose="020B0604020202020204" pitchFamily="34" charset="0"/>
            </a:endParaRPr>
          </a:p>
          <a:p>
            <a:pPr>
              <a:buFont typeface="Wingdings" panose="05000000000000000000" pitchFamily="2" charset="2"/>
              <a:buChar char="u"/>
            </a:pPr>
            <a:r>
              <a:rPr lang="zh-CN" altLang="en-US" sz="1800" b="1" dirty="0">
                <a:sym typeface="Arial" panose="020B0604020202020204" pitchFamily="34" charset="0"/>
              </a:rPr>
              <a:t>对持有排污许可证的纳税人，按照排污许可证的规定确定其废气、污水排放口。</a:t>
            </a:r>
            <a:endParaRPr lang="en-US" altLang="zh-CN" sz="1200" dirty="0" smtClean="0"/>
          </a:p>
        </p:txBody>
      </p:sp>
      <p:sp>
        <p:nvSpPr>
          <p:cNvPr id="76807" name="Freeform 5"/>
          <p:cNvSpPr>
            <a:spLocks noChangeArrowheads="1"/>
          </p:cNvSpPr>
          <p:nvPr>
            <p:custDataLst>
              <p:tags r:id="rId4"/>
            </p:custDataLst>
          </p:nvPr>
        </p:nvSpPr>
        <p:spPr bwMode="auto">
          <a:xfrm>
            <a:off x="395288" y="1013724"/>
            <a:ext cx="1545234" cy="1394724"/>
          </a:xfrm>
          <a:custGeom>
            <a:avLst/>
            <a:gdLst>
              <a:gd name="T0" fmla="*/ 2147483646 w 2740"/>
              <a:gd name="T1" fmla="*/ 2147483646 h 2446"/>
              <a:gd name="T2" fmla="*/ 2147483646 w 2740"/>
              <a:gd name="T3" fmla="*/ 2147483646 h 2446"/>
              <a:gd name="T4" fmla="*/ 2147483646 w 2740"/>
              <a:gd name="T5" fmla="*/ 2147483646 h 2446"/>
              <a:gd name="T6" fmla="*/ 2147483646 w 2740"/>
              <a:gd name="T7" fmla="*/ 2147483646 h 2446"/>
              <a:gd name="T8" fmla="*/ 2147483646 w 2740"/>
              <a:gd name="T9" fmla="*/ 2147483646 h 2446"/>
              <a:gd name="T10" fmla="*/ 2147483646 w 2740"/>
              <a:gd name="T11" fmla="*/ 2147483646 h 2446"/>
              <a:gd name="T12" fmla="*/ 2147483646 w 2740"/>
              <a:gd name="T13" fmla="*/ 2147483646 h 2446"/>
              <a:gd name="T14" fmla="*/ 0 w 2740"/>
              <a:gd name="T15" fmla="*/ 2147483646 h 2446"/>
              <a:gd name="T16" fmla="*/ 2147483646 w 2740"/>
              <a:gd name="T17" fmla="*/ 2147483646 h 2446"/>
              <a:gd name="T18" fmla="*/ 2147483646 w 2740"/>
              <a:gd name="T19" fmla="*/ 2147483646 h 2446"/>
              <a:gd name="T20" fmla="*/ 2147483646 w 2740"/>
              <a:gd name="T21" fmla="*/ 2147483646 h 2446"/>
              <a:gd name="T22" fmla="*/ 2147483646 w 2740"/>
              <a:gd name="T23" fmla="*/ 2147483646 h 2446"/>
              <a:gd name="T24" fmla="*/ 2147483646 w 2740"/>
              <a:gd name="T25" fmla="*/ 2147483646 h 2446"/>
              <a:gd name="T26" fmla="*/ 2147483646 w 2740"/>
              <a:gd name="T27" fmla="*/ 2147483646 h 2446"/>
              <a:gd name="T28" fmla="*/ 2147483646 w 2740"/>
              <a:gd name="T29" fmla="*/ 2147483646 h 2446"/>
              <a:gd name="T30" fmla="*/ 2147483646 w 2740"/>
              <a:gd name="T31" fmla="*/ 2147483646 h 2446"/>
              <a:gd name="T32" fmla="*/ 2147483646 w 2740"/>
              <a:gd name="T33" fmla="*/ 2147483646 h 2446"/>
              <a:gd name="T34" fmla="*/ 2147483646 w 2740"/>
              <a:gd name="T35" fmla="*/ 2147483646 h 2446"/>
              <a:gd name="T36" fmla="*/ 2147483646 w 2740"/>
              <a:gd name="T37" fmla="*/ 214748364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808" name="TextBox 46"/>
          <p:cNvSpPr>
            <a:spLocks noChangeArrowheads="1"/>
          </p:cNvSpPr>
          <p:nvPr>
            <p:custDataLst>
              <p:tags r:id="rId5"/>
            </p:custDataLst>
          </p:nvPr>
        </p:nvSpPr>
        <p:spPr bwMode="auto">
          <a:xfrm>
            <a:off x="657844" y="1381637"/>
            <a:ext cx="1020122"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rPr>
              <a:t>大气</a:t>
            </a:r>
            <a:endParaRPr lang="en-US" altLang="zh-CN" sz="1800" b="1">
              <a:solidFill>
                <a:schemeClr val="bg1"/>
              </a:solidFill>
              <a:latin typeface="微软雅黑" panose="020B0503020204020204" pitchFamily="34" charset="-122"/>
            </a:endParaRPr>
          </a:p>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rPr>
              <a:t>污染物</a:t>
            </a:r>
            <a:endParaRPr lang="zh-CN" altLang="en-US" sz="1800" b="1">
              <a:solidFill>
                <a:schemeClr val="bg1"/>
              </a:solidFill>
              <a:latin typeface="微软雅黑" panose="020B0503020204020204" pitchFamily="34" charset="-122"/>
            </a:endParaRPr>
          </a:p>
        </p:txBody>
      </p:sp>
      <p:sp>
        <p:nvSpPr>
          <p:cNvPr id="76809" name="Freeform 5"/>
          <p:cNvSpPr>
            <a:spLocks noChangeArrowheads="1"/>
          </p:cNvSpPr>
          <p:nvPr>
            <p:custDataLst>
              <p:tags r:id="rId6"/>
            </p:custDataLst>
          </p:nvPr>
        </p:nvSpPr>
        <p:spPr bwMode="auto">
          <a:xfrm>
            <a:off x="395288" y="2427365"/>
            <a:ext cx="1545234" cy="1394724"/>
          </a:xfrm>
          <a:custGeom>
            <a:avLst/>
            <a:gdLst>
              <a:gd name="T0" fmla="*/ 2147483646 w 2740"/>
              <a:gd name="T1" fmla="*/ 2147483646 h 2446"/>
              <a:gd name="T2" fmla="*/ 2147483646 w 2740"/>
              <a:gd name="T3" fmla="*/ 2147483646 h 2446"/>
              <a:gd name="T4" fmla="*/ 2147483646 w 2740"/>
              <a:gd name="T5" fmla="*/ 2147483646 h 2446"/>
              <a:gd name="T6" fmla="*/ 2147483646 w 2740"/>
              <a:gd name="T7" fmla="*/ 2147483646 h 2446"/>
              <a:gd name="T8" fmla="*/ 2147483646 w 2740"/>
              <a:gd name="T9" fmla="*/ 2147483646 h 2446"/>
              <a:gd name="T10" fmla="*/ 2147483646 w 2740"/>
              <a:gd name="T11" fmla="*/ 2147483646 h 2446"/>
              <a:gd name="T12" fmla="*/ 2147483646 w 2740"/>
              <a:gd name="T13" fmla="*/ 2147483646 h 2446"/>
              <a:gd name="T14" fmla="*/ 0 w 2740"/>
              <a:gd name="T15" fmla="*/ 2147483646 h 2446"/>
              <a:gd name="T16" fmla="*/ 2147483646 w 2740"/>
              <a:gd name="T17" fmla="*/ 2147483646 h 2446"/>
              <a:gd name="T18" fmla="*/ 2147483646 w 2740"/>
              <a:gd name="T19" fmla="*/ 2147483646 h 2446"/>
              <a:gd name="T20" fmla="*/ 2147483646 w 2740"/>
              <a:gd name="T21" fmla="*/ 2147483646 h 2446"/>
              <a:gd name="T22" fmla="*/ 2147483646 w 2740"/>
              <a:gd name="T23" fmla="*/ 2147483646 h 2446"/>
              <a:gd name="T24" fmla="*/ 2147483646 w 2740"/>
              <a:gd name="T25" fmla="*/ 2147483646 h 2446"/>
              <a:gd name="T26" fmla="*/ 2147483646 w 2740"/>
              <a:gd name="T27" fmla="*/ 2147483646 h 2446"/>
              <a:gd name="T28" fmla="*/ 2147483646 w 2740"/>
              <a:gd name="T29" fmla="*/ 2147483646 h 2446"/>
              <a:gd name="T30" fmla="*/ 2147483646 w 2740"/>
              <a:gd name="T31" fmla="*/ 2147483646 h 2446"/>
              <a:gd name="T32" fmla="*/ 2147483646 w 2740"/>
              <a:gd name="T33" fmla="*/ 2147483646 h 2446"/>
              <a:gd name="T34" fmla="*/ 2147483646 w 2740"/>
              <a:gd name="T35" fmla="*/ 2147483646 h 2446"/>
              <a:gd name="T36" fmla="*/ 2147483646 w 2740"/>
              <a:gd name="T37" fmla="*/ 214748364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810" name="TextBox 46"/>
          <p:cNvSpPr>
            <a:spLocks noChangeArrowheads="1"/>
          </p:cNvSpPr>
          <p:nvPr>
            <p:custDataLst>
              <p:tags r:id="rId7"/>
            </p:custDataLst>
          </p:nvPr>
        </p:nvSpPr>
        <p:spPr bwMode="auto">
          <a:xfrm>
            <a:off x="509007" y="2781899"/>
            <a:ext cx="1317797"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rPr>
              <a:t>水</a:t>
            </a:r>
            <a:endParaRPr lang="en-US" altLang="zh-CN" sz="1800" b="1">
              <a:solidFill>
                <a:schemeClr val="bg1"/>
              </a:solidFill>
              <a:latin typeface="微软雅黑" panose="020B0503020204020204" pitchFamily="34" charset="-122"/>
            </a:endParaRPr>
          </a:p>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rPr>
              <a:t>污染物</a:t>
            </a:r>
            <a:endParaRPr lang="zh-CN" altLang="en-US" sz="1800" b="1">
              <a:solidFill>
                <a:schemeClr val="bg1"/>
              </a:solidFill>
              <a:latin typeface="微软雅黑" panose="020B0503020204020204" pitchFamily="34" charset="-122"/>
            </a:endParaRPr>
          </a:p>
        </p:txBody>
      </p:sp>
      <p:sp>
        <p:nvSpPr>
          <p:cNvPr id="10" name="右箭头 9"/>
          <p:cNvSpPr/>
          <p:nvPr/>
        </p:nvSpPr>
        <p:spPr bwMode="auto">
          <a:xfrm>
            <a:off x="1979784" y="1563666"/>
            <a:ext cx="504042" cy="36003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右箭头 10"/>
          <p:cNvSpPr/>
          <p:nvPr/>
        </p:nvSpPr>
        <p:spPr bwMode="auto">
          <a:xfrm>
            <a:off x="1979784" y="2931780"/>
            <a:ext cx="504042" cy="36003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2" name="直接连接符 11"/>
          <p:cNvCxnSpPr/>
          <p:nvPr/>
        </p:nvCxnSpPr>
        <p:spPr bwMode="auto">
          <a:xfrm>
            <a:off x="107628" y="699594"/>
            <a:ext cx="3960330" cy="0"/>
          </a:xfrm>
          <a:prstGeom prst="line">
            <a:avLst/>
          </a:prstGeom>
          <a:solidFill>
            <a:schemeClr val="accent1"/>
          </a:solidFill>
          <a:ln w="9525" cap="flat" cmpd="sng" algn="ctr">
            <a:solidFill>
              <a:schemeClr val="tx2"/>
            </a:solidFill>
            <a:prstDash val="solid"/>
            <a:round/>
            <a:headEnd type="none" w="med" len="med"/>
            <a:tailEnd type="none" w="med" len="med"/>
          </a:ln>
        </p:spPr>
      </p:cxnSp>
      <p:sp>
        <p:nvSpPr>
          <p:cNvPr id="13" name="矩形 12"/>
          <p:cNvSpPr/>
          <p:nvPr/>
        </p:nvSpPr>
        <p:spPr>
          <a:xfrm>
            <a:off x="251640" y="123546"/>
            <a:ext cx="3888324" cy="523220"/>
          </a:xfrm>
          <a:prstGeom prst="rect">
            <a:avLst/>
          </a:prstGeom>
        </p:spPr>
        <p:txBody>
          <a:bodyPr wrap="square">
            <a:spAutoFit/>
          </a:bodyPr>
          <a:lstStyle/>
          <a:p>
            <a:r>
              <a:rPr lang="zh-CN" altLang="en-US" sz="2800" b="1" dirty="0" smtClean="0">
                <a:cs typeface="+mn-ea"/>
                <a:sym typeface="+mn-ea"/>
              </a:rPr>
              <a:t>污染当量值项目数</a:t>
            </a:r>
            <a:endParaRPr lang="zh-CN" altLang="en-US" sz="2800" b="1" dirty="0" smtClean="0">
              <a:cs typeface="+mn-ea"/>
              <a:sym typeface="+mn-ea"/>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竖排标题 1"/>
          <p:cNvSpPr>
            <a:spLocks noGrp="1" noChangeArrowheads="1"/>
          </p:cNvSpPr>
          <p:nvPr>
            <p:ph type="title" orient="vert"/>
          </p:nvPr>
        </p:nvSpPr>
        <p:spPr>
          <a:xfrm>
            <a:off x="252413" y="-20638"/>
            <a:ext cx="7775575" cy="10493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en-US" sz="2800" kern="1200" dirty="0">
                <a:latin typeface="宋体" panose="02010600030101010101" pitchFamily="2" charset="-122"/>
                <a:ea typeface="宋体" panose="02010600030101010101" pitchFamily="2" charset="-122"/>
                <a:cs typeface="+mn-cs"/>
                <a:sym typeface="+mn-ea"/>
              </a:rPr>
              <a:t>污染当量数的计算</a:t>
            </a:r>
            <a:endParaRPr lang="zh-CN" altLang="en-US" sz="2800" kern="1200" dirty="0">
              <a:latin typeface="宋体" panose="02010600030101010101" pitchFamily="2" charset="-122"/>
              <a:ea typeface="宋体" panose="02010600030101010101" pitchFamily="2" charset="-122"/>
              <a:cs typeface="+mn-cs"/>
              <a:sym typeface="+mn-ea"/>
            </a:endParaRPr>
          </a:p>
        </p:txBody>
      </p:sp>
      <p:sp>
        <p:nvSpPr>
          <p:cNvPr id="60419" name="Rectangle 2"/>
          <p:cNvSpPr>
            <a:spLocks noChangeArrowheads="1"/>
          </p:cNvSpPr>
          <p:nvPr/>
        </p:nvSpPr>
        <p:spPr bwMode="auto">
          <a:xfrm>
            <a:off x="1143000" y="-144463"/>
            <a:ext cx="184150" cy="288926"/>
          </a:xfrm>
          <a:prstGeom prst="rect">
            <a:avLst/>
          </a:prstGeom>
          <a:noFill/>
          <a:ln>
            <a:noFill/>
          </a:ln>
          <a:effectLst/>
        </p:spPr>
        <p:txBody>
          <a:bodyPr wrap="none" anchor="ctr">
            <a:spAutoFit/>
          </a:bodyPr>
          <a:lstStyle>
            <a:lvl1pPr eaLnBrk="0" hangingPunct="0">
              <a:defRPr sz="1700" b="1">
                <a:solidFill>
                  <a:schemeClr val="tx1"/>
                </a:solidFill>
                <a:latin typeface="Arial" panose="020B0604020202020204" pitchFamily="34" charset="0"/>
                <a:ea typeface="宋体" panose="02010600030101010101" pitchFamily="2" charset="-122"/>
              </a:defRPr>
            </a:lvl1pPr>
            <a:lvl2pPr marL="742950" indent="-285750" eaLnBrk="0" hangingPunct="0">
              <a:defRPr sz="1700" b="1">
                <a:solidFill>
                  <a:schemeClr val="tx1"/>
                </a:solidFill>
                <a:latin typeface="Arial" panose="020B0604020202020204" pitchFamily="34" charset="0"/>
                <a:ea typeface="宋体" panose="02010600030101010101" pitchFamily="2" charset="-122"/>
              </a:defRPr>
            </a:lvl2pPr>
            <a:lvl3pPr marL="1143000" indent="-228600" eaLnBrk="0" hangingPunct="0">
              <a:defRPr sz="1700" b="1">
                <a:solidFill>
                  <a:schemeClr val="tx1"/>
                </a:solidFill>
                <a:latin typeface="Arial" panose="020B0604020202020204" pitchFamily="34" charset="0"/>
                <a:ea typeface="宋体" panose="02010600030101010101" pitchFamily="2" charset="-122"/>
              </a:defRPr>
            </a:lvl3pPr>
            <a:lvl4pPr marL="1600200" indent="-228600" eaLnBrk="0" hangingPunct="0">
              <a:defRPr sz="1700" b="1">
                <a:solidFill>
                  <a:schemeClr val="tx1"/>
                </a:solidFill>
                <a:latin typeface="Arial" panose="020B0604020202020204" pitchFamily="34" charset="0"/>
                <a:ea typeface="宋体" panose="02010600030101010101" pitchFamily="2" charset="-122"/>
              </a:defRPr>
            </a:lvl4pPr>
            <a:lvl5pPr marL="2057400" indent="-228600" eaLnBrk="0" hangingPunct="0">
              <a:defRPr sz="17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7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7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7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700" b="1">
                <a:solidFill>
                  <a:schemeClr val="tx1"/>
                </a:solidFill>
                <a:latin typeface="Arial" panose="020B0604020202020204" pitchFamily="34" charset="0"/>
                <a:ea typeface="宋体" panose="02010600030101010101" pitchFamily="2" charset="-122"/>
              </a:defRPr>
            </a:lvl9pPr>
          </a:lstStyle>
          <a:p>
            <a:pPr>
              <a:defRPr/>
            </a:pPr>
            <a:endParaRPr lang="zh-CN" altLang="en-US" sz="1275"/>
          </a:p>
        </p:txBody>
      </p:sp>
      <p:pic>
        <p:nvPicPr>
          <p:cNvPr id="91140" name="图示 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8753" y="1059815"/>
            <a:ext cx="64801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3292" y="2067826"/>
            <a:ext cx="3240270" cy="338554"/>
          </a:xfrm>
          <a:prstGeom prst="rect">
            <a:avLst/>
          </a:prstGeom>
          <a:noFill/>
        </p:spPr>
        <p:txBody>
          <a:bodyPr wrap="square" rtlCol="0">
            <a:spAutoFit/>
          </a:bodyPr>
          <a:lstStyle/>
          <a:p>
            <a:r>
              <a:rPr lang="zh-CN" altLang="en-US" sz="1600" dirty="0" smtClean="0">
                <a:solidFill>
                  <a:schemeClr val="bg1"/>
                </a:solidFill>
              </a:rPr>
              <a:t>、大肠菌群数、余氯量</a:t>
            </a:r>
            <a:endParaRPr lang="zh-CN" altLang="en-US" sz="1600" dirty="0">
              <a:solidFill>
                <a:schemeClr val="bg1"/>
              </a:solidFill>
            </a:endParaRPr>
          </a:p>
        </p:txBody>
      </p:sp>
      <p:sp>
        <p:nvSpPr>
          <p:cNvPr id="2" name="文本框 1"/>
          <p:cNvSpPr txBox="1"/>
          <p:nvPr/>
        </p:nvSpPr>
        <p:spPr>
          <a:xfrm>
            <a:off x="3995420" y="2715895"/>
            <a:ext cx="2646680" cy="337185"/>
          </a:xfrm>
          <a:prstGeom prst="rect">
            <a:avLst/>
          </a:prstGeom>
          <a:noFill/>
        </p:spPr>
        <p:txBody>
          <a:bodyPr wrap="square" rtlCol="0">
            <a:spAutoFit/>
          </a:bodyPr>
          <a:p>
            <a:r>
              <a:rPr lang="zh-CN" altLang="zh-CN" sz="1600">
                <a:solidFill>
                  <a:srgbClr val="FF0000"/>
                </a:solidFill>
              </a:rPr>
              <a:t>排放量：污水排放量</a:t>
            </a:r>
            <a:endParaRPr lang="zh-CN" altLang="zh-CN" sz="1600">
              <a:solidFill>
                <a:srgbClr val="FF0000"/>
              </a:solidFill>
            </a:endParaRPr>
          </a:p>
        </p:txBody>
      </p:sp>
      <p:sp>
        <p:nvSpPr>
          <p:cNvPr id="4" name="文本框 3"/>
          <p:cNvSpPr txBox="1"/>
          <p:nvPr/>
        </p:nvSpPr>
        <p:spPr>
          <a:xfrm>
            <a:off x="4427855" y="3723640"/>
            <a:ext cx="2646680" cy="337185"/>
          </a:xfrm>
          <a:prstGeom prst="rect">
            <a:avLst/>
          </a:prstGeom>
          <a:noFill/>
        </p:spPr>
        <p:txBody>
          <a:bodyPr wrap="square" rtlCol="0">
            <a:spAutoFit/>
          </a:bodyPr>
          <a:p>
            <a:r>
              <a:rPr lang="zh-CN" altLang="zh-CN" sz="1600">
                <a:solidFill>
                  <a:srgbClr val="FF0000"/>
                </a:solidFill>
              </a:rPr>
              <a:t>排放量：污水排放量</a:t>
            </a:r>
            <a:endParaRPr lang="zh-CN" altLang="zh-CN" sz="1600">
              <a:solidFill>
                <a:srgbClr val="FF0000"/>
              </a:solidFill>
            </a:endParaRPr>
          </a:p>
        </p:txBody>
      </p:sp>
      <p:sp>
        <p:nvSpPr>
          <p:cNvPr id="6" name="文本框 5"/>
          <p:cNvSpPr txBox="1"/>
          <p:nvPr/>
        </p:nvSpPr>
        <p:spPr>
          <a:xfrm>
            <a:off x="3923665" y="1635760"/>
            <a:ext cx="3044190" cy="337185"/>
          </a:xfrm>
          <a:prstGeom prst="rect">
            <a:avLst/>
          </a:prstGeom>
          <a:noFill/>
        </p:spPr>
        <p:txBody>
          <a:bodyPr wrap="square" rtlCol="0">
            <a:spAutoFit/>
          </a:bodyPr>
          <a:p>
            <a:r>
              <a:rPr lang="zh-CN" altLang="zh-CN" sz="1600">
                <a:solidFill>
                  <a:srgbClr val="FF0000"/>
                </a:solidFill>
              </a:rPr>
              <a:t>排放量：该污染物排放量</a:t>
            </a:r>
            <a:endParaRPr lang="zh-CN" altLang="zh-CN" sz="1600">
              <a:solidFill>
                <a:srgbClr val="FF0000"/>
              </a:solidFill>
            </a:endParaRPr>
          </a:p>
        </p:txBody>
      </p:sp>
      <p:sp>
        <p:nvSpPr>
          <p:cNvPr id="7" name="文本框 6"/>
          <p:cNvSpPr txBox="1"/>
          <p:nvPr/>
        </p:nvSpPr>
        <p:spPr>
          <a:xfrm>
            <a:off x="3995420" y="2406650"/>
            <a:ext cx="3247390" cy="337185"/>
          </a:xfrm>
          <a:prstGeom prst="rect">
            <a:avLst/>
          </a:prstGeom>
          <a:noFill/>
        </p:spPr>
        <p:txBody>
          <a:bodyPr wrap="square" rtlCol="0">
            <a:spAutoFit/>
          </a:bodyPr>
          <a:p>
            <a:r>
              <a:rPr lang="zh-CN" altLang="zh-CN" sz="1600">
                <a:solidFill>
                  <a:srgbClr val="FF0000"/>
                </a:solidFill>
              </a:rPr>
              <a:t>大肠菌群数与余氯量只征收一项</a:t>
            </a:r>
            <a:endParaRPr lang="zh-CN" altLang="zh-CN" sz="1600">
              <a:solidFill>
                <a:srgbClr val="FF0000"/>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125412"/>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图片 2"/>
          <p:cNvPicPr>
            <a:picLocks noChangeAspect="1" noChangeArrowheads="1"/>
          </p:cNvPicPr>
          <p:nvPr>
            <p:custDataLst>
              <p:tags r:id="rId3"/>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7831110-CBC2-4472-B33B-9948C06B6EED}" descr="http://news.xinhuanet.com/politics/2016-12/25/129419409_14826811569871n.jpg"/>
          <p:cNvPicPr/>
          <p:nvPr/>
        </p:nvPicPr>
        <p:blipFill>
          <a:blip r:embed="rId4" cstate="print"/>
          <a:stretch>
            <a:fillRect/>
          </a:stretch>
        </p:blipFill>
        <p:spPr bwMode="auto">
          <a:xfrm>
            <a:off x="99060" y="699770"/>
            <a:ext cx="2925445" cy="4450715"/>
          </a:xfrm>
          <a:prstGeom prst="rect">
            <a:avLst/>
          </a:prstGeom>
          <a:noFill/>
          <a:ln w="9525">
            <a:noFill/>
            <a:miter lim="800000"/>
            <a:headEnd/>
            <a:tailEnd/>
          </a:ln>
        </p:spPr>
      </p:pic>
      <p:pic>
        <p:nvPicPr>
          <p:cNvPr id="16" name="{2FD680C4-D5E4-4DED-A9AE-C543F787CA8C}" descr="http://news.xinhuanet.com/politics/2016-12/25/129419409_14826811691901n.jpg"/>
          <p:cNvPicPr/>
          <p:nvPr/>
        </p:nvPicPr>
        <p:blipFill>
          <a:blip r:embed="rId5" cstate="print"/>
          <a:stretch>
            <a:fillRect/>
          </a:stretch>
        </p:blipFill>
        <p:spPr bwMode="auto">
          <a:xfrm>
            <a:off x="3274060" y="699770"/>
            <a:ext cx="2871470" cy="4424045"/>
          </a:xfrm>
          <a:prstGeom prst="rect">
            <a:avLst/>
          </a:prstGeom>
          <a:noFill/>
          <a:ln w="9525">
            <a:noFill/>
            <a:miter lim="800000"/>
            <a:headEnd/>
            <a:tailEnd/>
          </a:ln>
        </p:spPr>
      </p:pic>
      <p:pic>
        <p:nvPicPr>
          <p:cNvPr id="17" name="{8D4718CF-DAA4-4BD9-B8A4-F0D774CED7D1}" descr="http://news.xinhuanet.com/politics/2016-12/25/129419409_14826811786131n.jpg"/>
          <p:cNvPicPr/>
          <p:nvPr/>
        </p:nvPicPr>
        <p:blipFill>
          <a:blip r:embed="rId6" cstate="print"/>
          <a:stretch>
            <a:fillRect/>
          </a:stretch>
        </p:blipFill>
        <p:spPr bwMode="auto">
          <a:xfrm>
            <a:off x="6228080" y="700405"/>
            <a:ext cx="2978150" cy="4424045"/>
          </a:xfrm>
          <a:prstGeom prst="rect">
            <a:avLst/>
          </a:prstGeom>
          <a:noFill/>
          <a:ln w="9525">
            <a:noFill/>
            <a:miter lim="800000"/>
            <a:headEnd/>
            <a:tailEnd/>
          </a:ln>
        </p:spPr>
      </p:pic>
      <p:cxnSp>
        <p:nvCxnSpPr>
          <p:cNvPr id="10" name="直接连接符 9"/>
          <p:cNvCxnSpPr/>
          <p:nvPr/>
        </p:nvCxnSpPr>
        <p:spPr bwMode="auto">
          <a:xfrm>
            <a:off x="179634" y="627588"/>
            <a:ext cx="4392366" cy="0"/>
          </a:xfrm>
          <a:prstGeom prst="line">
            <a:avLst/>
          </a:prstGeom>
          <a:solidFill>
            <a:schemeClr val="accent1"/>
          </a:solidFill>
          <a:ln w="9525" cap="flat" cmpd="sng" algn="ctr">
            <a:solidFill>
              <a:schemeClr val="accent1"/>
            </a:solidFill>
            <a:prstDash val="solid"/>
            <a:round/>
            <a:headEnd type="none" w="med" len="med"/>
            <a:tailEnd type="none" w="med" len="med"/>
          </a:ln>
        </p:spPr>
      </p:cxnSp>
      <p:sp>
        <p:nvSpPr>
          <p:cNvPr id="11" name="矩形 10"/>
          <p:cNvSpPr/>
          <p:nvPr/>
        </p:nvSpPr>
        <p:spPr>
          <a:xfrm>
            <a:off x="238045" y="123546"/>
            <a:ext cx="2954655" cy="461665"/>
          </a:xfrm>
          <a:prstGeom prst="rect">
            <a:avLst/>
          </a:prstGeom>
        </p:spPr>
        <p:txBody>
          <a:bodyPr wrap="none">
            <a:spAutoFit/>
          </a:bodyPr>
          <a:lstStyle/>
          <a:p>
            <a:pPr algn="ctr"/>
            <a:r>
              <a:rPr lang="zh-CN" altLang="en-US" sz="2400" b="1" dirty="0" smtClean="0">
                <a:latin typeface="+mn-ea"/>
                <a:ea typeface="+mn-ea"/>
                <a:sym typeface="+mn-ea"/>
              </a:rPr>
              <a:t>应税污染物和当量值</a:t>
            </a:r>
            <a:endParaRPr lang="zh-CN" altLang="en-US" sz="2400" b="1" dirty="0" smtClean="0">
              <a:latin typeface="+mn-ea"/>
              <a:ea typeface="+mn-ea"/>
              <a:sym typeface="+mn-ea"/>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317"/>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AC3E3AE-0EB7-4547-BBDD-94C0A12B0169}" descr="http://news.xinhuanet.com/politics/2016-12/25/129419409_14826811879671n.jpg"/>
          <p:cNvPicPr/>
          <p:nvPr/>
        </p:nvPicPr>
        <p:blipFill>
          <a:blip r:embed="rId3" cstate="print"/>
          <a:stretch>
            <a:fillRect/>
          </a:stretch>
        </p:blipFill>
        <p:spPr bwMode="auto">
          <a:xfrm>
            <a:off x="21590" y="621665"/>
            <a:ext cx="3193415" cy="4264660"/>
          </a:xfrm>
          <a:prstGeom prst="rect">
            <a:avLst/>
          </a:prstGeom>
          <a:noFill/>
          <a:ln w="9525">
            <a:noFill/>
            <a:miter lim="800000"/>
            <a:headEnd/>
            <a:tailEnd/>
          </a:ln>
        </p:spPr>
      </p:pic>
      <p:pic>
        <p:nvPicPr>
          <p:cNvPr id="14" name="{D1C20A61-2644-4179-9B31-A554D4D0F9B2}" descr="http://news.xinhuanet.com/politics/2016-12/25/129419409_14826812012341n.jpg"/>
          <p:cNvPicPr/>
          <p:nvPr/>
        </p:nvPicPr>
        <p:blipFill>
          <a:blip r:embed="rId4" cstate="print"/>
          <a:stretch>
            <a:fillRect/>
          </a:stretch>
        </p:blipFill>
        <p:spPr bwMode="auto">
          <a:xfrm>
            <a:off x="3204210" y="642620"/>
            <a:ext cx="2892425" cy="4259580"/>
          </a:xfrm>
          <a:prstGeom prst="rect">
            <a:avLst/>
          </a:prstGeom>
          <a:noFill/>
          <a:ln w="9525">
            <a:noFill/>
            <a:miter lim="800000"/>
            <a:headEnd/>
            <a:tailEnd/>
          </a:ln>
        </p:spPr>
      </p:pic>
      <p:pic>
        <p:nvPicPr>
          <p:cNvPr id="15" name="{E6292942-4876-4A37-BE5D-BAE1146D8CBF}" descr="http://news.xinhuanet.com/politics/2016-12/25/129419409_14826812146711n.jpg"/>
          <p:cNvPicPr/>
          <p:nvPr/>
        </p:nvPicPr>
        <p:blipFill>
          <a:blip r:embed="rId5" cstate="print"/>
          <a:stretch>
            <a:fillRect/>
          </a:stretch>
        </p:blipFill>
        <p:spPr bwMode="auto">
          <a:xfrm>
            <a:off x="6096635" y="627380"/>
            <a:ext cx="2940685" cy="4274820"/>
          </a:xfrm>
          <a:prstGeom prst="rect">
            <a:avLst/>
          </a:prstGeom>
          <a:noFill/>
          <a:ln w="9525">
            <a:noFill/>
            <a:miter lim="800000"/>
            <a:headEnd/>
            <a:tailEnd/>
          </a:ln>
        </p:spPr>
      </p:pic>
      <p:cxnSp>
        <p:nvCxnSpPr>
          <p:cNvPr id="7" name="直接连接符 6"/>
          <p:cNvCxnSpPr/>
          <p:nvPr/>
        </p:nvCxnSpPr>
        <p:spPr bwMode="auto">
          <a:xfrm>
            <a:off x="179634" y="555582"/>
            <a:ext cx="4392366" cy="0"/>
          </a:xfrm>
          <a:prstGeom prst="line">
            <a:avLst/>
          </a:prstGeom>
          <a:solidFill>
            <a:schemeClr val="accent1"/>
          </a:solidFill>
          <a:ln w="9525" cap="flat" cmpd="sng" algn="ctr">
            <a:solidFill>
              <a:schemeClr val="accent1"/>
            </a:solidFill>
            <a:prstDash val="solid"/>
            <a:round/>
            <a:headEnd type="none" w="med" len="med"/>
            <a:tailEnd type="none" w="med" len="med"/>
          </a:ln>
        </p:spPr>
      </p:cxnSp>
      <p:sp>
        <p:nvSpPr>
          <p:cNvPr id="8" name="矩形 7"/>
          <p:cNvSpPr/>
          <p:nvPr/>
        </p:nvSpPr>
        <p:spPr>
          <a:xfrm>
            <a:off x="107628" y="123546"/>
            <a:ext cx="2969083" cy="461665"/>
          </a:xfrm>
          <a:prstGeom prst="rect">
            <a:avLst/>
          </a:prstGeom>
        </p:spPr>
        <p:txBody>
          <a:bodyPr wrap="none">
            <a:spAutoFit/>
          </a:bodyPr>
          <a:lstStyle/>
          <a:p>
            <a:pPr algn="ctr"/>
            <a:r>
              <a:rPr lang="zh-CN" altLang="en-US" sz="2400" b="1" dirty="0" smtClean="0">
                <a:latin typeface="宋体" panose="02010600030101010101" pitchFamily="2" charset="-122"/>
                <a:sym typeface="+mn-ea"/>
              </a:rPr>
              <a:t>应税污染物和当量值</a:t>
            </a:r>
            <a:endParaRPr lang="zh-CN" altLang="en-US" sz="2400" b="1" dirty="0" smtClean="0">
              <a:latin typeface="宋体" panose="02010600030101010101" pitchFamily="2" charset="-122"/>
              <a:sym typeface="+mn-ea"/>
            </a:endParaRP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竖排标题 1"/>
          <p:cNvSpPr>
            <a:spLocks noGrp="1" noChangeArrowheads="1"/>
          </p:cNvSpPr>
          <p:nvPr>
            <p:ph type="title" orient="vert"/>
          </p:nvPr>
        </p:nvSpPr>
        <p:spPr>
          <a:xfrm>
            <a:off x="252413" y="-20638"/>
            <a:ext cx="7775575" cy="10493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zh-CN" sz="2800" dirty="0" smtClean="0">
                <a:solidFill>
                  <a:srgbClr val="000000"/>
                </a:solidFill>
                <a:latin typeface="+mn-ea"/>
                <a:ea typeface="+mn-ea"/>
                <a:cs typeface="楷体" panose="02010609060101010101" pitchFamily="49" charset="-122"/>
              </a:rPr>
              <a:t>计</a:t>
            </a:r>
            <a:r>
              <a:rPr lang="zh-CN" altLang="zh-CN" sz="2800" dirty="0">
                <a:solidFill>
                  <a:srgbClr val="000000"/>
                </a:solidFill>
                <a:latin typeface="+mn-ea"/>
                <a:ea typeface="+mn-ea"/>
                <a:cs typeface="楷体" panose="02010609060101010101" pitchFamily="49" charset="-122"/>
              </a:rPr>
              <a:t>税</a:t>
            </a:r>
            <a:r>
              <a:rPr lang="zh-CN" altLang="zh-CN" sz="2800" dirty="0" smtClean="0">
                <a:solidFill>
                  <a:srgbClr val="000000"/>
                </a:solidFill>
                <a:latin typeface="+mn-ea"/>
                <a:ea typeface="+mn-ea"/>
                <a:cs typeface="楷体" panose="02010609060101010101" pitchFamily="49" charset="-122"/>
              </a:rPr>
              <a:t>依据</a:t>
            </a:r>
            <a:r>
              <a:rPr lang="en-US" altLang="zh-CN" sz="2800" dirty="0" smtClean="0">
                <a:solidFill>
                  <a:srgbClr val="000000"/>
                </a:solidFill>
                <a:latin typeface="+mn-ea"/>
                <a:ea typeface="+mn-ea"/>
                <a:cs typeface="楷体" panose="02010609060101010101" pitchFamily="49" charset="-122"/>
              </a:rPr>
              <a:t>——</a:t>
            </a:r>
            <a:r>
              <a:rPr lang="zh-CN" altLang="en-US" sz="2800" dirty="0" smtClean="0">
                <a:solidFill>
                  <a:srgbClr val="000000"/>
                </a:solidFill>
                <a:latin typeface="+mn-ea"/>
                <a:ea typeface="+mn-ea"/>
                <a:cs typeface="楷体" panose="02010609060101010101" pitchFamily="49" charset="-122"/>
              </a:rPr>
              <a:t>固体废物</a:t>
            </a:r>
            <a:endParaRPr lang="zh-CN" altLang="en-US" sz="2800" dirty="0">
              <a:solidFill>
                <a:srgbClr val="000000"/>
              </a:solidFill>
              <a:latin typeface="+mn-ea"/>
              <a:ea typeface="+mn-ea"/>
              <a:cs typeface="楷体" panose="02010609060101010101" pitchFamily="49" charset="-122"/>
            </a:endParaRPr>
          </a:p>
        </p:txBody>
      </p:sp>
      <p:sp>
        <p:nvSpPr>
          <p:cNvPr id="96259" name="Title 1"/>
          <p:cNvSpPr>
            <a:spLocks noChangeArrowheads="1"/>
          </p:cNvSpPr>
          <p:nvPr/>
        </p:nvSpPr>
        <p:spPr bwMode="auto">
          <a:xfrm>
            <a:off x="857250" y="200025"/>
            <a:ext cx="43624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2800" b="1">
              <a:solidFill>
                <a:srgbClr val="3F3F3F"/>
              </a:solidFill>
              <a:latin typeface="微软雅黑" panose="020B0503020204020204" pitchFamily="34" charset="-122"/>
              <a:sym typeface="微软雅黑" panose="020B0503020204020204" pitchFamily="34" charset="-122"/>
            </a:endParaRPr>
          </a:p>
        </p:txBody>
      </p:sp>
      <p:sp>
        <p:nvSpPr>
          <p:cNvPr id="96260" name="圆角矩形 26"/>
          <p:cNvSpPr>
            <a:spLocks noChangeArrowheads="1"/>
          </p:cNvSpPr>
          <p:nvPr/>
        </p:nvSpPr>
        <p:spPr bwMode="auto">
          <a:xfrm>
            <a:off x="1361440" y="1059815"/>
            <a:ext cx="5741035" cy="1779905"/>
          </a:xfrm>
          <a:prstGeom prst="roundRect">
            <a:avLst>
              <a:gd name="adj" fmla="val 0"/>
            </a:avLst>
          </a:prstGeom>
          <a:noFill/>
          <a:ln w="3175">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微软雅黑" panose="020B0503020204020204" pitchFamily="34" charset="-122"/>
              <a:sym typeface="宋体" panose="02010600030101010101" pitchFamily="2" charset="-122"/>
            </a:endParaRPr>
          </a:p>
        </p:txBody>
      </p:sp>
      <p:sp>
        <p:nvSpPr>
          <p:cNvPr id="96261" name="TextBox 38"/>
          <p:cNvSpPr>
            <a:spLocks noChangeArrowheads="1"/>
          </p:cNvSpPr>
          <p:nvPr/>
        </p:nvSpPr>
        <p:spPr bwMode="auto">
          <a:xfrm>
            <a:off x="1360805" y="1195070"/>
            <a:ext cx="565213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20000"/>
              </a:lnSpc>
              <a:spcBef>
                <a:spcPct val="0"/>
              </a:spcBef>
              <a:buFont typeface="Arial" panose="020B0604020202020204" pitchFamily="34" charset="0"/>
              <a:buNone/>
            </a:pPr>
            <a:r>
              <a:rPr lang="zh-CN" altLang="en-US" sz="1800" b="1" noProof="1">
                <a:latin typeface="+mn-ea"/>
                <a:ea typeface="+mn-ea"/>
                <a:cs typeface="华文新魏" panose="02010800040101010101" pitchFamily="2" charset="-122"/>
                <a:sym typeface="+mn-ea"/>
              </a:rPr>
              <a:t>固体废物：</a:t>
            </a:r>
            <a:r>
              <a:rPr lang="zh-CN" altLang="en-US" sz="1800" noProof="1">
                <a:latin typeface="+mn-ea"/>
                <a:ea typeface="+mn-ea"/>
                <a:cs typeface="华文新魏" panose="02010800040101010101" pitchFamily="2" charset="-122"/>
                <a:sym typeface="+mn-ea"/>
              </a:rPr>
              <a:t>煤矸石、尾矿、危险废物、冶炼渣、粉煤灰、炉渣。</a:t>
            </a:r>
            <a:r>
              <a:rPr lang="zh-CN" altLang="en-US" sz="1800" b="1" noProof="1">
                <a:latin typeface="+mn-ea"/>
                <a:ea typeface="+mn-ea"/>
                <a:cs typeface="华文新魏" panose="02010800040101010101" pitchFamily="2" charset="-122"/>
                <a:sym typeface="+mn-ea"/>
              </a:rPr>
              <a:t>计税依据：</a:t>
            </a:r>
            <a:r>
              <a:rPr lang="zh-CN" altLang="en-US" sz="1800" noProof="1">
                <a:latin typeface="+mn-ea"/>
                <a:ea typeface="+mn-ea"/>
                <a:cs typeface="华文新魏" panose="02010800040101010101" pitchFamily="2" charset="-122"/>
                <a:sym typeface="+mn-ea"/>
              </a:rPr>
              <a:t>固体废物的排放量</a:t>
            </a:r>
            <a:endParaRPr lang="zh-CN" altLang="en-US" sz="1800" noProof="1">
              <a:latin typeface="+mn-ea"/>
              <a:ea typeface="+mn-ea"/>
              <a:cs typeface="华文新魏" panose="02010800040101010101" pitchFamily="2" charset="-122"/>
              <a:sym typeface="+mn-ea"/>
            </a:endParaRPr>
          </a:p>
          <a:p>
            <a:pPr algn="just" eaLnBrk="1" hangingPunct="1">
              <a:lnSpc>
                <a:spcPct val="120000"/>
              </a:lnSpc>
              <a:spcBef>
                <a:spcPct val="0"/>
              </a:spcBef>
              <a:buFont typeface="Arial" panose="020B0604020202020204" pitchFamily="34" charset="0"/>
              <a:buNone/>
            </a:pPr>
            <a:r>
              <a:rPr lang="zh-CN" altLang="en-US" sz="1800" b="1" noProof="1">
                <a:latin typeface="+mn-ea"/>
                <a:ea typeface="+mn-ea"/>
                <a:cs typeface="华文新魏" panose="02010800040101010101" pitchFamily="2" charset="-122"/>
                <a:sym typeface="+mn-ea"/>
              </a:rPr>
              <a:t>固体废物的排放量</a:t>
            </a:r>
            <a:r>
              <a:rPr lang="zh-CN" altLang="en-US" sz="2400" b="1" dirty="0" smtClean="0">
                <a:sym typeface="+mn-ea"/>
              </a:rPr>
              <a:t>=</a:t>
            </a:r>
            <a:r>
              <a:rPr lang="zh-CN" altLang="en-US" sz="1800" b="1" noProof="1">
                <a:latin typeface="+mn-ea"/>
                <a:ea typeface="+mn-ea"/>
                <a:cs typeface="华文新魏" panose="02010800040101010101" pitchFamily="2" charset="-122"/>
                <a:sym typeface="+mn-ea"/>
              </a:rPr>
              <a:t>当期应税固体废物的</a:t>
            </a:r>
            <a:r>
              <a:rPr lang="zh-CN" altLang="en-US" sz="1800" b="1" noProof="1">
                <a:solidFill>
                  <a:srgbClr val="FF0000"/>
                </a:solidFill>
                <a:latin typeface="+mn-ea"/>
                <a:ea typeface="+mn-ea"/>
                <a:cs typeface="华文新魏" panose="02010800040101010101" pitchFamily="2" charset="-122"/>
                <a:sym typeface="+mn-ea"/>
              </a:rPr>
              <a:t>产生量</a:t>
            </a:r>
            <a:r>
              <a:rPr lang="zh-CN" altLang="en-US" sz="2800" b="1" noProof="1" dirty="0" smtClean="0">
                <a:sym typeface="+mn-ea"/>
              </a:rPr>
              <a:t>-</a:t>
            </a:r>
            <a:r>
              <a:rPr lang="zh-CN" altLang="en-US" sz="1800" b="1" noProof="1">
                <a:latin typeface="+mn-ea"/>
                <a:ea typeface="+mn-ea"/>
                <a:cs typeface="华文新魏" panose="02010800040101010101" pitchFamily="2" charset="-122"/>
                <a:sym typeface="+mn-ea"/>
              </a:rPr>
              <a:t>当期应税固体废物的</a:t>
            </a:r>
            <a:r>
              <a:rPr lang="zh-CN" altLang="en-US" sz="1800" b="1" noProof="1">
                <a:solidFill>
                  <a:srgbClr val="FF0000"/>
                </a:solidFill>
                <a:latin typeface="+mn-ea"/>
                <a:ea typeface="+mn-ea"/>
                <a:cs typeface="华文新魏" panose="02010800040101010101" pitchFamily="2" charset="-122"/>
                <a:sym typeface="+mn-ea"/>
              </a:rPr>
              <a:t>贮存量、处置量、综合利用量</a:t>
            </a:r>
            <a:endParaRPr lang="zh-CN" altLang="en-US" sz="1800" b="1" noProof="1">
              <a:solidFill>
                <a:srgbClr val="FF0000"/>
              </a:solidFill>
              <a:latin typeface="+mn-ea"/>
              <a:ea typeface="+mn-ea"/>
              <a:cs typeface="华文新魏" panose="02010800040101010101" pitchFamily="2" charset="-122"/>
              <a:sym typeface="+mn-ea"/>
            </a:endParaRPr>
          </a:p>
        </p:txBody>
      </p:sp>
      <p:sp>
        <p:nvSpPr>
          <p:cNvPr id="96262" name="矩形 93"/>
          <p:cNvSpPr>
            <a:spLocks noChangeArrowheads="1"/>
          </p:cNvSpPr>
          <p:nvPr/>
        </p:nvSpPr>
        <p:spPr bwMode="auto">
          <a:xfrm>
            <a:off x="1266508" y="981075"/>
            <a:ext cx="287337" cy="288925"/>
          </a:xfrm>
          <a:custGeom>
            <a:avLst/>
            <a:gdLst>
              <a:gd name="T0" fmla="*/ 0 w 504056"/>
              <a:gd name="T1" fmla="*/ 0 h 504056"/>
              <a:gd name="T2" fmla="*/ 1 w 504056"/>
              <a:gd name="T3" fmla="*/ 0 h 504056"/>
              <a:gd name="T4" fmla="*/ 1 w 504056"/>
              <a:gd name="T5" fmla="*/ 1 h 504056"/>
              <a:gd name="T6" fmla="*/ 1 w 504056"/>
              <a:gd name="T7" fmla="*/ 1 h 504056"/>
              <a:gd name="T8" fmla="*/ 1 w 504056"/>
              <a:gd name="T9" fmla="*/ 1 h 504056"/>
              <a:gd name="T10" fmla="*/ 0 w 504056"/>
              <a:gd name="T11" fmla="*/ 1 h 504056"/>
              <a:gd name="T12" fmla="*/ 0 w 504056"/>
              <a:gd name="T13" fmla="*/ 0 h 504056"/>
              <a:gd name="T14" fmla="*/ 0 60000 65536"/>
              <a:gd name="T15" fmla="*/ 0 60000 65536"/>
              <a:gd name="T16" fmla="*/ 0 60000 65536"/>
              <a:gd name="T17" fmla="*/ 0 60000 65536"/>
              <a:gd name="T18" fmla="*/ 0 60000 65536"/>
              <a:gd name="T19" fmla="*/ 0 60000 65536"/>
              <a:gd name="T20" fmla="*/ 0 60000 65536"/>
              <a:gd name="T21" fmla="*/ 0 w 504056"/>
              <a:gd name="T22" fmla="*/ 0 h 504056"/>
              <a:gd name="T23" fmla="*/ 504056 w 504056"/>
              <a:gd name="T24" fmla="*/ 504056 h 504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056" h="504056">
                <a:moveTo>
                  <a:pt x="0" y="0"/>
                </a:moveTo>
                <a:lnTo>
                  <a:pt x="504056" y="0"/>
                </a:lnTo>
                <a:lnTo>
                  <a:pt x="504056" y="144016"/>
                </a:lnTo>
                <a:lnTo>
                  <a:pt x="144016" y="144016"/>
                </a:lnTo>
                <a:lnTo>
                  <a:pt x="144016" y="504056"/>
                </a:lnTo>
                <a:lnTo>
                  <a:pt x="0" y="504056"/>
                </a:lnTo>
                <a:lnTo>
                  <a:pt x="0" y="0"/>
                </a:lnTo>
                <a:close/>
              </a:path>
            </a:pathLst>
          </a:cu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96263" name="矩形 93"/>
          <p:cNvSpPr>
            <a:spLocks noChangeArrowheads="1"/>
          </p:cNvSpPr>
          <p:nvPr/>
        </p:nvSpPr>
        <p:spPr bwMode="auto">
          <a:xfrm rot="10800000">
            <a:off x="6876415" y="2643823"/>
            <a:ext cx="287338" cy="288925"/>
          </a:xfrm>
          <a:custGeom>
            <a:avLst/>
            <a:gdLst>
              <a:gd name="T0" fmla="*/ 0 w 504056"/>
              <a:gd name="T1" fmla="*/ 0 h 504056"/>
              <a:gd name="T2" fmla="*/ 1 w 504056"/>
              <a:gd name="T3" fmla="*/ 0 h 504056"/>
              <a:gd name="T4" fmla="*/ 1 w 504056"/>
              <a:gd name="T5" fmla="*/ 1 h 504056"/>
              <a:gd name="T6" fmla="*/ 1 w 504056"/>
              <a:gd name="T7" fmla="*/ 1 h 504056"/>
              <a:gd name="T8" fmla="*/ 1 w 504056"/>
              <a:gd name="T9" fmla="*/ 1 h 504056"/>
              <a:gd name="T10" fmla="*/ 0 w 504056"/>
              <a:gd name="T11" fmla="*/ 1 h 504056"/>
              <a:gd name="T12" fmla="*/ 0 w 504056"/>
              <a:gd name="T13" fmla="*/ 0 h 504056"/>
              <a:gd name="T14" fmla="*/ 0 60000 65536"/>
              <a:gd name="T15" fmla="*/ 0 60000 65536"/>
              <a:gd name="T16" fmla="*/ 0 60000 65536"/>
              <a:gd name="T17" fmla="*/ 0 60000 65536"/>
              <a:gd name="T18" fmla="*/ 0 60000 65536"/>
              <a:gd name="T19" fmla="*/ 0 60000 65536"/>
              <a:gd name="T20" fmla="*/ 0 60000 65536"/>
              <a:gd name="T21" fmla="*/ 0 w 504056"/>
              <a:gd name="T22" fmla="*/ 0 h 504056"/>
              <a:gd name="T23" fmla="*/ 504056 w 504056"/>
              <a:gd name="T24" fmla="*/ 504056 h 504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056" h="504056">
                <a:moveTo>
                  <a:pt x="0" y="0"/>
                </a:moveTo>
                <a:lnTo>
                  <a:pt x="504056" y="0"/>
                </a:lnTo>
                <a:lnTo>
                  <a:pt x="504056" y="144016"/>
                </a:lnTo>
                <a:lnTo>
                  <a:pt x="144016" y="144016"/>
                </a:lnTo>
                <a:lnTo>
                  <a:pt x="144016" y="504056"/>
                </a:lnTo>
                <a:lnTo>
                  <a:pt x="0" y="504056"/>
                </a:lnTo>
                <a:lnTo>
                  <a:pt x="0" y="0"/>
                </a:lnTo>
                <a:close/>
              </a:path>
            </a:pathLst>
          </a:cu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96264" name="Freeform 5"/>
          <p:cNvSpPr>
            <a:spLocks noChangeArrowheads="1"/>
          </p:cNvSpPr>
          <p:nvPr/>
        </p:nvSpPr>
        <p:spPr bwMode="auto">
          <a:xfrm>
            <a:off x="107950" y="1348105"/>
            <a:ext cx="1159510" cy="1100455"/>
          </a:xfrm>
          <a:custGeom>
            <a:avLst/>
            <a:gdLst>
              <a:gd name="T0" fmla="*/ 2147483646 w 2740"/>
              <a:gd name="T1" fmla="*/ 2147483646 h 2446"/>
              <a:gd name="T2" fmla="*/ 2147483646 w 2740"/>
              <a:gd name="T3" fmla="*/ 2147483646 h 2446"/>
              <a:gd name="T4" fmla="*/ 2147483646 w 2740"/>
              <a:gd name="T5" fmla="*/ 2147483646 h 2446"/>
              <a:gd name="T6" fmla="*/ 2147483646 w 2740"/>
              <a:gd name="T7" fmla="*/ 2147483646 h 2446"/>
              <a:gd name="T8" fmla="*/ 2147483646 w 2740"/>
              <a:gd name="T9" fmla="*/ 2147483646 h 2446"/>
              <a:gd name="T10" fmla="*/ 2147483646 w 2740"/>
              <a:gd name="T11" fmla="*/ 2147483646 h 2446"/>
              <a:gd name="T12" fmla="*/ 2147483646 w 2740"/>
              <a:gd name="T13" fmla="*/ 2147483646 h 2446"/>
              <a:gd name="T14" fmla="*/ 0 w 2740"/>
              <a:gd name="T15" fmla="*/ 2147483646 h 2446"/>
              <a:gd name="T16" fmla="*/ 2147483646 w 2740"/>
              <a:gd name="T17" fmla="*/ 2147483646 h 2446"/>
              <a:gd name="T18" fmla="*/ 2147483646 w 2740"/>
              <a:gd name="T19" fmla="*/ 2147483646 h 2446"/>
              <a:gd name="T20" fmla="*/ 2147483646 w 2740"/>
              <a:gd name="T21" fmla="*/ 2147483646 h 2446"/>
              <a:gd name="T22" fmla="*/ 2147483646 w 2740"/>
              <a:gd name="T23" fmla="*/ 2147483646 h 2446"/>
              <a:gd name="T24" fmla="*/ 2147483646 w 2740"/>
              <a:gd name="T25" fmla="*/ 2147483646 h 2446"/>
              <a:gd name="T26" fmla="*/ 2147483646 w 2740"/>
              <a:gd name="T27" fmla="*/ 2147483646 h 2446"/>
              <a:gd name="T28" fmla="*/ 2147483646 w 2740"/>
              <a:gd name="T29" fmla="*/ 2147483646 h 2446"/>
              <a:gd name="T30" fmla="*/ 2147483646 w 2740"/>
              <a:gd name="T31" fmla="*/ 2147483646 h 2446"/>
              <a:gd name="T32" fmla="*/ 2147483646 w 2740"/>
              <a:gd name="T33" fmla="*/ 2147483646 h 2446"/>
              <a:gd name="T34" fmla="*/ 2147483646 w 2740"/>
              <a:gd name="T35" fmla="*/ 2147483646 h 2446"/>
              <a:gd name="T36" fmla="*/ 2147483646 w 2740"/>
              <a:gd name="T37" fmla="*/ 214748364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265" name="TextBox 46"/>
          <p:cNvSpPr>
            <a:spLocks noChangeArrowheads="1"/>
          </p:cNvSpPr>
          <p:nvPr/>
        </p:nvSpPr>
        <p:spPr bwMode="auto">
          <a:xfrm>
            <a:off x="203200" y="1759585"/>
            <a:ext cx="968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rPr>
              <a:t>固体废物</a:t>
            </a:r>
            <a:endParaRPr lang="zh-CN" altLang="en-US" sz="1800" b="1">
              <a:solidFill>
                <a:schemeClr val="bg1"/>
              </a:solidFill>
              <a:latin typeface="微软雅黑" panose="020B0503020204020204" pitchFamily="34" charset="-122"/>
            </a:endParaRPr>
          </a:p>
        </p:txBody>
      </p:sp>
      <p:sp>
        <p:nvSpPr>
          <p:cNvPr id="96266" name="TextBox 38"/>
          <p:cNvSpPr>
            <a:spLocks noChangeArrowheads="1"/>
          </p:cNvSpPr>
          <p:nvPr/>
        </p:nvSpPr>
        <p:spPr bwMode="auto">
          <a:xfrm>
            <a:off x="2414588" y="3095625"/>
            <a:ext cx="50990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20000"/>
              </a:lnSpc>
              <a:spcBef>
                <a:spcPct val="0"/>
              </a:spcBef>
              <a:buFont typeface="Arial" panose="020B0604020202020204" pitchFamily="34" charset="0"/>
              <a:buNone/>
            </a:pPr>
            <a:endParaRPr lang="zh-CN" altLang="en-US" sz="1200">
              <a:latin typeface="微软雅黑" panose="020B0503020204020204" pitchFamily="34" charset="-122"/>
              <a:sym typeface="微软雅黑" panose="020B0503020204020204" pitchFamily="34" charset="-122"/>
            </a:endParaRPr>
          </a:p>
        </p:txBody>
      </p:sp>
      <p:sp>
        <p:nvSpPr>
          <p:cNvPr id="96267" name="矩形 3"/>
          <p:cNvSpPr>
            <a:spLocks noChangeArrowheads="1"/>
          </p:cNvSpPr>
          <p:nvPr/>
        </p:nvSpPr>
        <p:spPr bwMode="auto">
          <a:xfrm>
            <a:off x="421323" y="2942273"/>
            <a:ext cx="64547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Tx/>
              <a:buNone/>
            </a:pPr>
            <a:r>
              <a:rPr lang="en-US" altLang="zh-CN" sz="1800" b="1" noProof="1">
                <a:latin typeface="+mn-ea"/>
                <a:ea typeface="+mn-ea"/>
                <a:cs typeface="华文新魏" panose="02010800040101010101" pitchFamily="2" charset="-122"/>
                <a:sym typeface="+mn-ea"/>
              </a:rPr>
              <a:t>    </a:t>
            </a:r>
            <a:r>
              <a:rPr lang="zh-CN" altLang="en-US" sz="1800" b="1" noProof="1">
                <a:latin typeface="+mn-ea"/>
                <a:ea typeface="+mn-ea"/>
                <a:cs typeface="华文新魏" panose="02010800040101010101" pitchFamily="2" charset="-122"/>
                <a:sym typeface="+mn-ea"/>
              </a:rPr>
              <a:t>上述规定的固体废物的贮存量、处置量，是指</a:t>
            </a:r>
            <a:r>
              <a:rPr lang="zh-CN" altLang="en-US" sz="1800" b="1" noProof="1">
                <a:solidFill>
                  <a:srgbClr val="FF0000"/>
                </a:solidFill>
                <a:latin typeface="+mn-ea"/>
                <a:ea typeface="+mn-ea"/>
                <a:cs typeface="华文新魏" panose="02010800040101010101" pitchFamily="2" charset="-122"/>
                <a:sym typeface="+mn-ea"/>
              </a:rPr>
              <a:t>在符合国家和地方环境保护标准</a:t>
            </a:r>
            <a:r>
              <a:rPr lang="zh-CN" altLang="en-US" sz="1800" b="1" noProof="1">
                <a:latin typeface="+mn-ea"/>
                <a:ea typeface="+mn-ea"/>
                <a:cs typeface="华文新魏" panose="02010800040101010101" pitchFamily="2" charset="-122"/>
                <a:sym typeface="+mn-ea"/>
              </a:rPr>
              <a:t>的设施、场所贮存或者处置的固体废物数量；</a:t>
            </a:r>
            <a:r>
              <a:rPr lang="zh-CN" altLang="en-US" sz="1800" b="1" noProof="1">
                <a:solidFill>
                  <a:srgbClr val="FF0000"/>
                </a:solidFill>
                <a:latin typeface="+mn-ea"/>
                <a:ea typeface="+mn-ea"/>
                <a:cs typeface="华文新魏" panose="02010800040101010101" pitchFamily="2" charset="-122"/>
                <a:sym typeface="+mn-ea"/>
              </a:rPr>
              <a:t>固体废物的综合利用量，</a:t>
            </a:r>
            <a:r>
              <a:rPr lang="zh-CN" altLang="en-US" sz="1800" b="1" noProof="1">
                <a:latin typeface="+mn-ea"/>
                <a:ea typeface="+mn-ea"/>
                <a:cs typeface="华文新魏" panose="02010800040101010101" pitchFamily="2" charset="-122"/>
                <a:sym typeface="+mn-ea"/>
              </a:rPr>
              <a:t>是指按照国务院发展改革、工业和信息化主管部门关于资源综合利用要求以及国家和地方环境保护标准进行综合利用的固体废物数量。</a:t>
            </a:r>
            <a:endParaRPr lang="zh-CN" altLang="en-US" sz="1800" b="1" noProof="1">
              <a:latin typeface="+mn-ea"/>
              <a:ea typeface="+mn-ea"/>
              <a:cs typeface="华文新魏" panose="02010800040101010101" pitchFamily="2" charset="-122"/>
              <a:sym typeface="+mn-ea"/>
            </a:endParaRPr>
          </a:p>
        </p:txBody>
      </p:sp>
    </p:spTree>
  </p:cSld>
  <p:clrMapOvr>
    <a:masterClrMapping/>
  </p:clrMapOvr>
  <p:transition spd="med" advClick="0"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ChangeArrowheads="1"/>
          </p:cNvSpPr>
          <p:nvPr/>
        </p:nvSpPr>
        <p:spPr bwMode="auto">
          <a:xfrm>
            <a:off x="323850" y="320675"/>
            <a:ext cx="5545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914400" indent="-914400"/>
            <a:r>
              <a:rPr lang="zh-CN" altLang="zh-CN" sz="2800" b="1" dirty="0" smtClean="0">
                <a:solidFill>
                  <a:srgbClr val="000000"/>
                </a:solidFill>
                <a:latin typeface="+mn-ea"/>
                <a:cs typeface="楷体" panose="02010609060101010101" pitchFamily="49" charset="-122"/>
                <a:sym typeface="Calibri" panose="020F0502020204030204" pitchFamily="34" charset="0"/>
              </a:rPr>
              <a:t>计税依据</a:t>
            </a:r>
            <a:r>
              <a:rPr lang="en-US" altLang="zh-CN" sz="2800" b="1" dirty="0" smtClean="0">
                <a:solidFill>
                  <a:srgbClr val="000000"/>
                </a:solidFill>
                <a:latin typeface="+mn-ea"/>
                <a:ea typeface="+mn-ea"/>
                <a:cs typeface="楷体" panose="02010609060101010101" pitchFamily="49" charset="-122"/>
                <a:sym typeface="Calibri" panose="020F0502020204030204" pitchFamily="34" charset="0"/>
              </a:rPr>
              <a:t>——</a:t>
            </a:r>
            <a:r>
              <a:rPr lang="zh-CN" altLang="en-US" sz="2800" b="1" dirty="0" smtClean="0">
                <a:solidFill>
                  <a:srgbClr val="000000"/>
                </a:solidFill>
                <a:latin typeface="+mn-ea"/>
                <a:cs typeface="楷体" panose="02010609060101010101" pitchFamily="49" charset="-122"/>
                <a:sym typeface="Calibri" panose="020F0502020204030204" pitchFamily="34" charset="0"/>
              </a:rPr>
              <a:t>工业</a:t>
            </a:r>
            <a:r>
              <a:rPr lang="zh-CN" altLang="en-US" sz="2800" b="1" dirty="0" smtClean="0">
                <a:solidFill>
                  <a:srgbClr val="000000"/>
                </a:solidFill>
                <a:latin typeface="+mn-ea"/>
                <a:cs typeface="楷体" panose="02010609060101010101" pitchFamily="49" charset="-122"/>
                <a:sym typeface="Calibri" panose="020F0502020204030204" pitchFamily="34" charset="0"/>
              </a:rPr>
              <a:t>噪声</a:t>
            </a:r>
            <a:endParaRPr lang="zh-CN" altLang="en-US" sz="2800" b="1"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98307" name="圆角矩形 26"/>
          <p:cNvSpPr>
            <a:spLocks noChangeArrowheads="1"/>
          </p:cNvSpPr>
          <p:nvPr/>
        </p:nvSpPr>
        <p:spPr bwMode="auto">
          <a:xfrm>
            <a:off x="2051050" y="1012508"/>
            <a:ext cx="5041900" cy="1298575"/>
          </a:xfrm>
          <a:prstGeom prst="roundRect">
            <a:avLst>
              <a:gd name="adj" fmla="val 0"/>
            </a:avLst>
          </a:prstGeom>
          <a:noFill/>
          <a:ln w="3175">
            <a:solidFill>
              <a:srgbClr val="3F3F3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微软雅黑" panose="020B0503020204020204" pitchFamily="34" charset="-122"/>
              <a:sym typeface="宋体" panose="02010600030101010101" pitchFamily="2" charset="-122"/>
            </a:endParaRPr>
          </a:p>
        </p:txBody>
      </p:sp>
      <p:sp>
        <p:nvSpPr>
          <p:cNvPr id="98308" name="TextBox 38"/>
          <p:cNvSpPr>
            <a:spLocks noChangeArrowheads="1"/>
          </p:cNvSpPr>
          <p:nvPr/>
        </p:nvSpPr>
        <p:spPr bwMode="auto">
          <a:xfrm>
            <a:off x="2235518" y="1129030"/>
            <a:ext cx="48561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50000"/>
              </a:lnSpc>
              <a:spcBef>
                <a:spcPct val="0"/>
              </a:spcBef>
              <a:buFont typeface="Arial" panose="020B0604020202020204" pitchFamily="34" charset="0"/>
              <a:buNone/>
            </a:pPr>
            <a:r>
              <a:rPr lang="zh-CN" altLang="zh-CN" sz="1600" noProof="1">
                <a:latin typeface="+mn-ea"/>
                <a:ea typeface="+mn-ea"/>
                <a:cs typeface="华文新魏" panose="02010800040101010101" pitchFamily="2" charset="-122"/>
                <a:sym typeface="+mn-ea"/>
              </a:rPr>
              <a:t>按超过国家规定标准的</a:t>
            </a:r>
            <a:r>
              <a:rPr lang="zh-CN" altLang="en-US" sz="1600" noProof="1">
                <a:latin typeface="+mn-ea"/>
                <a:ea typeface="+mn-ea"/>
                <a:cs typeface="华文新魏" panose="02010800040101010101" pitchFamily="2" charset="-122"/>
                <a:sym typeface="+mn-ea"/>
              </a:rPr>
              <a:t>分贝确定。</a:t>
            </a:r>
            <a:endParaRPr lang="zh-CN" altLang="zh-CN" sz="1600" noProof="1">
              <a:latin typeface="+mn-ea"/>
              <a:ea typeface="+mn-ea"/>
              <a:cs typeface="华文新魏" panose="02010800040101010101" pitchFamily="2" charset="-122"/>
              <a:sym typeface="+mn-ea"/>
            </a:endParaRPr>
          </a:p>
          <a:p>
            <a:pPr algn="just" eaLnBrk="1" hangingPunct="1">
              <a:lnSpc>
                <a:spcPct val="150000"/>
              </a:lnSpc>
              <a:spcBef>
                <a:spcPct val="0"/>
              </a:spcBef>
              <a:buFont typeface="Arial" panose="020B0604020202020204" pitchFamily="34" charset="0"/>
              <a:buNone/>
            </a:pPr>
            <a:r>
              <a:rPr lang="zh-CN" altLang="zh-CN" sz="1600" noProof="1">
                <a:latin typeface="+mn-ea"/>
                <a:ea typeface="+mn-ea"/>
                <a:cs typeface="华文新魏" panose="02010800040101010101" pitchFamily="2" charset="-122"/>
                <a:sym typeface="+mn-ea"/>
              </a:rPr>
              <a:t>超过国家规定标准的分贝数是指实际产生的工业噪声与国家规定的工业噪声排放标准限值之间的差值。</a:t>
            </a:r>
            <a:endParaRPr lang="zh-CN" altLang="zh-CN" sz="1600" noProof="1">
              <a:latin typeface="+mn-ea"/>
              <a:ea typeface="+mn-ea"/>
              <a:cs typeface="华文新魏" panose="02010800040101010101" pitchFamily="2" charset="-122"/>
              <a:sym typeface="+mn-ea"/>
            </a:endParaRPr>
          </a:p>
        </p:txBody>
      </p:sp>
      <p:sp>
        <p:nvSpPr>
          <p:cNvPr id="98309" name="矩形 93"/>
          <p:cNvSpPr>
            <a:spLocks noChangeArrowheads="1"/>
          </p:cNvSpPr>
          <p:nvPr/>
        </p:nvSpPr>
        <p:spPr bwMode="auto">
          <a:xfrm>
            <a:off x="2051050" y="1012508"/>
            <a:ext cx="287338" cy="288925"/>
          </a:xfrm>
          <a:custGeom>
            <a:avLst/>
            <a:gdLst>
              <a:gd name="T0" fmla="*/ 0 w 504056"/>
              <a:gd name="T1" fmla="*/ 0 h 504056"/>
              <a:gd name="T2" fmla="*/ 1 w 504056"/>
              <a:gd name="T3" fmla="*/ 0 h 504056"/>
              <a:gd name="T4" fmla="*/ 1 w 504056"/>
              <a:gd name="T5" fmla="*/ 1 h 504056"/>
              <a:gd name="T6" fmla="*/ 1 w 504056"/>
              <a:gd name="T7" fmla="*/ 1 h 504056"/>
              <a:gd name="T8" fmla="*/ 1 w 504056"/>
              <a:gd name="T9" fmla="*/ 1 h 504056"/>
              <a:gd name="T10" fmla="*/ 0 w 504056"/>
              <a:gd name="T11" fmla="*/ 1 h 504056"/>
              <a:gd name="T12" fmla="*/ 0 w 504056"/>
              <a:gd name="T13" fmla="*/ 0 h 504056"/>
              <a:gd name="T14" fmla="*/ 0 60000 65536"/>
              <a:gd name="T15" fmla="*/ 0 60000 65536"/>
              <a:gd name="T16" fmla="*/ 0 60000 65536"/>
              <a:gd name="T17" fmla="*/ 0 60000 65536"/>
              <a:gd name="T18" fmla="*/ 0 60000 65536"/>
              <a:gd name="T19" fmla="*/ 0 60000 65536"/>
              <a:gd name="T20" fmla="*/ 0 60000 65536"/>
              <a:gd name="T21" fmla="*/ 0 w 504056"/>
              <a:gd name="T22" fmla="*/ 0 h 504056"/>
              <a:gd name="T23" fmla="*/ 504056 w 504056"/>
              <a:gd name="T24" fmla="*/ 504056 h 504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056" h="504056">
                <a:moveTo>
                  <a:pt x="0" y="0"/>
                </a:moveTo>
                <a:lnTo>
                  <a:pt x="504056" y="0"/>
                </a:lnTo>
                <a:lnTo>
                  <a:pt x="504056" y="144016"/>
                </a:lnTo>
                <a:lnTo>
                  <a:pt x="144016" y="144016"/>
                </a:lnTo>
                <a:lnTo>
                  <a:pt x="144016" y="504056"/>
                </a:lnTo>
                <a:lnTo>
                  <a:pt x="0" y="504056"/>
                </a:lnTo>
                <a:lnTo>
                  <a:pt x="0" y="0"/>
                </a:lnTo>
                <a:close/>
              </a:path>
            </a:pathLst>
          </a:cu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98310" name="矩形 93"/>
          <p:cNvSpPr>
            <a:spLocks noChangeArrowheads="1"/>
          </p:cNvSpPr>
          <p:nvPr/>
        </p:nvSpPr>
        <p:spPr bwMode="auto">
          <a:xfrm rot="10800000">
            <a:off x="6805295" y="2022475"/>
            <a:ext cx="287338" cy="288925"/>
          </a:xfrm>
          <a:custGeom>
            <a:avLst/>
            <a:gdLst>
              <a:gd name="T0" fmla="*/ 0 w 504056"/>
              <a:gd name="T1" fmla="*/ 0 h 504056"/>
              <a:gd name="T2" fmla="*/ 1 w 504056"/>
              <a:gd name="T3" fmla="*/ 0 h 504056"/>
              <a:gd name="T4" fmla="*/ 1 w 504056"/>
              <a:gd name="T5" fmla="*/ 1 h 504056"/>
              <a:gd name="T6" fmla="*/ 1 w 504056"/>
              <a:gd name="T7" fmla="*/ 1 h 504056"/>
              <a:gd name="T8" fmla="*/ 1 w 504056"/>
              <a:gd name="T9" fmla="*/ 1 h 504056"/>
              <a:gd name="T10" fmla="*/ 0 w 504056"/>
              <a:gd name="T11" fmla="*/ 1 h 504056"/>
              <a:gd name="T12" fmla="*/ 0 w 504056"/>
              <a:gd name="T13" fmla="*/ 0 h 504056"/>
              <a:gd name="T14" fmla="*/ 0 60000 65536"/>
              <a:gd name="T15" fmla="*/ 0 60000 65536"/>
              <a:gd name="T16" fmla="*/ 0 60000 65536"/>
              <a:gd name="T17" fmla="*/ 0 60000 65536"/>
              <a:gd name="T18" fmla="*/ 0 60000 65536"/>
              <a:gd name="T19" fmla="*/ 0 60000 65536"/>
              <a:gd name="T20" fmla="*/ 0 60000 65536"/>
              <a:gd name="T21" fmla="*/ 0 w 504056"/>
              <a:gd name="T22" fmla="*/ 0 h 504056"/>
              <a:gd name="T23" fmla="*/ 504056 w 504056"/>
              <a:gd name="T24" fmla="*/ 504056 h 504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056" h="504056">
                <a:moveTo>
                  <a:pt x="0" y="0"/>
                </a:moveTo>
                <a:lnTo>
                  <a:pt x="504056" y="0"/>
                </a:lnTo>
                <a:lnTo>
                  <a:pt x="504056" y="144016"/>
                </a:lnTo>
                <a:lnTo>
                  <a:pt x="144016" y="144016"/>
                </a:lnTo>
                <a:lnTo>
                  <a:pt x="144016" y="504056"/>
                </a:lnTo>
                <a:lnTo>
                  <a:pt x="0" y="504056"/>
                </a:lnTo>
                <a:lnTo>
                  <a:pt x="0" y="0"/>
                </a:lnTo>
                <a:close/>
              </a:path>
            </a:pathLst>
          </a:cu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98311" name="Freeform 5"/>
          <p:cNvSpPr>
            <a:spLocks noChangeArrowheads="1"/>
          </p:cNvSpPr>
          <p:nvPr/>
        </p:nvSpPr>
        <p:spPr bwMode="auto">
          <a:xfrm>
            <a:off x="468313" y="1144588"/>
            <a:ext cx="1466850" cy="1152525"/>
          </a:xfrm>
          <a:custGeom>
            <a:avLst/>
            <a:gdLst>
              <a:gd name="T0" fmla="*/ 2147483646 w 2740"/>
              <a:gd name="T1" fmla="*/ 2147483646 h 2446"/>
              <a:gd name="T2" fmla="*/ 2147483646 w 2740"/>
              <a:gd name="T3" fmla="*/ 2147483646 h 2446"/>
              <a:gd name="T4" fmla="*/ 2147483646 w 2740"/>
              <a:gd name="T5" fmla="*/ 2147483646 h 2446"/>
              <a:gd name="T6" fmla="*/ 2147483646 w 2740"/>
              <a:gd name="T7" fmla="*/ 2147483646 h 2446"/>
              <a:gd name="T8" fmla="*/ 2147483646 w 2740"/>
              <a:gd name="T9" fmla="*/ 2147483646 h 2446"/>
              <a:gd name="T10" fmla="*/ 2147483646 w 2740"/>
              <a:gd name="T11" fmla="*/ 2147483646 h 2446"/>
              <a:gd name="T12" fmla="*/ 2147483646 w 2740"/>
              <a:gd name="T13" fmla="*/ 2147483646 h 2446"/>
              <a:gd name="T14" fmla="*/ 0 w 2740"/>
              <a:gd name="T15" fmla="*/ 2147483646 h 2446"/>
              <a:gd name="T16" fmla="*/ 2147483646 w 2740"/>
              <a:gd name="T17" fmla="*/ 2147483646 h 2446"/>
              <a:gd name="T18" fmla="*/ 2147483646 w 2740"/>
              <a:gd name="T19" fmla="*/ 2147483646 h 2446"/>
              <a:gd name="T20" fmla="*/ 2147483646 w 2740"/>
              <a:gd name="T21" fmla="*/ 2147483646 h 2446"/>
              <a:gd name="T22" fmla="*/ 2147483646 w 2740"/>
              <a:gd name="T23" fmla="*/ 2147483646 h 2446"/>
              <a:gd name="T24" fmla="*/ 2147483646 w 2740"/>
              <a:gd name="T25" fmla="*/ 2147483646 h 2446"/>
              <a:gd name="T26" fmla="*/ 2147483646 w 2740"/>
              <a:gd name="T27" fmla="*/ 2147483646 h 2446"/>
              <a:gd name="T28" fmla="*/ 2147483646 w 2740"/>
              <a:gd name="T29" fmla="*/ 2147483646 h 2446"/>
              <a:gd name="T30" fmla="*/ 2147483646 w 2740"/>
              <a:gd name="T31" fmla="*/ 2147483646 h 2446"/>
              <a:gd name="T32" fmla="*/ 2147483646 w 2740"/>
              <a:gd name="T33" fmla="*/ 2147483646 h 2446"/>
              <a:gd name="T34" fmla="*/ 2147483646 w 2740"/>
              <a:gd name="T35" fmla="*/ 2147483646 h 2446"/>
              <a:gd name="T36" fmla="*/ 2147483646 w 2740"/>
              <a:gd name="T37" fmla="*/ 2147483646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8312" name="TextBox 46"/>
          <p:cNvSpPr>
            <a:spLocks noChangeArrowheads="1"/>
          </p:cNvSpPr>
          <p:nvPr/>
        </p:nvSpPr>
        <p:spPr bwMode="auto">
          <a:xfrm>
            <a:off x="717550" y="1576388"/>
            <a:ext cx="96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rPr>
              <a:t>工业噪声</a:t>
            </a:r>
            <a:endParaRPr lang="zh-CN" altLang="en-US" sz="1800" b="1">
              <a:solidFill>
                <a:schemeClr val="bg1"/>
              </a:solidFill>
              <a:latin typeface="微软雅黑" panose="020B0503020204020204" pitchFamily="34" charset="-122"/>
            </a:endParaRPr>
          </a:p>
        </p:txBody>
      </p:sp>
      <p:sp>
        <p:nvSpPr>
          <p:cNvPr id="98313" name="TextBox 38"/>
          <p:cNvSpPr>
            <a:spLocks noChangeArrowheads="1"/>
          </p:cNvSpPr>
          <p:nvPr/>
        </p:nvSpPr>
        <p:spPr bwMode="auto">
          <a:xfrm>
            <a:off x="2857500" y="3095625"/>
            <a:ext cx="50990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20000"/>
              </a:lnSpc>
              <a:spcBef>
                <a:spcPct val="0"/>
              </a:spcBef>
              <a:buFont typeface="Arial" panose="020B0604020202020204" pitchFamily="34" charset="0"/>
              <a:buNone/>
            </a:pPr>
            <a:endParaRPr lang="zh-CN" altLang="en-US" sz="1200">
              <a:latin typeface="微软雅黑" panose="020B0503020204020204" pitchFamily="34" charset="-122"/>
              <a:sym typeface="微软雅黑" panose="020B0503020204020204" pitchFamily="34" charset="-122"/>
            </a:endParaRPr>
          </a:p>
        </p:txBody>
      </p:sp>
      <p:sp>
        <p:nvSpPr>
          <p:cNvPr id="98314" name="矩形 2"/>
          <p:cNvSpPr>
            <a:spLocks noChangeArrowheads="1"/>
          </p:cNvSpPr>
          <p:nvPr/>
        </p:nvSpPr>
        <p:spPr bwMode="auto">
          <a:xfrm>
            <a:off x="3563620" y="2283460"/>
            <a:ext cx="3815080" cy="291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0" hangingPunct="1">
              <a:lnSpc>
                <a:spcPts val="2000"/>
              </a:lnSpc>
              <a:spcBef>
                <a:spcPct val="0"/>
              </a:spcBef>
              <a:buFont typeface="Wingdings" panose="05000000000000000000" pitchFamily="2" charset="2"/>
              <a:buChar char="p"/>
            </a:pPr>
            <a:r>
              <a:rPr lang="zh-CN" altLang="zh-CN" sz="1400" noProof="1">
                <a:latin typeface="+mn-ea"/>
                <a:ea typeface="+mn-ea"/>
                <a:cs typeface="华文新魏" panose="02010800040101010101" pitchFamily="2" charset="-122"/>
                <a:sym typeface="+mn-ea"/>
              </a:rPr>
              <a:t>一个单位边界有多处噪声超标，按最高一处超标声级计算应纳税额；当沿边界长度超过</a:t>
            </a:r>
            <a:r>
              <a:rPr lang="en-US" altLang="zh-CN" sz="1400" noProof="1">
                <a:latin typeface="+mn-ea"/>
                <a:ea typeface="+mn-ea"/>
                <a:cs typeface="华文新魏" panose="02010800040101010101" pitchFamily="2" charset="-122"/>
                <a:sym typeface="+mn-ea"/>
              </a:rPr>
              <a:t>100</a:t>
            </a:r>
            <a:r>
              <a:rPr lang="zh-CN" altLang="en-US" sz="1400" noProof="1">
                <a:latin typeface="+mn-ea"/>
                <a:ea typeface="+mn-ea"/>
                <a:cs typeface="华文新魏" panose="02010800040101010101" pitchFamily="2" charset="-122"/>
                <a:sym typeface="+mn-ea"/>
              </a:rPr>
              <a:t>米有两处以上</a:t>
            </a:r>
            <a:r>
              <a:rPr lang="zh-CN" altLang="zh-CN" sz="1400">
                <a:latin typeface="+mn-ea"/>
                <a:ea typeface="+mn-ea"/>
                <a:cs typeface="华文新魏" panose="02010800040101010101" pitchFamily="2" charset="-122"/>
                <a:sym typeface="+mn-ea"/>
              </a:rPr>
              <a:t>噪声超标，按照两个单位计算应纳税额。</a:t>
            </a:r>
            <a:endParaRPr lang="zh-CN" altLang="zh-CN" sz="1400">
              <a:latin typeface="+mn-ea"/>
              <a:ea typeface="+mn-ea"/>
              <a:cs typeface="华文新魏" panose="02010800040101010101" pitchFamily="2" charset="-122"/>
              <a:sym typeface="+mn-ea"/>
            </a:endParaRPr>
          </a:p>
          <a:p>
            <a:pPr eaLnBrk="1" latinLnBrk="0" hangingPunct="1">
              <a:lnSpc>
                <a:spcPts val="2000"/>
              </a:lnSpc>
              <a:spcBef>
                <a:spcPct val="0"/>
              </a:spcBef>
              <a:buFont typeface="Wingdings" panose="05000000000000000000" pitchFamily="2" charset="2"/>
              <a:buChar char="p"/>
            </a:pPr>
            <a:r>
              <a:rPr lang="zh-CN" altLang="zh-CN" sz="1400" noProof="1">
                <a:latin typeface="+mn-ea"/>
                <a:ea typeface="+mn-ea"/>
                <a:cs typeface="华文新魏" panose="02010800040101010101" pitchFamily="2" charset="-122"/>
                <a:sym typeface="+mn-ea"/>
              </a:rPr>
              <a:t>一个单位有不同地点作业场所，应分别计算，合并计征。</a:t>
            </a:r>
            <a:endParaRPr lang="zh-CN" altLang="zh-CN" sz="1400" noProof="1">
              <a:latin typeface="+mn-ea"/>
              <a:ea typeface="+mn-ea"/>
              <a:cs typeface="华文新魏" panose="02010800040101010101" pitchFamily="2" charset="-122"/>
              <a:sym typeface="+mn-ea"/>
            </a:endParaRPr>
          </a:p>
          <a:p>
            <a:pPr eaLnBrk="1" latinLnBrk="0" hangingPunct="1">
              <a:lnSpc>
                <a:spcPts val="2000"/>
              </a:lnSpc>
              <a:spcBef>
                <a:spcPct val="0"/>
              </a:spcBef>
              <a:buFont typeface="Wingdings" panose="05000000000000000000" pitchFamily="2" charset="2"/>
              <a:buChar char="p"/>
            </a:pPr>
            <a:r>
              <a:rPr lang="zh-CN" altLang="zh-CN" sz="1400" noProof="1">
                <a:latin typeface="+mn-ea"/>
                <a:ea typeface="+mn-ea"/>
                <a:cs typeface="华文新魏" panose="02010800040101010101" pitchFamily="2" charset="-122"/>
                <a:sym typeface="+mn-ea"/>
              </a:rPr>
              <a:t>每月应税噪声以本月昼（夜）间最高超标分贝数计算应纳税额，不足一分贝的按四舍五入原则计算。</a:t>
            </a:r>
            <a:endParaRPr lang="zh-CN" altLang="zh-CN" sz="1400" noProof="1">
              <a:latin typeface="+mn-ea"/>
              <a:ea typeface="+mn-ea"/>
              <a:cs typeface="华文新魏" panose="02010800040101010101" pitchFamily="2" charset="-122"/>
              <a:sym typeface="+mn-ea"/>
            </a:endParaRPr>
          </a:p>
          <a:p>
            <a:pPr eaLnBrk="1" latinLnBrk="0" hangingPunct="1">
              <a:lnSpc>
                <a:spcPts val="2000"/>
              </a:lnSpc>
              <a:spcBef>
                <a:spcPct val="0"/>
              </a:spcBef>
              <a:buFont typeface="Wingdings" panose="05000000000000000000" pitchFamily="2" charset="2"/>
              <a:buChar char="p"/>
            </a:pPr>
            <a:r>
              <a:rPr lang="zh-CN" altLang="zh-CN" sz="1400" noProof="1">
                <a:latin typeface="+mn-ea"/>
                <a:ea typeface="+mn-ea"/>
                <a:cs typeface="华文新魏" panose="02010800040101010101" pitchFamily="2" charset="-122"/>
                <a:sym typeface="+mn-ea"/>
              </a:rPr>
              <a:t>本月昼（夜）超标作业时间不足15昼（夜）的，减半计算应纳税额。</a:t>
            </a:r>
            <a:endParaRPr lang="zh-CN" altLang="zh-CN" sz="1400" noProof="1">
              <a:latin typeface="+mn-ea"/>
              <a:ea typeface="+mn-ea"/>
              <a:cs typeface="华文新魏" panose="02010800040101010101" pitchFamily="2" charset="-122"/>
              <a:sym typeface="+mn-ea"/>
            </a:endParaRPr>
          </a:p>
        </p:txBody>
      </p:sp>
      <p:sp>
        <p:nvSpPr>
          <p:cNvPr id="98315" name="矩形 5"/>
          <p:cNvSpPr>
            <a:spLocks noChangeArrowheads="1"/>
          </p:cNvSpPr>
          <p:nvPr/>
        </p:nvSpPr>
        <p:spPr bwMode="auto">
          <a:xfrm>
            <a:off x="395288" y="2643188"/>
            <a:ext cx="3095625" cy="1935162"/>
          </a:xfrm>
          <a:prstGeom prst="rect">
            <a:avLst/>
          </a:prstGeom>
          <a:solidFill>
            <a:srgbClr val="005EA1"/>
          </a:solidFill>
          <a:ln>
            <a:noFill/>
          </a:ln>
          <a:extLst>
            <a:ext uri="{91240B29-F687-4F45-9708-019B960494DF}">
              <a14:hiddenLine xmlns:a14="http://schemas.microsoft.com/office/drawing/2010/main" w="9525">
                <a:solidFill>
                  <a:srgbClr val="000000"/>
                </a:solidFill>
                <a:round/>
              </a14:hiddenLine>
            </a:ext>
          </a:extLst>
        </p:spPr>
        <p:txBody>
          <a:bodyPr anchor="ct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000"/>
              </a:lnSpc>
              <a:spcBef>
                <a:spcPct val="0"/>
              </a:spcBef>
              <a:buFont typeface="Wingdings" panose="05000000000000000000" pitchFamily="2" charset="2"/>
              <a:buChar char="p"/>
            </a:pPr>
            <a:r>
              <a:rPr lang="zh-CN" altLang="en-US" sz="1500" dirty="0">
                <a:solidFill>
                  <a:schemeClr val="bg1"/>
                </a:solidFill>
                <a:latin typeface="微软雅黑" panose="020B0503020204020204" pitchFamily="34" charset="-122"/>
              </a:rPr>
              <a:t>超过</a:t>
            </a:r>
            <a:r>
              <a:rPr lang="en-US" altLang="zh-CN" sz="1500" dirty="0">
                <a:solidFill>
                  <a:schemeClr val="bg1"/>
                </a:solidFill>
                <a:latin typeface="微软雅黑" panose="020B0503020204020204" pitchFamily="34" charset="-122"/>
              </a:rPr>
              <a:t>1-3</a:t>
            </a:r>
            <a:r>
              <a:rPr lang="zh-CN" altLang="en-US" sz="1500" dirty="0">
                <a:solidFill>
                  <a:schemeClr val="bg1"/>
                </a:solidFill>
                <a:latin typeface="微软雅黑" panose="020B0503020204020204" pitchFamily="34" charset="-122"/>
              </a:rPr>
              <a:t>分贝，每月</a:t>
            </a:r>
            <a:r>
              <a:rPr lang="en-US" altLang="zh-CN" sz="1500" dirty="0">
                <a:solidFill>
                  <a:schemeClr val="bg1"/>
                </a:solidFill>
                <a:latin typeface="微软雅黑" panose="020B0503020204020204" pitchFamily="34" charset="-122"/>
              </a:rPr>
              <a:t>350</a:t>
            </a:r>
            <a:r>
              <a:rPr lang="zh-CN" altLang="en-US" sz="1500" dirty="0">
                <a:solidFill>
                  <a:schemeClr val="bg1"/>
                </a:solidFill>
                <a:latin typeface="微软雅黑" panose="020B0503020204020204" pitchFamily="34" charset="-122"/>
              </a:rPr>
              <a:t>元</a:t>
            </a:r>
            <a:endParaRPr lang="zh-CN" altLang="en-US" sz="1500" dirty="0">
              <a:solidFill>
                <a:schemeClr val="bg1"/>
              </a:solidFill>
              <a:latin typeface="微软雅黑" panose="020B0503020204020204" pitchFamily="34" charset="-122"/>
            </a:endParaRPr>
          </a:p>
          <a:p>
            <a:pPr eaLnBrk="1" hangingPunct="1">
              <a:lnSpc>
                <a:spcPts val="2000"/>
              </a:lnSpc>
              <a:spcBef>
                <a:spcPct val="0"/>
              </a:spcBef>
              <a:buFont typeface="Wingdings" panose="05000000000000000000" pitchFamily="2" charset="2"/>
              <a:buChar char="p"/>
            </a:pPr>
            <a:r>
              <a:rPr lang="zh-CN" altLang="en-US" sz="1500" dirty="0">
                <a:solidFill>
                  <a:schemeClr val="bg1"/>
                </a:solidFill>
                <a:latin typeface="微软雅黑" panose="020B0503020204020204" pitchFamily="34" charset="-122"/>
              </a:rPr>
              <a:t>超过</a:t>
            </a:r>
            <a:r>
              <a:rPr lang="en-US" altLang="zh-CN" sz="1500" dirty="0">
                <a:solidFill>
                  <a:schemeClr val="bg1"/>
                </a:solidFill>
                <a:latin typeface="微软雅黑" panose="020B0503020204020204" pitchFamily="34" charset="-122"/>
              </a:rPr>
              <a:t>4-6</a:t>
            </a:r>
            <a:r>
              <a:rPr lang="zh-CN" altLang="en-US" sz="1500" dirty="0">
                <a:solidFill>
                  <a:schemeClr val="bg1"/>
                </a:solidFill>
                <a:latin typeface="微软雅黑" panose="020B0503020204020204" pitchFamily="34" charset="-122"/>
              </a:rPr>
              <a:t>分贝，每月</a:t>
            </a:r>
            <a:r>
              <a:rPr lang="en-US" altLang="zh-CN" sz="1500" dirty="0">
                <a:solidFill>
                  <a:schemeClr val="bg1"/>
                </a:solidFill>
                <a:latin typeface="微软雅黑" panose="020B0503020204020204" pitchFamily="34" charset="-122"/>
              </a:rPr>
              <a:t>700</a:t>
            </a:r>
            <a:r>
              <a:rPr lang="zh-CN" altLang="en-US" sz="1500" dirty="0">
                <a:solidFill>
                  <a:schemeClr val="bg1"/>
                </a:solidFill>
                <a:latin typeface="微软雅黑" panose="020B0503020204020204" pitchFamily="34" charset="-122"/>
              </a:rPr>
              <a:t>元</a:t>
            </a:r>
            <a:endParaRPr lang="zh-CN" altLang="en-US" sz="1500" dirty="0">
              <a:solidFill>
                <a:schemeClr val="bg1"/>
              </a:solidFill>
              <a:latin typeface="微软雅黑" panose="020B0503020204020204" pitchFamily="34" charset="-122"/>
            </a:endParaRPr>
          </a:p>
          <a:p>
            <a:pPr eaLnBrk="1" hangingPunct="1">
              <a:lnSpc>
                <a:spcPts val="2000"/>
              </a:lnSpc>
              <a:spcBef>
                <a:spcPct val="0"/>
              </a:spcBef>
              <a:buFont typeface="Wingdings" panose="05000000000000000000" pitchFamily="2" charset="2"/>
              <a:buChar char="p"/>
            </a:pPr>
            <a:r>
              <a:rPr lang="zh-CN" altLang="en-US" sz="1500" dirty="0">
                <a:solidFill>
                  <a:schemeClr val="bg1"/>
                </a:solidFill>
                <a:latin typeface="微软雅黑" panose="020B0503020204020204" pitchFamily="34" charset="-122"/>
              </a:rPr>
              <a:t>超过</a:t>
            </a:r>
            <a:r>
              <a:rPr lang="en-US" altLang="zh-CN" sz="1500" dirty="0">
                <a:solidFill>
                  <a:schemeClr val="bg1"/>
                </a:solidFill>
                <a:latin typeface="微软雅黑" panose="020B0503020204020204" pitchFamily="34" charset="-122"/>
              </a:rPr>
              <a:t>7-9</a:t>
            </a:r>
            <a:r>
              <a:rPr lang="zh-CN" altLang="en-US" sz="1500" dirty="0">
                <a:solidFill>
                  <a:schemeClr val="bg1"/>
                </a:solidFill>
                <a:latin typeface="微软雅黑" panose="020B0503020204020204" pitchFamily="34" charset="-122"/>
              </a:rPr>
              <a:t>分贝，每月</a:t>
            </a:r>
            <a:r>
              <a:rPr lang="en-US" altLang="zh-CN" sz="1500" dirty="0">
                <a:solidFill>
                  <a:schemeClr val="bg1"/>
                </a:solidFill>
                <a:latin typeface="微软雅黑" panose="020B0503020204020204" pitchFamily="34" charset="-122"/>
              </a:rPr>
              <a:t>1400</a:t>
            </a:r>
            <a:r>
              <a:rPr lang="zh-CN" altLang="en-US" sz="1500" dirty="0">
                <a:solidFill>
                  <a:schemeClr val="bg1"/>
                </a:solidFill>
                <a:latin typeface="微软雅黑" panose="020B0503020204020204" pitchFamily="34" charset="-122"/>
              </a:rPr>
              <a:t>元</a:t>
            </a:r>
            <a:endParaRPr lang="zh-CN" altLang="en-US" sz="1500" dirty="0">
              <a:solidFill>
                <a:schemeClr val="bg1"/>
              </a:solidFill>
              <a:latin typeface="微软雅黑" panose="020B0503020204020204" pitchFamily="34" charset="-122"/>
            </a:endParaRPr>
          </a:p>
          <a:p>
            <a:pPr eaLnBrk="1" hangingPunct="1">
              <a:lnSpc>
                <a:spcPts val="2000"/>
              </a:lnSpc>
              <a:spcBef>
                <a:spcPct val="0"/>
              </a:spcBef>
              <a:buFont typeface="Wingdings" panose="05000000000000000000" pitchFamily="2" charset="2"/>
              <a:buChar char="p"/>
            </a:pPr>
            <a:r>
              <a:rPr lang="zh-CN" altLang="en-US" sz="1500" dirty="0">
                <a:solidFill>
                  <a:schemeClr val="bg1"/>
                </a:solidFill>
                <a:latin typeface="微软雅黑" panose="020B0503020204020204" pitchFamily="34" charset="-122"/>
              </a:rPr>
              <a:t>超过</a:t>
            </a:r>
            <a:r>
              <a:rPr lang="en-US" altLang="zh-CN" sz="1500" dirty="0">
                <a:solidFill>
                  <a:schemeClr val="bg1"/>
                </a:solidFill>
                <a:latin typeface="微软雅黑" panose="020B0503020204020204" pitchFamily="34" charset="-122"/>
              </a:rPr>
              <a:t>10-12</a:t>
            </a:r>
            <a:r>
              <a:rPr lang="zh-CN" altLang="en-US" sz="1500" dirty="0">
                <a:solidFill>
                  <a:schemeClr val="bg1"/>
                </a:solidFill>
                <a:latin typeface="微软雅黑" panose="020B0503020204020204" pitchFamily="34" charset="-122"/>
              </a:rPr>
              <a:t>分贝，每月</a:t>
            </a:r>
            <a:r>
              <a:rPr lang="en-US" altLang="zh-CN" sz="1500" dirty="0">
                <a:solidFill>
                  <a:schemeClr val="bg1"/>
                </a:solidFill>
                <a:latin typeface="微软雅黑" panose="020B0503020204020204" pitchFamily="34" charset="-122"/>
              </a:rPr>
              <a:t>2800</a:t>
            </a:r>
            <a:r>
              <a:rPr lang="zh-CN" altLang="en-US" sz="1500" dirty="0">
                <a:solidFill>
                  <a:schemeClr val="bg1"/>
                </a:solidFill>
                <a:latin typeface="微软雅黑" panose="020B0503020204020204" pitchFamily="34" charset="-122"/>
              </a:rPr>
              <a:t>元</a:t>
            </a:r>
            <a:endParaRPr lang="zh-CN" altLang="en-US" sz="1500" dirty="0">
              <a:solidFill>
                <a:schemeClr val="bg1"/>
              </a:solidFill>
              <a:latin typeface="微软雅黑" panose="020B0503020204020204" pitchFamily="34" charset="-122"/>
            </a:endParaRPr>
          </a:p>
          <a:p>
            <a:pPr eaLnBrk="1" hangingPunct="1">
              <a:lnSpc>
                <a:spcPts val="2000"/>
              </a:lnSpc>
              <a:spcBef>
                <a:spcPct val="0"/>
              </a:spcBef>
              <a:buFont typeface="Wingdings" panose="05000000000000000000" pitchFamily="2" charset="2"/>
              <a:buChar char="p"/>
            </a:pPr>
            <a:r>
              <a:rPr lang="zh-CN" altLang="en-US" sz="1500" dirty="0">
                <a:solidFill>
                  <a:schemeClr val="bg1"/>
                </a:solidFill>
                <a:latin typeface="微软雅黑" panose="020B0503020204020204" pitchFamily="34" charset="-122"/>
              </a:rPr>
              <a:t>超过</a:t>
            </a:r>
            <a:r>
              <a:rPr lang="en-US" altLang="zh-CN" sz="1500" dirty="0">
                <a:solidFill>
                  <a:schemeClr val="bg1"/>
                </a:solidFill>
                <a:latin typeface="微软雅黑" panose="020B0503020204020204" pitchFamily="34" charset="-122"/>
              </a:rPr>
              <a:t>13-15</a:t>
            </a:r>
            <a:r>
              <a:rPr lang="zh-CN" altLang="en-US" sz="1500" dirty="0">
                <a:solidFill>
                  <a:schemeClr val="bg1"/>
                </a:solidFill>
                <a:latin typeface="微软雅黑" panose="020B0503020204020204" pitchFamily="34" charset="-122"/>
              </a:rPr>
              <a:t>分贝，每月</a:t>
            </a:r>
            <a:r>
              <a:rPr lang="en-US" altLang="zh-CN" sz="1500" dirty="0">
                <a:solidFill>
                  <a:schemeClr val="bg1"/>
                </a:solidFill>
                <a:latin typeface="微软雅黑" panose="020B0503020204020204" pitchFamily="34" charset="-122"/>
              </a:rPr>
              <a:t>5600</a:t>
            </a:r>
            <a:r>
              <a:rPr lang="zh-CN" altLang="en-US" sz="1500" dirty="0">
                <a:solidFill>
                  <a:schemeClr val="bg1"/>
                </a:solidFill>
                <a:latin typeface="微软雅黑" panose="020B0503020204020204" pitchFamily="34" charset="-122"/>
              </a:rPr>
              <a:t>元</a:t>
            </a:r>
            <a:endParaRPr lang="zh-CN" altLang="en-US" sz="1500" dirty="0">
              <a:solidFill>
                <a:schemeClr val="bg1"/>
              </a:solidFill>
              <a:latin typeface="微软雅黑" panose="020B0503020204020204" pitchFamily="34" charset="-122"/>
            </a:endParaRPr>
          </a:p>
          <a:p>
            <a:pPr eaLnBrk="1" hangingPunct="1">
              <a:lnSpc>
                <a:spcPts val="2000"/>
              </a:lnSpc>
              <a:spcBef>
                <a:spcPct val="0"/>
              </a:spcBef>
              <a:buFont typeface="Wingdings" panose="05000000000000000000" pitchFamily="2" charset="2"/>
              <a:buChar char="p"/>
            </a:pPr>
            <a:r>
              <a:rPr lang="zh-CN" altLang="en-US" sz="1500" dirty="0">
                <a:solidFill>
                  <a:schemeClr val="bg1"/>
                </a:solidFill>
                <a:latin typeface="微软雅黑" panose="020B0503020204020204" pitchFamily="34" charset="-122"/>
              </a:rPr>
              <a:t>超过</a:t>
            </a:r>
            <a:r>
              <a:rPr lang="en-US" altLang="zh-CN" sz="1500" dirty="0">
                <a:solidFill>
                  <a:schemeClr val="bg1"/>
                </a:solidFill>
                <a:latin typeface="微软雅黑" panose="020B0503020204020204" pitchFamily="34" charset="-122"/>
              </a:rPr>
              <a:t>16</a:t>
            </a:r>
            <a:r>
              <a:rPr lang="zh-CN" altLang="en-US" sz="1500" dirty="0">
                <a:solidFill>
                  <a:schemeClr val="bg1"/>
                </a:solidFill>
                <a:latin typeface="微软雅黑" panose="020B0503020204020204" pitchFamily="34" charset="-122"/>
              </a:rPr>
              <a:t>分贝，每月</a:t>
            </a:r>
            <a:r>
              <a:rPr lang="en-US" altLang="zh-CN" sz="1500" dirty="0">
                <a:solidFill>
                  <a:schemeClr val="bg1"/>
                </a:solidFill>
                <a:latin typeface="微软雅黑" panose="020B0503020204020204" pitchFamily="34" charset="-122"/>
              </a:rPr>
              <a:t>11200</a:t>
            </a:r>
            <a:r>
              <a:rPr lang="zh-CN" altLang="en-US" sz="1500" dirty="0">
                <a:solidFill>
                  <a:schemeClr val="bg1"/>
                </a:solidFill>
                <a:latin typeface="微软雅黑" panose="020B0503020204020204" pitchFamily="34" charset="-122"/>
              </a:rPr>
              <a:t>元</a:t>
            </a:r>
            <a:endParaRPr lang="zh-CN" altLang="en-US" sz="1500" dirty="0">
              <a:solidFill>
                <a:schemeClr val="bg1"/>
              </a:solidFill>
              <a:latin typeface="微软雅黑" panose="020B0503020204020204" pitchFamily="34" charset="-122"/>
            </a:endParaRPr>
          </a:p>
        </p:txBody>
      </p:sp>
    </p:spTree>
  </p:cSld>
  <p:clrMapOvr>
    <a:masterClrMapping/>
  </p:clrMapOvr>
  <p:transition spd="med" advClick="0"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竖排标题 1"/>
          <p:cNvSpPr>
            <a:spLocks noGrp="1" noChangeArrowheads="1"/>
          </p:cNvSpPr>
          <p:nvPr>
            <p:ph type="title" orient="vert"/>
          </p:nvPr>
        </p:nvSpPr>
        <p:spPr>
          <a:xfrm>
            <a:off x="252413" y="-20638"/>
            <a:ext cx="7775575" cy="10493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zh-CN" sz="2800" dirty="0">
                <a:solidFill>
                  <a:srgbClr val="000000"/>
                </a:solidFill>
                <a:latin typeface="+mn-ea"/>
                <a:ea typeface="+mn-ea"/>
                <a:cs typeface="楷体" panose="02010609060101010101" pitchFamily="49" charset="-122"/>
              </a:rPr>
              <a:t>工业噪声标准</a:t>
            </a:r>
            <a:endParaRPr lang="zh-CN" altLang="en-US" sz="2800" dirty="0">
              <a:solidFill>
                <a:srgbClr val="000000"/>
              </a:solidFill>
              <a:latin typeface="+mn-ea"/>
              <a:ea typeface="+mn-ea"/>
              <a:cs typeface="楷体" panose="02010609060101010101" pitchFamily="49" charset="-122"/>
            </a:endParaRPr>
          </a:p>
        </p:txBody>
      </p:sp>
      <p:pic>
        <p:nvPicPr>
          <p:cNvPr id="99331" name="Group 3"/>
          <p:cNvPicPr>
            <a:picLocks noGrp="1" noChangeAspect="1" noChangeArrowheads="1"/>
          </p:cNvPicPr>
          <p:nvPr>
            <p:ph idx="4294967295"/>
          </p:nvPr>
        </p:nvPicPr>
        <p:blipFill>
          <a:blip r:embed="rId1" cstate="print">
            <a:extLst>
              <a:ext uri="{28A0092B-C50C-407E-A947-70E740481C1C}">
                <a14:useLocalDpi xmlns:a14="http://schemas.microsoft.com/office/drawing/2010/main" val="0"/>
              </a:ext>
            </a:extLst>
          </a:blip>
          <a:srcRect/>
          <a:stretch>
            <a:fillRect/>
          </a:stretch>
        </p:blipFill>
        <p:spPr>
          <a:xfrm>
            <a:off x="539750" y="1749425"/>
            <a:ext cx="6054725" cy="2767013"/>
          </a:xfrm>
          <a:noFill/>
        </p:spPr>
      </p:pic>
      <p:sp>
        <p:nvSpPr>
          <p:cNvPr id="99332" name="文本占位符 31745"/>
          <p:cNvSpPr txBox="1">
            <a:spLocks noChangeArrowheads="1"/>
          </p:cNvSpPr>
          <p:nvPr/>
        </p:nvSpPr>
        <p:spPr bwMode="auto">
          <a:xfrm>
            <a:off x="179388" y="1235075"/>
            <a:ext cx="621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80000"/>
              </a:lnSpc>
              <a:buFont typeface="Arial" panose="020B0604020202020204" pitchFamily="34" charset="0"/>
              <a:buNone/>
            </a:pPr>
            <a:r>
              <a:rPr lang="zh-CN" altLang="en-US" sz="2300" b="1" dirty="0">
                <a:latin typeface="微软雅黑" panose="020B0503020204020204" pitchFamily="34" charset="-122"/>
                <a:sym typeface="Arial" panose="020B0604020202020204" pitchFamily="34" charset="0"/>
              </a:rPr>
              <a:t>《</a:t>
            </a:r>
            <a:r>
              <a:rPr lang="zh-CN" altLang="en-US" sz="1800" b="1" dirty="0">
                <a:latin typeface="微软雅黑" panose="020B0503020204020204" pitchFamily="34" charset="-122"/>
                <a:sym typeface="Arial" panose="020B0604020202020204" pitchFamily="34" charset="0"/>
              </a:rPr>
              <a:t>工业企业厂界环境噪声排放标准》（GB12348-2008）</a:t>
            </a:r>
            <a:endParaRPr lang="zh-CN" altLang="en-US" sz="1800" b="1" dirty="0">
              <a:latin typeface="微软雅黑" panose="020B0503020204020204" pitchFamily="34" charset="-122"/>
              <a:sym typeface="Arial" panose="020B0604020202020204" pitchFamily="34" charset="0"/>
            </a:endParaRPr>
          </a:p>
          <a:p>
            <a:pPr>
              <a:lnSpc>
                <a:spcPct val="80000"/>
              </a:lnSpc>
              <a:buFont typeface="Arial" panose="020B0604020202020204" pitchFamily="34" charset="0"/>
              <a:buNone/>
            </a:pPr>
            <a:endParaRPr lang="zh-CN" altLang="en-US" sz="1800" b="1" dirty="0">
              <a:latin typeface="微软雅黑" panose="020B0503020204020204" pitchFamily="34" charset="-122"/>
              <a:sym typeface="Arial" panose="020B0604020202020204"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36195" y="0"/>
            <a:ext cx="9180830" cy="519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标题 1"/>
          <p:cNvSpPr>
            <a:spLocks noGrp="1"/>
          </p:cNvSpPr>
          <p:nvPr>
            <p:ph type="ctrTitle" idx="4294967295"/>
          </p:nvPr>
        </p:nvSpPr>
        <p:spPr>
          <a:xfrm>
            <a:off x="628650" y="273844"/>
            <a:ext cx="7886700" cy="994172"/>
          </a:xfrm>
          <a:prstGeom prst="rect">
            <a:avLst/>
          </a:prstGeom>
          <a:noFill/>
          <a:ln w="9525">
            <a:noFill/>
          </a:ln>
        </p:spPr>
        <p:txBody>
          <a:bodyPr/>
          <a:lstStyle>
            <a:lvl1pPr lvl="0">
              <a:buClrTx/>
              <a:buSzTx/>
              <a:buFontTx/>
              <a:defRPr/>
            </a:lvl1pPr>
          </a:lstStyle>
          <a:p>
            <a:pPr marL="0" lvl="0" indent="0" eaLnBrk="1" hangingPunct="1"/>
            <a:endParaRPr lang="zh-CN" altLang="en-US" dirty="0"/>
          </a:p>
        </p:txBody>
      </p:sp>
      <p:pic>
        <p:nvPicPr>
          <p:cNvPr id="20483" name="内容占位符 3" descr="税额表.GIF"/>
          <p:cNvPicPr>
            <a:picLocks noGrp="1" noChangeAspect="1"/>
          </p:cNvPicPr>
          <p:nvPr>
            <p:ph idx="4294967295"/>
          </p:nvPr>
        </p:nvPicPr>
        <p:blipFill>
          <a:blip r:embed="rId3" cstate="print"/>
          <a:stretch>
            <a:fillRect/>
          </a:stretch>
        </p:blipFill>
        <p:spPr>
          <a:xfrm>
            <a:off x="628650" y="0"/>
            <a:ext cx="8174831" cy="51435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8770" cy="514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419951" y="1996094"/>
            <a:ext cx="1971013" cy="2797292"/>
            <a:chOff x="550289" y="2132744"/>
            <a:chExt cx="2628458" cy="3728957"/>
          </a:xfrm>
        </p:grpSpPr>
        <p:sp>
          <p:nvSpPr>
            <p:cNvPr id="4" name="Freeform 50"/>
            <p:cNvSpPr/>
            <p:nvPr/>
          </p:nvSpPr>
          <p:spPr>
            <a:xfrm>
              <a:off x="1064725" y="2132744"/>
              <a:ext cx="2073623" cy="181413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438627" tIns="217500" rIns="435411" bIns="2175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28600" lvl="1" indent="-228600" defTabSz="1066800" fontAlgn="auto">
                <a:lnSpc>
                  <a:spcPct val="90000"/>
                </a:lnSpc>
                <a:spcAft>
                  <a:spcPct val="15000"/>
                </a:spcAft>
                <a:defRPr/>
              </a:pPr>
              <a:r>
                <a:rPr lang="en-US" sz="4800">
                  <a:solidFill>
                    <a:prstClr val="white"/>
                  </a:solidFill>
                  <a:cs typeface="+mn-ea"/>
                  <a:sym typeface="Arial" panose="020B0604020202020204" pitchFamily="34" charset="0"/>
                </a:rPr>
                <a:t> </a:t>
              </a:r>
              <a:endParaRPr lang="en-US" sz="4800">
                <a:solidFill>
                  <a:srgbClr val="023759">
                    <a:lumMod val="75000"/>
                  </a:srgbClr>
                </a:solidFill>
                <a:cs typeface="+mn-ea"/>
                <a:sym typeface="Arial" panose="020B0604020202020204" pitchFamily="34" charset="0"/>
              </a:endParaRPr>
            </a:p>
          </p:txBody>
        </p:sp>
        <p:sp>
          <p:nvSpPr>
            <p:cNvPr id="5" name="Oval 32"/>
            <p:cNvSpPr>
              <a:spLocks noChangeAspect="1"/>
            </p:cNvSpPr>
            <p:nvPr/>
          </p:nvSpPr>
          <p:spPr>
            <a:xfrm>
              <a:off x="550289" y="2524775"/>
              <a:ext cx="1027284" cy="102848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6" name="Oval 33"/>
            <p:cNvSpPr>
              <a:spLocks noChangeAspect="1"/>
            </p:cNvSpPr>
            <p:nvPr/>
          </p:nvSpPr>
          <p:spPr>
            <a:xfrm>
              <a:off x="669371" y="2643814"/>
              <a:ext cx="789120" cy="79199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r>
                <a:rPr lang="en-US" b="1">
                  <a:solidFill>
                    <a:srgbClr val="315B2F"/>
                  </a:solidFill>
                  <a:cs typeface="+mn-ea"/>
                  <a:sym typeface="Arial" panose="020B0604020202020204" pitchFamily="34" charset="0"/>
                </a:rPr>
                <a:t>01</a:t>
              </a:r>
              <a:endParaRPr lang="en-US" b="1">
                <a:solidFill>
                  <a:srgbClr val="315B2F"/>
                </a:solidFill>
                <a:cs typeface="+mn-ea"/>
                <a:sym typeface="Arial" panose="020B0604020202020204" pitchFamily="34" charset="0"/>
              </a:endParaRPr>
            </a:p>
          </p:txBody>
        </p:sp>
        <p:sp>
          <p:nvSpPr>
            <p:cNvPr id="16" name="TextBox 13"/>
            <p:cNvSpPr txBox="1"/>
            <p:nvPr/>
          </p:nvSpPr>
          <p:spPr>
            <a:xfrm>
              <a:off x="1634732" y="2741765"/>
              <a:ext cx="1097373" cy="61540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fontAlgn="auto">
                <a:spcBef>
                  <a:spcPct val="20000"/>
                </a:spcBef>
                <a:spcAft>
                  <a:spcPct val="0"/>
                </a:spcAft>
                <a:defRPr/>
              </a:pPr>
              <a:r>
                <a:rPr lang="zh-CN" altLang="en-US" sz="1500" b="1" dirty="0" smtClean="0">
                  <a:solidFill>
                    <a:schemeClr val="bg1"/>
                  </a:solidFill>
                  <a:cs typeface="+mn-ea"/>
                  <a:sym typeface="Arial" panose="020B0604020202020204" pitchFamily="34" charset="0"/>
                </a:rPr>
                <a:t>自动监测数据</a:t>
              </a:r>
              <a:endParaRPr lang="en-US" sz="1500" b="1" dirty="0">
                <a:solidFill>
                  <a:schemeClr val="bg1"/>
                </a:solidFill>
                <a:cs typeface="+mn-ea"/>
                <a:sym typeface="Arial" panose="020B0604020202020204" pitchFamily="34" charset="0"/>
              </a:endParaRPr>
            </a:p>
          </p:txBody>
        </p:sp>
        <p:sp>
          <p:nvSpPr>
            <p:cNvPr id="18" name="TextBox 13"/>
            <p:cNvSpPr txBox="1"/>
            <p:nvPr/>
          </p:nvSpPr>
          <p:spPr>
            <a:xfrm>
              <a:off x="693281" y="4015500"/>
              <a:ext cx="2485466" cy="1846201"/>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fontAlgn="auto">
                <a:spcBef>
                  <a:spcPct val="20000"/>
                </a:spcBef>
                <a:spcAft>
                  <a:spcPct val="0"/>
                </a:spcAft>
                <a:defRPr/>
              </a:pPr>
              <a:r>
                <a:rPr lang="zh-CN" altLang="zh-CN" b="1" dirty="0" smtClean="0">
                  <a:solidFill>
                    <a:srgbClr val="445469"/>
                  </a:solidFill>
                  <a:cs typeface="+mn-ea"/>
                  <a:sym typeface="Arial" panose="020B0604020202020204" pitchFamily="34" charset="0"/>
                </a:rPr>
                <a:t>安装使用符合国家规定和监测规范的污染物</a:t>
              </a:r>
              <a:r>
                <a:rPr lang="zh-CN" altLang="zh-CN" b="1" dirty="0" smtClean="0">
                  <a:solidFill>
                    <a:srgbClr val="FF0000"/>
                  </a:solidFill>
                  <a:cs typeface="+mn-ea"/>
                  <a:sym typeface="Arial" panose="020B0604020202020204" pitchFamily="34" charset="0"/>
                </a:rPr>
                <a:t>自动监测设备</a:t>
              </a:r>
              <a:r>
                <a:rPr lang="zh-CN" altLang="zh-CN" b="1" dirty="0" smtClean="0">
                  <a:solidFill>
                    <a:srgbClr val="445469"/>
                  </a:solidFill>
                  <a:cs typeface="+mn-ea"/>
                  <a:sym typeface="Arial" panose="020B0604020202020204" pitchFamily="34" charset="0"/>
                </a:rPr>
                <a:t>的，按照污染物自动监测数据计算</a:t>
              </a:r>
              <a:endParaRPr lang="en-US" altLang="zh-CN" b="1" dirty="0">
                <a:solidFill>
                  <a:srgbClr val="445469"/>
                </a:solidFill>
                <a:cs typeface="+mn-ea"/>
                <a:sym typeface="Arial" panose="020B0604020202020204" pitchFamily="34" charset="0"/>
              </a:endParaRPr>
            </a:p>
          </p:txBody>
        </p:sp>
      </p:grpSp>
      <p:grpSp>
        <p:nvGrpSpPr>
          <p:cNvPr id="3" name="组合 2"/>
          <p:cNvGrpSpPr/>
          <p:nvPr/>
        </p:nvGrpSpPr>
        <p:grpSpPr>
          <a:xfrm>
            <a:off x="2544026" y="1996094"/>
            <a:ext cx="1941909" cy="1360884"/>
            <a:chOff x="3383713" y="2132744"/>
            <a:chExt cx="2588184" cy="1814069"/>
          </a:xfrm>
        </p:grpSpPr>
        <p:sp>
          <p:nvSpPr>
            <p:cNvPr id="7" name="Freeform 50"/>
            <p:cNvSpPr/>
            <p:nvPr/>
          </p:nvSpPr>
          <p:spPr>
            <a:xfrm>
              <a:off x="3897859" y="2132744"/>
              <a:ext cx="2074038" cy="181406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438627" tIns="217500" rIns="435411" bIns="2175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28600" lvl="1" indent="-228600" defTabSz="1066800" fontAlgn="auto">
                <a:lnSpc>
                  <a:spcPct val="90000"/>
                </a:lnSpc>
                <a:spcAft>
                  <a:spcPct val="15000"/>
                </a:spcAft>
                <a:defRPr/>
              </a:pPr>
              <a:r>
                <a:rPr lang="en-US" sz="4800">
                  <a:solidFill>
                    <a:prstClr val="white"/>
                  </a:solidFill>
                  <a:cs typeface="+mn-ea"/>
                  <a:sym typeface="Arial" panose="020B0604020202020204" pitchFamily="34" charset="0"/>
                </a:rPr>
                <a:t> </a:t>
              </a:r>
              <a:endParaRPr lang="en-US" sz="4800">
                <a:solidFill>
                  <a:srgbClr val="023759">
                    <a:lumMod val="75000"/>
                  </a:srgbClr>
                </a:solidFill>
                <a:cs typeface="+mn-ea"/>
                <a:sym typeface="Arial" panose="020B0604020202020204" pitchFamily="34" charset="0"/>
              </a:endParaRPr>
            </a:p>
          </p:txBody>
        </p:sp>
        <p:sp>
          <p:nvSpPr>
            <p:cNvPr id="8" name="Oval 32"/>
            <p:cNvSpPr>
              <a:spLocks noChangeAspect="1"/>
            </p:cNvSpPr>
            <p:nvPr/>
          </p:nvSpPr>
          <p:spPr>
            <a:xfrm>
              <a:off x="3383713" y="2524760"/>
              <a:ext cx="1026704" cy="102844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9" name="Oval 33"/>
            <p:cNvSpPr>
              <a:spLocks noChangeAspect="1"/>
            </p:cNvSpPr>
            <p:nvPr/>
          </p:nvSpPr>
          <p:spPr>
            <a:xfrm>
              <a:off x="3502728" y="2643794"/>
              <a:ext cx="790261" cy="7919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r>
                <a:rPr lang="en-US" b="1" smtClean="0">
                  <a:solidFill>
                    <a:srgbClr val="315B2F"/>
                  </a:solidFill>
                  <a:cs typeface="+mn-ea"/>
                  <a:sym typeface="Arial" panose="020B0604020202020204" pitchFamily="34" charset="0"/>
                </a:rPr>
                <a:t>02</a:t>
              </a:r>
              <a:endParaRPr lang="en-US" b="1">
                <a:solidFill>
                  <a:srgbClr val="315B2F"/>
                </a:solidFill>
                <a:cs typeface="+mn-ea"/>
                <a:sym typeface="Arial" panose="020B0604020202020204" pitchFamily="34" charset="0"/>
              </a:endParaRPr>
            </a:p>
          </p:txBody>
        </p:sp>
        <p:sp>
          <p:nvSpPr>
            <p:cNvPr id="25" name="TextBox 13"/>
            <p:cNvSpPr txBox="1"/>
            <p:nvPr/>
          </p:nvSpPr>
          <p:spPr>
            <a:xfrm>
              <a:off x="4452809" y="2719977"/>
              <a:ext cx="1087912" cy="615376"/>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fontAlgn="auto">
                <a:spcBef>
                  <a:spcPct val="20000"/>
                </a:spcBef>
                <a:spcAft>
                  <a:spcPct val="0"/>
                </a:spcAft>
                <a:defRPr/>
              </a:pPr>
              <a:r>
                <a:rPr lang="zh-CN" altLang="en-US" sz="1500" b="1" dirty="0" smtClean="0">
                  <a:solidFill>
                    <a:schemeClr val="bg1"/>
                  </a:solidFill>
                  <a:cs typeface="+mn-ea"/>
                  <a:sym typeface="Arial" panose="020B0604020202020204" pitchFamily="34" charset="0"/>
                </a:rPr>
                <a:t>检测机构出具报告</a:t>
              </a:r>
              <a:endParaRPr lang="en-US" sz="1500" b="1" dirty="0">
                <a:solidFill>
                  <a:schemeClr val="bg1"/>
                </a:solidFill>
                <a:cs typeface="+mn-ea"/>
                <a:sym typeface="Arial" panose="020B0604020202020204" pitchFamily="34" charset="0"/>
              </a:endParaRPr>
            </a:p>
          </p:txBody>
        </p:sp>
      </p:grpSp>
      <p:grpSp>
        <p:nvGrpSpPr>
          <p:cNvPr id="17" name="组合 27"/>
          <p:cNvGrpSpPr/>
          <p:nvPr/>
        </p:nvGrpSpPr>
        <p:grpSpPr>
          <a:xfrm>
            <a:off x="4715726" y="1996094"/>
            <a:ext cx="1975514" cy="2256906"/>
            <a:chOff x="6277804" y="2132744"/>
            <a:chExt cx="2634459" cy="3008589"/>
          </a:xfrm>
        </p:grpSpPr>
        <p:sp>
          <p:nvSpPr>
            <p:cNvPr id="10" name="Freeform 50"/>
            <p:cNvSpPr/>
            <p:nvPr/>
          </p:nvSpPr>
          <p:spPr>
            <a:xfrm>
              <a:off x="6792240" y="2132744"/>
              <a:ext cx="2073622" cy="181413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438627" tIns="217500" rIns="435411" bIns="2175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28600" lvl="1" indent="-228600" defTabSz="1066800" fontAlgn="auto">
                <a:lnSpc>
                  <a:spcPct val="90000"/>
                </a:lnSpc>
                <a:spcAft>
                  <a:spcPct val="15000"/>
                </a:spcAft>
                <a:defRPr/>
              </a:pPr>
              <a:r>
                <a:rPr lang="en-US" sz="4800" b="1">
                  <a:solidFill>
                    <a:prstClr val="white"/>
                  </a:solidFill>
                  <a:cs typeface="+mn-ea"/>
                  <a:sym typeface="Arial" panose="020B0604020202020204" pitchFamily="34" charset="0"/>
                </a:rPr>
                <a:t> </a:t>
              </a:r>
              <a:endParaRPr lang="en-US" sz="4800" b="1">
                <a:solidFill>
                  <a:prstClr val="white"/>
                </a:solidFill>
                <a:cs typeface="+mn-ea"/>
                <a:sym typeface="Arial" panose="020B0604020202020204" pitchFamily="34" charset="0"/>
              </a:endParaRPr>
            </a:p>
          </p:txBody>
        </p:sp>
        <p:sp>
          <p:nvSpPr>
            <p:cNvPr id="11" name="Oval 32"/>
            <p:cNvSpPr>
              <a:spLocks noChangeAspect="1"/>
            </p:cNvSpPr>
            <p:nvPr/>
          </p:nvSpPr>
          <p:spPr>
            <a:xfrm>
              <a:off x="6277804" y="2524775"/>
              <a:ext cx="1027284" cy="102848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12" name="Oval 33"/>
            <p:cNvSpPr>
              <a:spLocks noChangeAspect="1"/>
            </p:cNvSpPr>
            <p:nvPr/>
          </p:nvSpPr>
          <p:spPr>
            <a:xfrm>
              <a:off x="6396886" y="2643814"/>
              <a:ext cx="789120" cy="79199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r>
                <a:rPr lang="en-US" b="1" smtClean="0">
                  <a:solidFill>
                    <a:srgbClr val="315B2F"/>
                  </a:solidFill>
                  <a:cs typeface="+mn-ea"/>
                  <a:sym typeface="Arial" panose="020B0604020202020204" pitchFamily="34" charset="0"/>
                </a:rPr>
                <a:t>03</a:t>
              </a:r>
              <a:endParaRPr lang="en-US" b="1" smtClean="0">
                <a:solidFill>
                  <a:srgbClr val="315B2F"/>
                </a:solidFill>
                <a:cs typeface="+mn-ea"/>
                <a:sym typeface="Arial" panose="020B0604020202020204" pitchFamily="34" charset="0"/>
              </a:endParaRPr>
            </a:p>
          </p:txBody>
        </p:sp>
        <p:sp>
          <p:nvSpPr>
            <p:cNvPr id="22" name="TextBox 13"/>
            <p:cNvSpPr txBox="1"/>
            <p:nvPr/>
          </p:nvSpPr>
          <p:spPr>
            <a:xfrm>
              <a:off x="6303464" y="4034121"/>
              <a:ext cx="2608799" cy="1107212"/>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fontAlgn="auto">
                <a:spcBef>
                  <a:spcPct val="20000"/>
                </a:spcBef>
                <a:spcAft>
                  <a:spcPct val="0"/>
                </a:spcAft>
                <a:defRPr/>
              </a:pPr>
              <a:r>
                <a:rPr lang="en-US" altLang="zh-CN" b="1" dirty="0" smtClean="0">
                  <a:solidFill>
                    <a:srgbClr val="445469"/>
                  </a:solidFill>
                  <a:cs typeface="+mn-ea"/>
                  <a:sym typeface="Arial" panose="020B0604020202020204" pitchFamily="34" charset="0"/>
                </a:rPr>
                <a:t>       </a:t>
              </a:r>
              <a:r>
                <a:rPr lang="zh-CN" altLang="zh-CN" b="1" dirty="0">
                  <a:solidFill>
                    <a:srgbClr val="445469"/>
                  </a:solidFill>
                  <a:cs typeface="+mn-ea"/>
                  <a:sym typeface="Arial" panose="020B0604020202020204" pitchFamily="34" charset="0"/>
                </a:rPr>
                <a:t>因排放污染物种类多等原因</a:t>
              </a:r>
              <a:r>
                <a:rPr lang="zh-CN" altLang="zh-CN" b="1" dirty="0">
                  <a:solidFill>
                    <a:srgbClr val="FF0000"/>
                  </a:solidFill>
                  <a:cs typeface="+mn-ea"/>
                  <a:sym typeface="Arial" panose="020B0604020202020204" pitchFamily="34" charset="0"/>
                </a:rPr>
                <a:t>不具备监测条件</a:t>
              </a:r>
              <a:r>
                <a:rPr lang="zh-CN" altLang="zh-CN" b="1" dirty="0" smtClean="0">
                  <a:solidFill>
                    <a:srgbClr val="FF0000"/>
                  </a:solidFill>
                  <a:cs typeface="+mn-ea"/>
                  <a:sym typeface="Arial" panose="020B0604020202020204" pitchFamily="34" charset="0"/>
                </a:rPr>
                <a:t>的</a:t>
              </a:r>
              <a:endParaRPr lang="zh-CN" altLang="zh-CN" b="1" dirty="0" smtClean="0">
                <a:solidFill>
                  <a:srgbClr val="FF0000"/>
                </a:solidFill>
                <a:cs typeface="+mn-ea"/>
                <a:sym typeface="Arial" panose="020B0604020202020204" pitchFamily="34" charset="0"/>
              </a:endParaRPr>
            </a:p>
          </p:txBody>
        </p:sp>
        <p:sp>
          <p:nvSpPr>
            <p:cNvPr id="26" name="TextBox 13"/>
            <p:cNvSpPr txBox="1"/>
            <p:nvPr/>
          </p:nvSpPr>
          <p:spPr>
            <a:xfrm>
              <a:off x="7351360" y="2719998"/>
              <a:ext cx="1095558" cy="61540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fontAlgn="auto">
                <a:spcBef>
                  <a:spcPct val="20000"/>
                </a:spcBef>
                <a:spcAft>
                  <a:spcPct val="0"/>
                </a:spcAft>
                <a:defRPr/>
              </a:pPr>
              <a:r>
                <a:rPr lang="zh-CN" altLang="en-US" sz="1500" b="1" dirty="0" smtClean="0">
                  <a:solidFill>
                    <a:schemeClr val="bg1"/>
                  </a:solidFill>
                  <a:cs typeface="+mn-ea"/>
                  <a:sym typeface="Arial" panose="020B0604020202020204" pitchFamily="34" charset="0"/>
                </a:rPr>
                <a:t>排污系数物料衡算</a:t>
              </a:r>
              <a:endParaRPr lang="zh-CN" altLang="en-US" sz="1500" b="1" dirty="0" smtClean="0">
                <a:solidFill>
                  <a:schemeClr val="bg1"/>
                </a:solidFill>
                <a:cs typeface="+mn-ea"/>
                <a:sym typeface="Arial" panose="020B0604020202020204" pitchFamily="34" charset="0"/>
              </a:endParaRPr>
            </a:p>
          </p:txBody>
        </p:sp>
      </p:grpSp>
      <p:grpSp>
        <p:nvGrpSpPr>
          <p:cNvPr id="19" name="组合 28"/>
          <p:cNvGrpSpPr/>
          <p:nvPr/>
        </p:nvGrpSpPr>
        <p:grpSpPr>
          <a:xfrm>
            <a:off x="6839801" y="1996094"/>
            <a:ext cx="2269274" cy="3096190"/>
            <a:chOff x="9111228" y="2132744"/>
            <a:chExt cx="3024322" cy="4127404"/>
          </a:xfrm>
        </p:grpSpPr>
        <p:sp>
          <p:nvSpPr>
            <p:cNvPr id="13" name="Freeform 50"/>
            <p:cNvSpPr/>
            <p:nvPr/>
          </p:nvSpPr>
          <p:spPr>
            <a:xfrm>
              <a:off x="9625344" y="2132744"/>
              <a:ext cx="2073918" cy="181413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438627" tIns="217500" rIns="435411" bIns="2175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28600" lvl="1" indent="-228600" defTabSz="1066800" fontAlgn="auto">
                <a:lnSpc>
                  <a:spcPct val="90000"/>
                </a:lnSpc>
                <a:spcAft>
                  <a:spcPct val="15000"/>
                </a:spcAft>
                <a:defRPr/>
              </a:pPr>
              <a:r>
                <a:rPr lang="en-US" sz="4800" b="1">
                  <a:solidFill>
                    <a:prstClr val="white"/>
                  </a:solidFill>
                  <a:cs typeface="+mn-ea"/>
                  <a:sym typeface="Arial" panose="020B0604020202020204" pitchFamily="34" charset="0"/>
                </a:rPr>
                <a:t> </a:t>
              </a:r>
              <a:endParaRPr lang="en-US" sz="4800" b="1">
                <a:solidFill>
                  <a:prstClr val="white"/>
                </a:solidFill>
                <a:cs typeface="+mn-ea"/>
                <a:sym typeface="Arial" panose="020B0604020202020204" pitchFamily="34" charset="0"/>
              </a:endParaRPr>
            </a:p>
          </p:txBody>
        </p:sp>
        <p:sp>
          <p:nvSpPr>
            <p:cNvPr id="14" name="Oval 32"/>
            <p:cNvSpPr>
              <a:spLocks noChangeAspect="1"/>
            </p:cNvSpPr>
            <p:nvPr/>
          </p:nvSpPr>
          <p:spPr>
            <a:xfrm>
              <a:off x="9111228" y="2524775"/>
              <a:ext cx="1026645" cy="102848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15" name="Oval 33"/>
            <p:cNvSpPr>
              <a:spLocks noChangeAspect="1"/>
            </p:cNvSpPr>
            <p:nvPr/>
          </p:nvSpPr>
          <p:spPr>
            <a:xfrm>
              <a:off x="9230236" y="2643814"/>
              <a:ext cx="790215" cy="79199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10" fontAlgn="auto">
                <a:spcBef>
                  <a:spcPct val="0"/>
                </a:spcBef>
                <a:spcAft>
                  <a:spcPct val="0"/>
                </a:spcAft>
                <a:defRPr/>
              </a:pPr>
              <a:r>
                <a:rPr lang="en-US" b="1" smtClean="0">
                  <a:solidFill>
                    <a:srgbClr val="315B2F"/>
                  </a:solidFill>
                  <a:cs typeface="+mn-ea"/>
                  <a:sym typeface="Arial" panose="020B0604020202020204" pitchFamily="34" charset="0"/>
                </a:rPr>
                <a:t>04</a:t>
              </a:r>
              <a:endParaRPr lang="en-US" b="1" smtClean="0">
                <a:solidFill>
                  <a:srgbClr val="315B2F"/>
                </a:solidFill>
                <a:cs typeface="+mn-ea"/>
                <a:sym typeface="Arial" panose="020B0604020202020204" pitchFamily="34" charset="0"/>
              </a:endParaRPr>
            </a:p>
          </p:txBody>
        </p:sp>
        <p:sp>
          <p:nvSpPr>
            <p:cNvPr id="24" name="TextBox 13"/>
            <p:cNvSpPr txBox="1"/>
            <p:nvPr/>
          </p:nvSpPr>
          <p:spPr>
            <a:xfrm>
              <a:off x="9143503" y="4044877"/>
              <a:ext cx="2992047" cy="2215271"/>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fontAlgn="auto">
                <a:spcBef>
                  <a:spcPct val="20000"/>
                </a:spcBef>
                <a:spcAft>
                  <a:spcPct val="0"/>
                </a:spcAft>
                <a:defRPr/>
              </a:pPr>
              <a:r>
                <a:rPr lang="en-US" altLang="zh-CN" b="1" dirty="0" smtClean="0">
                  <a:solidFill>
                    <a:srgbClr val="445469"/>
                  </a:solidFill>
                  <a:cs typeface="+mn-ea"/>
                  <a:sym typeface="Arial" panose="020B0604020202020204" pitchFamily="34" charset="0"/>
                </a:rPr>
                <a:t>        </a:t>
              </a:r>
              <a:r>
                <a:rPr lang="zh-CN" altLang="zh-CN" b="1" dirty="0">
                  <a:solidFill>
                    <a:srgbClr val="445469"/>
                  </a:solidFill>
                  <a:cs typeface="+mn-ea"/>
                  <a:sym typeface="Arial" panose="020B0604020202020204" pitchFamily="34" charset="0"/>
                </a:rPr>
                <a:t>不能</a:t>
              </a:r>
              <a:r>
                <a:rPr lang="zh-CN" altLang="zh-CN" b="1" dirty="0" smtClean="0">
                  <a:solidFill>
                    <a:srgbClr val="445469"/>
                  </a:solidFill>
                  <a:cs typeface="+mn-ea"/>
                  <a:sym typeface="Arial" panose="020B0604020202020204" pitchFamily="34" charset="0"/>
                </a:rPr>
                <a:t>按照</a:t>
              </a:r>
              <a:r>
                <a:rPr lang="en-US" altLang="zh-CN" b="1" dirty="0" smtClean="0">
                  <a:solidFill>
                    <a:srgbClr val="445469"/>
                  </a:solidFill>
                  <a:cs typeface="+mn-ea"/>
                  <a:sym typeface="Arial" panose="020B0604020202020204" pitchFamily="34" charset="0"/>
                </a:rPr>
                <a:t>1-3</a:t>
              </a:r>
              <a:r>
                <a:rPr lang="zh-CN" altLang="en-US" b="1" dirty="0" smtClean="0">
                  <a:solidFill>
                    <a:srgbClr val="445469"/>
                  </a:solidFill>
                  <a:cs typeface="+mn-ea"/>
                  <a:sym typeface="Arial" panose="020B0604020202020204" pitchFamily="34" charset="0"/>
                </a:rPr>
                <a:t>项</a:t>
              </a:r>
              <a:r>
                <a:rPr lang="zh-CN" altLang="zh-CN" b="1" dirty="0" smtClean="0">
                  <a:solidFill>
                    <a:srgbClr val="445469"/>
                  </a:solidFill>
                  <a:cs typeface="+mn-ea"/>
                  <a:sym typeface="Arial" panose="020B0604020202020204" pitchFamily="34" charset="0"/>
                </a:rPr>
                <a:t>规定方法</a:t>
              </a:r>
              <a:r>
                <a:rPr lang="zh-CN" altLang="zh-CN" b="1" dirty="0">
                  <a:solidFill>
                    <a:srgbClr val="445469"/>
                  </a:solidFill>
                  <a:cs typeface="+mn-ea"/>
                  <a:sym typeface="Arial" panose="020B0604020202020204" pitchFamily="34" charset="0"/>
                </a:rPr>
                <a:t>计算的，按照省、自治区、直辖市人民政府环境保护主管部门规定的</a:t>
              </a:r>
              <a:r>
                <a:rPr lang="zh-CN" altLang="zh-CN" b="1" dirty="0">
                  <a:solidFill>
                    <a:srgbClr val="FF0000"/>
                  </a:solidFill>
                  <a:cs typeface="+mn-ea"/>
                  <a:sym typeface="Arial" panose="020B0604020202020204" pitchFamily="34" charset="0"/>
                </a:rPr>
                <a:t>抽样测算的方法核定</a:t>
              </a:r>
              <a:r>
                <a:rPr lang="zh-CN" altLang="zh-CN" b="1" dirty="0" smtClean="0">
                  <a:solidFill>
                    <a:srgbClr val="FF0000"/>
                  </a:solidFill>
                  <a:cs typeface="+mn-ea"/>
                  <a:sym typeface="Arial" panose="020B0604020202020204" pitchFamily="34" charset="0"/>
                </a:rPr>
                <a:t>计算</a:t>
              </a:r>
              <a:endParaRPr lang="zh-CN" altLang="zh-CN" b="1" dirty="0" smtClean="0">
                <a:solidFill>
                  <a:srgbClr val="FF0000"/>
                </a:solidFill>
                <a:cs typeface="+mn-ea"/>
                <a:sym typeface="Arial" panose="020B0604020202020204" pitchFamily="34" charset="0"/>
              </a:endParaRPr>
            </a:p>
          </p:txBody>
        </p:sp>
        <p:sp>
          <p:nvSpPr>
            <p:cNvPr id="27" name="TextBox 13"/>
            <p:cNvSpPr txBox="1"/>
            <p:nvPr/>
          </p:nvSpPr>
          <p:spPr>
            <a:xfrm>
              <a:off x="10192277" y="2850600"/>
              <a:ext cx="1128425" cy="307277"/>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fontAlgn="auto">
                <a:spcBef>
                  <a:spcPct val="20000"/>
                </a:spcBef>
                <a:spcAft>
                  <a:spcPct val="0"/>
                </a:spcAft>
                <a:defRPr/>
              </a:pPr>
              <a:r>
                <a:rPr lang="zh-CN" altLang="en-US" sz="1500" b="1" smtClean="0">
                  <a:solidFill>
                    <a:schemeClr val="bg1"/>
                  </a:solidFill>
                  <a:cs typeface="+mn-ea"/>
                  <a:sym typeface="Arial" panose="020B0604020202020204" pitchFamily="34" charset="0"/>
                </a:rPr>
                <a:t>核定计算</a:t>
              </a:r>
              <a:endParaRPr lang="zh-CN" altLang="en-US" sz="1500" b="1" smtClean="0">
                <a:solidFill>
                  <a:schemeClr val="bg1"/>
                </a:solidFill>
                <a:cs typeface="+mn-ea"/>
                <a:sym typeface="Arial" panose="020B0604020202020204" pitchFamily="34" charset="0"/>
              </a:endParaRPr>
            </a:p>
          </p:txBody>
        </p:sp>
      </p:grpSp>
      <p:sp>
        <p:nvSpPr>
          <p:cNvPr id="31" name="TextBox 30"/>
          <p:cNvSpPr txBox="1"/>
          <p:nvPr/>
        </p:nvSpPr>
        <p:spPr>
          <a:xfrm>
            <a:off x="2543734" y="3408662"/>
            <a:ext cx="2132605" cy="1476375"/>
          </a:xfrm>
          <a:prstGeom prst="rect">
            <a:avLst/>
          </a:prstGeom>
          <a:noFill/>
        </p:spPr>
        <p:txBody>
          <a:bodyPr wrap="square" rtlCol="0">
            <a:spAutoFit/>
          </a:bodyPr>
          <a:lstStyle/>
          <a:p>
            <a:pPr defTabSz="1216660" eaLnBrk="1" fontAlgn="auto" hangingPunct="1">
              <a:spcBef>
                <a:spcPct val="20000"/>
              </a:spcBef>
              <a:spcAft>
                <a:spcPct val="0"/>
              </a:spcAft>
              <a:defRPr/>
            </a:pPr>
            <a:r>
              <a:rPr lang="zh-CN" altLang="en-US" sz="1800" b="1" dirty="0" smtClean="0">
                <a:solidFill>
                  <a:srgbClr val="445469"/>
                </a:solidFill>
                <a:latin typeface="+mn-lt"/>
                <a:ea typeface="+mn-ea"/>
                <a:cs typeface="+mn-ea"/>
                <a:sym typeface="Arial" panose="020B0604020202020204" pitchFamily="34" charset="0"/>
              </a:rPr>
              <a:t>第三方</a:t>
            </a:r>
            <a:r>
              <a:rPr lang="zh-CN" altLang="en-US" sz="1800" b="1" dirty="0" smtClean="0">
                <a:solidFill>
                  <a:srgbClr val="FF0000"/>
                </a:solidFill>
                <a:latin typeface="+mn-lt"/>
                <a:ea typeface="+mn-ea"/>
                <a:cs typeface="+mn-ea"/>
                <a:sym typeface="Arial" panose="020B0604020202020204" pitchFamily="34" charset="0"/>
              </a:rPr>
              <a:t>监测机构</a:t>
            </a:r>
            <a:r>
              <a:rPr lang="zh-CN" altLang="en-US" sz="1800" b="1" dirty="0" smtClean="0">
                <a:solidFill>
                  <a:srgbClr val="445469"/>
                </a:solidFill>
                <a:latin typeface="+mn-lt"/>
                <a:ea typeface="+mn-ea"/>
                <a:cs typeface="+mn-ea"/>
                <a:sym typeface="Arial" panose="020B0604020202020204" pitchFamily="34" charset="0"/>
              </a:rPr>
              <a:t>每月或者每个季度监测</a:t>
            </a:r>
            <a:r>
              <a:rPr lang="zh-CN" altLang="en-US" sz="1800" b="1" dirty="0">
                <a:solidFill>
                  <a:srgbClr val="445469"/>
                </a:solidFill>
                <a:latin typeface="+mn-lt"/>
                <a:ea typeface="+mn-ea"/>
                <a:cs typeface="+mn-ea"/>
                <a:sym typeface="Arial" panose="020B0604020202020204" pitchFamily="34" charset="0"/>
              </a:rPr>
              <a:t>、</a:t>
            </a:r>
            <a:r>
              <a:rPr lang="zh-CN" altLang="en-US" sz="1800" b="1" dirty="0" smtClean="0">
                <a:solidFill>
                  <a:srgbClr val="445469"/>
                </a:solidFill>
                <a:latin typeface="+mn-lt"/>
                <a:ea typeface="+mn-ea"/>
                <a:cs typeface="+mn-ea"/>
                <a:sym typeface="Arial" panose="020B0604020202020204" pitchFamily="34" charset="0"/>
              </a:rPr>
              <a:t>计量，</a:t>
            </a:r>
            <a:r>
              <a:rPr lang="zh-CN" altLang="en-US" sz="1800" b="1" dirty="0">
                <a:solidFill>
                  <a:srgbClr val="445469"/>
                </a:solidFill>
                <a:latin typeface="+mn-lt"/>
                <a:ea typeface="+mn-ea"/>
                <a:cs typeface="+mn-ea"/>
                <a:sym typeface="Arial" panose="020B0604020202020204" pitchFamily="34" charset="0"/>
              </a:rPr>
              <a:t>并依法进行污染物监测获取的</a:t>
            </a:r>
            <a:r>
              <a:rPr lang="zh-CN" altLang="en-US" sz="1800" b="1" dirty="0" smtClean="0">
                <a:solidFill>
                  <a:srgbClr val="445469"/>
                </a:solidFill>
                <a:latin typeface="+mn-lt"/>
                <a:ea typeface="+mn-ea"/>
                <a:cs typeface="+mn-ea"/>
                <a:sym typeface="Arial" panose="020B0604020202020204" pitchFamily="34" charset="0"/>
              </a:rPr>
              <a:t>数据</a:t>
            </a:r>
            <a:endParaRPr lang="zh-CN" altLang="en-US" sz="1800" b="1" dirty="0">
              <a:solidFill>
                <a:srgbClr val="445469"/>
              </a:solidFill>
              <a:latin typeface="+mn-lt"/>
              <a:ea typeface="+mn-ea"/>
              <a:cs typeface="+mn-ea"/>
              <a:sym typeface="Arial" panose="020B0604020202020204" pitchFamily="34" charset="0"/>
            </a:endParaRPr>
          </a:p>
        </p:txBody>
      </p:sp>
      <p:sp>
        <p:nvSpPr>
          <p:cNvPr id="32" name="标题 1"/>
          <p:cNvSpPr txBox="1"/>
          <p:nvPr/>
        </p:nvSpPr>
        <p:spPr>
          <a:xfrm>
            <a:off x="191135" y="184150"/>
            <a:ext cx="1986915" cy="38671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四种计算方法</a:t>
            </a:r>
            <a:endParaRPr kumimoji="0" lang="zh-CN" altLang="zh-CN" sz="18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endParaRPr>
          </a:p>
        </p:txBody>
      </p:sp>
      <p:sp>
        <p:nvSpPr>
          <p:cNvPr id="45" name="文本框 44"/>
          <p:cNvSpPr txBox="1"/>
          <p:nvPr/>
        </p:nvSpPr>
        <p:spPr>
          <a:xfrm>
            <a:off x="467360" y="960755"/>
            <a:ext cx="8316595" cy="645160"/>
          </a:xfrm>
          <a:prstGeom prst="rect">
            <a:avLst/>
          </a:prstGeom>
          <a:noFill/>
        </p:spPr>
        <p:txBody>
          <a:bodyPr wrap="square" rtlCol="0">
            <a:spAutoFit/>
          </a:bodyPr>
          <a:p>
            <a:r>
              <a:rPr lang="zh-CN" altLang="en-US" b="1"/>
              <a:t>根据税法第十条规定，应税大气污染物、水污染物、固体废物的排放量和噪声的分贝数，按照下列方法和顺序计算：</a:t>
            </a:r>
            <a:endParaRPr lang="zh-CN" altLang="en-US" b="1"/>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153"/>
          <p:cNvGrpSpPr/>
          <p:nvPr/>
        </p:nvGrpSpPr>
        <p:grpSpPr>
          <a:xfrm>
            <a:off x="3490913" y="3845560"/>
            <a:ext cx="3522662" cy="865188"/>
            <a:chOff x="4555084" y="4797154"/>
            <a:chExt cx="4697323" cy="1152126"/>
          </a:xfrm>
        </p:grpSpPr>
        <p:pic>
          <p:nvPicPr>
            <p:cNvPr id="29" name="图片 154"/>
            <p:cNvPicPr>
              <a:picLocks noChangeAspect="1"/>
            </p:cNvPicPr>
            <p:nvPr>
              <p:custDataLst>
                <p:tags r:id="rId1"/>
              </p:custDataLst>
            </p:nvPr>
          </p:nvPicPr>
          <p:blipFill>
            <a:blip r:embed="rId2" cstate="print"/>
            <a:srcRect t="76775"/>
            <a:stretch>
              <a:fillRect/>
            </a:stretch>
          </p:blipFill>
          <p:spPr>
            <a:xfrm rot="-5400000">
              <a:off x="8600140" y="5119336"/>
              <a:ext cx="958122" cy="346393"/>
            </a:xfrm>
            <a:prstGeom prst="rect">
              <a:avLst/>
            </a:prstGeom>
            <a:noFill/>
            <a:ln w="9525">
              <a:noFill/>
            </a:ln>
          </p:spPr>
        </p:pic>
        <p:pic>
          <p:nvPicPr>
            <p:cNvPr id="30" name="图片 155"/>
            <p:cNvPicPr>
              <a:picLocks noChangeAspect="1"/>
            </p:cNvPicPr>
            <p:nvPr>
              <p:custDataLst>
                <p:tags r:id="rId3"/>
              </p:custDataLst>
            </p:nvPr>
          </p:nvPicPr>
          <p:blipFill>
            <a:blip r:embed="rId4" cstate="print"/>
            <a:srcRect t="76775"/>
            <a:stretch>
              <a:fillRect/>
            </a:stretch>
          </p:blipFill>
          <p:spPr>
            <a:xfrm>
              <a:off x="4926460" y="5747973"/>
              <a:ext cx="3646270" cy="201307"/>
            </a:xfrm>
            <a:prstGeom prst="rect">
              <a:avLst/>
            </a:prstGeom>
            <a:noFill/>
            <a:ln w="9525">
              <a:noFill/>
            </a:ln>
          </p:spPr>
        </p:pic>
        <p:sp>
          <p:nvSpPr>
            <p:cNvPr id="31" name="圆角矩形 30"/>
            <p:cNvSpPr/>
            <p:nvPr>
              <p:custDataLst>
                <p:tags r:id="rId5"/>
              </p:custDataLst>
            </p:nvPr>
          </p:nvSpPr>
          <p:spPr>
            <a:xfrm>
              <a:off x="4555084" y="4797154"/>
              <a:ext cx="4388261" cy="957639"/>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pic>
        <p:nvPicPr>
          <p:cNvPr id="61443" name="图片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755" y="-40005"/>
            <a:ext cx="9723755" cy="518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TextBox 148"/>
          <p:cNvSpPr txBox="1"/>
          <p:nvPr/>
        </p:nvSpPr>
        <p:spPr>
          <a:xfrm>
            <a:off x="3539808" y="7938"/>
            <a:ext cx="1966912" cy="374650"/>
          </a:xfrm>
          <a:prstGeom prst="rect">
            <a:avLst/>
          </a:prstGeom>
          <a:noFill/>
          <a:ln w="9525">
            <a:noFill/>
          </a:ln>
        </p:spPr>
        <p:txBody>
          <a:bodyPr lIns="68562" tIns="34281" rIns="68562" bIns="34281" anchor="t">
            <a:spAutoFit/>
            <a:scene3d>
              <a:camera prst="orthographicFront"/>
              <a:lightRig rig="threePt" dir="t"/>
            </a:scene3d>
          </a:bodyPr>
          <a:lstStyle/>
          <a:p>
            <a:pPr algn="ctr"/>
            <a:r>
              <a:rPr lang="zh-CN" altLang="en-US" sz="20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rPr>
              <a:t>目  录  页</a:t>
            </a:r>
            <a:endParaRPr lang="zh-CN" altLang="en-US" sz="20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endParaRPr>
          </a:p>
        </p:txBody>
      </p:sp>
      <p:cxnSp>
        <p:nvCxnSpPr>
          <p:cNvPr id="150" name="直接连接符 149"/>
          <p:cNvCxnSpPr/>
          <p:nvPr/>
        </p:nvCxnSpPr>
        <p:spPr>
          <a:xfrm>
            <a:off x="5507990" y="195580"/>
            <a:ext cx="33480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263843" y="195580"/>
            <a:ext cx="32940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506720" y="195263"/>
            <a:ext cx="334803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263843" y="195263"/>
            <a:ext cx="329406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6"/>
          <p:cNvGrpSpPr/>
          <p:nvPr/>
        </p:nvGrpSpPr>
        <p:grpSpPr>
          <a:xfrm>
            <a:off x="3404235" y="1141730"/>
            <a:ext cx="3605530" cy="869950"/>
            <a:chOff x="4555084" y="2506688"/>
            <a:chExt cx="4735418" cy="1159817"/>
          </a:xfrm>
        </p:grpSpPr>
        <p:sp>
          <p:nvSpPr>
            <p:cNvPr id="138" name="圆角矩形 137"/>
            <p:cNvSpPr/>
            <p:nvPr/>
          </p:nvSpPr>
          <p:spPr>
            <a:xfrm>
              <a:off x="4555084" y="2506688"/>
              <a:ext cx="4388253" cy="958755"/>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pic>
          <p:nvPicPr>
            <p:cNvPr id="29704" name="图片 138"/>
            <p:cNvPicPr>
              <a:picLocks noChangeAspect="1"/>
            </p:cNvPicPr>
            <p:nvPr/>
          </p:nvPicPr>
          <p:blipFill>
            <a:blip r:embed="rId2" cstate="print"/>
            <a:srcRect t="76775"/>
            <a:stretch>
              <a:fillRect/>
            </a:stretch>
          </p:blipFill>
          <p:spPr>
            <a:xfrm rot="-5400000">
              <a:off x="8638244" y="2830336"/>
              <a:ext cx="958122" cy="346394"/>
            </a:xfrm>
            <a:prstGeom prst="rect">
              <a:avLst/>
            </a:prstGeom>
            <a:noFill/>
            <a:ln w="9525">
              <a:noFill/>
            </a:ln>
          </p:spPr>
        </p:pic>
        <p:pic>
          <p:nvPicPr>
            <p:cNvPr id="29705" name="图片 139"/>
            <p:cNvPicPr>
              <a:picLocks noChangeAspect="1"/>
            </p:cNvPicPr>
            <p:nvPr/>
          </p:nvPicPr>
          <p:blipFill>
            <a:blip r:embed="rId7" cstate="print"/>
            <a:srcRect t="76775"/>
            <a:stretch>
              <a:fillRect/>
            </a:stretch>
          </p:blipFill>
          <p:spPr>
            <a:xfrm>
              <a:off x="4926460" y="3465198"/>
              <a:ext cx="3646270" cy="201307"/>
            </a:xfrm>
            <a:prstGeom prst="rect">
              <a:avLst/>
            </a:prstGeom>
            <a:noFill/>
            <a:ln w="9525">
              <a:noFill/>
            </a:ln>
          </p:spPr>
        </p:pic>
      </p:grpSp>
      <p:grpSp>
        <p:nvGrpSpPr>
          <p:cNvPr id="3" name="组合 140"/>
          <p:cNvGrpSpPr/>
          <p:nvPr/>
        </p:nvGrpSpPr>
        <p:grpSpPr>
          <a:xfrm>
            <a:off x="3419793" y="339408"/>
            <a:ext cx="3522662" cy="762000"/>
            <a:chOff x="4555084" y="1340770"/>
            <a:chExt cx="4697323" cy="1015929"/>
          </a:xfrm>
        </p:grpSpPr>
        <p:pic>
          <p:nvPicPr>
            <p:cNvPr id="29707" name="图片 141"/>
            <p:cNvPicPr>
              <a:picLocks noChangeAspect="1"/>
            </p:cNvPicPr>
            <p:nvPr/>
          </p:nvPicPr>
          <p:blipFill>
            <a:blip r:embed="rId2" cstate="print"/>
            <a:srcRect t="76775"/>
            <a:stretch>
              <a:fillRect/>
            </a:stretch>
          </p:blipFill>
          <p:spPr>
            <a:xfrm rot="-5400000">
              <a:off x="8600149" y="1662963"/>
              <a:ext cx="958122" cy="346394"/>
            </a:xfrm>
            <a:prstGeom prst="rect">
              <a:avLst/>
            </a:prstGeom>
            <a:noFill/>
            <a:ln w="9525">
              <a:noFill/>
            </a:ln>
          </p:spPr>
        </p:pic>
        <p:pic>
          <p:nvPicPr>
            <p:cNvPr id="29708" name="图片 142"/>
            <p:cNvPicPr>
              <a:picLocks noChangeAspect="1"/>
            </p:cNvPicPr>
            <p:nvPr/>
          </p:nvPicPr>
          <p:blipFill>
            <a:blip r:embed="rId7" cstate="print"/>
            <a:srcRect t="76775"/>
            <a:stretch>
              <a:fillRect/>
            </a:stretch>
          </p:blipFill>
          <p:spPr>
            <a:xfrm>
              <a:off x="4926460" y="2155392"/>
              <a:ext cx="3646270" cy="201307"/>
            </a:xfrm>
            <a:prstGeom prst="rect">
              <a:avLst/>
            </a:prstGeom>
            <a:noFill/>
            <a:ln w="9525">
              <a:noFill/>
            </a:ln>
          </p:spPr>
        </p:pic>
        <p:sp>
          <p:nvSpPr>
            <p:cNvPr id="144" name="圆角矩形 143"/>
            <p:cNvSpPr/>
            <p:nvPr/>
          </p:nvSpPr>
          <p:spPr>
            <a:xfrm>
              <a:off x="4555084" y="1340770"/>
              <a:ext cx="4388261" cy="95878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4" name="组合 144"/>
          <p:cNvGrpSpPr/>
          <p:nvPr/>
        </p:nvGrpSpPr>
        <p:grpSpPr>
          <a:xfrm>
            <a:off x="3432493" y="1924050"/>
            <a:ext cx="3522662" cy="862013"/>
            <a:chOff x="4555084" y="3648619"/>
            <a:chExt cx="4697325" cy="1150703"/>
          </a:xfrm>
        </p:grpSpPr>
        <p:pic>
          <p:nvPicPr>
            <p:cNvPr id="29711" name="图片 145"/>
            <p:cNvPicPr>
              <a:picLocks noChangeAspect="1"/>
            </p:cNvPicPr>
            <p:nvPr/>
          </p:nvPicPr>
          <p:blipFill>
            <a:blip r:embed="rId2" cstate="print"/>
            <a:srcRect t="76775"/>
            <a:stretch>
              <a:fillRect/>
            </a:stretch>
          </p:blipFill>
          <p:spPr>
            <a:xfrm rot="-5400000">
              <a:off x="8600151" y="3970811"/>
              <a:ext cx="958122" cy="346394"/>
            </a:xfrm>
            <a:prstGeom prst="rect">
              <a:avLst/>
            </a:prstGeom>
            <a:noFill/>
            <a:ln w="9525">
              <a:noFill/>
            </a:ln>
          </p:spPr>
        </p:pic>
        <p:pic>
          <p:nvPicPr>
            <p:cNvPr id="29712" name="图片 146"/>
            <p:cNvPicPr>
              <a:picLocks noChangeAspect="1"/>
            </p:cNvPicPr>
            <p:nvPr/>
          </p:nvPicPr>
          <p:blipFill>
            <a:blip r:embed="rId7" cstate="print"/>
            <a:srcRect t="76775"/>
            <a:stretch>
              <a:fillRect/>
            </a:stretch>
          </p:blipFill>
          <p:spPr>
            <a:xfrm>
              <a:off x="4926460" y="4598015"/>
              <a:ext cx="3646270" cy="201307"/>
            </a:xfrm>
            <a:prstGeom prst="rect">
              <a:avLst/>
            </a:prstGeom>
            <a:noFill/>
            <a:ln w="9525">
              <a:noFill/>
            </a:ln>
          </p:spPr>
        </p:pic>
        <p:sp>
          <p:nvSpPr>
            <p:cNvPr id="148" name="圆角矩形 147"/>
            <p:cNvSpPr/>
            <p:nvPr/>
          </p:nvSpPr>
          <p:spPr>
            <a:xfrm>
              <a:off x="4555084" y="3648619"/>
              <a:ext cx="4388263" cy="957859"/>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5" name="组合 153"/>
          <p:cNvGrpSpPr/>
          <p:nvPr/>
        </p:nvGrpSpPr>
        <p:grpSpPr>
          <a:xfrm>
            <a:off x="3375660" y="2715895"/>
            <a:ext cx="3578860" cy="865505"/>
            <a:chOff x="4555084" y="4797154"/>
            <a:chExt cx="4697323" cy="1152126"/>
          </a:xfrm>
        </p:grpSpPr>
        <p:pic>
          <p:nvPicPr>
            <p:cNvPr id="29715" name="图片 154"/>
            <p:cNvPicPr>
              <a:picLocks noChangeAspect="1"/>
            </p:cNvPicPr>
            <p:nvPr/>
          </p:nvPicPr>
          <p:blipFill>
            <a:blip r:embed="rId2" cstate="print"/>
            <a:srcRect t="76775"/>
            <a:stretch>
              <a:fillRect/>
            </a:stretch>
          </p:blipFill>
          <p:spPr>
            <a:xfrm rot="-5400000">
              <a:off x="8600140" y="5119336"/>
              <a:ext cx="958122" cy="346393"/>
            </a:xfrm>
            <a:prstGeom prst="rect">
              <a:avLst/>
            </a:prstGeom>
            <a:noFill/>
            <a:ln w="9525">
              <a:noFill/>
            </a:ln>
          </p:spPr>
        </p:pic>
        <p:pic>
          <p:nvPicPr>
            <p:cNvPr id="29716" name="图片 155"/>
            <p:cNvPicPr>
              <a:picLocks noChangeAspect="1"/>
            </p:cNvPicPr>
            <p:nvPr/>
          </p:nvPicPr>
          <p:blipFill>
            <a:blip r:embed="rId4" cstate="print"/>
            <a:srcRect t="76775"/>
            <a:stretch>
              <a:fillRect/>
            </a:stretch>
          </p:blipFill>
          <p:spPr>
            <a:xfrm>
              <a:off x="4926460" y="5747973"/>
              <a:ext cx="3646270" cy="201307"/>
            </a:xfrm>
            <a:prstGeom prst="rect">
              <a:avLst/>
            </a:prstGeom>
            <a:noFill/>
            <a:ln w="9525">
              <a:noFill/>
            </a:ln>
          </p:spPr>
        </p:pic>
        <p:sp>
          <p:nvSpPr>
            <p:cNvPr id="157" name="圆角矩形 156"/>
            <p:cNvSpPr/>
            <p:nvPr/>
          </p:nvSpPr>
          <p:spPr>
            <a:xfrm>
              <a:off x="4555084" y="4797154"/>
              <a:ext cx="4388261" cy="957639"/>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58" name="流程图: 手动输入 32"/>
          <p:cNvSpPr/>
          <p:nvPr/>
        </p:nvSpPr>
        <p:spPr>
          <a:xfrm flipH="1" flipV="1">
            <a:off x="3451090" y="1151622"/>
            <a:ext cx="259119" cy="46835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59" name="梯形 158"/>
          <p:cNvSpPr/>
          <p:nvPr/>
        </p:nvSpPr>
        <p:spPr>
          <a:xfrm rot="5400000">
            <a:off x="3063080" y="1905670"/>
            <a:ext cx="1047197" cy="25933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60" name="梯形 159"/>
          <p:cNvSpPr/>
          <p:nvPr/>
        </p:nvSpPr>
        <p:spPr>
          <a:xfrm rot="5400000">
            <a:off x="3063080" y="2842418"/>
            <a:ext cx="1047197" cy="25933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6" name="组合 162"/>
          <p:cNvGrpSpPr/>
          <p:nvPr/>
        </p:nvGrpSpPr>
        <p:grpSpPr>
          <a:xfrm>
            <a:off x="2410143" y="339408"/>
            <a:ext cx="838200" cy="736843"/>
            <a:chOff x="3208476" y="1556792"/>
            <a:chExt cx="1117236" cy="981529"/>
          </a:xfrm>
        </p:grpSpPr>
        <p:grpSp>
          <p:nvGrpSpPr>
            <p:cNvPr id="29724" name="组合 163"/>
            <p:cNvGrpSpPr/>
            <p:nvPr/>
          </p:nvGrpSpPr>
          <p:grpSpPr>
            <a:xfrm>
              <a:off x="3227162" y="1556793"/>
              <a:ext cx="1098550" cy="958123"/>
              <a:chOff x="2857499" y="1149477"/>
              <a:chExt cx="1098550" cy="958123"/>
            </a:xfrm>
          </p:grpSpPr>
          <p:sp>
            <p:nvSpPr>
              <p:cNvPr id="168" name="圆角矩形 167"/>
              <p:cNvSpPr/>
              <p:nvPr/>
            </p:nvSpPr>
            <p:spPr>
              <a:xfrm>
                <a:off x="2857856" y="1149476"/>
                <a:ext cx="1077033" cy="957943"/>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69" name="圆角矩形 168"/>
              <p:cNvSpPr/>
              <p:nvPr/>
            </p:nvSpPr>
            <p:spPr>
              <a:xfrm>
                <a:off x="2893828" y="1176966"/>
                <a:ext cx="1062221" cy="902963"/>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9727" name="组合 164"/>
            <p:cNvGrpSpPr/>
            <p:nvPr/>
          </p:nvGrpSpPr>
          <p:grpSpPr>
            <a:xfrm>
              <a:off x="3208476" y="1556792"/>
              <a:ext cx="1039305" cy="981529"/>
              <a:chOff x="2633251" y="1689376"/>
              <a:chExt cx="1039305" cy="981529"/>
            </a:xfrm>
          </p:grpSpPr>
          <p:sp>
            <p:nvSpPr>
              <p:cNvPr id="29728" name="文本框 40"/>
              <p:cNvSpPr txBox="1"/>
              <p:nvPr/>
            </p:nvSpPr>
            <p:spPr>
              <a:xfrm>
                <a:off x="2642043" y="1689376"/>
                <a:ext cx="1030513" cy="736750"/>
              </a:xfrm>
              <a:prstGeom prst="rect">
                <a:avLst/>
              </a:prstGeom>
              <a:noFill/>
              <a:ln w="9525">
                <a:noFill/>
              </a:ln>
            </p:spPr>
            <p:txBody>
              <a:bodyPr anchor="t">
                <a:spAutoFit/>
              </a:bodyPr>
              <a:lstStyle/>
              <a:p>
                <a:pPr algn="ctr"/>
                <a:r>
                  <a:rPr lang="en-US" altLang="zh-CN" sz="3000" dirty="0">
                    <a:solidFill>
                      <a:schemeClr val="bg1"/>
                    </a:solidFill>
                    <a:latin typeface="Calibri" panose="020F0502020204030204" pitchFamily="34" charset="0"/>
                    <a:ea typeface="宋体" panose="02010600030101010101" pitchFamily="2" charset="-122"/>
                  </a:rPr>
                  <a:t>01</a:t>
                </a:r>
                <a:endParaRPr lang="zh-CN" altLang="en-US" sz="3000" dirty="0">
                  <a:solidFill>
                    <a:schemeClr val="bg1"/>
                  </a:solidFill>
                  <a:latin typeface="Calibri" panose="020F0502020204030204" pitchFamily="34" charset="0"/>
                  <a:ea typeface="宋体" panose="02010600030101010101" pitchFamily="2" charset="-122"/>
                </a:endParaRPr>
              </a:p>
            </p:txBody>
          </p:sp>
          <p:sp>
            <p:nvSpPr>
              <p:cNvPr id="29729" name="文本框 41"/>
              <p:cNvSpPr txBox="1"/>
              <p:nvPr/>
            </p:nvSpPr>
            <p:spPr>
              <a:xfrm>
                <a:off x="2633251" y="2344400"/>
                <a:ext cx="1030513" cy="326505"/>
              </a:xfrm>
              <a:prstGeom prst="rect">
                <a:avLst/>
              </a:prstGeom>
              <a:noFill/>
              <a:ln w="9525">
                <a:noFill/>
              </a:ln>
            </p:spPr>
            <p:txBody>
              <a:bodyPr anchor="t">
                <a:spAutoFit/>
              </a:bodyPr>
              <a:lstStyle/>
              <a:p>
                <a:pPr algn="ctr"/>
                <a:r>
                  <a:rPr lang="en-US" altLang="zh-CN" sz="1000" dirty="0">
                    <a:solidFill>
                      <a:schemeClr val="bg1"/>
                    </a:solidFill>
                    <a:latin typeface="Calibri" panose="020F0502020204030204" pitchFamily="34" charset="0"/>
                    <a:ea typeface="宋体" panose="02010600030101010101" pitchFamily="2" charset="-122"/>
                  </a:rPr>
                  <a:t>OPTION</a:t>
                </a:r>
                <a:endParaRPr lang="zh-CN" altLang="en-US" sz="1000" dirty="0">
                  <a:solidFill>
                    <a:schemeClr val="bg1"/>
                  </a:solidFill>
                  <a:latin typeface="Calibri" panose="020F0502020204030204" pitchFamily="34" charset="0"/>
                  <a:ea typeface="宋体" panose="02010600030101010101" pitchFamily="2" charset="-122"/>
                </a:endParaRPr>
              </a:p>
            </p:txBody>
          </p:sp>
        </p:grpSp>
      </p:grpSp>
      <p:grpSp>
        <p:nvGrpSpPr>
          <p:cNvPr id="9" name="组合 169"/>
          <p:cNvGrpSpPr/>
          <p:nvPr/>
        </p:nvGrpSpPr>
        <p:grpSpPr>
          <a:xfrm>
            <a:off x="2394268" y="1132205"/>
            <a:ext cx="838200" cy="728663"/>
            <a:chOff x="3208476" y="2708920"/>
            <a:chExt cx="1117236" cy="971914"/>
          </a:xfrm>
        </p:grpSpPr>
        <p:grpSp>
          <p:nvGrpSpPr>
            <p:cNvPr id="10" name="组合 170"/>
            <p:cNvGrpSpPr/>
            <p:nvPr/>
          </p:nvGrpSpPr>
          <p:grpSpPr>
            <a:xfrm>
              <a:off x="3227162" y="2722711"/>
              <a:ext cx="1098550" cy="958123"/>
              <a:chOff x="2857499" y="1149477"/>
              <a:chExt cx="1098550" cy="958123"/>
            </a:xfrm>
            <a:solidFill>
              <a:srgbClr val="2DB2A4"/>
            </a:solidFill>
          </p:grpSpPr>
          <p:sp>
            <p:nvSpPr>
              <p:cNvPr id="175" name="圆角矩形 174"/>
              <p:cNvSpPr/>
              <p:nvPr/>
            </p:nvSpPr>
            <p:spPr>
              <a:xfrm>
                <a:off x="2857499" y="1149477"/>
                <a:ext cx="1076325" cy="958123"/>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76" name="圆角矩形 175"/>
              <p:cNvSpPr/>
              <p:nvPr/>
            </p:nvSpPr>
            <p:spPr>
              <a:xfrm>
                <a:off x="2892834" y="1178024"/>
                <a:ext cx="1063215" cy="901028"/>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9732" name="组合 171"/>
            <p:cNvGrpSpPr/>
            <p:nvPr/>
          </p:nvGrpSpPr>
          <p:grpSpPr>
            <a:xfrm>
              <a:off x="3208476" y="2708920"/>
              <a:ext cx="1030513" cy="931310"/>
              <a:chOff x="2633251" y="1679328"/>
              <a:chExt cx="1030513" cy="931310"/>
            </a:xfrm>
          </p:grpSpPr>
          <p:sp>
            <p:nvSpPr>
              <p:cNvPr id="29733" name="文本框 43"/>
              <p:cNvSpPr txBox="1"/>
              <p:nvPr/>
            </p:nvSpPr>
            <p:spPr>
              <a:xfrm>
                <a:off x="2641715" y="1679328"/>
                <a:ext cx="995356" cy="737722"/>
              </a:xfrm>
              <a:prstGeom prst="rect">
                <a:avLst/>
              </a:prstGeom>
              <a:noFill/>
              <a:ln w="9525">
                <a:noFill/>
              </a:ln>
            </p:spPr>
            <p:txBody>
              <a:bodyPr wrap="square" anchor="t">
                <a:spAutoFit/>
              </a:bodyPr>
              <a:lstStyle/>
              <a:p>
                <a:pPr algn="ctr"/>
                <a:r>
                  <a:rPr lang="en-US" altLang="zh-CN" sz="3000" dirty="0">
                    <a:solidFill>
                      <a:schemeClr val="bg1"/>
                    </a:solidFill>
                    <a:latin typeface="Calibri" panose="020F0502020204030204" pitchFamily="34" charset="0"/>
                    <a:ea typeface="宋体" panose="02010600030101010101" pitchFamily="2" charset="-122"/>
                  </a:rPr>
                  <a:t>02</a:t>
                </a:r>
                <a:endParaRPr lang="zh-CN" altLang="en-US" sz="3000" dirty="0">
                  <a:solidFill>
                    <a:schemeClr val="bg1"/>
                  </a:solidFill>
                  <a:latin typeface="Calibri" panose="020F0502020204030204" pitchFamily="34" charset="0"/>
                  <a:ea typeface="宋体" panose="02010600030101010101" pitchFamily="2" charset="-122"/>
                </a:endParaRPr>
              </a:p>
            </p:txBody>
          </p:sp>
          <p:sp>
            <p:nvSpPr>
              <p:cNvPr id="29734" name="文本框 44"/>
              <p:cNvSpPr txBox="1"/>
              <p:nvPr/>
            </p:nvSpPr>
            <p:spPr>
              <a:xfrm>
                <a:off x="2633251" y="2283703"/>
                <a:ext cx="1030513" cy="326935"/>
              </a:xfrm>
              <a:prstGeom prst="rect">
                <a:avLst/>
              </a:prstGeom>
              <a:noFill/>
              <a:ln w="9525">
                <a:noFill/>
              </a:ln>
            </p:spPr>
            <p:txBody>
              <a:bodyPr anchor="t">
                <a:spAutoFit/>
              </a:bodyPr>
              <a:lstStyle/>
              <a:p>
                <a:pPr algn="ctr"/>
                <a:r>
                  <a:rPr lang="en-US" altLang="zh-CN" sz="1000" dirty="0">
                    <a:solidFill>
                      <a:schemeClr val="bg1"/>
                    </a:solidFill>
                    <a:latin typeface="Calibri" panose="020F0502020204030204" pitchFamily="34" charset="0"/>
                    <a:ea typeface="宋体" panose="02010600030101010101" pitchFamily="2" charset="-122"/>
                  </a:rPr>
                  <a:t>OPTION</a:t>
                </a:r>
                <a:endParaRPr lang="zh-CN" altLang="en-US" sz="1000" dirty="0">
                  <a:solidFill>
                    <a:schemeClr val="bg1"/>
                  </a:solidFill>
                  <a:latin typeface="Calibri" panose="020F0502020204030204" pitchFamily="34" charset="0"/>
                  <a:ea typeface="宋体" panose="02010600030101010101" pitchFamily="2" charset="-122"/>
                </a:endParaRPr>
              </a:p>
            </p:txBody>
          </p:sp>
        </p:grpSp>
      </p:grpSp>
      <p:grpSp>
        <p:nvGrpSpPr>
          <p:cNvPr id="12" name="组合 176"/>
          <p:cNvGrpSpPr/>
          <p:nvPr/>
        </p:nvGrpSpPr>
        <p:grpSpPr>
          <a:xfrm>
            <a:off x="2380933" y="1953895"/>
            <a:ext cx="838200" cy="719138"/>
            <a:chOff x="3208476" y="3861048"/>
            <a:chExt cx="1117236" cy="958123"/>
          </a:xfrm>
        </p:grpSpPr>
        <p:grpSp>
          <p:nvGrpSpPr>
            <p:cNvPr id="29736" name="组合 177"/>
            <p:cNvGrpSpPr/>
            <p:nvPr/>
          </p:nvGrpSpPr>
          <p:grpSpPr>
            <a:xfrm>
              <a:off x="3227162" y="3861048"/>
              <a:ext cx="1098550" cy="958123"/>
              <a:chOff x="2857499" y="1149477"/>
              <a:chExt cx="1098550" cy="958123"/>
            </a:xfrm>
          </p:grpSpPr>
          <p:sp>
            <p:nvSpPr>
              <p:cNvPr id="182" name="圆角矩形 181"/>
              <p:cNvSpPr/>
              <p:nvPr/>
            </p:nvSpPr>
            <p:spPr>
              <a:xfrm>
                <a:off x="2857856" y="1149477"/>
                <a:ext cx="1077033" cy="958123"/>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83" name="圆角矩形 182"/>
              <p:cNvSpPr/>
              <p:nvPr/>
            </p:nvSpPr>
            <p:spPr>
              <a:xfrm>
                <a:off x="2893828" y="1176973"/>
                <a:ext cx="1062221" cy="903130"/>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9739" name="组合 178"/>
            <p:cNvGrpSpPr/>
            <p:nvPr/>
          </p:nvGrpSpPr>
          <p:grpSpPr>
            <a:xfrm>
              <a:off x="3208476" y="3873242"/>
              <a:ext cx="1039305" cy="883093"/>
              <a:chOff x="2633251" y="1704765"/>
              <a:chExt cx="1039305" cy="883093"/>
            </a:xfrm>
          </p:grpSpPr>
          <p:sp>
            <p:nvSpPr>
              <p:cNvPr id="29740" name="文本框 46"/>
              <p:cNvSpPr txBox="1"/>
              <p:nvPr/>
            </p:nvSpPr>
            <p:spPr>
              <a:xfrm>
                <a:off x="2642043" y="1704765"/>
                <a:ext cx="1030513" cy="736887"/>
              </a:xfrm>
              <a:prstGeom prst="rect">
                <a:avLst/>
              </a:prstGeom>
              <a:noFill/>
              <a:ln w="9525">
                <a:noFill/>
              </a:ln>
            </p:spPr>
            <p:txBody>
              <a:bodyPr anchor="t">
                <a:spAutoFit/>
              </a:bodyPr>
              <a:lstStyle/>
              <a:p>
                <a:pPr algn="ctr"/>
                <a:r>
                  <a:rPr lang="en-US" altLang="zh-CN" sz="3000" dirty="0">
                    <a:solidFill>
                      <a:schemeClr val="bg1"/>
                    </a:solidFill>
                    <a:latin typeface="Calibri" panose="020F0502020204030204" pitchFamily="34" charset="0"/>
                    <a:ea typeface="宋体" panose="02010600030101010101" pitchFamily="2" charset="-122"/>
                  </a:rPr>
                  <a:t>03</a:t>
                </a:r>
                <a:endParaRPr lang="zh-CN" altLang="en-US" sz="3000" dirty="0">
                  <a:solidFill>
                    <a:schemeClr val="bg1"/>
                  </a:solidFill>
                  <a:latin typeface="Calibri" panose="020F0502020204030204" pitchFamily="34" charset="0"/>
                  <a:ea typeface="宋体" panose="02010600030101010101" pitchFamily="2" charset="-122"/>
                </a:endParaRPr>
              </a:p>
            </p:txBody>
          </p:sp>
          <p:sp>
            <p:nvSpPr>
              <p:cNvPr id="29741" name="文本框 47"/>
              <p:cNvSpPr txBox="1"/>
              <p:nvPr/>
            </p:nvSpPr>
            <p:spPr>
              <a:xfrm>
                <a:off x="2633251" y="2261293"/>
                <a:ext cx="1030513" cy="326565"/>
              </a:xfrm>
              <a:prstGeom prst="rect">
                <a:avLst/>
              </a:prstGeom>
              <a:noFill/>
              <a:ln w="9525">
                <a:noFill/>
              </a:ln>
            </p:spPr>
            <p:txBody>
              <a:bodyPr anchor="t">
                <a:spAutoFit/>
              </a:bodyPr>
              <a:lstStyle/>
              <a:p>
                <a:pPr algn="ctr"/>
                <a:r>
                  <a:rPr lang="en-US" altLang="zh-CN" sz="1000" dirty="0">
                    <a:solidFill>
                      <a:schemeClr val="bg1"/>
                    </a:solidFill>
                    <a:latin typeface="Calibri" panose="020F0502020204030204" pitchFamily="34" charset="0"/>
                    <a:ea typeface="宋体" panose="02010600030101010101" pitchFamily="2" charset="-122"/>
                  </a:rPr>
                  <a:t>OPTION</a:t>
                </a:r>
                <a:endParaRPr lang="zh-CN" altLang="en-US" sz="1000" dirty="0">
                  <a:solidFill>
                    <a:schemeClr val="bg1"/>
                  </a:solidFill>
                  <a:latin typeface="Calibri" panose="020F0502020204030204" pitchFamily="34" charset="0"/>
                  <a:ea typeface="宋体" panose="02010600030101010101" pitchFamily="2" charset="-122"/>
                </a:endParaRPr>
              </a:p>
            </p:txBody>
          </p:sp>
        </p:grpSp>
      </p:grpSp>
      <p:grpSp>
        <p:nvGrpSpPr>
          <p:cNvPr id="15" name="组合 183"/>
          <p:cNvGrpSpPr/>
          <p:nvPr/>
        </p:nvGrpSpPr>
        <p:grpSpPr>
          <a:xfrm>
            <a:off x="2356168" y="2715895"/>
            <a:ext cx="847725" cy="719138"/>
            <a:chOff x="3194865" y="5013176"/>
            <a:chExt cx="1130847" cy="958123"/>
          </a:xfrm>
        </p:grpSpPr>
        <p:grpSp>
          <p:nvGrpSpPr>
            <p:cNvPr id="29743" name="组合 184"/>
            <p:cNvGrpSpPr/>
            <p:nvPr/>
          </p:nvGrpSpPr>
          <p:grpSpPr>
            <a:xfrm>
              <a:off x="3227162" y="5013176"/>
              <a:ext cx="1098550" cy="958123"/>
              <a:chOff x="2857499" y="1149477"/>
              <a:chExt cx="1098550" cy="958123"/>
            </a:xfrm>
          </p:grpSpPr>
          <p:sp>
            <p:nvSpPr>
              <p:cNvPr id="189" name="圆角矩形 188"/>
              <p:cNvSpPr/>
              <p:nvPr/>
            </p:nvSpPr>
            <p:spPr>
              <a:xfrm>
                <a:off x="2856967" y="1149477"/>
                <a:ext cx="1077905" cy="958123"/>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90" name="圆角矩形 189"/>
              <p:cNvSpPr/>
              <p:nvPr/>
            </p:nvSpPr>
            <p:spPr>
              <a:xfrm>
                <a:off x="2892968" y="1176973"/>
                <a:ext cx="1063081" cy="903130"/>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9746" name="组合 185"/>
            <p:cNvGrpSpPr/>
            <p:nvPr/>
          </p:nvGrpSpPr>
          <p:grpSpPr>
            <a:xfrm>
              <a:off x="3194865" y="5013176"/>
              <a:ext cx="1044125" cy="898633"/>
              <a:chOff x="2619640" y="1689226"/>
              <a:chExt cx="1044125" cy="898633"/>
            </a:xfrm>
          </p:grpSpPr>
          <p:sp>
            <p:nvSpPr>
              <p:cNvPr id="29747" name="文本框 49"/>
              <p:cNvSpPr txBox="1"/>
              <p:nvPr/>
            </p:nvSpPr>
            <p:spPr>
              <a:xfrm>
                <a:off x="2619640" y="1689226"/>
                <a:ext cx="1030513" cy="736887"/>
              </a:xfrm>
              <a:prstGeom prst="rect">
                <a:avLst/>
              </a:prstGeom>
              <a:noFill/>
              <a:ln w="9525">
                <a:noFill/>
              </a:ln>
            </p:spPr>
            <p:txBody>
              <a:bodyPr anchor="t">
                <a:spAutoFit/>
              </a:bodyPr>
              <a:lstStyle/>
              <a:p>
                <a:pPr algn="ctr"/>
                <a:r>
                  <a:rPr lang="en-US" altLang="zh-CN" sz="3000" dirty="0">
                    <a:solidFill>
                      <a:schemeClr val="bg1"/>
                    </a:solidFill>
                    <a:latin typeface="Calibri" panose="020F0502020204030204" pitchFamily="34" charset="0"/>
                    <a:ea typeface="宋体" panose="02010600030101010101" pitchFamily="2" charset="-122"/>
                  </a:rPr>
                  <a:t>04</a:t>
                </a:r>
                <a:endParaRPr lang="zh-CN" altLang="en-US" sz="3000" dirty="0">
                  <a:solidFill>
                    <a:schemeClr val="bg1"/>
                  </a:solidFill>
                  <a:latin typeface="Calibri" panose="020F0502020204030204" pitchFamily="34" charset="0"/>
                  <a:ea typeface="宋体" panose="02010600030101010101" pitchFamily="2" charset="-122"/>
                </a:endParaRPr>
              </a:p>
            </p:txBody>
          </p:sp>
          <p:sp>
            <p:nvSpPr>
              <p:cNvPr id="29748" name="文本框 50"/>
              <p:cNvSpPr txBox="1"/>
              <p:nvPr/>
            </p:nvSpPr>
            <p:spPr>
              <a:xfrm>
                <a:off x="2633252" y="2261294"/>
                <a:ext cx="1030513" cy="326565"/>
              </a:xfrm>
              <a:prstGeom prst="rect">
                <a:avLst/>
              </a:prstGeom>
              <a:noFill/>
              <a:ln w="9525">
                <a:noFill/>
              </a:ln>
            </p:spPr>
            <p:txBody>
              <a:bodyPr anchor="t">
                <a:spAutoFit/>
              </a:bodyPr>
              <a:lstStyle/>
              <a:p>
                <a:pPr algn="ctr"/>
                <a:r>
                  <a:rPr lang="en-US" altLang="zh-CN" sz="1000" dirty="0">
                    <a:solidFill>
                      <a:schemeClr val="bg1"/>
                    </a:solidFill>
                    <a:latin typeface="Calibri" panose="020F0502020204030204" pitchFamily="34" charset="0"/>
                    <a:ea typeface="宋体" panose="02010600030101010101" pitchFamily="2" charset="-122"/>
                  </a:rPr>
                  <a:t>OPTION</a:t>
                </a:r>
                <a:endParaRPr lang="zh-CN" altLang="en-US" sz="1000" dirty="0">
                  <a:solidFill>
                    <a:schemeClr val="bg1"/>
                  </a:solidFill>
                  <a:latin typeface="Calibri" panose="020F0502020204030204" pitchFamily="34" charset="0"/>
                  <a:ea typeface="宋体" panose="02010600030101010101" pitchFamily="2" charset="-122"/>
                </a:endParaRPr>
              </a:p>
            </p:txBody>
          </p:sp>
        </p:grpSp>
      </p:grpSp>
      <p:sp>
        <p:nvSpPr>
          <p:cNvPr id="191" name="文本框 52"/>
          <p:cNvSpPr txBox="1"/>
          <p:nvPr/>
        </p:nvSpPr>
        <p:spPr>
          <a:xfrm>
            <a:off x="3734118" y="487680"/>
            <a:ext cx="3357562" cy="344170"/>
          </a:xfrm>
          <a:prstGeom prst="rect">
            <a:avLst/>
          </a:prstGeom>
          <a:noFill/>
          <a:ln w="9525">
            <a:noFill/>
          </a:ln>
        </p:spPr>
        <p:txBody>
          <a:bodyPr lIns="68562" tIns="34281" rIns="68562" bIns="34281" anchor="t">
            <a:spAutoFit/>
            <a:scene3d>
              <a:camera prst="orthographicFront"/>
              <a:lightRig rig="threePt" dir="t"/>
            </a:scene3d>
          </a:bodyPr>
          <a:lstStyle/>
          <a:p>
            <a:r>
              <a:rPr lang="zh-CN" altLang="zh-CN"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环境保护税政策介绍</a:t>
            </a:r>
            <a:endParaRPr lang="zh-CN" altLang="zh-CN"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grpSp>
        <p:nvGrpSpPr>
          <p:cNvPr id="19" name="Group 18"/>
          <p:cNvGrpSpPr>
            <a:grpSpLocks noChangeAspect="1"/>
          </p:cNvGrpSpPr>
          <p:nvPr/>
        </p:nvGrpSpPr>
        <p:grpSpPr bwMode="auto">
          <a:xfrm>
            <a:off x="3454973" y="1310835"/>
            <a:ext cx="250574" cy="233550"/>
            <a:chOff x="3802" y="2858"/>
            <a:chExt cx="616" cy="574"/>
          </a:xfrm>
          <a:solidFill>
            <a:srgbClr val="405F8F"/>
          </a:solidFill>
          <a:effectLst/>
        </p:grpSpPr>
        <p:sp>
          <p:nvSpPr>
            <p:cNvPr id="199" name="Rectangle 19"/>
            <p:cNvSpPr>
              <a:spLocks noChangeArrowheads="1"/>
            </p:cNvSpPr>
            <p:nvPr/>
          </p:nvSpPr>
          <p:spPr bwMode="auto">
            <a:xfrm>
              <a:off x="3802" y="3205"/>
              <a:ext cx="129" cy="227"/>
            </a:xfrm>
            <a:prstGeom prst="rect">
              <a:avLst/>
            </a:pr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sp>
          <p:nvSpPr>
            <p:cNvPr id="200" name="Rectangle 20"/>
            <p:cNvSpPr>
              <a:spLocks noChangeArrowheads="1"/>
            </p:cNvSpPr>
            <p:nvPr/>
          </p:nvSpPr>
          <p:spPr bwMode="auto">
            <a:xfrm>
              <a:off x="3964" y="3174"/>
              <a:ext cx="129" cy="258"/>
            </a:xfrm>
            <a:prstGeom prst="rect">
              <a:avLst/>
            </a:pr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sp>
          <p:nvSpPr>
            <p:cNvPr id="201" name="Rectangle 21"/>
            <p:cNvSpPr>
              <a:spLocks noChangeArrowheads="1"/>
            </p:cNvSpPr>
            <p:nvPr/>
          </p:nvSpPr>
          <p:spPr bwMode="auto">
            <a:xfrm>
              <a:off x="4129" y="3131"/>
              <a:ext cx="129" cy="301"/>
            </a:xfrm>
            <a:prstGeom prst="rect">
              <a:avLst/>
            </a:pr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sp>
          <p:nvSpPr>
            <p:cNvPr id="202" name="Rectangle 22"/>
            <p:cNvSpPr>
              <a:spLocks noChangeArrowheads="1"/>
            </p:cNvSpPr>
            <p:nvPr/>
          </p:nvSpPr>
          <p:spPr bwMode="auto">
            <a:xfrm>
              <a:off x="4289" y="3078"/>
              <a:ext cx="129" cy="354"/>
            </a:xfrm>
            <a:prstGeom prst="rect">
              <a:avLst/>
            </a:pr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sp>
          <p:nvSpPr>
            <p:cNvPr id="20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grpSp>
      <p:grpSp>
        <p:nvGrpSpPr>
          <p:cNvPr id="21" name="组合 206"/>
          <p:cNvGrpSpPr/>
          <p:nvPr/>
        </p:nvGrpSpPr>
        <p:grpSpPr>
          <a:xfrm>
            <a:off x="3458601" y="2891628"/>
            <a:ext cx="258566" cy="281445"/>
            <a:chOff x="4873620" y="1965325"/>
            <a:chExt cx="269882" cy="293688"/>
          </a:xfrm>
          <a:solidFill>
            <a:srgbClr val="405F8F"/>
          </a:solidFill>
          <a:effectLst/>
        </p:grpSpPr>
        <p:sp>
          <p:nvSpPr>
            <p:cNvPr id="20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sp>
          <p:nvSpPr>
            <p:cNvPr id="20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sp>
          <p:nvSpPr>
            <p:cNvPr id="21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sp>
          <p:nvSpPr>
            <p:cNvPr id="21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ea"/>
                <a:sym typeface="+mn-lt"/>
              </a:endParaRPr>
            </a:p>
          </p:txBody>
        </p:sp>
      </p:grpSp>
      <p:sp>
        <p:nvSpPr>
          <p:cNvPr id="212" name="文本框 73"/>
          <p:cNvSpPr txBox="1"/>
          <p:nvPr/>
        </p:nvSpPr>
        <p:spPr>
          <a:xfrm>
            <a:off x="3768408" y="2860040"/>
            <a:ext cx="3068638" cy="344170"/>
          </a:xfrm>
          <a:prstGeom prst="rect">
            <a:avLst/>
          </a:prstGeom>
          <a:noFill/>
          <a:ln w="9525">
            <a:noFill/>
          </a:ln>
        </p:spPr>
        <p:txBody>
          <a:bodyPr lIns="68562" tIns="34281" rIns="68562" bIns="34281" anchor="t">
            <a:spAutoFit/>
            <a:scene3d>
              <a:camera prst="orthographicFront"/>
              <a:lightRig rig="threePt" dir="t"/>
            </a:scene3d>
          </a:bodyPr>
          <a:lstStyle/>
          <a:p>
            <a:pPr lvl="0" algn="l"/>
            <a:r>
              <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建筑</a:t>
            </a:r>
            <a:r>
              <a:rPr lang="zh-CN" altLang="zh-CN"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施工扬尘</a:t>
            </a:r>
            <a:r>
              <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政策解读</a:t>
            </a:r>
            <a:endPar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218" name="矩形 217"/>
          <p:cNvSpPr/>
          <p:nvPr/>
        </p:nvSpPr>
        <p:spPr>
          <a:xfrm>
            <a:off x="3147060" y="482283"/>
            <a:ext cx="338138" cy="332422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61447" name="组合 5"/>
          <p:cNvGrpSpPr/>
          <p:nvPr/>
        </p:nvGrpSpPr>
        <p:grpSpPr bwMode="auto">
          <a:xfrm>
            <a:off x="3449320" y="487680"/>
            <a:ext cx="316230" cy="323215"/>
            <a:chOff x="0" y="0"/>
            <a:chExt cx="432048" cy="432048"/>
          </a:xfrm>
        </p:grpSpPr>
        <p:sp>
          <p:nvSpPr>
            <p:cNvPr id="61457"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8"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8" name="组合 8"/>
          <p:cNvGrpSpPr/>
          <p:nvPr/>
        </p:nvGrpSpPr>
        <p:grpSpPr bwMode="auto">
          <a:xfrm>
            <a:off x="3477260" y="2067560"/>
            <a:ext cx="332105" cy="289560"/>
            <a:chOff x="0" y="0"/>
            <a:chExt cx="432833" cy="432834"/>
          </a:xfrm>
        </p:grpSpPr>
        <p:sp>
          <p:nvSpPr>
            <p:cNvPr id="61455"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6"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
        <p:nvSpPr>
          <p:cNvPr id="7" name="文本框 73"/>
          <p:cNvSpPr txBox="1"/>
          <p:nvPr>
            <p:custDataLst>
              <p:tags r:id="rId8"/>
            </p:custDataLst>
          </p:nvPr>
        </p:nvSpPr>
        <p:spPr>
          <a:xfrm>
            <a:off x="3769043" y="1275715"/>
            <a:ext cx="3068638" cy="344170"/>
          </a:xfrm>
          <a:prstGeom prst="rect">
            <a:avLst/>
          </a:prstGeom>
          <a:noFill/>
          <a:ln w="9525">
            <a:noFill/>
          </a:ln>
        </p:spPr>
        <p:txBody>
          <a:bodyPr lIns="68562" tIns="34281" rIns="68562" bIns="34281" anchor="t">
            <a:spAutoFit/>
            <a:scene3d>
              <a:camera prst="orthographicFront"/>
              <a:lightRig rig="threePt" dir="t"/>
            </a:scene3d>
          </a:bodyPr>
          <a:lstStyle/>
          <a:p>
            <a:pPr lvl="0" algn="l"/>
            <a:r>
              <a:rPr lang="zh-CN" altLang="en-US" sz="18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计税依据和应纳税额</a:t>
            </a:r>
            <a:endParaRPr lang="zh-CN" altLang="en-US" sz="18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grpSp>
        <p:nvGrpSpPr>
          <p:cNvPr id="8" name="组合 183"/>
          <p:cNvGrpSpPr/>
          <p:nvPr/>
        </p:nvGrpSpPr>
        <p:grpSpPr>
          <a:xfrm>
            <a:off x="2290763" y="3487420"/>
            <a:ext cx="847725" cy="719138"/>
            <a:chOff x="3194865" y="5013176"/>
            <a:chExt cx="1130847" cy="958123"/>
          </a:xfrm>
        </p:grpSpPr>
        <p:grpSp>
          <p:nvGrpSpPr>
            <p:cNvPr id="11" name="组合 184"/>
            <p:cNvGrpSpPr/>
            <p:nvPr/>
          </p:nvGrpSpPr>
          <p:grpSpPr>
            <a:xfrm>
              <a:off x="3227162" y="5013176"/>
              <a:ext cx="1098550" cy="958123"/>
              <a:chOff x="2857499" y="1149477"/>
              <a:chExt cx="1098550" cy="958123"/>
            </a:xfrm>
          </p:grpSpPr>
          <p:sp>
            <p:nvSpPr>
              <p:cNvPr id="13" name="圆角矩形 12"/>
              <p:cNvSpPr/>
              <p:nvPr>
                <p:custDataLst>
                  <p:tags r:id="rId9"/>
                </p:custDataLst>
              </p:nvPr>
            </p:nvSpPr>
            <p:spPr>
              <a:xfrm>
                <a:off x="2856967" y="1149477"/>
                <a:ext cx="1077905" cy="958123"/>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4" name="圆角矩形 13"/>
              <p:cNvSpPr/>
              <p:nvPr>
                <p:custDataLst>
                  <p:tags r:id="rId10"/>
                </p:custDataLst>
              </p:nvPr>
            </p:nvSpPr>
            <p:spPr>
              <a:xfrm>
                <a:off x="2892968" y="1176973"/>
                <a:ext cx="1063081" cy="903130"/>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16" name="组合 185"/>
            <p:cNvGrpSpPr/>
            <p:nvPr/>
          </p:nvGrpSpPr>
          <p:grpSpPr>
            <a:xfrm>
              <a:off x="3194865" y="5013176"/>
              <a:ext cx="1044125" cy="898633"/>
              <a:chOff x="2619640" y="1689226"/>
              <a:chExt cx="1044125" cy="898633"/>
            </a:xfrm>
          </p:grpSpPr>
          <p:sp>
            <p:nvSpPr>
              <p:cNvPr id="17" name="文本框 49"/>
              <p:cNvSpPr txBox="1"/>
              <p:nvPr>
                <p:custDataLst>
                  <p:tags r:id="rId11"/>
                </p:custDataLst>
              </p:nvPr>
            </p:nvSpPr>
            <p:spPr>
              <a:xfrm>
                <a:off x="2619640" y="1689226"/>
                <a:ext cx="1030513" cy="736887"/>
              </a:xfrm>
              <a:prstGeom prst="rect">
                <a:avLst/>
              </a:prstGeom>
              <a:noFill/>
              <a:ln w="9525">
                <a:noFill/>
              </a:ln>
            </p:spPr>
            <p:txBody>
              <a:bodyPr anchor="t">
                <a:spAutoFit/>
              </a:bodyPr>
              <a:lstStyle/>
              <a:p>
                <a:pPr algn="ctr"/>
                <a:r>
                  <a:rPr lang="en-US" altLang="zh-CN" sz="3000" dirty="0">
                    <a:solidFill>
                      <a:schemeClr val="bg1"/>
                    </a:solidFill>
                    <a:latin typeface="Calibri" panose="020F0502020204030204" pitchFamily="34" charset="0"/>
                    <a:ea typeface="宋体" panose="02010600030101010101" pitchFamily="2" charset="-122"/>
                  </a:rPr>
                  <a:t>05</a:t>
                </a:r>
                <a:endParaRPr lang="zh-CN" altLang="en-US" sz="3000" dirty="0">
                  <a:solidFill>
                    <a:schemeClr val="bg1"/>
                  </a:solidFill>
                  <a:latin typeface="Calibri" panose="020F0502020204030204" pitchFamily="34" charset="0"/>
                  <a:ea typeface="宋体" panose="02010600030101010101" pitchFamily="2" charset="-122"/>
                </a:endParaRPr>
              </a:p>
            </p:txBody>
          </p:sp>
          <p:sp>
            <p:nvSpPr>
              <p:cNvPr id="18" name="文本框 50"/>
              <p:cNvSpPr txBox="1"/>
              <p:nvPr>
                <p:custDataLst>
                  <p:tags r:id="rId12"/>
                </p:custDataLst>
              </p:nvPr>
            </p:nvSpPr>
            <p:spPr>
              <a:xfrm>
                <a:off x="2633252" y="2261294"/>
                <a:ext cx="1030513" cy="326565"/>
              </a:xfrm>
              <a:prstGeom prst="rect">
                <a:avLst/>
              </a:prstGeom>
              <a:noFill/>
              <a:ln w="9525">
                <a:noFill/>
              </a:ln>
            </p:spPr>
            <p:txBody>
              <a:bodyPr anchor="t">
                <a:spAutoFit/>
              </a:bodyPr>
              <a:lstStyle/>
              <a:p>
                <a:pPr algn="ctr"/>
                <a:r>
                  <a:rPr lang="en-US" altLang="zh-CN" sz="1000" dirty="0">
                    <a:solidFill>
                      <a:schemeClr val="bg1"/>
                    </a:solidFill>
                    <a:latin typeface="Calibri" panose="020F0502020204030204" pitchFamily="34" charset="0"/>
                    <a:ea typeface="宋体" panose="02010600030101010101" pitchFamily="2" charset="-122"/>
                  </a:rPr>
                  <a:t>OPTION</a:t>
                </a:r>
                <a:endParaRPr lang="zh-CN" altLang="en-US" sz="1000" dirty="0">
                  <a:solidFill>
                    <a:schemeClr val="bg1"/>
                  </a:solidFill>
                  <a:latin typeface="Calibri" panose="020F0502020204030204" pitchFamily="34" charset="0"/>
                  <a:ea typeface="宋体" panose="02010600030101010101" pitchFamily="2" charset="-122"/>
                </a:endParaRPr>
              </a:p>
            </p:txBody>
          </p:sp>
        </p:grpSp>
      </p:grpSp>
      <p:sp>
        <p:nvSpPr>
          <p:cNvPr id="27" name="矩形 26"/>
          <p:cNvSpPr/>
          <p:nvPr>
            <p:custDataLst>
              <p:tags r:id="rId13"/>
            </p:custDataLst>
          </p:nvPr>
        </p:nvSpPr>
        <p:spPr>
          <a:xfrm>
            <a:off x="3112770" y="1368108"/>
            <a:ext cx="338138" cy="332422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32" name="组合 153"/>
          <p:cNvGrpSpPr/>
          <p:nvPr/>
        </p:nvGrpSpPr>
        <p:grpSpPr>
          <a:xfrm>
            <a:off x="3432493" y="3508375"/>
            <a:ext cx="3522662" cy="865188"/>
            <a:chOff x="4555084" y="4797154"/>
            <a:chExt cx="4697323" cy="1152126"/>
          </a:xfrm>
        </p:grpSpPr>
        <p:pic>
          <p:nvPicPr>
            <p:cNvPr id="33" name="图片 154"/>
            <p:cNvPicPr>
              <a:picLocks noChangeAspect="1"/>
            </p:cNvPicPr>
            <p:nvPr>
              <p:custDataLst>
                <p:tags r:id="rId14"/>
              </p:custDataLst>
            </p:nvPr>
          </p:nvPicPr>
          <p:blipFill>
            <a:blip r:embed="rId2" cstate="print"/>
            <a:srcRect t="76775"/>
            <a:stretch>
              <a:fillRect/>
            </a:stretch>
          </p:blipFill>
          <p:spPr>
            <a:xfrm rot="-5400000">
              <a:off x="8600140" y="5119336"/>
              <a:ext cx="958122" cy="346393"/>
            </a:xfrm>
            <a:prstGeom prst="rect">
              <a:avLst/>
            </a:prstGeom>
            <a:noFill/>
            <a:ln w="9525">
              <a:noFill/>
            </a:ln>
          </p:spPr>
        </p:pic>
        <p:pic>
          <p:nvPicPr>
            <p:cNvPr id="34" name="图片 155"/>
            <p:cNvPicPr>
              <a:picLocks noChangeAspect="1"/>
            </p:cNvPicPr>
            <p:nvPr>
              <p:custDataLst>
                <p:tags r:id="rId15"/>
              </p:custDataLst>
            </p:nvPr>
          </p:nvPicPr>
          <p:blipFill>
            <a:blip r:embed="rId4" cstate="print"/>
            <a:srcRect t="76775"/>
            <a:stretch>
              <a:fillRect/>
            </a:stretch>
          </p:blipFill>
          <p:spPr>
            <a:xfrm>
              <a:off x="4926460" y="5747973"/>
              <a:ext cx="3646270" cy="201307"/>
            </a:xfrm>
            <a:prstGeom prst="rect">
              <a:avLst/>
            </a:prstGeom>
            <a:noFill/>
            <a:ln w="9525">
              <a:noFill/>
            </a:ln>
          </p:spPr>
        </p:pic>
        <p:sp>
          <p:nvSpPr>
            <p:cNvPr id="35" name="圆角矩形 34"/>
            <p:cNvSpPr/>
            <p:nvPr>
              <p:custDataLst>
                <p:tags r:id="rId16"/>
              </p:custDataLst>
            </p:nvPr>
          </p:nvSpPr>
          <p:spPr>
            <a:xfrm>
              <a:off x="4555084" y="4797154"/>
              <a:ext cx="4388261" cy="957639"/>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61446" name="组合 6"/>
          <p:cNvGrpSpPr/>
          <p:nvPr/>
        </p:nvGrpSpPr>
        <p:grpSpPr bwMode="auto">
          <a:xfrm>
            <a:off x="3416935" y="3724275"/>
            <a:ext cx="317500" cy="333375"/>
            <a:chOff x="0" y="0"/>
            <a:chExt cx="432048" cy="432834"/>
          </a:xfrm>
        </p:grpSpPr>
        <p:sp>
          <p:nvSpPr>
            <p:cNvPr id="61459" name="椭圆 22"/>
            <p:cNvSpPr>
              <a:spLocks noChangeArrowheads="1"/>
            </p:cNvSpPr>
            <p:nvPr>
              <p:custDataLst>
                <p:tags r:id="rId17"/>
              </p:custDataLst>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60" name="Freeform 59"/>
            <p:cNvSpPr>
              <a:spLocks noChangeArrowheads="1"/>
            </p:cNvSpPr>
            <p:nvPr>
              <p:custDataLst>
                <p:tags r:id="rId18"/>
              </p:custDataLst>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
        <p:nvSpPr>
          <p:cNvPr id="36" name="文本框 73"/>
          <p:cNvSpPr txBox="1"/>
          <p:nvPr>
            <p:custDataLst>
              <p:tags r:id="rId19"/>
            </p:custDataLst>
          </p:nvPr>
        </p:nvSpPr>
        <p:spPr>
          <a:xfrm>
            <a:off x="3796983" y="3724275"/>
            <a:ext cx="3068638" cy="344170"/>
          </a:xfrm>
          <a:prstGeom prst="rect">
            <a:avLst/>
          </a:prstGeom>
          <a:noFill/>
          <a:ln w="9525">
            <a:noFill/>
          </a:ln>
        </p:spPr>
        <p:txBody>
          <a:bodyPr lIns="68562" tIns="34281" rIns="68562" bIns="34281" anchor="t">
            <a:spAutoFit/>
            <a:scene3d>
              <a:camera prst="orthographicFront"/>
              <a:lightRig rig="threePt" dir="t"/>
            </a:scene3d>
          </a:bodyPr>
          <a:lstStyle/>
          <a:p>
            <a:pPr lvl="0" algn="l"/>
            <a:r>
              <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税收优惠政策</a:t>
            </a:r>
            <a:endParaRPr lang="zh-CN" altLang="en-US" sz="18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grpSp>
        <p:nvGrpSpPr>
          <p:cNvPr id="51" name="组合 183"/>
          <p:cNvGrpSpPr/>
          <p:nvPr/>
        </p:nvGrpSpPr>
        <p:grpSpPr>
          <a:xfrm>
            <a:off x="2262188" y="4279265"/>
            <a:ext cx="847725" cy="719138"/>
            <a:chOff x="3194865" y="5013176"/>
            <a:chExt cx="1130847" cy="958123"/>
          </a:xfrm>
        </p:grpSpPr>
        <p:grpSp>
          <p:nvGrpSpPr>
            <p:cNvPr id="52" name="组合 184"/>
            <p:cNvGrpSpPr/>
            <p:nvPr/>
          </p:nvGrpSpPr>
          <p:grpSpPr>
            <a:xfrm>
              <a:off x="3227162" y="5013176"/>
              <a:ext cx="1098550" cy="958123"/>
              <a:chOff x="2857499" y="1149477"/>
              <a:chExt cx="1098550" cy="958123"/>
            </a:xfrm>
          </p:grpSpPr>
          <p:sp>
            <p:nvSpPr>
              <p:cNvPr id="53" name="圆角矩形 52"/>
              <p:cNvSpPr/>
              <p:nvPr>
                <p:custDataLst>
                  <p:tags r:id="rId20"/>
                </p:custDataLst>
              </p:nvPr>
            </p:nvSpPr>
            <p:spPr>
              <a:xfrm>
                <a:off x="2856967" y="1149477"/>
                <a:ext cx="1077905" cy="958123"/>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4" name="圆角矩形 53"/>
              <p:cNvSpPr/>
              <p:nvPr>
                <p:custDataLst>
                  <p:tags r:id="rId21"/>
                </p:custDataLst>
              </p:nvPr>
            </p:nvSpPr>
            <p:spPr>
              <a:xfrm>
                <a:off x="2892968" y="1176973"/>
                <a:ext cx="1063081" cy="903130"/>
              </a:xfrm>
              <a:prstGeom prst="roundRect">
                <a:avLst>
                  <a:gd name="adj" fmla="val 13889"/>
                </a:avLst>
              </a:prstGeom>
              <a:solidFill>
                <a:srgbClr val="405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55" name="组合 185"/>
            <p:cNvGrpSpPr/>
            <p:nvPr/>
          </p:nvGrpSpPr>
          <p:grpSpPr>
            <a:xfrm>
              <a:off x="3194865" y="5013176"/>
              <a:ext cx="1044125" cy="898633"/>
              <a:chOff x="2619640" y="1689226"/>
              <a:chExt cx="1044125" cy="898633"/>
            </a:xfrm>
          </p:grpSpPr>
          <p:sp>
            <p:nvSpPr>
              <p:cNvPr id="56" name="文本框 49"/>
              <p:cNvSpPr txBox="1"/>
              <p:nvPr>
                <p:custDataLst>
                  <p:tags r:id="rId22"/>
                </p:custDataLst>
              </p:nvPr>
            </p:nvSpPr>
            <p:spPr>
              <a:xfrm>
                <a:off x="2619640" y="1689226"/>
                <a:ext cx="1030513" cy="736887"/>
              </a:xfrm>
              <a:prstGeom prst="rect">
                <a:avLst/>
              </a:prstGeom>
              <a:noFill/>
              <a:ln w="9525">
                <a:noFill/>
              </a:ln>
            </p:spPr>
            <p:txBody>
              <a:bodyPr anchor="t">
                <a:spAutoFit/>
              </a:bodyPr>
              <a:lstStyle/>
              <a:p>
                <a:pPr algn="ctr"/>
                <a:r>
                  <a:rPr lang="en-US" altLang="zh-CN" sz="3000" dirty="0">
                    <a:solidFill>
                      <a:schemeClr val="bg1"/>
                    </a:solidFill>
                    <a:latin typeface="Calibri" panose="020F0502020204030204" pitchFamily="34" charset="0"/>
                    <a:ea typeface="宋体" panose="02010600030101010101" pitchFamily="2" charset="-122"/>
                  </a:rPr>
                  <a:t>06</a:t>
                </a:r>
                <a:endParaRPr lang="zh-CN" altLang="en-US" sz="3000" dirty="0">
                  <a:solidFill>
                    <a:schemeClr val="bg1"/>
                  </a:solidFill>
                  <a:latin typeface="Calibri" panose="020F0502020204030204" pitchFamily="34" charset="0"/>
                  <a:ea typeface="宋体" panose="02010600030101010101" pitchFamily="2" charset="-122"/>
                </a:endParaRPr>
              </a:p>
            </p:txBody>
          </p:sp>
          <p:sp>
            <p:nvSpPr>
              <p:cNvPr id="57" name="文本框 50"/>
              <p:cNvSpPr txBox="1"/>
              <p:nvPr>
                <p:custDataLst>
                  <p:tags r:id="rId23"/>
                </p:custDataLst>
              </p:nvPr>
            </p:nvSpPr>
            <p:spPr>
              <a:xfrm>
                <a:off x="2633252" y="2261294"/>
                <a:ext cx="1030513" cy="326565"/>
              </a:xfrm>
              <a:prstGeom prst="rect">
                <a:avLst/>
              </a:prstGeom>
              <a:noFill/>
              <a:ln w="9525">
                <a:noFill/>
              </a:ln>
            </p:spPr>
            <p:txBody>
              <a:bodyPr anchor="t">
                <a:spAutoFit/>
              </a:bodyPr>
              <a:lstStyle/>
              <a:p>
                <a:pPr algn="ctr"/>
                <a:r>
                  <a:rPr lang="en-US" altLang="zh-CN" sz="1000" dirty="0">
                    <a:solidFill>
                      <a:schemeClr val="bg1"/>
                    </a:solidFill>
                    <a:latin typeface="Calibri" panose="020F0502020204030204" pitchFamily="34" charset="0"/>
                    <a:ea typeface="宋体" panose="02010600030101010101" pitchFamily="2" charset="-122"/>
                  </a:rPr>
                  <a:t>OPTION</a:t>
                </a:r>
                <a:endParaRPr lang="zh-CN" altLang="en-US" sz="1000" dirty="0">
                  <a:solidFill>
                    <a:schemeClr val="bg1"/>
                  </a:solidFill>
                  <a:latin typeface="Calibri" panose="020F0502020204030204" pitchFamily="34" charset="0"/>
                  <a:ea typeface="宋体" panose="02010600030101010101" pitchFamily="2" charset="-122"/>
                </a:endParaRPr>
              </a:p>
            </p:txBody>
          </p:sp>
        </p:grpSp>
      </p:grpSp>
      <p:grpSp>
        <p:nvGrpSpPr>
          <p:cNvPr id="58" name="组合 153"/>
          <p:cNvGrpSpPr/>
          <p:nvPr/>
        </p:nvGrpSpPr>
        <p:grpSpPr>
          <a:xfrm>
            <a:off x="3404235" y="4300220"/>
            <a:ext cx="3573780" cy="865505"/>
            <a:chOff x="4555084" y="4797154"/>
            <a:chExt cx="4697323" cy="1152126"/>
          </a:xfrm>
        </p:grpSpPr>
        <p:pic>
          <p:nvPicPr>
            <p:cNvPr id="59" name="图片 154"/>
            <p:cNvPicPr>
              <a:picLocks noChangeAspect="1"/>
            </p:cNvPicPr>
            <p:nvPr>
              <p:custDataLst>
                <p:tags r:id="rId24"/>
              </p:custDataLst>
            </p:nvPr>
          </p:nvPicPr>
          <p:blipFill>
            <a:blip r:embed="rId2" cstate="print"/>
            <a:srcRect t="76775"/>
            <a:stretch>
              <a:fillRect/>
            </a:stretch>
          </p:blipFill>
          <p:spPr>
            <a:xfrm rot="-5400000">
              <a:off x="8600140" y="5119336"/>
              <a:ext cx="958122" cy="346393"/>
            </a:xfrm>
            <a:prstGeom prst="rect">
              <a:avLst/>
            </a:prstGeom>
            <a:noFill/>
            <a:ln w="9525">
              <a:noFill/>
            </a:ln>
          </p:spPr>
        </p:pic>
        <p:pic>
          <p:nvPicPr>
            <p:cNvPr id="60" name="图片 155"/>
            <p:cNvPicPr>
              <a:picLocks noChangeAspect="1"/>
            </p:cNvPicPr>
            <p:nvPr>
              <p:custDataLst>
                <p:tags r:id="rId25"/>
              </p:custDataLst>
            </p:nvPr>
          </p:nvPicPr>
          <p:blipFill>
            <a:blip r:embed="rId4" cstate="print"/>
            <a:srcRect t="76775"/>
            <a:stretch>
              <a:fillRect/>
            </a:stretch>
          </p:blipFill>
          <p:spPr>
            <a:xfrm>
              <a:off x="4926460" y="5747973"/>
              <a:ext cx="3646270" cy="201307"/>
            </a:xfrm>
            <a:prstGeom prst="rect">
              <a:avLst/>
            </a:prstGeom>
            <a:noFill/>
            <a:ln w="9525">
              <a:noFill/>
            </a:ln>
          </p:spPr>
        </p:pic>
        <p:sp>
          <p:nvSpPr>
            <p:cNvPr id="61" name="圆角矩形 60"/>
            <p:cNvSpPr/>
            <p:nvPr>
              <p:custDataLst>
                <p:tags r:id="rId26"/>
              </p:custDataLst>
            </p:nvPr>
          </p:nvSpPr>
          <p:spPr>
            <a:xfrm>
              <a:off x="4555084" y="4797154"/>
              <a:ext cx="4388261" cy="957639"/>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65" name="文本框 73"/>
          <p:cNvSpPr txBox="1"/>
          <p:nvPr>
            <p:custDataLst>
              <p:tags r:id="rId27"/>
            </p:custDataLst>
          </p:nvPr>
        </p:nvSpPr>
        <p:spPr>
          <a:xfrm>
            <a:off x="3768408" y="4516120"/>
            <a:ext cx="3068638" cy="344170"/>
          </a:xfrm>
          <a:prstGeom prst="rect">
            <a:avLst/>
          </a:prstGeom>
          <a:noFill/>
          <a:ln w="9525">
            <a:noFill/>
          </a:ln>
        </p:spPr>
        <p:txBody>
          <a:bodyPr lIns="68562" tIns="34281" rIns="68562" bIns="34281" anchor="t">
            <a:spAutoFit/>
            <a:scene3d>
              <a:camera prst="orthographicFront"/>
              <a:lightRig rig="threePt" dir="t"/>
            </a:scene3d>
          </a:bodyPr>
          <a:lstStyle/>
          <a:p>
            <a:pPr lvl="0" algn="l"/>
            <a:r>
              <a:rPr lang="zh-CN" altLang="en-US" sz="18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纳税申报</a:t>
            </a:r>
            <a:endParaRPr lang="zh-CN" altLang="en-US" sz="18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sp>
        <p:nvSpPr>
          <p:cNvPr id="66" name="文本框 73"/>
          <p:cNvSpPr txBox="1"/>
          <p:nvPr/>
        </p:nvSpPr>
        <p:spPr>
          <a:xfrm>
            <a:off x="3828733" y="2066925"/>
            <a:ext cx="3068638" cy="344170"/>
          </a:xfrm>
          <a:prstGeom prst="rect">
            <a:avLst/>
          </a:prstGeom>
          <a:noFill/>
          <a:ln w="9525">
            <a:noFill/>
          </a:ln>
        </p:spPr>
        <p:txBody>
          <a:bodyPr lIns="68562" tIns="34281" rIns="68562" bIns="34281" anchor="t">
            <a:spAutoFit/>
            <a:scene3d>
              <a:camera prst="orthographicFront"/>
              <a:lightRig rig="threePt" dir="t"/>
            </a:scene3d>
          </a:bodyPr>
          <a:p>
            <a:pPr lvl="0" algn="l"/>
            <a:r>
              <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核定征收管理办法</a:t>
            </a:r>
            <a:endParaRPr lang="zh-CN" altLang="en-US" sz="1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grpSp>
        <p:nvGrpSpPr>
          <p:cNvPr id="61450" name="组合 4"/>
          <p:cNvGrpSpPr/>
          <p:nvPr/>
        </p:nvGrpSpPr>
        <p:grpSpPr bwMode="auto">
          <a:xfrm>
            <a:off x="3426460" y="4544060"/>
            <a:ext cx="287655" cy="256540"/>
            <a:chOff x="0" y="0"/>
            <a:chExt cx="432833" cy="432834"/>
          </a:xfrm>
        </p:grpSpPr>
        <p:sp>
          <p:nvSpPr>
            <p:cNvPr id="61451"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2"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9"/>
                                        </p:tgtEl>
                                        <p:attrNameLst>
                                          <p:attrName>ppt_y</p:attrName>
                                        </p:attrNameLst>
                                      </p:cBhvr>
                                      <p:tavLst>
                                        <p:tav tm="0">
                                          <p:val>
                                            <p:strVal val="#ppt_y"/>
                                          </p:val>
                                        </p:tav>
                                        <p:tav tm="100000">
                                          <p:val>
                                            <p:strVal val="#ppt_y"/>
                                          </p:val>
                                        </p:tav>
                                      </p:tavLst>
                                    </p:anim>
                                    <p:anim calcmode="lin" valueType="num">
                                      <p:cBhvr>
                                        <p:cTn id="9" dur="500" fill="hold"/>
                                        <p:tgtEl>
                                          <p:spTgt spid="1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9"/>
                                        </p:tgtEl>
                                      </p:cBhvr>
                                    </p:animEffect>
                                  </p:childTnLst>
                                </p:cTn>
                              </p:par>
                              <p:par>
                                <p:cTn id="12" presetID="2" presetClass="entr" presetSubtype="8" fill="hold" nodeType="withEffect">
                                  <p:stCondLst>
                                    <p:cond delay="250"/>
                                  </p:stCondLst>
                                  <p:childTnLst>
                                    <p:set>
                                      <p:cBhvr>
                                        <p:cTn id="13" dur="1" fill="hold">
                                          <p:stCondLst>
                                            <p:cond delay="0"/>
                                          </p:stCondLst>
                                        </p:cTn>
                                        <p:tgtEl>
                                          <p:spTgt spid="151"/>
                                        </p:tgtEl>
                                        <p:attrNameLst>
                                          <p:attrName>style.visibility</p:attrName>
                                        </p:attrNameLst>
                                      </p:cBhvr>
                                      <p:to>
                                        <p:strVal val="visible"/>
                                      </p:to>
                                    </p:set>
                                    <p:anim calcmode="lin" valueType="num">
                                      <p:cBhvr>
                                        <p:cTn id="14" dur="500" fill="hold"/>
                                        <p:tgtEl>
                                          <p:spTgt spid="151"/>
                                        </p:tgtEl>
                                        <p:attrNameLst>
                                          <p:attrName>ppt_x</p:attrName>
                                        </p:attrNameLst>
                                      </p:cBhvr>
                                      <p:tavLst>
                                        <p:tav tm="0">
                                          <p:val>
                                            <p:strVal val="0-#ppt_w/2"/>
                                          </p:val>
                                        </p:tav>
                                        <p:tav tm="100000">
                                          <p:val>
                                            <p:strVal val="#ppt_x"/>
                                          </p:val>
                                        </p:tav>
                                      </p:tavLst>
                                    </p:anim>
                                    <p:anim calcmode="lin" valueType="num">
                                      <p:cBhvr>
                                        <p:cTn id="15" dur="500" fill="hold"/>
                                        <p:tgtEl>
                                          <p:spTgt spid="15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50"/>
                                        </p:tgtEl>
                                        <p:attrNameLst>
                                          <p:attrName>style.visibility</p:attrName>
                                        </p:attrNameLst>
                                      </p:cBhvr>
                                      <p:to>
                                        <p:strVal val="visible"/>
                                      </p:to>
                                    </p:set>
                                    <p:anim calcmode="lin" valueType="num">
                                      <p:cBhvr>
                                        <p:cTn id="18" dur="500" fill="hold"/>
                                        <p:tgtEl>
                                          <p:spTgt spid="150"/>
                                        </p:tgtEl>
                                        <p:attrNameLst>
                                          <p:attrName>ppt_x</p:attrName>
                                        </p:attrNameLst>
                                      </p:cBhvr>
                                      <p:tavLst>
                                        <p:tav tm="0">
                                          <p:val>
                                            <p:strVal val="1+#ppt_w/2"/>
                                          </p:val>
                                        </p:tav>
                                        <p:tav tm="100000">
                                          <p:val>
                                            <p:strVal val="#ppt_x"/>
                                          </p:val>
                                        </p:tav>
                                      </p:tavLst>
                                    </p:anim>
                                    <p:anim calcmode="lin" valueType="num">
                                      <p:cBhvr>
                                        <p:cTn id="19" dur="500" fill="hold"/>
                                        <p:tgtEl>
                                          <p:spTgt spid="15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53"/>
                                        </p:tgtEl>
                                        <p:attrNameLst>
                                          <p:attrName>style.visibility</p:attrName>
                                        </p:attrNameLst>
                                      </p:cBhvr>
                                      <p:to>
                                        <p:strVal val="visible"/>
                                      </p:to>
                                    </p:set>
                                    <p:anim calcmode="lin" valueType="num">
                                      <p:cBhvr>
                                        <p:cTn id="22" dur="500" fill="hold"/>
                                        <p:tgtEl>
                                          <p:spTgt spid="153"/>
                                        </p:tgtEl>
                                        <p:attrNameLst>
                                          <p:attrName>ppt_x</p:attrName>
                                        </p:attrNameLst>
                                      </p:cBhvr>
                                      <p:tavLst>
                                        <p:tav tm="0">
                                          <p:val>
                                            <p:strVal val="0-#ppt_w/2"/>
                                          </p:val>
                                        </p:tav>
                                        <p:tav tm="100000">
                                          <p:val>
                                            <p:strVal val="#ppt_x"/>
                                          </p:val>
                                        </p:tav>
                                      </p:tavLst>
                                    </p:anim>
                                    <p:anim calcmode="lin" valueType="num">
                                      <p:cBhvr>
                                        <p:cTn id="23" dur="500" fill="hold"/>
                                        <p:tgtEl>
                                          <p:spTgt spid="15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52"/>
                                        </p:tgtEl>
                                        <p:attrNameLst>
                                          <p:attrName>style.visibility</p:attrName>
                                        </p:attrNameLst>
                                      </p:cBhvr>
                                      <p:to>
                                        <p:strVal val="visible"/>
                                      </p:to>
                                    </p:set>
                                    <p:anim calcmode="lin" valueType="num">
                                      <p:cBhvr>
                                        <p:cTn id="26" dur="500" fill="hold"/>
                                        <p:tgtEl>
                                          <p:spTgt spid="152"/>
                                        </p:tgtEl>
                                        <p:attrNameLst>
                                          <p:attrName>ppt_x</p:attrName>
                                        </p:attrNameLst>
                                      </p:cBhvr>
                                      <p:tavLst>
                                        <p:tav tm="0">
                                          <p:val>
                                            <p:strVal val="1+#ppt_w/2"/>
                                          </p:val>
                                        </p:tav>
                                        <p:tav tm="100000">
                                          <p:val>
                                            <p:strVal val="#ppt_x"/>
                                          </p:val>
                                        </p:tav>
                                      </p:tavLst>
                                    </p:anim>
                                    <p:anim calcmode="lin" valueType="num">
                                      <p:cBhvr>
                                        <p:cTn id="27" dur="500" fill="hold"/>
                                        <p:tgtEl>
                                          <p:spTgt spid="152"/>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0-#ppt_w/2"/>
                                          </p:val>
                                        </p:tav>
                                        <p:tav tm="100000">
                                          <p:val>
                                            <p:strVal val="#ppt_x"/>
                                          </p:val>
                                        </p:tav>
                                      </p:tavLst>
                                    </p:anim>
                                    <p:anim calcmode="lin" valueType="num">
                                      <p:cBhvr>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ppt_x</p:attrName>
                                        </p:attrNameLst>
                                      </p:cBhvr>
                                      <p:tavLst>
                                        <p:tav tm="0">
                                          <p:val>
                                            <p:strVal val="1+#ppt_w/2"/>
                                          </p:val>
                                        </p:tav>
                                        <p:tav tm="100000">
                                          <p:val>
                                            <p:strVal val="#ppt_x"/>
                                          </p:val>
                                        </p:tav>
                                      </p:tavLst>
                                    </p:anim>
                                    <p:anim calcmode="lin" valueType="num">
                                      <p:cBhvr>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91"/>
                                        </p:tgtEl>
                                        <p:attrNameLst>
                                          <p:attrName>style.visibility</p:attrName>
                                        </p:attrNameLst>
                                      </p:cBhvr>
                                      <p:to>
                                        <p:strVal val="visible"/>
                                      </p:to>
                                    </p:set>
                                    <p:animEffect transition="in" filter="wipe(down)">
                                      <p:cBhvr>
                                        <p:cTn id="39" dur="500"/>
                                        <p:tgtEl>
                                          <p:spTgt spid="191"/>
                                        </p:tgtEl>
                                      </p:cBhvr>
                                    </p:animEffect>
                                  </p:childTnLst>
                                </p:cTn>
                              </p:par>
                              <p:par>
                                <p:cTn id="40" presetID="2" presetClass="entr" presetSubtype="8" fill="hold" nodeType="withEffect">
                                  <p:stCondLst>
                                    <p:cond delay="50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0-#ppt_w/2"/>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50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ppt_x</p:attrName>
                                        </p:attrNameLst>
                                      </p:cBhvr>
                                      <p:tavLst>
                                        <p:tav tm="0">
                                          <p:val>
                                            <p:strVal val="1+#ppt_w/2"/>
                                          </p:val>
                                        </p:tav>
                                        <p:tav tm="100000">
                                          <p:val>
                                            <p:strVal val="#ppt_x"/>
                                          </p:val>
                                        </p:tav>
                                      </p:tavLst>
                                    </p:anim>
                                    <p:anim calcmode="lin" valueType="num">
                                      <p:cBhvr>
                                        <p:cTn id="47" dur="500" fill="hold"/>
                                        <p:tgtEl>
                                          <p:spTgt spid="2"/>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212"/>
                                        </p:tgtEl>
                                        <p:attrNameLst>
                                          <p:attrName>style.visibility</p:attrName>
                                        </p:attrNameLst>
                                      </p:cBhvr>
                                      <p:to>
                                        <p:strVal val="visible"/>
                                      </p:to>
                                    </p:set>
                                    <p:animEffect transition="in" filter="wipe(down)">
                                      <p:cBhvr>
                                        <p:cTn id="55" dur="500"/>
                                        <p:tgtEl>
                                          <p:spTgt spid="212"/>
                                        </p:tgtEl>
                                      </p:cBhvr>
                                    </p:animEffect>
                                  </p:childTnLst>
                                </p:cTn>
                              </p:par>
                              <p:par>
                                <p:cTn id="56" presetID="2" presetClass="entr" presetSubtype="8" fill="hold" nodeType="withEffect">
                                  <p:stCondLst>
                                    <p:cond delay="50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0-#ppt_w/2"/>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50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ppt_x</p:attrName>
                                        </p:attrNameLst>
                                      </p:cBhvr>
                                      <p:tavLst>
                                        <p:tav tm="0">
                                          <p:val>
                                            <p:strVal val="1+#ppt_w/2"/>
                                          </p:val>
                                        </p:tav>
                                        <p:tav tm="100000">
                                          <p:val>
                                            <p:strVal val="#ppt_x"/>
                                          </p:val>
                                        </p:tav>
                                      </p:tavLst>
                                    </p:anim>
                                    <p:anim calcmode="lin" valueType="num">
                                      <p:cBhvr>
                                        <p:cTn id="63" dur="500" fill="hold"/>
                                        <p:tgtEl>
                                          <p:spTgt spid="4"/>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ppt_x</p:attrName>
                                        </p:attrNameLst>
                                      </p:cBhvr>
                                      <p:tavLst>
                                        <p:tav tm="0">
                                          <p:val>
                                            <p:strVal val="0-#ppt_w/2"/>
                                          </p:val>
                                        </p:tav>
                                        <p:tav tm="100000">
                                          <p:val>
                                            <p:strVal val="#ppt_x"/>
                                          </p:val>
                                        </p:tav>
                                      </p:tavLst>
                                    </p:anim>
                                    <p:anim calcmode="lin" valueType="num">
                                      <p:cBhvr>
                                        <p:cTn id="67" dur="5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50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ppt_x</p:attrName>
                                        </p:attrNameLst>
                                      </p:cBhvr>
                                      <p:tavLst>
                                        <p:tav tm="0">
                                          <p:val>
                                            <p:strVal val="1+#ppt_w/2"/>
                                          </p:val>
                                        </p:tav>
                                        <p:tav tm="100000">
                                          <p:val>
                                            <p:strVal val="#ppt_x"/>
                                          </p:val>
                                        </p:tav>
                                      </p:tavLst>
                                    </p:anim>
                                    <p:anim calcmode="lin" valueType="num">
                                      <p:cBhvr>
                                        <p:cTn id="71" dur="500" fill="hold"/>
                                        <p:tgtEl>
                                          <p:spTgt spid="5"/>
                                        </p:tgtEl>
                                        <p:attrNameLst>
                                          <p:attrName>ppt_y</p:attrName>
                                        </p:attrNameLst>
                                      </p:cBhvr>
                                      <p:tavLst>
                                        <p:tav tm="0">
                                          <p:val>
                                            <p:strVal val="#ppt_y"/>
                                          </p:val>
                                        </p:tav>
                                        <p:tav tm="100000">
                                          <p:val>
                                            <p:strVal val="#ppt_y"/>
                                          </p:val>
                                        </p:tav>
                                      </p:tavLst>
                                    </p:anim>
                                  </p:childTnLst>
                                </p:cTn>
                              </p:par>
                            </p:childTnLst>
                          </p:cTn>
                        </p:par>
                        <p:par>
                          <p:cTn id="72" fill="hold">
                            <p:stCondLst>
                              <p:cond delay="2500"/>
                            </p:stCondLst>
                            <p:childTnLst>
                              <p:par>
                                <p:cTn id="73" presetID="10" presetClass="entr" presetSubtype="0"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218"/>
                                        </p:tgtEl>
                                        <p:attrNameLst>
                                          <p:attrName>style.visibility</p:attrName>
                                        </p:attrNameLst>
                                      </p:cBhvr>
                                      <p:to>
                                        <p:strVal val="visible"/>
                                      </p:to>
                                    </p:set>
                                    <p:animEffect transition="in" filter="fade">
                                      <p:cBhvr>
                                        <p:cTn id="79" dur="500"/>
                                        <p:tgtEl>
                                          <p:spTgt spid="218"/>
                                        </p:tgtEl>
                                      </p:cBhvr>
                                    </p:animEffect>
                                  </p:childTnLst>
                                </p:cTn>
                              </p:par>
                              <p:par>
                                <p:cTn id="80" presetID="10" presetClass="entr" presetSubtype="0" fill="hold" nodeType="with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fade">
                                      <p:cBhvr>
                                        <p:cTn id="82" dur="500"/>
                                        <p:tgtEl>
                                          <p:spTgt spid="158"/>
                                        </p:tgtEl>
                                      </p:cBhvr>
                                    </p:animEffect>
                                  </p:childTnLst>
                                </p:cTn>
                              </p:par>
                              <p:par>
                                <p:cTn id="83" presetID="10" presetClass="entr" presetSubtype="0" fill="hold" nodeType="withEffect">
                                  <p:stCondLst>
                                    <p:cond delay="0"/>
                                  </p:stCondLst>
                                  <p:childTnLst>
                                    <p:set>
                                      <p:cBhvr>
                                        <p:cTn id="84" dur="1" fill="hold">
                                          <p:stCondLst>
                                            <p:cond delay="0"/>
                                          </p:stCondLst>
                                        </p:cTn>
                                        <p:tgtEl>
                                          <p:spTgt spid="159"/>
                                        </p:tgtEl>
                                        <p:attrNameLst>
                                          <p:attrName>style.visibility</p:attrName>
                                        </p:attrNameLst>
                                      </p:cBhvr>
                                      <p:to>
                                        <p:strVal val="visible"/>
                                      </p:to>
                                    </p:set>
                                    <p:animEffect transition="in" filter="fade">
                                      <p:cBhvr>
                                        <p:cTn id="85" dur="500"/>
                                        <p:tgtEl>
                                          <p:spTgt spid="159"/>
                                        </p:tgtEl>
                                      </p:cBhvr>
                                    </p:animEffect>
                                  </p:childTnLst>
                                </p:cTn>
                              </p:par>
                              <p:par>
                                <p:cTn id="86" presetID="10" presetClass="entr" presetSubtype="0" fill="hold" nodeType="withEffect">
                                  <p:stCondLst>
                                    <p:cond delay="0"/>
                                  </p:stCondLst>
                                  <p:childTnLst>
                                    <p:set>
                                      <p:cBhvr>
                                        <p:cTn id="87" dur="1" fill="hold">
                                          <p:stCondLst>
                                            <p:cond delay="0"/>
                                          </p:stCondLst>
                                        </p:cTn>
                                        <p:tgtEl>
                                          <p:spTgt spid="160"/>
                                        </p:tgtEl>
                                        <p:attrNameLst>
                                          <p:attrName>style.visibility</p:attrName>
                                        </p:attrNameLst>
                                      </p:cBhvr>
                                      <p:to>
                                        <p:strVal val="visible"/>
                                      </p:to>
                                    </p:set>
                                    <p:animEffect transition="in" filter="fade">
                                      <p:cBhvr>
                                        <p:cTn id="88" dur="500"/>
                                        <p:tgtEl>
                                          <p:spTgt spid="160"/>
                                        </p:tgtEl>
                                      </p:cBhvr>
                                    </p:animEffect>
                                  </p:childTnLst>
                                </p:cTn>
                              </p:par>
                            </p:childTnLst>
                          </p:cTn>
                        </p:par>
                        <p:par>
                          <p:cTn id="89" fill="hold">
                            <p:stCondLst>
                              <p:cond delay="3500"/>
                            </p:stCondLst>
                            <p:childTnLst>
                              <p:par>
                                <p:cTn id="90" presetID="22" presetClass="entr" presetSubtype="4" fill="hold" grpId="0"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down)">
                                      <p:cBhvr>
                                        <p:cTn id="92" dur="500"/>
                                        <p:tgtEl>
                                          <p:spTgt spid="7"/>
                                        </p:tgtEl>
                                      </p:cBhvr>
                                    </p:animEffect>
                                  </p:childTnLst>
                                </p:cTn>
                              </p:par>
                              <p:par>
                                <p:cTn id="93" presetID="2" presetClass="entr" presetSubtype="8" fill="hold" nodeType="withEffect">
                                  <p:stCondLst>
                                    <p:cond delay="50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ppt_x</p:attrName>
                                        </p:attrNameLst>
                                      </p:cBhvr>
                                      <p:tavLst>
                                        <p:tav tm="0">
                                          <p:val>
                                            <p:strVal val="0-#ppt_w/2"/>
                                          </p:val>
                                        </p:tav>
                                        <p:tav tm="100000">
                                          <p:val>
                                            <p:strVal val="#ppt_x"/>
                                          </p:val>
                                        </p:tav>
                                      </p:tavLst>
                                    </p:anim>
                                    <p:anim calcmode="lin" valueType="num">
                                      <p:cBhvr>
                                        <p:cTn id="96" dur="500" fill="hold"/>
                                        <p:tgtEl>
                                          <p:spTgt spid="8"/>
                                        </p:tgtEl>
                                        <p:attrNameLst>
                                          <p:attrName>ppt_y</p:attrName>
                                        </p:attrNameLst>
                                      </p:cBhvr>
                                      <p:tavLst>
                                        <p:tav tm="0">
                                          <p:val>
                                            <p:strVal val="#ppt_y"/>
                                          </p:val>
                                        </p:tav>
                                        <p:tav tm="100000">
                                          <p:val>
                                            <p:strVal val="#ppt_y"/>
                                          </p:val>
                                        </p:tav>
                                      </p:tavLst>
                                    </p:anim>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2" presetClass="entr" presetSubtype="2" fill="hold" nodeType="withEffect">
                                  <p:stCondLst>
                                    <p:cond delay="50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ppt_x</p:attrName>
                                        </p:attrNameLst>
                                      </p:cBhvr>
                                      <p:tavLst>
                                        <p:tav tm="0">
                                          <p:val>
                                            <p:strVal val="1+#ppt_w/2"/>
                                          </p:val>
                                        </p:tav>
                                        <p:tav tm="100000">
                                          <p:val>
                                            <p:strVal val="#ppt_x"/>
                                          </p:val>
                                        </p:tav>
                                      </p:tavLst>
                                    </p:anim>
                                    <p:anim calcmode="lin" valueType="num">
                                      <p:cBhvr>
                                        <p:cTn id="104" dur="500" fill="hold"/>
                                        <p:tgtEl>
                                          <p:spTgt spid="28"/>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50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ppt_x</p:attrName>
                                        </p:attrNameLst>
                                      </p:cBhvr>
                                      <p:tavLst>
                                        <p:tav tm="0">
                                          <p:val>
                                            <p:strVal val="1+#ppt_w/2"/>
                                          </p:val>
                                        </p:tav>
                                        <p:tav tm="100000">
                                          <p:val>
                                            <p:strVal val="#ppt_x"/>
                                          </p:val>
                                        </p:tav>
                                      </p:tavLst>
                                    </p:anim>
                                    <p:anim calcmode="lin" valueType="num">
                                      <p:cBhvr>
                                        <p:cTn id="108" dur="500" fill="hold"/>
                                        <p:tgtEl>
                                          <p:spTgt spid="32"/>
                                        </p:tgtEl>
                                        <p:attrNameLst>
                                          <p:attrName>ppt_y</p:attrName>
                                        </p:attrNameLst>
                                      </p:cBhvr>
                                      <p:tavLst>
                                        <p:tav tm="0">
                                          <p:val>
                                            <p:strVal val="#ppt_y"/>
                                          </p:val>
                                        </p:tav>
                                        <p:tav tm="100000">
                                          <p:val>
                                            <p:strVal val="#ppt_y"/>
                                          </p:val>
                                        </p:tav>
                                      </p:tavLst>
                                    </p:anim>
                                  </p:childTnLst>
                                </p:cTn>
                              </p:par>
                            </p:childTnLst>
                          </p:cTn>
                        </p:par>
                        <p:par>
                          <p:cTn id="109" fill="hold">
                            <p:stCondLst>
                              <p:cond delay="4500"/>
                            </p:stCondLst>
                            <p:childTnLst>
                              <p:par>
                                <p:cTn id="110" presetID="22" presetClass="entr" presetSubtype="4"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down)">
                                      <p:cBhvr>
                                        <p:cTn id="112" dur="500"/>
                                        <p:tgtEl>
                                          <p:spTgt spid="36"/>
                                        </p:tgtEl>
                                      </p:cBhvr>
                                    </p:animEffect>
                                  </p:childTnLst>
                                </p:cTn>
                              </p:par>
                              <p:par>
                                <p:cTn id="113" presetID="2" presetClass="entr" presetSubtype="8" fill="hold" nodeType="withEffect">
                                  <p:stCondLst>
                                    <p:cond delay="50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ppt_x</p:attrName>
                                        </p:attrNameLst>
                                      </p:cBhvr>
                                      <p:tavLst>
                                        <p:tav tm="0">
                                          <p:val>
                                            <p:strVal val="0-#ppt_w/2"/>
                                          </p:val>
                                        </p:tav>
                                        <p:tav tm="100000">
                                          <p:val>
                                            <p:strVal val="#ppt_x"/>
                                          </p:val>
                                        </p:tav>
                                      </p:tavLst>
                                    </p:anim>
                                    <p:anim calcmode="lin" valueType="num">
                                      <p:cBhvr>
                                        <p:cTn id="116" dur="500" fill="hold"/>
                                        <p:tgtEl>
                                          <p:spTgt spid="5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500"/>
                                  </p:stCondLst>
                                  <p:childTnLst>
                                    <p:set>
                                      <p:cBhvr>
                                        <p:cTn id="118" dur="1" fill="hold">
                                          <p:stCondLst>
                                            <p:cond delay="0"/>
                                          </p:stCondLst>
                                        </p:cTn>
                                        <p:tgtEl>
                                          <p:spTgt spid="58"/>
                                        </p:tgtEl>
                                        <p:attrNameLst>
                                          <p:attrName>style.visibility</p:attrName>
                                        </p:attrNameLst>
                                      </p:cBhvr>
                                      <p:to>
                                        <p:strVal val="visible"/>
                                      </p:to>
                                    </p:set>
                                    <p:anim calcmode="lin" valueType="num">
                                      <p:cBhvr>
                                        <p:cTn id="119" dur="500" fill="hold"/>
                                        <p:tgtEl>
                                          <p:spTgt spid="58"/>
                                        </p:tgtEl>
                                        <p:attrNameLst>
                                          <p:attrName>ppt_x</p:attrName>
                                        </p:attrNameLst>
                                      </p:cBhvr>
                                      <p:tavLst>
                                        <p:tav tm="0">
                                          <p:val>
                                            <p:strVal val="1+#ppt_w/2"/>
                                          </p:val>
                                        </p:tav>
                                        <p:tav tm="100000">
                                          <p:val>
                                            <p:strVal val="#ppt_x"/>
                                          </p:val>
                                        </p:tav>
                                      </p:tavLst>
                                    </p:anim>
                                    <p:anim calcmode="lin" valueType="num">
                                      <p:cBhvr>
                                        <p:cTn id="120" dur="500" fill="hold"/>
                                        <p:tgtEl>
                                          <p:spTgt spid="58"/>
                                        </p:tgtEl>
                                        <p:attrNameLst>
                                          <p:attrName>ppt_y</p:attrName>
                                        </p:attrNameLst>
                                      </p:cBhvr>
                                      <p:tavLst>
                                        <p:tav tm="0">
                                          <p:val>
                                            <p:strVal val="#ppt_y"/>
                                          </p:val>
                                        </p:tav>
                                        <p:tav tm="100000">
                                          <p:val>
                                            <p:strVal val="#ppt_y"/>
                                          </p:val>
                                        </p:tav>
                                      </p:tavLst>
                                    </p:anim>
                                  </p:childTnLst>
                                </p:cTn>
                              </p:par>
                            </p:childTnLst>
                          </p:cTn>
                        </p:par>
                        <p:par>
                          <p:cTn id="121" fill="hold">
                            <p:stCondLst>
                              <p:cond delay="5000"/>
                            </p:stCondLst>
                            <p:childTnLst>
                              <p:par>
                                <p:cTn id="122" presetID="22" presetClass="entr" presetSubtype="4"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wipe(down)">
                                      <p:cBhvr>
                                        <p:cTn id="124" dur="500"/>
                                        <p:tgtEl>
                                          <p:spTgt spid="65"/>
                                        </p:tgtEl>
                                      </p:cBhvr>
                                    </p:animEffect>
                                  </p:childTnLst>
                                </p:cTn>
                              </p:par>
                            </p:childTnLst>
                          </p:cTn>
                        </p:par>
                        <p:par>
                          <p:cTn id="125" fill="hold">
                            <p:stCondLst>
                              <p:cond delay="5500"/>
                            </p:stCondLst>
                            <p:childTnLst>
                              <p:par>
                                <p:cTn id="126" presetID="22" presetClass="entr" presetSubtype="4" fill="hold" grpId="0" nodeType="after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wipe(down)">
                                      <p:cBhvr>
                                        <p:cTn id="1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91" grpId="0"/>
      <p:bldP spid="212" grpId="0"/>
      <p:bldP spid="218" grpId="0" bldLvl="0" animBg="1"/>
      <p:bldP spid="7" grpId="0"/>
      <p:bldP spid="27" grpId="0" bldLvl="0" animBg="1"/>
      <p:bldP spid="36" grpId="0"/>
      <p:bldP spid="6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024AE03-2930-6849-93A6-1E979DB388BF}" type="slidenum">
              <a:rPr lang="zh-CN" altLang="en-US" sz="1200" smtClean="0">
                <a:solidFill>
                  <a:srgbClr val="898989"/>
                </a:solidFill>
                <a:latin typeface="Arial" panose="020B0604020202020204" pitchFamily="34" charset="0"/>
              </a:rPr>
            </a:fld>
            <a:endParaRPr lang="zh-CN" altLang="en-US" sz="1800">
              <a:latin typeface="Arial" panose="020B0604020202020204" pitchFamily="34" charset="0"/>
            </a:endParaRPr>
          </a:p>
        </p:txBody>
      </p:sp>
      <p:pic>
        <p:nvPicPr>
          <p:cNvPr id="614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组合 41"/>
          <p:cNvGrpSpPr/>
          <p:nvPr/>
        </p:nvGrpSpPr>
        <p:grpSpPr bwMode="auto">
          <a:xfrm>
            <a:off x="3175" y="1616075"/>
            <a:ext cx="9144000" cy="2078355"/>
            <a:chOff x="0" y="0"/>
            <a:chExt cx="3936004" cy="781165"/>
          </a:xfrm>
        </p:grpSpPr>
        <p:sp>
          <p:nvSpPr>
            <p:cNvPr id="61461" name="等腰三角形 43"/>
            <p:cNvSpPr>
              <a:spLocks noChangeArrowheads="1"/>
            </p:cNvSpPr>
            <p:nvPr/>
          </p:nvSpPr>
          <p:spPr bwMode="auto">
            <a:xfrm>
              <a:off x="1063169" y="0"/>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2" name="等腰三角形 44"/>
            <p:cNvSpPr>
              <a:spLocks noChangeArrowheads="1"/>
            </p:cNvSpPr>
            <p:nvPr/>
          </p:nvSpPr>
          <p:spPr bwMode="auto">
            <a:xfrm flipV="1">
              <a:off x="29564" y="424651"/>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3" name="矩形 45"/>
            <p:cNvSpPr>
              <a:spLocks noChangeArrowheads="1"/>
            </p:cNvSpPr>
            <p:nvPr/>
          </p:nvSpPr>
          <p:spPr bwMode="auto">
            <a:xfrm>
              <a:off x="0" y="83786"/>
              <a:ext cx="3936004" cy="611981"/>
            </a:xfrm>
            <a:prstGeom prst="rect">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4" name="平行四边形 46"/>
            <p:cNvSpPr>
              <a:spLocks noChangeArrowheads="1"/>
            </p:cNvSpPr>
            <p:nvPr/>
          </p:nvSpPr>
          <p:spPr bwMode="auto">
            <a:xfrm>
              <a:off x="206271" y="275"/>
              <a:ext cx="1036076" cy="779005"/>
            </a:xfrm>
            <a:prstGeom prst="parallelogram">
              <a:avLst>
                <a:gd name="adj" fmla="val 48200"/>
              </a:avLst>
            </a:pr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5" name="文本框 6"/>
            <p:cNvSpPr>
              <a:spLocks noChangeArrowheads="1"/>
            </p:cNvSpPr>
            <p:nvPr/>
          </p:nvSpPr>
          <p:spPr bwMode="auto">
            <a:xfrm>
              <a:off x="480213" y="106196"/>
              <a:ext cx="569115" cy="4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8000" dirty="0">
                  <a:solidFill>
                    <a:srgbClr val="F2F2F2"/>
                  </a:solidFill>
                  <a:latin typeface="Impact" panose="020B0806030902050204" pitchFamily="34" charset="0"/>
                  <a:sym typeface="Impact" panose="020B0806030902050204" pitchFamily="34" charset="0"/>
                </a:rPr>
                <a:t>03</a:t>
              </a:r>
              <a:endParaRPr lang="zh-CN" altLang="en-US" sz="8000" dirty="0">
                <a:solidFill>
                  <a:srgbClr val="F2F2F2"/>
                </a:solidFill>
                <a:latin typeface="Impact" panose="020B0806030902050204" pitchFamily="34" charset="0"/>
                <a:sym typeface="Impact" panose="020B0806030902050204" pitchFamily="34" charset="0"/>
              </a:endParaRPr>
            </a:p>
          </p:txBody>
        </p:sp>
      </p:grpSp>
      <p:sp>
        <p:nvSpPr>
          <p:cNvPr id="61445" name="TextBox 48"/>
          <p:cNvSpPr>
            <a:spLocks noChangeArrowheads="1"/>
          </p:cNvSpPr>
          <p:nvPr/>
        </p:nvSpPr>
        <p:spPr bwMode="auto">
          <a:xfrm>
            <a:off x="3527425" y="2200275"/>
            <a:ext cx="50498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indent="0" algn="l">
              <a:buNone/>
            </a:pP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核定征收管理办法</a:t>
            </a:r>
            <a:endPar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1446" name="组合 6"/>
          <p:cNvGrpSpPr/>
          <p:nvPr/>
        </p:nvGrpSpPr>
        <p:grpSpPr bwMode="auto">
          <a:xfrm>
            <a:off x="5940425" y="1274763"/>
            <a:ext cx="431800" cy="433387"/>
            <a:chOff x="0" y="0"/>
            <a:chExt cx="432048" cy="432834"/>
          </a:xfrm>
        </p:grpSpPr>
        <p:sp>
          <p:nvSpPr>
            <p:cNvPr id="61459" name="椭圆 22"/>
            <p:cNvSpPr>
              <a:spLocks noChangeArrowheads="1"/>
            </p:cNvSpPr>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60" name="Freeform 59"/>
            <p:cNvSpPr>
              <a:spLocks noChangeArrowheads="1"/>
            </p:cNvSpPr>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7" name="组合 5"/>
          <p:cNvGrpSpPr/>
          <p:nvPr/>
        </p:nvGrpSpPr>
        <p:grpSpPr bwMode="auto">
          <a:xfrm>
            <a:off x="4643438" y="1274763"/>
            <a:ext cx="431800" cy="431800"/>
            <a:chOff x="0" y="0"/>
            <a:chExt cx="432048" cy="432048"/>
          </a:xfrm>
        </p:grpSpPr>
        <p:sp>
          <p:nvSpPr>
            <p:cNvPr id="61457"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8"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8" name="组合 8"/>
          <p:cNvGrpSpPr/>
          <p:nvPr/>
        </p:nvGrpSpPr>
        <p:grpSpPr bwMode="auto">
          <a:xfrm>
            <a:off x="5292725" y="1274763"/>
            <a:ext cx="431800" cy="433387"/>
            <a:chOff x="0" y="0"/>
            <a:chExt cx="432833" cy="432834"/>
          </a:xfrm>
        </p:grpSpPr>
        <p:sp>
          <p:nvSpPr>
            <p:cNvPr id="61455"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6"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9" name="组合 3"/>
          <p:cNvGrpSpPr/>
          <p:nvPr/>
        </p:nvGrpSpPr>
        <p:grpSpPr bwMode="auto">
          <a:xfrm>
            <a:off x="3348038" y="1274763"/>
            <a:ext cx="433387" cy="433387"/>
            <a:chOff x="0" y="0"/>
            <a:chExt cx="432833" cy="432834"/>
          </a:xfrm>
        </p:grpSpPr>
        <p:sp>
          <p:nvSpPr>
            <p:cNvPr id="61453" name="椭圆 16"/>
            <p:cNvSpPr>
              <a:spLocks noChangeArrowheads="1"/>
            </p:cNvSpPr>
            <p:nvPr/>
          </p:nvSpPr>
          <p:spPr bwMode="auto">
            <a:xfrm>
              <a:off x="0" y="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4" name="Freeform 75"/>
            <p:cNvSpPr>
              <a:spLocks noChangeArrowheads="1"/>
            </p:cNvSpPr>
            <p:nvPr/>
          </p:nvSpPr>
          <p:spPr bwMode="auto">
            <a:xfrm>
              <a:off x="91984" y="111059"/>
              <a:ext cx="248863" cy="210716"/>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50" name="组合 4"/>
          <p:cNvGrpSpPr/>
          <p:nvPr/>
        </p:nvGrpSpPr>
        <p:grpSpPr bwMode="auto">
          <a:xfrm>
            <a:off x="3995738" y="1274763"/>
            <a:ext cx="433387" cy="433387"/>
            <a:chOff x="0" y="0"/>
            <a:chExt cx="432833" cy="432834"/>
          </a:xfrm>
        </p:grpSpPr>
        <p:sp>
          <p:nvSpPr>
            <p:cNvPr id="61451"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2"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Tree>
  </p:cSld>
  <p:clrMapOvr>
    <a:masterClrMapping/>
  </p:clrMapOvr>
  <p:transition spd="med" advClick="0"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noChangeArrowheads="1"/>
          </p:cNvSpPr>
          <p:nvPr>
            <p:ph type="title" orient="vert"/>
          </p:nvPr>
        </p:nvSpPr>
        <p:spPr>
          <a:xfrm>
            <a:off x="252413" y="-20638"/>
            <a:ext cx="7775575" cy="10493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zh-CN" dirty="0">
                <a:solidFill>
                  <a:srgbClr val="000000"/>
                </a:solidFill>
                <a:latin typeface="+mn-ea"/>
                <a:ea typeface="+mn-ea"/>
                <a:cs typeface="楷体" panose="02010609060101010101" pitchFamily="49" charset="-122"/>
              </a:rPr>
              <a:t>核定征收管理办法</a:t>
            </a:r>
            <a:endParaRPr lang="zh-CN" altLang="zh-CN" dirty="0">
              <a:solidFill>
                <a:srgbClr val="000000"/>
              </a:solidFill>
              <a:latin typeface="+mn-ea"/>
              <a:ea typeface="+mn-ea"/>
              <a:cs typeface="楷体" panose="02010609060101010101" pitchFamily="49" charset="-122"/>
            </a:endParaRPr>
          </a:p>
        </p:txBody>
      </p:sp>
      <p:sp>
        <p:nvSpPr>
          <p:cNvPr id="119811" name="副标题 3"/>
          <p:cNvSpPr>
            <a:spLocks noGrp="1" noChangeArrowheads="1"/>
          </p:cNvSpPr>
          <p:nvPr>
            <p:ph type="body" orient="vert" idx="1"/>
          </p:nvPr>
        </p:nvSpPr>
        <p:spPr>
          <a:xfrm>
            <a:off x="279400" y="1181100"/>
            <a:ext cx="6019800" cy="3284538"/>
          </a:xfrm>
        </p:spPr>
        <p:txBody>
          <a:bodyPr/>
          <a:lstStyle/>
          <a:p>
            <a:pPr marL="0" indent="0">
              <a:buFont typeface="Arial" panose="020B0604020202020204" pitchFamily="34" charset="0"/>
              <a:buNone/>
            </a:pPr>
            <a:r>
              <a:rPr lang="zh-CN" altLang="en-US" sz="1800" b="1" dirty="0">
                <a:solidFill>
                  <a:srgbClr val="0070C0"/>
                </a:solidFill>
                <a:latin typeface="微软雅黑" panose="020B0503020204020204" pitchFamily="34" charset="-122"/>
                <a:ea typeface="宋体" panose="02010600030101010101" pitchFamily="2" charset="-122"/>
              </a:rPr>
              <a:t>《环境保护税核定征收管理办法（试行）》</a:t>
            </a:r>
            <a:endParaRPr lang="zh-CN" altLang="zh-CN" sz="1800" dirty="0">
              <a:solidFill>
                <a:srgbClr val="0070C0"/>
              </a:solidFill>
              <a:latin typeface="微软雅黑" panose="020B0503020204020204" pitchFamily="34" charset="-122"/>
              <a:ea typeface="宋体" panose="02010600030101010101" pitchFamily="2" charset="-122"/>
            </a:endParaRPr>
          </a:p>
        </p:txBody>
      </p:sp>
      <p:sp>
        <p:nvSpPr>
          <p:cNvPr id="119812" name="矩形 1"/>
          <p:cNvSpPr>
            <a:spLocks noChangeArrowheads="1"/>
          </p:cNvSpPr>
          <p:nvPr/>
        </p:nvSpPr>
        <p:spPr bwMode="auto">
          <a:xfrm>
            <a:off x="400050" y="1727200"/>
            <a:ext cx="62595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Tx/>
              <a:buNone/>
            </a:pPr>
            <a:r>
              <a:rPr lang="zh-CN" altLang="en-US" sz="1800" b="1" dirty="0">
                <a:solidFill>
                  <a:srgbClr val="FF0000"/>
                </a:solidFill>
                <a:latin typeface="+mn-ea"/>
                <a:ea typeface="+mn-ea"/>
                <a:sym typeface="Arial" panose="020B0604020202020204" pitchFamily="34" charset="0"/>
              </a:rPr>
              <a:t>适用范围：</a:t>
            </a:r>
            <a:r>
              <a:rPr lang="zh-CN" altLang="en-US" sz="1800" b="1" dirty="0">
                <a:latin typeface="+mn-ea"/>
                <a:ea typeface="+mn-ea"/>
                <a:sym typeface="Arial" panose="020B0604020202020204" pitchFamily="34" charset="0"/>
              </a:rPr>
              <a:t>实行核定征收的纳税人的应税污染物种类、数量、应纳税额，根据环境保护税法所附</a:t>
            </a:r>
            <a:r>
              <a:rPr lang="en-US" altLang="zh-CN" sz="1800" b="1" dirty="0">
                <a:latin typeface="+mn-ea"/>
                <a:ea typeface="+mn-ea"/>
                <a:sym typeface="Arial" panose="020B0604020202020204" pitchFamily="34" charset="0"/>
              </a:rPr>
              <a:t>《</a:t>
            </a:r>
            <a:r>
              <a:rPr lang="zh-CN" altLang="en-US" sz="1800" b="1" dirty="0">
                <a:latin typeface="+mn-ea"/>
                <a:ea typeface="+mn-ea"/>
                <a:sym typeface="Arial" panose="020B0604020202020204" pitchFamily="34" charset="0"/>
              </a:rPr>
              <a:t>禽畜养殖业、小型企业和第三产业水污染物污染当量值表</a:t>
            </a:r>
            <a:r>
              <a:rPr lang="en-US" altLang="zh-CN" sz="1800" b="1" dirty="0">
                <a:latin typeface="+mn-ea"/>
                <a:ea typeface="+mn-ea"/>
                <a:sym typeface="Arial" panose="020B0604020202020204" pitchFamily="34" charset="0"/>
              </a:rPr>
              <a:t>》</a:t>
            </a:r>
            <a:r>
              <a:rPr lang="zh-CN" altLang="en-US" sz="1800" b="1" dirty="0">
                <a:latin typeface="+mn-ea"/>
                <a:ea typeface="+mn-ea"/>
                <a:sym typeface="Arial" panose="020B0604020202020204" pitchFamily="34" charset="0"/>
              </a:rPr>
              <a:t>（以下简称</a:t>
            </a:r>
            <a:r>
              <a:rPr lang="en-US" altLang="zh-CN" sz="1800" b="1" dirty="0">
                <a:latin typeface="+mn-ea"/>
                <a:ea typeface="+mn-ea"/>
                <a:sym typeface="Arial" panose="020B0604020202020204" pitchFamily="34" charset="0"/>
              </a:rPr>
              <a:t>《</a:t>
            </a:r>
            <a:r>
              <a:rPr lang="zh-CN" altLang="en-US" sz="1800" b="1" dirty="0">
                <a:latin typeface="+mn-ea"/>
                <a:ea typeface="+mn-ea"/>
                <a:sym typeface="Arial" panose="020B0604020202020204" pitchFamily="34" charset="0"/>
              </a:rPr>
              <a:t>当量值表</a:t>
            </a:r>
            <a:r>
              <a:rPr lang="en-US" altLang="zh-CN" sz="1800" b="1" dirty="0">
                <a:latin typeface="+mn-ea"/>
                <a:ea typeface="+mn-ea"/>
                <a:sym typeface="Arial" panose="020B0604020202020204" pitchFamily="34" charset="0"/>
              </a:rPr>
              <a:t>》</a:t>
            </a:r>
            <a:r>
              <a:rPr lang="zh-CN" altLang="en-US" sz="1800" b="1" dirty="0">
                <a:latin typeface="+mn-ea"/>
                <a:ea typeface="+mn-ea"/>
                <a:sym typeface="Arial" panose="020B0604020202020204" pitchFamily="34" charset="0"/>
              </a:rPr>
              <a:t>）及</a:t>
            </a:r>
            <a:r>
              <a:rPr lang="en-US" altLang="zh-CN" sz="1800" b="1" dirty="0">
                <a:latin typeface="+mn-ea"/>
                <a:ea typeface="+mn-ea"/>
                <a:sym typeface="Arial" panose="020B0604020202020204" pitchFamily="34" charset="0"/>
              </a:rPr>
              <a:t>《</a:t>
            </a:r>
            <a:r>
              <a:rPr lang="zh-CN" altLang="en-US" sz="1800" b="1" dirty="0">
                <a:latin typeface="+mn-ea"/>
                <a:ea typeface="+mn-ea"/>
                <a:sym typeface="Arial" panose="020B0604020202020204" pitchFamily="34" charset="0"/>
              </a:rPr>
              <a:t>广东省环境保护厅关于发布部分行业环境保护税应税污染物排放量抽样测算特征值系数的公告</a:t>
            </a:r>
            <a:r>
              <a:rPr lang="en-US" altLang="zh-CN" sz="1800" b="1" dirty="0">
                <a:latin typeface="+mn-ea"/>
                <a:ea typeface="+mn-ea"/>
                <a:sym typeface="Arial" panose="020B0604020202020204" pitchFamily="34" charset="0"/>
              </a:rPr>
              <a:t>》</a:t>
            </a:r>
            <a:r>
              <a:rPr lang="zh-CN" altLang="en-US" sz="1800" b="1" dirty="0">
                <a:latin typeface="+mn-ea"/>
                <a:ea typeface="+mn-ea"/>
                <a:sym typeface="Arial" panose="020B0604020202020204" pitchFamily="34" charset="0"/>
              </a:rPr>
              <a:t>（粤环发</a:t>
            </a:r>
            <a:r>
              <a:rPr lang="en-US" altLang="zh-CN" sz="1800" b="1" dirty="0">
                <a:latin typeface="+mn-ea"/>
                <a:ea typeface="+mn-ea"/>
                <a:sym typeface="Arial" panose="020B0604020202020204" pitchFamily="34" charset="0"/>
              </a:rPr>
              <a:t>〔2018〕2</a:t>
            </a:r>
            <a:r>
              <a:rPr lang="zh-CN" altLang="en-US" sz="1800" b="1" dirty="0" smtClean="0">
                <a:latin typeface="+mn-ea"/>
                <a:ea typeface="+mn-ea"/>
                <a:sym typeface="Arial" panose="020B0604020202020204" pitchFamily="34" charset="0"/>
              </a:rPr>
              <a:t>号）</a:t>
            </a:r>
            <a:r>
              <a:rPr lang="zh-CN" altLang="en-US" sz="1800" b="1" dirty="0">
                <a:latin typeface="+mn-ea"/>
                <a:ea typeface="+mn-ea"/>
                <a:sym typeface="Arial" panose="020B0604020202020204" pitchFamily="34" charset="0"/>
              </a:rPr>
              <a:t>核定计算。</a:t>
            </a:r>
            <a:endParaRPr lang="zh-CN" altLang="en-US" sz="1900" b="1" dirty="0">
              <a:latin typeface="+mn-ea"/>
              <a:ea typeface="+mn-ea"/>
              <a:sym typeface="Arial" panose="020B0604020202020204"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noChangeArrowheads="1"/>
          </p:cNvSpPr>
          <p:nvPr>
            <p:ph type="title" orient="vert"/>
          </p:nvPr>
        </p:nvSpPr>
        <p:spPr>
          <a:xfrm>
            <a:off x="252413" y="-20638"/>
            <a:ext cx="7775575" cy="1049338"/>
          </a:xfrm>
        </p:spPr>
        <p:txBody>
          <a:bodyPr/>
          <a:lstStyle/>
          <a:p>
            <a:r>
              <a:rPr lang="zh-CN" altLang="zh-CN">
                <a:latin typeface="微软雅黑" panose="020B0503020204020204" pitchFamily="34" charset="-122"/>
                <a:ea typeface="宋体" panose="02010600030101010101" pitchFamily="2" charset="-122"/>
              </a:rPr>
              <a:t>核定征收管理办法</a:t>
            </a:r>
            <a:endParaRPr lang="zh-CN" altLang="zh-CN">
              <a:latin typeface="微软雅黑" panose="020B0503020204020204" pitchFamily="34" charset="-122"/>
              <a:ea typeface="宋体" panose="02010600030101010101" pitchFamily="2" charset="-122"/>
            </a:endParaRPr>
          </a:p>
        </p:txBody>
      </p:sp>
      <p:pic>
        <p:nvPicPr>
          <p:cNvPr id="120835" name="Picture 2"/>
          <p:cNvPicPr>
            <a:picLocks noGrp="1" noChangeAspect="1" noChangeArrowheads="1"/>
          </p:cNvPicPr>
          <p:nvPr>
            <p:ph idx="4294967295"/>
          </p:nvPr>
        </p:nvPicPr>
        <p:blipFill>
          <a:blip r:embed="rId1" cstate="print">
            <a:extLst>
              <a:ext uri="{28A0092B-C50C-407E-A947-70E740481C1C}">
                <a14:useLocalDpi xmlns:a14="http://schemas.microsoft.com/office/drawing/2010/main" val="0"/>
              </a:ext>
            </a:extLst>
          </a:blip>
          <a:srcRect/>
          <a:stretch>
            <a:fillRect/>
          </a:stretch>
        </p:blipFill>
        <p:spPr>
          <a:xfrm>
            <a:off x="107613" y="1059373"/>
            <a:ext cx="3960813" cy="3940175"/>
          </a:xfr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3996055" y="2139315"/>
            <a:ext cx="3521710" cy="2676525"/>
          </a:xfrm>
          <a:prstGeom prst="rect">
            <a:avLst/>
          </a:prstGeom>
          <a:noFill/>
        </p:spPr>
        <p:txBody>
          <a:bodyPr wrap="square" rtlCol="0">
            <a:spAutoFit/>
          </a:bodyPr>
          <a:p>
            <a:r>
              <a:rPr lang="en-US" altLang="zh-CN" sz="1400" b="1" dirty="0">
                <a:latin typeface="+mn-ea"/>
                <a:ea typeface="+mn-ea"/>
              </a:rPr>
              <a:t>1.</a:t>
            </a:r>
            <a:r>
              <a:rPr lang="zh-CN" altLang="en-US" sz="1400" b="1" dirty="0">
                <a:latin typeface="+mn-ea"/>
                <a:ea typeface="+mn-ea"/>
              </a:rPr>
              <a:t>禽畜养殖：</a:t>
            </a:r>
            <a:endParaRPr lang="zh-CN" altLang="en-US" sz="1400" b="1" dirty="0">
              <a:latin typeface="+mn-ea"/>
              <a:ea typeface="+mn-ea"/>
            </a:endParaRPr>
          </a:p>
          <a:p>
            <a:r>
              <a:rPr lang="zh-CN" altLang="en-US" sz="1400" b="1" dirty="0">
                <a:latin typeface="+mn-ea"/>
                <a:ea typeface="+mn-ea"/>
              </a:rPr>
              <a:t>应纳税额=</a:t>
            </a:r>
            <a:r>
              <a:rPr lang="zh-CN" altLang="en-US" sz="1400" b="1" dirty="0">
                <a:solidFill>
                  <a:srgbClr val="FF0000"/>
                </a:solidFill>
                <a:latin typeface="+mn-ea"/>
                <a:ea typeface="+mn-ea"/>
              </a:rPr>
              <a:t>污染当量数</a:t>
            </a:r>
            <a:r>
              <a:rPr lang="zh-CN" altLang="en-US" sz="1400" b="1" dirty="0">
                <a:latin typeface="+mn-ea"/>
                <a:ea typeface="+mn-ea"/>
              </a:rPr>
              <a:t>×</a:t>
            </a:r>
            <a:r>
              <a:rPr lang="en-US" altLang="zh-CN" sz="1400" b="1" dirty="0">
                <a:latin typeface="+mn-ea"/>
                <a:ea typeface="+mn-ea"/>
              </a:rPr>
              <a:t>2.8</a:t>
            </a:r>
            <a:endParaRPr lang="en-US" altLang="zh-CN" sz="1400" b="1" dirty="0">
              <a:latin typeface="+mn-ea"/>
              <a:ea typeface="+mn-ea"/>
            </a:endParaRPr>
          </a:p>
          <a:p>
            <a:r>
              <a:rPr lang="zh-CN" altLang="en-US" sz="1400" b="1" dirty="0">
                <a:latin typeface="+mn-ea"/>
                <a:ea typeface="+mn-ea"/>
              </a:rPr>
              <a:t>污染当量数=月均存栏数/污染当量值</a:t>
            </a:r>
            <a:endParaRPr lang="zh-CN" altLang="en-US" sz="1400" b="1" dirty="0">
              <a:latin typeface="+mn-ea"/>
              <a:ea typeface="+mn-ea"/>
            </a:endParaRPr>
          </a:p>
          <a:p>
            <a:endParaRPr lang="zh-CN" altLang="en-US" sz="1400" b="1" dirty="0">
              <a:latin typeface="+mn-ea"/>
              <a:ea typeface="+mn-ea"/>
            </a:endParaRPr>
          </a:p>
          <a:p>
            <a:endParaRPr lang="en-US" altLang="zh-CN" sz="1400" b="1" dirty="0">
              <a:latin typeface="+mn-ea"/>
              <a:ea typeface="+mn-ea"/>
            </a:endParaRPr>
          </a:p>
          <a:p>
            <a:endParaRPr lang="en-US" altLang="zh-CN" sz="1400" b="1" dirty="0">
              <a:latin typeface="+mn-ea"/>
              <a:ea typeface="+mn-ea"/>
            </a:endParaRPr>
          </a:p>
          <a:p>
            <a:endParaRPr lang="en-US" altLang="zh-CN" sz="1400" b="1" dirty="0">
              <a:latin typeface="+mn-ea"/>
              <a:ea typeface="+mn-ea"/>
            </a:endParaRPr>
          </a:p>
          <a:p>
            <a:r>
              <a:rPr lang="en-US" altLang="zh-CN" sz="1400" b="1" dirty="0">
                <a:latin typeface="+mn-ea"/>
                <a:ea typeface="+mn-ea"/>
              </a:rPr>
              <a:t>2.</a:t>
            </a:r>
            <a:r>
              <a:rPr lang="zh-CN" altLang="en-US" sz="1400" b="1" dirty="0">
                <a:latin typeface="+mn-ea"/>
                <a:ea typeface="+mn-ea"/>
              </a:rPr>
              <a:t>小型企业、饮食娱乐服务业：</a:t>
            </a:r>
            <a:endParaRPr lang="zh-CN" altLang="en-US" sz="1400" b="1" dirty="0">
              <a:latin typeface="+mn-ea"/>
              <a:ea typeface="+mn-ea"/>
            </a:endParaRPr>
          </a:p>
          <a:p>
            <a:r>
              <a:rPr lang="zh-CN" altLang="en-US" sz="1400" b="1" dirty="0">
                <a:latin typeface="+mn-ea"/>
                <a:ea typeface="+mn-ea"/>
              </a:rPr>
              <a:t>应纳税额</a:t>
            </a:r>
            <a:r>
              <a:rPr lang="en-US" altLang="zh-CN" sz="1400" b="1" dirty="0">
                <a:latin typeface="+mn-ea"/>
                <a:ea typeface="+mn-ea"/>
              </a:rPr>
              <a:t>=</a:t>
            </a:r>
            <a:r>
              <a:rPr lang="zh-CN" altLang="en-US" sz="1400" b="1" dirty="0">
                <a:solidFill>
                  <a:srgbClr val="FF0000"/>
                </a:solidFill>
                <a:latin typeface="+mn-ea"/>
                <a:ea typeface="+mn-ea"/>
              </a:rPr>
              <a:t>污水排放量</a:t>
            </a:r>
            <a:r>
              <a:rPr lang="en-US" altLang="zh-CN" sz="1400" b="1" dirty="0">
                <a:latin typeface="+mn-ea"/>
                <a:ea typeface="+mn-ea"/>
              </a:rPr>
              <a:t>/</a:t>
            </a:r>
            <a:r>
              <a:rPr lang="zh-CN" altLang="en-US" sz="1400" b="1" dirty="0">
                <a:latin typeface="+mn-ea"/>
                <a:ea typeface="+mn-ea"/>
              </a:rPr>
              <a:t>污染物当量值</a:t>
            </a:r>
            <a:r>
              <a:rPr lang="zh-CN" altLang="en-US" sz="1400" b="1" dirty="0">
                <a:latin typeface="+mn-ea"/>
                <a:ea typeface="+mn-ea"/>
                <a:sym typeface="+mn-ea"/>
              </a:rPr>
              <a:t>×</a:t>
            </a:r>
            <a:r>
              <a:rPr lang="en-US" altLang="zh-CN" sz="1400" b="1" dirty="0">
                <a:latin typeface="+mn-ea"/>
                <a:ea typeface="+mn-ea"/>
                <a:sym typeface="+mn-ea"/>
              </a:rPr>
              <a:t>2.8</a:t>
            </a:r>
            <a:endParaRPr lang="en-US" altLang="zh-CN" sz="1400" b="1" dirty="0">
              <a:latin typeface="+mn-ea"/>
              <a:ea typeface="+mn-ea"/>
              <a:sym typeface="+mn-ea"/>
            </a:endParaRPr>
          </a:p>
          <a:p>
            <a:endParaRPr lang="en-US" altLang="zh-CN" sz="1400" b="1" dirty="0">
              <a:latin typeface="+mn-ea"/>
              <a:ea typeface="+mn-ea"/>
              <a:sym typeface="+mn-ea"/>
            </a:endParaRPr>
          </a:p>
          <a:p>
            <a:r>
              <a:rPr lang="en-US" altLang="zh-CN" sz="1400" b="1" dirty="0">
                <a:latin typeface="+mn-ea"/>
                <a:ea typeface="+mn-ea"/>
                <a:sym typeface="+mn-ea"/>
              </a:rPr>
              <a:t>3.</a:t>
            </a:r>
            <a:r>
              <a:rPr lang="zh-CN" altLang="en-US" sz="1400" b="1" dirty="0">
                <a:latin typeface="+mn-ea"/>
                <a:ea typeface="+mn-ea"/>
                <a:sym typeface="+mn-ea"/>
              </a:rPr>
              <a:t>医院：</a:t>
            </a:r>
            <a:endParaRPr lang="zh-CN" altLang="en-US" sz="1400" b="1" dirty="0">
              <a:latin typeface="+mn-ea"/>
              <a:ea typeface="+mn-ea"/>
              <a:sym typeface="+mn-ea"/>
            </a:endParaRPr>
          </a:p>
          <a:p>
            <a:r>
              <a:rPr lang="zh-CN" altLang="en-US" sz="1400" b="1" dirty="0">
                <a:latin typeface="+mn-ea"/>
                <a:ea typeface="+mn-ea"/>
                <a:sym typeface="+mn-ea"/>
              </a:rPr>
              <a:t>应纳税额</a:t>
            </a:r>
            <a:r>
              <a:rPr lang="en-US" altLang="zh-CN" sz="1400" b="1" dirty="0">
                <a:latin typeface="+mn-ea"/>
                <a:ea typeface="+mn-ea"/>
                <a:sym typeface="+mn-ea"/>
              </a:rPr>
              <a:t>=</a:t>
            </a:r>
            <a:r>
              <a:rPr lang="zh-CN" altLang="en-US" sz="1400" b="1" dirty="0">
                <a:solidFill>
                  <a:srgbClr val="FF0000"/>
                </a:solidFill>
                <a:latin typeface="+mn-ea"/>
                <a:ea typeface="+mn-ea"/>
              </a:rPr>
              <a:t>床位数</a:t>
            </a:r>
            <a:r>
              <a:rPr lang="en-US" altLang="zh-CN" sz="1400" b="1" dirty="0">
                <a:latin typeface="+mn-ea"/>
                <a:ea typeface="+mn-ea"/>
              </a:rPr>
              <a:t>/</a:t>
            </a:r>
            <a:r>
              <a:rPr lang="zh-CN" altLang="en-US" sz="1400" b="1" dirty="0">
                <a:latin typeface="+mn-ea"/>
                <a:ea typeface="+mn-ea"/>
              </a:rPr>
              <a:t>污染当量值</a:t>
            </a:r>
            <a:r>
              <a:rPr lang="zh-CN" altLang="en-US" sz="1400" b="1" dirty="0">
                <a:latin typeface="+mn-ea"/>
                <a:ea typeface="+mn-ea"/>
                <a:sym typeface="+mn-ea"/>
              </a:rPr>
              <a:t>×</a:t>
            </a:r>
            <a:r>
              <a:rPr lang="en-US" altLang="zh-CN" sz="1400" b="1" dirty="0">
                <a:latin typeface="+mn-ea"/>
                <a:ea typeface="+mn-ea"/>
                <a:sym typeface="+mn-ea"/>
              </a:rPr>
              <a:t>2.8</a:t>
            </a:r>
            <a:endParaRPr lang="en-US" altLang="zh-CN" sz="1400" b="1" dirty="0">
              <a:latin typeface="+mn-ea"/>
              <a:ea typeface="+mn-ea"/>
              <a:sym typeface="+mn-ea"/>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noChangeArrowheads="1"/>
          </p:cNvSpPr>
          <p:nvPr>
            <p:ph type="title" orient="vert"/>
          </p:nvPr>
        </p:nvSpPr>
        <p:spPr>
          <a:xfrm>
            <a:off x="252413" y="-20638"/>
            <a:ext cx="7775575" cy="1049338"/>
          </a:xfrm>
        </p:spPr>
        <p:txBody>
          <a:bodyPr/>
          <a:lstStyle/>
          <a:p>
            <a:r>
              <a:rPr lang="zh-CN" altLang="zh-CN" dirty="0">
                <a:latin typeface="微软雅黑" panose="020B0503020204020204" pitchFamily="34" charset="-122"/>
                <a:ea typeface="宋体" panose="02010600030101010101" pitchFamily="2" charset="-122"/>
              </a:rPr>
              <a:t>核定征收管理办法</a:t>
            </a:r>
            <a:endParaRPr lang="zh-CN" altLang="zh-CN" dirty="0">
              <a:latin typeface="微软雅黑" panose="020B0503020204020204" pitchFamily="34" charset="-122"/>
              <a:ea typeface="宋体" panose="02010600030101010101" pitchFamily="2" charset="-122"/>
            </a:endParaRPr>
          </a:p>
        </p:txBody>
      </p:sp>
      <p:pic>
        <p:nvPicPr>
          <p:cNvPr id="121859"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705" y="1064895"/>
            <a:ext cx="381635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923665" y="1419225"/>
            <a:ext cx="3515360" cy="1076325"/>
          </a:xfrm>
          <a:prstGeom prst="rect">
            <a:avLst/>
          </a:prstGeom>
          <a:noFill/>
        </p:spPr>
        <p:txBody>
          <a:bodyPr wrap="square" rtlCol="0" anchor="t">
            <a:spAutoFit/>
          </a:bodyPr>
          <a:p>
            <a:r>
              <a:rPr lang="zh-CN" altLang="en-US" sz="1600" b="1" dirty="0">
                <a:latin typeface="+mn-ea"/>
                <a:ea typeface="+mn-ea"/>
                <a:sym typeface="+mn-ea"/>
              </a:rPr>
              <a:t>部分小型第三产业：</a:t>
            </a:r>
            <a:endParaRPr lang="zh-CN" altLang="en-US" sz="1600" b="1" dirty="0">
              <a:latin typeface="+mn-ea"/>
              <a:ea typeface="+mn-ea"/>
            </a:endParaRPr>
          </a:p>
          <a:p>
            <a:r>
              <a:rPr lang="zh-CN" altLang="en-US" sz="1600" b="1" dirty="0">
                <a:latin typeface="+mn-ea"/>
                <a:ea typeface="+mn-ea"/>
                <a:sym typeface="+mn-ea"/>
              </a:rPr>
              <a:t>应纳税额=排污特征值系数×</a:t>
            </a:r>
            <a:r>
              <a:rPr lang="en-US" altLang="zh-CN" sz="1600" b="1" dirty="0">
                <a:latin typeface="+mn-ea"/>
                <a:ea typeface="+mn-ea"/>
                <a:sym typeface="+mn-ea"/>
              </a:rPr>
              <a:t>1.8</a:t>
            </a:r>
            <a:r>
              <a:rPr lang="zh-CN" altLang="en-US" sz="1600" b="1" dirty="0">
                <a:latin typeface="+mn-ea"/>
                <a:ea typeface="+mn-ea"/>
                <a:sym typeface="+mn-ea"/>
              </a:rPr>
              <a:t>（大气污染）</a:t>
            </a:r>
            <a:r>
              <a:rPr lang="en-US" altLang="zh-CN" sz="1600" b="1" dirty="0">
                <a:latin typeface="+mn-ea"/>
                <a:ea typeface="+mn-ea"/>
                <a:sym typeface="+mn-ea"/>
              </a:rPr>
              <a:t>/2.8(</a:t>
            </a:r>
            <a:r>
              <a:rPr lang="zh-CN" altLang="en-US" sz="1600" b="1" dirty="0">
                <a:latin typeface="+mn-ea"/>
                <a:ea typeface="+mn-ea"/>
                <a:sym typeface="+mn-ea"/>
              </a:rPr>
              <a:t>水污染）</a:t>
            </a:r>
            <a:endParaRPr lang="en-US" altLang="zh-CN" sz="1600" b="1" dirty="0">
              <a:latin typeface="+mn-ea"/>
              <a:ea typeface="+mn-ea"/>
            </a:endParaRPr>
          </a:p>
          <a:p>
            <a:endParaRPr lang="en-US" altLang="zh-CN" sz="1600" b="1" dirty="0">
              <a:latin typeface="+mn-ea"/>
              <a:ea typeface="+mn-ea"/>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024AE03-2930-6849-93A6-1E979DB388BF}" type="slidenum">
              <a:rPr lang="zh-CN" altLang="en-US" sz="1200" smtClean="0">
                <a:solidFill>
                  <a:srgbClr val="898989"/>
                </a:solidFill>
                <a:latin typeface="Arial" panose="020B0604020202020204" pitchFamily="34" charset="0"/>
              </a:rPr>
            </a:fld>
            <a:endParaRPr lang="zh-CN" altLang="en-US" sz="1800">
              <a:latin typeface="Arial" panose="020B0604020202020204" pitchFamily="34" charset="0"/>
            </a:endParaRPr>
          </a:p>
        </p:txBody>
      </p:sp>
      <p:pic>
        <p:nvPicPr>
          <p:cNvPr id="614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组合 41"/>
          <p:cNvGrpSpPr/>
          <p:nvPr/>
        </p:nvGrpSpPr>
        <p:grpSpPr bwMode="auto">
          <a:xfrm>
            <a:off x="3175" y="1616075"/>
            <a:ext cx="9144000" cy="2078355"/>
            <a:chOff x="0" y="0"/>
            <a:chExt cx="3936004" cy="781165"/>
          </a:xfrm>
        </p:grpSpPr>
        <p:sp>
          <p:nvSpPr>
            <p:cNvPr id="61461" name="等腰三角形 43"/>
            <p:cNvSpPr>
              <a:spLocks noChangeArrowheads="1"/>
            </p:cNvSpPr>
            <p:nvPr/>
          </p:nvSpPr>
          <p:spPr bwMode="auto">
            <a:xfrm>
              <a:off x="1063169" y="0"/>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2" name="等腰三角形 44"/>
            <p:cNvSpPr>
              <a:spLocks noChangeArrowheads="1"/>
            </p:cNvSpPr>
            <p:nvPr/>
          </p:nvSpPr>
          <p:spPr bwMode="auto">
            <a:xfrm flipV="1">
              <a:off x="29564" y="424651"/>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3" name="矩形 45"/>
            <p:cNvSpPr>
              <a:spLocks noChangeArrowheads="1"/>
            </p:cNvSpPr>
            <p:nvPr/>
          </p:nvSpPr>
          <p:spPr bwMode="auto">
            <a:xfrm>
              <a:off x="0" y="83786"/>
              <a:ext cx="3936004" cy="611981"/>
            </a:xfrm>
            <a:prstGeom prst="rect">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4" name="平行四边形 46"/>
            <p:cNvSpPr>
              <a:spLocks noChangeArrowheads="1"/>
            </p:cNvSpPr>
            <p:nvPr/>
          </p:nvSpPr>
          <p:spPr bwMode="auto">
            <a:xfrm>
              <a:off x="206271" y="275"/>
              <a:ext cx="1036076" cy="779005"/>
            </a:xfrm>
            <a:prstGeom prst="parallelogram">
              <a:avLst>
                <a:gd name="adj" fmla="val 48200"/>
              </a:avLst>
            </a:pr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5" name="文本框 6"/>
            <p:cNvSpPr>
              <a:spLocks noChangeArrowheads="1"/>
            </p:cNvSpPr>
            <p:nvPr/>
          </p:nvSpPr>
          <p:spPr bwMode="auto">
            <a:xfrm>
              <a:off x="480213" y="106196"/>
              <a:ext cx="569115" cy="4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8000" dirty="0">
                  <a:solidFill>
                    <a:srgbClr val="F2F2F2"/>
                  </a:solidFill>
                  <a:latin typeface="Impact" panose="020B0806030902050204" pitchFamily="34" charset="0"/>
                  <a:sym typeface="Impact" panose="020B0806030902050204" pitchFamily="34" charset="0"/>
                </a:rPr>
                <a:t>04</a:t>
              </a:r>
              <a:endParaRPr lang="zh-CN" altLang="en-US" sz="8000" dirty="0">
                <a:solidFill>
                  <a:srgbClr val="F2F2F2"/>
                </a:solidFill>
                <a:latin typeface="Impact" panose="020B0806030902050204" pitchFamily="34" charset="0"/>
                <a:sym typeface="Impact" panose="020B0806030902050204" pitchFamily="34" charset="0"/>
              </a:endParaRPr>
            </a:p>
          </p:txBody>
        </p:sp>
      </p:grpSp>
      <p:sp>
        <p:nvSpPr>
          <p:cNvPr id="61445" name="TextBox 48"/>
          <p:cNvSpPr>
            <a:spLocks noChangeArrowheads="1"/>
          </p:cNvSpPr>
          <p:nvPr/>
        </p:nvSpPr>
        <p:spPr bwMode="auto">
          <a:xfrm>
            <a:off x="3527425" y="2200275"/>
            <a:ext cx="5049838" cy="128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indent="0" algn="l">
              <a:buNone/>
            </a:pP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建筑</a:t>
            </a:r>
            <a:r>
              <a:rPr lang="zh-CN"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施工扬尘</a:t>
            </a: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政策解读</a:t>
            </a:r>
            <a:endPar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a:p>
            <a:pPr lvl="0" indent="0" algn="l">
              <a:buNone/>
            </a:pPr>
            <a:r>
              <a:rPr lang="en-US" altLang="zh-CN"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rPr>
              <a:t>（大气污染物）</a:t>
            </a:r>
            <a:endPar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1446" name="组合 6"/>
          <p:cNvGrpSpPr/>
          <p:nvPr/>
        </p:nvGrpSpPr>
        <p:grpSpPr bwMode="auto">
          <a:xfrm>
            <a:off x="5940425" y="1274763"/>
            <a:ext cx="431800" cy="433387"/>
            <a:chOff x="0" y="0"/>
            <a:chExt cx="432048" cy="432834"/>
          </a:xfrm>
        </p:grpSpPr>
        <p:sp>
          <p:nvSpPr>
            <p:cNvPr id="61459" name="椭圆 22"/>
            <p:cNvSpPr>
              <a:spLocks noChangeArrowheads="1"/>
            </p:cNvSpPr>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60" name="Freeform 59"/>
            <p:cNvSpPr>
              <a:spLocks noChangeArrowheads="1"/>
            </p:cNvSpPr>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7" name="组合 5"/>
          <p:cNvGrpSpPr/>
          <p:nvPr/>
        </p:nvGrpSpPr>
        <p:grpSpPr bwMode="auto">
          <a:xfrm>
            <a:off x="4643438" y="1274763"/>
            <a:ext cx="431800" cy="431800"/>
            <a:chOff x="0" y="0"/>
            <a:chExt cx="432048" cy="432048"/>
          </a:xfrm>
        </p:grpSpPr>
        <p:sp>
          <p:nvSpPr>
            <p:cNvPr id="61457"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8"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8" name="组合 8"/>
          <p:cNvGrpSpPr/>
          <p:nvPr/>
        </p:nvGrpSpPr>
        <p:grpSpPr bwMode="auto">
          <a:xfrm>
            <a:off x="5292725" y="1274763"/>
            <a:ext cx="431800" cy="433387"/>
            <a:chOff x="0" y="0"/>
            <a:chExt cx="432833" cy="432834"/>
          </a:xfrm>
        </p:grpSpPr>
        <p:sp>
          <p:nvSpPr>
            <p:cNvPr id="61455"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6"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9" name="组合 3"/>
          <p:cNvGrpSpPr/>
          <p:nvPr/>
        </p:nvGrpSpPr>
        <p:grpSpPr bwMode="auto">
          <a:xfrm>
            <a:off x="3348038" y="1274763"/>
            <a:ext cx="433387" cy="433387"/>
            <a:chOff x="0" y="0"/>
            <a:chExt cx="432833" cy="432834"/>
          </a:xfrm>
        </p:grpSpPr>
        <p:sp>
          <p:nvSpPr>
            <p:cNvPr id="61453" name="椭圆 16"/>
            <p:cNvSpPr>
              <a:spLocks noChangeArrowheads="1"/>
            </p:cNvSpPr>
            <p:nvPr/>
          </p:nvSpPr>
          <p:spPr bwMode="auto">
            <a:xfrm>
              <a:off x="0" y="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4" name="Freeform 75"/>
            <p:cNvSpPr>
              <a:spLocks noChangeArrowheads="1"/>
            </p:cNvSpPr>
            <p:nvPr/>
          </p:nvSpPr>
          <p:spPr bwMode="auto">
            <a:xfrm>
              <a:off x="91984" y="111059"/>
              <a:ext cx="248863" cy="210716"/>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50" name="组合 4"/>
          <p:cNvGrpSpPr/>
          <p:nvPr/>
        </p:nvGrpSpPr>
        <p:grpSpPr bwMode="auto">
          <a:xfrm>
            <a:off x="3995738" y="1274763"/>
            <a:ext cx="433387" cy="433387"/>
            <a:chOff x="0" y="0"/>
            <a:chExt cx="432833" cy="432834"/>
          </a:xfrm>
        </p:grpSpPr>
        <p:sp>
          <p:nvSpPr>
            <p:cNvPr id="61451"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2"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Tree>
  </p:cSld>
  <p:clrMapOvr>
    <a:masterClrMapping/>
  </p:clrMapOvr>
  <p:transition spd="med" advClick="0" advTm="0">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3426" name="灯片编号占位符 4"/>
          <p:cNvSpPr>
            <a:spLocks noGrp="1" noChangeArrowheads="1"/>
          </p:cNvSpPr>
          <p:nvPr>
            <p:ph type="sldNum" sz="quarter" idx="4"/>
          </p:nvPr>
        </p:nvSpPr>
        <p:spPr>
          <a:xfrm>
            <a:off x="7010400" y="4767263"/>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0" hangingPunct="0">
              <a:spcBef>
                <a:spcPct val="0"/>
              </a:spcBef>
              <a:buFont typeface="Arial" panose="020B0604020202020204" pitchFamily="34" charset="0"/>
              <a:buNone/>
            </a:pPr>
            <a:fld id="{67C73F11-10EB-D54A-BB19-0D751C621B04}" type="slidenum">
              <a:rPr lang="zh-CN" altLang="en-US" sz="1200" smtClean="0">
                <a:solidFill>
                  <a:srgbClr val="898989"/>
                </a:solidFill>
                <a:latin typeface="Arial" panose="020B0604020202020204" pitchFamily="34" charset="0"/>
              </a:rPr>
            </a:fld>
            <a:endParaRPr lang="zh-CN" altLang="en-US" sz="1200">
              <a:solidFill>
                <a:srgbClr val="898989"/>
              </a:solidFill>
              <a:latin typeface="Arial" panose="020B0604020202020204" pitchFamily="34" charset="0"/>
            </a:endParaRPr>
          </a:p>
        </p:txBody>
      </p:sp>
      <p:sp>
        <p:nvSpPr>
          <p:cNvPr id="103437" name="Title 1"/>
          <p:cNvSpPr>
            <a:spLocks noChangeArrowheads="1"/>
          </p:cNvSpPr>
          <p:nvPr/>
        </p:nvSpPr>
        <p:spPr bwMode="auto">
          <a:xfrm>
            <a:off x="347663" y="395288"/>
            <a:ext cx="41322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914400" indent="-914400"/>
            <a:endParaRPr lang="zh-CN" altLang="en-US" sz="3200" b="1"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103439" name="Text Placeholder 3"/>
          <p:cNvSpPr>
            <a:spLocks noChangeArrowheads="1"/>
          </p:cNvSpPr>
          <p:nvPr/>
        </p:nvSpPr>
        <p:spPr bwMode="auto">
          <a:xfrm>
            <a:off x="817563" y="3357563"/>
            <a:ext cx="13954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90000"/>
              </a:lnSpc>
              <a:spcBef>
                <a:spcPts val="1000"/>
              </a:spcBef>
              <a:buFontTx/>
              <a:buNone/>
            </a:pPr>
            <a:endParaRPr lang="zh-CN" altLang="en-US" sz="1400">
              <a:latin typeface="微软雅黑" panose="020B0503020204020204" pitchFamily="34" charset="-122"/>
              <a:sym typeface="微软雅黑" panose="020B0503020204020204" pitchFamily="34" charset="-122"/>
            </a:endParaRPr>
          </a:p>
        </p:txBody>
      </p:sp>
      <p:sp>
        <p:nvSpPr>
          <p:cNvPr id="3" name="内容占位符 2"/>
          <p:cNvSpPr>
            <a:spLocks noGrp="1"/>
          </p:cNvSpPr>
          <p:nvPr>
            <p:ph idx="1"/>
            <p:custDataLst>
              <p:tags r:id="rId1"/>
            </p:custDataLst>
          </p:nvPr>
        </p:nvSpPr>
        <p:spPr>
          <a:xfrm>
            <a:off x="457200" y="1200150"/>
            <a:ext cx="8229600" cy="1691164"/>
          </a:xfrm>
          <a:noFill/>
          <a:ln w="9525">
            <a:noFill/>
            <a:miter lim="800000"/>
          </a:ln>
        </p:spPr>
        <p:txBody>
          <a:bodyPr vert="horz" wrap="square" lIns="68580" tIns="34290" rIns="68580" bIns="34290" numCol="1" rtlCol="0" anchor="t" anchorCtr="0" compatLnSpc="1">
            <a:normAutofit/>
          </a:bodyPr>
          <a:lstStyle/>
          <a:p>
            <a:pPr marL="0" lvl="0" algn="l">
              <a:lnSpc>
                <a:spcPts val="3800"/>
              </a:lnSpc>
              <a:spcBef>
                <a:spcPts val="100"/>
              </a:spcBef>
              <a:buClrTx/>
              <a:buSzTx/>
              <a:buNone/>
            </a:pPr>
            <a:r>
              <a:rPr lang="en-US" altLang="zh-CN" sz="2000" b="1" dirty="0">
                <a:sym typeface="+mn-ea"/>
              </a:rPr>
              <a:t>     </a:t>
            </a:r>
            <a:r>
              <a:rPr lang="en-US" altLang="zh-CN" sz="2000" b="1" dirty="0">
                <a:solidFill>
                  <a:srgbClr val="FF0000"/>
                </a:solidFill>
                <a:sym typeface="+mn-ea"/>
              </a:rPr>
              <a:t>施工扬尘</a:t>
            </a:r>
            <a:r>
              <a:rPr lang="en-US" altLang="zh-CN" sz="2000" b="1" dirty="0">
                <a:sym typeface="+mn-ea"/>
              </a:rPr>
              <a:t>是指本地区所有进行</a:t>
            </a:r>
            <a:r>
              <a:rPr lang="en-US" altLang="zh-CN" sz="2000" b="1" dirty="0">
                <a:solidFill>
                  <a:srgbClr val="FF0000"/>
                </a:solidFill>
                <a:sym typeface="+mn-ea"/>
              </a:rPr>
              <a:t>建筑工程、市政工程、拆迁工程</a:t>
            </a:r>
            <a:r>
              <a:rPr lang="en-US" altLang="zh-CN" sz="2000" b="1" dirty="0">
                <a:sym typeface="+mn-ea"/>
              </a:rPr>
              <a:t>和</a:t>
            </a:r>
            <a:r>
              <a:rPr lang="en-US" altLang="zh-CN" sz="2000" b="1" dirty="0">
                <a:solidFill>
                  <a:srgbClr val="FF0000"/>
                </a:solidFill>
                <a:sym typeface="+mn-ea"/>
              </a:rPr>
              <a:t>道桥施工工程</a:t>
            </a:r>
            <a:r>
              <a:rPr lang="en-US" altLang="zh-CN" sz="2000" b="1" dirty="0">
                <a:sym typeface="+mn-ea"/>
              </a:rPr>
              <a:t>等施工活动过程中产生的对大气造成污染的总悬浮颗粒物、可吸入颗粒物和细颗粒物等</a:t>
            </a:r>
            <a:r>
              <a:rPr lang="en-US" altLang="zh-CN" sz="2000" b="1" dirty="0">
                <a:solidFill>
                  <a:srgbClr val="FF0000"/>
                </a:solidFill>
                <a:sym typeface="+mn-ea"/>
              </a:rPr>
              <a:t>粉尘</a:t>
            </a:r>
            <a:r>
              <a:rPr lang="en-US" altLang="zh-CN" sz="2000" b="1" dirty="0">
                <a:sym typeface="+mn-ea"/>
              </a:rPr>
              <a:t>的总称。</a:t>
            </a:r>
            <a:endParaRPr lang="en-US" altLang="zh-CN" sz="2000" b="1" dirty="0">
              <a:sym typeface="+mn-ea"/>
            </a:endParaRPr>
          </a:p>
        </p:txBody>
      </p:sp>
      <p:sp>
        <p:nvSpPr>
          <p:cNvPr id="8" name="矩形 7"/>
          <p:cNvSpPr/>
          <p:nvPr>
            <p:custDataLst>
              <p:tags r:id="rId2"/>
            </p:custDataLst>
          </p:nvPr>
        </p:nvSpPr>
        <p:spPr>
          <a:xfrm>
            <a:off x="607060" y="2858770"/>
            <a:ext cx="7993380" cy="2017395"/>
          </a:xfrm>
          <a:prstGeom prst="rect">
            <a:avLst/>
          </a:prstGeom>
          <a:noFill/>
          <a:ln w="9525">
            <a:noFill/>
            <a:miter lim="800000"/>
          </a:ln>
        </p:spPr>
        <p:txBody>
          <a:bodyPr vert="horz" wrap="square" lIns="68580" tIns="34290" rIns="68580" bIns="34290" numCol="1" rtlCol="0" anchor="t" anchorCtr="0" compatLnSpc="1">
            <a:normAutofit/>
          </a:bodyPr>
          <a:lstStyle/>
          <a:p>
            <a:pPr lvl="0" indent="-342900" algn="just">
              <a:lnSpc>
                <a:spcPts val="3800"/>
              </a:lnSpc>
              <a:spcBef>
                <a:spcPts val="100"/>
              </a:spcBef>
              <a:buClrTx/>
              <a:buSzTx/>
              <a:buFont typeface="Arial" panose="020B0604020202020204" pitchFamily="34" charset="0"/>
            </a:pPr>
            <a:r>
              <a:rPr lang="en-US" altLang="zh-CN" sz="2000" b="1" kern="0" dirty="0">
                <a:latin typeface="Lantinghei SC Demibold" panose="02000000000000000000" pitchFamily="2" charset="-122"/>
                <a:ea typeface="Lantinghei SC Demibold" panose="02000000000000000000" pitchFamily="2" charset="-122"/>
                <a:sym typeface="+mn-ea"/>
              </a:rPr>
              <a:t>    因此，施工扬尘的征税对象为对大气造成污染的总悬浮颗粒物、可吸入颗粒物和细颗粒物等粉尘的总称，即《环境保护税法》附件二中第五类大气污染物污染当量值中的</a:t>
            </a:r>
            <a:r>
              <a:rPr lang="en-US" altLang="zh-CN" sz="2000" b="1" kern="0" dirty="0">
                <a:solidFill>
                  <a:srgbClr val="FF0000"/>
                </a:solidFill>
                <a:latin typeface="Lantinghei SC Demibold" panose="02000000000000000000" pitchFamily="2" charset="-122"/>
                <a:ea typeface="Lantinghei SC Demibold" panose="02000000000000000000" pitchFamily="2" charset="-122"/>
                <a:sym typeface="+mn-ea"/>
              </a:rPr>
              <a:t>“11.一般性粉尘”</a:t>
            </a:r>
            <a:r>
              <a:rPr lang="en-US" altLang="zh-CN" sz="2000" b="1" kern="0" dirty="0">
                <a:latin typeface="Lantinghei SC Demibold" panose="02000000000000000000" pitchFamily="2" charset="-122"/>
                <a:ea typeface="Lantinghei SC Demibold" panose="02000000000000000000" pitchFamily="2" charset="-122"/>
                <a:sym typeface="+mn-ea"/>
              </a:rPr>
              <a:t>。</a:t>
            </a:r>
            <a:endParaRPr lang="en-US" altLang="zh-CN" sz="2000" b="1" kern="0" dirty="0">
              <a:latin typeface="Lantinghei SC Demibold" panose="02000000000000000000" pitchFamily="2" charset="-122"/>
              <a:ea typeface="Lantinghei SC Demibold" panose="02000000000000000000" pitchFamily="2" charset="-122"/>
              <a:sym typeface="+mn-ea"/>
            </a:endParaRPr>
          </a:p>
        </p:txBody>
      </p:sp>
      <p:sp>
        <p:nvSpPr>
          <p:cNvPr id="2" name="矩形 1"/>
          <p:cNvSpPr/>
          <p:nvPr/>
        </p:nvSpPr>
        <p:spPr>
          <a:xfrm>
            <a:off x="467360" y="483870"/>
            <a:ext cx="4178300" cy="3683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lstStyle/>
          <a:p>
            <a:pPr marL="914400" lvl="0" indent="-914400" algn="l">
              <a:buClrTx/>
              <a:buSzTx/>
              <a:buFontTx/>
            </a:pPr>
            <a:r>
              <a:rPr lang="zh-CN" altLang="en-US" sz="2800" b="1" kern="0" dirty="0" smtClean="0">
                <a:solidFill>
                  <a:srgbClr val="000000"/>
                </a:solidFill>
                <a:latin typeface="+mn-ea"/>
                <a:ea typeface="+mn-ea"/>
                <a:cs typeface="楷体" panose="02010609060101010101" pitchFamily="49" charset="-122"/>
                <a:sym typeface="+mn-ea"/>
              </a:rPr>
              <a:t>征税</a:t>
            </a:r>
            <a:r>
              <a:rPr lang="zh-CN" altLang="en-US" sz="2800" b="1" kern="0" dirty="0">
                <a:solidFill>
                  <a:srgbClr val="000000"/>
                </a:solidFill>
                <a:latin typeface="+mn-ea"/>
                <a:ea typeface="+mn-ea"/>
                <a:cs typeface="楷体" panose="02010609060101010101" pitchFamily="49" charset="-122"/>
                <a:sym typeface="+mn-ea"/>
              </a:rPr>
              <a:t>对象</a:t>
            </a:r>
            <a:endParaRPr lang="zh-CN" altLang="en-US" sz="2800" b="1" kern="0" dirty="0">
              <a:solidFill>
                <a:srgbClr val="000000"/>
              </a:solidFill>
              <a:latin typeface="+mn-ea"/>
              <a:ea typeface="+mn-ea"/>
              <a:cs typeface="楷体" panose="02010609060101010101" pitchFamily="49" charset="-122"/>
              <a:sym typeface="+mn-ea"/>
            </a:endParaRPr>
          </a:p>
        </p:txBody>
      </p:sp>
    </p:spTree>
  </p:cSld>
  <p:clrMapOvr>
    <a:masterClrMapping/>
  </p:clrMapOvr>
  <p:transition spd="slow" advClick="0" advTm="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noChangeArrowheads="1"/>
          </p:cNvSpPr>
          <p:nvPr>
            <p:ph type="title" orient="vert"/>
          </p:nvPr>
        </p:nvSpPr>
        <p:spPr>
          <a:xfrm>
            <a:off x="252730" y="195580"/>
            <a:ext cx="7775575" cy="5734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zh-CN" sz="2800" dirty="0">
                <a:ea typeface="宋体" panose="02010600030101010101" pitchFamily="2" charset="-122"/>
                <a:sym typeface="+mn-ea"/>
              </a:rPr>
              <a:t>核定征收管理办法</a:t>
            </a:r>
            <a:endParaRPr lang="zh-CN" altLang="en-US" sz="2800"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77827" name="内容占位符 2"/>
          <p:cNvSpPr>
            <a:spLocks noGrp="1" noChangeArrowheads="1"/>
          </p:cNvSpPr>
          <p:nvPr>
            <p:ph type="body" orient="vert" idx="1"/>
          </p:nvPr>
        </p:nvSpPr>
        <p:spPr>
          <a:xfrm>
            <a:off x="-36830" y="1132205"/>
            <a:ext cx="7410450" cy="616585"/>
          </a:xfrm>
        </p:spPr>
        <p:txBody>
          <a:bodyPr/>
          <a:lstStyle/>
          <a:p>
            <a:pPr algn="just" defTabSz="913765">
              <a:lnSpc>
                <a:spcPct val="150000"/>
              </a:lnSpc>
            </a:pPr>
            <a:r>
              <a:rPr lang="zh-CN" altLang="en-US" sz="1800" b="1" dirty="0">
                <a:sym typeface="+mn-ea"/>
              </a:rPr>
              <a:t>政策依据：《国家税务总局广东省税务局关于发布</a:t>
            </a:r>
            <a:r>
              <a:rPr lang="en-US" altLang="zh-CN" sz="1800" b="1" dirty="0">
                <a:sym typeface="+mn-ea"/>
              </a:rPr>
              <a:t>&lt;</a:t>
            </a:r>
            <a:r>
              <a:rPr lang="zh-CN" altLang="en-US" sz="1800" b="1" dirty="0">
                <a:sym typeface="+mn-ea"/>
              </a:rPr>
              <a:t>国家税务总局环境保护税核定征收管理办法</a:t>
            </a:r>
            <a:r>
              <a:rPr lang="en-US" altLang="zh-CN" sz="1800" b="1" dirty="0">
                <a:sym typeface="+mn-ea"/>
              </a:rPr>
              <a:t>&gt;</a:t>
            </a:r>
            <a:r>
              <a:rPr lang="zh-CN" altLang="en-US" sz="1800" b="1" dirty="0">
                <a:sym typeface="+mn-ea"/>
              </a:rPr>
              <a:t>的公告》（国家税务总局广东省税务局公告</a:t>
            </a:r>
            <a:r>
              <a:rPr lang="en-US" altLang="zh-CN" sz="1800" b="1" dirty="0">
                <a:sym typeface="+mn-ea"/>
              </a:rPr>
              <a:t>2021</a:t>
            </a:r>
            <a:r>
              <a:rPr lang="zh-CN" altLang="en-US" sz="1800" b="1" dirty="0">
                <a:sym typeface="+mn-ea"/>
              </a:rPr>
              <a:t>年第</a:t>
            </a:r>
            <a:r>
              <a:rPr lang="en-US" altLang="zh-CN" sz="1800" b="1" dirty="0">
                <a:sym typeface="+mn-ea"/>
              </a:rPr>
              <a:t>1</a:t>
            </a:r>
            <a:r>
              <a:rPr lang="zh-CN" altLang="en-US" sz="1800" b="1" dirty="0">
                <a:sym typeface="+mn-ea"/>
              </a:rPr>
              <a:t>号）</a:t>
            </a:r>
            <a:endParaRPr lang="zh-CN" altLang="en-US" sz="1800" b="1" dirty="0">
              <a:sym typeface="+mn-ea"/>
            </a:endParaRPr>
          </a:p>
          <a:p>
            <a:pPr algn="just" defTabSz="913765">
              <a:lnSpc>
                <a:spcPct val="150000"/>
              </a:lnSpc>
            </a:pPr>
            <a:endParaRPr lang="zh-CN" altLang="en-US" sz="1800" b="1" noProof="1">
              <a:solidFill>
                <a:schemeClr val="tx1"/>
              </a:solidFill>
              <a:latin typeface="微软雅黑" panose="020B0503020204020204" pitchFamily="34" charset="-122"/>
              <a:ea typeface="微软雅黑" panose="020B0503020204020204" pitchFamily="34" charset="-122"/>
              <a:sym typeface="+mn-ea"/>
            </a:endParaRPr>
          </a:p>
          <a:p>
            <a:pPr algn="just" defTabSz="913765">
              <a:lnSpc>
                <a:spcPct val="150000"/>
              </a:lnSpc>
            </a:pPr>
            <a:endParaRPr lang="zh-CN" altLang="en-US" sz="2000" b="1" noProof="1">
              <a:solidFill>
                <a:schemeClr val="tx1"/>
              </a:solidFill>
              <a:latin typeface="微软雅黑" panose="020B0503020204020204" pitchFamily="34" charset="-122"/>
              <a:ea typeface="微软雅黑" panose="020B0503020204020204" pitchFamily="34" charset="-122"/>
            </a:endParaRPr>
          </a:p>
          <a:p>
            <a:pPr marL="0" indent="0" algn="just" defTabSz="913765">
              <a:lnSpc>
                <a:spcPct val="150000"/>
              </a:lnSpc>
              <a:buNone/>
            </a:pPr>
            <a:r>
              <a:rPr lang="zh-CN" altLang="en-US" sz="1800" b="1" dirty="0">
                <a:sym typeface="+mn-ea"/>
              </a:rPr>
              <a:t>应纳税额</a:t>
            </a:r>
            <a:r>
              <a:rPr lang="zh-CN" altLang="en-US" sz="1800" b="1" dirty="0" smtClean="0">
                <a:sym typeface="+mn-ea"/>
              </a:rPr>
              <a:t>=</a:t>
            </a:r>
            <a:r>
              <a:rPr lang="zh-CN" altLang="en-US" sz="1800" b="1" dirty="0">
                <a:sym typeface="+mn-ea"/>
              </a:rPr>
              <a:t>（扬尘产生量系数-</a:t>
            </a:r>
            <a:r>
              <a:rPr lang="zh-CN" altLang="en-US" sz="1800" b="1" dirty="0">
                <a:solidFill>
                  <a:srgbClr val="FF0000"/>
                </a:solidFill>
                <a:sym typeface="+mn-ea"/>
              </a:rPr>
              <a:t>扬尘排放量削减系数</a:t>
            </a:r>
            <a:r>
              <a:rPr lang="zh-CN" altLang="en-US" sz="1800" b="1" dirty="0" smtClean="0">
                <a:sym typeface="+mn-ea"/>
              </a:rPr>
              <a:t>）×</a:t>
            </a:r>
            <a:r>
              <a:rPr lang="zh-CN" altLang="en-US" sz="1800" b="1" dirty="0">
                <a:solidFill>
                  <a:srgbClr val="FF0000"/>
                </a:solidFill>
                <a:sym typeface="+mn-ea"/>
              </a:rPr>
              <a:t>月</a:t>
            </a:r>
            <a:r>
              <a:rPr lang="zh-CN" altLang="en-US" sz="1800" b="1" dirty="0" smtClean="0">
                <a:solidFill>
                  <a:srgbClr val="FF0000"/>
                </a:solidFill>
                <a:sym typeface="+mn-ea"/>
              </a:rPr>
              <a:t>建筑面积或施工面积</a:t>
            </a:r>
            <a:r>
              <a:rPr lang="zh-CN" altLang="en-US" sz="1800" b="1" dirty="0" smtClean="0">
                <a:sym typeface="+mn-ea"/>
              </a:rPr>
              <a:t>÷</a:t>
            </a:r>
            <a:r>
              <a:rPr lang="en-US" altLang="zh-CN" sz="1800" b="1" dirty="0" smtClean="0">
                <a:sym typeface="+mn-ea"/>
              </a:rPr>
              <a:t>4</a:t>
            </a:r>
            <a:r>
              <a:rPr lang="zh-CN" altLang="en-US" sz="1800" b="1" dirty="0" smtClean="0">
                <a:sym typeface="+mn-ea"/>
              </a:rPr>
              <a:t>（一般性粉尘污染当量值）×适用税额（</a:t>
            </a:r>
            <a:r>
              <a:rPr lang="en-US" altLang="zh-CN" sz="1800" b="1" dirty="0">
                <a:sym typeface="+mn-ea"/>
              </a:rPr>
              <a:t>1.8</a:t>
            </a:r>
            <a:r>
              <a:rPr lang="zh-CN" altLang="en-US" sz="1800" b="1" dirty="0">
                <a:sym typeface="+mn-ea"/>
              </a:rPr>
              <a:t>元）</a:t>
            </a:r>
            <a:endParaRPr lang="zh-CN" altLang="en-US" sz="1800" b="1" noProof="1">
              <a:solidFill>
                <a:schemeClr val="tx1"/>
              </a:solidFill>
              <a:latin typeface="微软雅黑" panose="020B0503020204020204" pitchFamily="34" charset="-122"/>
              <a:ea typeface="微软雅黑" panose="020B0503020204020204" pitchFamily="34" charset="-122"/>
            </a:endParaRPr>
          </a:p>
          <a:p>
            <a:pPr marL="0" indent="0">
              <a:lnSpc>
                <a:spcPct val="150000"/>
              </a:lnSpc>
              <a:buFont typeface="Arial" panose="020B0604020202020204" pitchFamily="34" charset="0"/>
              <a:buNone/>
            </a:pPr>
            <a:endParaRPr lang="zh-CN" altLang="en-US" sz="1800" b="1" noProof="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191000" y="920115"/>
            <a:ext cx="3048000" cy="368300"/>
          </a:xfrm>
          <a:prstGeom prst="rect">
            <a:avLst/>
          </a:prstGeom>
          <a:noFill/>
        </p:spPr>
        <p:txBody>
          <a:bodyPr wrap="square" rtlCol="0">
            <a:spAutoFit/>
          </a:bodyPr>
          <a:lstStyle/>
          <a:p>
            <a:endParaRPr lang="zh-CN" altLang="en-US"/>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noChangeArrowheads="1"/>
          </p:cNvSpPr>
          <p:nvPr>
            <p:ph type="title" orient="vert"/>
          </p:nvPr>
        </p:nvSpPr>
        <p:spPr>
          <a:xfrm>
            <a:off x="252730" y="195580"/>
            <a:ext cx="7775575" cy="5734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en-US" sz="2800" dirty="0" smtClean="0">
                <a:solidFill>
                  <a:srgbClr val="000000"/>
                </a:solidFill>
                <a:latin typeface="+mn-ea"/>
                <a:ea typeface="+mn-ea"/>
                <a:cs typeface="楷体" panose="02010609060101010101" pitchFamily="49" charset="-122"/>
              </a:rPr>
              <a:t>施工</a:t>
            </a:r>
            <a:r>
              <a:rPr lang="zh-CN" altLang="en-US" sz="2800" dirty="0">
                <a:solidFill>
                  <a:srgbClr val="000000"/>
                </a:solidFill>
                <a:latin typeface="+mn-ea"/>
                <a:ea typeface="+mn-ea"/>
                <a:cs typeface="楷体" panose="02010609060101010101" pitchFamily="49" charset="-122"/>
              </a:rPr>
              <a:t>扬尘</a:t>
            </a:r>
            <a:r>
              <a:rPr lang="zh-CN" altLang="en-US" sz="2800" dirty="0">
                <a:solidFill>
                  <a:srgbClr val="000000"/>
                </a:solidFill>
                <a:latin typeface="+mn-ea"/>
                <a:ea typeface="+mn-ea"/>
                <a:cs typeface="楷体" panose="02010609060101010101" pitchFamily="49" charset="-122"/>
                <a:sym typeface="+mn-ea"/>
              </a:rPr>
              <a:t>控制措施</a:t>
            </a:r>
            <a:endParaRPr lang="zh-CN" altLang="en-US" sz="2800"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77827" name="内容占位符 2"/>
          <p:cNvSpPr>
            <a:spLocks noGrp="1" noChangeArrowheads="1"/>
          </p:cNvSpPr>
          <p:nvPr>
            <p:ph type="body" orient="vert" idx="1"/>
          </p:nvPr>
        </p:nvSpPr>
        <p:spPr>
          <a:xfrm>
            <a:off x="-78105" y="1059815"/>
            <a:ext cx="7422515" cy="616585"/>
          </a:xfrm>
        </p:spPr>
        <p:txBody>
          <a:bodyPr/>
          <a:lstStyle/>
          <a:p>
            <a:pPr marL="0" indent="0" algn="just">
              <a:lnSpc>
                <a:spcPct val="150000"/>
              </a:lnSpc>
              <a:buFont typeface="Arial" panose="020B0604020202020204" pitchFamily="34" charset="0"/>
              <a:buNone/>
            </a:pPr>
            <a:r>
              <a:rPr lang="en-US" altLang="zh-CN" sz="2000" dirty="0">
                <a:sym typeface="+mn-ea"/>
              </a:rPr>
              <a:t>      </a:t>
            </a:r>
            <a:r>
              <a:rPr lang="zh-CN" altLang="en-US" sz="2000" dirty="0">
                <a:sym typeface="+mn-ea"/>
              </a:rPr>
              <a:t>施工工地必须采取道路硬化措施、边界围挡、裸露地面（含土方）覆盖、易扬尘物料覆盖、持续洒水降尘、运输车辆冲洗装置等措施，并按控制措施达标与否，扣除削减量。</a:t>
            </a:r>
            <a:endParaRPr lang="zh-CN" altLang="en-US" sz="2000" dirty="0"/>
          </a:p>
          <a:p>
            <a:pPr marL="0" indent="0">
              <a:buNone/>
            </a:pPr>
            <a:endParaRPr lang="zh-CN" altLang="en-US" sz="2000" dirty="0"/>
          </a:p>
          <a:p>
            <a:pPr marL="0" indent="0">
              <a:buNone/>
            </a:pPr>
            <a:r>
              <a:rPr lang="zh-CN" altLang="en-US" sz="2000" dirty="0">
                <a:sym typeface="+mn-ea"/>
              </a:rPr>
              <a:t>  </a:t>
            </a:r>
            <a:r>
              <a:rPr lang="zh-CN" altLang="en-US" sz="2000" b="1" dirty="0">
                <a:solidFill>
                  <a:srgbClr val="FF0000"/>
                </a:solidFill>
                <a:sym typeface="+mn-ea"/>
              </a:rPr>
              <a:t>纳税人应结合采取的扬尘控制措施，自行确认扬尘削减系数。</a:t>
            </a:r>
            <a:endParaRPr lang="zh-CN" altLang="en-US" sz="2000" b="1" dirty="0">
              <a:solidFill>
                <a:srgbClr val="FF0000"/>
              </a:solidFill>
            </a:endParaRPr>
          </a:p>
          <a:p>
            <a:pPr marL="0" indent="0">
              <a:lnSpc>
                <a:spcPct val="150000"/>
              </a:lnSpc>
              <a:buFont typeface="Arial" panose="020B0604020202020204" pitchFamily="34" charset="0"/>
              <a:buNone/>
            </a:pPr>
            <a:endParaRPr lang="zh-CN" altLang="en-US" sz="1800" b="1" noProof="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191000" y="920115"/>
            <a:ext cx="3048000" cy="368300"/>
          </a:xfrm>
          <a:prstGeom prst="rect">
            <a:avLst/>
          </a:prstGeom>
          <a:noFill/>
        </p:spPr>
        <p:txBody>
          <a:bodyPr wrap="square" rtlCol="0">
            <a:spAutoFit/>
          </a:bodyPr>
          <a:lstStyle/>
          <a:p>
            <a:endParaRPr lang="zh-CN" altLang="en-US"/>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0"/>
          <p:cNvSpPr>
            <a:spLocks noChangeArrowheads="1"/>
          </p:cNvSpPr>
          <p:nvPr/>
        </p:nvSpPr>
        <p:spPr bwMode="auto">
          <a:xfrm>
            <a:off x="718525" y="983420"/>
            <a:ext cx="7549787"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a:lnSpc>
                <a:spcPct val="150000"/>
              </a:lnSpc>
            </a:pPr>
            <a:r>
              <a:rPr lang="en-US" altLang="zh-CN" sz="1800" noProof="1">
                <a:solidFill>
                  <a:srgbClr val="404040"/>
                </a:solidFill>
                <a:latin typeface="微软雅黑" panose="020B0503020204020204" pitchFamily="34" charset="-122"/>
                <a:ea typeface="微软雅黑" panose="020B0503020204020204" pitchFamily="34" charset="-122"/>
              </a:rPr>
              <a:t>      </a:t>
            </a:r>
            <a:endParaRPr lang="zh-CN" altLang="en-US" sz="1500" noProof="1">
              <a:solidFill>
                <a:srgbClr val="404040"/>
              </a:solidFill>
              <a:latin typeface="微软雅黑" panose="020B0503020204020204" pitchFamily="34" charset="-122"/>
              <a:ea typeface="微软雅黑" panose="020B0503020204020204" pitchFamily="34" charset="-122"/>
            </a:endParaRPr>
          </a:p>
        </p:txBody>
      </p:sp>
      <p:sp>
        <p:nvSpPr>
          <p:cNvPr id="16386" name="矩形 24"/>
          <p:cNvSpPr/>
          <p:nvPr/>
        </p:nvSpPr>
        <p:spPr>
          <a:xfrm>
            <a:off x="1383983" y="51276"/>
            <a:ext cx="6641783" cy="460375"/>
          </a:xfrm>
          <a:prstGeom prst="rect">
            <a:avLst/>
          </a:prstGeom>
          <a:solidFill>
            <a:srgbClr val="004DA1"/>
          </a:solidFill>
          <a:ln w="9525">
            <a:noFill/>
          </a:ln>
        </p:spPr>
        <p:txBody>
          <a:bodyPr wrap="square" anchor="t">
            <a:spAutoFit/>
          </a:bodyPr>
          <a:lstStyle/>
          <a:p>
            <a:pPr algn="ctr"/>
            <a:r>
              <a:rPr lang="zh-CN" altLang="en-US" sz="2400" b="1" dirty="0">
                <a:solidFill>
                  <a:schemeClr val="bg1"/>
                </a:solidFill>
                <a:uFillTx/>
                <a:sym typeface="+mn-ea"/>
              </a:rPr>
              <a:t>施工扬尘排污特征值系数表</a:t>
            </a:r>
            <a:endParaRPr lang="zh-CN" altLang="en-US" sz="2400" b="1" dirty="0">
              <a:solidFill>
                <a:schemeClr val="bg1"/>
              </a:solidFill>
              <a:uFillTx/>
              <a:ea typeface="微软雅黑" panose="020B0503020204020204" pitchFamily="34" charset="-122"/>
              <a:sym typeface="+mn-ea"/>
            </a:endParaRPr>
          </a:p>
        </p:txBody>
      </p:sp>
      <p:graphicFrame>
        <p:nvGraphicFramePr>
          <p:cNvPr id="4" name="表格 3"/>
          <p:cNvGraphicFramePr/>
          <p:nvPr>
            <p:custDataLst>
              <p:tags r:id="rId3"/>
            </p:custDataLst>
          </p:nvPr>
        </p:nvGraphicFramePr>
        <p:xfrm>
          <a:off x="1383983" y="596741"/>
          <a:ext cx="6715760" cy="3895090"/>
        </p:xfrm>
        <a:graphic>
          <a:graphicData uri="http://schemas.openxmlformats.org/drawingml/2006/table">
            <a:tbl>
              <a:tblPr firstRow="1" bandRow="1">
                <a:tableStyleId>{5940675A-B579-460E-94D1-54222C63F5DA}</a:tableStyleId>
              </a:tblPr>
              <a:tblGrid>
                <a:gridCol w="1134110"/>
                <a:gridCol w="818515"/>
                <a:gridCol w="1818005"/>
                <a:gridCol w="1028065"/>
                <a:gridCol w="1917065"/>
              </a:tblGrid>
              <a:tr h="229235">
                <a:tc gridSpan="2">
                  <a:txBody>
                    <a:bodyPr/>
                    <a:lstStyle/>
                    <a:p>
                      <a:pPr indent="0" algn="ctr">
                        <a:buNone/>
                      </a:pPr>
                      <a:r>
                        <a:rPr lang="en-US" sz="1400" b="1" dirty="0" err="1">
                          <a:latin typeface="仿宋_GB2312" panose="02010609030101010101" pitchFamily="49" charset="-122"/>
                          <a:ea typeface="仿宋_GB2312" panose="02010609030101010101" pitchFamily="49" charset="-122"/>
                          <a:cs typeface="仿宋_GB2312" panose="02010609030101010101" pitchFamily="49" charset="-122"/>
                        </a:rPr>
                        <a:t>工地类型</a:t>
                      </a:r>
                      <a:endParaRPr lang="en-US" altLang="en-US" sz="1400" b="1" dirty="0" err="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indent="0" algn="ctr">
                        <a:buNone/>
                      </a:pPr>
                      <a:r>
                        <a:rPr lang="en-US" sz="1400" b="1">
                          <a:latin typeface="仿宋_GB2312" panose="02010609030101010101" pitchFamily="49" charset="-122"/>
                          <a:ea typeface="仿宋_GB2312" panose="02010609030101010101" pitchFamily="49" charset="-122"/>
                          <a:cs typeface="仿宋_GB2312" panose="02010609030101010101" pitchFamily="49" charset="-122"/>
                        </a:rPr>
                        <a:t>扬尘产生量系数（千克/平方米·月）</a:t>
                      </a:r>
                      <a:endParaRPr lang="en-US" altLang="en-US" sz="14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7170">
                <a:tc gridSpan="2">
                  <a:txBody>
                    <a:bodyPr/>
                    <a:lstStyle/>
                    <a:p>
                      <a:pPr indent="0" algn="ctr">
                        <a:buNone/>
                      </a:pPr>
                      <a:r>
                        <a:rPr lang="en-US" sz="1200" b="1">
                          <a:latin typeface="仿宋_GB2312" panose="02010609030101010101" pitchFamily="49" charset="-122"/>
                          <a:ea typeface="仿宋_GB2312" panose="02010609030101010101" pitchFamily="49" charset="-122"/>
                          <a:cs typeface="仿宋_GB2312" panose="02010609030101010101" pitchFamily="49" charset="-122"/>
                        </a:rPr>
                        <a:t>建筑施工</a:t>
                      </a:r>
                      <a:endParaRPr lang="en-US" altLang="en-US" sz="12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1.01</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29235">
                <a:tc gridSpan="2">
                  <a:txBody>
                    <a:bodyPr/>
                    <a:lstStyle/>
                    <a:p>
                      <a:pPr indent="0" algn="ctr">
                        <a:buNone/>
                      </a:pPr>
                      <a:r>
                        <a:rPr lang="en-US" sz="1200" b="1">
                          <a:latin typeface="仿宋_GB2312" panose="02010609030101010101" pitchFamily="49" charset="-122"/>
                          <a:ea typeface="仿宋_GB2312" panose="02010609030101010101" pitchFamily="49" charset="-122"/>
                          <a:cs typeface="仿宋_GB2312" panose="02010609030101010101" pitchFamily="49" charset="-122"/>
                        </a:rPr>
                        <a:t>市政（拆迁）施工</a:t>
                      </a:r>
                      <a:endParaRPr lang="en-US" altLang="en-US" sz="12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1.64</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6535">
                <a:tc rowSpan="3">
                  <a:txBody>
                    <a:bodyPr/>
                    <a:lstStyle/>
                    <a:p>
                      <a:pPr indent="0" algn="ctr">
                        <a:buNone/>
                      </a:pPr>
                      <a:r>
                        <a:rPr lang="en-US" sz="1400" b="1">
                          <a:latin typeface="仿宋_GB2312" panose="02010609030101010101" pitchFamily="49" charset="-122"/>
                          <a:ea typeface="仿宋_GB2312" panose="02010609030101010101" pitchFamily="49" charset="-122"/>
                          <a:cs typeface="仿宋_GB2312" panose="02010609030101010101" pitchFamily="49" charset="-122"/>
                        </a:rPr>
                        <a:t>工地类型</a:t>
                      </a:r>
                      <a:endParaRPr lang="en-US" altLang="en-US" sz="14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lgn="ctr">
                        <a:buNone/>
                      </a:pPr>
                      <a:r>
                        <a:rPr lang="en-US" sz="1400" b="1">
                          <a:latin typeface="仿宋_GB2312" panose="02010609030101010101" pitchFamily="49" charset="-122"/>
                          <a:ea typeface="仿宋_GB2312" panose="02010609030101010101" pitchFamily="49" charset="-122"/>
                          <a:cs typeface="仿宋_GB2312" panose="02010609030101010101" pitchFamily="49" charset="-122"/>
                        </a:rPr>
                        <a:t>扬尘类型</a:t>
                      </a:r>
                      <a:endParaRPr lang="en-US" altLang="en-US" sz="14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lgn="ctr">
                        <a:buNone/>
                      </a:pPr>
                      <a:r>
                        <a:rPr lang="en-US" sz="1400" b="1" dirty="0" err="1">
                          <a:latin typeface="仿宋_GB2312" panose="02010609030101010101" pitchFamily="49" charset="-122"/>
                          <a:ea typeface="仿宋_GB2312" panose="02010609030101010101" pitchFamily="49" charset="-122"/>
                          <a:cs typeface="仿宋_GB2312" panose="02010609030101010101" pitchFamily="49" charset="-122"/>
                        </a:rPr>
                        <a:t>扬尘污染控制措施</a:t>
                      </a:r>
                      <a:endParaRPr lang="en-US" altLang="en-US" sz="1400" b="1" dirty="0" err="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1200" b="1">
                          <a:latin typeface="仿宋_GB2312" panose="02010609030101010101" pitchFamily="49" charset="-122"/>
                          <a:ea typeface="仿宋_GB2312" panose="02010609030101010101" pitchFamily="49" charset="-122"/>
                          <a:cs typeface="仿宋_GB2312" panose="02010609030101010101" pitchFamily="49" charset="-122"/>
                        </a:rPr>
                        <a:t>扬尘排放量削减系数（千克/平方米·月）</a:t>
                      </a:r>
                      <a:endParaRPr lang="en-US" altLang="en-US" sz="12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38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措施达标</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11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是</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否</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6535">
                <a:tc rowSpan="7">
                  <a:txBody>
                    <a:bodyPr/>
                    <a:lstStyle/>
                    <a:p>
                      <a:pPr indent="0" algn="ctr">
                        <a:buNone/>
                      </a:pPr>
                      <a:r>
                        <a:rPr lang="en-US" sz="1600" b="1">
                          <a:latin typeface="仿宋_GB2312" panose="02010609030101010101" pitchFamily="49" charset="-122"/>
                          <a:ea typeface="仿宋_GB2312" panose="02010609030101010101" pitchFamily="49" charset="-122"/>
                          <a:cs typeface="仿宋_GB2312" panose="02010609030101010101" pitchFamily="49" charset="-122"/>
                        </a:rPr>
                        <a:t>建筑施工</a:t>
                      </a:r>
                      <a:endParaRPr lang="en-US" altLang="en-US" sz="16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lstStyle/>
                    <a:p>
                      <a:pPr indent="0" algn="ctr">
                        <a:buNone/>
                      </a:pPr>
                      <a:r>
                        <a:rPr lang="en-US" sz="1200" b="1">
                          <a:latin typeface="仿宋_GB2312" panose="02010609030101010101" pitchFamily="49" charset="-122"/>
                          <a:ea typeface="仿宋_GB2312" panose="02010609030101010101" pitchFamily="49" charset="-122"/>
                          <a:cs typeface="仿宋_GB2312" panose="02010609030101010101" pitchFamily="49" charset="-122"/>
                        </a:rPr>
                        <a:t>一次扬尘</a:t>
                      </a:r>
                      <a:endParaRPr lang="en-US" altLang="en-US" sz="12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道路硬化措施</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0.071</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24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边界围挡</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0.047</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98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裸露地面覆盖</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0.047</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71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易扬尘物料覆盖</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0.025</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71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定期喷洒抑制剂</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0.03</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8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lstStyle/>
                    <a:p>
                      <a:pPr indent="0" algn="ctr">
                        <a:buNone/>
                      </a:pPr>
                      <a:r>
                        <a:rPr lang="en-US" sz="1200" b="1">
                          <a:latin typeface="仿宋_GB2312" panose="02010609030101010101" pitchFamily="49" charset="-122"/>
                          <a:ea typeface="仿宋_GB2312" panose="02010609030101010101" pitchFamily="49" charset="-122"/>
                          <a:cs typeface="仿宋_GB2312" panose="02010609030101010101" pitchFamily="49" charset="-122"/>
                        </a:rPr>
                        <a:t>二次扬尘</a:t>
                      </a:r>
                      <a:endParaRPr lang="en-US" altLang="en-US" sz="12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运输车辆机械冲洗装置</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0.31</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44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运输车辆简易冲洗装置</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0.155</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245">
                <a:tc rowSpan="6">
                  <a:txBody>
                    <a:bodyPr/>
                    <a:lstStyle/>
                    <a:p>
                      <a:pPr indent="0" algn="ctr">
                        <a:buNone/>
                      </a:pPr>
                      <a:r>
                        <a:rPr lang="en-US" sz="1400" b="1">
                          <a:latin typeface="仿宋_GB2312" panose="02010609030101010101" pitchFamily="49" charset="-122"/>
                          <a:ea typeface="仿宋_GB2312" panose="02010609030101010101" pitchFamily="49" charset="-122"/>
                          <a:cs typeface="仿宋_GB2312" panose="02010609030101010101" pitchFamily="49" charset="-122"/>
                        </a:rPr>
                        <a:t>市政（拆迁）施工</a:t>
                      </a:r>
                      <a:endParaRPr lang="en-US" altLang="en-US" sz="14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indent="0" algn="ctr">
                        <a:buNone/>
                      </a:pPr>
                      <a:r>
                        <a:rPr lang="en-US" sz="1200" b="1">
                          <a:latin typeface="仿宋_GB2312" panose="02010609030101010101" pitchFamily="49" charset="-122"/>
                          <a:ea typeface="仿宋_GB2312" panose="02010609030101010101" pitchFamily="49" charset="-122"/>
                          <a:cs typeface="仿宋_GB2312" panose="02010609030101010101" pitchFamily="49" charset="-122"/>
                        </a:rPr>
                        <a:t>一次扬尘</a:t>
                      </a:r>
                      <a:endParaRPr lang="en-US" altLang="en-US" sz="12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道路硬化措施</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0.102</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边界围挡</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0.102</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易扬尘物料覆盖</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0.066</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47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定期喷洒抑制剂</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0.03</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lstStyle/>
                    <a:p>
                      <a:pPr indent="0" algn="ctr">
                        <a:buNone/>
                      </a:pPr>
                      <a:r>
                        <a:rPr lang="en-US" sz="1200" b="1">
                          <a:latin typeface="仿宋_GB2312" panose="02010609030101010101" pitchFamily="49" charset="-122"/>
                          <a:ea typeface="仿宋_GB2312" panose="02010609030101010101" pitchFamily="49" charset="-122"/>
                          <a:cs typeface="仿宋_GB2312" panose="02010609030101010101" pitchFamily="49" charset="-122"/>
                        </a:rPr>
                        <a:t>二次扬尘</a:t>
                      </a:r>
                      <a:endParaRPr lang="en-US" altLang="en-US" sz="1200" b="1">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运输车辆机械冲洗装置</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0.68</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200" b="0">
                          <a:latin typeface="仿宋_GB2312" panose="02010609030101010101" pitchFamily="49" charset="-122"/>
                          <a:ea typeface="仿宋_GB2312" panose="02010609030101010101" pitchFamily="49" charset="-122"/>
                          <a:cs typeface="仿宋_GB2312" panose="02010609030101010101" pitchFamily="49" charset="-122"/>
                        </a:rPr>
                        <a:t>运输车辆简易冲洗装置</a:t>
                      </a:r>
                      <a:endParaRPr lang="en-US" altLang="en-US" sz="120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0.034</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50" b="0">
                          <a:latin typeface="仿宋_GB2312" panose="02010609030101010101" pitchFamily="49" charset="-122"/>
                          <a:ea typeface="仿宋_GB2312" panose="02010609030101010101" pitchFamily="49" charset="-122"/>
                          <a:cs typeface="仿宋_GB2312" panose="02010609030101010101" pitchFamily="49" charset="-122"/>
                        </a:rPr>
                        <a:t>0</a:t>
                      </a:r>
                      <a:endParaRPr lang="en-US" altLang="en-US" sz="1050" b="0">
                        <a:latin typeface="仿宋_GB2312" panose="02010609030101010101" pitchFamily="49" charset="-122"/>
                        <a:ea typeface="仿宋_GB2312" panose="02010609030101010101" pitchFamily="49" charset="-122"/>
                        <a:cs typeface="仿宋_GB2312" panose="02010609030101010101" pitchFamily="49" charset="-122"/>
                      </a:endParaRPr>
                    </a:p>
                  </a:txBody>
                  <a:tcPr marL="50006" marR="5000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矩形 4"/>
          <p:cNvSpPr/>
          <p:nvPr/>
        </p:nvSpPr>
        <p:spPr>
          <a:xfrm>
            <a:off x="678815" y="4512310"/>
            <a:ext cx="7684135" cy="553085"/>
          </a:xfrm>
          <a:prstGeom prst="rect">
            <a:avLst/>
          </a:prstGeom>
        </p:spPr>
        <p:txBody>
          <a:bodyPr wrap="square">
            <a:spAutoFit/>
          </a:bodyPr>
          <a:lstStyle/>
          <a:p>
            <a:r>
              <a:rPr lang="zh-CN" altLang="en-US" sz="1500" dirty="0" smtClean="0"/>
              <a:t>注：一次扬尘削减系数可叠加，</a:t>
            </a:r>
            <a:r>
              <a:rPr lang="zh-CN" altLang="en-US" sz="1500" b="1" dirty="0" smtClean="0">
                <a:solidFill>
                  <a:srgbClr val="FF0000"/>
                </a:solidFill>
              </a:rPr>
              <a:t>二次扬尘二选一、不可叠加。</a:t>
            </a:r>
            <a:r>
              <a:rPr lang="zh-CN" altLang="en-US" sz="1500" dirty="0" smtClean="0"/>
              <a:t>建筑工地在采取以上所有措施后，最高削减系数可达</a:t>
            </a:r>
            <a:r>
              <a:rPr lang="en-US" altLang="zh-CN" sz="1500" dirty="0" smtClean="0">
                <a:solidFill>
                  <a:srgbClr val="FF0000"/>
                </a:solidFill>
              </a:rPr>
              <a:t>0.53</a:t>
            </a:r>
            <a:r>
              <a:rPr lang="zh-CN" altLang="en-US" sz="1500" dirty="0" smtClean="0"/>
              <a:t>。市政（拆迁）施工</a:t>
            </a:r>
            <a:r>
              <a:rPr lang="zh-CN" altLang="en-US" sz="1500" dirty="0" smtClean="0">
                <a:sym typeface="+mn-ea"/>
              </a:rPr>
              <a:t>最高削减系数可达</a:t>
            </a:r>
            <a:r>
              <a:rPr lang="en-US" altLang="zh-CN" sz="1500" dirty="0" smtClean="0">
                <a:solidFill>
                  <a:srgbClr val="FF0000"/>
                </a:solidFill>
                <a:sym typeface="+mn-ea"/>
              </a:rPr>
              <a:t>0.98</a:t>
            </a:r>
            <a:r>
              <a:rPr lang="zh-CN" altLang="en-US" sz="1500" dirty="0" smtClean="0">
                <a:solidFill>
                  <a:srgbClr val="FF0000"/>
                </a:solidFill>
                <a:sym typeface="+mn-ea"/>
              </a:rPr>
              <a:t>。</a:t>
            </a:r>
            <a:endParaRPr lang="zh-CN" altLang="en-US" sz="1500" dirty="0" smtClean="0">
              <a:solidFill>
                <a:srgbClr val="FF0000"/>
              </a:solidFill>
              <a:sym typeface="+mn-ea"/>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noChangeArrowheads="1"/>
          </p:cNvSpPr>
          <p:nvPr>
            <p:ph type="title" orient="vert"/>
          </p:nvPr>
        </p:nvSpPr>
        <p:spPr>
          <a:xfrm>
            <a:off x="252730" y="195580"/>
            <a:ext cx="7775575" cy="5734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en-US" sz="2800" dirty="0">
                <a:latin typeface="宋体" panose="02010600030101010101" pitchFamily="2" charset="-122"/>
                <a:ea typeface="宋体" panose="02010600030101010101" pitchFamily="2" charset="-122"/>
                <a:sym typeface="+mn-ea"/>
              </a:rPr>
              <a:t>施工单位建设工程用地面积确定</a:t>
            </a:r>
            <a:endParaRPr lang="zh-CN" altLang="en-US" sz="2800" dirty="0">
              <a:latin typeface="宋体" panose="02010600030101010101" pitchFamily="2" charset="-122"/>
              <a:ea typeface="宋体" panose="02010600030101010101" pitchFamily="2" charset="-122"/>
              <a:cs typeface="楷体" panose="02010609060101010101" pitchFamily="49" charset="-122"/>
              <a:sym typeface="微软雅黑" panose="020B0503020204020204" pitchFamily="34" charset="-122"/>
            </a:endParaRPr>
          </a:p>
        </p:txBody>
      </p:sp>
      <p:sp>
        <p:nvSpPr>
          <p:cNvPr id="2" name="文本框 1"/>
          <p:cNvSpPr txBox="1"/>
          <p:nvPr/>
        </p:nvSpPr>
        <p:spPr>
          <a:xfrm>
            <a:off x="4191000" y="920115"/>
            <a:ext cx="3048000" cy="368300"/>
          </a:xfrm>
          <a:prstGeom prst="rect">
            <a:avLst/>
          </a:prstGeom>
          <a:noFill/>
        </p:spPr>
        <p:txBody>
          <a:bodyPr wrap="square" rtlCol="0">
            <a:spAutoFit/>
          </a:bodyPr>
          <a:lstStyle/>
          <a:p>
            <a:endParaRPr lang="zh-CN" altLang="en-US"/>
          </a:p>
        </p:txBody>
      </p:sp>
      <p:sp>
        <p:nvSpPr>
          <p:cNvPr id="9" name="矩形 24"/>
          <p:cNvSpPr/>
          <p:nvPr>
            <p:custDataLst>
              <p:tags r:id="rId1"/>
            </p:custDataLst>
          </p:nvPr>
        </p:nvSpPr>
        <p:spPr>
          <a:xfrm>
            <a:off x="683260" y="1995805"/>
            <a:ext cx="5806440" cy="1402463"/>
          </a:xfrm>
          <a:prstGeom prst="roundRect">
            <a:avLst/>
          </a:prstGeom>
          <a:solidFill>
            <a:srgbClr val="004DA1"/>
          </a:solidFill>
          <a:ln w="9525">
            <a:noFill/>
          </a:ln>
        </p:spPr>
        <p:txBody>
          <a:bodyPr wrap="square" anchor="t">
            <a:spAutoFit/>
          </a:bodyPr>
          <a:lstStyle/>
          <a:p>
            <a:pPr algn="l"/>
            <a:r>
              <a:rPr lang="en-US" altLang="zh-CN" sz="2250" b="1" dirty="0">
                <a:solidFill>
                  <a:schemeClr val="bg1"/>
                </a:solidFill>
                <a:latin typeface="微软雅黑" panose="020B0503020204020204" pitchFamily="34" charset="-122"/>
                <a:ea typeface="微软雅黑" panose="020B0503020204020204" pitchFamily="34" charset="-122"/>
              </a:rPr>
              <a:t>    </a:t>
            </a:r>
            <a:r>
              <a:rPr lang="en-US" altLang="zh-CN" sz="1800" b="1" dirty="0">
                <a:solidFill>
                  <a:schemeClr val="bg1"/>
                </a:solidFill>
                <a:latin typeface="微软雅黑" panose="020B0503020204020204" pitchFamily="34" charset="-122"/>
                <a:ea typeface="微软雅黑" panose="020B0503020204020204" pitchFamily="34" charset="-122"/>
              </a:rPr>
              <a:t> </a:t>
            </a:r>
            <a:r>
              <a:rPr sz="1800" b="1" dirty="0">
                <a:solidFill>
                  <a:schemeClr val="bg1"/>
                </a:solidFill>
                <a:latin typeface="微软雅黑" panose="020B0503020204020204" pitchFamily="34" charset="-122"/>
                <a:ea typeface="微软雅黑" panose="020B0503020204020204" pitchFamily="34" charset="-122"/>
              </a:rPr>
              <a:t>建筑工地：建筑面积根据建设行政主管部门核发的《建筑工程施工许可证》、施工合同等资料上载明的建筑面积确定。纳税人有多个《建筑工程许可证》的，应分别计算。</a:t>
            </a:r>
            <a:endParaRPr sz="1800" b="1" dirty="0">
              <a:solidFill>
                <a:schemeClr val="bg1"/>
              </a:solidFill>
              <a:latin typeface="微软雅黑" panose="020B0503020204020204" pitchFamily="34" charset="-122"/>
              <a:ea typeface="微软雅黑" panose="020B0503020204020204" pitchFamily="34" charset="-122"/>
            </a:endParaRPr>
          </a:p>
        </p:txBody>
      </p:sp>
      <p:sp>
        <p:nvSpPr>
          <p:cNvPr id="10" name="矩形 24"/>
          <p:cNvSpPr/>
          <p:nvPr>
            <p:custDataLst>
              <p:tags r:id="rId2"/>
            </p:custDataLst>
          </p:nvPr>
        </p:nvSpPr>
        <p:spPr>
          <a:xfrm>
            <a:off x="682784" y="3580367"/>
            <a:ext cx="5806916" cy="1070657"/>
          </a:xfrm>
          <a:prstGeom prst="roundRect">
            <a:avLst/>
          </a:prstGeom>
          <a:solidFill>
            <a:srgbClr val="004DA1"/>
          </a:solidFill>
          <a:ln w="9525">
            <a:noFill/>
          </a:ln>
        </p:spPr>
        <p:txBody>
          <a:bodyPr wrap="square" anchor="t">
            <a:spAutoFit/>
          </a:bodyPr>
          <a:lstStyle/>
          <a:p>
            <a:pPr algn="l"/>
            <a:r>
              <a:rPr lang="en-US" altLang="zh-CN" sz="2100" b="1" dirty="0">
                <a:solidFill>
                  <a:schemeClr val="bg1"/>
                </a:solidFill>
                <a:latin typeface="微软雅黑" panose="020B0503020204020204" pitchFamily="34" charset="-122"/>
                <a:ea typeface="微软雅黑" panose="020B0503020204020204" pitchFamily="34" charset="-122"/>
              </a:rPr>
              <a:t>      </a:t>
            </a:r>
            <a:r>
              <a:rPr lang="zh-CN" sz="1800" b="1" dirty="0">
                <a:solidFill>
                  <a:schemeClr val="bg1"/>
                </a:solidFill>
                <a:latin typeface="微软雅黑" panose="020B0503020204020204" pitchFamily="34" charset="-122"/>
                <a:ea typeface="微软雅黑" panose="020B0503020204020204" pitchFamily="34" charset="-122"/>
              </a:rPr>
              <a:t>市政工程：按施工面积计算，施工面积为建设道路红线宽度乘以施工长度，其他为</a:t>
            </a:r>
            <a:r>
              <a:rPr lang="zh-CN" sz="1800" b="1" dirty="0">
                <a:solidFill>
                  <a:srgbClr val="FF0000"/>
                </a:solidFill>
                <a:latin typeface="微软雅黑" panose="020B0503020204020204" pitchFamily="34" charset="-122"/>
                <a:ea typeface="微软雅黑" panose="020B0503020204020204" pitchFamily="34" charset="-122"/>
              </a:rPr>
              <a:t>三倍开挖宽度乘以施工长度</a:t>
            </a:r>
            <a:r>
              <a:rPr lang="zh-CN" sz="1800" b="1" dirty="0">
                <a:solidFill>
                  <a:schemeClr val="bg1"/>
                </a:solidFill>
                <a:latin typeface="微软雅黑" panose="020B0503020204020204" pitchFamily="34" charset="-122"/>
                <a:ea typeface="微软雅黑" panose="020B0503020204020204" pitchFamily="34" charset="-122"/>
              </a:rPr>
              <a:t>；市政工地分段施工时按实际施工面积计算。 </a:t>
            </a:r>
            <a:endParaRPr lang="zh-CN" sz="1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52730" y="1059815"/>
            <a:ext cx="6993255" cy="645160"/>
          </a:xfrm>
          <a:prstGeom prst="rect">
            <a:avLst/>
          </a:prstGeom>
          <a:noFill/>
        </p:spPr>
        <p:txBody>
          <a:bodyPr wrap="square" rtlCol="0" anchor="t">
            <a:spAutoFit/>
          </a:bodyPr>
          <a:lstStyle/>
          <a:p>
            <a:r>
              <a:rPr lang="zh-CN" altLang="en-US" sz="1800" b="1">
                <a:sym typeface="+mn-ea"/>
              </a:rPr>
              <a:t>应纳税额</a:t>
            </a:r>
            <a:r>
              <a:rPr lang="zh-CN" altLang="en-US" sz="1800" b="1" smtClean="0">
                <a:sym typeface="+mn-ea"/>
              </a:rPr>
              <a:t>=</a:t>
            </a:r>
            <a:r>
              <a:rPr lang="zh-CN" altLang="en-US" sz="1800" b="1" dirty="0">
                <a:sym typeface="+mn-ea"/>
              </a:rPr>
              <a:t>（扬尘产生量系数-</a:t>
            </a:r>
            <a:r>
              <a:rPr lang="zh-CN" altLang="en-US" sz="1800" b="1" dirty="0">
                <a:solidFill>
                  <a:schemeClr val="tx1"/>
                </a:solidFill>
                <a:sym typeface="+mn-ea"/>
              </a:rPr>
              <a:t>扬尘排放量削减系数</a:t>
            </a:r>
            <a:r>
              <a:rPr lang="zh-CN" altLang="en-US" sz="1800" b="1" dirty="0" smtClean="0">
                <a:sym typeface="+mn-ea"/>
              </a:rPr>
              <a:t>）×</a:t>
            </a:r>
            <a:r>
              <a:rPr lang="zh-CN" altLang="en-US" sz="1800" b="1" dirty="0">
                <a:solidFill>
                  <a:srgbClr val="FF0000"/>
                </a:solidFill>
                <a:sym typeface="+mn-ea"/>
              </a:rPr>
              <a:t>月</a:t>
            </a:r>
            <a:r>
              <a:rPr lang="zh-CN" altLang="en-US" sz="1800" b="1" dirty="0" smtClean="0">
                <a:solidFill>
                  <a:srgbClr val="FF0000"/>
                </a:solidFill>
                <a:sym typeface="+mn-ea"/>
              </a:rPr>
              <a:t>建筑面积或施工面积</a:t>
            </a:r>
            <a:r>
              <a:rPr lang="zh-CN" altLang="en-US" sz="1800" b="1" dirty="0" smtClean="0">
                <a:sym typeface="+mn-ea"/>
              </a:rPr>
              <a:t>÷</a:t>
            </a:r>
            <a:r>
              <a:rPr lang="en-US" altLang="zh-CN" sz="1800" b="1" dirty="0" smtClean="0">
                <a:sym typeface="+mn-ea"/>
              </a:rPr>
              <a:t>4</a:t>
            </a:r>
            <a:r>
              <a:rPr lang="zh-CN" altLang="en-US" sz="1800" b="1" dirty="0" smtClean="0">
                <a:sym typeface="+mn-ea"/>
              </a:rPr>
              <a:t>（一般性粉尘污染当量值）×适用税额（</a:t>
            </a:r>
            <a:r>
              <a:rPr lang="en-US" altLang="zh-CN" sz="1800" b="1" dirty="0">
                <a:sym typeface="+mn-ea"/>
              </a:rPr>
              <a:t>1.8</a:t>
            </a:r>
            <a:r>
              <a:rPr lang="zh-CN" altLang="en-US" sz="1800" b="1" dirty="0">
                <a:sym typeface="+mn-ea"/>
              </a:rPr>
              <a:t>元）</a:t>
            </a:r>
            <a:endParaRPr lang="zh-CN" altLang="en-US" sz="1800" b="1" dirty="0">
              <a:sym typeface="+mn-ea"/>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024AE03-2930-6849-93A6-1E979DB388BF}" type="slidenum">
              <a:rPr lang="zh-CN" altLang="en-US" sz="1200" smtClean="0">
                <a:solidFill>
                  <a:srgbClr val="898989"/>
                </a:solidFill>
                <a:latin typeface="Arial" panose="020B0604020202020204" pitchFamily="34" charset="0"/>
              </a:rPr>
            </a:fld>
            <a:endParaRPr lang="zh-CN" altLang="en-US" sz="1800">
              <a:latin typeface="Arial" panose="020B0604020202020204" pitchFamily="34" charset="0"/>
            </a:endParaRPr>
          </a:p>
        </p:txBody>
      </p:sp>
      <p:pic>
        <p:nvPicPr>
          <p:cNvPr id="614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75"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组合 41"/>
          <p:cNvGrpSpPr/>
          <p:nvPr/>
        </p:nvGrpSpPr>
        <p:grpSpPr bwMode="auto">
          <a:xfrm>
            <a:off x="3175" y="1616075"/>
            <a:ext cx="9144000" cy="1814513"/>
            <a:chOff x="0" y="0"/>
            <a:chExt cx="3936004" cy="781165"/>
          </a:xfrm>
        </p:grpSpPr>
        <p:sp>
          <p:nvSpPr>
            <p:cNvPr id="61461" name="等腰三角形 43"/>
            <p:cNvSpPr>
              <a:spLocks noChangeArrowheads="1"/>
            </p:cNvSpPr>
            <p:nvPr/>
          </p:nvSpPr>
          <p:spPr bwMode="auto">
            <a:xfrm>
              <a:off x="1063169" y="0"/>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2" name="等腰三角形 44"/>
            <p:cNvSpPr>
              <a:spLocks noChangeArrowheads="1"/>
            </p:cNvSpPr>
            <p:nvPr/>
          </p:nvSpPr>
          <p:spPr bwMode="auto">
            <a:xfrm flipV="1">
              <a:off x="29564" y="424651"/>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3" name="矩形 45"/>
            <p:cNvSpPr>
              <a:spLocks noChangeArrowheads="1"/>
            </p:cNvSpPr>
            <p:nvPr/>
          </p:nvSpPr>
          <p:spPr bwMode="auto">
            <a:xfrm>
              <a:off x="0" y="83786"/>
              <a:ext cx="3936004" cy="611981"/>
            </a:xfrm>
            <a:prstGeom prst="rect">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4" name="平行四边形 46"/>
            <p:cNvSpPr>
              <a:spLocks noChangeArrowheads="1"/>
            </p:cNvSpPr>
            <p:nvPr/>
          </p:nvSpPr>
          <p:spPr bwMode="auto">
            <a:xfrm>
              <a:off x="206271" y="275"/>
              <a:ext cx="1036076" cy="779005"/>
            </a:xfrm>
            <a:prstGeom prst="parallelogram">
              <a:avLst>
                <a:gd name="adj" fmla="val 48200"/>
              </a:avLst>
            </a:pr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5" name="文本框 6"/>
            <p:cNvSpPr>
              <a:spLocks noChangeArrowheads="1"/>
            </p:cNvSpPr>
            <p:nvPr/>
          </p:nvSpPr>
          <p:spPr bwMode="auto">
            <a:xfrm>
              <a:off x="480213" y="106196"/>
              <a:ext cx="569115" cy="5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8000" dirty="0">
                  <a:solidFill>
                    <a:srgbClr val="F2F2F2"/>
                  </a:solidFill>
                  <a:latin typeface="Impact" panose="020B0806030902050204" pitchFamily="34" charset="0"/>
                  <a:sym typeface="Impact" panose="020B0806030902050204" pitchFamily="34" charset="0"/>
                </a:rPr>
                <a:t>01</a:t>
              </a:r>
              <a:endParaRPr lang="zh-CN" altLang="en-US" sz="8000" dirty="0">
                <a:solidFill>
                  <a:srgbClr val="F2F2F2"/>
                </a:solidFill>
                <a:latin typeface="Impact" panose="020B0806030902050204" pitchFamily="34" charset="0"/>
                <a:sym typeface="Impact" panose="020B0806030902050204" pitchFamily="34" charset="0"/>
              </a:endParaRPr>
            </a:p>
          </p:txBody>
        </p:sp>
      </p:grpSp>
      <p:sp>
        <p:nvSpPr>
          <p:cNvPr id="61445" name="TextBox 48"/>
          <p:cNvSpPr>
            <a:spLocks noChangeArrowheads="1"/>
          </p:cNvSpPr>
          <p:nvPr/>
        </p:nvSpPr>
        <p:spPr bwMode="auto">
          <a:xfrm>
            <a:off x="3527425" y="2200275"/>
            <a:ext cx="5049838" cy="11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rPr>
              <a:t>环境保护税政策介绍</a:t>
            </a:r>
            <a:endParaRPr lang="zh-CN" altLang="en-US" sz="36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pPr eaLnBrk="1" hangingPunct="1">
              <a:spcBef>
                <a:spcPct val="0"/>
              </a:spcBef>
              <a:buFont typeface="Arial" panose="020B0604020202020204" pitchFamily="34" charset="0"/>
              <a:buNone/>
            </a:pPr>
            <a:endParaRPr lang="zh-CN" altLang="en-US" sz="3600" b="1">
              <a:solidFill>
                <a:srgbClr val="3F3F3F"/>
              </a:solidFill>
              <a:latin typeface="微软雅黑" panose="020B0503020204020204" pitchFamily="34" charset="-122"/>
              <a:sym typeface="微软雅黑" panose="020B0503020204020204" pitchFamily="34" charset="-122"/>
            </a:endParaRPr>
          </a:p>
        </p:txBody>
      </p:sp>
      <p:grpSp>
        <p:nvGrpSpPr>
          <p:cNvPr id="61446" name="组合 6"/>
          <p:cNvGrpSpPr/>
          <p:nvPr/>
        </p:nvGrpSpPr>
        <p:grpSpPr bwMode="auto">
          <a:xfrm>
            <a:off x="5940425" y="1274763"/>
            <a:ext cx="431800" cy="433387"/>
            <a:chOff x="0" y="0"/>
            <a:chExt cx="432048" cy="432834"/>
          </a:xfrm>
        </p:grpSpPr>
        <p:sp>
          <p:nvSpPr>
            <p:cNvPr id="61459" name="椭圆 22"/>
            <p:cNvSpPr>
              <a:spLocks noChangeArrowheads="1"/>
            </p:cNvSpPr>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60" name="Freeform 59"/>
            <p:cNvSpPr>
              <a:spLocks noChangeArrowheads="1"/>
            </p:cNvSpPr>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7" name="组合 5"/>
          <p:cNvGrpSpPr/>
          <p:nvPr/>
        </p:nvGrpSpPr>
        <p:grpSpPr bwMode="auto">
          <a:xfrm>
            <a:off x="4643438" y="1274763"/>
            <a:ext cx="431800" cy="431800"/>
            <a:chOff x="0" y="0"/>
            <a:chExt cx="432048" cy="432048"/>
          </a:xfrm>
        </p:grpSpPr>
        <p:sp>
          <p:nvSpPr>
            <p:cNvPr id="61457"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8"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8" name="组合 8"/>
          <p:cNvGrpSpPr/>
          <p:nvPr/>
        </p:nvGrpSpPr>
        <p:grpSpPr bwMode="auto">
          <a:xfrm>
            <a:off x="5292725" y="1274763"/>
            <a:ext cx="431800" cy="433387"/>
            <a:chOff x="0" y="0"/>
            <a:chExt cx="432833" cy="432834"/>
          </a:xfrm>
        </p:grpSpPr>
        <p:sp>
          <p:nvSpPr>
            <p:cNvPr id="61455"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6"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9" name="组合 3"/>
          <p:cNvGrpSpPr/>
          <p:nvPr/>
        </p:nvGrpSpPr>
        <p:grpSpPr bwMode="auto">
          <a:xfrm>
            <a:off x="3348038" y="1274763"/>
            <a:ext cx="433387" cy="433387"/>
            <a:chOff x="0" y="0"/>
            <a:chExt cx="432833" cy="432834"/>
          </a:xfrm>
        </p:grpSpPr>
        <p:sp>
          <p:nvSpPr>
            <p:cNvPr id="61453" name="椭圆 16"/>
            <p:cNvSpPr>
              <a:spLocks noChangeArrowheads="1"/>
            </p:cNvSpPr>
            <p:nvPr/>
          </p:nvSpPr>
          <p:spPr bwMode="auto">
            <a:xfrm>
              <a:off x="0" y="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4" name="Freeform 75"/>
            <p:cNvSpPr>
              <a:spLocks noChangeArrowheads="1"/>
            </p:cNvSpPr>
            <p:nvPr/>
          </p:nvSpPr>
          <p:spPr bwMode="auto">
            <a:xfrm>
              <a:off x="91984" y="111059"/>
              <a:ext cx="248863" cy="210716"/>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50" name="组合 4"/>
          <p:cNvGrpSpPr/>
          <p:nvPr/>
        </p:nvGrpSpPr>
        <p:grpSpPr bwMode="auto">
          <a:xfrm>
            <a:off x="3995738" y="1274763"/>
            <a:ext cx="433387" cy="433387"/>
            <a:chOff x="0" y="0"/>
            <a:chExt cx="432833" cy="432834"/>
          </a:xfrm>
        </p:grpSpPr>
        <p:sp>
          <p:nvSpPr>
            <p:cNvPr id="61451"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2"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Tree>
  </p:cSld>
  <p:clrMapOvr>
    <a:masterClrMapping/>
  </p:clrMapOvr>
  <p:transition spd="med" advClick="0" advTm="0">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3426" name="灯片编号占位符 4"/>
          <p:cNvSpPr>
            <a:spLocks noGrp="1" noChangeArrowheads="1"/>
          </p:cNvSpPr>
          <p:nvPr>
            <p:ph type="sldNum" sz="quarter" idx="4"/>
          </p:nvPr>
        </p:nvSpPr>
        <p:spPr>
          <a:xfrm>
            <a:off x="7010400" y="4767263"/>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0" hangingPunct="0">
              <a:spcBef>
                <a:spcPct val="0"/>
              </a:spcBef>
              <a:buFont typeface="Arial" panose="020B0604020202020204" pitchFamily="34" charset="0"/>
              <a:buNone/>
            </a:pPr>
            <a:fld id="{67C73F11-10EB-D54A-BB19-0D751C621B04}" type="slidenum">
              <a:rPr lang="zh-CN" altLang="en-US" sz="1200" smtClean="0">
                <a:solidFill>
                  <a:srgbClr val="898989"/>
                </a:solidFill>
                <a:latin typeface="Arial" panose="020B0604020202020204" pitchFamily="34" charset="0"/>
              </a:rPr>
            </a:fld>
            <a:endParaRPr lang="zh-CN" altLang="en-US" sz="1200">
              <a:solidFill>
                <a:srgbClr val="898989"/>
              </a:solidFill>
              <a:latin typeface="Arial" panose="020B0604020202020204" pitchFamily="34" charset="0"/>
            </a:endParaRPr>
          </a:p>
        </p:txBody>
      </p:sp>
      <p:sp>
        <p:nvSpPr>
          <p:cNvPr id="103437" name="Title 1"/>
          <p:cNvSpPr>
            <a:spLocks noChangeArrowheads="1"/>
          </p:cNvSpPr>
          <p:nvPr/>
        </p:nvSpPr>
        <p:spPr bwMode="auto">
          <a:xfrm>
            <a:off x="347663" y="395288"/>
            <a:ext cx="41322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914400" indent="-914400"/>
            <a:endParaRPr lang="zh-CN" altLang="en-US" sz="2800" b="1"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103439" name="Text Placeholder 3"/>
          <p:cNvSpPr>
            <a:spLocks noChangeArrowheads="1"/>
          </p:cNvSpPr>
          <p:nvPr/>
        </p:nvSpPr>
        <p:spPr bwMode="auto">
          <a:xfrm>
            <a:off x="817563" y="3357563"/>
            <a:ext cx="13954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90000"/>
              </a:lnSpc>
              <a:spcBef>
                <a:spcPts val="1000"/>
              </a:spcBef>
              <a:buFontTx/>
              <a:buNone/>
            </a:pPr>
            <a:endParaRPr lang="zh-CN" altLang="en-US" sz="1400">
              <a:latin typeface="微软雅黑" panose="020B0503020204020204" pitchFamily="34" charset="-122"/>
              <a:sym typeface="微软雅黑" panose="020B0503020204020204" pitchFamily="34" charset="-122"/>
            </a:endParaRPr>
          </a:p>
        </p:txBody>
      </p:sp>
      <p:sp>
        <p:nvSpPr>
          <p:cNvPr id="2" name="矩形 1"/>
          <p:cNvSpPr/>
          <p:nvPr/>
        </p:nvSpPr>
        <p:spPr>
          <a:xfrm>
            <a:off x="323646" y="483870"/>
            <a:ext cx="6120510" cy="3683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lstStyle/>
          <a:p>
            <a:pPr marL="914400" lvl="0" indent="-914400" algn="l">
              <a:buClrTx/>
              <a:buSzTx/>
              <a:buFontTx/>
            </a:pPr>
            <a:r>
              <a:rPr lang="zh-CN" altLang="en-US" sz="2800" b="1" dirty="0">
                <a:latin typeface="宋体" panose="02010600030101010101" pitchFamily="2" charset="-122"/>
                <a:cs typeface="+mj-cs"/>
                <a:sym typeface="+mn-ea"/>
              </a:rPr>
              <a:t>建筑面积或施工面积施工工期的确定</a:t>
            </a:r>
            <a:endParaRPr lang="zh-CN" altLang="en-US" sz="2800" b="1" dirty="0">
              <a:latin typeface="宋体" panose="02010600030101010101" pitchFamily="2" charset="-122"/>
              <a:cs typeface="+mj-cs"/>
              <a:sym typeface="+mn-ea"/>
            </a:endParaRPr>
          </a:p>
        </p:txBody>
      </p:sp>
      <p:sp>
        <p:nvSpPr>
          <p:cNvPr id="100" name="矩形 99"/>
          <p:cNvSpPr/>
          <p:nvPr>
            <p:custDataLst>
              <p:tags r:id="rId1"/>
            </p:custDataLst>
          </p:nvPr>
        </p:nvSpPr>
        <p:spPr>
          <a:xfrm>
            <a:off x="-36195" y="1347153"/>
            <a:ext cx="8822055" cy="2593658"/>
          </a:xfrm>
          <a:prstGeom prst="rect">
            <a:avLst/>
          </a:prstGeom>
          <a:noFill/>
          <a:ln w="9525">
            <a:noFill/>
            <a:miter lim="800000"/>
          </a:ln>
        </p:spPr>
        <p:txBody>
          <a:bodyPr vert="horz" wrap="square" lIns="68580" tIns="34290" rIns="68580" bIns="34290" numCol="1" rtlCol="0" anchor="t" anchorCtr="0" compatLnSpc="1">
            <a:noAutofit/>
          </a:bodyPr>
          <a:lstStyle/>
          <a:p>
            <a:pPr marL="457200" lvl="0" indent="-457200" algn="l" fontAlgn="base">
              <a:spcBef>
                <a:spcPts val="130"/>
              </a:spcBef>
              <a:buFont typeface="Arial" panose="020B0604020202020204" pitchFamily="34" charset="0"/>
            </a:pPr>
            <a:r>
              <a:rPr lang="zh-CN" altLang="en-US" sz="2000" dirty="0" smtClean="0">
                <a:sym typeface="+mn-ea"/>
              </a:rPr>
              <a:t>               建筑面积</a:t>
            </a:r>
            <a:r>
              <a:rPr lang="zh-CN" altLang="en-US" sz="2000" dirty="0">
                <a:sym typeface="+mn-ea"/>
              </a:rPr>
              <a:t>或施工面积、施工工期根据建设行政主管部门核发的</a:t>
            </a:r>
            <a:r>
              <a:rPr lang="zh-CN" altLang="en-US" sz="2000" dirty="0">
                <a:solidFill>
                  <a:srgbClr val="FF0000"/>
                </a:solidFill>
                <a:sym typeface="+mn-ea"/>
              </a:rPr>
              <a:t>《建筑工程施工许可证》、施工合同等证明材料</a:t>
            </a:r>
            <a:r>
              <a:rPr lang="zh-CN" altLang="en-US" sz="2000" dirty="0">
                <a:sym typeface="+mn-ea"/>
              </a:rPr>
              <a:t>上载明的建筑面积、“合同开工日期”、“合同竣工日期”或“合同工期天数”确定施工期限。月建筑面积（施工面积）可按照总建筑面积除以施工周期进行计算。</a:t>
            </a:r>
            <a:endParaRPr lang="zh-CN" altLang="en-US" sz="2000" dirty="0">
              <a:sym typeface="+mn-ea"/>
            </a:endParaRPr>
          </a:p>
          <a:p>
            <a:pPr lvl="0" indent="0" algn="l" fontAlgn="base">
              <a:spcBef>
                <a:spcPts val="130"/>
              </a:spcBef>
              <a:buFont typeface="Arial" panose="020B0604020202020204" pitchFamily="34" charset="0"/>
              <a:buNone/>
            </a:pPr>
            <a:endParaRPr lang="zh-CN" altLang="en-US" sz="2000" dirty="0">
              <a:sym typeface="+mn-ea"/>
            </a:endParaRPr>
          </a:p>
          <a:p>
            <a:pPr marL="457200" lvl="0" indent="-457200" algn="l" fontAlgn="base">
              <a:spcBef>
                <a:spcPts val="130"/>
              </a:spcBef>
              <a:buFont typeface="Arial" panose="020B0604020202020204" pitchFamily="34" charset="0"/>
            </a:pPr>
            <a:r>
              <a:rPr lang="zh-CN" altLang="en-US" sz="2000" dirty="0" smtClean="0">
                <a:sym typeface="+mn-ea"/>
              </a:rPr>
              <a:t>               如</a:t>
            </a:r>
            <a:r>
              <a:rPr lang="zh-CN" altLang="en-US" sz="2000" dirty="0">
                <a:sym typeface="+mn-ea"/>
              </a:rPr>
              <a:t>纳税人实际开工日期、实际竣工日期与《建筑工程施工许可证》、施工合同等资料上载明的“合同开工日期”和“合同竣工日期”不一致的，则</a:t>
            </a:r>
            <a:r>
              <a:rPr lang="zh-CN" altLang="en-US" sz="2000" dirty="0">
                <a:solidFill>
                  <a:srgbClr val="FF0000"/>
                </a:solidFill>
                <a:sym typeface="+mn-ea"/>
              </a:rPr>
              <a:t>以实际开工日期、实际竣工日期为准</a:t>
            </a:r>
            <a:r>
              <a:rPr lang="zh-CN" altLang="en-US" sz="2000" dirty="0">
                <a:sym typeface="+mn-ea"/>
              </a:rPr>
              <a:t>。对提前竣工的以建设部门的</a:t>
            </a:r>
            <a:r>
              <a:rPr lang="zh-CN" altLang="en-US" sz="2000" dirty="0">
                <a:solidFill>
                  <a:srgbClr val="FF0000"/>
                </a:solidFill>
                <a:sym typeface="+mn-ea"/>
              </a:rPr>
              <a:t>竣工验收证明</a:t>
            </a:r>
            <a:r>
              <a:rPr lang="zh-CN" altLang="en-US" sz="2000" dirty="0">
                <a:sym typeface="+mn-ea"/>
              </a:rPr>
              <a:t>为准；对延期竣工的以建设部门再次下发的《建筑工程施工许可证》上规定的日期确定。</a:t>
            </a:r>
            <a:endParaRPr lang="zh-CN" altLang="en-US" sz="2000" dirty="0">
              <a:sym typeface="+mn-ea"/>
            </a:endParaRPr>
          </a:p>
        </p:txBody>
      </p:sp>
    </p:spTree>
  </p:cSld>
  <p:clrMapOvr>
    <a:masterClrMapping/>
  </p:clrMapOvr>
  <p:transition spd="slow" advClick="0" advTm="0">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3426" name="灯片编号占位符 4"/>
          <p:cNvSpPr>
            <a:spLocks noGrp="1" noChangeArrowheads="1"/>
          </p:cNvSpPr>
          <p:nvPr>
            <p:ph type="sldNum" sz="quarter" idx="4"/>
          </p:nvPr>
        </p:nvSpPr>
        <p:spPr>
          <a:xfrm>
            <a:off x="7010400" y="4767263"/>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0" hangingPunct="0">
              <a:spcBef>
                <a:spcPct val="0"/>
              </a:spcBef>
              <a:buFont typeface="Arial" panose="020B0604020202020204" pitchFamily="34" charset="0"/>
              <a:buNone/>
            </a:pPr>
            <a:fld id="{67C73F11-10EB-D54A-BB19-0D751C621B04}" type="slidenum">
              <a:rPr lang="zh-CN" altLang="en-US" sz="1200" smtClean="0">
                <a:solidFill>
                  <a:srgbClr val="898989"/>
                </a:solidFill>
                <a:latin typeface="Arial" panose="020B0604020202020204" pitchFamily="34" charset="0"/>
              </a:rPr>
            </a:fld>
            <a:endParaRPr lang="zh-CN" altLang="en-US" sz="1200">
              <a:solidFill>
                <a:srgbClr val="898989"/>
              </a:solidFill>
              <a:latin typeface="Arial" panose="020B0604020202020204" pitchFamily="34" charset="0"/>
            </a:endParaRPr>
          </a:p>
        </p:txBody>
      </p:sp>
      <p:sp>
        <p:nvSpPr>
          <p:cNvPr id="103437" name="Title 1"/>
          <p:cNvSpPr>
            <a:spLocks noChangeArrowheads="1"/>
          </p:cNvSpPr>
          <p:nvPr/>
        </p:nvSpPr>
        <p:spPr bwMode="auto">
          <a:xfrm>
            <a:off x="347663" y="395288"/>
            <a:ext cx="41322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914400" indent="-914400"/>
            <a:endParaRPr lang="zh-CN" altLang="en-US" sz="3200" b="1"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103439" name="Text Placeholder 3"/>
          <p:cNvSpPr>
            <a:spLocks noChangeArrowheads="1"/>
          </p:cNvSpPr>
          <p:nvPr/>
        </p:nvSpPr>
        <p:spPr bwMode="auto">
          <a:xfrm>
            <a:off x="817563" y="3357563"/>
            <a:ext cx="13954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90000"/>
              </a:lnSpc>
              <a:spcBef>
                <a:spcPts val="1000"/>
              </a:spcBef>
              <a:buFontTx/>
              <a:buNone/>
            </a:pPr>
            <a:endParaRPr lang="zh-CN" altLang="en-US" sz="1400">
              <a:latin typeface="微软雅黑" panose="020B0503020204020204" pitchFamily="34" charset="-122"/>
              <a:sym typeface="微软雅黑" panose="020B0503020204020204" pitchFamily="34" charset="-122"/>
            </a:endParaRPr>
          </a:p>
        </p:txBody>
      </p:sp>
      <p:sp>
        <p:nvSpPr>
          <p:cNvPr id="2" name="矩形 1"/>
          <p:cNvSpPr/>
          <p:nvPr/>
        </p:nvSpPr>
        <p:spPr>
          <a:xfrm>
            <a:off x="467360" y="483870"/>
            <a:ext cx="5427980" cy="3683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lstStyle/>
          <a:p>
            <a:pPr marL="914400" lvl="0" indent="-914400" algn="l">
              <a:buClrTx/>
              <a:buSzTx/>
              <a:buFontTx/>
            </a:pPr>
            <a:r>
              <a:rPr lang="zh-CN" altLang="en-US" sz="2400" b="1" kern="0" dirty="0">
                <a:solidFill>
                  <a:srgbClr val="000000"/>
                </a:solidFill>
                <a:latin typeface="+mn-ea"/>
                <a:ea typeface="+mn-ea"/>
                <a:cs typeface="楷体" panose="02010609060101010101" pitchFamily="49" charset="-122"/>
                <a:sym typeface="+mn-ea"/>
              </a:rPr>
              <a:t>案例</a:t>
            </a:r>
            <a:endParaRPr lang="zh-CN" altLang="en-US" sz="2400" b="1" kern="0" dirty="0">
              <a:solidFill>
                <a:srgbClr val="000000"/>
              </a:solidFill>
              <a:latin typeface="+mn-ea"/>
              <a:ea typeface="+mn-ea"/>
              <a:cs typeface="楷体" panose="02010609060101010101" pitchFamily="49" charset="-122"/>
              <a:sym typeface="+mn-ea"/>
            </a:endParaRPr>
          </a:p>
        </p:txBody>
      </p:sp>
      <p:sp>
        <p:nvSpPr>
          <p:cNvPr id="3" name="内容占位符 2"/>
          <p:cNvSpPr>
            <a:spLocks noGrp="1"/>
          </p:cNvSpPr>
          <p:nvPr>
            <p:ph idx="1"/>
            <p:custDataLst>
              <p:tags r:id="rId1"/>
            </p:custDataLst>
          </p:nvPr>
        </p:nvSpPr>
        <p:spPr>
          <a:xfrm>
            <a:off x="120015" y="987425"/>
            <a:ext cx="9023985" cy="3311525"/>
          </a:xfrm>
        </p:spPr>
        <p:txBody>
          <a:bodyPr/>
          <a:lstStyle/>
          <a:p>
            <a:r>
              <a:rPr lang="en-US" altLang="zh-CN" sz="2000" dirty="0"/>
              <a:t>    </a:t>
            </a:r>
            <a:r>
              <a:rPr lang="zh-CN" altLang="en-US" sz="2000" dirty="0"/>
              <a:t>A房地产企业请</a:t>
            </a:r>
            <a:r>
              <a:rPr lang="en-US" altLang="zh-CN" sz="2000" dirty="0"/>
              <a:t>B</a:t>
            </a:r>
            <a:r>
              <a:rPr lang="zh-CN" altLang="en-US" sz="2000" dirty="0"/>
              <a:t>建筑企业建设楼盘，建筑面积为</a:t>
            </a:r>
            <a:r>
              <a:rPr lang="zh-CN" altLang="en-US" sz="2000" b="1" dirty="0">
                <a:solidFill>
                  <a:schemeClr val="tx1"/>
                </a:solidFill>
              </a:rPr>
              <a:t>10000平方米</a:t>
            </a:r>
            <a:r>
              <a:rPr lang="zh-CN" altLang="en-US" sz="2000" dirty="0"/>
              <a:t>，</a:t>
            </a:r>
            <a:r>
              <a:rPr lang="en-US" sz="2000" dirty="0"/>
              <a:t>2021</a:t>
            </a:r>
            <a:r>
              <a:rPr lang="zh-CN" sz="2000" dirty="0"/>
              <a:t>年</a:t>
            </a:r>
            <a:r>
              <a:rPr lang="en-US" altLang="zh-CN" sz="2000" dirty="0"/>
              <a:t>10-12</a:t>
            </a:r>
            <a:r>
              <a:rPr lang="zh-CN" altLang="en-US" sz="2000" dirty="0"/>
              <a:t>月建筑</a:t>
            </a:r>
            <a:r>
              <a:rPr lang="zh-CN" altLang="en-US" sz="2000" b="1" dirty="0"/>
              <a:t>各</a:t>
            </a:r>
            <a:r>
              <a:rPr lang="en-US" altLang="zh-CN" sz="2000" b="1" dirty="0"/>
              <a:t>2000</a:t>
            </a:r>
            <a:r>
              <a:rPr lang="zh-CN" altLang="en-US" sz="2000" b="1" dirty="0"/>
              <a:t>平方米</a:t>
            </a:r>
            <a:r>
              <a:rPr lang="zh-CN" altLang="en-US" sz="2000" dirty="0"/>
              <a:t>，该企业施工时设置了边界围挡，对易扬尘物料全部按照规定进行了覆盖，同时对运输车辆设置了机械冲洗装置防止二次扬尘污染，如何计算当年</a:t>
            </a:r>
            <a:r>
              <a:rPr lang="zh-CN" sz="2000" dirty="0"/>
              <a:t>四季度</a:t>
            </a:r>
            <a:r>
              <a:rPr lang="zh-CN" altLang="en-US" sz="2000" dirty="0"/>
              <a:t>环境保护税？</a:t>
            </a:r>
            <a:endParaRPr lang="zh-CN" altLang="en-US" sz="2000" dirty="0"/>
          </a:p>
          <a:p>
            <a:r>
              <a:rPr lang="zh-CN" altLang="en-US" sz="2000" b="1" dirty="0"/>
              <a:t>确定纳税义务人：</a:t>
            </a:r>
            <a:r>
              <a:rPr lang="en-US" altLang="zh-CN" sz="2000" dirty="0">
                <a:sym typeface="+mn-ea"/>
              </a:rPr>
              <a:t>B</a:t>
            </a:r>
            <a:r>
              <a:rPr lang="zh-CN" altLang="en-US" sz="2000" dirty="0">
                <a:sym typeface="+mn-ea"/>
              </a:rPr>
              <a:t>建筑企业</a:t>
            </a:r>
            <a:r>
              <a:rPr lang="zh-CN" altLang="en-US" sz="2000" dirty="0"/>
              <a:t>（直接排放污染物的企业）</a:t>
            </a:r>
            <a:endParaRPr lang="zh-CN" altLang="en-US" sz="2000" dirty="0"/>
          </a:p>
          <a:p>
            <a:r>
              <a:rPr lang="zh-CN" altLang="en-US" sz="2000" b="1" dirty="0"/>
              <a:t>确定征收方式：</a:t>
            </a:r>
            <a:r>
              <a:rPr lang="zh-CN" altLang="en-US" sz="2000" dirty="0"/>
              <a:t>未安装自动监测设备，没有检测报告，采用环境保护税核定征收方法。</a:t>
            </a:r>
            <a:endParaRPr lang="zh-CN" altLang="en-US" sz="2000" dirty="0"/>
          </a:p>
          <a:p>
            <a:r>
              <a:rPr lang="zh-CN" altLang="en-US" sz="2000" b="1" dirty="0"/>
              <a:t>该项目应纳环境保护税计税依据为：</a:t>
            </a:r>
            <a:r>
              <a:rPr lang="en-US" altLang="zh-CN" sz="2000" dirty="0"/>
              <a:t>2000</a:t>
            </a:r>
            <a:r>
              <a:rPr lang="zh-CN" altLang="en-US" sz="2000" dirty="0"/>
              <a:t>×(1.01-0.047-0.025-0.31)÷4=</a:t>
            </a:r>
            <a:r>
              <a:rPr lang="en-US" altLang="zh-CN" sz="2000" dirty="0"/>
              <a:t>2000</a:t>
            </a:r>
            <a:r>
              <a:rPr lang="zh-CN" altLang="en-US" sz="2000" dirty="0"/>
              <a:t>×</a:t>
            </a:r>
            <a:r>
              <a:rPr lang="en-US" altLang="zh-CN" sz="2000" dirty="0"/>
              <a:t>0.628</a:t>
            </a:r>
            <a:r>
              <a:rPr lang="zh-CN" altLang="en-US" sz="2000" dirty="0"/>
              <a:t> ÷4=</a:t>
            </a:r>
            <a:r>
              <a:rPr lang="en-US" altLang="zh-CN" sz="2000" dirty="0"/>
              <a:t>314</a:t>
            </a:r>
            <a:endParaRPr lang="zh-CN" altLang="en-US" sz="2000" dirty="0"/>
          </a:p>
          <a:p>
            <a:r>
              <a:rPr lang="zh-CN" altLang="en-US" sz="2000" b="1" dirty="0"/>
              <a:t>该项目该季度应纳税额为：</a:t>
            </a:r>
            <a:r>
              <a:rPr lang="en-US" altLang="zh-CN" sz="2000" dirty="0"/>
              <a:t>314</a:t>
            </a:r>
            <a:r>
              <a:rPr lang="zh-CN" altLang="en-US" sz="2000" dirty="0"/>
              <a:t>×1.8</a:t>
            </a:r>
            <a:r>
              <a:rPr lang="zh-CN" altLang="en-US" sz="2000" dirty="0">
                <a:sym typeface="+mn-ea"/>
              </a:rPr>
              <a:t>×</a:t>
            </a:r>
            <a:r>
              <a:rPr lang="en-US" altLang="zh-CN" sz="2000" dirty="0">
                <a:sym typeface="+mn-ea"/>
              </a:rPr>
              <a:t>3</a:t>
            </a:r>
            <a:r>
              <a:rPr lang="zh-CN" altLang="en-US" sz="2000" dirty="0"/>
              <a:t>=</a:t>
            </a:r>
            <a:r>
              <a:rPr lang="en-US" altLang="zh-CN" sz="2000" dirty="0"/>
              <a:t>1695.6</a:t>
            </a:r>
            <a:r>
              <a:rPr lang="zh-CN" altLang="en-US" sz="2000" dirty="0"/>
              <a:t>（元）</a:t>
            </a:r>
            <a:endParaRPr lang="zh-CN" altLang="en-US" sz="2000" dirty="0"/>
          </a:p>
          <a:p>
            <a:r>
              <a:rPr lang="zh-CN" altLang="en-US" sz="2000" b="1" dirty="0">
                <a:sym typeface="+mn-ea"/>
              </a:rPr>
              <a:t>该项目共应申报缴纳环境保护税为：</a:t>
            </a:r>
            <a:r>
              <a:rPr lang="en-US" altLang="zh-CN" sz="2000" dirty="0">
                <a:sym typeface="+mn-ea"/>
              </a:rPr>
              <a:t>10000</a:t>
            </a:r>
            <a:r>
              <a:rPr lang="zh-CN" altLang="en-US" sz="2000" dirty="0">
                <a:sym typeface="+mn-ea"/>
              </a:rPr>
              <a:t>×(1.01-0.047-0.025-0.31)÷4×1.8=</a:t>
            </a:r>
            <a:r>
              <a:rPr lang="en-US" altLang="zh-CN" sz="2000" dirty="0"/>
              <a:t>2826</a:t>
            </a:r>
            <a:endParaRPr lang="en-US" altLang="zh-CN" sz="2000" dirty="0"/>
          </a:p>
        </p:txBody>
      </p:sp>
    </p:spTree>
  </p:cSld>
  <p:clrMapOvr>
    <a:masterClrMapping/>
  </p:clrMapOvr>
  <p:transition spd="slow" advClick="0" advTm="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8770" cy="514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矩形 24"/>
          <p:cNvSpPr/>
          <p:nvPr/>
        </p:nvSpPr>
        <p:spPr>
          <a:xfrm>
            <a:off x="173355" y="156210"/>
            <a:ext cx="4023360" cy="551605"/>
          </a:xfrm>
          <a:prstGeom prst="foldedCorner">
            <a:avLst/>
          </a:prstGeom>
          <a:solidFill>
            <a:srgbClr val="004DA1"/>
          </a:solidFill>
          <a:ln w="9525">
            <a:noFill/>
          </a:ln>
        </p:spPr>
        <p:txBody>
          <a:bodyPr wrap="square" anchor="t">
            <a:spAutoFit/>
          </a:bodyPr>
          <a:lstStyle/>
          <a:p>
            <a:pPr algn="ctr"/>
            <a:endParaRPr lang="zh-CN" altLang="en-US" sz="2400" b="1" dirty="0">
              <a:solidFill>
                <a:schemeClr val="bg1"/>
              </a:solidFill>
            </a:endParaRPr>
          </a:p>
        </p:txBody>
      </p:sp>
      <p:sp>
        <p:nvSpPr>
          <p:cNvPr id="1026" name="Rectangle 2"/>
          <p:cNvSpPr>
            <a:spLocks noChangeArrowheads="1"/>
          </p:cNvSpPr>
          <p:nvPr/>
        </p:nvSpPr>
        <p:spPr bwMode="auto">
          <a:xfrm>
            <a:off x="0" y="-41910"/>
            <a:ext cx="264160" cy="83820"/>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00"/>
          </a:p>
        </p:txBody>
      </p:sp>
      <p:sp>
        <p:nvSpPr>
          <p:cNvPr id="2" name="文本框 1"/>
          <p:cNvSpPr txBox="1"/>
          <p:nvPr/>
        </p:nvSpPr>
        <p:spPr>
          <a:xfrm>
            <a:off x="193040" y="246380"/>
            <a:ext cx="4287520" cy="368300"/>
          </a:xfrm>
          <a:prstGeom prst="rect">
            <a:avLst/>
          </a:prstGeom>
          <a:noFill/>
        </p:spPr>
        <p:txBody>
          <a:bodyPr wrap="square" rtlCol="0">
            <a:spAutoFit/>
          </a:bodyPr>
          <a:lstStyle/>
          <a:p>
            <a:r>
              <a:rPr lang="zh-CN" altLang="en-US" sz="1800" b="1" dirty="0">
                <a:solidFill>
                  <a:schemeClr val="bg1"/>
                </a:solidFill>
              </a:rPr>
              <a:t>申报表的填写（按季申报或按次申报）</a:t>
            </a:r>
            <a:endParaRPr lang="zh-CN" altLang="en-US" sz="1800" b="1" dirty="0">
              <a:solidFill>
                <a:schemeClr val="bg1"/>
              </a:solidFill>
            </a:endParaRPr>
          </a:p>
        </p:txBody>
      </p:sp>
      <p:sp>
        <p:nvSpPr>
          <p:cNvPr id="3" name="文本框 2"/>
          <p:cNvSpPr txBox="1"/>
          <p:nvPr/>
        </p:nvSpPr>
        <p:spPr>
          <a:xfrm>
            <a:off x="1040130" y="832485"/>
            <a:ext cx="7384733" cy="414020"/>
          </a:xfrm>
          <a:prstGeom prst="rect">
            <a:avLst/>
          </a:prstGeom>
          <a:noFill/>
          <a:ln w="9525">
            <a:noFill/>
          </a:ln>
        </p:spPr>
        <p:txBody>
          <a:bodyPr wrap="square">
            <a:spAutoFit/>
          </a:bodyPr>
          <a:lstStyle/>
          <a:p>
            <a:pPr indent="419100"/>
            <a:r>
              <a:rPr lang="en-US" altLang="zh-CN" sz="2100" b="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custDataLst>
              <p:tags r:id="rId3"/>
            </p:custDataLst>
          </p:nvPr>
        </p:nvGraphicFramePr>
        <p:xfrm>
          <a:off x="755682" y="703655"/>
          <a:ext cx="7780020" cy="1960245"/>
        </p:xfrm>
        <a:graphic>
          <a:graphicData uri="http://schemas.openxmlformats.org/drawingml/2006/table">
            <a:tbl>
              <a:tblPr firstRow="1" bandRow="1">
                <a:tableStyleId>{5940675A-B579-460E-94D1-54222C63F5DA}</a:tableStyleId>
              </a:tblPr>
              <a:tblGrid>
                <a:gridCol w="254000"/>
                <a:gridCol w="418465"/>
                <a:gridCol w="691515"/>
                <a:gridCol w="386080"/>
                <a:gridCol w="520065"/>
                <a:gridCol w="441960"/>
                <a:gridCol w="401955"/>
                <a:gridCol w="432435"/>
                <a:gridCol w="607060"/>
                <a:gridCol w="502285"/>
                <a:gridCol w="658495"/>
                <a:gridCol w="849630"/>
                <a:gridCol w="440055"/>
                <a:gridCol w="367030"/>
                <a:gridCol w="808990"/>
              </a:tblGrid>
              <a:tr h="482600">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a:t>
                      </a:r>
                      <a:r>
                        <a:rPr lang="en-US" sz="750" b="1" dirty="0" err="1">
                          <a:latin typeface="宋体" panose="02010600030101010101" pitchFamily="2" charset="-122"/>
                          <a:ea typeface="宋体" panose="02010600030101010101" pitchFamily="2" charset="-122"/>
                          <a:cs typeface="宋体" panose="02010600030101010101" pitchFamily="2" charset="-122"/>
                        </a:rPr>
                        <a:t>月份</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*税目</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污染物名称</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特征指标</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单位</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特征指标数量</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特征</a:t>
                      </a:r>
                      <a:endParaRPr lang="en-US" sz="75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系数</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污染当量值（特征值）</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750" b="1" dirty="0" smtClean="0">
                          <a:latin typeface="宋体" panose="02010600030101010101" pitchFamily="2" charset="-122"/>
                          <a:ea typeface="宋体" panose="02010600030101010101" pitchFamily="2" charset="-122"/>
                          <a:cs typeface="宋体" panose="02010600030101010101" pitchFamily="2" charset="-122"/>
                        </a:rPr>
                        <a:t>污染当量数</a:t>
                      </a:r>
                      <a:endParaRPr lang="en-US" altLang="zh-CN" sz="750" b="1" dirty="0" smtClean="0">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750" b="1" dirty="0" smtClean="0">
                          <a:latin typeface="宋体" panose="02010600030101010101" pitchFamily="2" charset="-122"/>
                          <a:ea typeface="宋体" panose="02010600030101010101" pitchFamily="2" charset="-122"/>
                          <a:cs typeface="宋体" panose="02010600030101010101" pitchFamily="2" charset="-122"/>
                        </a:rPr>
                        <a:t>（计税依据）</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*单位</a:t>
                      </a:r>
                      <a:endParaRPr lang="en-US" sz="75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税额</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*本期应</a:t>
                      </a:r>
                      <a:endParaRPr lang="en-US" sz="75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纳税额</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减免性质代码（减免项目名称）</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本期减免税额</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本期已缴税额</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*本期应补(退)税额</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5095">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⑴</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⑵</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⑶</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⑷</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⑸</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⑹</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⑺</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⑻</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⑼</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⑽</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⑾</a:t>
                      </a:r>
                      <a:r>
                        <a:rPr lang="en-US" sz="790" b="0">
                          <a:latin typeface="Calibri" panose="020F0502020204030204" pitchFamily="34" charset="0"/>
                        </a:rPr>
                        <a:t>=</a:t>
                      </a:r>
                      <a:r>
                        <a:rPr lang="en-US" sz="750" b="1">
                          <a:latin typeface="宋体" panose="02010600030101010101" pitchFamily="2" charset="-122"/>
                          <a:ea typeface="宋体" panose="02010600030101010101" pitchFamily="2" charset="-122"/>
                          <a:cs typeface="宋体" panose="02010600030101010101" pitchFamily="2" charset="-122"/>
                        </a:rPr>
                        <a:t>⑼</a:t>
                      </a:r>
                      <a:r>
                        <a:rPr lang="en-US" sz="790" b="0">
                          <a:latin typeface="Calibri" panose="020F0502020204030204" pitchFamily="34" charset="0"/>
                        </a:rPr>
                        <a:t>×</a:t>
                      </a:r>
                      <a:r>
                        <a:rPr lang="en-US" sz="750" b="1">
                          <a:latin typeface="宋体" panose="02010600030101010101" pitchFamily="2" charset="-122"/>
                          <a:ea typeface="宋体" panose="02010600030101010101" pitchFamily="2" charset="-122"/>
                          <a:cs typeface="宋体" panose="02010600030101010101" pitchFamily="2" charset="-122"/>
                        </a:rPr>
                        <a:t>⑽</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⑿</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⒀</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⒁</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⒂=⑾</a:t>
                      </a:r>
                      <a:r>
                        <a:rPr lang="en-US" sz="790" b="0">
                          <a:latin typeface="Calibri" panose="020F0502020204030204" pitchFamily="34" charset="0"/>
                        </a:rPr>
                        <a:t>-</a:t>
                      </a:r>
                      <a:r>
                        <a:rPr lang="en-US" sz="750" b="1">
                          <a:latin typeface="宋体" panose="02010600030101010101" pitchFamily="2" charset="-122"/>
                          <a:ea typeface="宋体" panose="02010600030101010101" pitchFamily="2" charset="-122"/>
                          <a:cs typeface="宋体" panose="02010600030101010101" pitchFamily="2" charset="-122"/>
                        </a:rPr>
                        <a:t>⒀</a:t>
                      </a:r>
                      <a:r>
                        <a:rPr lang="en-US" sz="790" b="0">
                          <a:latin typeface="Calibri" panose="020F0502020204030204" pitchFamily="34" charset="0"/>
                        </a:rPr>
                        <a:t>-</a:t>
                      </a:r>
                      <a:r>
                        <a:rPr lang="en-US" sz="750" b="1">
                          <a:latin typeface="宋体" panose="02010600030101010101" pitchFamily="2" charset="-122"/>
                          <a:ea typeface="宋体" panose="02010600030101010101" pitchFamily="2" charset="-122"/>
                          <a:cs typeface="宋体" panose="02010600030101010101" pitchFamily="2" charset="-122"/>
                        </a:rPr>
                        <a:t>⒁</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9080">
                <a:tc>
                  <a:txBody>
                    <a:bodyPr/>
                    <a:lstStyle/>
                    <a:p>
                      <a:pPr indent="0" algn="ctr">
                        <a:buNone/>
                      </a:pPr>
                      <a:r>
                        <a:rPr 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solidFill>
                            <a:srgbClr val="FF0000"/>
                          </a:solidFill>
                          <a:latin typeface="宋体" panose="02010600030101010101" pitchFamily="2" charset="-122"/>
                          <a:ea typeface="宋体" panose="02010600030101010101" pitchFamily="2" charset="-122"/>
                          <a:cs typeface="宋体" panose="02010600030101010101" pitchFamily="2" charset="-122"/>
                        </a:rPr>
                        <a:t>大气污染物</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一般性粉尘</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rPr>
                        <a:t>不</a:t>
                      </a:r>
                      <a:r>
                        <a:rPr lang="zh-CN"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rPr>
                        <a:t>填</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solidFill>
                            <a:srgbClr val="FF0000"/>
                          </a:solidFill>
                          <a:latin typeface="宋体" panose="02010600030101010101" pitchFamily="2" charset="-122"/>
                          <a:ea typeface="宋体" panose="02010600030101010101" pitchFamily="2" charset="-122"/>
                          <a:cs typeface="宋体" panose="02010600030101010101" pitchFamily="2" charset="-122"/>
                        </a:rPr>
                        <a:t>平方米</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rPr>
                        <a:t>月建筑面积</a:t>
                      </a:r>
                      <a:endParaRPr lang="zh-CN"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rPr>
                        <a:t>产</a:t>
                      </a:r>
                      <a:r>
                        <a:rPr lang="en-US" altLang="zh-CN" sz="75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rPr>
                        <a:t>削</a:t>
                      </a:r>
                      <a:endParaRPr lang="zh-CN"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en-US" altLang="en-US" sz="75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6×7÷8</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rPr>
                        <a:t>1.8</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9×10</a:t>
                      </a:r>
                      <a:endParaRPr lang="en-US" altLang="en-US" sz="7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 </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 </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 </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lstStyle/>
                    <a:p>
                      <a:pPr indent="0" algn="ctr">
                        <a:buNone/>
                      </a:pPr>
                      <a:r>
                        <a:rPr lang="en-US" sz="750" b="1" dirty="0" smtClean="0">
                          <a:latin typeface="宋体" panose="02010600030101010101" pitchFamily="2" charset="-122"/>
                          <a:ea typeface="宋体" panose="02010600030101010101" pitchFamily="2" charset="-122"/>
                          <a:cs typeface="宋体" panose="02010600030101010101" pitchFamily="2" charset="-122"/>
                        </a:rPr>
                        <a:t>1</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大气污染物</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一般性粉尘</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solidFill>
                            <a:schemeClr val="tx1"/>
                          </a:solidFill>
                          <a:latin typeface="宋体" panose="02010600030101010101" pitchFamily="2" charset="-122"/>
                          <a:ea typeface="宋体" panose="02010600030101010101" pitchFamily="2" charset="-122"/>
                          <a:cs typeface="宋体" panose="02010600030101010101" pitchFamily="2" charset="-122"/>
                        </a:rPr>
                        <a:t>不填</a:t>
                      </a:r>
                      <a:endParaRPr lang="en-US" altLang="en-US" sz="75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平方米</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b="1" dirty="0" smtClean="0">
                          <a:latin typeface="宋体" panose="02010600030101010101" pitchFamily="2" charset="-122"/>
                          <a:ea typeface="宋体" panose="02010600030101010101" pitchFamily="2" charset="-122"/>
                          <a:cs typeface="宋体" panose="02010600030101010101" pitchFamily="2" charset="-122"/>
                          <a:sym typeface="+mn-ea"/>
                        </a:rPr>
                        <a:t>2000</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b="1" dirty="0" smtClean="0">
                          <a:latin typeface="宋体" panose="02010600030101010101" pitchFamily="2" charset="-122"/>
                          <a:ea typeface="宋体" panose="02010600030101010101" pitchFamily="2" charset="-122"/>
                          <a:cs typeface="宋体" panose="02010600030101010101" pitchFamily="2" charset="-122"/>
                          <a:sym typeface="+mn-ea"/>
                        </a:rPr>
                        <a:t>0.628</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4</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dirty="0">
                          <a:sym typeface="+mn-ea"/>
                        </a:rPr>
                        <a:t>314</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1.8</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smtClean="0">
                          <a:latin typeface="宋体" panose="02010600030101010101" pitchFamily="2" charset="-122"/>
                          <a:ea typeface="宋体" panose="02010600030101010101" pitchFamily="2" charset="-122"/>
                          <a:cs typeface="宋体" panose="02010600030101010101" pitchFamily="2" charset="-122"/>
                          <a:sym typeface="+mn-ea"/>
                        </a:rPr>
                        <a:t>565.2</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 </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 </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9870">
                <a:tc>
                  <a:txBody>
                    <a:bodyPr/>
                    <a:lstStyle/>
                    <a:p>
                      <a:pPr indent="0" algn="ctr">
                        <a:buNone/>
                      </a:pPr>
                      <a:r>
                        <a:rPr lang="en-US" sz="750" b="0" dirty="0" smtClean="0">
                          <a:latin typeface="宋体" panose="02010600030101010101" pitchFamily="2" charset="-122"/>
                          <a:ea typeface="宋体" panose="02010600030101010101" pitchFamily="2" charset="-122"/>
                          <a:cs typeface="宋体" panose="02010600030101010101" pitchFamily="2" charset="-122"/>
                        </a:rPr>
                        <a:t>2</a:t>
                      </a:r>
                      <a:endParaRPr lang="en-US" altLang="en-US" sz="7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大气污染物</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一般性粉尘</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solidFill>
                            <a:schemeClr val="tx1"/>
                          </a:solidFill>
                          <a:latin typeface="宋体" panose="02010600030101010101" pitchFamily="2" charset="-122"/>
                          <a:ea typeface="宋体" panose="02010600030101010101" pitchFamily="2" charset="-122"/>
                          <a:cs typeface="宋体" panose="02010600030101010101" pitchFamily="2" charset="-122"/>
                        </a:rPr>
                        <a:t>不填</a:t>
                      </a:r>
                      <a:endParaRPr lang="en-US" altLang="en-US" sz="75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平方米</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altLang="zh-CN" sz="750" b="1" dirty="0" smtClean="0">
                          <a:latin typeface="宋体" panose="02010600030101010101" pitchFamily="2" charset="-122"/>
                          <a:ea typeface="宋体" panose="02010600030101010101" pitchFamily="2" charset="-122"/>
                          <a:cs typeface="宋体" panose="02010600030101010101" pitchFamily="2" charset="-122"/>
                          <a:sym typeface="+mn-ea"/>
                        </a:rPr>
                        <a:t>2000</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b="1" dirty="0" smtClean="0">
                          <a:latin typeface="宋体" panose="02010600030101010101" pitchFamily="2" charset="-122"/>
                          <a:ea typeface="宋体" panose="02010600030101010101" pitchFamily="2" charset="-122"/>
                          <a:cs typeface="宋体" panose="02010600030101010101" pitchFamily="2" charset="-122"/>
                          <a:sym typeface="+mn-ea"/>
                        </a:rPr>
                        <a:t>0.628</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4</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dirty="0">
                          <a:sym typeface="+mn-ea"/>
                        </a:rPr>
                        <a:t>314</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1.8</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smtClean="0">
                          <a:latin typeface="宋体" panose="02010600030101010101" pitchFamily="2" charset="-122"/>
                          <a:ea typeface="宋体" panose="02010600030101010101" pitchFamily="2" charset="-122"/>
                          <a:cs typeface="宋体" panose="02010600030101010101" pitchFamily="2" charset="-122"/>
                          <a:sym typeface="+mn-ea"/>
                        </a:rPr>
                        <a:t>565.2</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 </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a:latin typeface="宋体" panose="02010600030101010101" pitchFamily="2" charset="-122"/>
                          <a:ea typeface="宋体" panose="02010600030101010101" pitchFamily="2" charset="-122"/>
                          <a:cs typeface="宋体" panose="02010600030101010101" pitchFamily="2" charset="-122"/>
                        </a:rPr>
                        <a:t> </a:t>
                      </a:r>
                      <a:endParaRPr lang="en-US" altLang="en-US" sz="75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a:latin typeface="宋体" panose="02010600030101010101" pitchFamily="2" charset="-122"/>
                          <a:ea typeface="宋体" panose="02010600030101010101" pitchFamily="2" charset="-122"/>
                          <a:cs typeface="宋体" panose="02010600030101010101" pitchFamily="2" charset="-122"/>
                        </a:rPr>
                        <a:t> </a:t>
                      </a:r>
                      <a:endParaRPr lang="en-US" altLang="en-US" sz="75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a:latin typeface="宋体" panose="02010600030101010101" pitchFamily="2" charset="-122"/>
                          <a:ea typeface="宋体" panose="02010600030101010101" pitchFamily="2" charset="-122"/>
                          <a:cs typeface="宋体" panose="02010600030101010101" pitchFamily="2" charset="-122"/>
                        </a:rPr>
                        <a:t> </a:t>
                      </a:r>
                      <a:endParaRPr lang="en-US" altLang="en-US" sz="75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1950">
                <a:tc>
                  <a:txBody>
                    <a:bodyPr/>
                    <a:lstStyle/>
                    <a:p>
                      <a:pPr indent="0" algn="ctr">
                        <a:buNone/>
                      </a:pPr>
                      <a:r>
                        <a:rPr lang="en-US" sz="750" b="0" dirty="0" smtClean="0">
                          <a:latin typeface="宋体" panose="02010600030101010101" pitchFamily="2" charset="-122"/>
                          <a:ea typeface="宋体" panose="02010600030101010101" pitchFamily="2" charset="-122"/>
                          <a:cs typeface="宋体" panose="02010600030101010101" pitchFamily="2" charset="-122"/>
                        </a:rPr>
                        <a:t>3</a:t>
                      </a:r>
                      <a:endParaRPr lang="en-US" altLang="en-US" sz="7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ctr" defTabSz="1219200" rtl="0" eaLnBrk="1" fontAlgn="auto" latinLnBrk="0" hangingPunct="1">
                        <a:lnSpc>
                          <a:spcPct val="100000"/>
                        </a:lnSpc>
                        <a:spcBef>
                          <a:spcPts val="0"/>
                        </a:spcBef>
                        <a:spcAft>
                          <a:spcPts val="0"/>
                        </a:spcAft>
                        <a:buClrTx/>
                        <a:buSzTx/>
                        <a:buFontTx/>
                        <a:buNone/>
                        <a:defRPr/>
                      </a:pPr>
                      <a:r>
                        <a:rPr lang="en-US" sz="750" b="1" dirty="0" err="1" smtClean="0">
                          <a:latin typeface="宋体" panose="02010600030101010101" pitchFamily="2" charset="-122"/>
                          <a:ea typeface="宋体" panose="02010600030101010101" pitchFamily="2" charset="-122"/>
                          <a:cs typeface="宋体" panose="02010600030101010101" pitchFamily="2" charset="-122"/>
                        </a:rPr>
                        <a:t>大气污染物</a:t>
                      </a:r>
                      <a:endParaRPr lang="en-US" altLang="en-US" sz="750" b="1" dirty="0" smtClean="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750" b="0"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7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ctr" defTabSz="1219200" rtl="0" eaLnBrk="1" fontAlgn="auto" latinLnBrk="0" hangingPunct="1">
                        <a:lnSpc>
                          <a:spcPct val="100000"/>
                        </a:lnSpc>
                        <a:spcBef>
                          <a:spcPts val="0"/>
                        </a:spcBef>
                        <a:spcAft>
                          <a:spcPts val="0"/>
                        </a:spcAft>
                        <a:buClrTx/>
                        <a:buSzTx/>
                        <a:buFontTx/>
                        <a:buNone/>
                        <a:defRPr/>
                      </a:pPr>
                      <a:r>
                        <a:rPr lang="en-US" sz="750" b="0" dirty="0">
                          <a:latin typeface="宋体" panose="02010600030101010101" pitchFamily="2" charset="-122"/>
                          <a:ea typeface="宋体" panose="02010600030101010101" pitchFamily="2" charset="-122"/>
                          <a:cs typeface="宋体" panose="02010600030101010101" pitchFamily="2" charset="-122"/>
                        </a:rPr>
                        <a:t> </a:t>
                      </a:r>
                      <a:r>
                        <a:rPr lang="en-US" sz="750" b="1" dirty="0" err="1" smtClean="0">
                          <a:latin typeface="宋体" panose="02010600030101010101" pitchFamily="2" charset="-122"/>
                          <a:ea typeface="宋体" panose="02010600030101010101" pitchFamily="2" charset="-122"/>
                          <a:cs typeface="宋体" panose="02010600030101010101" pitchFamily="2" charset="-122"/>
                        </a:rPr>
                        <a:t>一般性粉尘</a:t>
                      </a:r>
                      <a:endParaRPr lang="en-US" altLang="en-US" sz="750" b="1" dirty="0" smtClean="0">
                        <a:latin typeface="宋体" panose="02010600030101010101" pitchFamily="2" charset="-122"/>
                        <a:ea typeface="宋体" panose="02010600030101010101" pitchFamily="2" charset="-122"/>
                        <a:cs typeface="宋体" panose="02010600030101010101" pitchFamily="2" charset="-122"/>
                      </a:endParaRPr>
                    </a:p>
                    <a:p>
                      <a:pPr indent="0" algn="ctr">
                        <a:buNone/>
                      </a:pPr>
                      <a:endParaRPr lang="en-US" altLang="en-US" sz="7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solidFill>
                            <a:schemeClr val="tx1"/>
                          </a:solidFill>
                          <a:latin typeface="宋体" panose="02010600030101010101" pitchFamily="2" charset="-122"/>
                          <a:ea typeface="宋体" panose="02010600030101010101" pitchFamily="2" charset="-122"/>
                          <a:cs typeface="宋体" panose="02010600030101010101" pitchFamily="2" charset="-122"/>
                        </a:rPr>
                        <a:t>不填</a:t>
                      </a:r>
                      <a:endParaRPr lang="en-US" altLang="en-US" sz="75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平方米</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2000</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b="1" dirty="0" smtClean="0">
                          <a:latin typeface="宋体" panose="02010600030101010101" pitchFamily="2" charset="-122"/>
                          <a:ea typeface="宋体" panose="02010600030101010101" pitchFamily="2" charset="-122"/>
                          <a:cs typeface="宋体" panose="02010600030101010101" pitchFamily="2" charset="-122"/>
                          <a:sym typeface="+mn-ea"/>
                        </a:rPr>
                        <a:t>0.628</a:t>
                      </a:r>
                      <a:r>
                        <a:rPr lang="en-US" sz="750" b="1"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smtClean="0">
                          <a:latin typeface="宋体" panose="02010600030101010101" pitchFamily="2" charset="-122"/>
                          <a:ea typeface="宋体" panose="02010600030101010101" pitchFamily="2" charset="-122"/>
                          <a:cs typeface="宋体" panose="02010600030101010101" pitchFamily="2" charset="-122"/>
                        </a:rPr>
                        <a:t>4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dirty="0">
                          <a:sym typeface="+mn-ea"/>
                        </a:rPr>
                        <a:t>314</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smtClean="0">
                          <a:latin typeface="宋体" panose="02010600030101010101" pitchFamily="2" charset="-122"/>
                          <a:ea typeface="宋体" panose="02010600030101010101" pitchFamily="2" charset="-122"/>
                          <a:cs typeface="宋体" panose="02010600030101010101" pitchFamily="2" charset="-122"/>
                        </a:rPr>
                        <a:t>1.8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smtClean="0">
                          <a:latin typeface="宋体" panose="02010600030101010101" pitchFamily="2" charset="-122"/>
                          <a:ea typeface="宋体" panose="02010600030101010101" pitchFamily="2" charset="-122"/>
                          <a:cs typeface="宋体" panose="02010600030101010101" pitchFamily="2" charset="-122"/>
                          <a:sym typeface="+mn-ea"/>
                        </a:rPr>
                        <a:t>565.2</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750" b="1"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a:latin typeface="宋体" panose="02010600030101010101" pitchFamily="2" charset="-122"/>
                          <a:ea typeface="宋体" panose="02010600030101010101" pitchFamily="2" charset="-122"/>
                          <a:cs typeface="宋体" panose="02010600030101010101" pitchFamily="2" charset="-122"/>
                        </a:rPr>
                        <a:t> </a:t>
                      </a:r>
                      <a:endParaRPr lang="en-US" altLang="en-US" sz="75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a:latin typeface="宋体" panose="02010600030101010101" pitchFamily="2" charset="-122"/>
                          <a:ea typeface="宋体" panose="02010600030101010101" pitchFamily="2" charset="-122"/>
                          <a:cs typeface="宋体" panose="02010600030101010101" pitchFamily="2" charset="-122"/>
                        </a:rPr>
                        <a:t> </a:t>
                      </a:r>
                      <a:endParaRPr lang="en-US" altLang="en-US" sz="75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a:latin typeface="宋体" panose="02010600030101010101" pitchFamily="2" charset="-122"/>
                          <a:ea typeface="宋体" panose="02010600030101010101" pitchFamily="2" charset="-122"/>
                          <a:cs typeface="宋体" panose="02010600030101010101" pitchFamily="2" charset="-122"/>
                        </a:rPr>
                        <a:t> </a:t>
                      </a:r>
                      <a:endParaRPr lang="en-US" altLang="en-US" sz="75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a:txBody>
                    <a:bodyPr/>
                    <a:lstStyle/>
                    <a:p>
                      <a:pPr indent="0" algn="ctr">
                        <a:buNone/>
                      </a:pPr>
                      <a:r>
                        <a:rPr lang="en-US" sz="750" b="1" dirty="0" err="1">
                          <a:latin typeface="宋体" panose="02010600030101010101" pitchFamily="2" charset="-122"/>
                          <a:ea typeface="宋体" panose="02010600030101010101" pitchFamily="2" charset="-122"/>
                          <a:cs typeface="宋体" panose="02010600030101010101" pitchFamily="2" charset="-122"/>
                        </a:rPr>
                        <a:t>合计</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dirty="0">
                          <a:latin typeface="宋体" panose="02010600030101010101" pitchFamily="2" charset="-122"/>
                          <a:ea typeface="宋体" panose="02010600030101010101" pitchFamily="2" charset="-122"/>
                          <a:cs typeface="宋体" panose="02010600030101010101" pitchFamily="2" charset="-122"/>
                        </a:rPr>
                        <a:t> </a:t>
                      </a:r>
                      <a:endParaRPr lang="en-US" altLang="en-US" sz="7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750" dirty="0">
                          <a:sym typeface="+mn-ea"/>
                        </a:rPr>
                        <a:t>1695.6</a:t>
                      </a:r>
                      <a:r>
                        <a:rPr lang="en-US" sz="750" b="1" dirty="0">
                          <a:latin typeface="宋体" panose="02010600030101010101" pitchFamily="2" charset="-122"/>
                          <a:ea typeface="宋体" panose="02010600030101010101" pitchFamily="2" charset="-122"/>
                          <a:cs typeface="宋体" panose="02010600030101010101" pitchFamily="2" charset="-122"/>
                        </a:rPr>
                        <a:t> </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dirty="0">
                          <a:latin typeface="宋体" panose="02010600030101010101" pitchFamily="2" charset="-122"/>
                          <a:ea typeface="宋体" panose="02010600030101010101" pitchFamily="2" charset="-122"/>
                          <a:cs typeface="宋体" panose="02010600030101010101" pitchFamily="2" charset="-122"/>
                        </a:rPr>
                        <a:t>—</a:t>
                      </a:r>
                      <a:endParaRPr lang="en-US" altLang="en-US" sz="7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1">
                          <a:latin typeface="宋体" panose="02010600030101010101" pitchFamily="2" charset="-122"/>
                          <a:ea typeface="宋体" panose="02010600030101010101" pitchFamily="2" charset="-122"/>
                          <a:cs typeface="宋体" panose="02010600030101010101" pitchFamily="2" charset="-122"/>
                        </a:rPr>
                        <a:t> </a:t>
                      </a:r>
                      <a:endParaRPr lang="en-US" altLang="en-US" sz="7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a:latin typeface="宋体" panose="02010600030101010101" pitchFamily="2" charset="-122"/>
                          <a:ea typeface="宋体" panose="02010600030101010101" pitchFamily="2" charset="-122"/>
                          <a:cs typeface="宋体" panose="02010600030101010101" pitchFamily="2" charset="-122"/>
                        </a:rPr>
                        <a:t> </a:t>
                      </a:r>
                      <a:endParaRPr lang="en-US" altLang="en-US" sz="750" b="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750" b="0" dirty="0">
                          <a:latin typeface="宋体" panose="02010600030101010101" pitchFamily="2" charset="-122"/>
                          <a:ea typeface="宋体" panose="02010600030101010101" pitchFamily="2" charset="-122"/>
                          <a:cs typeface="宋体" panose="02010600030101010101" pitchFamily="2" charset="-122"/>
                        </a:rPr>
                        <a:t> </a:t>
                      </a:r>
                      <a:endParaRPr lang="en-US" altLang="en-US" sz="7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28575"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1105376" y="4536758"/>
            <a:ext cx="6641306" cy="460375"/>
          </a:xfrm>
          <a:prstGeom prst="rect">
            <a:avLst/>
          </a:prstGeom>
          <a:noFill/>
          <a:ln w="9525">
            <a:noFill/>
          </a:ln>
        </p:spPr>
        <p:txBody>
          <a:bodyPr wrap="square">
            <a:spAutoFit/>
          </a:bodyPr>
          <a:lstStyle/>
          <a:p>
            <a:endParaRPr lang="en-US" sz="1200" b="0">
              <a:latin typeface="仿宋_GB2312" panose="02010609030101010101" pitchFamily="49" charset="-122"/>
            </a:endParaRPr>
          </a:p>
          <a:p>
            <a:r>
              <a:rPr lang="en-US" sz="1200" b="0">
                <a:latin typeface="仿宋_GB2312" panose="02010609030101010101" pitchFamily="49" charset="-122"/>
              </a:rPr>
              <a:t> </a:t>
            </a:r>
            <a:endParaRPr lang="zh-CN" altLang="en-US" sz="100"/>
          </a:p>
        </p:txBody>
      </p:sp>
      <p:graphicFrame>
        <p:nvGraphicFramePr>
          <p:cNvPr id="10" name="表格 9"/>
          <p:cNvGraphicFramePr/>
          <p:nvPr>
            <p:custDataLst>
              <p:tags r:id="rId4"/>
            </p:custDataLst>
          </p:nvPr>
        </p:nvGraphicFramePr>
        <p:xfrm>
          <a:off x="732790" y="2643505"/>
          <a:ext cx="7802880" cy="2607310"/>
        </p:xfrm>
        <a:graphic>
          <a:graphicData uri="http://schemas.openxmlformats.org/drawingml/2006/table">
            <a:tbl>
              <a:tblPr firstRow="1" bandRow="1">
                <a:tableStyleId>{5940675A-B579-460E-94D1-54222C63F5DA}</a:tableStyleId>
              </a:tblPr>
              <a:tblGrid>
                <a:gridCol w="297180"/>
                <a:gridCol w="458470"/>
                <a:gridCol w="707390"/>
                <a:gridCol w="358140"/>
                <a:gridCol w="421005"/>
                <a:gridCol w="471170"/>
                <a:gridCol w="492760"/>
                <a:gridCol w="467360"/>
                <a:gridCol w="439420"/>
                <a:gridCol w="485775"/>
                <a:gridCol w="650240"/>
                <a:gridCol w="838835"/>
                <a:gridCol w="433070"/>
                <a:gridCol w="363855"/>
                <a:gridCol w="918210"/>
              </a:tblGrid>
              <a:tr h="1153795">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a:t>
                      </a:r>
                      <a:r>
                        <a:rPr lang="en-US" sz="950" b="1" dirty="0" err="1">
                          <a:latin typeface="宋体" panose="02010600030101010101" pitchFamily="2" charset="-122"/>
                          <a:ea typeface="宋体" panose="02010600030101010101" pitchFamily="2" charset="-122"/>
                          <a:cs typeface="宋体" panose="02010600030101010101" pitchFamily="2" charset="-122"/>
                        </a:rPr>
                        <a:t>月份</a:t>
                      </a:r>
                      <a:endParaRPr lang="en-US" altLang="en-US" sz="950" b="1" dirty="0" err="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a:t>
                      </a:r>
                      <a:r>
                        <a:rPr lang="en-US" sz="950" b="1" dirty="0" err="1">
                          <a:latin typeface="宋体" panose="02010600030101010101" pitchFamily="2" charset="-122"/>
                          <a:ea typeface="宋体" panose="02010600030101010101" pitchFamily="2" charset="-122"/>
                          <a:cs typeface="宋体" panose="02010600030101010101" pitchFamily="2" charset="-122"/>
                        </a:rPr>
                        <a:t>税目</a:t>
                      </a:r>
                      <a:endParaRPr lang="en-US" altLang="en-US" sz="950" b="1" dirty="0" err="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err="1">
                          <a:latin typeface="宋体" panose="02010600030101010101" pitchFamily="2" charset="-122"/>
                          <a:ea typeface="宋体" panose="02010600030101010101" pitchFamily="2" charset="-122"/>
                          <a:cs typeface="宋体" panose="02010600030101010101" pitchFamily="2" charset="-122"/>
                        </a:rPr>
                        <a:t>污染物名称</a:t>
                      </a:r>
                      <a:endParaRPr lang="en-US" altLang="en-US" sz="9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特征指标</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单位</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特征指标数量</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特征</a:t>
                      </a:r>
                      <a:endParaRPr lang="en-US" sz="95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系数</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污染当量值（特征值）</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err="1">
                          <a:latin typeface="宋体" panose="02010600030101010101" pitchFamily="2" charset="-122"/>
                          <a:ea typeface="宋体" panose="02010600030101010101" pitchFamily="2" charset="-122"/>
                          <a:cs typeface="宋体" panose="02010600030101010101" pitchFamily="2" charset="-122"/>
                        </a:rPr>
                        <a:t>计税依据</a:t>
                      </a:r>
                      <a:endParaRPr lang="en-US" altLang="en-US" sz="950" b="1" dirty="0" err="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*单位税额</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*本期应纳税额</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减免性质代码（减免项目名称）</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本期减免税额</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本期已缴税额</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*本期应补(退)税额</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275">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⑴</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⑵</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⑶</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⑷</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⑸</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⑹</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⑺</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⑻</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⑼</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⑽</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⑾</a:t>
                      </a:r>
                      <a:r>
                        <a:rPr lang="en-US" sz="990" b="0">
                          <a:latin typeface="Calibri" panose="020F0502020204030204" pitchFamily="34" charset="0"/>
                        </a:rPr>
                        <a:t>=</a:t>
                      </a:r>
                      <a:r>
                        <a:rPr lang="en-US" sz="950" b="1">
                          <a:latin typeface="宋体" panose="02010600030101010101" pitchFamily="2" charset="-122"/>
                          <a:ea typeface="宋体" panose="02010600030101010101" pitchFamily="2" charset="-122"/>
                          <a:cs typeface="宋体" panose="02010600030101010101" pitchFamily="2" charset="-122"/>
                        </a:rPr>
                        <a:t>⑼</a:t>
                      </a:r>
                      <a:r>
                        <a:rPr lang="en-US" sz="990" b="0">
                          <a:latin typeface="Calibri" panose="020F0502020204030204" pitchFamily="34" charset="0"/>
                        </a:rPr>
                        <a:t>×</a:t>
                      </a:r>
                      <a:r>
                        <a:rPr lang="en-US" sz="950" b="1">
                          <a:latin typeface="宋体" panose="02010600030101010101" pitchFamily="2" charset="-122"/>
                          <a:ea typeface="宋体" panose="02010600030101010101" pitchFamily="2" charset="-122"/>
                          <a:cs typeface="宋体" panose="02010600030101010101" pitchFamily="2" charset="-122"/>
                        </a:rPr>
                        <a:t>⑽</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⑿</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⒀</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⒁</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⒂=⑾</a:t>
                      </a:r>
                      <a:r>
                        <a:rPr lang="en-US" sz="990" b="0">
                          <a:latin typeface="Calibri" panose="020F0502020204030204" pitchFamily="34" charset="0"/>
                        </a:rPr>
                        <a:t>-</a:t>
                      </a:r>
                      <a:r>
                        <a:rPr lang="en-US" sz="950" b="1">
                          <a:latin typeface="宋体" panose="02010600030101010101" pitchFamily="2" charset="-122"/>
                          <a:ea typeface="宋体" panose="02010600030101010101" pitchFamily="2" charset="-122"/>
                          <a:cs typeface="宋体" panose="02010600030101010101" pitchFamily="2" charset="-122"/>
                        </a:rPr>
                        <a:t>⒀</a:t>
                      </a:r>
                      <a:r>
                        <a:rPr lang="en-US" sz="990" b="0">
                          <a:latin typeface="Calibri" panose="020F0502020204030204" pitchFamily="34" charset="0"/>
                        </a:rPr>
                        <a:t>-</a:t>
                      </a:r>
                      <a:r>
                        <a:rPr lang="en-US" sz="950" b="1">
                          <a:latin typeface="宋体" panose="02010600030101010101" pitchFamily="2" charset="-122"/>
                          <a:ea typeface="宋体" panose="02010600030101010101" pitchFamily="2" charset="-122"/>
                          <a:cs typeface="宋体" panose="02010600030101010101" pitchFamily="2" charset="-122"/>
                        </a:rPr>
                        <a:t>⒁</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340">
                <a:tc>
                  <a:txBody>
                    <a:bodyPr/>
                    <a:lstStyle/>
                    <a:p>
                      <a:pPr indent="0" algn="ctr">
                        <a:buNone/>
                      </a:pPr>
                      <a:r>
                        <a:rPr lang="zh-CN" altLang="en-US" sz="95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不填</a:t>
                      </a:r>
                      <a:endParaRPr lang="zh-CN" altLang="en-US" sz="950" b="1" dirty="0" smtClean="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rPr>
                        <a:t>大气污染物</a:t>
                      </a:r>
                      <a:endParaRPr lang="en-US" alt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一般性粉尘</a:t>
                      </a:r>
                      <a:endParaRPr lang="en-US" alt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indent="0" algn="ctr">
                        <a:buNone/>
                      </a:pPr>
                      <a:r>
                        <a:rPr 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rPr>
                        <a:t>不填</a:t>
                      </a:r>
                      <a:endParaRPr lang="en-US" alt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rPr>
                        <a:t>平方米</a:t>
                      </a:r>
                      <a:endParaRPr lang="en-US" altLang="en-US" sz="950" b="1" dirty="0" err="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88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总建筑</a:t>
                      </a:r>
                      <a:endParaRPr lang="zh-CN" altLang="en-US" sz="88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880" b="1" dirty="0">
                          <a:solidFill>
                            <a:srgbClr val="FF0000"/>
                          </a:solidFill>
                          <a:latin typeface="宋体" panose="02010600030101010101" pitchFamily="2" charset="-122"/>
                          <a:ea typeface="宋体" panose="02010600030101010101" pitchFamily="2" charset="-122"/>
                          <a:cs typeface="宋体" panose="02010600030101010101" pitchFamily="2" charset="-122"/>
                        </a:rPr>
                        <a:t>面积</a:t>
                      </a:r>
                      <a:endParaRPr lang="zh-CN" altLang="en-US" sz="88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950" b="1" dirty="0">
                          <a:solidFill>
                            <a:srgbClr val="FF0000"/>
                          </a:solidFill>
                          <a:latin typeface="宋体" panose="02010600030101010101" pitchFamily="2" charset="-122"/>
                          <a:ea typeface="宋体" panose="02010600030101010101" pitchFamily="2" charset="-122"/>
                          <a:cs typeface="宋体" panose="02010600030101010101" pitchFamily="2" charset="-122"/>
                        </a:rPr>
                        <a:t>产</a:t>
                      </a:r>
                      <a:r>
                        <a:rPr lang="en-US" altLang="zh-CN" sz="95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950" b="1" dirty="0">
                          <a:solidFill>
                            <a:srgbClr val="FF0000"/>
                          </a:solidFill>
                          <a:latin typeface="宋体" panose="02010600030101010101" pitchFamily="2" charset="-122"/>
                          <a:ea typeface="宋体" panose="02010600030101010101" pitchFamily="2" charset="-122"/>
                          <a:cs typeface="宋体" panose="02010600030101010101" pitchFamily="2" charset="-122"/>
                        </a:rPr>
                        <a:t>削</a:t>
                      </a:r>
                      <a:endParaRPr lang="zh-CN" altLang="en-US" sz="95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en-US" altLang="en-US" sz="95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solidFill>
                            <a:srgbClr val="FF0000"/>
                          </a:solidFill>
                          <a:latin typeface="宋体" panose="02010600030101010101" pitchFamily="2" charset="-122"/>
                          <a:ea typeface="宋体" panose="02010600030101010101" pitchFamily="2" charset="-122"/>
                          <a:cs typeface="宋体" panose="02010600030101010101" pitchFamily="2" charset="-122"/>
                        </a:rPr>
                        <a:t>6×7÷8</a:t>
                      </a:r>
                      <a:endParaRPr lang="en-US" sz="95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solidFill>
                            <a:srgbClr val="FF0000"/>
                          </a:solidFill>
                          <a:latin typeface="宋体" panose="02010600030101010101" pitchFamily="2" charset="-122"/>
                          <a:ea typeface="宋体" panose="02010600030101010101" pitchFamily="2" charset="-122"/>
                          <a:cs typeface="宋体" panose="02010600030101010101" pitchFamily="2" charset="-122"/>
                        </a:rPr>
                        <a:t>1.8</a:t>
                      </a:r>
                      <a:endParaRPr lang="en-US" altLang="en-US" sz="95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solidFill>
                            <a:srgbClr val="FF0000"/>
                          </a:solidFill>
                          <a:latin typeface="宋体" panose="02010600030101010101" pitchFamily="2" charset="-122"/>
                          <a:ea typeface="宋体" panose="02010600030101010101" pitchFamily="2" charset="-122"/>
                          <a:cs typeface="宋体" panose="02010600030101010101" pitchFamily="2" charset="-122"/>
                        </a:rPr>
                        <a:t>9</a:t>
                      </a:r>
                      <a:r>
                        <a:rPr lang="en-US" sz="95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a:t>
                      </a:r>
                      <a:endParaRPr lang="en-US" altLang="en-US" sz="95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 </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 </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 </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 </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4340">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 </a:t>
                      </a:r>
                      <a:r>
                        <a:rPr lang="zh-CN" altLang="en-US" sz="950" b="1" dirty="0" smtClean="0">
                          <a:latin typeface="宋体" panose="02010600030101010101" pitchFamily="2" charset="-122"/>
                          <a:ea typeface="宋体" panose="02010600030101010101" pitchFamily="2" charset="-122"/>
                          <a:cs typeface="宋体" panose="02010600030101010101" pitchFamily="2" charset="-122"/>
                        </a:rPr>
                        <a:t>不填</a:t>
                      </a:r>
                      <a:endParaRPr lang="zh-CN"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err="1">
                          <a:latin typeface="宋体" panose="02010600030101010101" pitchFamily="2" charset="-122"/>
                          <a:ea typeface="宋体" panose="02010600030101010101" pitchFamily="2" charset="-122"/>
                          <a:cs typeface="宋体" panose="02010600030101010101" pitchFamily="2" charset="-122"/>
                        </a:rPr>
                        <a:t>大气污染物</a:t>
                      </a:r>
                      <a:endParaRPr lang="en-US" altLang="en-US" sz="950" b="1" dirty="0" err="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err="1">
                          <a:latin typeface="宋体" panose="02010600030101010101" pitchFamily="2" charset="-122"/>
                          <a:ea typeface="宋体" panose="02010600030101010101" pitchFamily="2" charset="-122"/>
                          <a:cs typeface="宋体" panose="02010600030101010101" pitchFamily="2" charset="-122"/>
                        </a:rPr>
                        <a:t>一般性粉尘</a:t>
                      </a:r>
                      <a:endParaRPr lang="en-US" altLang="en-US" sz="950" b="1" dirty="0" err="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950" b="1" dirty="0" smtClean="0">
                          <a:latin typeface="宋体" panose="02010600030101010101" pitchFamily="2" charset="-122"/>
                          <a:ea typeface="宋体" panose="02010600030101010101" pitchFamily="2" charset="-122"/>
                          <a:cs typeface="宋体" panose="02010600030101010101" pitchFamily="2" charset="-122"/>
                        </a:rPr>
                        <a:t>不填</a:t>
                      </a:r>
                      <a:r>
                        <a:rPr lang="en-US" sz="950" b="1"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ctr" defTabSz="1219200" rtl="0" eaLnBrk="1" fontAlgn="auto" latinLnBrk="0" hangingPunct="1">
                        <a:lnSpc>
                          <a:spcPct val="100000"/>
                        </a:lnSpc>
                        <a:spcBef>
                          <a:spcPts val="0"/>
                        </a:spcBef>
                        <a:spcAft>
                          <a:spcPts val="0"/>
                        </a:spcAft>
                        <a:buClrTx/>
                        <a:buSzTx/>
                        <a:buFontTx/>
                        <a:buNone/>
                        <a:defRPr/>
                      </a:pPr>
                      <a:r>
                        <a:rPr lang="en-US" sz="950" b="1" dirty="0" err="1" smtClean="0">
                          <a:latin typeface="宋体" panose="02010600030101010101" pitchFamily="2" charset="-122"/>
                          <a:ea typeface="宋体" panose="02010600030101010101" pitchFamily="2" charset="-122"/>
                          <a:cs typeface="宋体" panose="02010600030101010101" pitchFamily="2" charset="-122"/>
                        </a:rPr>
                        <a:t>平方米</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950" b="1" dirty="0" smtClean="0">
                          <a:latin typeface="宋体" panose="02010600030101010101" pitchFamily="2" charset="-122"/>
                          <a:ea typeface="宋体" panose="02010600030101010101" pitchFamily="2" charset="-122"/>
                          <a:cs typeface="宋体" panose="02010600030101010101" pitchFamily="2" charset="-122"/>
                        </a:rPr>
                        <a:t> </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smtClean="0">
                          <a:latin typeface="宋体" panose="02010600030101010101" pitchFamily="2" charset="-122"/>
                          <a:ea typeface="宋体" panose="02010600030101010101" pitchFamily="2" charset="-122"/>
                          <a:cs typeface="宋体" panose="02010600030101010101" pitchFamily="2" charset="-122"/>
                        </a:rPr>
                        <a:t>10000 </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smtClean="0">
                          <a:latin typeface="宋体" panose="02010600030101010101" pitchFamily="2" charset="-122"/>
                          <a:ea typeface="宋体" panose="02010600030101010101" pitchFamily="2" charset="-122"/>
                          <a:cs typeface="宋体" panose="02010600030101010101" pitchFamily="2" charset="-122"/>
                        </a:rPr>
                        <a:t>0.628 </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smtClean="0">
                          <a:latin typeface="宋体" panose="02010600030101010101" pitchFamily="2" charset="-122"/>
                          <a:ea typeface="宋体" panose="02010600030101010101" pitchFamily="2" charset="-122"/>
                          <a:cs typeface="宋体" panose="02010600030101010101" pitchFamily="2" charset="-122"/>
                        </a:rPr>
                        <a:t>4 </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950" b="1" dirty="0" smtClean="0">
                          <a:latin typeface="宋体" panose="02010600030101010101" pitchFamily="2" charset="-122"/>
                          <a:ea typeface="宋体" panose="02010600030101010101" pitchFamily="2" charset="-122"/>
                          <a:cs typeface="宋体" panose="02010600030101010101" pitchFamily="2" charset="-122"/>
                        </a:rPr>
                        <a:t>1570</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 </a:t>
                      </a:r>
                      <a:r>
                        <a:rPr lang="en-US" sz="950" b="1" dirty="0" smtClean="0">
                          <a:latin typeface="宋体" panose="02010600030101010101" pitchFamily="2" charset="-122"/>
                          <a:ea typeface="宋体" panose="02010600030101010101" pitchFamily="2" charset="-122"/>
                          <a:cs typeface="宋体" panose="02010600030101010101" pitchFamily="2" charset="-122"/>
                        </a:rPr>
                        <a:t>1.8</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smtClean="0">
                          <a:latin typeface="宋体" panose="02010600030101010101" pitchFamily="2" charset="-122"/>
                          <a:ea typeface="宋体" panose="02010600030101010101" pitchFamily="2" charset="-122"/>
                          <a:cs typeface="宋体" panose="02010600030101010101" pitchFamily="2" charset="-122"/>
                        </a:rPr>
                        <a:t>2826</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 </a:t>
                      </a:r>
                      <a:endParaRPr lang="en-US" altLang="en-US" sz="9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 </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 </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 </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28575"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lstStyle/>
                    <a:p>
                      <a:pPr indent="0" algn="ctr">
                        <a:buNone/>
                      </a:pPr>
                      <a:r>
                        <a:rPr lang="en-US" sz="950" b="1" dirty="0" err="1">
                          <a:latin typeface="宋体" panose="02010600030101010101" pitchFamily="2" charset="-122"/>
                          <a:ea typeface="宋体" panose="02010600030101010101" pitchFamily="2" charset="-122"/>
                          <a:cs typeface="宋体" panose="02010600030101010101" pitchFamily="2" charset="-122"/>
                        </a:rPr>
                        <a:t>合计</a:t>
                      </a:r>
                      <a:endParaRPr lang="en-US" altLang="en-US" sz="950" b="1" dirty="0" err="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28575"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a:t>
                      </a:r>
                      <a:endParaRPr lang="en-US" altLang="en-US" sz="9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a:latin typeface="宋体" panose="02010600030101010101" pitchFamily="2" charset="-122"/>
                          <a:ea typeface="宋体" panose="02010600030101010101" pitchFamily="2" charset="-122"/>
                          <a:cs typeface="宋体" panose="02010600030101010101" pitchFamily="2" charset="-122"/>
                        </a:rPr>
                        <a:t>—</a:t>
                      </a:r>
                      <a:endParaRPr lang="en-US" altLang="en-US" sz="95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a:t>
                      </a:r>
                      <a:endParaRPr lang="en-US" altLang="en-US" sz="9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a:t>
                      </a:r>
                      <a:endParaRPr lang="en-US" altLang="en-US" sz="9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0" dirty="0">
                          <a:latin typeface="宋体" panose="02010600030101010101" pitchFamily="2" charset="-122"/>
                          <a:ea typeface="宋体" panose="02010600030101010101" pitchFamily="2" charset="-122"/>
                          <a:cs typeface="宋体" panose="02010600030101010101" pitchFamily="2" charset="-122"/>
                        </a:rPr>
                        <a:t> </a:t>
                      </a:r>
                      <a:endParaRPr lang="en-US" altLang="en-US" sz="9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smtClean="0">
                          <a:latin typeface="宋体" panose="02010600030101010101" pitchFamily="2" charset="-122"/>
                          <a:ea typeface="宋体" panose="02010600030101010101" pitchFamily="2" charset="-122"/>
                          <a:cs typeface="宋体" panose="02010600030101010101" pitchFamily="2" charset="-122"/>
                        </a:rPr>
                        <a:t>2826</a:t>
                      </a:r>
                      <a:endParaRPr lang="en-US" altLang="en-US" sz="950" b="1" dirty="0" smtClean="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a:t>
                      </a:r>
                      <a:endParaRPr lang="en-US" altLang="en-US" sz="9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1" dirty="0">
                          <a:latin typeface="宋体" panose="02010600030101010101" pitchFamily="2" charset="-122"/>
                          <a:ea typeface="宋体" panose="02010600030101010101" pitchFamily="2" charset="-122"/>
                          <a:cs typeface="宋体" panose="02010600030101010101" pitchFamily="2" charset="-122"/>
                        </a:rPr>
                        <a:t> </a:t>
                      </a:r>
                      <a:endParaRPr lang="en-US" altLang="en-US" sz="950" b="1"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0" dirty="0">
                          <a:latin typeface="宋体" panose="02010600030101010101" pitchFamily="2" charset="-122"/>
                          <a:ea typeface="宋体" panose="02010600030101010101" pitchFamily="2" charset="-122"/>
                          <a:cs typeface="宋体" panose="02010600030101010101" pitchFamily="2" charset="-122"/>
                        </a:rPr>
                        <a:t> </a:t>
                      </a:r>
                      <a:endParaRPr lang="en-US" altLang="en-US" sz="9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50" b="0" dirty="0">
                          <a:latin typeface="宋体" panose="02010600030101010101" pitchFamily="2" charset="-122"/>
                          <a:ea typeface="宋体" panose="02010600030101010101" pitchFamily="2" charset="-122"/>
                          <a:cs typeface="宋体" panose="02010600030101010101" pitchFamily="2" charset="-122"/>
                        </a:rPr>
                        <a:t> </a:t>
                      </a:r>
                      <a:endParaRPr lang="en-US" altLang="en-US" sz="950" b="0" dirty="0">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lgn="ctr">
                      <a:solidFill>
                        <a:srgbClr val="080000"/>
                      </a:solidFill>
                      <a:prstDash val="solid"/>
                      <a:round/>
                      <a:headEnd type="none" w="med" len="med"/>
                      <a:tailEnd type="none" w="med" len="med"/>
                    </a:lnL>
                    <a:lnR w="28575"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矩形 10"/>
          <p:cNvSpPr/>
          <p:nvPr/>
        </p:nvSpPr>
        <p:spPr>
          <a:xfrm>
            <a:off x="777460" y="2793293"/>
            <a:ext cx="284480" cy="106680"/>
          </a:xfrm>
          <a:prstGeom prst="rect">
            <a:avLst/>
          </a:prstGeom>
        </p:spPr>
        <p:txBody>
          <a:bodyPr wrap="none">
            <a:spAutoFit/>
          </a:bodyPr>
          <a:lstStyle/>
          <a:p>
            <a:pPr algn="ctr"/>
            <a:r>
              <a:rPr lang="zh-CN" altLang="en-US" sz="100" dirty="0" smtClean="0">
                <a:solidFill>
                  <a:srgbClr val="FF0000"/>
                </a:solidFill>
                <a:ea typeface="方正小标宋简体" panose="02010601030101010101" charset="-122"/>
              </a:rPr>
              <a:t>（按次申报举例）</a:t>
            </a:r>
            <a:endParaRPr lang="zh-CN" altLang="en-US" sz="100" dirty="0">
              <a:ea typeface="方正小标宋简体" panose="02010601030101010101" charset="-122"/>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024AE03-2930-6849-93A6-1E979DB388BF}" type="slidenum">
              <a:rPr lang="zh-CN" altLang="en-US" sz="1200" smtClean="0">
                <a:solidFill>
                  <a:srgbClr val="898989"/>
                </a:solidFill>
                <a:latin typeface="Arial" panose="020B0604020202020204" pitchFamily="34" charset="0"/>
              </a:rPr>
            </a:fld>
            <a:endParaRPr lang="zh-CN" altLang="en-US" sz="1800">
              <a:latin typeface="Arial" panose="020B0604020202020204" pitchFamily="34" charset="0"/>
            </a:endParaRPr>
          </a:p>
        </p:txBody>
      </p:sp>
      <p:pic>
        <p:nvPicPr>
          <p:cNvPr id="614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41"/>
          <p:cNvGrpSpPr/>
          <p:nvPr/>
        </p:nvGrpSpPr>
        <p:grpSpPr bwMode="auto">
          <a:xfrm>
            <a:off x="3175" y="1616075"/>
            <a:ext cx="9144000" cy="2078355"/>
            <a:chOff x="0" y="0"/>
            <a:chExt cx="3936004" cy="781165"/>
          </a:xfrm>
        </p:grpSpPr>
        <p:sp>
          <p:nvSpPr>
            <p:cNvPr id="61461" name="等腰三角形 43"/>
            <p:cNvSpPr>
              <a:spLocks noChangeArrowheads="1"/>
            </p:cNvSpPr>
            <p:nvPr/>
          </p:nvSpPr>
          <p:spPr bwMode="auto">
            <a:xfrm>
              <a:off x="1063169" y="0"/>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2" name="等腰三角形 44"/>
            <p:cNvSpPr>
              <a:spLocks noChangeArrowheads="1"/>
            </p:cNvSpPr>
            <p:nvPr/>
          </p:nvSpPr>
          <p:spPr bwMode="auto">
            <a:xfrm flipV="1">
              <a:off x="29564" y="424651"/>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3" name="矩形 45"/>
            <p:cNvSpPr>
              <a:spLocks noChangeArrowheads="1"/>
            </p:cNvSpPr>
            <p:nvPr/>
          </p:nvSpPr>
          <p:spPr bwMode="auto">
            <a:xfrm>
              <a:off x="0" y="83786"/>
              <a:ext cx="3936004" cy="611981"/>
            </a:xfrm>
            <a:prstGeom prst="rect">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4" name="平行四边形 46"/>
            <p:cNvSpPr>
              <a:spLocks noChangeArrowheads="1"/>
            </p:cNvSpPr>
            <p:nvPr/>
          </p:nvSpPr>
          <p:spPr bwMode="auto">
            <a:xfrm>
              <a:off x="206271" y="275"/>
              <a:ext cx="1036076" cy="779005"/>
            </a:xfrm>
            <a:prstGeom prst="parallelogram">
              <a:avLst>
                <a:gd name="adj" fmla="val 48200"/>
              </a:avLst>
            </a:pr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5" name="文本框 6"/>
            <p:cNvSpPr>
              <a:spLocks noChangeArrowheads="1"/>
            </p:cNvSpPr>
            <p:nvPr/>
          </p:nvSpPr>
          <p:spPr bwMode="auto">
            <a:xfrm>
              <a:off x="480213" y="106196"/>
              <a:ext cx="569115" cy="4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8000" dirty="0" smtClean="0">
                  <a:solidFill>
                    <a:srgbClr val="F2F2F2"/>
                  </a:solidFill>
                  <a:latin typeface="Impact" panose="020B0806030902050204" pitchFamily="34" charset="0"/>
                  <a:sym typeface="Impact" panose="020B0806030902050204" pitchFamily="34" charset="0"/>
                </a:rPr>
                <a:t>05</a:t>
              </a:r>
              <a:endParaRPr lang="zh-CN" altLang="en-US" sz="8000" dirty="0">
                <a:solidFill>
                  <a:srgbClr val="F2F2F2"/>
                </a:solidFill>
                <a:latin typeface="Impact" panose="020B0806030902050204" pitchFamily="34" charset="0"/>
                <a:sym typeface="Impact" panose="020B0806030902050204" pitchFamily="34" charset="0"/>
              </a:endParaRPr>
            </a:p>
          </p:txBody>
        </p:sp>
      </p:grpSp>
      <p:sp>
        <p:nvSpPr>
          <p:cNvPr id="61445" name="TextBox 48"/>
          <p:cNvSpPr>
            <a:spLocks noChangeArrowheads="1"/>
          </p:cNvSpPr>
          <p:nvPr/>
        </p:nvSpPr>
        <p:spPr bwMode="auto">
          <a:xfrm>
            <a:off x="3527425" y="2200275"/>
            <a:ext cx="5049838" cy="62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buNone/>
            </a:pP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税收优惠政策</a:t>
            </a:r>
            <a:endPar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grpSp>
        <p:nvGrpSpPr>
          <p:cNvPr id="3" name="组合 6"/>
          <p:cNvGrpSpPr/>
          <p:nvPr/>
        </p:nvGrpSpPr>
        <p:grpSpPr bwMode="auto">
          <a:xfrm>
            <a:off x="5940425" y="1274763"/>
            <a:ext cx="431800" cy="433387"/>
            <a:chOff x="0" y="0"/>
            <a:chExt cx="432048" cy="432834"/>
          </a:xfrm>
        </p:grpSpPr>
        <p:sp>
          <p:nvSpPr>
            <p:cNvPr id="61459" name="椭圆 22"/>
            <p:cNvSpPr>
              <a:spLocks noChangeArrowheads="1"/>
            </p:cNvSpPr>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60" name="Freeform 59"/>
            <p:cNvSpPr>
              <a:spLocks noChangeArrowheads="1"/>
            </p:cNvSpPr>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4" name="组合 5"/>
          <p:cNvGrpSpPr/>
          <p:nvPr/>
        </p:nvGrpSpPr>
        <p:grpSpPr bwMode="auto">
          <a:xfrm>
            <a:off x="4643438" y="1274763"/>
            <a:ext cx="431800" cy="431800"/>
            <a:chOff x="0" y="0"/>
            <a:chExt cx="432048" cy="432048"/>
          </a:xfrm>
        </p:grpSpPr>
        <p:sp>
          <p:nvSpPr>
            <p:cNvPr id="61457"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8"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5" name="组合 8"/>
          <p:cNvGrpSpPr/>
          <p:nvPr/>
        </p:nvGrpSpPr>
        <p:grpSpPr bwMode="auto">
          <a:xfrm>
            <a:off x="5292725" y="1274763"/>
            <a:ext cx="431800" cy="433387"/>
            <a:chOff x="0" y="0"/>
            <a:chExt cx="432833" cy="432834"/>
          </a:xfrm>
        </p:grpSpPr>
        <p:sp>
          <p:nvSpPr>
            <p:cNvPr id="61455"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6"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 name="组合 3"/>
          <p:cNvGrpSpPr/>
          <p:nvPr/>
        </p:nvGrpSpPr>
        <p:grpSpPr bwMode="auto">
          <a:xfrm>
            <a:off x="3348038" y="1274763"/>
            <a:ext cx="433387" cy="433387"/>
            <a:chOff x="0" y="0"/>
            <a:chExt cx="432833" cy="432834"/>
          </a:xfrm>
        </p:grpSpPr>
        <p:sp>
          <p:nvSpPr>
            <p:cNvPr id="61453" name="椭圆 16"/>
            <p:cNvSpPr>
              <a:spLocks noChangeArrowheads="1"/>
            </p:cNvSpPr>
            <p:nvPr/>
          </p:nvSpPr>
          <p:spPr bwMode="auto">
            <a:xfrm>
              <a:off x="0" y="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4" name="Freeform 75"/>
            <p:cNvSpPr>
              <a:spLocks noChangeArrowheads="1"/>
            </p:cNvSpPr>
            <p:nvPr/>
          </p:nvSpPr>
          <p:spPr bwMode="auto">
            <a:xfrm>
              <a:off x="91984" y="111059"/>
              <a:ext cx="248863" cy="210716"/>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7" name="组合 4"/>
          <p:cNvGrpSpPr/>
          <p:nvPr/>
        </p:nvGrpSpPr>
        <p:grpSpPr bwMode="auto">
          <a:xfrm>
            <a:off x="3995738" y="1274763"/>
            <a:ext cx="433387" cy="433387"/>
            <a:chOff x="0" y="0"/>
            <a:chExt cx="432833" cy="432834"/>
          </a:xfrm>
        </p:grpSpPr>
        <p:sp>
          <p:nvSpPr>
            <p:cNvPr id="61451"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2"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Tree>
  </p:cSld>
  <p:clrMapOvr>
    <a:masterClrMapping/>
  </p:clrMapOvr>
  <p:transition spd="med" advClick="0" advTm="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147" y="699453"/>
            <a:ext cx="9144000"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直接连接符 6"/>
          <p:cNvSpPr>
            <a:spLocks noChangeShapeType="1"/>
          </p:cNvSpPr>
          <p:nvPr/>
        </p:nvSpPr>
        <p:spPr bwMode="auto">
          <a:xfrm flipV="1">
            <a:off x="307975" y="798513"/>
            <a:ext cx="6064250" cy="9525"/>
          </a:xfrm>
          <a:prstGeom prst="line">
            <a:avLst/>
          </a:prstGeom>
          <a:noFill/>
          <a:ln w="9525">
            <a:solidFill>
              <a:schemeClr val="accent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404" name="Shape 1794"/>
          <p:cNvSpPr>
            <a:spLocks noChangeArrowheads="1"/>
          </p:cNvSpPr>
          <p:nvPr/>
        </p:nvSpPr>
        <p:spPr bwMode="auto">
          <a:xfrm>
            <a:off x="694055" y="1315720"/>
            <a:ext cx="1391285" cy="638810"/>
          </a:xfrm>
          <a:prstGeom prst="roundRect">
            <a:avLst>
              <a:gd name="adj" fmla="val 13412"/>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lIns="14288" tIns="14288" rIns="14288" bIns="14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chemeClr val="bg1"/>
                </a:solidFill>
                <a:latin typeface="微软雅黑" panose="020B0503020204020204" pitchFamily="34" charset="-122"/>
                <a:sym typeface="微软雅黑" panose="020B0503020204020204" pitchFamily="34" charset="-122"/>
              </a:rPr>
              <a:t>农业生产</a:t>
            </a:r>
            <a:endParaRPr lang="zh-CN" altLang="en-US" sz="1600" b="1">
              <a:solidFill>
                <a:schemeClr val="bg1"/>
              </a:solidFill>
              <a:latin typeface="微软雅黑" panose="020B0503020204020204" pitchFamily="34" charset="-122"/>
              <a:sym typeface="微软雅黑" panose="020B0503020204020204" pitchFamily="34" charset="-122"/>
            </a:endParaRPr>
          </a:p>
        </p:txBody>
      </p:sp>
      <p:sp>
        <p:nvSpPr>
          <p:cNvPr id="102405" name="Shape 1796"/>
          <p:cNvSpPr>
            <a:spLocks noChangeArrowheads="1"/>
          </p:cNvSpPr>
          <p:nvPr/>
        </p:nvSpPr>
        <p:spPr bwMode="auto">
          <a:xfrm>
            <a:off x="2206625" y="1315720"/>
            <a:ext cx="1391285" cy="638810"/>
          </a:xfrm>
          <a:prstGeom prst="roundRect">
            <a:avLst>
              <a:gd name="adj" fmla="val 16028"/>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lIns="14288" tIns="14288" rIns="14288" bIns="14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sym typeface="微软雅黑" panose="020B0503020204020204" pitchFamily="34" charset="-122"/>
              </a:rPr>
              <a:t>车等流动</a:t>
            </a:r>
            <a:endParaRPr lang="zh-CN" altLang="en-US" sz="1800" b="1">
              <a:solidFill>
                <a:schemeClr val="bg1"/>
              </a:solidFill>
              <a:latin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sym typeface="微软雅黑" panose="020B0503020204020204" pitchFamily="34" charset="-122"/>
              </a:rPr>
              <a:t>污染源</a:t>
            </a:r>
            <a:endParaRPr lang="zh-CN" altLang="en-US" sz="1800" b="1">
              <a:solidFill>
                <a:schemeClr val="bg1"/>
              </a:solidFill>
              <a:latin typeface="微软雅黑" panose="020B0503020204020204" pitchFamily="34" charset="-122"/>
              <a:sym typeface="微软雅黑" panose="020B0503020204020204" pitchFamily="34" charset="-122"/>
            </a:endParaRPr>
          </a:p>
        </p:txBody>
      </p:sp>
      <p:sp>
        <p:nvSpPr>
          <p:cNvPr id="102406" name="Shape 1798"/>
          <p:cNvSpPr>
            <a:spLocks noChangeArrowheads="1"/>
          </p:cNvSpPr>
          <p:nvPr/>
        </p:nvSpPr>
        <p:spPr bwMode="auto">
          <a:xfrm>
            <a:off x="3721100" y="1315720"/>
            <a:ext cx="1692275" cy="638810"/>
          </a:xfrm>
          <a:prstGeom prst="roundRect">
            <a:avLst>
              <a:gd name="adj" fmla="val 18639"/>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lIns="14288" tIns="14288" rIns="14288" bIns="14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zh-CN" sz="1400" b="1">
                <a:solidFill>
                  <a:schemeClr val="bg1"/>
                </a:solidFill>
                <a:latin typeface="微软雅黑" panose="020B0503020204020204" pitchFamily="34" charset="-122"/>
              </a:rPr>
              <a:t>城乡污水集中处理、生活垃圾集中处理场所</a:t>
            </a:r>
            <a:endParaRPr lang="zh-CN" altLang="zh-CN" sz="1400" b="1">
              <a:solidFill>
                <a:schemeClr val="bg1"/>
              </a:solidFill>
              <a:latin typeface="微软雅黑" panose="020B0503020204020204" pitchFamily="34" charset="-122"/>
              <a:sym typeface="微软雅黑" panose="020B0503020204020204" pitchFamily="34" charset="-122"/>
            </a:endParaRPr>
          </a:p>
        </p:txBody>
      </p:sp>
      <p:sp>
        <p:nvSpPr>
          <p:cNvPr id="102407" name="Shape 1800"/>
          <p:cNvSpPr>
            <a:spLocks noChangeArrowheads="1"/>
          </p:cNvSpPr>
          <p:nvPr/>
        </p:nvSpPr>
        <p:spPr bwMode="auto">
          <a:xfrm>
            <a:off x="5542280" y="1315720"/>
            <a:ext cx="1391285" cy="638810"/>
          </a:xfrm>
          <a:prstGeom prst="roundRect">
            <a:avLst>
              <a:gd name="adj" fmla="val 16028"/>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lIns="14288" tIns="14288" rIns="14288" bIns="14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zh-CN" altLang="zh-CN" sz="1600" b="1">
                <a:solidFill>
                  <a:schemeClr val="bg1"/>
                </a:solidFill>
                <a:latin typeface="微软雅黑" panose="020B0503020204020204" pitchFamily="34" charset="-122"/>
              </a:rPr>
              <a:t>纳税人综合利用的固体废物</a:t>
            </a:r>
            <a:endParaRPr lang="zh-CN" altLang="zh-CN" sz="1600" b="1">
              <a:solidFill>
                <a:schemeClr val="bg1"/>
              </a:solidFill>
              <a:latin typeface="微软雅黑" panose="020B0503020204020204" pitchFamily="34" charset="-122"/>
              <a:sym typeface="微软雅黑" panose="020B0503020204020204" pitchFamily="34" charset="-122"/>
            </a:endParaRPr>
          </a:p>
        </p:txBody>
      </p:sp>
      <p:sp>
        <p:nvSpPr>
          <p:cNvPr id="102408" name="Shape 1802"/>
          <p:cNvSpPr>
            <a:spLocks noChangeArrowheads="1"/>
          </p:cNvSpPr>
          <p:nvPr/>
        </p:nvSpPr>
        <p:spPr bwMode="auto">
          <a:xfrm>
            <a:off x="7054850" y="1315720"/>
            <a:ext cx="1391285" cy="638810"/>
          </a:xfrm>
          <a:prstGeom prst="roundRect">
            <a:avLst>
              <a:gd name="adj" fmla="val 13412"/>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lIns="14288" tIns="14288" rIns="14288" bIns="1428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sym typeface="微软雅黑" panose="020B0503020204020204" pitchFamily="34" charset="-122"/>
              </a:rPr>
              <a:t>其他</a:t>
            </a:r>
            <a:endParaRPr lang="zh-CN" altLang="en-US" sz="1800" b="1">
              <a:solidFill>
                <a:schemeClr val="bg1"/>
              </a:solidFill>
              <a:latin typeface="微软雅黑" panose="020B0503020204020204" pitchFamily="34" charset="-122"/>
              <a:sym typeface="微软雅黑" panose="020B0503020204020204" pitchFamily="34" charset="-122"/>
            </a:endParaRPr>
          </a:p>
        </p:txBody>
      </p:sp>
      <p:sp>
        <p:nvSpPr>
          <p:cNvPr id="102409" name="Title 1"/>
          <p:cNvSpPr>
            <a:spLocks noChangeArrowheads="1"/>
          </p:cNvSpPr>
          <p:nvPr/>
        </p:nvSpPr>
        <p:spPr bwMode="auto">
          <a:xfrm>
            <a:off x="307975" y="268288"/>
            <a:ext cx="49133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914400" indent="-914400"/>
            <a:r>
              <a:rPr lang="zh-CN" altLang="en-US" sz="3200" b="1" dirty="0" smtClean="0">
                <a:solidFill>
                  <a:srgbClr val="000000"/>
                </a:solidFill>
                <a:latin typeface="+mn-ea"/>
                <a:ea typeface="+mn-ea"/>
                <a:cs typeface="楷体" panose="02010609060101010101" pitchFamily="49" charset="-122"/>
                <a:sym typeface="微软雅黑" panose="020B0503020204020204" pitchFamily="34" charset="-122"/>
              </a:rPr>
              <a:t>税收优惠</a:t>
            </a:r>
            <a:r>
              <a:rPr lang="en-US" altLang="zh-CN" sz="3200" b="1" dirty="0" smtClean="0">
                <a:solidFill>
                  <a:srgbClr val="000000"/>
                </a:solidFill>
                <a:latin typeface="+mn-ea"/>
                <a:ea typeface="+mn-ea"/>
                <a:cs typeface="楷体" panose="02010609060101010101" pitchFamily="49" charset="-122"/>
                <a:sym typeface="微软雅黑" panose="020B0503020204020204" pitchFamily="34" charset="-122"/>
              </a:rPr>
              <a:t>——</a:t>
            </a:r>
            <a:r>
              <a:rPr lang="zh-CN" altLang="en-US" sz="3200" b="1" dirty="0" smtClean="0">
                <a:solidFill>
                  <a:srgbClr val="000000"/>
                </a:solidFill>
                <a:latin typeface="+mn-ea"/>
                <a:ea typeface="+mn-ea"/>
                <a:cs typeface="楷体" panose="02010609060101010101" pitchFamily="49" charset="-122"/>
                <a:sym typeface="微软雅黑" panose="020B0503020204020204" pitchFamily="34" charset="-122"/>
              </a:rPr>
              <a:t>暂予免征</a:t>
            </a:r>
            <a:endParaRPr lang="zh-CN" altLang="en-US" sz="3200" b="1"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102410" name="Text Placeholder 3"/>
          <p:cNvSpPr>
            <a:spLocks noChangeArrowheads="1"/>
          </p:cNvSpPr>
          <p:nvPr/>
        </p:nvSpPr>
        <p:spPr bwMode="auto">
          <a:xfrm>
            <a:off x="709613" y="2016125"/>
            <a:ext cx="1395412" cy="2076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ts val="1975"/>
              </a:lnSpc>
              <a:spcBef>
                <a:spcPts val="1000"/>
              </a:spcBef>
              <a:buFont typeface="Arial" panose="020B0604020202020204" pitchFamily="34" charset="0"/>
              <a:buNone/>
            </a:pPr>
            <a:r>
              <a:rPr lang="zh-CN" altLang="en-US" sz="1800" b="1" dirty="0">
                <a:solidFill>
                  <a:schemeClr val="bg1"/>
                </a:solidFill>
                <a:latin typeface="微软雅黑" panose="020B0503020204020204" pitchFamily="34" charset="-122"/>
                <a:sym typeface="微软雅黑" panose="020B0503020204020204" pitchFamily="34" charset="-122"/>
              </a:rPr>
              <a:t>不含规模化养殖</a:t>
            </a:r>
            <a:endParaRPr lang="zh-CN" altLang="en-US" sz="1800" b="1" dirty="0">
              <a:solidFill>
                <a:schemeClr val="bg1"/>
              </a:solidFill>
              <a:latin typeface="微软雅黑" panose="020B0503020204020204" pitchFamily="34" charset="-122"/>
              <a:sym typeface="微软雅黑" panose="020B0503020204020204" pitchFamily="34" charset="-122"/>
            </a:endParaRPr>
          </a:p>
        </p:txBody>
      </p:sp>
      <p:sp>
        <p:nvSpPr>
          <p:cNvPr id="102412" name="矩形 1"/>
          <p:cNvSpPr>
            <a:spLocks noChangeArrowheads="1"/>
          </p:cNvSpPr>
          <p:nvPr/>
        </p:nvSpPr>
        <p:spPr bwMode="auto">
          <a:xfrm>
            <a:off x="692150" y="4232275"/>
            <a:ext cx="7781925" cy="86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5000"/>
              </a:lnSpc>
              <a:spcBef>
                <a:spcPct val="0"/>
              </a:spcBef>
              <a:buFontTx/>
              <a:buNone/>
            </a:pPr>
            <a:r>
              <a:rPr lang="zh-CN" altLang="en-US" sz="1600" b="1">
                <a:solidFill>
                  <a:srgbClr val="FF0000"/>
                </a:solidFill>
                <a:latin typeface="微软雅黑" panose="020B0503020204020204" pitchFamily="34" charset="-122"/>
              </a:rPr>
              <a:t>纳税人任何一个排放口排放应税大气污染物、水污染物的浓度值，以及没有排放口排放应税大气污染物的浓度值，超过国家和地方规定的污染物排放标准的，依法不予减征环境保护税。</a:t>
            </a:r>
            <a:endParaRPr lang="zh-CN" altLang="en-US" sz="1600" b="1">
              <a:solidFill>
                <a:srgbClr val="FF0000"/>
              </a:solidFill>
              <a:latin typeface="微软雅黑" panose="020B0503020204020204" pitchFamily="34" charset="-122"/>
            </a:endParaRPr>
          </a:p>
        </p:txBody>
      </p:sp>
      <p:sp>
        <p:nvSpPr>
          <p:cNvPr id="102413" name="Text Placeholder 3"/>
          <p:cNvSpPr>
            <a:spLocks noChangeArrowheads="1"/>
          </p:cNvSpPr>
          <p:nvPr/>
        </p:nvSpPr>
        <p:spPr bwMode="auto">
          <a:xfrm>
            <a:off x="2219325" y="2016125"/>
            <a:ext cx="1395413" cy="2076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ts val="1975"/>
              </a:lnSpc>
              <a:spcBef>
                <a:spcPts val="1000"/>
              </a:spcBef>
              <a:buFont typeface="Arial" panose="020B0604020202020204" pitchFamily="34" charset="0"/>
              <a:buNone/>
            </a:pPr>
            <a:r>
              <a:rPr lang="zh-CN" altLang="en-US" sz="1800" b="1">
                <a:solidFill>
                  <a:schemeClr val="bg1"/>
                </a:solidFill>
                <a:latin typeface="微软雅黑" panose="020B0503020204020204" pitchFamily="34" charset="-122"/>
                <a:sym typeface="Open Sans" panose="020F0502020204030204" pitchFamily="34" charset="0"/>
              </a:rPr>
              <a:t> 具体包括</a:t>
            </a:r>
            <a:r>
              <a:rPr lang="zh-CN" altLang="zh-CN" sz="1800" b="1">
                <a:solidFill>
                  <a:schemeClr val="bg1"/>
                </a:solidFill>
                <a:latin typeface="微软雅黑" panose="020B0503020204020204" pitchFamily="34" charset="-122"/>
              </a:rPr>
              <a:t>机动车、铁路机车、非道路移动机械、船舶和航空器等</a:t>
            </a:r>
            <a:endParaRPr lang="zh-CN" altLang="zh-CN" sz="1800" b="1">
              <a:solidFill>
                <a:schemeClr val="bg1"/>
              </a:solidFill>
              <a:latin typeface="微软雅黑" panose="020B0503020204020204" pitchFamily="34" charset="-122"/>
              <a:sym typeface="微软雅黑" panose="020B0503020204020204" pitchFamily="34" charset="-122"/>
            </a:endParaRPr>
          </a:p>
        </p:txBody>
      </p:sp>
      <p:sp>
        <p:nvSpPr>
          <p:cNvPr id="102414" name="Text Placeholder 3"/>
          <p:cNvSpPr>
            <a:spLocks noChangeArrowheads="1"/>
          </p:cNvSpPr>
          <p:nvPr/>
        </p:nvSpPr>
        <p:spPr bwMode="auto">
          <a:xfrm>
            <a:off x="3810000" y="2016125"/>
            <a:ext cx="1544638" cy="2076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zh-CN" sz="1800" b="1">
                <a:solidFill>
                  <a:schemeClr val="bg1"/>
                </a:solidFill>
                <a:latin typeface="微软雅黑" panose="020B0503020204020204" pitchFamily="34" charset="-122"/>
              </a:rPr>
              <a:t>不超过国家和地方规定的排放标准</a:t>
            </a:r>
            <a:endParaRPr lang="zh-CN" altLang="zh-CN" sz="1800" b="1">
              <a:solidFill>
                <a:schemeClr val="bg1"/>
              </a:solidFill>
              <a:latin typeface="微软雅黑" panose="020B0503020204020204" pitchFamily="34" charset="-122"/>
              <a:sym typeface="Open Sans" panose="020F0502020204030204" pitchFamily="34" charset="0"/>
            </a:endParaRPr>
          </a:p>
        </p:txBody>
      </p:sp>
      <p:sp>
        <p:nvSpPr>
          <p:cNvPr id="102415" name="Text Placeholder 3"/>
          <p:cNvSpPr>
            <a:spLocks noChangeArrowheads="1"/>
          </p:cNvSpPr>
          <p:nvPr/>
        </p:nvSpPr>
        <p:spPr bwMode="auto">
          <a:xfrm>
            <a:off x="5568950" y="2016125"/>
            <a:ext cx="1395413" cy="2076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sym typeface="Open Sans" panose="020F0502020204030204" pitchFamily="34" charset="0"/>
              </a:rPr>
              <a:t>达到有关部门（发改、工信）有关资源综合利用的要求）</a:t>
            </a:r>
            <a:endParaRPr lang="zh-CN" altLang="en-US" sz="1800" b="1">
              <a:solidFill>
                <a:schemeClr val="bg1"/>
              </a:solidFill>
              <a:latin typeface="微软雅黑" panose="020B0503020204020204" pitchFamily="34" charset="-122"/>
              <a:sym typeface="Open Sans" panose="020F0502020204030204" pitchFamily="34" charset="0"/>
            </a:endParaRPr>
          </a:p>
        </p:txBody>
      </p:sp>
      <p:sp>
        <p:nvSpPr>
          <p:cNvPr id="102416" name="Text Placeholder 3"/>
          <p:cNvSpPr>
            <a:spLocks noChangeArrowheads="1"/>
          </p:cNvSpPr>
          <p:nvPr/>
        </p:nvSpPr>
        <p:spPr bwMode="auto">
          <a:xfrm>
            <a:off x="7081838" y="2016125"/>
            <a:ext cx="1395412" cy="2076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sym typeface="Open Sans" panose="020F0502020204030204" pitchFamily="34" charset="0"/>
              </a:rPr>
              <a:t>目前无</a:t>
            </a:r>
            <a:endParaRPr lang="zh-CN" altLang="en-US" sz="1800" b="1">
              <a:solidFill>
                <a:schemeClr val="bg1"/>
              </a:solidFill>
              <a:latin typeface="微软雅黑" panose="020B0503020204020204" pitchFamily="34" charset="-122"/>
              <a:sym typeface="Open Sans" panose="020F0502020204030204" pitchFamily="34" charset="0"/>
            </a:endParaRPr>
          </a:p>
        </p:txBody>
      </p:sp>
    </p:spTree>
  </p:cSld>
  <p:clrMapOvr>
    <a:masterClrMapping/>
  </p:clrMapOvr>
  <p:transition spd="med" advClick="0" advTm="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147" y="699453"/>
            <a:ext cx="9144000"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直接连接符 6"/>
          <p:cNvSpPr>
            <a:spLocks noChangeShapeType="1"/>
          </p:cNvSpPr>
          <p:nvPr/>
        </p:nvSpPr>
        <p:spPr bwMode="auto">
          <a:xfrm flipV="1">
            <a:off x="307975" y="798513"/>
            <a:ext cx="6064250" cy="9525"/>
          </a:xfrm>
          <a:prstGeom prst="line">
            <a:avLst/>
          </a:prstGeom>
          <a:noFill/>
          <a:ln w="9525">
            <a:solidFill>
              <a:schemeClr val="accent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409" name="Title 1"/>
          <p:cNvSpPr>
            <a:spLocks noChangeArrowheads="1"/>
          </p:cNvSpPr>
          <p:nvPr/>
        </p:nvSpPr>
        <p:spPr bwMode="auto">
          <a:xfrm>
            <a:off x="307975" y="268288"/>
            <a:ext cx="49133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914400" indent="-914400"/>
            <a:r>
              <a:rPr lang="zh-CN" altLang="en-US" sz="3200" b="1" dirty="0" smtClean="0">
                <a:solidFill>
                  <a:srgbClr val="000000"/>
                </a:solidFill>
                <a:latin typeface="+mn-ea"/>
                <a:ea typeface="+mn-ea"/>
                <a:cs typeface="楷体" panose="02010609060101010101" pitchFamily="49" charset="-122"/>
                <a:sym typeface="微软雅黑" panose="020B0503020204020204" pitchFamily="34" charset="-122"/>
              </a:rPr>
              <a:t>税收优惠</a:t>
            </a:r>
            <a:r>
              <a:rPr lang="en-US" altLang="zh-CN" sz="3200" b="1" dirty="0" smtClean="0">
                <a:solidFill>
                  <a:srgbClr val="000000"/>
                </a:solidFill>
                <a:latin typeface="+mn-ea"/>
                <a:ea typeface="+mn-ea"/>
                <a:cs typeface="楷体" panose="02010609060101010101" pitchFamily="49" charset="-122"/>
                <a:sym typeface="微软雅黑" panose="020B0503020204020204" pitchFamily="34" charset="-122"/>
              </a:rPr>
              <a:t>——</a:t>
            </a:r>
            <a:r>
              <a:rPr lang="zh-CN" altLang="en-US" sz="3200" b="1" dirty="0" smtClean="0">
                <a:solidFill>
                  <a:srgbClr val="000000"/>
                </a:solidFill>
                <a:latin typeface="+mn-ea"/>
                <a:ea typeface="+mn-ea"/>
                <a:cs typeface="楷体" panose="02010609060101010101" pitchFamily="49" charset="-122"/>
                <a:sym typeface="微软雅黑" panose="020B0503020204020204" pitchFamily="34" charset="-122"/>
              </a:rPr>
              <a:t>减免税</a:t>
            </a:r>
            <a:endParaRPr lang="zh-CN" altLang="en-US" sz="3200" b="1"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2" name="文本框 1"/>
          <p:cNvSpPr txBox="1"/>
          <p:nvPr/>
        </p:nvSpPr>
        <p:spPr>
          <a:xfrm>
            <a:off x="179705" y="982980"/>
            <a:ext cx="4572000" cy="2999740"/>
          </a:xfrm>
          <a:prstGeom prst="rect">
            <a:avLst/>
          </a:prstGeom>
          <a:noFill/>
        </p:spPr>
        <p:txBody>
          <a:bodyPr wrap="square" rtlCol="0" anchor="t">
            <a:spAutoFit/>
          </a:bodyPr>
          <a:lstStyle/>
          <a:p>
            <a:pPr algn="dist" eaLnBrk="1" hangingPunct="1">
              <a:lnSpc>
                <a:spcPct val="150000"/>
              </a:lnSpc>
            </a:pPr>
            <a:r>
              <a:rPr lang="zh-CN" altLang="en-US" sz="1800" b="1" dirty="0">
                <a:latin typeface="仿宋_GB2312" panose="02010609030101010101" pitchFamily="49" charset="-122"/>
                <a:ea typeface="仿宋_GB2312" panose="02010609030101010101" pitchFamily="49" charset="-122"/>
                <a:sym typeface="+mn-ea"/>
              </a:rPr>
              <a:t>第十三条 ：纳税人排放应税</a:t>
            </a:r>
            <a:r>
              <a:rPr lang="zh-CN" altLang="en-US" sz="1800" b="1" dirty="0">
                <a:solidFill>
                  <a:srgbClr val="FF0000"/>
                </a:solidFill>
                <a:latin typeface="仿宋_GB2312" panose="02010609030101010101" pitchFamily="49" charset="-122"/>
                <a:ea typeface="仿宋_GB2312" panose="02010609030101010101" pitchFamily="49" charset="-122"/>
                <a:sym typeface="+mn-ea"/>
              </a:rPr>
              <a:t>大气污染物或者水污染物</a:t>
            </a:r>
            <a:r>
              <a:rPr lang="zh-CN" altLang="en-US" sz="1800" b="1" dirty="0">
                <a:latin typeface="仿宋_GB2312" panose="02010609030101010101" pitchFamily="49" charset="-122"/>
                <a:ea typeface="仿宋_GB2312" panose="02010609030101010101" pitchFamily="49" charset="-122"/>
                <a:sym typeface="+mn-ea"/>
              </a:rPr>
              <a:t>的</a:t>
            </a:r>
            <a:r>
              <a:rPr lang="zh-CN" altLang="en-US" sz="1800" b="1" dirty="0">
                <a:solidFill>
                  <a:srgbClr val="FF0000"/>
                </a:solidFill>
                <a:latin typeface="仿宋_GB2312" panose="02010609030101010101" pitchFamily="49" charset="-122"/>
                <a:ea typeface="仿宋_GB2312" panose="02010609030101010101" pitchFamily="49" charset="-122"/>
                <a:sym typeface="+mn-ea"/>
              </a:rPr>
              <a:t>浓度值</a:t>
            </a:r>
            <a:r>
              <a:rPr lang="zh-CN" altLang="en-US" sz="1800" b="1" dirty="0">
                <a:latin typeface="仿宋_GB2312" panose="02010609030101010101" pitchFamily="49" charset="-122"/>
                <a:ea typeface="仿宋_GB2312" panose="02010609030101010101" pitchFamily="49" charset="-122"/>
                <a:sym typeface="+mn-ea"/>
              </a:rPr>
              <a:t>低于国家和地方规定的污染物排放标准</a:t>
            </a:r>
            <a:r>
              <a:rPr lang="zh-CN" altLang="en-US" sz="1800" b="1" dirty="0">
                <a:solidFill>
                  <a:srgbClr val="FF0000"/>
                </a:solidFill>
                <a:latin typeface="仿宋_GB2312" panose="02010609030101010101" pitchFamily="49" charset="-122"/>
                <a:ea typeface="仿宋_GB2312" panose="02010609030101010101" pitchFamily="49" charset="-122"/>
                <a:sym typeface="+mn-ea"/>
              </a:rPr>
              <a:t>百分之三十的</a:t>
            </a:r>
            <a:r>
              <a:rPr lang="zh-CN" altLang="en-US" sz="1800" b="1" dirty="0">
                <a:latin typeface="仿宋_GB2312" panose="02010609030101010101" pitchFamily="49" charset="-122"/>
                <a:ea typeface="仿宋_GB2312" panose="02010609030101010101" pitchFamily="49" charset="-122"/>
                <a:sym typeface="+mn-ea"/>
              </a:rPr>
              <a:t>，</a:t>
            </a:r>
            <a:r>
              <a:rPr lang="zh-CN" altLang="en-US" sz="1800" b="1" dirty="0">
                <a:solidFill>
                  <a:srgbClr val="FF0000"/>
                </a:solidFill>
                <a:latin typeface="仿宋_GB2312" panose="02010609030101010101" pitchFamily="49" charset="-122"/>
                <a:ea typeface="仿宋_GB2312" panose="02010609030101010101" pitchFamily="49" charset="-122"/>
                <a:sym typeface="+mn-ea"/>
              </a:rPr>
              <a:t>减按百分之七十五</a:t>
            </a:r>
            <a:r>
              <a:rPr lang="zh-CN" altLang="en-US" sz="1800" b="1" dirty="0">
                <a:latin typeface="仿宋_GB2312" panose="02010609030101010101" pitchFamily="49" charset="-122"/>
                <a:ea typeface="仿宋_GB2312" panose="02010609030101010101" pitchFamily="49" charset="-122"/>
                <a:sym typeface="+mn-ea"/>
              </a:rPr>
              <a:t>征收环境保护税。纳税人排放应税大气污染物或者水污染物的浓度值低于国家和地方规定的污染物排放标准</a:t>
            </a:r>
            <a:r>
              <a:rPr lang="zh-CN" altLang="en-US" sz="1800" b="1" dirty="0">
                <a:solidFill>
                  <a:srgbClr val="FF0000"/>
                </a:solidFill>
                <a:latin typeface="仿宋_GB2312" panose="02010609030101010101" pitchFamily="49" charset="-122"/>
                <a:ea typeface="仿宋_GB2312" panose="02010609030101010101" pitchFamily="49" charset="-122"/>
                <a:sym typeface="+mn-ea"/>
              </a:rPr>
              <a:t>百分之五十</a:t>
            </a:r>
            <a:r>
              <a:rPr lang="zh-CN" altLang="en-US" sz="1800" b="1" dirty="0">
                <a:latin typeface="仿宋_GB2312" panose="02010609030101010101" pitchFamily="49" charset="-122"/>
                <a:ea typeface="仿宋_GB2312" panose="02010609030101010101" pitchFamily="49" charset="-122"/>
                <a:sym typeface="+mn-ea"/>
              </a:rPr>
              <a:t>的，</a:t>
            </a:r>
            <a:r>
              <a:rPr lang="zh-CN" altLang="en-US" sz="1800" b="1" dirty="0">
                <a:solidFill>
                  <a:srgbClr val="FF0000"/>
                </a:solidFill>
                <a:latin typeface="仿宋_GB2312" panose="02010609030101010101" pitchFamily="49" charset="-122"/>
                <a:ea typeface="仿宋_GB2312" panose="02010609030101010101" pitchFamily="49" charset="-122"/>
                <a:sym typeface="+mn-ea"/>
              </a:rPr>
              <a:t>减按百分之五十</a:t>
            </a:r>
            <a:r>
              <a:rPr lang="zh-CN" altLang="en-US" sz="1800" b="1" dirty="0">
                <a:latin typeface="仿宋_GB2312" panose="02010609030101010101" pitchFamily="49" charset="-122"/>
                <a:ea typeface="仿宋_GB2312" panose="02010609030101010101" pitchFamily="49" charset="-122"/>
                <a:sym typeface="+mn-ea"/>
              </a:rPr>
              <a:t>征收环境保护税。</a:t>
            </a:r>
            <a:endParaRPr lang="zh-CN" altLang="en-US" sz="1800" b="1" dirty="0">
              <a:latin typeface="仿宋_GB2312" panose="02010609030101010101" pitchFamily="49" charset="-122"/>
              <a:ea typeface="仿宋_GB2312" panose="02010609030101010101" pitchFamily="49" charset="-122"/>
              <a:sym typeface="+mn-ea"/>
            </a:endParaRPr>
          </a:p>
        </p:txBody>
      </p:sp>
      <p:sp>
        <p:nvSpPr>
          <p:cNvPr id="3" name="TextBox 12"/>
          <p:cNvSpPr/>
          <p:nvPr>
            <p:custDataLst>
              <p:tags r:id="rId2"/>
            </p:custDataLst>
          </p:nvPr>
        </p:nvSpPr>
        <p:spPr>
          <a:xfrm>
            <a:off x="5292090" y="1175385"/>
            <a:ext cx="1488440" cy="460375"/>
          </a:xfrm>
          <a:prstGeom prst="rect">
            <a:avLst/>
          </a:prstGeom>
          <a:noFill/>
          <a:ln w="9525">
            <a:noFill/>
          </a:ln>
        </p:spPr>
        <p:txBody>
          <a:bodyPr wrap="square">
            <a:spAutoFit/>
            <a:scene3d>
              <a:camera prst="orthographicFront"/>
              <a:lightRig rig="threePt" dir="t"/>
            </a:scene3d>
          </a:bodyPr>
          <a:lstStyle/>
          <a:p>
            <a:pPr eaLnBrk="0" hangingPunct="0"/>
            <a:r>
              <a:rPr lang="zh-CN" altLang="en-US" sz="24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rPr>
              <a:t>排放标准</a:t>
            </a:r>
            <a:endParaRPr lang="zh-CN" altLang="en-US" sz="24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endParaRPr>
          </a:p>
        </p:txBody>
      </p:sp>
      <p:cxnSp>
        <p:nvCxnSpPr>
          <p:cNvPr id="4" name="肘形连接符 20"/>
          <p:cNvCxnSpPr/>
          <p:nvPr>
            <p:custDataLst>
              <p:tags r:id="rId3"/>
            </p:custDataLst>
          </p:nvPr>
        </p:nvCxnSpPr>
        <p:spPr>
          <a:xfrm>
            <a:off x="5868670" y="1635760"/>
            <a:ext cx="685800" cy="685800"/>
          </a:xfrm>
          <a:prstGeom prst="bentConnector3">
            <a:avLst>
              <a:gd name="adj1" fmla="val 51481"/>
            </a:avLst>
          </a:prstGeom>
          <a:ln w="76200" cap="flat" cmpd="sng">
            <a:solidFill>
              <a:srgbClr val="00B050"/>
            </a:solidFill>
            <a:prstDash val="solid"/>
            <a:miter/>
            <a:headEnd type="none" w="med" len="med"/>
            <a:tailEnd type="none" w="med" len="med"/>
          </a:ln>
        </p:spPr>
      </p:cxnSp>
      <p:sp>
        <p:nvSpPr>
          <p:cNvPr id="41993" name="TextBox 25"/>
          <p:cNvSpPr/>
          <p:nvPr>
            <p:custDataLst>
              <p:tags r:id="rId4"/>
            </p:custDataLst>
          </p:nvPr>
        </p:nvSpPr>
        <p:spPr>
          <a:xfrm>
            <a:off x="6516211" y="1851660"/>
            <a:ext cx="1552575" cy="414020"/>
          </a:xfrm>
          <a:prstGeom prst="rect">
            <a:avLst/>
          </a:prstGeom>
          <a:solidFill>
            <a:schemeClr val="accent1">
              <a:lumMod val="20000"/>
              <a:lumOff val="80000"/>
            </a:schemeClr>
          </a:solidFill>
          <a:ln w="9525">
            <a:noFill/>
          </a:ln>
        </p:spPr>
        <p:txBody>
          <a:bodyPr>
            <a:spAutoFit/>
          </a:bodyPr>
          <a:lstStyle/>
          <a:p>
            <a:pPr eaLnBrk="0" hangingPunct="0"/>
            <a:r>
              <a:rPr lang="zh-CN" altLang="en-US" sz="2100" dirty="0">
                <a:solidFill>
                  <a:srgbClr val="000000"/>
                </a:solidFill>
                <a:latin typeface="Arial" panose="020B0604020202020204" pitchFamily="34" charset="0"/>
                <a:ea typeface="微软雅黑" panose="020B0503020204020204" pitchFamily="34" charset="-122"/>
              </a:rPr>
              <a:t>按</a:t>
            </a:r>
            <a:r>
              <a:rPr lang="en-US" altLang="zh-CN" sz="2100" dirty="0">
                <a:solidFill>
                  <a:srgbClr val="000000"/>
                </a:solidFill>
                <a:latin typeface="Arial" panose="020B0604020202020204" pitchFamily="34" charset="0"/>
                <a:ea typeface="微软雅黑" panose="020B0503020204020204" pitchFamily="34" charset="-122"/>
              </a:rPr>
              <a:t>75%</a:t>
            </a:r>
            <a:r>
              <a:rPr lang="zh-CN" altLang="en-US" sz="2100" dirty="0">
                <a:solidFill>
                  <a:srgbClr val="000000"/>
                </a:solidFill>
                <a:latin typeface="Arial" panose="020B0604020202020204" pitchFamily="34" charset="0"/>
                <a:ea typeface="微软雅黑" panose="020B0503020204020204" pitchFamily="34" charset="-122"/>
              </a:rPr>
              <a:t>征收</a:t>
            </a:r>
            <a:endParaRPr lang="zh-CN" altLang="en-US" sz="2100" dirty="0">
              <a:solidFill>
                <a:srgbClr val="000000"/>
              </a:solidFill>
              <a:latin typeface="Arial" panose="020B0604020202020204" pitchFamily="34" charset="0"/>
              <a:ea typeface="微软雅黑" panose="020B0503020204020204" pitchFamily="34" charset="-122"/>
            </a:endParaRPr>
          </a:p>
        </p:txBody>
      </p:sp>
      <p:cxnSp>
        <p:nvCxnSpPr>
          <p:cNvPr id="5" name="肘形连接符 7"/>
          <p:cNvCxnSpPr/>
          <p:nvPr>
            <p:custDataLst>
              <p:tags r:id="rId5"/>
            </p:custDataLst>
          </p:nvPr>
        </p:nvCxnSpPr>
        <p:spPr>
          <a:xfrm>
            <a:off x="6228715" y="2321560"/>
            <a:ext cx="866775" cy="704850"/>
          </a:xfrm>
          <a:prstGeom prst="bentConnector3">
            <a:avLst>
              <a:gd name="adj1" fmla="val 50000"/>
            </a:avLst>
          </a:prstGeom>
          <a:ln w="76200" cap="flat" cmpd="sng">
            <a:solidFill>
              <a:srgbClr val="5AAB31"/>
            </a:solidFill>
            <a:prstDash val="solid"/>
            <a:miter/>
            <a:headEnd type="none" w="med" len="med"/>
            <a:tailEnd type="arrow" w="med" len="med"/>
          </a:ln>
        </p:spPr>
      </p:cxnSp>
      <p:sp>
        <p:nvSpPr>
          <p:cNvPr id="6" name="TextBox 22"/>
          <p:cNvSpPr/>
          <p:nvPr>
            <p:custDataLst>
              <p:tags r:id="rId6"/>
            </p:custDataLst>
          </p:nvPr>
        </p:nvSpPr>
        <p:spPr>
          <a:xfrm>
            <a:off x="5724525" y="2644299"/>
            <a:ext cx="808435" cy="414020"/>
          </a:xfrm>
          <a:prstGeom prst="rect">
            <a:avLst/>
          </a:prstGeom>
          <a:solidFill>
            <a:schemeClr val="tx2">
              <a:lumMod val="40000"/>
              <a:lumOff val="60000"/>
            </a:schemeClr>
          </a:solidFill>
          <a:ln w="9525">
            <a:noFill/>
          </a:ln>
        </p:spPr>
        <p:txBody>
          <a:bodyPr>
            <a:spAutoFit/>
          </a:bodyPr>
          <a:lstStyle/>
          <a:p>
            <a:pPr eaLnBrk="0" hangingPunct="0"/>
            <a:r>
              <a:rPr lang="en-US" altLang="zh-CN" sz="2100" u="sng" dirty="0">
                <a:solidFill>
                  <a:srgbClr val="000000"/>
                </a:solidFill>
                <a:latin typeface="Arial" panose="020B0604020202020204" pitchFamily="34" charset="0"/>
                <a:ea typeface="微软雅黑" panose="020B0503020204020204" pitchFamily="34" charset="-122"/>
              </a:rPr>
              <a:t>50%</a:t>
            </a:r>
            <a:endParaRPr lang="zh-CN" altLang="en-US" sz="2100" u="sng" dirty="0">
              <a:solidFill>
                <a:srgbClr val="000000"/>
              </a:solidFill>
              <a:latin typeface="Arial" panose="020B0604020202020204" pitchFamily="34" charset="0"/>
              <a:ea typeface="微软雅黑" panose="020B0503020204020204" pitchFamily="34" charset="-122"/>
            </a:endParaRPr>
          </a:p>
        </p:txBody>
      </p:sp>
      <p:sp>
        <p:nvSpPr>
          <p:cNvPr id="41994" name="TextBox 26"/>
          <p:cNvSpPr/>
          <p:nvPr>
            <p:custDataLst>
              <p:tags r:id="rId7"/>
            </p:custDataLst>
          </p:nvPr>
        </p:nvSpPr>
        <p:spPr>
          <a:xfrm>
            <a:off x="7216537" y="2644299"/>
            <a:ext cx="1562100" cy="414020"/>
          </a:xfrm>
          <a:prstGeom prst="rect">
            <a:avLst/>
          </a:prstGeom>
          <a:solidFill>
            <a:schemeClr val="accent1">
              <a:lumMod val="20000"/>
              <a:lumOff val="80000"/>
            </a:schemeClr>
          </a:solidFill>
          <a:ln w="9525">
            <a:noFill/>
          </a:ln>
        </p:spPr>
        <p:txBody>
          <a:bodyPr>
            <a:spAutoFit/>
          </a:bodyPr>
          <a:lstStyle/>
          <a:p>
            <a:pPr eaLnBrk="0" hangingPunct="0"/>
            <a:r>
              <a:rPr lang="zh-CN" altLang="en-US" sz="2100" dirty="0">
                <a:solidFill>
                  <a:srgbClr val="000000"/>
                </a:solidFill>
                <a:latin typeface="Arial" panose="020B0604020202020204" pitchFamily="34" charset="0"/>
                <a:ea typeface="微软雅黑" panose="020B0503020204020204" pitchFamily="34" charset="-122"/>
              </a:rPr>
              <a:t>按</a:t>
            </a:r>
            <a:r>
              <a:rPr lang="en-US" altLang="zh-CN" sz="2100" dirty="0">
                <a:solidFill>
                  <a:srgbClr val="000000"/>
                </a:solidFill>
                <a:latin typeface="Arial" panose="020B0604020202020204" pitchFamily="34" charset="0"/>
                <a:ea typeface="微软雅黑" panose="020B0503020204020204" pitchFamily="34" charset="-122"/>
              </a:rPr>
              <a:t>50%</a:t>
            </a:r>
            <a:r>
              <a:rPr lang="zh-CN" altLang="en-US" sz="2100" dirty="0">
                <a:solidFill>
                  <a:srgbClr val="000000"/>
                </a:solidFill>
                <a:latin typeface="Arial" panose="020B0604020202020204" pitchFamily="34" charset="0"/>
                <a:ea typeface="微软雅黑" panose="020B0503020204020204" pitchFamily="34" charset="-122"/>
              </a:rPr>
              <a:t>征收</a:t>
            </a:r>
            <a:endParaRPr lang="zh-CN" altLang="en-US" sz="2100" dirty="0">
              <a:solidFill>
                <a:srgbClr val="000000"/>
              </a:solidFill>
              <a:latin typeface="Arial" panose="020B0604020202020204" pitchFamily="34" charset="0"/>
              <a:ea typeface="微软雅黑" panose="020B0503020204020204" pitchFamily="34" charset="-122"/>
            </a:endParaRPr>
          </a:p>
        </p:txBody>
      </p:sp>
      <p:sp>
        <p:nvSpPr>
          <p:cNvPr id="41991" name="TextBox 21"/>
          <p:cNvSpPr/>
          <p:nvPr>
            <p:custDataLst>
              <p:tags r:id="rId8"/>
            </p:custDataLst>
          </p:nvPr>
        </p:nvSpPr>
        <p:spPr>
          <a:xfrm>
            <a:off x="5364480" y="1851660"/>
            <a:ext cx="752475" cy="414020"/>
          </a:xfrm>
          <a:prstGeom prst="rect">
            <a:avLst/>
          </a:prstGeom>
          <a:solidFill>
            <a:schemeClr val="tx2">
              <a:lumMod val="40000"/>
              <a:lumOff val="60000"/>
            </a:schemeClr>
          </a:solidFill>
          <a:ln w="9525">
            <a:noFill/>
          </a:ln>
        </p:spPr>
        <p:txBody>
          <a:bodyPr>
            <a:spAutoFit/>
          </a:bodyPr>
          <a:lstStyle/>
          <a:p>
            <a:pPr eaLnBrk="0" hangingPunct="0"/>
            <a:r>
              <a:rPr lang="en-US" altLang="zh-CN" sz="2100" u="sng" dirty="0">
                <a:solidFill>
                  <a:srgbClr val="000000"/>
                </a:solidFill>
                <a:latin typeface="Arial" panose="020B0604020202020204" pitchFamily="34" charset="0"/>
                <a:ea typeface="微软雅黑" panose="020B0503020204020204" pitchFamily="34" charset="-122"/>
              </a:rPr>
              <a:t>30%</a:t>
            </a:r>
            <a:endParaRPr lang="zh-CN" altLang="en-US" sz="2100" u="sng" dirty="0">
              <a:solidFill>
                <a:srgbClr val="000000"/>
              </a:solidFill>
              <a:latin typeface="Arial" panose="020B0604020202020204" pitchFamily="34" charset="0"/>
              <a:ea typeface="微软雅黑" panose="020B0503020204020204" pitchFamily="34" charset="-122"/>
            </a:endParaRPr>
          </a:p>
        </p:txBody>
      </p:sp>
      <p:sp>
        <p:nvSpPr>
          <p:cNvPr id="7" name="文本框 6"/>
          <p:cNvSpPr txBox="1"/>
          <p:nvPr/>
        </p:nvSpPr>
        <p:spPr>
          <a:xfrm>
            <a:off x="4211955" y="3940175"/>
            <a:ext cx="4335145" cy="1168400"/>
          </a:xfrm>
          <a:prstGeom prst="rect">
            <a:avLst/>
          </a:prstGeom>
          <a:noFill/>
        </p:spPr>
        <p:txBody>
          <a:bodyPr wrap="square" rtlCol="0">
            <a:spAutoFit/>
          </a:bodyPr>
          <a:p>
            <a:pPr latinLnBrk="0">
              <a:lnSpc>
                <a:spcPts val="2800"/>
              </a:lnSpc>
            </a:pPr>
            <a:r>
              <a:rPr lang="zh-CN" altLang="en-US" sz="1800" b="1" dirty="0">
                <a:solidFill>
                  <a:schemeClr val="tx1"/>
                </a:solidFill>
                <a:latin typeface="仿宋_GB2312" panose="02010609030101010101" pitchFamily="49" charset="-122"/>
                <a:ea typeface="仿宋_GB2312" panose="02010609030101010101" pitchFamily="49" charset="-122"/>
              </a:rPr>
              <a:t>纳税人采用监测机构出具的监测数据申报减免环保税的，应当取得申报</a:t>
            </a:r>
            <a:r>
              <a:rPr lang="zh-CN" altLang="en-US" sz="1800" b="1" dirty="0">
                <a:solidFill>
                  <a:srgbClr val="FF0000"/>
                </a:solidFill>
                <a:latin typeface="仿宋_GB2312" panose="02010609030101010101" pitchFamily="49" charset="-122"/>
                <a:ea typeface="仿宋_GB2312" panose="02010609030101010101" pitchFamily="49" charset="-122"/>
              </a:rPr>
              <a:t>当月</a:t>
            </a:r>
            <a:r>
              <a:rPr lang="zh-CN" altLang="en-US" sz="1800" b="1" dirty="0">
                <a:solidFill>
                  <a:schemeClr val="tx1"/>
                </a:solidFill>
                <a:latin typeface="仿宋_GB2312" panose="02010609030101010101" pitchFamily="49" charset="-122"/>
                <a:ea typeface="仿宋_GB2312" panose="02010609030101010101" pitchFamily="49" charset="-122"/>
              </a:rPr>
              <a:t>的监测数据，</a:t>
            </a:r>
            <a:r>
              <a:rPr lang="zh-CN" altLang="en-US" sz="1800" b="1" dirty="0">
                <a:solidFill>
                  <a:srgbClr val="FF0000"/>
                </a:solidFill>
                <a:latin typeface="仿宋_GB2312" panose="02010609030101010101" pitchFamily="49" charset="-122"/>
                <a:ea typeface="仿宋_GB2312" panose="02010609030101010101" pitchFamily="49" charset="-122"/>
              </a:rPr>
              <a:t>当月无监测数据的，不予减免。</a:t>
            </a:r>
            <a:endParaRPr lang="zh-CN" altLang="en-US" sz="1800" b="1" dirty="0">
              <a:solidFill>
                <a:srgbClr val="FF0000"/>
              </a:solidFill>
              <a:latin typeface="仿宋_GB2312" panose="02010609030101010101" pitchFamily="49" charset="-122"/>
              <a:ea typeface="仿宋_GB2312" panose="02010609030101010101" pitchFamily="49" charset="-122"/>
            </a:endParaRPr>
          </a:p>
        </p:txBody>
      </p:sp>
    </p:spTree>
  </p:cSld>
  <p:clrMapOvr>
    <a:masterClrMapping/>
  </p:clrMapOvr>
  <p:transition spd="med" advClick="0" advTm="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024AE03-2930-6849-93A6-1E979DB388BF}" type="slidenum">
              <a:rPr lang="zh-CN" altLang="en-US" sz="1200" smtClean="0">
                <a:solidFill>
                  <a:srgbClr val="898989"/>
                </a:solidFill>
                <a:latin typeface="Arial" panose="020B0604020202020204" pitchFamily="34" charset="0"/>
              </a:rPr>
            </a:fld>
            <a:endParaRPr lang="zh-CN" altLang="en-US" sz="1800">
              <a:latin typeface="Arial" panose="020B0604020202020204" pitchFamily="34" charset="0"/>
            </a:endParaRPr>
          </a:p>
        </p:txBody>
      </p:sp>
      <p:pic>
        <p:nvPicPr>
          <p:cNvPr id="614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41"/>
          <p:cNvGrpSpPr/>
          <p:nvPr/>
        </p:nvGrpSpPr>
        <p:grpSpPr bwMode="auto">
          <a:xfrm>
            <a:off x="3175" y="1616075"/>
            <a:ext cx="9144000" cy="2078355"/>
            <a:chOff x="0" y="0"/>
            <a:chExt cx="3936004" cy="781165"/>
          </a:xfrm>
        </p:grpSpPr>
        <p:sp>
          <p:nvSpPr>
            <p:cNvPr id="61461" name="等腰三角形 43"/>
            <p:cNvSpPr>
              <a:spLocks noChangeArrowheads="1"/>
            </p:cNvSpPr>
            <p:nvPr/>
          </p:nvSpPr>
          <p:spPr bwMode="auto">
            <a:xfrm>
              <a:off x="1063169" y="0"/>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2" name="等腰三角形 44"/>
            <p:cNvSpPr>
              <a:spLocks noChangeArrowheads="1"/>
            </p:cNvSpPr>
            <p:nvPr/>
          </p:nvSpPr>
          <p:spPr bwMode="auto">
            <a:xfrm flipV="1">
              <a:off x="29564" y="424651"/>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3" name="矩形 45"/>
            <p:cNvSpPr>
              <a:spLocks noChangeArrowheads="1"/>
            </p:cNvSpPr>
            <p:nvPr/>
          </p:nvSpPr>
          <p:spPr bwMode="auto">
            <a:xfrm>
              <a:off x="0" y="83786"/>
              <a:ext cx="3936004" cy="611981"/>
            </a:xfrm>
            <a:prstGeom prst="rect">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4" name="平行四边形 46"/>
            <p:cNvSpPr>
              <a:spLocks noChangeArrowheads="1"/>
            </p:cNvSpPr>
            <p:nvPr/>
          </p:nvSpPr>
          <p:spPr bwMode="auto">
            <a:xfrm>
              <a:off x="206271" y="275"/>
              <a:ext cx="1036076" cy="779005"/>
            </a:xfrm>
            <a:prstGeom prst="parallelogram">
              <a:avLst>
                <a:gd name="adj" fmla="val 48200"/>
              </a:avLst>
            </a:pr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5" name="文本框 6"/>
            <p:cNvSpPr>
              <a:spLocks noChangeArrowheads="1"/>
            </p:cNvSpPr>
            <p:nvPr/>
          </p:nvSpPr>
          <p:spPr bwMode="auto">
            <a:xfrm>
              <a:off x="480213" y="106196"/>
              <a:ext cx="569115" cy="4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8000" dirty="0" smtClean="0">
                  <a:solidFill>
                    <a:srgbClr val="F2F2F2"/>
                  </a:solidFill>
                  <a:latin typeface="Impact" panose="020B0806030902050204" pitchFamily="34" charset="0"/>
                  <a:sym typeface="Impact" panose="020B0806030902050204" pitchFamily="34" charset="0"/>
                </a:rPr>
                <a:t>06</a:t>
              </a:r>
              <a:endParaRPr lang="zh-CN" altLang="en-US" sz="8000" dirty="0">
                <a:solidFill>
                  <a:srgbClr val="F2F2F2"/>
                </a:solidFill>
                <a:latin typeface="Impact" panose="020B0806030902050204" pitchFamily="34" charset="0"/>
                <a:sym typeface="Impact" panose="020B0806030902050204" pitchFamily="34" charset="0"/>
              </a:endParaRPr>
            </a:p>
          </p:txBody>
        </p:sp>
      </p:grpSp>
      <p:sp>
        <p:nvSpPr>
          <p:cNvPr id="61445" name="TextBox 48"/>
          <p:cNvSpPr>
            <a:spLocks noChangeArrowheads="1"/>
          </p:cNvSpPr>
          <p:nvPr/>
        </p:nvSpPr>
        <p:spPr bwMode="auto">
          <a:xfrm>
            <a:off x="3527425" y="2200275"/>
            <a:ext cx="50498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buNone/>
            </a:pPr>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纳税申报</a:t>
            </a:r>
            <a:endPar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endParaRPr>
          </a:p>
        </p:txBody>
      </p:sp>
      <p:grpSp>
        <p:nvGrpSpPr>
          <p:cNvPr id="3" name="组合 6"/>
          <p:cNvGrpSpPr/>
          <p:nvPr/>
        </p:nvGrpSpPr>
        <p:grpSpPr bwMode="auto">
          <a:xfrm>
            <a:off x="5940425" y="1274763"/>
            <a:ext cx="431800" cy="433387"/>
            <a:chOff x="0" y="0"/>
            <a:chExt cx="432048" cy="432834"/>
          </a:xfrm>
        </p:grpSpPr>
        <p:sp>
          <p:nvSpPr>
            <p:cNvPr id="61459" name="椭圆 22"/>
            <p:cNvSpPr>
              <a:spLocks noChangeArrowheads="1"/>
            </p:cNvSpPr>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60" name="Freeform 59"/>
            <p:cNvSpPr>
              <a:spLocks noChangeArrowheads="1"/>
            </p:cNvSpPr>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4" name="组合 5"/>
          <p:cNvGrpSpPr/>
          <p:nvPr/>
        </p:nvGrpSpPr>
        <p:grpSpPr bwMode="auto">
          <a:xfrm>
            <a:off x="4643438" y="1274763"/>
            <a:ext cx="431800" cy="431800"/>
            <a:chOff x="0" y="0"/>
            <a:chExt cx="432048" cy="432048"/>
          </a:xfrm>
        </p:grpSpPr>
        <p:sp>
          <p:nvSpPr>
            <p:cNvPr id="61457"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8"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5" name="组合 8"/>
          <p:cNvGrpSpPr/>
          <p:nvPr/>
        </p:nvGrpSpPr>
        <p:grpSpPr bwMode="auto">
          <a:xfrm>
            <a:off x="5292725" y="1274763"/>
            <a:ext cx="431800" cy="433387"/>
            <a:chOff x="0" y="0"/>
            <a:chExt cx="432833" cy="432834"/>
          </a:xfrm>
        </p:grpSpPr>
        <p:sp>
          <p:nvSpPr>
            <p:cNvPr id="61455"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6"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 name="组合 3"/>
          <p:cNvGrpSpPr/>
          <p:nvPr/>
        </p:nvGrpSpPr>
        <p:grpSpPr bwMode="auto">
          <a:xfrm>
            <a:off x="3348038" y="1274763"/>
            <a:ext cx="433387" cy="433387"/>
            <a:chOff x="0" y="0"/>
            <a:chExt cx="432833" cy="432834"/>
          </a:xfrm>
        </p:grpSpPr>
        <p:sp>
          <p:nvSpPr>
            <p:cNvPr id="61453" name="椭圆 16"/>
            <p:cNvSpPr>
              <a:spLocks noChangeArrowheads="1"/>
            </p:cNvSpPr>
            <p:nvPr/>
          </p:nvSpPr>
          <p:spPr bwMode="auto">
            <a:xfrm>
              <a:off x="0" y="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4" name="Freeform 75"/>
            <p:cNvSpPr>
              <a:spLocks noChangeArrowheads="1"/>
            </p:cNvSpPr>
            <p:nvPr/>
          </p:nvSpPr>
          <p:spPr bwMode="auto">
            <a:xfrm>
              <a:off x="91984" y="111059"/>
              <a:ext cx="248863" cy="210716"/>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7" name="组合 4"/>
          <p:cNvGrpSpPr/>
          <p:nvPr/>
        </p:nvGrpSpPr>
        <p:grpSpPr bwMode="auto">
          <a:xfrm>
            <a:off x="3995738" y="1274763"/>
            <a:ext cx="433387" cy="433387"/>
            <a:chOff x="0" y="0"/>
            <a:chExt cx="432833" cy="432834"/>
          </a:xfrm>
        </p:grpSpPr>
        <p:sp>
          <p:nvSpPr>
            <p:cNvPr id="61451"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2"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Tree>
  </p:cSld>
  <p:clrMapOvr>
    <a:masterClrMapping/>
  </p:clrMapOvr>
  <p:transition spd="med" advClick="0" advTm="0">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3426" name="灯片编号占位符 4"/>
          <p:cNvSpPr>
            <a:spLocks noGrp="1" noChangeArrowheads="1"/>
          </p:cNvSpPr>
          <p:nvPr>
            <p:ph type="sldNum" sz="quarter" idx="4"/>
          </p:nvPr>
        </p:nvSpPr>
        <p:spPr>
          <a:xfrm>
            <a:off x="7010400" y="4767263"/>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0" hangingPunct="0">
              <a:spcBef>
                <a:spcPct val="0"/>
              </a:spcBef>
              <a:buFont typeface="Arial" panose="020B0604020202020204" pitchFamily="34" charset="0"/>
              <a:buNone/>
            </a:pPr>
            <a:fld id="{67C73F11-10EB-D54A-BB19-0D751C621B04}" type="slidenum">
              <a:rPr lang="zh-CN" altLang="en-US" sz="1200" smtClean="0">
                <a:solidFill>
                  <a:srgbClr val="898989"/>
                </a:solidFill>
                <a:latin typeface="Arial" panose="020B0604020202020204" pitchFamily="34" charset="0"/>
              </a:rPr>
            </a:fld>
            <a:endParaRPr lang="zh-CN" altLang="en-US" sz="1200">
              <a:solidFill>
                <a:srgbClr val="898989"/>
              </a:solidFill>
              <a:latin typeface="Arial" panose="020B0604020202020204" pitchFamily="34" charset="0"/>
            </a:endParaRPr>
          </a:p>
        </p:txBody>
      </p:sp>
      <p:sp>
        <p:nvSpPr>
          <p:cNvPr id="103437" name="Title 1"/>
          <p:cNvSpPr>
            <a:spLocks noChangeArrowheads="1"/>
          </p:cNvSpPr>
          <p:nvPr/>
        </p:nvSpPr>
        <p:spPr bwMode="auto">
          <a:xfrm>
            <a:off x="347663" y="395288"/>
            <a:ext cx="41322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914400" indent="-914400"/>
            <a:endParaRPr lang="zh-CN" altLang="en-US" sz="3200" b="1" dirty="0">
              <a:solidFill>
                <a:srgbClr val="000000"/>
              </a:solidFill>
              <a:latin typeface="+mn-ea"/>
              <a:ea typeface="+mn-ea"/>
              <a:cs typeface="楷体" panose="02010609060101010101" pitchFamily="49" charset="-122"/>
              <a:sym typeface="微软雅黑" panose="020B0503020204020204" pitchFamily="34" charset="-122"/>
            </a:endParaRPr>
          </a:p>
        </p:txBody>
      </p:sp>
      <p:sp>
        <p:nvSpPr>
          <p:cNvPr id="2" name="标题 1"/>
          <p:cNvSpPr>
            <a:spLocks noGrp="1"/>
          </p:cNvSpPr>
          <p:nvPr>
            <p:ph type="title" orient="vert"/>
            <p:custDataLst>
              <p:tags r:id="rId1"/>
            </p:custDataLst>
          </p:nvPr>
        </p:nvSpPr>
        <p:spPr/>
        <p:txBody>
          <a:bodyPr/>
          <a:lstStyle/>
          <a:p>
            <a:r>
              <a:rPr lang="zh-CN" altLang="en-US" b="1" dirty="0"/>
              <a:t>纳税时间</a:t>
            </a:r>
            <a:endParaRPr lang="zh-CN" altLang="en-US" b="1" dirty="0"/>
          </a:p>
        </p:txBody>
      </p:sp>
      <p:sp>
        <p:nvSpPr>
          <p:cNvPr id="3" name="文本框 2"/>
          <p:cNvSpPr txBox="1"/>
          <p:nvPr>
            <p:custDataLst>
              <p:tags r:id="rId2"/>
            </p:custDataLst>
          </p:nvPr>
        </p:nvSpPr>
        <p:spPr>
          <a:xfrm>
            <a:off x="35560" y="987425"/>
            <a:ext cx="8919845" cy="1630045"/>
          </a:xfrm>
          <a:prstGeom prst="rect">
            <a:avLst/>
          </a:prstGeom>
          <a:noFill/>
        </p:spPr>
        <p:txBody>
          <a:bodyPr wrap="square" rtlCol="0">
            <a:spAutoFit/>
          </a:bodyPr>
          <a:lstStyle/>
          <a:p>
            <a:pPr marL="285750" indent="-285750" algn="l">
              <a:buFont typeface="Wingdings" panose="05000000000000000000" charset="0"/>
              <a:buChar char="Ø"/>
            </a:pPr>
            <a:r>
              <a:rPr lang="en-US" altLang="zh-CN" sz="2000" b="1" dirty="0">
                <a:latin typeface="仿宋_GB2312" panose="02010609030101010101" pitchFamily="49" charset="-122"/>
                <a:ea typeface="仿宋_GB2312" panose="02010609030101010101" pitchFamily="49" charset="-122"/>
                <a:sym typeface="+mn-ea"/>
              </a:rPr>
              <a:t>   </a:t>
            </a:r>
            <a:r>
              <a:rPr lang="zh-CN" altLang="en-US" sz="2000" b="1" dirty="0">
                <a:latin typeface="仿宋_GB2312" panose="02010609030101010101" pitchFamily="49" charset="-122"/>
                <a:ea typeface="仿宋_GB2312" panose="02010609030101010101" pitchFamily="49" charset="-122"/>
                <a:sym typeface="+mn-ea"/>
              </a:rPr>
              <a:t>《环境保护税法》第十六条的规定：“纳税义务发生时间为纳税人排放应税污染物的</a:t>
            </a:r>
            <a:r>
              <a:rPr lang="zh-CN" altLang="en-US" sz="2000" b="1" dirty="0">
                <a:solidFill>
                  <a:srgbClr val="FF0000"/>
                </a:solidFill>
                <a:latin typeface="仿宋_GB2312" panose="02010609030101010101" pitchFamily="49" charset="-122"/>
                <a:ea typeface="仿宋_GB2312" panose="02010609030101010101" pitchFamily="49" charset="-122"/>
                <a:sym typeface="+mn-ea"/>
              </a:rPr>
              <a:t>当日</a:t>
            </a:r>
            <a:r>
              <a:rPr lang="zh-CN" altLang="en-US" sz="2000" b="1" dirty="0">
                <a:latin typeface="仿宋_GB2312" panose="02010609030101010101" pitchFamily="49" charset="-122"/>
                <a:ea typeface="仿宋_GB2312" panose="02010609030101010101" pitchFamily="49" charset="-122"/>
                <a:sym typeface="+mn-ea"/>
              </a:rPr>
              <a:t>。”</a:t>
            </a:r>
            <a:endParaRPr lang="zh-CN" altLang="en-US" sz="2000" b="1" dirty="0">
              <a:latin typeface="仿宋_GB2312" panose="02010609030101010101" pitchFamily="49" charset="-122"/>
              <a:ea typeface="仿宋_GB2312" panose="02010609030101010101" pitchFamily="49" charset="-122"/>
              <a:sym typeface="+mn-ea"/>
            </a:endParaRPr>
          </a:p>
          <a:p>
            <a:pPr marL="285750" indent="-285750" algn="l">
              <a:buFont typeface="Wingdings" panose="05000000000000000000" charset="0"/>
              <a:buChar char="Ø"/>
            </a:pPr>
            <a:r>
              <a:rPr lang="en-US" altLang="zh-CN" sz="2000" b="1" dirty="0">
                <a:solidFill>
                  <a:srgbClr val="FF0000"/>
                </a:solidFill>
                <a:latin typeface="仿宋_GB2312" panose="02010609030101010101" pitchFamily="49" charset="-122"/>
                <a:ea typeface="仿宋_GB2312" panose="02010609030101010101" pitchFamily="49" charset="-122"/>
                <a:sym typeface="+mn-ea"/>
              </a:rPr>
              <a:t>    </a:t>
            </a:r>
            <a:r>
              <a:rPr lang="zh-CN" altLang="en-US" sz="2000" b="1" dirty="0">
                <a:solidFill>
                  <a:srgbClr val="FF0000"/>
                </a:solidFill>
                <a:latin typeface="仿宋_GB2312" panose="02010609030101010101" pitchFamily="49" charset="-122"/>
                <a:ea typeface="仿宋_GB2312" panose="02010609030101010101" pitchFamily="49" charset="-122"/>
                <a:sym typeface="+mn-ea"/>
              </a:rPr>
              <a:t>施工扬尘</a:t>
            </a:r>
            <a:r>
              <a:rPr lang="zh-CN" altLang="en-US" sz="2000" b="1" dirty="0">
                <a:solidFill>
                  <a:schemeClr val="tx1"/>
                </a:solidFill>
                <a:latin typeface="仿宋_GB2312" panose="02010609030101010101" pitchFamily="49" charset="-122"/>
                <a:ea typeface="仿宋_GB2312" panose="02010609030101010101" pitchFamily="49" charset="-122"/>
                <a:sym typeface="+mn-ea"/>
              </a:rPr>
              <a:t>纳税环节</a:t>
            </a:r>
            <a:r>
              <a:rPr lang="zh-CN" altLang="en-US" sz="2000" b="1" dirty="0">
                <a:latin typeface="仿宋_GB2312" panose="02010609030101010101" pitchFamily="49" charset="-122"/>
                <a:ea typeface="仿宋_GB2312" panose="02010609030101010101" pitchFamily="49" charset="-122"/>
                <a:sym typeface="+mn-ea"/>
              </a:rPr>
              <a:t>应为纳税人在排放大气污染物的施工时间内，纳税时间为</a:t>
            </a:r>
            <a:r>
              <a:rPr lang="zh-CN" altLang="en-US" sz="2000" b="1" dirty="0">
                <a:solidFill>
                  <a:schemeClr val="tx1"/>
                </a:solidFill>
                <a:latin typeface="仿宋_GB2312" panose="02010609030101010101" pitchFamily="49" charset="-122"/>
                <a:ea typeface="仿宋_GB2312" panose="02010609030101010101" pitchFamily="49" charset="-122"/>
                <a:sym typeface="+mn-ea"/>
              </a:rPr>
              <a:t>施工许可证上规定的时间，或合同时间，如实际施工时间与施工许可证时间、合同时间不一致时，按实际施工时间为准。</a:t>
            </a:r>
            <a:endParaRPr lang="zh-CN" altLang="en-US" sz="2000" b="1" dirty="0">
              <a:solidFill>
                <a:schemeClr val="tx1"/>
              </a:solidFill>
              <a:latin typeface="仿宋_GB2312" panose="02010609030101010101" pitchFamily="49" charset="-122"/>
              <a:ea typeface="仿宋_GB2312" panose="02010609030101010101" pitchFamily="49" charset="-122"/>
              <a:sym typeface="+mn-ea"/>
            </a:endParaRPr>
          </a:p>
        </p:txBody>
      </p:sp>
      <p:sp>
        <p:nvSpPr>
          <p:cNvPr id="8" name="标题 1"/>
          <p:cNvSpPr>
            <a:spLocks noGrp="1"/>
          </p:cNvSpPr>
          <p:nvPr>
            <p:custDataLst>
              <p:tags r:id="rId3"/>
            </p:custDataLst>
          </p:nvPr>
        </p:nvSpPr>
        <p:spPr>
          <a:xfrm>
            <a:off x="251640" y="2571617"/>
            <a:ext cx="1655166" cy="36867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lstStyle>
            <a:lvl1pPr algn="ctr" rtl="0" fontAlgn="base">
              <a:spcBef>
                <a:spcPct val="0"/>
              </a:spcBef>
              <a:spcAft>
                <a:spcPct val="0"/>
              </a:spcAft>
              <a:defRPr sz="5865" kern="1200">
                <a:solidFill>
                  <a:schemeClr val="lt1"/>
                </a:solidFill>
                <a:latin typeface="+mj-lt"/>
                <a:ea typeface="+mj-ea"/>
                <a:cs typeface="+mj-cs"/>
              </a:defRPr>
            </a:lvl1pPr>
            <a:lvl2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9pPr>
          </a:lstStyle>
          <a:p>
            <a:pPr lvl="0" algn="ctr"/>
            <a:r>
              <a:rPr lang="zh-CN" altLang="en-US" sz="2000" b="1" dirty="0" smtClean="0">
                <a:ln>
                  <a:noFill/>
                </a:ln>
                <a:solidFill>
                  <a:schemeClr val="bg1"/>
                </a:solidFill>
                <a:latin typeface="黑体" panose="02010609060101010101" charset="-122"/>
                <a:ea typeface="黑体" panose="02010609060101010101" charset="-122"/>
                <a:sym typeface="+mn-ea"/>
              </a:rPr>
              <a:t>纳税期限</a:t>
            </a:r>
            <a:endParaRPr lang="zh-CN" altLang="en-US" sz="2000" b="1" dirty="0">
              <a:ln>
                <a:noFill/>
              </a:ln>
              <a:solidFill>
                <a:schemeClr val="bg1"/>
              </a:solidFill>
              <a:latin typeface="黑体" panose="02010609060101010101" charset="-122"/>
              <a:ea typeface="黑体" panose="02010609060101010101" charset="-122"/>
              <a:sym typeface="+mn-ea"/>
            </a:endParaRPr>
          </a:p>
        </p:txBody>
      </p:sp>
      <p:sp>
        <p:nvSpPr>
          <p:cNvPr id="9" name="内容占位符 2"/>
          <p:cNvSpPr txBox="1"/>
          <p:nvPr>
            <p:custDataLst>
              <p:tags r:id="rId4"/>
            </p:custDataLst>
          </p:nvPr>
        </p:nvSpPr>
        <p:spPr>
          <a:xfrm>
            <a:off x="35560" y="3003550"/>
            <a:ext cx="9209405" cy="973455"/>
          </a:xfrm>
          <a:prstGeom prst="rect">
            <a:avLst/>
          </a:prstGeom>
        </p:spPr>
        <p:txBody>
          <a:bodyPr>
            <a:noAutofit/>
          </a:bodyPr>
          <a:lstStyle/>
          <a:p>
            <a:pPr marL="285750" marR="0" lvl="0" indent="-285750" algn="l" rtl="0" fontAlgn="base" latinLnBrk="0">
              <a:lnSpc>
                <a:spcPct val="100000"/>
              </a:lnSpc>
              <a:spcBef>
                <a:spcPts val="130"/>
              </a:spcBef>
              <a:buClrTx/>
              <a:buSzTx/>
              <a:buFont typeface="Wingdings" panose="05000000000000000000" charset="0"/>
              <a:buChar char="Ø"/>
            </a:pPr>
            <a:r>
              <a:rPr kumimoji="0" lang="en-US" altLang="zh-CN"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rPr>
              <a:t>    </a:t>
            </a:r>
            <a:r>
              <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rPr>
              <a:t>一般情形：</a:t>
            </a:r>
            <a:r>
              <a:rPr kumimoji="0" lang="zh-CN" altLang="en-US" sz="2000" b="1" i="0" u="none" strike="noStrike" kern="1200" cap="none" spc="0" normalizeH="0" baseline="0" dirty="0">
                <a:latin typeface="仿宋_GB2312" panose="02010609030101010101" pitchFamily="49" charset="-122"/>
                <a:ea typeface="仿宋_GB2312" panose="02010609030101010101" pitchFamily="49" charset="-122"/>
                <a:cs typeface="+mn-cs"/>
              </a:rPr>
              <a:t>按月计算，按季申报缴纳。</a:t>
            </a:r>
            <a:r>
              <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sym typeface="+mn-ea"/>
              </a:rPr>
              <a:t>应当自</a:t>
            </a:r>
            <a:r>
              <a:rPr kumimoji="0" lang="zh-CN" altLang="en-US" sz="2000" b="1" i="0" u="none" strike="noStrike" kern="1200" cap="none" spc="0" normalizeH="0" baseline="0" dirty="0">
                <a:solidFill>
                  <a:srgbClr val="FF0000"/>
                </a:solidFill>
                <a:latin typeface="仿宋_GB2312" panose="02010609030101010101" pitchFamily="49" charset="-122"/>
                <a:ea typeface="仿宋_GB2312" panose="02010609030101010101" pitchFamily="49" charset="-122"/>
                <a:cs typeface="+mn-cs"/>
                <a:sym typeface="+mn-ea"/>
              </a:rPr>
              <a:t>季度终了之日起十五日内</a:t>
            </a:r>
            <a:r>
              <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sym typeface="+mn-ea"/>
              </a:rPr>
              <a:t>，向税务机关办理纳税申报并缴纳税款</a:t>
            </a:r>
            <a:r>
              <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sym typeface="+mn-ea"/>
              </a:rPr>
              <a:t>。</a:t>
            </a:r>
            <a:endPar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sym typeface="+mn-ea"/>
            </a:endParaRPr>
          </a:p>
          <a:p>
            <a:pPr marL="285750" marR="0" lvl="0" indent="-285750" algn="l" rtl="0" fontAlgn="base" latinLnBrk="0">
              <a:lnSpc>
                <a:spcPct val="100000"/>
              </a:lnSpc>
              <a:spcBef>
                <a:spcPts val="130"/>
              </a:spcBef>
              <a:buClrTx/>
              <a:buSzTx/>
              <a:buFont typeface="Wingdings" panose="05000000000000000000" charset="0"/>
              <a:buChar char="Ø"/>
            </a:pPr>
            <a:r>
              <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sym typeface="+mn-ea"/>
              </a:rPr>
              <a:t>    特殊情形：</a:t>
            </a:r>
            <a:r>
              <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rPr>
              <a:t>不能按固定期限计算缴纳的，可以</a:t>
            </a:r>
            <a:r>
              <a:rPr kumimoji="0" lang="zh-CN" altLang="en-US" sz="2000" b="1" i="0" u="none" strike="noStrike" kern="1200" cap="none" spc="0" normalizeH="0" baseline="0" dirty="0">
                <a:latin typeface="仿宋_GB2312" panose="02010609030101010101" pitchFamily="49" charset="-122"/>
                <a:ea typeface="仿宋_GB2312" panose="02010609030101010101" pitchFamily="49" charset="-122"/>
                <a:cs typeface="+mn-cs"/>
              </a:rPr>
              <a:t>按次申报缴纳</a:t>
            </a:r>
            <a:r>
              <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rPr>
              <a:t>。</a:t>
            </a:r>
            <a:endParaRPr kumimoji="0" lang="zh-CN" altLang="en-US"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endParaRPr>
          </a:p>
        </p:txBody>
      </p:sp>
      <p:sp>
        <p:nvSpPr>
          <p:cNvPr id="11" name="文本框 10"/>
          <p:cNvSpPr txBox="1"/>
          <p:nvPr/>
        </p:nvSpPr>
        <p:spPr>
          <a:xfrm>
            <a:off x="1690370" y="5039360"/>
            <a:ext cx="3048000" cy="368300"/>
          </a:xfrm>
          <a:prstGeom prst="rect">
            <a:avLst/>
          </a:prstGeom>
          <a:noFill/>
        </p:spPr>
        <p:txBody>
          <a:bodyPr wrap="square" rtlCol="0">
            <a:spAutoFit/>
          </a:bodyPr>
          <a:lstStyle/>
          <a:p>
            <a:endParaRPr lang="zh-CN" altLang="en-US"/>
          </a:p>
        </p:txBody>
      </p:sp>
      <p:sp>
        <p:nvSpPr>
          <p:cNvPr id="4" name="标题 1"/>
          <p:cNvSpPr>
            <a:spLocks noGrp="1"/>
          </p:cNvSpPr>
          <p:nvPr>
            <p:custDataLst>
              <p:tags r:id="rId5"/>
            </p:custDataLst>
          </p:nvPr>
        </p:nvSpPr>
        <p:spPr>
          <a:xfrm>
            <a:off x="179885" y="4155942"/>
            <a:ext cx="1655166" cy="36867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lstStyle>
            <a:lvl1pPr algn="ctr" rtl="0" fontAlgn="base">
              <a:spcBef>
                <a:spcPct val="0"/>
              </a:spcBef>
              <a:spcAft>
                <a:spcPct val="0"/>
              </a:spcAft>
              <a:defRPr sz="5865" kern="1200">
                <a:solidFill>
                  <a:schemeClr val="lt1"/>
                </a:solidFill>
                <a:latin typeface="+mj-lt"/>
                <a:ea typeface="+mj-ea"/>
                <a:cs typeface="+mj-cs"/>
              </a:defRPr>
            </a:lvl1pPr>
            <a:lvl2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lt1"/>
                </a:solidFill>
                <a:latin typeface="Calibri" panose="020F0502020204030204" pitchFamily="34" charset="0"/>
                <a:ea typeface="宋体" panose="02010600030101010101" pitchFamily="2" charset="-122"/>
              </a:defRPr>
            </a:lvl9pPr>
          </a:lstStyle>
          <a:p>
            <a:pPr lvl="0" algn="ctr"/>
            <a:r>
              <a:rPr lang="zh-CN" altLang="en-US" sz="2000" b="1" dirty="0" smtClean="0">
                <a:ln>
                  <a:noFill/>
                </a:ln>
                <a:solidFill>
                  <a:schemeClr val="bg1"/>
                </a:solidFill>
                <a:latin typeface="黑体" panose="02010609060101010101" charset="-122"/>
                <a:ea typeface="黑体" panose="02010609060101010101" charset="-122"/>
                <a:sym typeface="+mn-ea"/>
              </a:rPr>
              <a:t>纳税地点</a:t>
            </a:r>
            <a:endParaRPr lang="zh-CN" altLang="en-US" sz="2000" b="1" dirty="0">
              <a:ln>
                <a:noFill/>
              </a:ln>
              <a:solidFill>
                <a:schemeClr val="bg1"/>
              </a:solidFill>
              <a:latin typeface="黑体" panose="02010609060101010101" charset="-122"/>
              <a:ea typeface="黑体" panose="02010609060101010101" charset="-122"/>
              <a:sym typeface="+mn-ea"/>
            </a:endParaRPr>
          </a:p>
        </p:txBody>
      </p:sp>
      <p:sp>
        <p:nvSpPr>
          <p:cNvPr id="5" name="内容占位符 2"/>
          <p:cNvSpPr txBox="1"/>
          <p:nvPr>
            <p:custDataLst>
              <p:tags r:id="rId6"/>
            </p:custDataLst>
          </p:nvPr>
        </p:nvSpPr>
        <p:spPr>
          <a:xfrm>
            <a:off x="1835785" y="4170045"/>
            <a:ext cx="7157720" cy="973455"/>
          </a:xfrm>
          <a:prstGeom prst="rect">
            <a:avLst/>
          </a:prstGeom>
        </p:spPr>
        <p:txBody>
          <a:bodyPr>
            <a:noAutofit/>
          </a:bodyPr>
          <a:p>
            <a:pPr marL="285750" marR="0" lvl="0" indent="-285750" algn="l" rtl="0" fontAlgn="base" latinLnBrk="0">
              <a:lnSpc>
                <a:spcPct val="100000"/>
              </a:lnSpc>
              <a:spcBef>
                <a:spcPts val="130"/>
              </a:spcBef>
              <a:buClrTx/>
              <a:buSzTx/>
              <a:buFont typeface="Wingdings" panose="05000000000000000000" charset="0"/>
              <a:buChar char="Ø"/>
            </a:pPr>
            <a:r>
              <a:rPr kumimoji="0" lang="en-US" altLang="zh-CN"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rPr>
              <a:t>纳税人应当向</a:t>
            </a:r>
            <a:r>
              <a:rPr kumimoji="0" lang="en-US" altLang="zh-CN" sz="2000" b="1" i="0" u="none" strike="noStrike" kern="1200" cap="none" spc="0" normalizeH="0" baseline="0" dirty="0">
                <a:solidFill>
                  <a:srgbClr val="FF0000"/>
                </a:solidFill>
                <a:latin typeface="仿宋_GB2312" panose="02010609030101010101" pitchFamily="49" charset="-122"/>
                <a:ea typeface="仿宋_GB2312" panose="02010609030101010101" pitchFamily="49" charset="-122"/>
                <a:cs typeface="+mn-cs"/>
              </a:rPr>
              <a:t>应税污染物排放地</a:t>
            </a:r>
            <a:r>
              <a:rPr kumimoji="0" lang="en-US" altLang="zh-CN"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rPr>
              <a:t>的税务机关申报缴纳环境保护税。</a:t>
            </a:r>
            <a:endParaRPr kumimoji="0" lang="en-US" altLang="zh-CN" sz="2000" b="1" i="0" u="none" strike="noStrike" kern="1200" cap="none" spc="0" normalizeH="0" baseline="0" dirty="0">
              <a:solidFill>
                <a:schemeClr val="tx1"/>
              </a:solidFill>
              <a:latin typeface="仿宋_GB2312" panose="02010609030101010101" pitchFamily="49" charset="-122"/>
              <a:ea typeface="仿宋_GB2312" panose="02010609030101010101" pitchFamily="49" charset="-122"/>
              <a:cs typeface="+mn-cs"/>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4096412B-43A4-7240-8F41-F48C74CF5FAE}" type="slidenum">
              <a:rPr lang="zh-CN" altLang="en-US" sz="1200" smtClean="0">
                <a:solidFill>
                  <a:srgbClr val="898989"/>
                </a:solidFill>
                <a:latin typeface="Arial" panose="020B0604020202020204" pitchFamily="34" charset="0"/>
              </a:rPr>
            </a:fld>
            <a:endParaRPr lang="zh-CN" altLang="en-US" sz="1800">
              <a:latin typeface="Arial" panose="020B0604020202020204" pitchFamily="34" charset="0"/>
            </a:endParaRPr>
          </a:p>
        </p:txBody>
      </p:sp>
      <p:pic>
        <p:nvPicPr>
          <p:cNvPr id="123907"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9713"/>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ChangeArrowheads="1"/>
          </p:cNvSpPr>
          <p:nvPr/>
        </p:nvSpPr>
        <p:spPr bwMode="auto">
          <a:xfrm>
            <a:off x="2330768" y="1924050"/>
            <a:ext cx="51419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4000" b="1">
                <a:solidFill>
                  <a:schemeClr val="accent1"/>
                </a:solidFill>
                <a:latin typeface="微软雅黑" panose="020B0503020204020204" pitchFamily="34" charset="-122"/>
                <a:sym typeface="微软雅黑" panose="020B0503020204020204" pitchFamily="34" charset="-122"/>
              </a:rPr>
              <a:t>谢</a:t>
            </a:r>
            <a:r>
              <a:rPr lang="en-US" altLang="zh-CN" sz="4000" b="1">
                <a:solidFill>
                  <a:schemeClr val="accent1"/>
                </a:solidFill>
                <a:latin typeface="微软雅黑" panose="020B0503020204020204" pitchFamily="34" charset="-122"/>
                <a:sym typeface="微软雅黑" panose="020B0503020204020204" pitchFamily="34" charset="-122"/>
              </a:rPr>
              <a:t> </a:t>
            </a:r>
            <a:r>
              <a:rPr lang="zh-CN" altLang="en-US" sz="4000" b="1">
                <a:solidFill>
                  <a:schemeClr val="accent1"/>
                </a:solidFill>
                <a:latin typeface="微软雅黑" panose="020B0503020204020204" pitchFamily="34" charset="-122"/>
                <a:sym typeface="微软雅黑" panose="020B0503020204020204" pitchFamily="34" charset="-122"/>
              </a:rPr>
              <a:t>谢！</a:t>
            </a:r>
            <a:endParaRPr lang="zh-CN" altLang="en-US" sz="4000" b="1">
              <a:solidFill>
                <a:schemeClr val="accent1"/>
              </a:solidFill>
              <a:latin typeface="微软雅黑" panose="020B0503020204020204" pitchFamily="34" charset="-122"/>
              <a:sym typeface="微软雅黑" panose="020B0503020204020204" pitchFamily="34" charset="-122"/>
            </a:endParaRPr>
          </a:p>
        </p:txBody>
      </p:sp>
      <p:sp>
        <p:nvSpPr>
          <p:cNvPr id="21509" name="直接连接符 5"/>
          <p:cNvSpPr>
            <a:spLocks noChangeShapeType="1"/>
          </p:cNvSpPr>
          <p:nvPr/>
        </p:nvSpPr>
        <p:spPr bwMode="auto">
          <a:xfrm flipH="1">
            <a:off x="3924300" y="2486025"/>
            <a:ext cx="4616450" cy="1588"/>
          </a:xfrm>
          <a:prstGeom prst="line">
            <a:avLst/>
          </a:prstGeom>
          <a:noFill/>
          <a:ln w="12700">
            <a:solidFill>
              <a:schemeClr val="accent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1510" name="矩形 9"/>
          <p:cNvSpPr>
            <a:spLocks noChangeArrowheads="1"/>
          </p:cNvSpPr>
          <p:nvPr/>
        </p:nvSpPr>
        <p:spPr bwMode="auto">
          <a:xfrm>
            <a:off x="8728075" y="1898650"/>
            <a:ext cx="415925" cy="1609725"/>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68557" tIns="34279" rIns="68557" bIns="342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latin typeface="微软雅黑" panose="020B0503020204020204" pitchFamily="34" charset="-122"/>
              <a:sym typeface="微软雅黑" panose="020B0503020204020204" pitchFamily="34" charset="-122"/>
            </a:endParaRPr>
          </a:p>
        </p:txBody>
      </p:sp>
      <p:grpSp>
        <p:nvGrpSpPr>
          <p:cNvPr id="2" name="组合 15"/>
          <p:cNvGrpSpPr/>
          <p:nvPr/>
        </p:nvGrpSpPr>
        <p:grpSpPr bwMode="auto">
          <a:xfrm>
            <a:off x="8121650" y="3071813"/>
            <a:ext cx="431800" cy="433387"/>
            <a:chOff x="0" y="0"/>
            <a:chExt cx="432048" cy="432834"/>
          </a:xfrm>
        </p:grpSpPr>
        <p:sp>
          <p:nvSpPr>
            <p:cNvPr id="123926" name="椭圆 22"/>
            <p:cNvSpPr>
              <a:spLocks noChangeArrowheads="1"/>
            </p:cNvSpPr>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123927" name="Freeform 59"/>
            <p:cNvSpPr>
              <a:spLocks noChangeArrowheads="1"/>
            </p:cNvSpPr>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3" name="组合 26"/>
          <p:cNvGrpSpPr/>
          <p:nvPr/>
        </p:nvGrpSpPr>
        <p:grpSpPr bwMode="auto">
          <a:xfrm>
            <a:off x="6824663" y="3071813"/>
            <a:ext cx="431800" cy="431800"/>
            <a:chOff x="0" y="0"/>
            <a:chExt cx="432048" cy="432048"/>
          </a:xfrm>
        </p:grpSpPr>
        <p:sp>
          <p:nvSpPr>
            <p:cNvPr id="123924"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123925"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4" name="组合 29"/>
          <p:cNvGrpSpPr/>
          <p:nvPr/>
        </p:nvGrpSpPr>
        <p:grpSpPr bwMode="auto">
          <a:xfrm>
            <a:off x="7472363" y="3071813"/>
            <a:ext cx="433387" cy="433387"/>
            <a:chOff x="0" y="0"/>
            <a:chExt cx="432833" cy="432834"/>
          </a:xfrm>
        </p:grpSpPr>
        <p:sp>
          <p:nvSpPr>
            <p:cNvPr id="123922"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123923"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5" name="组合 32"/>
          <p:cNvGrpSpPr/>
          <p:nvPr/>
        </p:nvGrpSpPr>
        <p:grpSpPr bwMode="auto">
          <a:xfrm>
            <a:off x="5527675" y="3071813"/>
            <a:ext cx="433388" cy="433387"/>
            <a:chOff x="0" y="0"/>
            <a:chExt cx="432833" cy="432834"/>
          </a:xfrm>
        </p:grpSpPr>
        <p:sp>
          <p:nvSpPr>
            <p:cNvPr id="123920" name="椭圆 16"/>
            <p:cNvSpPr>
              <a:spLocks noChangeArrowheads="1"/>
            </p:cNvSpPr>
            <p:nvPr/>
          </p:nvSpPr>
          <p:spPr bwMode="auto">
            <a:xfrm>
              <a:off x="0" y="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123921" name="Freeform 75"/>
            <p:cNvSpPr>
              <a:spLocks noChangeArrowheads="1"/>
            </p:cNvSpPr>
            <p:nvPr/>
          </p:nvSpPr>
          <p:spPr bwMode="auto">
            <a:xfrm>
              <a:off x="91984" y="111059"/>
              <a:ext cx="248863" cy="210716"/>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 name="组合 35"/>
          <p:cNvGrpSpPr/>
          <p:nvPr/>
        </p:nvGrpSpPr>
        <p:grpSpPr bwMode="auto">
          <a:xfrm>
            <a:off x="6176963" y="3071813"/>
            <a:ext cx="433387" cy="433387"/>
            <a:chOff x="0" y="0"/>
            <a:chExt cx="432833" cy="432834"/>
          </a:xfrm>
        </p:grpSpPr>
        <p:sp>
          <p:nvSpPr>
            <p:cNvPr id="123918"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123919"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
        <p:nvSpPr>
          <p:cNvPr id="123917" name="文本框 2"/>
          <p:cNvSpPr>
            <a:spLocks noChangeArrowheads="1"/>
          </p:cNvSpPr>
          <p:nvPr/>
        </p:nvSpPr>
        <p:spPr bwMode="auto">
          <a:xfrm>
            <a:off x="7077075" y="376713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800">
              <a:solidFill>
                <a:srgbClr val="3F3F3F"/>
              </a:solidFill>
              <a:latin typeface="微软雅黑" panose="020B0503020204020204" pitchFamily="34" charset="-122"/>
              <a:sym typeface="微软雅黑" panose="020B0503020204020204" pitchFamily="3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510"/>
                                        </p:tgtEl>
                                        <p:attrNameLst>
                                          <p:attrName>style.visibility</p:attrName>
                                        </p:attrNameLst>
                                      </p:cBhvr>
                                      <p:to>
                                        <p:strVal val="visible"/>
                                      </p:to>
                                    </p:set>
                                    <p:animEffect>
                                      <p:cBhvr>
                                        <p:cTn id="7" dur="500"/>
                                        <p:tgtEl>
                                          <p:spTgt spid="215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1508"/>
                                        </p:tgtEl>
                                        <p:attrNameLst>
                                          <p:attrName>style.visibility</p:attrName>
                                        </p:attrNameLst>
                                      </p:cBhvr>
                                      <p:to>
                                        <p:strVal val="visible"/>
                                      </p:to>
                                    </p:set>
                                    <p:anim calcmode="lin" valueType="num">
                                      <p:cBhvr>
                                        <p:cTn id="11" dur="500" fill="hold"/>
                                        <p:tgtEl>
                                          <p:spTgt spid="2150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1508"/>
                                        </p:tgtEl>
                                        <p:attrNameLst>
                                          <p:attrName>ppt_y</p:attrName>
                                        </p:attrNameLst>
                                      </p:cBhvr>
                                      <p:tavLst>
                                        <p:tav tm="0">
                                          <p:val>
                                            <p:strVal val="#ppt_y"/>
                                          </p:val>
                                        </p:tav>
                                        <p:tav tm="100000">
                                          <p:val>
                                            <p:strVal val="#ppt_y"/>
                                          </p:val>
                                        </p:tav>
                                      </p:tavLst>
                                    </p:anim>
                                    <p:anim calcmode="lin" valueType="num">
                                      <p:cBhvr>
                                        <p:cTn id="13" dur="500" fill="hold"/>
                                        <p:tgtEl>
                                          <p:spTgt spid="2150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1508"/>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1508"/>
                                        </p:tgtEl>
                                      </p:cBhvr>
                                    </p:animEffect>
                                  </p:childTnLst>
                                </p:cTn>
                              </p:par>
                            </p:childTnLst>
                          </p:cTn>
                        </p:par>
                        <p:par>
                          <p:cTn id="16" fill="hold">
                            <p:stCondLst>
                              <p:cond delay="1149"/>
                            </p:stCondLst>
                            <p:childTnLst>
                              <p:par>
                                <p:cTn id="17" presetID="22" presetClass="entr" presetSubtype="2" fill="hold" nodeType="afterEffect">
                                  <p:stCondLst>
                                    <p:cond delay="0"/>
                                  </p:stCondLst>
                                  <p:childTnLst>
                                    <p:set>
                                      <p:cBhvr>
                                        <p:cTn id="18" dur="1" fill="hold">
                                          <p:stCondLst>
                                            <p:cond delay="0"/>
                                          </p:stCondLst>
                                        </p:cTn>
                                        <p:tgtEl>
                                          <p:spTgt spid="21509"/>
                                        </p:tgtEl>
                                        <p:attrNameLst>
                                          <p:attrName>style.visibility</p:attrName>
                                        </p:attrNameLst>
                                      </p:cBhvr>
                                      <p:to>
                                        <p:strVal val="visible"/>
                                      </p:to>
                                    </p:set>
                                    <p:animEffect>
                                      <p:cBhvr>
                                        <p:cTn id="19" dur="1000"/>
                                        <p:tgtEl>
                                          <p:spTgt spid="21509"/>
                                        </p:tgtEl>
                                      </p:cBhvr>
                                    </p:animEffect>
                                  </p:childTnLst>
                                </p:cTn>
                              </p:par>
                            </p:childTnLst>
                          </p:cTn>
                        </p:par>
                        <p:par>
                          <p:cTn id="20" fill="hold">
                            <p:stCondLst>
                              <p:cond delay="2149"/>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p:cBhvr>
                                        <p:cTn id="25" dur="500"/>
                                        <p:tgtEl>
                                          <p:spTgt spid="5"/>
                                        </p:tgtEl>
                                      </p:cBhvr>
                                    </p:animEffect>
                                  </p:childTnLst>
                                </p:cTn>
                              </p:par>
                              <p:par>
                                <p:cTn id="26" presetID="10" presetClass="entr" presetSubtype="0" fill="hold" nodeType="withEffect">
                                  <p:stCondLst>
                                    <p:cond delay="2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p:cBhvr>
                                        <p:cTn id="30" dur="500"/>
                                        <p:tgtEl>
                                          <p:spTgt spid="6"/>
                                        </p:tgtEl>
                                      </p:cBhvr>
                                    </p:animEffect>
                                  </p:childTnLst>
                                </p:cTn>
                              </p:par>
                              <p:par>
                                <p:cTn id="31" presetID="10" presetClass="entr" presetSubtype="0" fill="hold" nodeType="withEffect">
                                  <p:stCondLst>
                                    <p:cond delay="40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p:cBhvr>
                                        <p:cTn id="35" dur="500"/>
                                        <p:tgtEl>
                                          <p:spTgt spid="3"/>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p:cBhvr>
                                        <p:cTn id="40" dur="500"/>
                                        <p:tgtEl>
                                          <p:spTgt spid="4"/>
                                        </p:tgtEl>
                                      </p:cBhvr>
                                    </p:animEffect>
                                  </p:childTnLst>
                                </p:cTn>
                              </p:par>
                              <p:par>
                                <p:cTn id="41" presetID="10" presetClass="entr" presetSubtype="0" fill="hold" nodeType="withEffect">
                                  <p:stCondLst>
                                    <p:cond delay="80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autoUpdateAnimBg="0"/>
      <p:bldP spid="21510"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竖排标题 1"/>
          <p:cNvSpPr>
            <a:spLocks noGrp="1" noChangeArrowheads="1"/>
          </p:cNvSpPr>
          <p:nvPr>
            <p:ph type="title" orient="vert"/>
          </p:nvPr>
        </p:nvSpPr>
        <p:spPr>
          <a:xfrm>
            <a:off x="252413" y="-20638"/>
            <a:ext cx="7775575" cy="1049338"/>
          </a:xfrm>
        </p:spPr>
        <p:txBody>
          <a:bodyPr/>
          <a:lstStyle/>
          <a:p>
            <a:r>
              <a:rPr kumimoji="1" lang="zh-CN" altLang="en-US" dirty="0" smtClean="0">
                <a:ea typeface="宋体" panose="02010600030101010101" pitchFamily="2" charset="-122"/>
              </a:rPr>
              <a:t>政策依据</a:t>
            </a:r>
            <a:endParaRPr kumimoji="1" lang="zh-CN" altLang="en-US" dirty="0">
              <a:latin typeface="微软雅黑" panose="020B0503020204020204" pitchFamily="34" charset="-122"/>
              <a:ea typeface="宋体" panose="02010600030101010101" pitchFamily="2" charset="-122"/>
            </a:endParaRPr>
          </a:p>
        </p:txBody>
      </p:sp>
      <p:sp>
        <p:nvSpPr>
          <p:cNvPr id="2" name="文本框 1"/>
          <p:cNvSpPr txBox="1"/>
          <p:nvPr/>
        </p:nvSpPr>
        <p:spPr>
          <a:xfrm>
            <a:off x="107315" y="1028700"/>
            <a:ext cx="7105015" cy="1291590"/>
          </a:xfrm>
          <a:prstGeom prst="rect">
            <a:avLst/>
          </a:prstGeom>
          <a:noFill/>
        </p:spPr>
        <p:txBody>
          <a:bodyPr wrap="square" rtlCol="0">
            <a:spAutoFit/>
          </a:bodyPr>
          <a:lstStyle/>
          <a:p>
            <a:pPr algn="just"/>
            <a:r>
              <a:rPr lang="en-US" altLang="zh-CN" dirty="0"/>
              <a:t>     </a:t>
            </a:r>
            <a:endParaRPr lang="zh-CN" altLang="en-US" dirty="0"/>
          </a:p>
          <a:p>
            <a:pPr algn="just"/>
            <a:r>
              <a:rPr lang="zh-CN" altLang="en-US" sz="2000" b="1" dirty="0"/>
              <a:t>《中华人民共和国环境保护税法》2018年1月1日起施行。</a:t>
            </a:r>
            <a:endParaRPr lang="zh-CN" altLang="en-US" sz="2000" b="1" dirty="0"/>
          </a:p>
          <a:p>
            <a:pPr algn="just"/>
            <a:endParaRPr lang="zh-CN" altLang="en-US" sz="2000" b="1" dirty="0"/>
          </a:p>
          <a:p>
            <a:pPr algn="just"/>
            <a:r>
              <a:rPr lang="zh-CN" altLang="en-US" sz="2000" b="1" dirty="0"/>
              <a:t>《中华人民共和国环境保护税法实施条例》（国令第693号</a:t>
            </a:r>
            <a:r>
              <a:rPr lang="zh-CN" altLang="en-US" b="1" dirty="0"/>
              <a:t>）</a:t>
            </a:r>
            <a:endParaRPr lang="zh-CN" altLang="en-US" b="1" dirty="0"/>
          </a:p>
        </p:txBody>
      </p:sp>
    </p:spTree>
  </p:cSld>
  <p:clrMapOvr>
    <a:masterClrMapping/>
  </p:clrMapOvr>
  <p:transition spd="med" advClick="0"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orient="vert" idx="1"/>
          </p:nvPr>
        </p:nvSpPr>
        <p:spPr>
          <a:xfrm>
            <a:off x="338455" y="1341755"/>
            <a:ext cx="6465570" cy="2315845"/>
          </a:xfrm>
        </p:spPr>
        <p:txBody>
          <a:bodyPr/>
          <a:lstStyle/>
          <a:p>
            <a:pPr marL="0" indent="0" eaLnBrk="1" hangingPunct="1">
              <a:lnSpc>
                <a:spcPct val="200000"/>
              </a:lnSpc>
              <a:buFont typeface="Wingdings 3" panose="05040102010807070707" pitchFamily="2" charset="2"/>
              <a:buNone/>
            </a:pPr>
            <a:r>
              <a:rPr lang="zh-CN" altLang="zh-CN" sz="2000" b="1" dirty="0">
                <a:solidFill>
                  <a:srgbClr val="0070C0"/>
                </a:solidFill>
                <a:latin typeface="微软雅黑" panose="020B0503020204020204" pitchFamily="34" charset="-122"/>
                <a:ea typeface="宋体" panose="02010600030101010101" pitchFamily="2" charset="-122"/>
              </a:rPr>
              <a:t>税法第二条规定</a:t>
            </a:r>
            <a:r>
              <a:rPr lang="en-US" altLang="zh-CN" sz="2000" dirty="0">
                <a:solidFill>
                  <a:srgbClr val="000000"/>
                </a:solidFill>
                <a:latin typeface="微软雅黑" panose="020B0503020204020204" pitchFamily="34" charset="-122"/>
                <a:ea typeface="宋体" panose="02010600030101010101" pitchFamily="2" charset="-122"/>
              </a:rPr>
              <a:t>:</a:t>
            </a:r>
            <a:endParaRPr lang="en-US" altLang="zh-CN" sz="2000" dirty="0">
              <a:solidFill>
                <a:srgbClr val="000000"/>
              </a:solidFill>
              <a:latin typeface="微软雅黑" panose="020B0503020204020204" pitchFamily="34" charset="-122"/>
              <a:ea typeface="宋体" panose="02010600030101010101" pitchFamily="2" charset="-122"/>
            </a:endParaRPr>
          </a:p>
          <a:p>
            <a:pPr marL="0" indent="0" eaLnBrk="1" hangingPunct="1">
              <a:lnSpc>
                <a:spcPct val="200000"/>
              </a:lnSpc>
              <a:buFont typeface="Wingdings 3" panose="05040102010807070707" pitchFamily="2" charset="2"/>
              <a:buNone/>
            </a:pPr>
            <a:r>
              <a:rPr lang="zh-CN" altLang="zh-CN" sz="2000" dirty="0">
                <a:solidFill>
                  <a:srgbClr val="000000"/>
                </a:solidFill>
                <a:latin typeface="微软雅黑" panose="020B0503020204020204" pitchFamily="34" charset="-122"/>
                <a:ea typeface="宋体" panose="02010600030101010101" pitchFamily="2" charset="-122"/>
              </a:rPr>
              <a:t>在中华人民共和国</a:t>
            </a:r>
            <a:r>
              <a:rPr lang="zh-CN" altLang="zh-CN" sz="2000" b="1" u="sng" dirty="0">
                <a:solidFill>
                  <a:srgbClr val="000000"/>
                </a:solidFill>
                <a:latin typeface="微软雅黑" panose="020B0503020204020204" pitchFamily="34" charset="-122"/>
                <a:ea typeface="宋体" panose="02010600030101010101" pitchFamily="2" charset="-122"/>
              </a:rPr>
              <a:t>领域</a:t>
            </a:r>
            <a:r>
              <a:rPr lang="zh-CN" altLang="zh-CN" sz="2000" dirty="0">
                <a:solidFill>
                  <a:srgbClr val="000000"/>
                </a:solidFill>
                <a:latin typeface="微软雅黑" panose="020B0503020204020204" pitchFamily="34" charset="-122"/>
                <a:ea typeface="宋体" panose="02010600030101010101" pitchFamily="2" charset="-122"/>
              </a:rPr>
              <a:t>和中华人民共和国管辖的</a:t>
            </a:r>
            <a:r>
              <a:rPr lang="zh-CN" altLang="zh-CN" sz="2000" b="1" u="sng" dirty="0">
                <a:solidFill>
                  <a:srgbClr val="000000"/>
                </a:solidFill>
                <a:latin typeface="微软雅黑" panose="020B0503020204020204" pitchFamily="34" charset="-122"/>
                <a:ea typeface="宋体" panose="02010600030101010101" pitchFamily="2" charset="-122"/>
              </a:rPr>
              <a:t>其他海域</a:t>
            </a:r>
            <a:r>
              <a:rPr lang="zh-CN" altLang="zh-CN" sz="2000" dirty="0">
                <a:solidFill>
                  <a:srgbClr val="000000"/>
                </a:solidFill>
                <a:latin typeface="微软雅黑" panose="020B0503020204020204" pitchFamily="34" charset="-122"/>
                <a:ea typeface="宋体" panose="02010600030101010101" pitchFamily="2" charset="-122"/>
              </a:rPr>
              <a:t>，</a:t>
            </a:r>
            <a:r>
              <a:rPr lang="zh-CN" altLang="zh-CN" sz="2000" b="1" u="sng" dirty="0">
                <a:solidFill>
                  <a:srgbClr val="000000"/>
                </a:solidFill>
                <a:latin typeface="微软雅黑" panose="020B0503020204020204" pitchFamily="34" charset="-122"/>
                <a:ea typeface="宋体" panose="02010600030101010101" pitchFamily="2" charset="-122"/>
              </a:rPr>
              <a:t>直接</a:t>
            </a:r>
            <a:r>
              <a:rPr lang="zh-CN" altLang="zh-CN" sz="2000" dirty="0">
                <a:solidFill>
                  <a:srgbClr val="000000"/>
                </a:solidFill>
                <a:latin typeface="微软雅黑" panose="020B0503020204020204" pitchFamily="34" charset="-122"/>
                <a:ea typeface="宋体" panose="02010600030101010101" pitchFamily="2" charset="-122"/>
              </a:rPr>
              <a:t>向环境排放应税污染物的</a:t>
            </a:r>
            <a:r>
              <a:rPr lang="zh-CN" altLang="zh-CN" sz="2000" b="1" u="sng" dirty="0">
                <a:solidFill>
                  <a:srgbClr val="000000"/>
                </a:solidFill>
                <a:latin typeface="微软雅黑" panose="020B0503020204020204" pitchFamily="34" charset="-122"/>
                <a:ea typeface="宋体" panose="02010600030101010101" pitchFamily="2" charset="-122"/>
              </a:rPr>
              <a:t>企业事业单位和其他生产经营者</a:t>
            </a:r>
            <a:r>
              <a:rPr lang="zh-CN" altLang="zh-CN" sz="2000" dirty="0">
                <a:solidFill>
                  <a:srgbClr val="000000"/>
                </a:solidFill>
                <a:latin typeface="微软雅黑" panose="020B0503020204020204" pitchFamily="34" charset="-122"/>
                <a:ea typeface="宋体" panose="02010600030101010101" pitchFamily="2" charset="-122"/>
              </a:rPr>
              <a:t>为环境保护税的纳税人，应当依照本法规定缴纳环境保护税。</a:t>
            </a:r>
            <a:endParaRPr lang="zh-CN" altLang="zh-CN" sz="2000" dirty="0">
              <a:solidFill>
                <a:srgbClr val="000000"/>
              </a:solidFill>
              <a:latin typeface="微软雅黑" panose="020B0503020204020204" pitchFamily="34" charset="-122"/>
              <a:ea typeface="宋体" panose="02010600030101010101" pitchFamily="2" charset="-122"/>
            </a:endParaRPr>
          </a:p>
        </p:txBody>
      </p:sp>
      <p:sp>
        <p:nvSpPr>
          <p:cNvPr id="64515" name="矩形 1"/>
          <p:cNvSpPr>
            <a:spLocks noChangeArrowheads="1"/>
          </p:cNvSpPr>
          <p:nvPr/>
        </p:nvSpPr>
        <p:spPr bwMode="auto">
          <a:xfrm>
            <a:off x="250825" y="195263"/>
            <a:ext cx="61928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b="1" dirty="0" smtClean="0">
                <a:solidFill>
                  <a:srgbClr val="000000"/>
                </a:solidFill>
                <a:latin typeface="+mj-ea"/>
                <a:ea typeface="+mj-ea"/>
              </a:rPr>
              <a:t>纳税人</a:t>
            </a:r>
            <a:br>
              <a:rPr lang="zh-CN" altLang="en-US" b="1" dirty="0">
                <a:solidFill>
                  <a:srgbClr val="000000"/>
                </a:solidFill>
                <a:latin typeface="+mj-ea"/>
                <a:ea typeface="+mj-ea"/>
              </a:rPr>
            </a:br>
            <a:endParaRPr lang="zh-CN" altLang="en-US" sz="1200" b="1" dirty="0">
              <a:solidFill>
                <a:srgbClr val="000000"/>
              </a:solidFill>
              <a:latin typeface="+mj-ea"/>
              <a:ea typeface="+mj-ea"/>
            </a:endParaRPr>
          </a:p>
        </p:txBody>
      </p:sp>
      <p:sp>
        <p:nvSpPr>
          <p:cNvPr id="2" name="文本框 1"/>
          <p:cNvSpPr txBox="1"/>
          <p:nvPr/>
        </p:nvSpPr>
        <p:spPr>
          <a:xfrm>
            <a:off x="3131820" y="4371975"/>
            <a:ext cx="3001010" cy="398780"/>
          </a:xfrm>
          <a:prstGeom prst="rect">
            <a:avLst/>
          </a:prstGeom>
          <a:noFill/>
        </p:spPr>
        <p:txBody>
          <a:bodyPr wrap="square" rtlCol="0" anchor="t">
            <a:spAutoFit/>
          </a:bodyPr>
          <a:lstStyle/>
          <a:p>
            <a:r>
              <a:rPr lang="zh-CN" altLang="en-US" sz="2000" b="1" dirty="0">
                <a:latin typeface="微软雅黑" panose="020B0503020204020204" pitchFamily="34" charset="-122"/>
                <a:sym typeface="+mn-ea"/>
              </a:rPr>
              <a:t>行政机关和自然人不征收</a:t>
            </a:r>
            <a:endParaRPr lang="zh-CN" altLang="en-US" sz="2000" b="1" dirty="0">
              <a:latin typeface="微软雅黑" panose="020B0503020204020204" pitchFamily="34" charset="-122"/>
              <a:sym typeface="+mn-ea"/>
            </a:endParaRPr>
          </a:p>
        </p:txBody>
      </p:sp>
      <p:sp>
        <p:nvSpPr>
          <p:cNvPr id="3" name="左弧形箭头 2"/>
          <p:cNvSpPr/>
          <p:nvPr/>
        </p:nvSpPr>
        <p:spPr>
          <a:xfrm flipH="1">
            <a:off x="6228080" y="3220085"/>
            <a:ext cx="488315" cy="1415415"/>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orient="vert"/>
          </p:nvPr>
        </p:nvSpPr>
        <p:spPr>
          <a:xfrm>
            <a:off x="252413" y="123825"/>
            <a:ext cx="7775575" cy="8016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en-US" dirty="0" smtClean="0">
                <a:solidFill>
                  <a:srgbClr val="000000"/>
                </a:solidFill>
                <a:latin typeface="+mn-ea"/>
                <a:ea typeface="+mn-ea"/>
                <a:cs typeface="楷体" panose="02010609060101010101" pitchFamily="49" charset="-122"/>
              </a:rPr>
              <a:t>征税</a:t>
            </a:r>
            <a:r>
              <a:rPr lang="zh-CN" altLang="en-US" dirty="0">
                <a:solidFill>
                  <a:srgbClr val="000000"/>
                </a:solidFill>
                <a:latin typeface="+mn-ea"/>
                <a:ea typeface="+mn-ea"/>
                <a:cs typeface="楷体" panose="02010609060101010101" pitchFamily="49" charset="-122"/>
              </a:rPr>
              <a:t>对象</a:t>
            </a:r>
            <a:endParaRPr lang="zh-CN" altLang="en-US" dirty="0">
              <a:solidFill>
                <a:srgbClr val="000000"/>
              </a:solidFill>
              <a:latin typeface="+mn-ea"/>
              <a:ea typeface="+mn-ea"/>
              <a:cs typeface="楷体" panose="02010609060101010101" pitchFamily="49" charset="-122"/>
            </a:endParaRPr>
          </a:p>
        </p:txBody>
      </p:sp>
      <p:sp>
        <p:nvSpPr>
          <p:cNvPr id="69635" name="Rectangle 3"/>
          <p:cNvSpPr>
            <a:spLocks noGrp="1" noChangeArrowheads="1"/>
          </p:cNvSpPr>
          <p:nvPr>
            <p:ph type="body" orient="vert" idx="1"/>
          </p:nvPr>
        </p:nvSpPr>
        <p:spPr>
          <a:xfrm>
            <a:off x="323850" y="1131253"/>
            <a:ext cx="3009900" cy="698500"/>
          </a:xfrm>
        </p:spPr>
        <p:txBody>
          <a:bodyPr/>
          <a:lstStyle/>
          <a:p>
            <a:pPr eaLnBrk="1" hangingPunct="1">
              <a:lnSpc>
                <a:spcPts val="4000"/>
              </a:lnSpc>
              <a:spcBef>
                <a:spcPts val="500"/>
              </a:spcBef>
              <a:buFont typeface="Arial" panose="020B0604020202020204" pitchFamily="34" charset="0"/>
              <a:buNone/>
            </a:pPr>
            <a:r>
              <a:rPr lang="zh-CN" altLang="en-US" sz="2000" b="1">
                <a:solidFill>
                  <a:srgbClr val="0070C0"/>
                </a:solidFill>
                <a:latin typeface="微软雅黑" panose="020B0503020204020204" pitchFamily="34" charset="-122"/>
                <a:ea typeface="宋体" panose="02010600030101010101" pitchFamily="2" charset="-122"/>
              </a:rPr>
              <a:t>应税污染物包括哪些？</a:t>
            </a:r>
            <a:endParaRPr lang="en-US" altLang="zh-CN" sz="2000" b="1">
              <a:solidFill>
                <a:srgbClr val="0070C0"/>
              </a:solidFill>
              <a:latin typeface="微软雅黑" panose="020B0503020204020204" pitchFamily="34" charset="-122"/>
              <a:ea typeface="宋体" panose="02010600030101010101" pitchFamily="2" charset="-122"/>
            </a:endParaRPr>
          </a:p>
        </p:txBody>
      </p:sp>
      <p:grpSp>
        <p:nvGrpSpPr>
          <p:cNvPr id="69636" name="组合 84"/>
          <p:cNvGrpSpPr/>
          <p:nvPr/>
        </p:nvGrpSpPr>
        <p:grpSpPr bwMode="auto">
          <a:xfrm>
            <a:off x="6330950" y="1492250"/>
            <a:ext cx="2344738" cy="688975"/>
            <a:chOff x="5147" y="2811"/>
            <a:chExt cx="3693" cy="1448"/>
          </a:xfrm>
        </p:grpSpPr>
        <p:sp>
          <p:nvSpPr>
            <p:cNvPr id="69649" name="TextBox 76"/>
            <p:cNvSpPr txBox="1">
              <a:spLocks noChangeArrowheads="1"/>
            </p:cNvSpPr>
            <p:nvPr/>
          </p:nvSpPr>
          <p:spPr bwMode="auto">
            <a:xfrm>
              <a:off x="5147" y="2811"/>
              <a:ext cx="173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endParaRPr lang="zh-CN" altLang="en-US" sz="2000">
                <a:latin typeface="微软雅黑" panose="020B0503020204020204" pitchFamily="34" charset="-122"/>
              </a:endParaRPr>
            </a:p>
          </p:txBody>
        </p:sp>
        <p:sp>
          <p:nvSpPr>
            <p:cNvPr id="69650" name="文本框 86"/>
            <p:cNvSpPr txBox="1">
              <a:spLocks noChangeArrowheads="1"/>
            </p:cNvSpPr>
            <p:nvPr/>
          </p:nvSpPr>
          <p:spPr bwMode="auto">
            <a:xfrm>
              <a:off x="5147" y="3393"/>
              <a:ext cx="3693"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30000"/>
                </a:lnSpc>
                <a:spcBef>
                  <a:spcPct val="0"/>
                </a:spcBef>
                <a:buFontTx/>
                <a:buNone/>
              </a:pPr>
              <a:endParaRPr lang="zh-CN" altLang="en-US" sz="1600">
                <a:latin typeface="微软雅黑" panose="020B0503020204020204" pitchFamily="34" charset="-122"/>
                <a:sym typeface="+mn-ea"/>
              </a:endParaRPr>
            </a:p>
          </p:txBody>
        </p:sp>
      </p:grpSp>
      <p:grpSp>
        <p:nvGrpSpPr>
          <p:cNvPr id="69637" name="组合 9"/>
          <p:cNvGrpSpPr/>
          <p:nvPr/>
        </p:nvGrpSpPr>
        <p:grpSpPr bwMode="auto">
          <a:xfrm>
            <a:off x="2076450" y="2026433"/>
            <a:ext cx="1338263" cy="1333500"/>
            <a:chOff x="1475093" y="1891932"/>
            <a:chExt cx="1338263" cy="1332892"/>
          </a:xfrm>
        </p:grpSpPr>
        <p:sp>
          <p:nvSpPr>
            <p:cNvPr id="69647" name="椭圆 2"/>
            <p:cNvSpPr>
              <a:spLocks noChangeArrowheads="1"/>
            </p:cNvSpPr>
            <p:nvPr/>
          </p:nvSpPr>
          <p:spPr bwMode="auto">
            <a:xfrm>
              <a:off x="1475093" y="1891932"/>
              <a:ext cx="1338263" cy="1332892"/>
            </a:xfrm>
            <a:prstGeom prst="ellipse">
              <a:avLst/>
            </a:prstGeom>
            <a:solidFill>
              <a:srgbClr val="65C3EE"/>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200">
                <a:solidFill>
                  <a:srgbClr val="000000"/>
                </a:solidFill>
                <a:latin typeface="微软雅黑" panose="020B0503020204020204" pitchFamily="34" charset="-122"/>
              </a:endParaRPr>
            </a:p>
          </p:txBody>
        </p:sp>
        <p:sp>
          <p:nvSpPr>
            <p:cNvPr id="69648" name="TextBox 76"/>
            <p:cNvSpPr txBox="1">
              <a:spLocks noChangeArrowheads="1"/>
            </p:cNvSpPr>
            <p:nvPr/>
          </p:nvSpPr>
          <p:spPr bwMode="auto">
            <a:xfrm>
              <a:off x="1475093" y="2186033"/>
              <a:ext cx="1338263" cy="82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Tx/>
                <a:buNone/>
              </a:pPr>
              <a:r>
                <a:rPr lang="zh-CN" altLang="en-US" sz="2400" b="1" dirty="0">
                  <a:solidFill>
                    <a:schemeClr val="bg1"/>
                  </a:solidFill>
                  <a:latin typeface="微软雅黑" panose="020B0503020204020204" pitchFamily="34" charset="-122"/>
                </a:rPr>
                <a:t>大气</a:t>
              </a:r>
              <a:endParaRPr lang="en-US" altLang="zh-CN" sz="2400" b="1" dirty="0">
                <a:solidFill>
                  <a:schemeClr val="bg1"/>
                </a:solidFill>
                <a:latin typeface="微软雅黑" panose="020B0503020204020204" pitchFamily="34" charset="-122"/>
              </a:endParaRPr>
            </a:p>
            <a:p>
              <a:pPr algn="ctr" eaLnBrk="1" hangingPunct="1">
                <a:spcBef>
                  <a:spcPct val="0"/>
                </a:spcBef>
                <a:buFontTx/>
                <a:buNone/>
              </a:pPr>
              <a:r>
                <a:rPr lang="zh-CN" altLang="en-US" sz="2400" b="1" dirty="0">
                  <a:solidFill>
                    <a:schemeClr val="bg1"/>
                  </a:solidFill>
                  <a:latin typeface="微软雅黑" panose="020B0503020204020204" pitchFamily="34" charset="-122"/>
                </a:rPr>
                <a:t>污染</a:t>
              </a:r>
              <a:endParaRPr lang="zh-CN" altLang="en-US" sz="2400" b="1" dirty="0">
                <a:solidFill>
                  <a:schemeClr val="bg1"/>
                </a:solidFill>
                <a:latin typeface="微软雅黑" panose="020B0503020204020204" pitchFamily="34" charset="-122"/>
              </a:endParaRPr>
            </a:p>
          </p:txBody>
        </p:sp>
      </p:grpSp>
      <p:grpSp>
        <p:nvGrpSpPr>
          <p:cNvPr id="69638" name="组合 1"/>
          <p:cNvGrpSpPr/>
          <p:nvPr/>
        </p:nvGrpSpPr>
        <p:grpSpPr bwMode="auto">
          <a:xfrm>
            <a:off x="395288" y="2067708"/>
            <a:ext cx="1338262" cy="1333500"/>
            <a:chOff x="1436993" y="3327032"/>
            <a:chExt cx="1338263" cy="1332892"/>
          </a:xfrm>
        </p:grpSpPr>
        <p:sp>
          <p:nvSpPr>
            <p:cNvPr id="69645" name="椭圆 3"/>
            <p:cNvSpPr>
              <a:spLocks noChangeArrowheads="1"/>
            </p:cNvSpPr>
            <p:nvPr/>
          </p:nvSpPr>
          <p:spPr bwMode="auto">
            <a:xfrm>
              <a:off x="1436993" y="3327032"/>
              <a:ext cx="1338263" cy="1332892"/>
            </a:xfrm>
            <a:prstGeom prst="ellipse">
              <a:avLst/>
            </a:prstGeom>
            <a:solidFill>
              <a:srgbClr val="063D54"/>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200">
                <a:solidFill>
                  <a:srgbClr val="FFFFFF"/>
                </a:solidFill>
                <a:latin typeface="微软雅黑" panose="020B0503020204020204" pitchFamily="34" charset="-122"/>
              </a:endParaRPr>
            </a:p>
          </p:txBody>
        </p:sp>
        <p:sp>
          <p:nvSpPr>
            <p:cNvPr id="69646" name="TextBox 76"/>
            <p:cNvSpPr txBox="1">
              <a:spLocks noChangeArrowheads="1"/>
            </p:cNvSpPr>
            <p:nvPr/>
          </p:nvSpPr>
          <p:spPr bwMode="auto">
            <a:xfrm>
              <a:off x="1436993" y="3755772"/>
              <a:ext cx="1338263" cy="46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Tx/>
                <a:buNone/>
              </a:pPr>
              <a:r>
                <a:rPr lang="zh-CN" altLang="en-US" sz="2400" b="1" dirty="0">
                  <a:solidFill>
                    <a:schemeClr val="bg1"/>
                  </a:solidFill>
                  <a:latin typeface="微软雅黑" panose="020B0503020204020204" pitchFamily="34" charset="-122"/>
                </a:rPr>
                <a:t>水污染</a:t>
              </a:r>
              <a:endParaRPr lang="zh-CN" altLang="en-US" sz="2400" b="1" dirty="0">
                <a:solidFill>
                  <a:schemeClr val="bg1"/>
                </a:solidFill>
                <a:latin typeface="微软雅黑" panose="020B0503020204020204" pitchFamily="34" charset="-122"/>
              </a:endParaRPr>
            </a:p>
          </p:txBody>
        </p:sp>
      </p:grpSp>
      <p:grpSp>
        <p:nvGrpSpPr>
          <p:cNvPr id="69639" name="组合 8"/>
          <p:cNvGrpSpPr/>
          <p:nvPr/>
        </p:nvGrpSpPr>
        <p:grpSpPr bwMode="auto">
          <a:xfrm>
            <a:off x="3756025" y="2053420"/>
            <a:ext cx="1338263" cy="1331913"/>
            <a:chOff x="4750106" y="1893871"/>
            <a:chExt cx="1338262" cy="1330783"/>
          </a:xfrm>
        </p:grpSpPr>
        <p:sp>
          <p:nvSpPr>
            <p:cNvPr id="69643" name="椭圆 4"/>
            <p:cNvSpPr>
              <a:spLocks noChangeArrowheads="1"/>
            </p:cNvSpPr>
            <p:nvPr/>
          </p:nvSpPr>
          <p:spPr bwMode="auto">
            <a:xfrm>
              <a:off x="4750106" y="1893871"/>
              <a:ext cx="1338262" cy="1330783"/>
            </a:xfrm>
            <a:prstGeom prst="ellipse">
              <a:avLst/>
            </a:pr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200">
                <a:solidFill>
                  <a:srgbClr val="FFFFFF"/>
                </a:solidFill>
                <a:latin typeface="微软雅黑" panose="020B0503020204020204" pitchFamily="34" charset="-122"/>
              </a:endParaRPr>
            </a:p>
          </p:txBody>
        </p:sp>
        <p:sp>
          <p:nvSpPr>
            <p:cNvPr id="69644" name="TextBox 76"/>
            <p:cNvSpPr txBox="1">
              <a:spLocks noChangeArrowheads="1"/>
            </p:cNvSpPr>
            <p:nvPr/>
          </p:nvSpPr>
          <p:spPr bwMode="auto">
            <a:xfrm>
              <a:off x="4750106" y="2161059"/>
              <a:ext cx="1338262" cy="82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Tx/>
                <a:buNone/>
              </a:pPr>
              <a:r>
                <a:rPr lang="zh-CN" altLang="en-US" sz="2400" b="1" dirty="0">
                  <a:solidFill>
                    <a:schemeClr val="bg1"/>
                  </a:solidFill>
                  <a:latin typeface="微软雅黑" panose="020B0503020204020204" pitchFamily="34" charset="-122"/>
                </a:rPr>
                <a:t>固体</a:t>
              </a:r>
              <a:endParaRPr lang="en-US" altLang="zh-CN" sz="2400" b="1" dirty="0">
                <a:solidFill>
                  <a:schemeClr val="bg1"/>
                </a:solidFill>
                <a:latin typeface="微软雅黑" panose="020B0503020204020204" pitchFamily="34" charset="-122"/>
              </a:endParaRPr>
            </a:p>
            <a:p>
              <a:pPr algn="ctr" eaLnBrk="1" hangingPunct="1">
                <a:spcBef>
                  <a:spcPct val="0"/>
                </a:spcBef>
                <a:buFontTx/>
                <a:buNone/>
              </a:pPr>
              <a:r>
                <a:rPr lang="zh-CN" altLang="en-US" sz="2400" b="1" dirty="0">
                  <a:solidFill>
                    <a:schemeClr val="bg1"/>
                  </a:solidFill>
                  <a:latin typeface="微软雅黑" panose="020B0503020204020204" pitchFamily="34" charset="-122"/>
                </a:rPr>
                <a:t>废物</a:t>
              </a:r>
              <a:endParaRPr lang="zh-CN" altLang="en-US" sz="2400" b="1" dirty="0">
                <a:solidFill>
                  <a:schemeClr val="bg1"/>
                </a:solidFill>
                <a:latin typeface="微软雅黑" panose="020B0503020204020204" pitchFamily="34" charset="-122"/>
              </a:endParaRPr>
            </a:p>
          </p:txBody>
        </p:sp>
      </p:grpSp>
      <p:grpSp>
        <p:nvGrpSpPr>
          <p:cNvPr id="69640" name="组合 2"/>
          <p:cNvGrpSpPr/>
          <p:nvPr/>
        </p:nvGrpSpPr>
        <p:grpSpPr bwMode="auto">
          <a:xfrm>
            <a:off x="5435600" y="2034370"/>
            <a:ext cx="1368425" cy="1330325"/>
            <a:chOff x="4778681" y="3400409"/>
            <a:chExt cx="1368114" cy="1330784"/>
          </a:xfrm>
        </p:grpSpPr>
        <p:sp>
          <p:nvSpPr>
            <p:cNvPr id="69641" name="椭圆 5"/>
            <p:cNvSpPr>
              <a:spLocks noChangeArrowheads="1"/>
            </p:cNvSpPr>
            <p:nvPr/>
          </p:nvSpPr>
          <p:spPr bwMode="auto">
            <a:xfrm>
              <a:off x="4778681" y="3400409"/>
              <a:ext cx="1337959" cy="133078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en-US" sz="1200">
                <a:solidFill>
                  <a:schemeClr val="bg1"/>
                </a:solidFill>
                <a:latin typeface="微软雅黑" panose="020B0503020204020204" pitchFamily="34" charset="-122"/>
              </a:endParaRPr>
            </a:p>
          </p:txBody>
        </p:sp>
        <p:sp>
          <p:nvSpPr>
            <p:cNvPr id="69642" name="TextBox 76"/>
            <p:cNvSpPr txBox="1">
              <a:spLocks noChangeArrowheads="1"/>
            </p:cNvSpPr>
            <p:nvPr/>
          </p:nvSpPr>
          <p:spPr bwMode="auto">
            <a:xfrm>
              <a:off x="4808533" y="3831899"/>
              <a:ext cx="1338262"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Tx/>
                <a:buNone/>
              </a:pPr>
              <a:r>
                <a:rPr lang="zh-CN" altLang="en-US" sz="2400" b="1" dirty="0">
                  <a:solidFill>
                    <a:schemeClr val="bg1"/>
                  </a:solidFill>
                  <a:latin typeface="微软雅黑" panose="020B0503020204020204" pitchFamily="34" charset="-122"/>
                </a:rPr>
                <a:t>噪声</a:t>
              </a:r>
              <a:endParaRPr lang="zh-CN" altLang="en-US" sz="2400" b="1" dirty="0">
                <a:solidFill>
                  <a:schemeClr val="bg1"/>
                </a:solidFill>
                <a:latin typeface="微软雅黑" panose="020B0503020204020204" pitchFamily="34" charset="-122"/>
              </a:endParaRPr>
            </a:p>
          </p:txBody>
        </p:sp>
      </p:grpSp>
      <p:sp>
        <p:nvSpPr>
          <p:cNvPr id="2" name="文本框 1"/>
          <p:cNvSpPr txBox="1"/>
          <p:nvPr/>
        </p:nvSpPr>
        <p:spPr>
          <a:xfrm>
            <a:off x="2267585" y="3545670"/>
            <a:ext cx="1022985" cy="398780"/>
          </a:xfrm>
          <a:prstGeom prst="rect">
            <a:avLst/>
          </a:prstGeom>
          <a:noFill/>
        </p:spPr>
        <p:txBody>
          <a:bodyPr wrap="square" rtlCol="0" anchor="t">
            <a:spAutoFit/>
          </a:bodyPr>
          <a:lstStyle/>
          <a:p>
            <a:r>
              <a:rPr lang="zh-CN" altLang="en-US" sz="2000" b="1">
                <a:latin typeface="微软雅黑" panose="020B0503020204020204" pitchFamily="34" charset="-122"/>
                <a:sym typeface="+mn-ea"/>
              </a:rPr>
              <a:t>（</a:t>
            </a:r>
            <a:r>
              <a:rPr lang="en-US" altLang="zh-CN" sz="2000" b="1">
                <a:latin typeface="微软雅黑" panose="020B0503020204020204" pitchFamily="34" charset="-122"/>
                <a:sym typeface="+mn-ea"/>
              </a:rPr>
              <a:t>44</a:t>
            </a:r>
            <a:r>
              <a:rPr lang="zh-CN" altLang="en-US" sz="2000" b="1">
                <a:latin typeface="微软雅黑" panose="020B0503020204020204" pitchFamily="34" charset="-122"/>
                <a:sym typeface="+mn-ea"/>
              </a:rPr>
              <a:t>）</a:t>
            </a:r>
            <a:endParaRPr lang="zh-CN" altLang="en-US" sz="2000" b="1">
              <a:latin typeface="微软雅黑" panose="020B0503020204020204" pitchFamily="34" charset="-122"/>
              <a:sym typeface="+mn-ea"/>
            </a:endParaRPr>
          </a:p>
        </p:txBody>
      </p:sp>
      <p:sp>
        <p:nvSpPr>
          <p:cNvPr id="3" name="文本框 2"/>
          <p:cNvSpPr txBox="1"/>
          <p:nvPr>
            <p:custDataLst>
              <p:tags r:id="rId1"/>
            </p:custDataLst>
          </p:nvPr>
        </p:nvSpPr>
        <p:spPr>
          <a:xfrm>
            <a:off x="145415" y="3545670"/>
            <a:ext cx="2093595" cy="398780"/>
          </a:xfrm>
          <a:prstGeom prst="rect">
            <a:avLst/>
          </a:prstGeom>
          <a:noFill/>
        </p:spPr>
        <p:txBody>
          <a:bodyPr wrap="square" rtlCol="0" anchor="t">
            <a:spAutoFit/>
          </a:bodyPr>
          <a:lstStyle/>
          <a:p>
            <a:r>
              <a:rPr lang="zh-CN" altLang="en-US" sz="2000" b="1">
                <a:latin typeface="微软雅黑" panose="020B0503020204020204" pitchFamily="34" charset="-122"/>
                <a:sym typeface="+mn-ea"/>
              </a:rPr>
              <a:t>（</a:t>
            </a:r>
            <a:r>
              <a:rPr lang="en-US" altLang="zh-CN" sz="2000" b="1">
                <a:latin typeface="微软雅黑" panose="020B0503020204020204" pitchFamily="34" charset="-122"/>
                <a:sym typeface="+mn-ea"/>
              </a:rPr>
              <a:t>10+51+4</a:t>
            </a:r>
            <a:r>
              <a:rPr lang="zh-CN" altLang="en-US" sz="2000" b="1">
                <a:latin typeface="微软雅黑" panose="020B0503020204020204" pitchFamily="34" charset="-122"/>
                <a:sym typeface="+mn-ea"/>
              </a:rPr>
              <a:t>）</a:t>
            </a:r>
            <a:endParaRPr lang="zh-CN" altLang="en-US" sz="2000" b="1">
              <a:latin typeface="微软雅黑" panose="020B0503020204020204" pitchFamily="34" charset="-122"/>
              <a:sym typeface="+mn-ea"/>
            </a:endParaRPr>
          </a:p>
        </p:txBody>
      </p:sp>
      <p:sp>
        <p:nvSpPr>
          <p:cNvPr id="4" name="文本框 3"/>
          <p:cNvSpPr txBox="1"/>
          <p:nvPr>
            <p:custDataLst>
              <p:tags r:id="rId2"/>
            </p:custDataLst>
          </p:nvPr>
        </p:nvSpPr>
        <p:spPr>
          <a:xfrm>
            <a:off x="3601085" y="3545670"/>
            <a:ext cx="1668145" cy="398780"/>
          </a:xfrm>
          <a:prstGeom prst="rect">
            <a:avLst/>
          </a:prstGeom>
          <a:noFill/>
        </p:spPr>
        <p:txBody>
          <a:bodyPr wrap="square" rtlCol="0" anchor="t">
            <a:spAutoFit/>
          </a:bodyPr>
          <a:lstStyle/>
          <a:p>
            <a:r>
              <a:rPr lang="zh-CN" altLang="en-US" sz="2000" b="1">
                <a:latin typeface="微软雅黑" panose="020B0503020204020204" pitchFamily="34" charset="-122"/>
                <a:sym typeface="+mn-ea"/>
              </a:rPr>
              <a:t>（</a:t>
            </a:r>
            <a:r>
              <a:rPr lang="en-US" altLang="zh-CN" sz="2000" b="1">
                <a:latin typeface="微软雅黑" panose="020B0503020204020204" pitchFamily="34" charset="-122"/>
                <a:sym typeface="+mn-ea"/>
              </a:rPr>
              <a:t>6+</a:t>
            </a:r>
            <a:r>
              <a:rPr lang="zh-CN" altLang="en-US" sz="2000" b="1">
                <a:latin typeface="微软雅黑" panose="020B0503020204020204" pitchFamily="34" charset="-122"/>
                <a:sym typeface="+mn-ea"/>
              </a:rPr>
              <a:t>其他）</a:t>
            </a:r>
            <a:endParaRPr lang="zh-CN" altLang="en-US" sz="2000" b="1">
              <a:latin typeface="微软雅黑" panose="020B0503020204020204" pitchFamily="34" charset="-122"/>
              <a:sym typeface="+mn-ea"/>
            </a:endParaRPr>
          </a:p>
        </p:txBody>
      </p:sp>
      <p:sp>
        <p:nvSpPr>
          <p:cNvPr id="5" name="文本框 4"/>
          <p:cNvSpPr txBox="1"/>
          <p:nvPr>
            <p:custDataLst>
              <p:tags r:id="rId3"/>
            </p:custDataLst>
          </p:nvPr>
        </p:nvSpPr>
        <p:spPr>
          <a:xfrm>
            <a:off x="5292090" y="3542495"/>
            <a:ext cx="1853565" cy="398780"/>
          </a:xfrm>
          <a:prstGeom prst="rect">
            <a:avLst/>
          </a:prstGeom>
          <a:noFill/>
        </p:spPr>
        <p:txBody>
          <a:bodyPr wrap="square" rtlCol="0" anchor="t">
            <a:spAutoFit/>
          </a:bodyPr>
          <a:lstStyle/>
          <a:p>
            <a:r>
              <a:rPr lang="zh-CN" altLang="en-US" sz="2000" b="1">
                <a:latin typeface="微软雅黑" panose="020B0503020204020204" pitchFamily="34" charset="-122"/>
                <a:sym typeface="+mn-ea"/>
              </a:rPr>
              <a:t>（工业噪声）</a:t>
            </a:r>
            <a:endParaRPr lang="zh-CN" altLang="en-US" sz="2000" b="1">
              <a:latin typeface="微软雅黑" panose="020B0503020204020204" pitchFamily="34" charset="-122"/>
              <a:sym typeface="+mn-ea"/>
            </a:endParaRPr>
          </a:p>
        </p:txBody>
      </p:sp>
      <p:sp>
        <p:nvSpPr>
          <p:cNvPr id="6" name="文本框 5"/>
          <p:cNvSpPr txBox="1"/>
          <p:nvPr/>
        </p:nvSpPr>
        <p:spPr>
          <a:xfrm>
            <a:off x="3921760" y="4193370"/>
            <a:ext cx="3507740" cy="398780"/>
          </a:xfrm>
          <a:prstGeom prst="rect">
            <a:avLst/>
          </a:prstGeom>
          <a:noFill/>
        </p:spPr>
        <p:txBody>
          <a:bodyPr wrap="square" rtlCol="0" anchor="t">
            <a:spAutoFit/>
          </a:bodyPr>
          <a:lstStyle/>
          <a:p>
            <a:r>
              <a:rPr lang="zh-CN" altLang="en-US" sz="2000" b="1">
                <a:latin typeface="微软雅黑" panose="020B0503020204020204" pitchFamily="34" charset="-122"/>
                <a:sym typeface="+mn-ea"/>
              </a:rPr>
              <a:t>不包括交通噪声、建筑噪声。 </a:t>
            </a:r>
            <a:endParaRPr lang="zh-CN" altLang="en-US" sz="2000" b="1">
              <a:latin typeface="微软雅黑" panose="020B0503020204020204" pitchFamily="34" charset="-122"/>
              <a:sym typeface="+mn-ea"/>
            </a:endParaRPr>
          </a:p>
        </p:txBody>
      </p:sp>
      <p:sp>
        <p:nvSpPr>
          <p:cNvPr id="7" name="右弧形箭头 6"/>
          <p:cNvSpPr/>
          <p:nvPr/>
        </p:nvSpPr>
        <p:spPr>
          <a:xfrm>
            <a:off x="6876415" y="3041480"/>
            <a:ext cx="287655" cy="1080135"/>
          </a:xfrm>
          <a:prstGeom prst="curvedLef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noChangeArrowheads="1"/>
          </p:cNvSpPr>
          <p:nvPr>
            <p:ph type="title" orient="vert"/>
          </p:nvPr>
        </p:nvSpPr>
        <p:spPr>
          <a:xfrm>
            <a:off x="252095" y="123190"/>
            <a:ext cx="7775575" cy="6794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en-US" dirty="0">
                <a:solidFill>
                  <a:srgbClr val="000000"/>
                </a:solidFill>
                <a:latin typeface="+mn-ea"/>
                <a:ea typeface="+mn-ea"/>
                <a:cs typeface="楷体" panose="02010609060101010101" pitchFamily="49" charset="-122"/>
              </a:rPr>
              <a:t>税收要素之</a:t>
            </a:r>
            <a:r>
              <a:rPr lang="en-US" altLang="zh-CN" dirty="0">
                <a:solidFill>
                  <a:srgbClr val="000000"/>
                </a:solidFill>
                <a:latin typeface="+mn-ea"/>
                <a:ea typeface="+mn-ea"/>
                <a:cs typeface="楷体" panose="02010609060101010101" pitchFamily="49" charset="-122"/>
              </a:rPr>
              <a:t>——</a:t>
            </a:r>
            <a:r>
              <a:rPr lang="zh-CN" altLang="en-US" dirty="0">
                <a:solidFill>
                  <a:srgbClr val="000000"/>
                </a:solidFill>
                <a:latin typeface="+mn-ea"/>
                <a:ea typeface="+mn-ea"/>
                <a:cs typeface="楷体" panose="02010609060101010101" pitchFamily="49" charset="-122"/>
              </a:rPr>
              <a:t>纳税人</a:t>
            </a:r>
            <a:endParaRPr lang="zh-CN" altLang="zh-CN" dirty="0">
              <a:solidFill>
                <a:srgbClr val="000000"/>
              </a:solidFill>
              <a:latin typeface="+mn-ea"/>
              <a:ea typeface="+mn-ea"/>
              <a:cs typeface="楷体" panose="02010609060101010101" pitchFamily="49" charset="-122"/>
            </a:endParaRPr>
          </a:p>
        </p:txBody>
      </p:sp>
      <p:sp>
        <p:nvSpPr>
          <p:cNvPr id="66563" name="内容占位符 2"/>
          <p:cNvSpPr>
            <a:spLocks noGrp="1" noChangeArrowheads="1"/>
          </p:cNvSpPr>
          <p:nvPr>
            <p:ph type="body" orient="vert" idx="1"/>
          </p:nvPr>
        </p:nvSpPr>
        <p:spPr>
          <a:xfrm>
            <a:off x="467360" y="1059180"/>
            <a:ext cx="6817995" cy="382905"/>
          </a:xfrm>
        </p:spPr>
        <p:txBody>
          <a:bodyPr/>
          <a:lstStyle/>
          <a:p>
            <a:pPr marL="0" indent="0">
              <a:buFont typeface="Arial" panose="020B0604020202020204" pitchFamily="34" charset="0"/>
              <a:buNone/>
            </a:pPr>
            <a:r>
              <a:rPr lang="zh-CN" altLang="en-US" b="1">
                <a:solidFill>
                  <a:srgbClr val="00467A"/>
                </a:solidFill>
                <a:latin typeface="微软雅黑" panose="020B0503020204020204" pitchFamily="34" charset="-122"/>
                <a:ea typeface="微软雅黑" panose="020B0503020204020204" pitchFamily="34" charset="-122"/>
                <a:cs typeface="Hiragino Sans GB W3" panose="020B0300000000000000" pitchFamily="34" charset="-128"/>
              </a:rPr>
              <a:t>哪些不是直接排放？</a:t>
            </a:r>
            <a:endParaRPr lang="en-US" altLang="zh-CN" b="1">
              <a:solidFill>
                <a:srgbClr val="00467A"/>
              </a:solidFill>
              <a:latin typeface="微软雅黑" panose="020B0503020204020204" pitchFamily="34" charset="-122"/>
              <a:ea typeface="微软雅黑" panose="020B0503020204020204" pitchFamily="34" charset="-122"/>
              <a:cs typeface="Hiragino Sans GB W3" panose="020B0300000000000000" pitchFamily="34" charset="-128"/>
            </a:endParaRPr>
          </a:p>
          <a:p>
            <a:pPr marL="0" indent="0"/>
            <a:r>
              <a:rPr lang="zh-CN" altLang="zh-CN" sz="2000" b="1">
                <a:solidFill>
                  <a:srgbClr val="0070C0"/>
                </a:solidFill>
                <a:ea typeface="宋体" panose="02010600030101010101" pitchFamily="2" charset="-122"/>
                <a:sym typeface="+mn-ea"/>
              </a:rPr>
              <a:t>税法第四条规定</a:t>
            </a:r>
            <a:r>
              <a:rPr lang="zh-CN" altLang="en-US" sz="2800" b="1" dirty="0">
                <a:latin typeface="仿宋" panose="02010609060101010101" pitchFamily="49" charset="-122"/>
                <a:ea typeface="仿宋" panose="02010609060101010101" pitchFamily="49" charset="-122"/>
                <a:sym typeface="+mn-ea"/>
              </a:rPr>
              <a:t> </a:t>
            </a:r>
            <a:r>
              <a:rPr lang="zh-CN" altLang="zh-CN" sz="2000">
                <a:solidFill>
                  <a:srgbClr val="000000"/>
                </a:solidFill>
                <a:ea typeface="宋体" panose="02010600030101010101" pitchFamily="2" charset="-122"/>
                <a:sym typeface="+mn-ea"/>
              </a:rPr>
              <a:t>有下列情形之一的，</a:t>
            </a:r>
            <a:r>
              <a:rPr lang="zh-CN" altLang="zh-CN" sz="2000" b="1">
                <a:solidFill>
                  <a:srgbClr val="000000"/>
                </a:solidFill>
                <a:ea typeface="宋体" panose="02010600030101010101" pitchFamily="2" charset="-122"/>
                <a:sym typeface="+mn-ea"/>
              </a:rPr>
              <a:t>不属于</a:t>
            </a:r>
            <a:r>
              <a:rPr lang="zh-CN" altLang="zh-CN" sz="2000">
                <a:solidFill>
                  <a:srgbClr val="000000"/>
                </a:solidFill>
                <a:ea typeface="宋体" panose="02010600030101010101" pitchFamily="2" charset="-122"/>
                <a:sym typeface="+mn-ea"/>
              </a:rPr>
              <a:t>直接向环境排放污染物，</a:t>
            </a:r>
            <a:r>
              <a:rPr lang="zh-CN" altLang="zh-CN" sz="2000" b="1">
                <a:solidFill>
                  <a:srgbClr val="000000"/>
                </a:solidFill>
                <a:ea typeface="宋体" panose="02010600030101010101" pitchFamily="2" charset="-122"/>
                <a:sym typeface="+mn-ea"/>
              </a:rPr>
              <a:t>不缴纳</a:t>
            </a:r>
            <a:r>
              <a:rPr lang="zh-CN" altLang="zh-CN" sz="2000">
                <a:solidFill>
                  <a:srgbClr val="000000"/>
                </a:solidFill>
                <a:ea typeface="宋体" panose="02010600030101010101" pitchFamily="2" charset="-122"/>
                <a:sym typeface="+mn-ea"/>
              </a:rPr>
              <a:t>相应污染物的环境保护税：</a:t>
            </a:r>
            <a:endParaRPr lang="zh-CN" altLang="en-US" sz="2800" b="1" dirty="0">
              <a:latin typeface="仿宋" panose="02010609060101010101" pitchFamily="49" charset="-122"/>
              <a:ea typeface="仿宋" panose="02010609060101010101" pitchFamily="49" charset="-122"/>
            </a:endParaRPr>
          </a:p>
          <a:p>
            <a:pPr marL="0" indent="0"/>
            <a:endParaRPr lang="en-US" altLang="zh-CN" b="1">
              <a:solidFill>
                <a:srgbClr val="FF0000"/>
              </a:solidFill>
              <a:latin typeface="微软雅黑" panose="020B0503020204020204" pitchFamily="34" charset="-122"/>
              <a:ea typeface="微软雅黑" panose="020B0503020204020204" pitchFamily="34" charset="-122"/>
              <a:cs typeface="Hiragino Sans GB W3" panose="020B0300000000000000" pitchFamily="34" charset="-128"/>
            </a:endParaRPr>
          </a:p>
          <a:p>
            <a:pPr marL="0" indent="0"/>
            <a:endParaRPr lang="en-US" altLang="zh-CN" b="1">
              <a:solidFill>
                <a:srgbClr val="FF0000"/>
              </a:solidFill>
              <a:latin typeface="微软雅黑" panose="020B0503020204020204" pitchFamily="34" charset="-122"/>
              <a:ea typeface="微软雅黑" panose="020B0503020204020204" pitchFamily="34" charset="-122"/>
              <a:cs typeface="Hiragino Sans GB W3" panose="020B0300000000000000" pitchFamily="34" charset="-128"/>
            </a:endParaRPr>
          </a:p>
          <a:p>
            <a:pPr marL="0" indent="0"/>
            <a:endParaRPr lang="en-US" altLang="zh-CN" b="1">
              <a:solidFill>
                <a:srgbClr val="FF0000"/>
              </a:solidFill>
              <a:latin typeface="微软雅黑" panose="020B0503020204020204" pitchFamily="34" charset="-122"/>
              <a:ea typeface="微软雅黑" panose="020B0503020204020204" pitchFamily="34" charset="-122"/>
              <a:cs typeface="Hiragino Sans GB W3" panose="020B0300000000000000" pitchFamily="34" charset="-128"/>
            </a:endParaRPr>
          </a:p>
          <a:p>
            <a:pPr marL="0" indent="0"/>
            <a:endParaRPr lang="en-US" altLang="zh-CN" b="1">
              <a:solidFill>
                <a:srgbClr val="FF0000"/>
              </a:solidFill>
              <a:latin typeface="微软雅黑" panose="020B0503020204020204" pitchFamily="34" charset="-122"/>
              <a:ea typeface="微软雅黑" panose="020B0503020204020204" pitchFamily="34" charset="-122"/>
              <a:cs typeface="Hiragino Sans GB W3" panose="020B0300000000000000" pitchFamily="34" charset="-128"/>
            </a:endParaRPr>
          </a:p>
          <a:p>
            <a:pPr marL="0" indent="0"/>
            <a:endParaRPr lang="en-US" altLang="zh-CN" b="1">
              <a:solidFill>
                <a:srgbClr val="FF0000"/>
              </a:solidFill>
              <a:latin typeface="微软雅黑" panose="020B0503020204020204" pitchFamily="34" charset="-122"/>
              <a:ea typeface="微软雅黑" panose="020B0503020204020204" pitchFamily="34" charset="-122"/>
              <a:cs typeface="Hiragino Sans GB W3" panose="020B0300000000000000" pitchFamily="34" charset="-128"/>
            </a:endParaRPr>
          </a:p>
          <a:p>
            <a:pPr marL="0" indent="0"/>
            <a:endParaRPr lang="en-US" altLang="zh-CN" b="1">
              <a:solidFill>
                <a:srgbClr val="FF0000"/>
              </a:solidFill>
              <a:latin typeface="微软雅黑" panose="020B0503020204020204" pitchFamily="34" charset="-122"/>
              <a:ea typeface="微软雅黑" panose="020B0503020204020204" pitchFamily="34" charset="-122"/>
              <a:cs typeface="Hiragino Sans GB W3" panose="020B0300000000000000" pitchFamily="34" charset="-128"/>
            </a:endParaRPr>
          </a:p>
          <a:p>
            <a:pPr marL="0" indent="0"/>
            <a:endParaRPr lang="en-US" altLang="zh-CN" b="1">
              <a:solidFill>
                <a:srgbClr val="FF0000"/>
              </a:solidFill>
              <a:latin typeface="微软雅黑" panose="020B0503020204020204" pitchFamily="34" charset="-122"/>
              <a:ea typeface="微软雅黑" panose="020B0503020204020204" pitchFamily="34" charset="-122"/>
              <a:cs typeface="Hiragino Sans GB W3" panose="020B0300000000000000" pitchFamily="34" charset="-128"/>
            </a:endParaRPr>
          </a:p>
        </p:txBody>
      </p:sp>
      <p:sp>
        <p:nvSpPr>
          <p:cNvPr id="66564" name="Shape 3883"/>
          <p:cNvSpPr>
            <a:spLocks noChangeArrowheads="1"/>
          </p:cNvSpPr>
          <p:nvPr/>
        </p:nvSpPr>
        <p:spPr bwMode="auto">
          <a:xfrm>
            <a:off x="395288" y="2354898"/>
            <a:ext cx="6192837" cy="812800"/>
          </a:xfrm>
          <a:prstGeom prst="roundRect">
            <a:avLst>
              <a:gd name="adj" fmla="val 12500"/>
            </a:avLst>
          </a:prstGeom>
          <a:solidFill>
            <a:srgbClr val="65C3EE"/>
          </a:solidFill>
          <a:ln>
            <a:noFill/>
          </a:ln>
          <a:extLst>
            <a:ext uri="{91240B29-F687-4F45-9708-019B960494DF}">
              <a14:hiddenLine xmlns:a14="http://schemas.microsoft.com/office/drawing/2010/main" w="9525">
                <a:solidFill>
                  <a:srgbClr val="000000"/>
                </a:solidFill>
                <a:round/>
              </a14:hiddenLine>
            </a:ext>
          </a:extLst>
        </p:spPr>
        <p:txBody>
          <a:bodyPr lIns="14288" tIns="14288" rIns="14288" bIns="14288"/>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Wingdings" panose="05000000000000000000" pitchFamily="2" charset="2"/>
              <a:buChar char="p"/>
            </a:pPr>
            <a:r>
              <a:rPr lang="zh-CN" altLang="en-US" sz="1600" b="1">
                <a:solidFill>
                  <a:schemeClr val="bg1"/>
                </a:solidFill>
                <a:latin typeface="微软雅黑" panose="020B0503020204020204" pitchFamily="34" charset="-122"/>
              </a:rPr>
              <a:t>企业事业单位和其他生产经营者向依法设立的</a:t>
            </a:r>
            <a:r>
              <a:rPr lang="zh-CN" altLang="en-US" sz="1600" b="1" u="sng">
                <a:solidFill>
                  <a:schemeClr val="bg1"/>
                </a:solidFill>
                <a:latin typeface="微软雅黑" panose="020B0503020204020204" pitchFamily="34" charset="-122"/>
              </a:rPr>
              <a:t>污水集中处理、生活垃圾集中处理场所</a:t>
            </a:r>
            <a:r>
              <a:rPr lang="zh-CN" altLang="en-US" sz="1600" b="1">
                <a:solidFill>
                  <a:schemeClr val="bg1"/>
                </a:solidFill>
                <a:latin typeface="微软雅黑" panose="020B0503020204020204" pitchFamily="34" charset="-122"/>
              </a:rPr>
              <a:t>排放应税污染物的。</a:t>
            </a:r>
            <a:endParaRPr lang="zh-CN" altLang="zh-CN" sz="1600" b="1">
              <a:solidFill>
                <a:schemeClr val="bg1"/>
              </a:solidFill>
              <a:latin typeface="微软雅黑" panose="020B0503020204020204" pitchFamily="34" charset="-122"/>
            </a:endParaRPr>
          </a:p>
        </p:txBody>
      </p:sp>
      <p:sp>
        <p:nvSpPr>
          <p:cNvPr id="66565" name="Shape 3883"/>
          <p:cNvSpPr>
            <a:spLocks noChangeArrowheads="1"/>
          </p:cNvSpPr>
          <p:nvPr/>
        </p:nvSpPr>
        <p:spPr bwMode="auto">
          <a:xfrm>
            <a:off x="395288" y="3219450"/>
            <a:ext cx="6192837" cy="822325"/>
          </a:xfrm>
          <a:prstGeom prst="roundRect">
            <a:avLst>
              <a:gd name="adj" fmla="val 11611"/>
            </a:avLst>
          </a:prstGeom>
          <a:solidFill>
            <a:srgbClr val="65C3EE"/>
          </a:solidFill>
          <a:ln>
            <a:noFill/>
          </a:ln>
          <a:extLst>
            <a:ext uri="{91240B29-F687-4F45-9708-019B960494DF}">
              <a14:hiddenLine xmlns:a14="http://schemas.microsoft.com/office/drawing/2010/main" w="9525">
                <a:solidFill>
                  <a:srgbClr val="000000"/>
                </a:solidFill>
                <a:round/>
              </a14:hiddenLine>
            </a:ext>
          </a:extLst>
        </p:spPr>
        <p:txBody>
          <a:bodyPr lIns="14288" tIns="14288" rIns="14288" bIns="14288"/>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Wingdings" panose="05000000000000000000" pitchFamily="2" charset="2"/>
              <a:buChar char="p"/>
            </a:pPr>
            <a:r>
              <a:rPr lang="zh-CN" altLang="en-US" sz="1600" b="1">
                <a:solidFill>
                  <a:schemeClr val="bg1"/>
                </a:solidFill>
                <a:latin typeface="微软雅黑" panose="020B0503020204020204" pitchFamily="34" charset="-122"/>
              </a:rPr>
              <a:t>企业事业单位和其他生产经营者在</a:t>
            </a:r>
            <a:r>
              <a:rPr lang="zh-CN" altLang="en-US" sz="1600" b="1" u="sng">
                <a:solidFill>
                  <a:schemeClr val="bg1"/>
                </a:solidFill>
                <a:latin typeface="微软雅黑" panose="020B0503020204020204" pitchFamily="34" charset="-122"/>
              </a:rPr>
              <a:t>符合</a:t>
            </a:r>
            <a:r>
              <a:rPr lang="zh-CN" altLang="en-US" sz="1600" b="1">
                <a:solidFill>
                  <a:schemeClr val="bg1"/>
                </a:solidFill>
                <a:latin typeface="微软雅黑" panose="020B0503020204020204" pitchFamily="34" charset="-122"/>
              </a:rPr>
              <a:t>国家和地方环境保护</a:t>
            </a:r>
            <a:r>
              <a:rPr lang="zh-CN" altLang="en-US" sz="1600" b="1" u="sng">
                <a:solidFill>
                  <a:schemeClr val="bg1"/>
                </a:solidFill>
                <a:latin typeface="微软雅黑" panose="020B0503020204020204" pitchFamily="34" charset="-122"/>
              </a:rPr>
              <a:t>标准</a:t>
            </a:r>
            <a:r>
              <a:rPr lang="zh-CN" altLang="en-US" sz="1600" b="1">
                <a:solidFill>
                  <a:schemeClr val="bg1"/>
                </a:solidFill>
                <a:latin typeface="微软雅黑" panose="020B0503020204020204" pitchFamily="34" charset="-122"/>
              </a:rPr>
              <a:t>的设施、场所贮存或者处置固体废物的。</a:t>
            </a:r>
            <a:endParaRPr lang="zh-CN" altLang="zh-CN" sz="1600" b="1">
              <a:solidFill>
                <a:schemeClr val="bg1"/>
              </a:solidFill>
              <a:latin typeface="微软雅黑" panose="020B0503020204020204" pitchFamily="34" charset="-122"/>
            </a:endParaRPr>
          </a:p>
        </p:txBody>
      </p:sp>
      <p:sp>
        <p:nvSpPr>
          <p:cNvPr id="66566" name="Shape 3883"/>
          <p:cNvSpPr>
            <a:spLocks noChangeArrowheads="1"/>
          </p:cNvSpPr>
          <p:nvPr/>
        </p:nvSpPr>
        <p:spPr bwMode="auto">
          <a:xfrm>
            <a:off x="395288" y="4083685"/>
            <a:ext cx="6192837" cy="812800"/>
          </a:xfrm>
          <a:prstGeom prst="roundRect">
            <a:avLst>
              <a:gd name="adj" fmla="val 11824"/>
            </a:avLst>
          </a:prstGeom>
          <a:solidFill>
            <a:srgbClr val="65C3EE"/>
          </a:solidFill>
          <a:ln>
            <a:noFill/>
          </a:ln>
          <a:extLst>
            <a:ext uri="{91240B29-F687-4F45-9708-019B960494DF}">
              <a14:hiddenLine xmlns:a14="http://schemas.microsoft.com/office/drawing/2010/main" w="9525">
                <a:solidFill>
                  <a:srgbClr val="000000"/>
                </a:solidFill>
                <a:round/>
              </a14:hiddenLine>
            </a:ext>
          </a:extLst>
        </p:spPr>
        <p:txBody>
          <a:bodyPr lIns="14288" tIns="14288" rIns="14288" bIns="14288"/>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buFont typeface="Wingdings" panose="05000000000000000000" pitchFamily="2" charset="2"/>
              <a:buChar char="p"/>
            </a:pPr>
            <a:r>
              <a:rPr lang="zh-CN" altLang="en-US" sz="1600" b="1">
                <a:solidFill>
                  <a:schemeClr val="bg1"/>
                </a:solidFill>
                <a:latin typeface="微软雅黑" panose="020B0503020204020204" pitchFamily="34" charset="-122"/>
              </a:rPr>
              <a:t>依法对畜禽养殖废弃物进行</a:t>
            </a:r>
            <a:r>
              <a:rPr lang="zh-CN" altLang="en-US" sz="1600" b="1" u="sng">
                <a:solidFill>
                  <a:schemeClr val="bg1"/>
                </a:solidFill>
                <a:latin typeface="微软雅黑" panose="020B0503020204020204" pitchFamily="34" charset="-122"/>
              </a:rPr>
              <a:t>综合利用和无害化处理</a:t>
            </a:r>
            <a:r>
              <a:rPr lang="zh-CN" altLang="en-US" sz="1600" b="1">
                <a:solidFill>
                  <a:schemeClr val="bg1"/>
                </a:solidFill>
                <a:latin typeface="微软雅黑" panose="020B0503020204020204" pitchFamily="34" charset="-122"/>
              </a:rPr>
              <a:t>的，不属于直接向环境排放污染物，不缴纳环境保护税。</a:t>
            </a:r>
            <a:endParaRPr lang="zh-CN" altLang="en-US" sz="1600" b="1">
              <a:solidFill>
                <a:schemeClr val="bg1"/>
              </a:solidFill>
              <a:latin typeface="微软雅黑" panose="020B0503020204020204" pitchFamily="34" charset="-122"/>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024AE03-2930-6849-93A6-1E979DB388BF}" type="slidenum">
              <a:rPr lang="zh-CN" altLang="en-US" sz="1200" smtClean="0">
                <a:solidFill>
                  <a:srgbClr val="898989"/>
                </a:solidFill>
                <a:latin typeface="Arial" panose="020B0604020202020204" pitchFamily="34" charset="0"/>
              </a:rPr>
            </a:fld>
            <a:endParaRPr lang="zh-CN" altLang="en-US" sz="1800">
              <a:latin typeface="Arial" panose="020B0604020202020204" pitchFamily="34" charset="0"/>
            </a:endParaRPr>
          </a:p>
        </p:txBody>
      </p:sp>
      <p:pic>
        <p:nvPicPr>
          <p:cNvPr id="614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组合 41"/>
          <p:cNvGrpSpPr/>
          <p:nvPr/>
        </p:nvGrpSpPr>
        <p:grpSpPr bwMode="auto">
          <a:xfrm>
            <a:off x="3175" y="1616075"/>
            <a:ext cx="9144000" cy="1814513"/>
            <a:chOff x="0" y="0"/>
            <a:chExt cx="3936004" cy="781165"/>
          </a:xfrm>
        </p:grpSpPr>
        <p:sp>
          <p:nvSpPr>
            <p:cNvPr id="61461" name="等腰三角形 43"/>
            <p:cNvSpPr>
              <a:spLocks noChangeArrowheads="1"/>
            </p:cNvSpPr>
            <p:nvPr/>
          </p:nvSpPr>
          <p:spPr bwMode="auto">
            <a:xfrm>
              <a:off x="1063169" y="0"/>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2" name="等腰三角形 44"/>
            <p:cNvSpPr>
              <a:spLocks noChangeArrowheads="1"/>
            </p:cNvSpPr>
            <p:nvPr/>
          </p:nvSpPr>
          <p:spPr bwMode="auto">
            <a:xfrm flipV="1">
              <a:off x="29564" y="424651"/>
              <a:ext cx="355284" cy="356514"/>
            </a:xfrm>
            <a:prstGeom prst="triangle">
              <a:avLst>
                <a:gd name="adj" fmla="val 50000"/>
              </a:avLst>
            </a:prstGeom>
            <a:solidFill>
              <a:srgbClr val="5D626A"/>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3" name="矩形 45"/>
            <p:cNvSpPr>
              <a:spLocks noChangeArrowheads="1"/>
            </p:cNvSpPr>
            <p:nvPr/>
          </p:nvSpPr>
          <p:spPr bwMode="auto">
            <a:xfrm>
              <a:off x="0" y="83786"/>
              <a:ext cx="3936004" cy="611981"/>
            </a:xfrm>
            <a:prstGeom prst="rect">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4" name="平行四边形 46"/>
            <p:cNvSpPr>
              <a:spLocks noChangeArrowheads="1"/>
            </p:cNvSpPr>
            <p:nvPr/>
          </p:nvSpPr>
          <p:spPr bwMode="auto">
            <a:xfrm>
              <a:off x="206271" y="275"/>
              <a:ext cx="1036076" cy="779005"/>
            </a:xfrm>
            <a:prstGeom prst="parallelogram">
              <a:avLst>
                <a:gd name="adj" fmla="val 48200"/>
              </a:avLst>
            </a:pr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465" name="文本框 6"/>
            <p:cNvSpPr>
              <a:spLocks noChangeArrowheads="1"/>
            </p:cNvSpPr>
            <p:nvPr/>
          </p:nvSpPr>
          <p:spPr bwMode="auto">
            <a:xfrm>
              <a:off x="480213" y="106196"/>
              <a:ext cx="569115" cy="55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8000" dirty="0">
                  <a:solidFill>
                    <a:srgbClr val="F2F2F2"/>
                  </a:solidFill>
                  <a:latin typeface="Impact" panose="020B0806030902050204" pitchFamily="34" charset="0"/>
                  <a:sym typeface="Impact" panose="020B0806030902050204" pitchFamily="34" charset="0"/>
                </a:rPr>
                <a:t>02</a:t>
              </a:r>
              <a:endParaRPr lang="zh-CN" altLang="en-US" sz="8000" dirty="0">
                <a:solidFill>
                  <a:srgbClr val="F2F2F2"/>
                </a:solidFill>
                <a:latin typeface="Impact" panose="020B0806030902050204" pitchFamily="34" charset="0"/>
                <a:sym typeface="Impact" panose="020B0806030902050204" pitchFamily="34" charset="0"/>
              </a:endParaRPr>
            </a:p>
          </p:txBody>
        </p:sp>
      </p:grpSp>
      <p:sp>
        <p:nvSpPr>
          <p:cNvPr id="61445" name="TextBox 48"/>
          <p:cNvSpPr>
            <a:spLocks noChangeArrowheads="1"/>
          </p:cNvSpPr>
          <p:nvPr/>
        </p:nvSpPr>
        <p:spPr bwMode="auto">
          <a:xfrm>
            <a:off x="3527425" y="2200275"/>
            <a:ext cx="50498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4" tIns="34291" rIns="68584" bIns="3429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indent="0" algn="l">
              <a:buNone/>
            </a:pPr>
            <a:r>
              <a:rPr lang="zh-CN" altLang="en-US" sz="3600" b="1"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ea"/>
              </a:rPr>
              <a:t>计税依据和应纳税额</a:t>
            </a:r>
            <a:endParaRPr lang="zh-CN" altLang="en-US" sz="3600" b="1">
              <a:solidFill>
                <a:srgbClr val="3F3F3F"/>
              </a:solidFill>
              <a:latin typeface="微软雅黑" panose="020B0503020204020204" pitchFamily="34" charset="-122"/>
              <a:sym typeface="微软雅黑" panose="020B0503020204020204" pitchFamily="34" charset="-122"/>
            </a:endParaRPr>
          </a:p>
        </p:txBody>
      </p:sp>
      <p:grpSp>
        <p:nvGrpSpPr>
          <p:cNvPr id="61446" name="组合 6"/>
          <p:cNvGrpSpPr/>
          <p:nvPr/>
        </p:nvGrpSpPr>
        <p:grpSpPr bwMode="auto">
          <a:xfrm>
            <a:off x="5940425" y="1274763"/>
            <a:ext cx="431800" cy="433387"/>
            <a:chOff x="0" y="0"/>
            <a:chExt cx="432048" cy="432834"/>
          </a:xfrm>
        </p:grpSpPr>
        <p:sp>
          <p:nvSpPr>
            <p:cNvPr id="61459" name="椭圆 22"/>
            <p:cNvSpPr>
              <a:spLocks noChangeArrowheads="1"/>
            </p:cNvSpPr>
            <p:nvPr/>
          </p:nvSpPr>
          <p:spPr bwMode="auto">
            <a:xfrm>
              <a:off x="0" y="0"/>
              <a:ext cx="432048"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60" name="Freeform 59"/>
            <p:cNvSpPr>
              <a:spLocks noChangeArrowheads="1"/>
            </p:cNvSpPr>
            <p:nvPr/>
          </p:nvSpPr>
          <p:spPr bwMode="auto">
            <a:xfrm>
              <a:off x="96134" y="91078"/>
              <a:ext cx="239780" cy="250679"/>
            </a:xfrm>
            <a:custGeom>
              <a:avLst/>
              <a:gdLst>
                <a:gd name="T0" fmla="*/ 2147483646 w 581"/>
                <a:gd name="T1" fmla="*/ 2147483646 h 609"/>
                <a:gd name="T2" fmla="*/ 2147483646 w 581"/>
                <a:gd name="T3" fmla="*/ 2147483646 h 609"/>
                <a:gd name="T4" fmla="*/ 2147483646 w 581"/>
                <a:gd name="T5" fmla="*/ 2147483646 h 609"/>
                <a:gd name="T6" fmla="*/ 2147483646 w 581"/>
                <a:gd name="T7" fmla="*/ 2147483646 h 609"/>
                <a:gd name="T8" fmla="*/ 2147483646 w 581"/>
                <a:gd name="T9" fmla="*/ 2147483646 h 609"/>
                <a:gd name="T10" fmla="*/ 2147483646 w 581"/>
                <a:gd name="T11" fmla="*/ 2147483646 h 609"/>
                <a:gd name="T12" fmla="*/ 2147483646 w 581"/>
                <a:gd name="T13" fmla="*/ 2147483646 h 609"/>
                <a:gd name="T14" fmla="*/ 2147483646 w 581"/>
                <a:gd name="T15" fmla="*/ 2147483646 h 609"/>
                <a:gd name="T16" fmla="*/ 2147483646 w 581"/>
                <a:gd name="T17" fmla="*/ 2147483646 h 609"/>
                <a:gd name="T18" fmla="*/ 2147483646 w 581"/>
                <a:gd name="T19" fmla="*/ 2147483646 h 609"/>
                <a:gd name="T20" fmla="*/ 2147483646 w 581"/>
                <a:gd name="T21" fmla="*/ 2147483646 h 609"/>
                <a:gd name="T22" fmla="*/ 0 w 581"/>
                <a:gd name="T23" fmla="*/ 2147483646 h 609"/>
                <a:gd name="T24" fmla="*/ 2147483646 w 581"/>
                <a:gd name="T25" fmla="*/ 2147483646 h 609"/>
                <a:gd name="T26" fmla="*/ 2147483646 w 581"/>
                <a:gd name="T27" fmla="*/ 2147483646 h 609"/>
                <a:gd name="T28" fmla="*/ 2147483646 w 581"/>
                <a:gd name="T29" fmla="*/ 2147483646 h 609"/>
                <a:gd name="T30" fmla="*/ 2147483646 w 581"/>
                <a:gd name="T31" fmla="*/ 2147483646 h 609"/>
                <a:gd name="T32" fmla="*/ 2147483646 w 581"/>
                <a:gd name="T33" fmla="*/ 2147483646 h 609"/>
                <a:gd name="T34" fmla="*/ 2147483646 w 581"/>
                <a:gd name="T35" fmla="*/ 2147483646 h 609"/>
                <a:gd name="T36" fmla="*/ 2147483646 w 581"/>
                <a:gd name="T37" fmla="*/ 2147483646 h 609"/>
                <a:gd name="T38" fmla="*/ 2147483646 w 581"/>
                <a:gd name="T39" fmla="*/ 2147483646 h 609"/>
                <a:gd name="T40" fmla="*/ 2147483646 w 581"/>
                <a:gd name="T41" fmla="*/ 2147483646 h 609"/>
                <a:gd name="T42" fmla="*/ 2147483646 w 581"/>
                <a:gd name="T43" fmla="*/ 2147483646 h 609"/>
                <a:gd name="T44" fmla="*/ 2147483646 w 581"/>
                <a:gd name="T45" fmla="*/ 2147483646 h 609"/>
                <a:gd name="T46" fmla="*/ 2147483646 w 581"/>
                <a:gd name="T47" fmla="*/ 2147483646 h 609"/>
                <a:gd name="T48" fmla="*/ 2147483646 w 581"/>
                <a:gd name="T49" fmla="*/ 2147483646 h 609"/>
                <a:gd name="T50" fmla="*/ 2147483646 w 581"/>
                <a:gd name="T51" fmla="*/ 2147483646 h 609"/>
                <a:gd name="T52" fmla="*/ 2147483646 w 581"/>
                <a:gd name="T53" fmla="*/ 2147483646 h 609"/>
                <a:gd name="T54" fmla="*/ 2147483646 w 581"/>
                <a:gd name="T55" fmla="*/ 2147483646 h 609"/>
                <a:gd name="T56" fmla="*/ 2147483646 w 581"/>
                <a:gd name="T57" fmla="*/ 2147483646 h 609"/>
                <a:gd name="T58" fmla="*/ 2147483646 w 581"/>
                <a:gd name="T59" fmla="*/ 2147483646 h 609"/>
                <a:gd name="T60" fmla="*/ 2147483646 w 581"/>
                <a:gd name="T61" fmla="*/ 2147483646 h 609"/>
                <a:gd name="T62" fmla="*/ 2147483646 w 581"/>
                <a:gd name="T63" fmla="*/ 2147483646 h 609"/>
                <a:gd name="T64" fmla="*/ 2147483646 w 581"/>
                <a:gd name="T65" fmla="*/ 2147483646 h 609"/>
                <a:gd name="T66" fmla="*/ 2147483646 w 581"/>
                <a:gd name="T67" fmla="*/ 2147483646 h 609"/>
                <a:gd name="T68" fmla="*/ 2147483646 w 581"/>
                <a:gd name="T69" fmla="*/ 2147483646 h 609"/>
                <a:gd name="T70" fmla="*/ 2147483646 w 581"/>
                <a:gd name="T71" fmla="*/ 2147483646 h 609"/>
                <a:gd name="T72" fmla="*/ 2147483646 w 581"/>
                <a:gd name="T73" fmla="*/ 2147483646 h 609"/>
                <a:gd name="T74" fmla="*/ 2147483646 w 581"/>
                <a:gd name="T75" fmla="*/ 2147483646 h 609"/>
                <a:gd name="T76" fmla="*/ 2147483646 w 581"/>
                <a:gd name="T77" fmla="*/ 2147483646 h 609"/>
                <a:gd name="T78" fmla="*/ 2147483646 w 581"/>
                <a:gd name="T79" fmla="*/ 2147483646 h 609"/>
                <a:gd name="T80" fmla="*/ 2147483646 w 581"/>
                <a:gd name="T81" fmla="*/ 0 h 609"/>
                <a:gd name="T82" fmla="*/ 2147483646 w 581"/>
                <a:gd name="T83" fmla="*/ 2147483646 h 609"/>
                <a:gd name="T84" fmla="*/ 2147483646 w 581"/>
                <a:gd name="T85" fmla="*/ 2147483646 h 609"/>
                <a:gd name="T86" fmla="*/ 2147483646 w 581"/>
                <a:gd name="T87" fmla="*/ 2147483646 h 609"/>
                <a:gd name="T88" fmla="*/ 2147483646 w 581"/>
                <a:gd name="T89" fmla="*/ 0 h 609"/>
                <a:gd name="T90" fmla="*/ 2147483646 w 581"/>
                <a:gd name="T91" fmla="*/ 2147483646 h 609"/>
                <a:gd name="T92" fmla="*/ 2147483646 w 581"/>
                <a:gd name="T93" fmla="*/ 2147483646 h 609"/>
                <a:gd name="T94" fmla="*/ 2147483646 w 581"/>
                <a:gd name="T95" fmla="*/ 2147483646 h 609"/>
                <a:gd name="T96" fmla="*/ 2147483646 w 581"/>
                <a:gd name="T97" fmla="*/ 0 h 609"/>
                <a:gd name="T98" fmla="*/ 2147483646 w 581"/>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7" name="组合 5"/>
          <p:cNvGrpSpPr/>
          <p:nvPr/>
        </p:nvGrpSpPr>
        <p:grpSpPr bwMode="auto">
          <a:xfrm>
            <a:off x="4643438" y="1274763"/>
            <a:ext cx="431800" cy="431800"/>
            <a:chOff x="0" y="0"/>
            <a:chExt cx="432048" cy="432048"/>
          </a:xfrm>
        </p:grpSpPr>
        <p:sp>
          <p:nvSpPr>
            <p:cNvPr id="61457" name="椭圆 65"/>
            <p:cNvSpPr>
              <a:spLocks noChangeArrowheads="1"/>
            </p:cNvSpPr>
            <p:nvPr/>
          </p:nvSpPr>
          <p:spPr bwMode="auto">
            <a:xfrm>
              <a:off x="0" y="0"/>
              <a:ext cx="432048" cy="432048"/>
            </a:xfrm>
            <a:prstGeom prst="ellipse">
              <a:avLst/>
            </a:prstGeom>
            <a:solidFill>
              <a:srgbClr val="F796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8" name="Freeform 110"/>
            <p:cNvSpPr>
              <a:spLocks noChangeArrowheads="1"/>
            </p:cNvSpPr>
            <p:nvPr/>
          </p:nvSpPr>
          <p:spPr bwMode="auto">
            <a:xfrm>
              <a:off x="103078" y="91593"/>
              <a:ext cx="250679" cy="248862"/>
            </a:xfrm>
            <a:custGeom>
              <a:avLst/>
              <a:gdLst>
                <a:gd name="T0" fmla="*/ 2147483646 w 609"/>
                <a:gd name="T1" fmla="*/ 2147483646 h 602"/>
                <a:gd name="T2" fmla="*/ 2147483646 w 609"/>
                <a:gd name="T3" fmla="*/ 2147483646 h 602"/>
                <a:gd name="T4" fmla="*/ 2147483646 w 609"/>
                <a:gd name="T5" fmla="*/ 2147483646 h 602"/>
                <a:gd name="T6" fmla="*/ 2147483646 w 609"/>
                <a:gd name="T7" fmla="*/ 2147483646 h 602"/>
                <a:gd name="T8" fmla="*/ 2147483646 w 609"/>
                <a:gd name="T9" fmla="*/ 2147483646 h 602"/>
                <a:gd name="T10" fmla="*/ 2147483646 w 609"/>
                <a:gd name="T11" fmla="*/ 2147483646 h 602"/>
                <a:gd name="T12" fmla="*/ 0 w 609"/>
                <a:gd name="T13" fmla="*/ 2147483646 h 602"/>
                <a:gd name="T14" fmla="*/ 2147483646 w 609"/>
                <a:gd name="T15" fmla="*/ 0 h 602"/>
                <a:gd name="T16" fmla="*/ 2147483646 w 609"/>
                <a:gd name="T17" fmla="*/ 2147483646 h 602"/>
                <a:gd name="T18" fmla="*/ 2147483646 w 609"/>
                <a:gd name="T19" fmla="*/ 2147483646 h 602"/>
                <a:gd name="T20" fmla="*/ 2147483646 w 609"/>
                <a:gd name="T21" fmla="*/ 2147483646 h 602"/>
                <a:gd name="T22" fmla="*/ 2147483646 w 609"/>
                <a:gd name="T23" fmla="*/ 2147483646 h 602"/>
                <a:gd name="T24" fmla="*/ 2147483646 w 609"/>
                <a:gd name="T25" fmla="*/ 2147483646 h 602"/>
                <a:gd name="T26" fmla="*/ 2147483646 w 609"/>
                <a:gd name="T27" fmla="*/ 2147483646 h 602"/>
                <a:gd name="T28" fmla="*/ 2147483646 w 609"/>
                <a:gd name="T29" fmla="*/ 2147483646 h 602"/>
                <a:gd name="T30" fmla="*/ 2147483646 w 609"/>
                <a:gd name="T31" fmla="*/ 2147483646 h 602"/>
                <a:gd name="T32" fmla="*/ 2147483646 w 609"/>
                <a:gd name="T33" fmla="*/ 2147483646 h 602"/>
                <a:gd name="T34" fmla="*/ 2147483646 w 609"/>
                <a:gd name="T35" fmla="*/ 2147483646 h 602"/>
                <a:gd name="T36" fmla="*/ 2147483646 w 609"/>
                <a:gd name="T37" fmla="*/ 2147483646 h 602"/>
                <a:gd name="T38" fmla="*/ 2147483646 w 609"/>
                <a:gd name="T39" fmla="*/ 2147483646 h 602"/>
                <a:gd name="T40" fmla="*/ 2147483646 w 609"/>
                <a:gd name="T41" fmla="*/ 2147483646 h 602"/>
                <a:gd name="T42" fmla="*/ 2147483646 w 609"/>
                <a:gd name="T43" fmla="*/ 2147483646 h 602"/>
                <a:gd name="T44" fmla="*/ 2147483646 w 609"/>
                <a:gd name="T45" fmla="*/ 2147483646 h 602"/>
                <a:gd name="T46" fmla="*/ 2147483646 w 609"/>
                <a:gd name="T47" fmla="*/ 2147483646 h 602"/>
                <a:gd name="T48" fmla="*/ 2147483646 w 609"/>
                <a:gd name="T49" fmla="*/ 2147483646 h 602"/>
                <a:gd name="T50" fmla="*/ 2147483646 w 609"/>
                <a:gd name="T51" fmla="*/ 2147483646 h 602"/>
                <a:gd name="T52" fmla="*/ 2147483646 w 609"/>
                <a:gd name="T53" fmla="*/ 2147483646 h 602"/>
                <a:gd name="T54" fmla="*/ 2147483646 w 609"/>
                <a:gd name="T55" fmla="*/ 2147483646 h 602"/>
                <a:gd name="T56" fmla="*/ 2147483646 w 609"/>
                <a:gd name="T57" fmla="*/ 2147483646 h 602"/>
                <a:gd name="T58" fmla="*/ 2147483646 w 609"/>
                <a:gd name="T59" fmla="*/ 2147483646 h 602"/>
                <a:gd name="T60" fmla="*/ 2147483646 w 609"/>
                <a:gd name="T61" fmla="*/ 2147483646 h 602"/>
                <a:gd name="T62" fmla="*/ 2147483646 w 609"/>
                <a:gd name="T63" fmla="*/ 2147483646 h 602"/>
                <a:gd name="T64" fmla="*/ 2147483646 w 609"/>
                <a:gd name="T65" fmla="*/ 2147483646 h 602"/>
                <a:gd name="T66" fmla="*/ 2147483646 w 609"/>
                <a:gd name="T67" fmla="*/ 2147483646 h 602"/>
                <a:gd name="T68" fmla="*/ 2147483646 w 609"/>
                <a:gd name="T69" fmla="*/ 2147483646 h 602"/>
                <a:gd name="T70" fmla="*/ 2147483646 w 609"/>
                <a:gd name="T71" fmla="*/ 214748364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8" name="组合 8"/>
          <p:cNvGrpSpPr/>
          <p:nvPr/>
        </p:nvGrpSpPr>
        <p:grpSpPr bwMode="auto">
          <a:xfrm>
            <a:off x="5292725" y="1274763"/>
            <a:ext cx="431800" cy="433387"/>
            <a:chOff x="0" y="0"/>
            <a:chExt cx="432833" cy="432834"/>
          </a:xfrm>
        </p:grpSpPr>
        <p:sp>
          <p:nvSpPr>
            <p:cNvPr id="61455" name="椭圆 16"/>
            <p:cNvSpPr>
              <a:spLocks noChangeArrowheads="1"/>
            </p:cNvSpPr>
            <p:nvPr/>
          </p:nvSpPr>
          <p:spPr bwMode="auto">
            <a:xfrm>
              <a:off x="0" y="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6" name="Freeform 16"/>
            <p:cNvSpPr>
              <a:spLocks noChangeArrowheads="1"/>
            </p:cNvSpPr>
            <p:nvPr/>
          </p:nvSpPr>
          <p:spPr bwMode="auto">
            <a:xfrm>
              <a:off x="118324" y="102885"/>
              <a:ext cx="196183" cy="227065"/>
            </a:xfrm>
            <a:custGeom>
              <a:avLst/>
              <a:gdLst>
                <a:gd name="T0" fmla="*/ 2147483646 w 475"/>
                <a:gd name="T1" fmla="*/ 2147483646 h 552"/>
                <a:gd name="T2" fmla="*/ 2147483646 w 475"/>
                <a:gd name="T3" fmla="*/ 2147483646 h 552"/>
                <a:gd name="T4" fmla="*/ 2147483646 w 475"/>
                <a:gd name="T5" fmla="*/ 2147483646 h 552"/>
                <a:gd name="T6" fmla="*/ 2147483646 w 475"/>
                <a:gd name="T7" fmla="*/ 0 h 552"/>
                <a:gd name="T8" fmla="*/ 2147483646 w 475"/>
                <a:gd name="T9" fmla="*/ 0 h 552"/>
                <a:gd name="T10" fmla="*/ 2147483646 w 475"/>
                <a:gd name="T11" fmla="*/ 2147483646 h 552"/>
                <a:gd name="T12" fmla="*/ 2147483646 w 475"/>
                <a:gd name="T13" fmla="*/ 2147483646 h 552"/>
                <a:gd name="T14" fmla="*/ 2147483646 w 475"/>
                <a:gd name="T15" fmla="*/ 2147483646 h 552"/>
                <a:gd name="T16" fmla="*/ 2147483646 w 475"/>
                <a:gd name="T17" fmla="*/ 2147483646 h 552"/>
                <a:gd name="T18" fmla="*/ 2147483646 w 475"/>
                <a:gd name="T19" fmla="*/ 2147483646 h 552"/>
                <a:gd name="T20" fmla="*/ 2147483646 w 475"/>
                <a:gd name="T21" fmla="*/ 2147483646 h 552"/>
                <a:gd name="T22" fmla="*/ 2147483646 w 475"/>
                <a:gd name="T23" fmla="*/ 2147483646 h 552"/>
                <a:gd name="T24" fmla="*/ 2147483646 w 475"/>
                <a:gd name="T25" fmla="*/ 2147483646 h 552"/>
                <a:gd name="T26" fmla="*/ 2147483646 w 475"/>
                <a:gd name="T27" fmla="*/ 2147483646 h 552"/>
                <a:gd name="T28" fmla="*/ 2147483646 w 475"/>
                <a:gd name="T29" fmla="*/ 2147483646 h 552"/>
                <a:gd name="T30" fmla="*/ 2147483646 w 475"/>
                <a:gd name="T31" fmla="*/ 2147483646 h 552"/>
                <a:gd name="T32" fmla="*/ 2147483646 w 475"/>
                <a:gd name="T33" fmla="*/ 2147483646 h 552"/>
                <a:gd name="T34" fmla="*/ 2147483646 w 475"/>
                <a:gd name="T35" fmla="*/ 2147483646 h 552"/>
                <a:gd name="T36" fmla="*/ 2147483646 w 475"/>
                <a:gd name="T37" fmla="*/ 2147483646 h 552"/>
                <a:gd name="T38" fmla="*/ 2147483646 w 475"/>
                <a:gd name="T39" fmla="*/ 2147483646 h 552"/>
                <a:gd name="T40" fmla="*/ 2147483646 w 475"/>
                <a:gd name="T41" fmla="*/ 2147483646 h 552"/>
                <a:gd name="T42" fmla="*/ 2147483646 w 475"/>
                <a:gd name="T43" fmla="*/ 2147483646 h 552"/>
                <a:gd name="T44" fmla="*/ 2147483646 w 475"/>
                <a:gd name="T45" fmla="*/ 2147483646 h 552"/>
                <a:gd name="T46" fmla="*/ 2147483646 w 475"/>
                <a:gd name="T47" fmla="*/ 2147483646 h 552"/>
                <a:gd name="T48" fmla="*/ 2147483646 w 475"/>
                <a:gd name="T49" fmla="*/ 2147483646 h 552"/>
                <a:gd name="T50" fmla="*/ 2147483646 w 475"/>
                <a:gd name="T51" fmla="*/ 2147483646 h 552"/>
                <a:gd name="T52" fmla="*/ 2147483646 w 475"/>
                <a:gd name="T53" fmla="*/ 0 h 552"/>
                <a:gd name="T54" fmla="*/ 2147483646 w 475"/>
                <a:gd name="T55" fmla="*/ 0 h 552"/>
                <a:gd name="T56" fmla="*/ 2147483646 w 475"/>
                <a:gd name="T57" fmla="*/ 2147483646 h 552"/>
                <a:gd name="T58" fmla="*/ 2147483646 w 475"/>
                <a:gd name="T59" fmla="*/ 2147483646 h 552"/>
                <a:gd name="T60" fmla="*/ 2147483646 w 475"/>
                <a:gd name="T61" fmla="*/ 2147483646 h 552"/>
                <a:gd name="T62" fmla="*/ 2147483646 w 475"/>
                <a:gd name="T63" fmla="*/ 2147483646 h 552"/>
                <a:gd name="T64" fmla="*/ 2147483646 w 475"/>
                <a:gd name="T65" fmla="*/ 2147483646 h 552"/>
                <a:gd name="T66" fmla="*/ 2147483646 w 475"/>
                <a:gd name="T67" fmla="*/ 2147483646 h 552"/>
                <a:gd name="T68" fmla="*/ 2147483646 w 475"/>
                <a:gd name="T69" fmla="*/ 2147483646 h 552"/>
                <a:gd name="T70" fmla="*/ 0 w 475"/>
                <a:gd name="T71" fmla="*/ 2147483646 h 552"/>
                <a:gd name="T72" fmla="*/ 2147483646 w 475"/>
                <a:gd name="T73" fmla="*/ 2147483646 h 552"/>
                <a:gd name="T74" fmla="*/ 2147483646 w 475"/>
                <a:gd name="T75" fmla="*/ 2147483646 h 552"/>
                <a:gd name="T76" fmla="*/ 2147483646 w 475"/>
                <a:gd name="T77" fmla="*/ 2147483646 h 552"/>
                <a:gd name="T78" fmla="*/ 2147483646 w 475"/>
                <a:gd name="T79" fmla="*/ 2147483646 h 552"/>
                <a:gd name="T80" fmla="*/ 2147483646 w 475"/>
                <a:gd name="T81" fmla="*/ 2147483646 h 552"/>
                <a:gd name="T82" fmla="*/ 2147483646 w 475"/>
                <a:gd name="T83" fmla="*/ 2147483646 h 552"/>
                <a:gd name="T84" fmla="*/ 2147483646 w 475"/>
                <a:gd name="T85" fmla="*/ 2147483646 h 552"/>
                <a:gd name="T86" fmla="*/ 2147483646 w 475"/>
                <a:gd name="T87" fmla="*/ 2147483646 h 552"/>
                <a:gd name="T88" fmla="*/ 2147483646 w 475"/>
                <a:gd name="T89" fmla="*/ 2147483646 h 552"/>
                <a:gd name="T90" fmla="*/ 0 w 475"/>
                <a:gd name="T91" fmla="*/ 2147483646 h 552"/>
                <a:gd name="T92" fmla="*/ 2147483646 w 475"/>
                <a:gd name="T93" fmla="*/ 2147483646 h 552"/>
                <a:gd name="T94" fmla="*/ 2147483646 w 475"/>
                <a:gd name="T95" fmla="*/ 2147483646 h 552"/>
                <a:gd name="T96" fmla="*/ 2147483646 w 475"/>
                <a:gd name="T97" fmla="*/ 2147483646 h 552"/>
                <a:gd name="T98" fmla="*/ 2147483646 w 475"/>
                <a:gd name="T99" fmla="*/ 2147483646 h 552"/>
                <a:gd name="T100" fmla="*/ 2147483646 w 475"/>
                <a:gd name="T101" fmla="*/ 2147483646 h 552"/>
                <a:gd name="T102" fmla="*/ 2147483646 w 475"/>
                <a:gd name="T103" fmla="*/ 2147483646 h 552"/>
                <a:gd name="T104" fmla="*/ 2147483646 w 475"/>
                <a:gd name="T105" fmla="*/ 2147483646 h 552"/>
                <a:gd name="T106" fmla="*/ 0 w 475"/>
                <a:gd name="T107" fmla="*/ 2147483646 h 552"/>
                <a:gd name="T108" fmla="*/ 2147483646 w 475"/>
                <a:gd name="T109" fmla="*/ 2147483646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49" name="组合 3"/>
          <p:cNvGrpSpPr/>
          <p:nvPr/>
        </p:nvGrpSpPr>
        <p:grpSpPr bwMode="auto">
          <a:xfrm>
            <a:off x="3348038" y="1274763"/>
            <a:ext cx="433387" cy="433387"/>
            <a:chOff x="0" y="0"/>
            <a:chExt cx="432833" cy="432834"/>
          </a:xfrm>
        </p:grpSpPr>
        <p:sp>
          <p:nvSpPr>
            <p:cNvPr id="61453" name="椭圆 16"/>
            <p:cNvSpPr>
              <a:spLocks noChangeArrowheads="1"/>
            </p:cNvSpPr>
            <p:nvPr/>
          </p:nvSpPr>
          <p:spPr bwMode="auto">
            <a:xfrm>
              <a:off x="0" y="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4" name="Freeform 75"/>
            <p:cNvSpPr>
              <a:spLocks noChangeArrowheads="1"/>
            </p:cNvSpPr>
            <p:nvPr/>
          </p:nvSpPr>
          <p:spPr bwMode="auto">
            <a:xfrm>
              <a:off x="91984" y="111059"/>
              <a:ext cx="248863" cy="210716"/>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0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2147483646 h 510"/>
                <a:gd name="T32" fmla="*/ 2147483646 w 602"/>
                <a:gd name="T33" fmla="*/ 2147483646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2147483646 w 602"/>
                <a:gd name="T81" fmla="*/ 2147483646 h 510"/>
                <a:gd name="T82" fmla="*/ 2147483646 w 602"/>
                <a:gd name="T83" fmla="*/ 2147483646 h 510"/>
                <a:gd name="T84" fmla="*/ 2147483646 w 602"/>
                <a:gd name="T85" fmla="*/ 2147483646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grpSp>
        <p:nvGrpSpPr>
          <p:cNvPr id="61450" name="组合 4"/>
          <p:cNvGrpSpPr/>
          <p:nvPr/>
        </p:nvGrpSpPr>
        <p:grpSpPr bwMode="auto">
          <a:xfrm>
            <a:off x="3995738" y="1274763"/>
            <a:ext cx="433387" cy="433387"/>
            <a:chOff x="0" y="0"/>
            <a:chExt cx="432833" cy="432834"/>
          </a:xfrm>
        </p:grpSpPr>
        <p:sp>
          <p:nvSpPr>
            <p:cNvPr id="61451" name="椭圆 16"/>
            <p:cNvSpPr>
              <a:spLocks noChangeArrowheads="1"/>
            </p:cNvSpPr>
            <p:nvPr/>
          </p:nvSpPr>
          <p:spPr bwMode="auto">
            <a:xfrm>
              <a:off x="0" y="0"/>
              <a:ext cx="432833" cy="432834"/>
            </a:xfrm>
            <a:prstGeom prst="ellipse">
              <a:avLst/>
            </a:prstGeom>
            <a:solidFill>
              <a:srgbClr val="3992DB"/>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61452" name="Freeform 84"/>
            <p:cNvSpPr>
              <a:spLocks noChangeArrowheads="1"/>
            </p:cNvSpPr>
            <p:nvPr/>
          </p:nvSpPr>
          <p:spPr bwMode="auto">
            <a:xfrm>
              <a:off x="101594" y="91986"/>
              <a:ext cx="248863" cy="248863"/>
            </a:xfrm>
            <a:custGeom>
              <a:avLst/>
              <a:gdLst>
                <a:gd name="T0" fmla="*/ 2147483646 w 602"/>
                <a:gd name="T1" fmla="*/ 2147483646 h 602"/>
                <a:gd name="T2" fmla="*/ 2147483646 w 602"/>
                <a:gd name="T3" fmla="*/ 2147483646 h 602"/>
                <a:gd name="T4" fmla="*/ 2147483646 w 602"/>
                <a:gd name="T5" fmla="*/ 0 h 602"/>
                <a:gd name="T6" fmla="*/ 2147483646 w 602"/>
                <a:gd name="T7" fmla="*/ 2147483646 h 602"/>
                <a:gd name="T8" fmla="*/ 2147483646 w 602"/>
                <a:gd name="T9" fmla="*/ 2147483646 h 602"/>
                <a:gd name="T10" fmla="*/ 2147483646 w 602"/>
                <a:gd name="T11" fmla="*/ 2147483646 h 602"/>
                <a:gd name="T12" fmla="*/ 2147483646 w 602"/>
                <a:gd name="T13" fmla="*/ 2147483646 h 602"/>
                <a:gd name="T14" fmla="*/ 0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34290" tIns="17145" rIns="34290" bIns="17145" anchor="ctr"/>
            <a:lstStyle/>
            <a:p>
              <a:endParaRPr lang="zh-CN" altLang="en-US"/>
            </a:p>
          </p:txBody>
        </p:sp>
      </p:grpSp>
    </p:spTree>
  </p:cSld>
  <p:clrMapOvr>
    <a:masterClrMapping/>
  </p:clrMapOvr>
  <p:transition spd="med" advClick="0"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orient="vert"/>
          </p:nvPr>
        </p:nvSpPr>
        <p:spPr>
          <a:xfrm>
            <a:off x="252413" y="195263"/>
            <a:ext cx="7775575" cy="720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zh-CN" dirty="0" smtClean="0">
                <a:solidFill>
                  <a:srgbClr val="000000"/>
                </a:solidFill>
                <a:latin typeface="+mn-ea"/>
                <a:ea typeface="+mn-ea"/>
                <a:cs typeface="楷体" panose="02010609060101010101" pitchFamily="49" charset="-122"/>
                <a:sym typeface="Calibri" panose="020F0502020204030204" pitchFamily="34" charset="0"/>
              </a:rPr>
              <a:t>计</a:t>
            </a:r>
            <a:r>
              <a:rPr lang="zh-CN" altLang="zh-CN" dirty="0">
                <a:solidFill>
                  <a:srgbClr val="000000"/>
                </a:solidFill>
                <a:latin typeface="+mn-ea"/>
                <a:ea typeface="+mn-ea"/>
                <a:cs typeface="楷体" panose="02010609060101010101" pitchFamily="49" charset="-122"/>
                <a:sym typeface="Calibri" panose="020F0502020204030204" pitchFamily="34" charset="0"/>
              </a:rPr>
              <a:t>税依据</a:t>
            </a:r>
            <a:endParaRPr lang="zh-CN" altLang="en-US" dirty="0">
              <a:solidFill>
                <a:srgbClr val="000000"/>
              </a:solidFill>
              <a:latin typeface="+mn-ea"/>
              <a:ea typeface="+mn-ea"/>
              <a:cs typeface="楷体" panose="02010609060101010101" pitchFamily="49" charset="-122"/>
            </a:endParaRPr>
          </a:p>
        </p:txBody>
      </p:sp>
      <p:sp>
        <p:nvSpPr>
          <p:cNvPr id="70659" name="Rectangle 3"/>
          <p:cNvSpPr>
            <a:spLocks noGrp="1" noChangeArrowheads="1"/>
          </p:cNvSpPr>
          <p:nvPr>
            <p:ph type="body" orient="vert" idx="1"/>
          </p:nvPr>
        </p:nvSpPr>
        <p:spPr>
          <a:xfrm>
            <a:off x="352425" y="1231900"/>
            <a:ext cx="6164263" cy="3284538"/>
          </a:xfrm>
        </p:spPr>
        <p:txBody>
          <a:bodyPr/>
          <a:lstStyle/>
          <a:p>
            <a:pPr eaLnBrk="1" hangingPunct="1">
              <a:lnSpc>
                <a:spcPct val="150000"/>
              </a:lnSpc>
              <a:spcBef>
                <a:spcPts val="500"/>
              </a:spcBef>
              <a:buFont typeface="Arial" panose="020B0604020202020204" pitchFamily="34" charset="0"/>
              <a:buNone/>
            </a:pPr>
            <a:r>
              <a:rPr lang="zh-CN" altLang="en-US" sz="1800" b="1" dirty="0">
                <a:latin typeface="微软雅黑" panose="020B0503020204020204" pitchFamily="34" charset="-122"/>
                <a:ea typeface="宋体" panose="02010600030101010101" pitchFamily="2" charset="-122"/>
              </a:rPr>
              <a:t> </a:t>
            </a:r>
            <a:endParaRPr lang="zh-CN" altLang="en-US" sz="1800" b="1" dirty="0">
              <a:latin typeface="微软雅黑" panose="020B0503020204020204" pitchFamily="34" charset="-122"/>
              <a:ea typeface="宋体" panose="02010600030101010101" pitchFamily="2" charset="-122"/>
            </a:endParaRPr>
          </a:p>
        </p:txBody>
      </p:sp>
      <p:sp>
        <p:nvSpPr>
          <p:cNvPr id="36866" name="Freeform 29@|5FFC:192|FBC:16777215|LFC:16777215|LBC:16777215"/>
          <p:cNvSpPr/>
          <p:nvPr>
            <p:custDataLst>
              <p:tags r:id="rId1"/>
            </p:custDataLst>
          </p:nvPr>
        </p:nvSpPr>
        <p:spPr>
          <a:xfrm>
            <a:off x="107633" y="2860120"/>
            <a:ext cx="1746647" cy="881063"/>
          </a:xfrm>
          <a:custGeom>
            <a:avLst/>
            <a:gdLst>
              <a:gd name="txL" fmla="*/ 0 w 1260455"/>
              <a:gd name="txT" fmla="*/ 0 h 1260455"/>
              <a:gd name="txR" fmla="*/ 1260455 w 1260455"/>
              <a:gd name="txB" fmla="*/ 1260455 h 1260455"/>
            </a:gdLst>
            <a:ahLst/>
            <a:cxnLst>
              <a:cxn ang="0">
                <a:pos x="0" y="334395"/>
              </a:cxn>
              <a:cxn ang="0">
                <a:pos x="158141672" y="0"/>
              </a:cxn>
              <a:cxn ang="0">
                <a:pos x="316283358" y="334395"/>
              </a:cxn>
              <a:cxn ang="0">
                <a:pos x="158141672" y="668792"/>
              </a:cxn>
              <a:cxn ang="0">
                <a:pos x="0" y="334395"/>
              </a:cxn>
            </a:cxnLst>
            <a:rect l="txL" t="txT" r="txR" b="tx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lumMod val="75000"/>
            </a:schemeClr>
          </a:solidFill>
          <a:ln w="9525">
            <a:solidFill>
              <a:schemeClr val="tx2">
                <a:lumMod val="40000"/>
                <a:lumOff val="60000"/>
              </a:schemeClr>
            </a:solidFill>
          </a:ln>
        </p:spPr>
        <p:txBody>
          <a:bodyPr lIns="161301" tIns="161301" rIns="161301" bIns="161301" anchor="ctr" anchorCtr="0"/>
          <a:lstStyle/>
          <a:p>
            <a:pPr algn="ctr">
              <a:lnSpc>
                <a:spcPct val="90000"/>
              </a:lnSpc>
              <a:spcAft>
                <a:spcPct val="35000"/>
              </a:spcAft>
            </a:pPr>
            <a:r>
              <a:rPr lang="zh-CN" altLang="en-US" sz="18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应纳税额</a:t>
            </a:r>
            <a:endParaRPr lang="zh-CN" altLang="en-US" sz="100" dirty="0">
              <a:latin typeface="Arial" panose="020B0604020202020204" pitchFamily="34" charset="0"/>
              <a:ea typeface="微软雅黑" panose="020B0503020204020204" pitchFamily="34" charset="-122"/>
            </a:endParaRPr>
          </a:p>
        </p:txBody>
      </p:sp>
      <p:sp>
        <p:nvSpPr>
          <p:cNvPr id="36867" name="Freeform 30@|5FFC:192|FBC:16777215|LFC:16777215|LBC:16777215"/>
          <p:cNvSpPr/>
          <p:nvPr>
            <p:custDataLst>
              <p:tags r:id="rId2"/>
            </p:custDataLst>
          </p:nvPr>
        </p:nvSpPr>
        <p:spPr>
          <a:xfrm>
            <a:off x="2063989" y="3075940"/>
            <a:ext cx="440531" cy="440531"/>
          </a:xfrm>
          <a:custGeom>
            <a:avLst/>
            <a:gdLst/>
            <a:ahLst/>
            <a:cxnLst>
              <a:cxn ang="0">
                <a:pos x="62554" y="97217"/>
              </a:cxn>
              <a:cxn ang="0">
                <a:pos x="409375" y="97217"/>
              </a:cxn>
              <a:cxn ang="0">
                <a:pos x="409375" y="208215"/>
              </a:cxn>
              <a:cxn ang="0">
                <a:pos x="62554" y="208215"/>
              </a:cxn>
              <a:cxn ang="0">
                <a:pos x="62554" y="97217"/>
              </a:cxn>
              <a:cxn ang="0">
                <a:pos x="62554" y="263713"/>
              </a:cxn>
              <a:cxn ang="0">
                <a:pos x="409375" y="263713"/>
              </a:cxn>
              <a:cxn ang="0">
                <a:pos x="409375" y="374711"/>
              </a:cxn>
              <a:cxn ang="0">
                <a:pos x="62554" y="374711"/>
              </a:cxn>
              <a:cxn ang="0">
                <a:pos x="62554" y="263713"/>
              </a:cxn>
            </a:cxnLst>
            <a:rect l="0" t="0" r="0" b="0"/>
            <a:pathLst>
              <a:path w="731063" h="731063">
                <a:moveTo>
                  <a:pt x="96902" y="150599"/>
                </a:moveTo>
                <a:lnTo>
                  <a:pt x="634161" y="150599"/>
                </a:lnTo>
                <a:lnTo>
                  <a:pt x="634161" y="322545"/>
                </a:lnTo>
                <a:lnTo>
                  <a:pt x="96902" y="322545"/>
                </a:lnTo>
                <a:lnTo>
                  <a:pt x="96902" y="150599"/>
                </a:lnTo>
                <a:close/>
                <a:moveTo>
                  <a:pt x="96902" y="408518"/>
                </a:moveTo>
                <a:lnTo>
                  <a:pt x="634161" y="408518"/>
                </a:lnTo>
                <a:lnTo>
                  <a:pt x="634161" y="580464"/>
                </a:lnTo>
                <a:lnTo>
                  <a:pt x="96902" y="580464"/>
                </a:lnTo>
                <a:lnTo>
                  <a:pt x="96902" y="408518"/>
                </a:lnTo>
                <a:close/>
              </a:path>
            </a:pathLst>
          </a:custGeom>
          <a:solidFill>
            <a:schemeClr val="accent1">
              <a:lumMod val="75000"/>
            </a:schemeClr>
          </a:solidFill>
          <a:ln w="9525">
            <a:noFill/>
          </a:ln>
        </p:spPr>
        <p:txBody>
          <a:bodyPr/>
          <a:lstStyle/>
          <a:p>
            <a:endParaRPr lang="zh-CN" altLang="en-US" sz="100"/>
          </a:p>
        </p:txBody>
      </p:sp>
      <p:sp>
        <p:nvSpPr>
          <p:cNvPr id="36868" name="Freeform 31@|5FFC:681197|FBC:16777215|LFC:16777215|LBC:16777215"/>
          <p:cNvSpPr/>
          <p:nvPr>
            <p:custDataLst>
              <p:tags r:id="rId3"/>
            </p:custDataLst>
          </p:nvPr>
        </p:nvSpPr>
        <p:spPr>
          <a:xfrm>
            <a:off x="2628265" y="1491615"/>
            <a:ext cx="2109470" cy="1038225"/>
          </a:xfrm>
          <a:custGeom>
            <a:avLst/>
            <a:gdLst>
              <a:gd name="txL" fmla="*/ 0 w 1260455"/>
              <a:gd name="txT" fmla="*/ 0 h 1260455"/>
              <a:gd name="txR" fmla="*/ 1260455 w 1260455"/>
              <a:gd name="txB" fmla="*/ 1260455 h 1260455"/>
            </a:gdLst>
            <a:ahLst/>
            <a:cxnLst>
              <a:cxn ang="0">
                <a:pos x="0" y="1464954"/>
              </a:cxn>
              <a:cxn ang="0">
                <a:pos x="547335491" y="0"/>
              </a:cxn>
              <a:cxn ang="0">
                <a:pos x="1094670984" y="1464954"/>
              </a:cxn>
              <a:cxn ang="0">
                <a:pos x="547335491" y="2929903"/>
              </a:cxn>
              <a:cxn ang="0">
                <a:pos x="0" y="1464954"/>
              </a:cxn>
            </a:cxnLst>
            <a:rect l="txL" t="txT" r="txR" b="tx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lumMod val="75000"/>
            </a:schemeClr>
          </a:solidFill>
          <a:ln w="9525">
            <a:noFill/>
          </a:ln>
        </p:spPr>
        <p:txBody>
          <a:bodyPr lIns="161301" tIns="161301" rIns="161301" bIns="161301" anchor="ctr" anchorCtr="0"/>
          <a:lstStyle/>
          <a:p>
            <a:pPr algn="ctr">
              <a:lnSpc>
                <a:spcPct val="90000"/>
              </a:lnSpc>
              <a:spcAft>
                <a:spcPct val="35000"/>
              </a:spcAft>
            </a:pPr>
            <a:r>
              <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污染当量数</a:t>
            </a:r>
            <a:endPar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90000"/>
              </a:lnSpc>
              <a:spcAft>
                <a:spcPct val="35000"/>
              </a:spcAft>
            </a:pPr>
            <a:r>
              <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（大气、水污染物）</a:t>
            </a:r>
            <a:endPar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869" name="Freeform 32@|5FFC:192|FBC:16777215|LFC:16777215|LBC:16777215"/>
          <p:cNvSpPr/>
          <p:nvPr>
            <p:custDataLst>
              <p:tags r:id="rId4"/>
            </p:custDataLst>
          </p:nvPr>
        </p:nvSpPr>
        <p:spPr>
          <a:xfrm>
            <a:off x="4856798" y="3075940"/>
            <a:ext cx="440531" cy="440531"/>
          </a:xfrm>
          <a:custGeom>
            <a:avLst/>
            <a:gdLst/>
            <a:ahLst/>
            <a:cxnLst>
              <a:cxn ang="0">
                <a:pos x="74102" y="152589"/>
              </a:cxn>
              <a:cxn ang="0">
                <a:pos x="152589" y="74102"/>
              </a:cxn>
              <a:cxn ang="0">
                <a:pos x="235965" y="157477"/>
              </a:cxn>
              <a:cxn ang="0">
                <a:pos x="319340" y="74102"/>
              </a:cxn>
              <a:cxn ang="0">
                <a:pos x="397827" y="152589"/>
              </a:cxn>
              <a:cxn ang="0">
                <a:pos x="314452" y="235965"/>
              </a:cxn>
              <a:cxn ang="0">
                <a:pos x="397827" y="319340"/>
              </a:cxn>
              <a:cxn ang="0">
                <a:pos x="319340" y="397827"/>
              </a:cxn>
              <a:cxn ang="0">
                <a:pos x="235965" y="314452"/>
              </a:cxn>
              <a:cxn ang="0">
                <a:pos x="152589" y="397827"/>
              </a:cxn>
              <a:cxn ang="0">
                <a:pos x="74102" y="319340"/>
              </a:cxn>
              <a:cxn ang="0">
                <a:pos x="157477" y="235965"/>
              </a:cxn>
              <a:cxn ang="0">
                <a:pos x="74102" y="152589"/>
              </a:cxn>
            </a:cxnLst>
            <a:rect l="0" t="0" r="0" b="0"/>
            <a:pathLst>
              <a:path w="731063" h="731063">
                <a:moveTo>
                  <a:pt x="114791" y="236375"/>
                </a:moveTo>
                <a:lnTo>
                  <a:pt x="236375" y="114791"/>
                </a:lnTo>
                <a:lnTo>
                  <a:pt x="365532" y="243947"/>
                </a:lnTo>
                <a:lnTo>
                  <a:pt x="494688" y="114791"/>
                </a:lnTo>
                <a:lnTo>
                  <a:pt x="616272" y="236375"/>
                </a:lnTo>
                <a:lnTo>
                  <a:pt x="487116" y="365532"/>
                </a:lnTo>
                <a:lnTo>
                  <a:pt x="616272" y="494688"/>
                </a:lnTo>
                <a:lnTo>
                  <a:pt x="494688" y="616272"/>
                </a:lnTo>
                <a:lnTo>
                  <a:pt x="365532" y="487116"/>
                </a:lnTo>
                <a:lnTo>
                  <a:pt x="236375" y="616272"/>
                </a:lnTo>
                <a:lnTo>
                  <a:pt x="114791" y="494688"/>
                </a:lnTo>
                <a:lnTo>
                  <a:pt x="243947" y="365532"/>
                </a:lnTo>
                <a:lnTo>
                  <a:pt x="114791" y="236375"/>
                </a:lnTo>
                <a:close/>
              </a:path>
            </a:pathLst>
          </a:custGeom>
          <a:solidFill>
            <a:schemeClr val="accent1">
              <a:lumMod val="75000"/>
            </a:schemeClr>
          </a:solidFill>
          <a:ln w="9525">
            <a:noFill/>
          </a:ln>
        </p:spPr>
        <p:txBody>
          <a:bodyPr/>
          <a:lstStyle/>
          <a:p>
            <a:endParaRPr lang="zh-CN" altLang="en-US" sz="100"/>
          </a:p>
        </p:txBody>
      </p:sp>
      <p:sp>
        <p:nvSpPr>
          <p:cNvPr id="36870" name="Freeform 33@|5FFC:681197|FBC:16777215|LFC:16777215|LBC:16777215"/>
          <p:cNvSpPr/>
          <p:nvPr>
            <p:custDataLst>
              <p:tags r:id="rId5"/>
            </p:custDataLst>
          </p:nvPr>
        </p:nvSpPr>
        <p:spPr>
          <a:xfrm>
            <a:off x="5436156" y="2817575"/>
            <a:ext cx="1971675" cy="881063"/>
          </a:xfrm>
          <a:custGeom>
            <a:avLst/>
            <a:gdLst>
              <a:gd name="txL" fmla="*/ 0 w 1260455"/>
              <a:gd name="txT" fmla="*/ 0 h 1260455"/>
              <a:gd name="txR" fmla="*/ 1260455 w 1260455"/>
              <a:gd name="txB" fmla="*/ 1260455 h 1260455"/>
            </a:gdLst>
            <a:ahLst/>
            <a:cxnLst>
              <a:cxn ang="0">
                <a:pos x="0" y="334395"/>
              </a:cxn>
              <a:cxn ang="0">
                <a:pos x="470671496" y="0"/>
              </a:cxn>
              <a:cxn ang="0">
                <a:pos x="941342998" y="334395"/>
              </a:cxn>
              <a:cxn ang="0">
                <a:pos x="470671496" y="668792"/>
              </a:cxn>
              <a:cxn ang="0">
                <a:pos x="0" y="334395"/>
              </a:cxn>
            </a:cxnLst>
            <a:rect l="txL" t="txT" r="txR" b="tx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lumMod val="75000"/>
            </a:schemeClr>
          </a:solidFill>
          <a:ln w="9525">
            <a:noFill/>
          </a:ln>
        </p:spPr>
        <p:txBody>
          <a:bodyPr lIns="161301" tIns="161301" rIns="161301" bIns="161301" anchor="ctr" anchorCtr="0"/>
          <a:lstStyle/>
          <a:p>
            <a:pPr algn="ctr">
              <a:lnSpc>
                <a:spcPct val="90000"/>
              </a:lnSpc>
              <a:spcAft>
                <a:spcPct val="35000"/>
              </a:spcAft>
            </a:pPr>
            <a:r>
              <a:rPr lang="zh-CN" altLang="en-US" sz="18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具体适用税额</a:t>
            </a:r>
            <a:endParaRPr lang="zh-CN" altLang="en-US" sz="18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874" name="TextBox 13@|17FFC:16777215|FBC:16777215|LFC:16777215|LBC:16777215"/>
          <p:cNvSpPr/>
          <p:nvPr>
            <p:custDataLst>
              <p:tags r:id="rId6"/>
            </p:custDataLst>
          </p:nvPr>
        </p:nvSpPr>
        <p:spPr>
          <a:xfrm>
            <a:off x="3113961" y="3292634"/>
            <a:ext cx="3089672" cy="230505"/>
          </a:xfrm>
          <a:prstGeom prst="rect">
            <a:avLst/>
          </a:prstGeom>
          <a:noFill/>
          <a:ln w="9525">
            <a:noFill/>
          </a:ln>
        </p:spPr>
        <p:txBody>
          <a:bodyPr lIns="0" tIns="0" rIns="0" bIns="0">
            <a:spAutoFit/>
          </a:bodyPr>
          <a:lstStyle/>
          <a:p>
            <a:pPr>
              <a:spcBef>
                <a:spcPct val="20000"/>
              </a:spcBef>
            </a:pPr>
            <a:r>
              <a:rPr lang="zh-CN" altLang="en-US" sz="1500" b="1" i="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固体废物为排放量</a:t>
            </a:r>
            <a:endParaRPr lang="en-US" altLang="zh-CN" sz="1500" b="1" i="1" dirty="0">
              <a:solidFill>
                <a:schemeClr val="bg1"/>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6876" name="TextBox 13@|17FFC:16777215|FBC:16777215|LFC:16777215|LBC:16777215"/>
          <p:cNvSpPr/>
          <p:nvPr>
            <p:custDataLst>
              <p:tags r:id="rId7"/>
            </p:custDataLst>
          </p:nvPr>
        </p:nvSpPr>
        <p:spPr>
          <a:xfrm>
            <a:off x="4249341" y="4832271"/>
            <a:ext cx="3089672" cy="245745"/>
          </a:xfrm>
          <a:prstGeom prst="rect">
            <a:avLst/>
          </a:prstGeom>
          <a:noFill/>
          <a:ln w="9525">
            <a:noFill/>
          </a:ln>
        </p:spPr>
        <p:txBody>
          <a:bodyPr lIns="0" tIns="0" rIns="0" bIns="0">
            <a:spAutoFit/>
          </a:bodyPr>
          <a:lstStyle/>
          <a:p>
            <a:pPr>
              <a:spcBef>
                <a:spcPct val="20000"/>
              </a:spcBef>
            </a:pPr>
            <a:r>
              <a:rPr lang="zh-CN" altLang="en-US" sz="1600" b="1" i="1" dirty="0">
                <a:solidFill>
                  <a:schemeClr val="tx1"/>
                </a:solidFill>
                <a:latin typeface="Arial" panose="020B0604020202020204" pitchFamily="34" charset="0"/>
                <a:ea typeface="微软雅黑" panose="020B0503020204020204" pitchFamily="34" charset="-122"/>
                <a:sym typeface="微软雅黑" panose="020B0503020204020204" pitchFamily="34" charset="-122"/>
              </a:rPr>
              <a:t>噪声为超出国家标准的分贝数</a:t>
            </a:r>
            <a:endParaRPr lang="zh-CN" altLang="en-US" sz="1600" b="1" i="1" dirty="0">
              <a:solidFill>
                <a:schemeClr val="tx1"/>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6877" name="Freeform 31@|5FFC:681197|FBC:16777215|LFC:16777215|LBC:16777215"/>
          <p:cNvSpPr/>
          <p:nvPr>
            <p:custDataLst>
              <p:tags r:id="rId8"/>
            </p:custDataLst>
          </p:nvPr>
        </p:nvSpPr>
        <p:spPr>
          <a:xfrm>
            <a:off x="2713911" y="3910569"/>
            <a:ext cx="2005013" cy="1038225"/>
          </a:xfrm>
          <a:custGeom>
            <a:avLst/>
            <a:gdLst>
              <a:gd name="txL" fmla="*/ 0 w 1260455"/>
              <a:gd name="txT" fmla="*/ 0 h 1260455"/>
              <a:gd name="txR" fmla="*/ 1260455 w 1260455"/>
              <a:gd name="txB" fmla="*/ 1260455 h 1260455"/>
            </a:gdLst>
            <a:ahLst/>
            <a:cxnLst>
              <a:cxn ang="0">
                <a:pos x="0" y="1464954"/>
              </a:cxn>
              <a:cxn ang="0">
                <a:pos x="547335491" y="0"/>
              </a:cxn>
              <a:cxn ang="0">
                <a:pos x="1094670984" y="1464954"/>
              </a:cxn>
              <a:cxn ang="0">
                <a:pos x="547335491" y="2929903"/>
              </a:cxn>
              <a:cxn ang="0">
                <a:pos x="0" y="1464954"/>
              </a:cxn>
            </a:cxnLst>
            <a:rect l="txL" t="txT" r="txR" b="tx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lumMod val="75000"/>
            </a:schemeClr>
          </a:solidFill>
          <a:ln w="9525">
            <a:noFill/>
          </a:ln>
        </p:spPr>
        <p:txBody>
          <a:bodyPr lIns="161301" tIns="161301" rIns="161301" bIns="161301" anchor="ctr" anchorCtr="0"/>
          <a:lstStyle/>
          <a:p>
            <a:pPr algn="ctr">
              <a:lnSpc>
                <a:spcPct val="90000"/>
              </a:lnSpc>
              <a:spcAft>
                <a:spcPct val="35000"/>
              </a:spcAft>
            </a:pPr>
            <a:r>
              <a:rPr lang="zh-CN" altLang="en-US" sz="1500" b="1" i="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分贝</a:t>
            </a:r>
            <a:r>
              <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数</a:t>
            </a:r>
            <a:endPar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90000"/>
              </a:lnSpc>
              <a:spcAft>
                <a:spcPct val="35000"/>
              </a:spcAft>
            </a:pPr>
            <a:r>
              <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（噪声）</a:t>
            </a:r>
            <a:endPar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878" name="Freeform 31@|5FFC:681197|FBC:16777215|LFC:16777215|LBC:16777215"/>
          <p:cNvSpPr/>
          <p:nvPr>
            <p:custDataLst>
              <p:tags r:id="rId9"/>
            </p:custDataLst>
          </p:nvPr>
        </p:nvSpPr>
        <p:spPr>
          <a:xfrm>
            <a:off x="2713911" y="2747328"/>
            <a:ext cx="2005013" cy="1038225"/>
          </a:xfrm>
          <a:custGeom>
            <a:avLst/>
            <a:gdLst>
              <a:gd name="txL" fmla="*/ 0 w 1260455"/>
              <a:gd name="txT" fmla="*/ 0 h 1260455"/>
              <a:gd name="txR" fmla="*/ 1260455 w 1260455"/>
              <a:gd name="txB" fmla="*/ 1260455 h 1260455"/>
            </a:gdLst>
            <a:ahLst/>
            <a:cxnLst>
              <a:cxn ang="0">
                <a:pos x="0" y="1464954"/>
              </a:cxn>
              <a:cxn ang="0">
                <a:pos x="547335491" y="0"/>
              </a:cxn>
              <a:cxn ang="0">
                <a:pos x="1094670984" y="1464954"/>
              </a:cxn>
              <a:cxn ang="0">
                <a:pos x="547335491" y="2929903"/>
              </a:cxn>
              <a:cxn ang="0">
                <a:pos x="0" y="1464954"/>
              </a:cxn>
            </a:cxnLst>
            <a:rect l="txL" t="txT" r="txR" b="tx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1">
              <a:lumMod val="75000"/>
            </a:schemeClr>
          </a:solidFill>
          <a:ln w="9525">
            <a:noFill/>
          </a:ln>
        </p:spPr>
        <p:txBody>
          <a:bodyPr lIns="161301" tIns="161301" rIns="161301" bIns="161301" anchor="ctr" anchorCtr="0"/>
          <a:lstStyle/>
          <a:p>
            <a:pPr algn="ctr">
              <a:lnSpc>
                <a:spcPct val="90000"/>
              </a:lnSpc>
              <a:spcAft>
                <a:spcPct val="35000"/>
              </a:spcAft>
            </a:pPr>
            <a:endParaRPr lang="zh-CN" altLang="en-US" sz="15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90000"/>
              </a:lnSpc>
              <a:spcAft>
                <a:spcPct val="35000"/>
              </a:spcAft>
            </a:pPr>
            <a:r>
              <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排放量</a:t>
            </a:r>
            <a:endPar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90000"/>
              </a:lnSpc>
              <a:spcAft>
                <a:spcPct val="35000"/>
              </a:spcAft>
            </a:pPr>
            <a:r>
              <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（固体废物）</a:t>
            </a:r>
            <a:endParaRPr lang="en-US" altLang="zh-CN" sz="15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90000"/>
              </a:lnSpc>
              <a:spcAft>
                <a:spcPct val="35000"/>
              </a:spcAft>
            </a:pPr>
            <a:endParaRPr lang="zh-CN" altLang="en-US" sz="15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879" name="TextBox 24"/>
          <p:cNvSpPr/>
          <p:nvPr>
            <p:custDataLst>
              <p:tags r:id="rId10"/>
            </p:custDataLst>
          </p:nvPr>
        </p:nvSpPr>
        <p:spPr>
          <a:xfrm>
            <a:off x="252730" y="1059815"/>
            <a:ext cx="7608570" cy="460375"/>
          </a:xfrm>
          <a:prstGeom prst="rect">
            <a:avLst/>
          </a:prstGeom>
          <a:noFill/>
          <a:ln w="9525">
            <a:noFill/>
          </a:ln>
        </p:spPr>
        <p:txBody>
          <a:bodyPr wrap="square">
            <a:spAutoFit/>
          </a:bodyPr>
          <a:lstStyle/>
          <a:p>
            <a:pPr eaLnBrk="0" hangingPunct="0"/>
            <a:r>
              <a:rPr lang="zh-CN" altLang="en-US" sz="2400" b="1" kern="0">
                <a:solidFill>
                  <a:srgbClr val="0070C0"/>
                </a:solidFill>
                <a:latin typeface="微软雅黑" panose="020B0503020204020204" pitchFamily="34" charset="-122"/>
              </a:rPr>
              <a:t>第十一条：环境保护税应纳税额按照下列方法计算：</a:t>
            </a:r>
            <a:endParaRPr lang="zh-CN" altLang="en-US" sz="2400" b="1" kern="0" dirty="0">
              <a:solidFill>
                <a:srgbClr val="0070C0"/>
              </a:solidFill>
              <a:latin typeface="微软雅黑" panose="020B0503020204020204" pitchFamily="34" charset="-122"/>
              <a:ea typeface="仿宋_GB2312" panose="02010609030101010101" pitchFamily="49" charset="-122"/>
            </a:endParaRPr>
          </a:p>
        </p:txBody>
      </p:sp>
    </p:spTree>
  </p:cSld>
  <p:clrMapOvr>
    <a:masterClrMapping/>
  </p:clrMapOvr>
  <p:transition spd="med">
    <p:fade/>
  </p:transition>
</p:sld>
</file>

<file path=ppt/tags/tag1.xml><?xml version="1.0" encoding="utf-8"?>
<p:tagLst xmlns:p="http://schemas.openxmlformats.org/presentationml/2006/main">
  <p:tag name="KSO_WM_UNIT_PLACING_PICTURE_USER_VIEWPORT" val="{&quot;height&quot;:8522,&quot;width&quot;:1440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TABLE_BEAUTIFY" val="smartTable{e1bcbd40-6250-42f5-b2a8-34ee8c894b36}"/>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TABLE_BEAUTIFY" val="smartTable{5d0cc380-f4d8-483c-9c45-026b6ad3803f}"/>
  <p:tag name="TABLE_ENDDRAG_ORIGIN_RECT" val="705*411"/>
  <p:tag name="TABLE_ENDDRAG_RECT" val="145*62*705*41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TABLE_BEAUTIFY" val="smartTable{90f1f01c-84dd-406f-aaff-0c1bc6dad339}"/>
</p:tagLst>
</file>

<file path=ppt/tags/tag62.xml><?xml version="1.0" encoding="utf-8"?>
<p:tagLst xmlns:p="http://schemas.openxmlformats.org/presentationml/2006/main">
  <p:tag name="KSO_WM_UNIT_TABLE_BEAUTIFY" val="smartTable{a898f82b-bd1c-4373-bcc3-86d706ee7770}"/>
  <p:tag name="TABLE_ENDDRAG_ORIGIN_RECT" val="614*195"/>
  <p:tag name="TABLE_ENDDRAG_RECT" val="57*211*614*195"/>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PP_MARK_KEY" val="d9a7d796-9f97-4d73-bbb1-6f5966fdd084"/>
  <p:tag name="COMMONDATA" val="eyJoZGlkIjoiNmNkYzRiYTc1ZWYzOWRhMzE2YmFhZDg3MDQ0ZmQ2MmM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5495</Words>
  <Application>WPS 演示</Application>
  <PresentationFormat>全屏显示(16:9)</PresentationFormat>
  <Paragraphs>1028</Paragraphs>
  <Slides>38</Slides>
  <Notes>9</Notes>
  <HiddenSlides>0</HiddenSlides>
  <MMClips>1</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38</vt:i4>
      </vt:variant>
    </vt:vector>
  </HeadingPairs>
  <TitlesOfParts>
    <vt:vector size="61" baseType="lpstr">
      <vt:lpstr>Arial</vt:lpstr>
      <vt:lpstr>宋体</vt:lpstr>
      <vt:lpstr>Wingdings</vt:lpstr>
      <vt:lpstr>Calibri</vt:lpstr>
      <vt:lpstr>微软雅黑</vt:lpstr>
      <vt:lpstr>楷体_GB2312</vt:lpstr>
      <vt:lpstr>Lantinghei SC Demibold</vt:lpstr>
      <vt:lpstr>Impact</vt:lpstr>
      <vt:lpstr>Wingdings 3</vt:lpstr>
      <vt:lpstr>楷体</vt:lpstr>
      <vt:lpstr>Hiragino Sans GB W3</vt:lpstr>
      <vt:lpstr>MS UI Gothic</vt:lpstr>
      <vt:lpstr>仿宋</vt:lpstr>
      <vt:lpstr>仿宋_GB2312</vt:lpstr>
      <vt:lpstr>Arial</vt:lpstr>
      <vt:lpstr>Arial Unicode MS</vt:lpstr>
      <vt:lpstr>华文新魏</vt:lpstr>
      <vt:lpstr>黑体</vt:lpstr>
      <vt:lpstr>方正小标宋简体</vt:lpstr>
      <vt:lpstr>Open Sans</vt:lpstr>
      <vt:lpstr>Wingdings</vt:lpstr>
      <vt:lpstr>Office 主题</vt:lpstr>
      <vt:lpstr>1_Office 主题</vt:lpstr>
      <vt:lpstr>PowerPoint 演示文稿</vt:lpstr>
      <vt:lpstr>PowerPoint 演示文稿</vt:lpstr>
      <vt:lpstr>PowerPoint 演示文稿</vt:lpstr>
      <vt:lpstr>政策依据</vt:lpstr>
      <vt:lpstr>PowerPoint 演示文稿</vt:lpstr>
      <vt:lpstr>征税对象</vt:lpstr>
      <vt:lpstr>税收要素之——纳税人</vt:lpstr>
      <vt:lpstr>PowerPoint 演示文稿</vt:lpstr>
      <vt:lpstr>计税依据</vt:lpstr>
      <vt:lpstr>PowerPoint 演示文稿</vt:lpstr>
      <vt:lpstr>PowerPoint 演示文稿</vt:lpstr>
      <vt:lpstr>污染当量数的计算</vt:lpstr>
      <vt:lpstr>PowerPoint 演示文稿</vt:lpstr>
      <vt:lpstr>PowerPoint 演示文稿</vt:lpstr>
      <vt:lpstr>计税依据——固体废物</vt:lpstr>
      <vt:lpstr>PowerPoint 演示文稿</vt:lpstr>
      <vt:lpstr>工业噪声标准</vt:lpstr>
      <vt:lpstr>PowerPoint 演示文稿</vt:lpstr>
      <vt:lpstr>PowerPoint 演示文稿</vt:lpstr>
      <vt:lpstr>PowerPoint 演示文稿</vt:lpstr>
      <vt:lpstr>核定征收管理办法</vt:lpstr>
      <vt:lpstr>核定征收管理办法</vt:lpstr>
      <vt:lpstr>核定征收管理办法</vt:lpstr>
      <vt:lpstr>PowerPoint 演示文稿</vt:lpstr>
      <vt:lpstr>PowerPoint 演示文稿</vt:lpstr>
      <vt:lpstr>核定征收管理办法</vt:lpstr>
      <vt:lpstr>施工扬尘控制措施</vt:lpstr>
      <vt:lpstr>PowerPoint 演示文稿</vt:lpstr>
      <vt:lpstr>施工单位建设工程用地面积确定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纳税时间</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Here</dc:title>
  <dc:creator>李培俊</dc:creator>
  <cp:lastModifiedBy>李元元</cp:lastModifiedBy>
  <cp:revision>707</cp:revision>
  <dcterms:created xsi:type="dcterms:W3CDTF">2015-12-11T17:46:00Z</dcterms:created>
  <dcterms:modified xsi:type="dcterms:W3CDTF">2023-03-16T01:12:23Z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D45E0BBAAC7C493AA83EED4611EE0707</vt:lpwstr>
  </property>
</Properties>
</file>