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7" r:id="rId3"/>
    <p:sldId id="305" r:id="rId4"/>
    <p:sldId id="341" r:id="rId5"/>
    <p:sldId id="346" r:id="rId6"/>
    <p:sldId id="364" r:id="rId8"/>
    <p:sldId id="365" r:id="rId9"/>
    <p:sldId id="304" r:id="rId10"/>
    <p:sldId id="409" r:id="rId11"/>
    <p:sldId id="410" r:id="rId12"/>
    <p:sldId id="411" r:id="rId13"/>
    <p:sldId id="412" r:id="rId14"/>
    <p:sldId id="413" r:id="rId15"/>
    <p:sldId id="414" r:id="rId16"/>
    <p:sldId id="415" r:id="rId17"/>
    <p:sldId id="417" r:id="rId18"/>
    <p:sldId id="418" r:id="rId19"/>
    <p:sldId id="416" r:id="rId20"/>
    <p:sldId id="419" r:id="rId21"/>
    <p:sldId id="421" r:id="rId22"/>
    <p:sldId id="422" r:id="rId23"/>
    <p:sldId id="423" r:id="rId24"/>
    <p:sldId id="424" r:id="rId25"/>
    <p:sldId id="425" r:id="rId26"/>
    <p:sldId id="426" r:id="rId27"/>
    <p:sldId id="428" r:id="rId28"/>
    <p:sldId id="427" r:id="rId29"/>
    <p:sldId id="311" r:id="rId30"/>
  </p:sldIdLst>
  <p:sldSz cx="12192000" cy="6858000"/>
  <p:notesSz cx="7104380" cy="10234930"/>
  <p:defaultTextStyle>
    <a:defPPr>
      <a:defRPr lang="zh-CN"/>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lla Yuan Jun Zhang" initials="B" lastIdx="9" clrIdx="0"/>
  <p:cmAuthor id="2" name="Cayman Junjie Zhang" initials="C" lastIdx="3" clrIdx="1"/>
  <p:cmAuthor id="3" name="Debby Mi Li" initials="D" lastIdx="1" clrIdx="2"/>
  <p:cmAuthor id="4" name="Vanilla Yi Li" initials="V" lastIdx="2" clrIdx="3"/>
  <p:cmAuthor id="5" name="Jin, Lulu (CN - Guangzhou)" initials="J" lastIdx="2" clrIdx="4"/>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p:restoredTop sz="94660"/>
  </p:normalViewPr>
  <p:slideViewPr>
    <p:cSldViewPr snapToGrid="0" showGuides="1">
      <p:cViewPr varScale="1">
        <p:scale>
          <a:sx n="116" d="100"/>
          <a:sy n="116" d="100"/>
        </p:scale>
        <p:origin x="336" y="108"/>
      </p:cViewPr>
      <p:guideLst>
        <p:guide orient="horz" pos="2276"/>
        <p:guide pos="2740"/>
      </p:guideLst>
    </p:cSldViewPr>
  </p:slideViewPr>
  <p:notesTextViewPr>
    <p:cViewPr>
      <p:scale>
        <a:sx n="1" d="1"/>
        <a:sy n="1" d="1"/>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commentAuthors" Target="commentAuthors.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pPr fontAlgn="auto"/>
            <a:endParaRPr lang="zh-CN" altLang="en-US" strike="noStrike" noProof="1"/>
          </a:p>
        </p:txBody>
      </p:sp>
      <p:sp>
        <p:nvSpPr>
          <p:cNvPr id="3" name="日期占位符 2"/>
          <p:cNvSpPr>
            <a:spLocks noGrp="1"/>
          </p:cNvSpPr>
          <p:nvPr>
            <p:ph type="dt" idx="1"/>
          </p:nvPr>
        </p:nvSpPr>
        <p:spPr>
          <a:xfrm>
            <a:off x="4024313" y="0"/>
            <a:ext cx="3078163" cy="512763"/>
          </a:xfrm>
          <a:prstGeom prst="rect">
            <a:avLst/>
          </a:prstGeom>
        </p:spPr>
        <p:txBody>
          <a:bodyPr vert="horz" lIns="91440" tIns="45720" rIns="91440" bIns="45720" rtlCol="0"/>
          <a:lstStyle>
            <a:lvl1pPr algn="r">
              <a:defRPr sz="1200"/>
            </a:lvl1pPr>
          </a:lstStyle>
          <a:p>
            <a:pPr fontAlgn="auto"/>
            <a:fld id="{D2A48B96-639E-45A3-A0BA-2464DFDB1FAA}" type="datetimeFigureOut">
              <a:rPr lang="zh-CN" altLang="en-US" strike="noStrike" noProof="1" smtClean="0">
                <a:latin typeface="+mn-lt"/>
                <a:ea typeface="+mn-ea"/>
                <a:cs typeface="+mn-cs"/>
              </a:rPr>
            </a:fld>
            <a:endParaRPr lang="zh-CN" altLang="en-US" strike="noStrike" noProof="1"/>
          </a:p>
        </p:txBody>
      </p:sp>
      <p:sp>
        <p:nvSpPr>
          <p:cNvPr id="3076" name="幻灯片图像占位符 3"/>
          <p:cNvSpPr>
            <a:spLocks noGrp="1" noRot="1" noChangeAspect="1"/>
          </p:cNvSpPr>
          <p:nvPr>
            <p:ph type="sldImg"/>
          </p:nvPr>
        </p:nvSpPr>
        <p:spPr>
          <a:xfrm>
            <a:off x="481013" y="1279525"/>
            <a:ext cx="6140450" cy="3454400"/>
          </a:xfrm>
          <a:prstGeom prst="rect">
            <a:avLst/>
          </a:prstGeom>
          <a:noFill/>
          <a:ln w="12700" cap="flat" cmpd="sng">
            <a:solidFill>
              <a:srgbClr val="000000"/>
            </a:solidFill>
            <a:prstDash val="solid"/>
            <a:round/>
            <a:headEnd type="none" w="med" len="med"/>
            <a:tailEnd type="none" w="med" len="med"/>
          </a:ln>
        </p:spPr>
      </p:sp>
      <p:sp>
        <p:nvSpPr>
          <p:cNvPr id="3077" name="备注占位符 4"/>
          <p:cNvSpPr>
            <a:spLocks noGrp="1"/>
          </p:cNvSpPr>
          <p:nvPr>
            <p:ph type="body" sz="quarter"/>
          </p:nvPr>
        </p:nvSpPr>
        <p:spPr>
          <a:xfrm>
            <a:off x="709613" y="4926013"/>
            <a:ext cx="5683250" cy="4029075"/>
          </a:xfrm>
          <a:prstGeom prst="rect">
            <a:avLst/>
          </a:prstGeom>
          <a:noFill/>
          <a:ln w="9525">
            <a:noFill/>
          </a:ln>
        </p:spPr>
        <p:txBody>
          <a:bodyPr vert="horz" lIns="91440" tIns="45720" rIns="91440" bIns="45720" anchor="t"/>
          <a:p>
            <a:pPr lvl="0"/>
            <a:r>
              <a:rPr lang="zh-CN" altLang="en-US"/>
              <a:t>单击此处编辑母版文本样式</a:t>
            </a:r>
            <a:endParaRPr lang="zh-CN" altLang="en-US"/>
          </a:p>
          <a:p>
            <a:pPr lvl="1" indent="0"/>
            <a:r>
              <a:rPr lang="zh-CN" altLang="en-US"/>
              <a:t>第二级</a:t>
            </a:r>
            <a:endParaRPr lang="zh-CN" altLang="en-US"/>
          </a:p>
          <a:p>
            <a:pPr lvl="2" indent="0"/>
            <a:r>
              <a:rPr lang="zh-CN" altLang="en-US"/>
              <a:t>第三级</a:t>
            </a:r>
            <a:endParaRPr lang="zh-CN" altLang="en-US"/>
          </a:p>
          <a:p>
            <a:pPr lvl="3" indent="0"/>
            <a:r>
              <a:rPr lang="zh-CN" altLang="en-US"/>
              <a:t>第四级</a:t>
            </a:r>
            <a:endParaRPr lang="zh-CN" altLang="en-US"/>
          </a:p>
          <a:p>
            <a:pPr lvl="4" indent="0"/>
            <a:r>
              <a:rPr lang="zh-CN" altLang="en-US"/>
              <a:t>第五级</a:t>
            </a:r>
            <a:endParaRPr lang="zh-CN" altLang="en-US"/>
          </a:p>
        </p:txBody>
      </p:sp>
      <p:sp>
        <p:nvSpPr>
          <p:cNvPr id="6" name="页脚占位符 5"/>
          <p:cNvSpPr>
            <a:spLocks noGrp="1"/>
          </p:cNvSpPr>
          <p:nvPr>
            <p:ph type="ftr" sz="quarter" idx="4"/>
          </p:nvPr>
        </p:nvSpPr>
        <p:spPr>
          <a:xfrm>
            <a:off x="0" y="9720263"/>
            <a:ext cx="3078163" cy="514350"/>
          </a:xfrm>
          <a:prstGeom prst="rect">
            <a:avLst/>
          </a:prstGeom>
        </p:spPr>
        <p:txBody>
          <a:bodyPr vert="horz" lIns="91440" tIns="45720" rIns="91440" bIns="45720" rtlCol="0" anchor="b"/>
          <a:lstStyle>
            <a:lvl1pPr algn="l">
              <a:defRPr sz="1200"/>
            </a:lvl1pPr>
          </a:lstStyle>
          <a:p>
            <a:pPr fontAlgn="auto"/>
            <a:endParaRPr lang="zh-CN" altLang="en-US" strike="noStrike" noProof="1"/>
          </a:p>
        </p:txBody>
      </p:sp>
      <p:sp>
        <p:nvSpPr>
          <p:cNvPr id="7" name="灯片编号占位符 6"/>
          <p:cNvSpPr>
            <a:spLocks noGrp="1"/>
          </p:cNvSpPr>
          <p:nvPr>
            <p:ph type="sldNum" sz="quarter" idx="5"/>
          </p:nvPr>
        </p:nvSpPr>
        <p:spPr>
          <a:xfrm>
            <a:off x="4024313" y="9720263"/>
            <a:ext cx="3078163" cy="514350"/>
          </a:xfrm>
          <a:prstGeom prst="rect">
            <a:avLst/>
          </a:prstGeom>
        </p:spPr>
        <p:txBody>
          <a:bodyPr vert="horz" lIns="91440" tIns="45720" rIns="91440" bIns="45720" rtlCol="0" anchor="b"/>
          <a:lstStyle>
            <a:lvl1pPr algn="r">
              <a:defRPr sz="1200"/>
            </a:lvl1pPr>
          </a:lstStyle>
          <a:p>
            <a:pPr fontAlgn="auto"/>
            <a:fld id="{A6837353-30EB-4A48-80EB-173D804AEFBD}"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幻灯片图像占位符 1"/>
          <p:cNvSpPr>
            <a:spLocks noGrp="1" noRot="1" noChangeAspect="1" noTextEdit="1"/>
          </p:cNvSpPr>
          <p:nvPr>
            <p:ph type="sldImg"/>
          </p:nvPr>
        </p:nvSpPr>
        <p:spPr/>
      </p:sp>
      <p:sp>
        <p:nvSpPr>
          <p:cNvPr id="8194" name="备注占位符 2"/>
          <p:cNvSpPr>
            <a:spLocks noGrp="1"/>
          </p:cNvSpPr>
          <p:nvPr>
            <p:ph type="body"/>
          </p:nvPr>
        </p:nvSpPr>
        <p:spPr/>
        <p:txBody>
          <a:bodyPr lIns="91440" tIns="45720" rIns="91440" bIns="45720" anchor="t"/>
          <a:p>
            <a:pPr lvl="0">
              <a:spcBef>
                <a:spcPct val="0"/>
              </a:spcBef>
            </a:pPr>
            <a:r>
              <a:rPr lang="zh-CN" altLang="en-US">
                <a:latin typeface="Arial" panose="020B0604020202020204" pitchFamily="34" charset="0"/>
              </a:rPr>
              <a:t>模板来自于 </a:t>
            </a:r>
            <a:r>
              <a:rPr lang="en-US" altLang="zh-CN">
                <a:latin typeface="Arial" panose="020B0604020202020204" pitchFamily="34" charset="0"/>
              </a:rPr>
              <a:t>http://docer.wps.cn</a:t>
            </a:r>
            <a:endParaRPr lang="zh-CN" altLang="en-US">
              <a:latin typeface="Arial" panose="020B0604020202020204" pitchFamily="34" charset="0"/>
            </a:endParaRPr>
          </a:p>
        </p:txBody>
      </p:sp>
      <p:sp>
        <p:nvSpPr>
          <p:cNvPr id="8195" name="灯片编号占位符 3"/>
          <p:cNvSpPr txBox="1">
            <a:spLocks noGrp="1"/>
          </p:cNvSpPr>
          <p:nvPr/>
        </p:nvSpPr>
        <p:spPr>
          <a:xfrm>
            <a:off x="3883025" y="8685213"/>
            <a:ext cx="2973388" cy="457200"/>
          </a:xfrm>
          <a:prstGeom prst="rect">
            <a:avLst/>
          </a:prstGeom>
          <a:noFill/>
          <a:ln w="9525">
            <a:noFill/>
          </a:ln>
        </p:spPr>
        <p:txBody>
          <a:bodyPr anchor="b"/>
          <a:p>
            <a:pPr lvl="0" indent="0" algn="r"/>
            <a:r>
              <a:rPr lang="zh-CN" altLang="en-US" sz="1200">
                <a:solidFill>
                  <a:srgbClr val="000000"/>
                </a:solidFill>
              </a:rPr>
              <a:t>*</a:t>
            </a:r>
            <a:endParaRPr lang="en-US" altLang="zh-CN" sz="120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幻灯片图像占位符 1"/>
          <p:cNvSpPr>
            <a:spLocks noGrp="1" noRot="1" noChangeAspect="1"/>
          </p:cNvSpPr>
          <p:nvPr>
            <p:ph type="sldImg"/>
          </p:nvPr>
        </p:nvSpPr>
        <p:spPr>
          <a:xfrm>
            <a:off x="685800" y="1143000"/>
            <a:ext cx="5486400" cy="3086100"/>
          </a:xfrm>
        </p:spPr>
      </p:sp>
      <p:sp>
        <p:nvSpPr>
          <p:cNvPr id="13314" name="备注占位符 2"/>
          <p:cNvSpPr>
            <a:spLocks noGrp="1"/>
          </p:cNvSpPr>
          <p:nvPr>
            <p:ph type="body"/>
          </p:nvPr>
        </p:nvSpPr>
        <p:spPr/>
        <p:txBody>
          <a:bodyPr lIns="91440" tIns="45720" rIns="91440" bIns="45720" anchor="t"/>
          <a:p>
            <a:pPr lvl="0"/>
            <a:r>
              <a:rPr lang="zh-CN" altLang="en-US">
                <a:latin typeface="Arial" panose="020B0604020202020204" pitchFamily="34" charset="0"/>
              </a:rPr>
              <a:t> </a:t>
            </a:r>
            <a:endParaRPr lang="en-US" altLang="zh-CN">
              <a:latin typeface="Arial" panose="020B0604020202020204" pitchFamily="34" charset="0"/>
            </a:endParaRPr>
          </a:p>
        </p:txBody>
      </p:sp>
      <p:sp>
        <p:nvSpPr>
          <p:cNvPr id="13315" name="灯片编号占位符 3"/>
          <p:cNvSpPr>
            <a:spLocks noGrp="1"/>
          </p:cNvSpPr>
          <p:nvPr>
            <p:ph type="sldNum" sz="quarter"/>
          </p:nvPr>
        </p:nvSpPr>
        <p:spPr>
          <a:xfrm>
            <a:off x="4024313" y="9720263"/>
            <a:ext cx="3078162" cy="514350"/>
          </a:xfrm>
          <a:prstGeom prst="rect">
            <a:avLst/>
          </a:prstGeom>
          <a:noFill/>
          <a:ln w="9525">
            <a:noFill/>
          </a:ln>
        </p:spPr>
        <p:txBody>
          <a:bodyPr vert="horz" lIns="91440" tIns="45720" rIns="91440" bIns="45720" anchor="b"/>
          <a:p>
            <a:pPr lvl="0" indent="0" algn="r"/>
            <a:r>
              <a:rPr lang="zh-CN" altLang="en-US" sz="1200">
                <a:solidFill>
                  <a:srgbClr val="000000"/>
                </a:solidFill>
              </a:rPr>
              <a:t>*</a:t>
            </a:r>
            <a:endParaRPr lang="en-US" altLang="zh-CN" sz="120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幻灯片图像占位符 1"/>
          <p:cNvSpPr>
            <a:spLocks noGrp="1" noRot="1" noChangeAspect="1"/>
          </p:cNvSpPr>
          <p:nvPr>
            <p:ph type="sldImg"/>
          </p:nvPr>
        </p:nvSpPr>
        <p:spPr>
          <a:xfrm>
            <a:off x="685800" y="1143000"/>
            <a:ext cx="5486400" cy="3086100"/>
          </a:xfrm>
        </p:spPr>
      </p:sp>
      <p:sp>
        <p:nvSpPr>
          <p:cNvPr id="15362" name="备注占位符 2"/>
          <p:cNvSpPr>
            <a:spLocks noGrp="1"/>
          </p:cNvSpPr>
          <p:nvPr>
            <p:ph type="body"/>
          </p:nvPr>
        </p:nvSpPr>
        <p:spPr/>
        <p:txBody>
          <a:bodyPr lIns="91440" tIns="45720" rIns="91440" bIns="45720" anchor="t"/>
          <a:p>
            <a:pPr lvl="0"/>
            <a:r>
              <a:rPr lang="zh-CN" altLang="en-US">
                <a:latin typeface="Arial" panose="020B0604020202020204" pitchFamily="34" charset="0"/>
              </a:rPr>
              <a:t> </a:t>
            </a:r>
            <a:endParaRPr lang="en-US" altLang="zh-CN">
              <a:latin typeface="Arial" panose="020B0604020202020204" pitchFamily="34" charset="0"/>
            </a:endParaRPr>
          </a:p>
        </p:txBody>
      </p:sp>
      <p:sp>
        <p:nvSpPr>
          <p:cNvPr id="15363" name="灯片编号占位符 3"/>
          <p:cNvSpPr>
            <a:spLocks noGrp="1"/>
          </p:cNvSpPr>
          <p:nvPr>
            <p:ph type="sldNum" sz="quarter"/>
          </p:nvPr>
        </p:nvSpPr>
        <p:spPr>
          <a:xfrm>
            <a:off x="4024313" y="9720263"/>
            <a:ext cx="3078162" cy="514350"/>
          </a:xfrm>
          <a:prstGeom prst="rect">
            <a:avLst/>
          </a:prstGeom>
          <a:noFill/>
          <a:ln w="9525">
            <a:noFill/>
          </a:ln>
        </p:spPr>
        <p:txBody>
          <a:bodyPr vert="horz" lIns="91440" tIns="45720" rIns="91440" bIns="45720" anchor="b"/>
          <a:p>
            <a:pPr lvl="0" indent="0" algn="r"/>
            <a:r>
              <a:rPr lang="zh-CN" altLang="en-US" sz="1200">
                <a:solidFill>
                  <a:srgbClr val="000000"/>
                </a:solidFill>
              </a:rPr>
              <a:t>*</a:t>
            </a:r>
            <a:endParaRPr lang="en-US" altLang="zh-CN" sz="12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auto"/>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fontAlgn="auto"/>
            <a:fld id="{82F288E0-7875-42C4-84C8-98DBBD3BF4D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p>
            <a:pPr fontAlgn="auto"/>
            <a:endParaRPr lang="zh-CN" altLang="en-US" strike="noStrike" noProof="1"/>
          </a:p>
        </p:txBody>
      </p:sp>
      <p:sp>
        <p:nvSpPr>
          <p:cNvPr id="6" name="灯片编号占位符 5"/>
          <p:cNvSpPr>
            <a:spLocks noGrp="1"/>
          </p:cNvSpPr>
          <p:nvPr>
            <p:ph type="sldNum" sz="quarter" idx="12"/>
          </p:nvPr>
        </p:nvSpPr>
        <p:spPr/>
        <p:txBody>
          <a:bodyPr/>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3" name="日期占位符 2"/>
          <p:cNvSpPr>
            <a:spLocks noGrp="1"/>
          </p:cNvSpPr>
          <p:nvPr>
            <p:ph type="dt" sz="half" idx="10"/>
          </p:nvPr>
        </p:nvSpPr>
        <p:spPr/>
        <p:txBody>
          <a:bodyPr/>
          <a:p>
            <a:pPr fontAlgn="auto"/>
            <a:fld id="{82F288E0-7875-42C4-84C8-98DBBD3BF4D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p>
            <a:pPr fontAlgn="auto"/>
            <a:endParaRPr lang="zh-CN" altLang="en-US" strike="noStrike" noProof="1"/>
          </a:p>
        </p:txBody>
      </p:sp>
      <p:sp>
        <p:nvSpPr>
          <p:cNvPr id="5" name="灯片编号占位符 4"/>
          <p:cNvSpPr>
            <a:spLocks noGrp="1"/>
          </p:cNvSpPr>
          <p:nvPr>
            <p:ph type="sldNum" sz="quarter" idx="12"/>
          </p:nvPr>
        </p:nvSpPr>
        <p:spPr/>
        <p:txBody>
          <a:bodyPr/>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p>
            <a:pPr marL="0" marR="0" indent="0" defTabSz="914400" rtl="0" fontAlgn="auto">
              <a:lnSpc>
                <a:spcPct val="100000"/>
              </a:lnSpc>
              <a:spcBef>
                <a:spcPts val="0"/>
              </a:spcBef>
              <a:spcAft>
                <a:spcPts val="0"/>
              </a:spcAft>
              <a:buClrTx/>
              <a:buSzTx/>
              <a:buFontTx/>
              <a:buNone/>
              <a:defRPr/>
            </a:pPr>
            <a:endParaRPr kumimoji="0" lang="zh-CN" altLang="en-US" b="0" i="0" strike="noStrike" kern="1200" cap="none" spc="0" normalizeH="0" baseline="0" noProof="0">
              <a:latin typeface="+mn-lt"/>
              <a:ea typeface="+mn-ea"/>
              <a:cs typeface="+mn-cs"/>
            </a:endParaRPr>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p>
            <a:pPr marL="0" marR="0" indent="0" algn="ctr" defTabSz="914400" rtl="0" fontAlgn="auto">
              <a:lnSpc>
                <a:spcPct val="100000"/>
              </a:lnSpc>
              <a:spcBef>
                <a:spcPts val="0"/>
              </a:spcBef>
              <a:spcAft>
                <a:spcPts val="0"/>
              </a:spcAft>
              <a:buClrTx/>
              <a:buSzTx/>
              <a:buFontTx/>
              <a:buNone/>
              <a:defRPr/>
            </a:pPr>
            <a:endParaRPr kumimoji="0" lang="zh-CN" altLang="en-US" b="0" i="0" strike="noStrike" kern="1200" cap="none" spc="0" normalizeH="0" baseline="0" noProof="0">
              <a:latin typeface="+mn-lt"/>
              <a:ea typeface="+mn-ea"/>
              <a:cs typeface="+mn-cs"/>
            </a:endParaRPr>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p>
            <a:pPr algn="r" fontAlgn="auto"/>
            <a:fld id="{9A0DB2DC-4C9A-4742-B13C-FB6460FD3503}" type="slidenum">
              <a:rPr lang="zh-CN" altLang="en-US" strike="noStrike" noProof="1" dirty="0">
                <a:solidFill>
                  <a:srgbClr val="898989"/>
                </a:solidFill>
                <a:latin typeface="+mn-lt"/>
                <a:ea typeface="+mn-ea"/>
                <a:cs typeface="+mn-cs"/>
              </a:rPr>
            </a:fld>
            <a:endParaRPr lang="zh-CN" altLang="en-US" strike="noStrike" noProof="1" dirty="0">
              <a:solidFill>
                <a:srgbClr val="898989"/>
              </a:solidFill>
            </a:endParaRPr>
          </a:p>
        </p:txBody>
      </p:sp>
    </p:spTree>
  </p:cSld>
  <p:clrMapOvr>
    <a:masterClrMapping/>
  </p:clrMapOvr>
  <mc:AlternateContent xmlns:mc="http://schemas.openxmlformats.org/markup-compatibility/2006">
    <mc:Choice xmlns:p14="http://schemas.microsoft.com/office/powerpoint/2010/main" Requires="p14">
      <p:transition spd="slow" p14:dur="1000" advTm="0">
        <p:wipe/>
      </p:transition>
    </mc:Choice>
    <mc:Fallback>
      <p:transition spd="slow" advTm="0">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auto"/>
            <a:fld id="{82F288E0-7875-42C4-84C8-98DBBD3BF4D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p>
            <a:pPr fontAlgn="auto"/>
            <a:endParaRPr lang="zh-CN" altLang="en-US" strike="noStrike" noProof="1"/>
          </a:p>
        </p:txBody>
      </p:sp>
      <p:sp>
        <p:nvSpPr>
          <p:cNvPr id="5" name="灯片编号占位符 4"/>
          <p:cNvSpPr>
            <a:spLocks noGrp="1"/>
          </p:cNvSpPr>
          <p:nvPr>
            <p:ph type="sldNum" sz="quarter" idx="12"/>
          </p:nvPr>
        </p:nvSpPr>
        <p:spPr/>
        <p:txBody>
          <a:bodyPr/>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fontAlgn="auto"/>
            <a:fld id="{82F288E0-7875-42C4-84C8-98DBBD3BF4D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p>
            <a:pPr fontAlgn="auto"/>
            <a:endParaRPr lang="zh-CN" altLang="en-US" strike="noStrike" noProof="1"/>
          </a:p>
        </p:txBody>
      </p:sp>
      <p:sp>
        <p:nvSpPr>
          <p:cNvPr id="6" name="灯片编号占位符 5"/>
          <p:cNvSpPr>
            <a:spLocks noGrp="1"/>
          </p:cNvSpPr>
          <p:nvPr>
            <p:ph type="sldNum" sz="quarter" idx="12"/>
          </p:nvPr>
        </p:nvSpPr>
        <p:spPr/>
        <p:txBody>
          <a:bodyPr/>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fontAlgn="auto"/>
            <a:fld id="{82F288E0-7875-42C4-84C8-98DBBD3BF4D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p>
            <a:pPr fontAlgn="auto"/>
            <a:endParaRPr lang="zh-CN" altLang="en-US" strike="noStrike" noProof="1"/>
          </a:p>
        </p:txBody>
      </p:sp>
      <p:sp>
        <p:nvSpPr>
          <p:cNvPr id="6" name="灯片编号占位符 5"/>
          <p:cNvSpPr>
            <a:spLocks noGrp="1"/>
          </p:cNvSpPr>
          <p:nvPr>
            <p:ph type="sldNum" sz="quarter" idx="12"/>
          </p:nvPr>
        </p:nvSpPr>
        <p:spPr/>
        <p:txBody>
          <a:bodyPr/>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fontAlgn="auto"/>
            <a:fld id="{82F288E0-7875-42C4-84C8-98DBBD3BF4D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p>
            <a:pPr fontAlgn="auto"/>
            <a:endParaRPr lang="zh-CN" altLang="en-US" strike="noStrike" noProof="1"/>
          </a:p>
        </p:txBody>
      </p:sp>
      <p:sp>
        <p:nvSpPr>
          <p:cNvPr id="7" name="灯片编号占位符 6"/>
          <p:cNvSpPr>
            <a:spLocks noGrp="1"/>
          </p:cNvSpPr>
          <p:nvPr>
            <p:ph type="sldNum" sz="quarter" idx="12"/>
          </p:nvPr>
        </p:nvSpPr>
        <p:spPr/>
        <p:txBody>
          <a:bodyPr/>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auto"/>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auto"/>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fontAlgn="auto"/>
            <a:fld id="{82F288E0-7875-42C4-84C8-98DBBD3BF4D2}" type="datetimeFigureOut">
              <a:rPr lang="zh-CN" altLang="en-US" strike="noStrike" noProof="1" smtClean="0">
                <a:latin typeface="+mn-lt"/>
                <a:ea typeface="+mn-ea"/>
                <a:cs typeface="+mn-cs"/>
              </a:rPr>
            </a:fld>
            <a:endParaRPr lang="zh-CN" altLang="en-US" strike="noStrike" noProof="1"/>
          </a:p>
        </p:txBody>
      </p:sp>
      <p:sp>
        <p:nvSpPr>
          <p:cNvPr id="8" name="页脚占位符 7"/>
          <p:cNvSpPr>
            <a:spLocks noGrp="1"/>
          </p:cNvSpPr>
          <p:nvPr>
            <p:ph type="ftr" sz="quarter" idx="11"/>
          </p:nvPr>
        </p:nvSpPr>
        <p:spPr/>
        <p:txBody>
          <a:bodyPr/>
          <a:p>
            <a:pPr fontAlgn="auto"/>
            <a:endParaRPr lang="zh-CN" altLang="en-US" strike="noStrike" noProof="1"/>
          </a:p>
        </p:txBody>
      </p:sp>
      <p:sp>
        <p:nvSpPr>
          <p:cNvPr id="9" name="灯片编号占位符 8"/>
          <p:cNvSpPr>
            <a:spLocks noGrp="1"/>
          </p:cNvSpPr>
          <p:nvPr>
            <p:ph type="sldNum" sz="quarter" idx="12"/>
          </p:nvPr>
        </p:nvSpPr>
        <p:spPr/>
        <p:txBody>
          <a:bodyPr/>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fontAlgn="auto"/>
            <a:fld id="{82F288E0-7875-42C4-84C8-98DBBD3BF4D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p>
            <a:pPr fontAlgn="auto"/>
            <a:endParaRPr lang="zh-CN" altLang="en-US" strike="noStrike" noProof="1"/>
          </a:p>
        </p:txBody>
      </p:sp>
      <p:sp>
        <p:nvSpPr>
          <p:cNvPr id="5" name="灯片编号占位符 4"/>
          <p:cNvSpPr>
            <a:spLocks noGrp="1"/>
          </p:cNvSpPr>
          <p:nvPr>
            <p:ph type="sldNum" sz="quarter" idx="12"/>
          </p:nvPr>
        </p:nvSpPr>
        <p:spPr/>
        <p:txBody>
          <a:bodyPr/>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fontAlgn="auto"/>
            <a:fld id="{82F288E0-7875-42C4-84C8-98DBBD3BF4D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p:txBody>
          <a:bodyPr/>
          <a:p>
            <a:pPr fontAlgn="auto"/>
            <a:endParaRPr lang="zh-CN" altLang="en-US" strike="noStrike" noProof="1"/>
          </a:p>
        </p:txBody>
      </p:sp>
      <p:sp>
        <p:nvSpPr>
          <p:cNvPr id="4" name="灯片编号占位符 3"/>
          <p:cNvSpPr>
            <a:spLocks noGrp="1"/>
          </p:cNvSpPr>
          <p:nvPr>
            <p:ph type="sldNum" sz="quarter" idx="12"/>
          </p:nvPr>
        </p:nvSpPr>
        <p:spPr/>
        <p:txBody>
          <a:bodyPr/>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auto"/>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fontAlgn="auto"/>
            <a:fld id="{82F288E0-7875-42C4-84C8-98DBBD3BF4D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p>
            <a:pPr fontAlgn="auto"/>
            <a:endParaRPr lang="zh-CN" altLang="en-US" strike="noStrike" noProof="1"/>
          </a:p>
        </p:txBody>
      </p:sp>
      <p:sp>
        <p:nvSpPr>
          <p:cNvPr id="7" name="灯片编号占位符 6"/>
          <p:cNvSpPr>
            <a:spLocks noGrp="1"/>
          </p:cNvSpPr>
          <p:nvPr>
            <p:ph type="sldNum" sz="quarter" idx="12"/>
          </p:nvPr>
        </p:nvSpPr>
        <p:spPr/>
        <p:txBody>
          <a:bodyPr/>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p:spPr>
        <p:txBody>
          <a:bodyPr vert="eaVert"/>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fontAlgn="auto"/>
            <a:fld id="{82F288E0-7875-42C4-84C8-98DBBD3BF4D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p>
            <a:pPr fontAlgn="auto"/>
            <a:endParaRPr lang="zh-CN" altLang="en-US" strike="noStrike" noProof="1"/>
          </a:p>
        </p:txBody>
      </p:sp>
      <p:sp>
        <p:nvSpPr>
          <p:cNvPr id="6" name="灯片编号占位符 5"/>
          <p:cNvSpPr>
            <a:spLocks noGrp="1"/>
          </p:cNvSpPr>
          <p:nvPr>
            <p:ph type="sldNum" sz="quarter" idx="12"/>
          </p:nvPr>
        </p:nvSpPr>
        <p:spPr/>
        <p:txBody>
          <a:bodyPr/>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标题占位符 1"/>
          <p:cNvSpPr>
            <a:spLocks noGrp="1"/>
          </p:cNvSpPr>
          <p:nvPr>
            <p:ph type="title"/>
          </p:nvPr>
        </p:nvSpPr>
        <p:spPr>
          <a:xfrm>
            <a:off x="838200" y="365125"/>
            <a:ext cx="10515600" cy="1325563"/>
          </a:xfrm>
          <a:prstGeom prst="rect">
            <a:avLst/>
          </a:prstGeom>
          <a:noFill/>
          <a:ln w="9525">
            <a:noFill/>
          </a:ln>
        </p:spPr>
        <p:txBody>
          <a:bodyPr vert="horz" lIns="91440" tIns="45720" rIns="91440" bIns="45720" anchor="ctr"/>
          <a:p>
            <a:pPr lvl="0"/>
            <a:r>
              <a:rPr lang="zh-CN" altLang="en-US"/>
              <a:t>单击此处编辑母版标题样式</a:t>
            </a:r>
            <a:endParaRPr lang="zh-CN" altLang="en-US"/>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vert="horz" lIns="91440" tIns="45720" rIns="91440" bIns="45720" anchor="t"/>
          <a:p>
            <a:pPr lvl="0" indent="-228600"/>
            <a:r>
              <a:rPr lang="zh-CN" altLang="en-US"/>
              <a:t>单击此处编辑母版文本样式</a:t>
            </a:r>
            <a:endParaRPr lang="zh-CN" altLang="en-US"/>
          </a:p>
          <a:p>
            <a:pPr lvl="1" indent="-22860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fld id="{82F288E0-7875-42C4-84C8-98DBBD3BF4D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fld id="{7D9BB5D0-35E4-459D-AEF3-FE4D7C45CC19}"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7" name="图片 5"/>
          <p:cNvPicPr>
            <a:picLocks noChangeAspect="1"/>
          </p:cNvPicPr>
          <p:nvPr/>
        </p:nvPicPr>
        <p:blipFill>
          <a:blip r:embed="rId1"/>
          <a:stretch>
            <a:fillRect/>
          </a:stretch>
        </p:blipFill>
        <p:spPr>
          <a:xfrm>
            <a:off x="0" y="0"/>
            <a:ext cx="12192000" cy="6858000"/>
          </a:xfrm>
          <a:prstGeom prst="rect">
            <a:avLst/>
          </a:prstGeom>
          <a:noFill/>
          <a:ln w="9525">
            <a:noFill/>
          </a:ln>
        </p:spPr>
      </p:pic>
      <p:sp>
        <p:nvSpPr>
          <p:cNvPr id="5" name="矩形 4"/>
          <p:cNvSpPr/>
          <p:nvPr/>
        </p:nvSpPr>
        <p:spPr>
          <a:xfrm>
            <a:off x="0" y="0"/>
            <a:ext cx="12223750" cy="5046663"/>
          </a:xfrm>
          <a:prstGeom prst="rect">
            <a:avLst/>
          </a:prstGeom>
          <a:solidFill>
            <a:srgbClr val="0175D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sz="1600" strike="noStrike" noProof="1" dirty="0">
              <a:solidFill>
                <a:prstClr val="white"/>
              </a:solidFill>
            </a:endParaRPr>
          </a:p>
        </p:txBody>
      </p:sp>
      <p:grpSp>
        <p:nvGrpSpPr>
          <p:cNvPr id="4099" name="组合 6"/>
          <p:cNvGrpSpPr/>
          <p:nvPr/>
        </p:nvGrpSpPr>
        <p:grpSpPr>
          <a:xfrm>
            <a:off x="485775" y="2192338"/>
            <a:ext cx="11220450" cy="1787525"/>
            <a:chOff x="64128" y="1847118"/>
            <a:chExt cx="7838498" cy="2010631"/>
          </a:xfrm>
        </p:grpSpPr>
        <p:sp>
          <p:nvSpPr>
            <p:cNvPr id="8" name="矩形 7"/>
            <p:cNvSpPr/>
            <p:nvPr/>
          </p:nvSpPr>
          <p:spPr>
            <a:xfrm>
              <a:off x="64128" y="1847118"/>
              <a:ext cx="7838498" cy="11428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r>
                <a:rPr lang="zh-CN" altLang="en-US" sz="6000" b="1" strike="noStrike" noProof="1" dirty="0">
                  <a:solidFill>
                    <a:srgbClr val="FFFFFF"/>
                  </a:solidFill>
                  <a:latin typeface="微软雅黑" panose="020B0503020204020204" charset="-122"/>
                  <a:cs typeface="Microsoft JhengHei Light" pitchFamily="34" charset="-120"/>
                </a:rPr>
                <a:t>制造业中小微企业</a:t>
              </a:r>
              <a:endParaRPr lang="zh-CN" altLang="en-US" sz="6000" b="1" strike="noStrike" noProof="1" dirty="0">
                <a:solidFill>
                  <a:srgbClr val="FFFFFF"/>
                </a:solidFill>
                <a:latin typeface="微软雅黑" panose="020B0503020204020204" charset="-122"/>
                <a:cs typeface="Microsoft JhengHei Light" pitchFamily="34" charset="-120"/>
              </a:endParaRPr>
            </a:p>
            <a:p>
              <a:pPr algn="ctr" fontAlgn="auto">
                <a:defRPr/>
              </a:pPr>
              <a:r>
                <a:rPr lang="zh-CN" altLang="en-US" sz="6000" b="1" strike="noStrike" noProof="1" dirty="0">
                  <a:solidFill>
                    <a:srgbClr val="FFFFFF"/>
                  </a:solidFill>
                  <a:latin typeface="微软雅黑" panose="020B0503020204020204" charset="-122"/>
                  <a:cs typeface="Microsoft JhengHei Light" pitchFamily="34" charset="-120"/>
                </a:rPr>
                <a:t>缓缴税费政策讲解</a:t>
              </a:r>
              <a:endParaRPr lang="zh-CN" altLang="en-US" sz="6000" b="1" strike="noStrike" noProof="1" dirty="0">
                <a:solidFill>
                  <a:srgbClr val="FFFFFF"/>
                </a:solidFill>
                <a:latin typeface="微软雅黑" panose="020B0503020204020204" charset="-122"/>
                <a:cs typeface="Microsoft JhengHei Light" pitchFamily="34" charset="-120"/>
              </a:endParaRPr>
            </a:p>
          </p:txBody>
        </p:sp>
        <p:sp>
          <p:nvSpPr>
            <p:cNvPr id="9" name="矩形 8"/>
            <p:cNvSpPr/>
            <p:nvPr/>
          </p:nvSpPr>
          <p:spPr>
            <a:xfrm>
              <a:off x="420121" y="3272059"/>
              <a:ext cx="7126512" cy="585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r>
                <a:rPr lang="zh-CN" altLang="en-US" sz="6000" strike="noStrike" noProof="1" dirty="0">
                  <a:solidFill>
                    <a:prstClr val="white">
                      <a:lumMod val="85000"/>
                    </a:prstClr>
                  </a:solidFill>
                  <a:latin typeface="+mj-ea"/>
                  <a:ea typeface="+mj-ea"/>
                  <a:cs typeface="Microsoft JhengHei Light" pitchFamily="34" charset="-122"/>
                </a:rPr>
                <a:t> </a:t>
              </a:r>
              <a:endParaRPr lang="zh-CN" altLang="en-US" sz="6000" strike="noStrike" noProof="1" dirty="0">
                <a:solidFill>
                  <a:prstClr val="white">
                    <a:lumMod val="85000"/>
                  </a:prstClr>
                </a:solidFill>
                <a:latin typeface="+mj-ea"/>
                <a:ea typeface="+mj-ea"/>
                <a:cs typeface="Microsoft JhengHei Light" pitchFamily="34" charset="-122"/>
              </a:endParaRPr>
            </a:p>
          </p:txBody>
        </p:sp>
        <p:cxnSp>
          <p:nvCxnSpPr>
            <p:cNvPr id="10" name="直接连接符 9"/>
            <p:cNvCxnSpPr/>
            <p:nvPr/>
          </p:nvCxnSpPr>
          <p:spPr>
            <a:xfrm>
              <a:off x="1156505" y="3293487"/>
              <a:ext cx="5653744" cy="0"/>
            </a:xfrm>
            <a:prstGeom prst="line">
              <a:avLst/>
            </a:prstGeom>
            <a:ln w="19050">
              <a:solidFill>
                <a:srgbClr val="D9D9D9"/>
              </a:solidFill>
            </a:ln>
          </p:spPr>
          <p:style>
            <a:lnRef idx="1">
              <a:schemeClr val="accent1"/>
            </a:lnRef>
            <a:fillRef idx="0">
              <a:schemeClr val="accent1"/>
            </a:fillRef>
            <a:effectRef idx="0">
              <a:schemeClr val="accent1"/>
            </a:effectRef>
            <a:fontRef idx="minor">
              <a:schemeClr val="tx1"/>
            </a:fontRef>
          </p:style>
        </p:cxnSp>
      </p:grpSp>
      <p:sp>
        <p:nvSpPr>
          <p:cNvPr id="4103" name="文本框 1"/>
          <p:cNvSpPr txBox="1"/>
          <p:nvPr/>
        </p:nvSpPr>
        <p:spPr>
          <a:xfrm>
            <a:off x="7224713" y="4264025"/>
            <a:ext cx="4186237" cy="398780"/>
          </a:xfrm>
          <a:prstGeom prst="rect">
            <a:avLst/>
          </a:prstGeom>
          <a:noFill/>
          <a:ln w="9525">
            <a:noFill/>
          </a:ln>
        </p:spPr>
        <p:txBody>
          <a:bodyPr wrap="square" anchor="t">
            <a:spAutoFit/>
          </a:bodyPr>
          <a:p>
            <a:pPr indent="0" algn="r"/>
            <a:r>
              <a:rPr lang="zh-CN" altLang="en-US" sz="2000">
                <a:solidFill>
                  <a:schemeClr val="bg1"/>
                </a:solidFill>
                <a:latin typeface="黑体" panose="02010609060101010101" charset="-122"/>
                <a:ea typeface="黑体" panose="02010609060101010101" charset="-122"/>
                <a:cs typeface="黑体" panose="02010609060101010101" charset="-122"/>
              </a:rPr>
              <a:t>国家税务总局汕尾市税务局   蔡琤</a:t>
            </a:r>
            <a:endParaRPr lang="zh-CN" altLang="en-US" sz="2000">
              <a:solidFill>
                <a:schemeClr val="bg1"/>
              </a:solidFill>
              <a:latin typeface="黑体" panose="02010609060101010101" charset="-122"/>
              <a:ea typeface="黑体" panose="02010609060101010101" charset="-122"/>
              <a:cs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6297613" cy="506413"/>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rPr>
              <a:t>（一）继续延缓缴纳2021年第四季度部分税费</a:t>
            </a:r>
            <a:endPar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22529"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22530"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22532" name="矩形 1"/>
          <p:cNvSpPr/>
          <p:nvPr/>
        </p:nvSpPr>
        <p:spPr>
          <a:xfrm>
            <a:off x="1249363" y="1449388"/>
            <a:ext cx="9693275" cy="5930900"/>
          </a:xfrm>
          <a:prstGeom prst="rect">
            <a:avLst/>
          </a:prstGeom>
          <a:noFill/>
          <a:ln w="9525">
            <a:noFill/>
          </a:ln>
        </p:spPr>
        <p:txBody>
          <a:bodyPr anchor="t" anchorCtr="0">
            <a:spAutoFit/>
          </a:bodyPr>
          <a:p>
            <a:pPr marL="457200" indent="-457200" algn="just" eaLnBrk="0" hangingPunct="0">
              <a:lnSpc>
                <a:spcPct val="110000"/>
              </a:lnSpc>
              <a:buFont typeface="Wingdings" panose="05000000000000000000" pitchFamily="2" charset="2"/>
              <a:buChar char="Ø"/>
            </a:pPr>
            <a:r>
              <a:rPr lang="zh-CN" altLang="zh-CN" sz="2800" b="1">
                <a:latin typeface="仿宋_GB2312" panose="02010609030101010101" charset="-122"/>
                <a:ea typeface="仿宋_GB2312" panose="02010609030101010101" charset="-122"/>
                <a:sym typeface="微软雅黑" panose="020B0503020204020204" charset="-122"/>
              </a:rPr>
              <a:t>（</a:t>
            </a:r>
            <a:r>
              <a:rPr lang="en-US" altLang="zh-CN" sz="2800" b="1">
                <a:latin typeface="仿宋_GB2312" panose="02010609030101010101" charset="-122"/>
                <a:ea typeface="仿宋_GB2312" panose="02010609030101010101" charset="-122"/>
                <a:sym typeface="微软雅黑" panose="020B0503020204020204" charset="-122"/>
              </a:rPr>
              <a:t>2</a:t>
            </a:r>
            <a:r>
              <a:rPr lang="zh-CN" altLang="en-US" sz="2800" b="1">
                <a:latin typeface="仿宋_GB2312" panose="02010609030101010101" charset="-122"/>
                <a:ea typeface="仿宋_GB2312" panose="02010609030101010101" charset="-122"/>
                <a:sym typeface="微软雅黑" panose="020B0503020204020204" charset="-122"/>
              </a:rPr>
              <a:t>）</a:t>
            </a:r>
            <a:r>
              <a:rPr lang="zh-CN" altLang="zh-CN" sz="2800" b="1">
                <a:latin typeface="仿宋_GB2312" panose="02010609030101010101" charset="-122"/>
                <a:ea typeface="仿宋_GB2312" panose="02010609030101010101" charset="-122"/>
                <a:sym typeface="微软雅黑" panose="020B0503020204020204" charset="-122"/>
              </a:rPr>
              <a:t>公告施行前已缴纳入库的</a:t>
            </a:r>
            <a:endParaRPr lang="zh-CN" altLang="zh-CN" sz="2800" b="1">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10000"/>
              </a:lnSpc>
              <a:buFont typeface="Wingdings" panose="05000000000000000000" pitchFamily="2" charset="2"/>
              <a:buChar char="Ø"/>
            </a:pPr>
            <a:endParaRPr lang="zh-CN" altLang="zh-CN" sz="28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10000"/>
              </a:lnSpc>
              <a:buFont typeface="Wingdings" panose="05000000000000000000" pitchFamily="2" charset="2"/>
              <a:buChar char="Ø"/>
            </a:pPr>
            <a:r>
              <a:rPr lang="zh-CN" altLang="zh-CN" sz="2800">
                <a:latin typeface="仿宋_GB2312" panose="02010609030101010101" charset="-122"/>
                <a:ea typeface="仿宋_GB2312" panose="02010609030101010101" charset="-122"/>
                <a:sym typeface="微软雅黑" panose="020B0503020204020204" charset="-122"/>
              </a:rPr>
              <a:t>制造业中小微企业2021年第四季度延缓缴纳的税费在2022年1月1日后《公告》施行前已缴纳入库的，可自愿选择申请办理退税（费）并享受延续缓缴政策。</a:t>
            </a:r>
            <a:endParaRPr lang="zh-CN" altLang="zh-CN" sz="28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10000"/>
              </a:lnSpc>
              <a:buFont typeface="Wingdings" panose="05000000000000000000" pitchFamily="2" charset="2"/>
              <a:buChar char="Ø"/>
            </a:pPr>
            <a:endParaRPr lang="zh-CN" altLang="zh-CN" sz="28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10000"/>
              </a:lnSpc>
              <a:buFont typeface="Wingdings" panose="05000000000000000000" pitchFamily="2" charset="2"/>
              <a:buChar char="Ø"/>
            </a:pPr>
            <a:r>
              <a:rPr lang="zh-CN" altLang="zh-CN" sz="2800">
                <a:latin typeface="仿宋_GB2312" panose="02010609030101010101" charset="-122"/>
                <a:ea typeface="仿宋_GB2312" panose="02010609030101010101" charset="-122"/>
                <a:sym typeface="微软雅黑" panose="020B0503020204020204" charset="-122"/>
              </a:rPr>
              <a:t>税务部门要做好宣传辅导，一要让纳税人知道可办理退税的政策、享有自愿办理退税的权利；二是纳税人自愿申请退税的，要辅导其办理并提供便捷的退税服务。</a:t>
            </a:r>
            <a:endParaRPr lang="zh-CN" altLang="zh-CN" sz="28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10000"/>
              </a:lnSpc>
              <a:buFont typeface="Wingdings" panose="05000000000000000000" pitchFamily="2" charset="2"/>
              <a:buChar char="Ø"/>
            </a:pPr>
            <a:endParaRPr lang="zh-CN" altLang="zh-CN" sz="3200">
              <a:latin typeface="微软雅黑" panose="020B0503020204020204" charset="-122"/>
              <a:ea typeface="微软雅黑" panose="020B0503020204020204" charset="-122"/>
              <a:sym typeface="微软雅黑" panose="020B0503020204020204" charset="-122"/>
            </a:endParaRPr>
          </a:p>
          <a:p>
            <a:pPr marL="457200" indent="-457200" algn="just" eaLnBrk="0" hangingPunct="0">
              <a:lnSpc>
                <a:spcPct val="110000"/>
              </a:lnSpc>
              <a:buFont typeface="Wingdings" panose="05000000000000000000" pitchFamily="2" charset="2"/>
              <a:buChar char="Ø"/>
            </a:pPr>
            <a:endParaRPr lang="en-US" altLang="zh-CN" sz="3200" dirty="0">
              <a:latin typeface="微软雅黑" panose="020B0503020204020204" charset="-122"/>
              <a:ea typeface="微软雅黑" panose="020B0503020204020204" charset="-122"/>
            </a:endParaRPr>
          </a:p>
          <a:p>
            <a:pPr marL="457200" indent="-457200" algn="just" eaLnBrk="0" hangingPunct="0">
              <a:buFont typeface="Wingdings" panose="05000000000000000000" pitchFamily="2" charset="2"/>
              <a:buChar char="Ø"/>
            </a:pPr>
            <a:endParaRPr lang="zh-CN" altLang="en-US" sz="3200" dirty="0">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8227695" cy="506730"/>
          </a:xfrm>
          <a:prstGeom prst="rect">
            <a:avLst/>
          </a:prstGeom>
        </p:spPr>
        <p:txBody>
          <a:bodyPr lIns="0" rIns="0" anchor="ctr">
            <a:noAutofit/>
            <a:scene3d>
              <a:camera prst="orthographicFront"/>
              <a:lightRig rig="threePt" dir="t"/>
            </a:scene3d>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ln/>
                <a:solidFill>
                  <a:schemeClr val="tx1"/>
                </a:solidFill>
                <a:effectLst/>
                <a:latin typeface="Arial Black" panose="020B0A04020102020204" pitchFamily="34" charset="0"/>
                <a:ea typeface="微软雅黑" panose="020B0503020204020204" charset="-122"/>
                <a:sym typeface="+mn-ea"/>
              </a:rPr>
              <a:t>（二）延缓缴纳2022年第一季度、第二季度部分税费</a:t>
            </a:r>
            <a:endParaRPr kumimoji="0" lang="zh-CN" altLang="zh-CN" sz="2400" b="1" i="0" u="none" strike="noStrike" kern="1200" cap="none" spc="0" normalizeH="0" baseline="0" noProof="0" dirty="0">
              <a:ln/>
              <a:solidFill>
                <a:schemeClr val="tx1"/>
              </a:solidFill>
              <a:effectLst/>
              <a:uLnTx/>
              <a:uFillTx/>
              <a:latin typeface="Arial Black" panose="020B0A04020102020204" pitchFamily="34" charset="0"/>
              <a:ea typeface="微软雅黑" panose="020B0503020204020204" charset="-122"/>
              <a:cs typeface="Open Sans Light" pitchFamily="34" charset="0"/>
              <a:sym typeface="+mn-ea"/>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24577"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24578"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29700" name="矩形 1"/>
          <p:cNvSpPr/>
          <p:nvPr/>
        </p:nvSpPr>
        <p:spPr>
          <a:xfrm>
            <a:off x="1249363" y="2203450"/>
            <a:ext cx="9693275" cy="6340475"/>
          </a:xfrm>
          <a:prstGeom prst="rect">
            <a:avLst/>
          </a:prstGeom>
          <a:noFill/>
          <a:ln w="9525">
            <a:noFill/>
          </a:ln>
        </p:spPr>
        <p:txBody>
          <a:bodyPr anchor="t">
            <a:spAutoFit/>
          </a:bodyPr>
          <a:p>
            <a:pPr marL="457200" indent="-457200" algn="just" eaLnBrk="0" fontAlgn="base" hangingPunct="0">
              <a:lnSpc>
                <a:spcPct val="130000"/>
              </a:lnSpc>
              <a:buFont typeface="Wingdings" panose="05000000000000000000" pitchFamily="2" charset="2"/>
              <a:buChar char="Ø"/>
            </a:pPr>
            <a:r>
              <a:rPr lang="zh-CN" altLang="zh-CN" sz="2400" strike="noStrike" noProof="1">
                <a:latin typeface="仿宋_GB2312" panose="02010609030101010101" charset="-122"/>
                <a:ea typeface="仿宋_GB2312" panose="02010609030101010101" charset="-122"/>
                <a:cs typeface="+mn-cs"/>
                <a:sym typeface="微软雅黑" panose="020B0503020204020204" charset="-122"/>
              </a:rPr>
              <a:t>符合本公告规定条件的制造业中小微企业，在依法办理纳税申报后，制造业中型企业可以延缓缴纳本公告规定的各项税费金额的50%，制造业小微企业可以延缓缴纳本公告规定的全部税费，延缓的期限为6个月。延缓期限届满，纳税人应依法缴纳相应月份或者季度的税费。</a:t>
            </a:r>
            <a:endParaRPr lang="zh-CN" altLang="zh-CN" sz="2400" strike="noStrike" noProof="1">
              <a:latin typeface="仿宋_GB2312" panose="02010609030101010101" charset="-122"/>
              <a:ea typeface="仿宋_GB2312" panose="02010609030101010101" charset="-122"/>
              <a:sym typeface="微软雅黑" panose="020B0503020204020204" charset="-122"/>
            </a:endParaRPr>
          </a:p>
          <a:p>
            <a:pPr marL="457200" indent="-457200" algn="just" eaLnBrk="0" fontAlgn="base" hangingPunct="0">
              <a:lnSpc>
                <a:spcPct val="130000"/>
              </a:lnSpc>
              <a:buFont typeface="Wingdings" panose="05000000000000000000" pitchFamily="2" charset="2"/>
              <a:buChar char="Ø"/>
            </a:pPr>
            <a:endParaRPr lang="zh-CN" altLang="zh-CN" sz="2400" strike="noStrike" noProof="1">
              <a:latin typeface="仿宋_GB2312" panose="02010609030101010101" charset="-122"/>
              <a:ea typeface="仿宋_GB2312" panose="02010609030101010101" charset="-122"/>
              <a:sym typeface="微软雅黑" panose="020B0503020204020204" charset="-122"/>
            </a:endParaRPr>
          </a:p>
          <a:p>
            <a:pPr algn="just" eaLnBrk="0" fontAlgn="base" hangingPunct="0">
              <a:lnSpc>
                <a:spcPct val="130000"/>
              </a:lnSpc>
              <a:buFont typeface="Wingdings" panose="05000000000000000000" pitchFamily="2" charset="2"/>
            </a:pPr>
            <a:endParaRPr lang="zh-CN" altLang="zh-CN" sz="2400" strike="noStrike" noProof="1">
              <a:latin typeface="仿宋_GB2312" panose="02010609030101010101" charset="-122"/>
              <a:ea typeface="仿宋_GB2312" panose="02010609030101010101" charset="-122"/>
              <a:sym typeface="微软雅黑" panose="020B0503020204020204" charset="-122"/>
            </a:endParaRPr>
          </a:p>
          <a:p>
            <a:pPr marL="457200" indent="-457200" algn="just" eaLnBrk="0" fontAlgn="base" hangingPunct="0">
              <a:lnSpc>
                <a:spcPct val="130000"/>
              </a:lnSpc>
              <a:buFont typeface="Wingdings" panose="05000000000000000000" pitchFamily="2" charset="2"/>
              <a:buChar char="Ø"/>
            </a:pPr>
            <a:endParaRPr lang="zh-CN" altLang="zh-CN" sz="2800" strike="noStrike" noProof="1">
              <a:latin typeface="微软雅黑" panose="020B0503020204020204" charset="-122"/>
              <a:ea typeface="微软雅黑" panose="020B0503020204020204" charset="-122"/>
              <a:sym typeface="微软雅黑" panose="020B0503020204020204" charset="-122"/>
            </a:endParaRPr>
          </a:p>
          <a:p>
            <a:pPr marL="457200" indent="-457200" algn="just" eaLnBrk="0" fontAlgn="base" hangingPunct="0">
              <a:lnSpc>
                <a:spcPct val="130000"/>
              </a:lnSpc>
              <a:buFont typeface="Wingdings" panose="05000000000000000000" pitchFamily="2" charset="2"/>
              <a:buChar char="Ø"/>
            </a:pPr>
            <a:endParaRPr lang="zh-CN" altLang="zh-CN" sz="2800" strike="noStrike" noProof="1">
              <a:latin typeface="微软雅黑" panose="020B0503020204020204" charset="-122"/>
              <a:ea typeface="微软雅黑" panose="020B0503020204020204" charset="-122"/>
              <a:sym typeface="微软雅黑" panose="020B0503020204020204" charset="-122"/>
            </a:endParaRPr>
          </a:p>
          <a:p>
            <a:pPr marL="457200" indent="-457200" algn="just" eaLnBrk="0" fontAlgn="base" hangingPunct="0">
              <a:lnSpc>
                <a:spcPct val="130000"/>
              </a:lnSpc>
              <a:buFont typeface="Wingdings" panose="05000000000000000000" pitchFamily="2" charset="2"/>
              <a:buChar char="Ø"/>
            </a:pPr>
            <a:endParaRPr lang="zh-CN" altLang="zh-CN" sz="3200" strike="noStrike" noProof="1">
              <a:latin typeface="微软雅黑" panose="020B0503020204020204" charset="-122"/>
              <a:ea typeface="微软雅黑" panose="020B0503020204020204" charset="-122"/>
              <a:sym typeface="微软雅黑" panose="020B0503020204020204" charset="-122"/>
            </a:endParaRPr>
          </a:p>
          <a:p>
            <a:pPr marL="457200" indent="-457200" algn="just" eaLnBrk="0" fontAlgn="base" hangingPunct="0">
              <a:lnSpc>
                <a:spcPct val="130000"/>
              </a:lnSpc>
              <a:buFont typeface="Wingdings" panose="05000000000000000000" pitchFamily="2" charset="2"/>
              <a:buChar char="Ø"/>
            </a:pPr>
            <a:endParaRPr lang="en-US" altLang="zh-CN" sz="3200" strike="noStrike" noProof="1" dirty="0">
              <a:latin typeface="微软雅黑" panose="020B0503020204020204" charset="-122"/>
              <a:ea typeface="微软雅黑" panose="020B0503020204020204" charset="-122"/>
            </a:endParaRPr>
          </a:p>
          <a:p>
            <a:pPr marL="457200" indent="-457200" algn="just" eaLnBrk="0" fontAlgn="base" hangingPunct="0">
              <a:buFont typeface="Wingdings" panose="05000000000000000000" pitchFamily="2" charset="2"/>
              <a:buChar char="Ø"/>
            </a:pPr>
            <a:endParaRPr lang="zh-CN" altLang="en-US" sz="3200" strike="noStrike" noProof="1" dirty="0">
              <a:latin typeface="微软雅黑" panose="020B0503020204020204" charset="-122"/>
              <a:ea typeface="微软雅黑" panose="020B0503020204020204" charset="-122"/>
            </a:endParaRPr>
          </a:p>
        </p:txBody>
      </p:sp>
      <p:sp>
        <p:nvSpPr>
          <p:cNvPr id="24581" name="TextBox 62"/>
          <p:cNvSpPr txBox="1"/>
          <p:nvPr/>
        </p:nvSpPr>
        <p:spPr>
          <a:xfrm>
            <a:off x="1708150" y="1287463"/>
            <a:ext cx="6384925" cy="522287"/>
          </a:xfrm>
          <a:prstGeom prst="rect">
            <a:avLst/>
          </a:prstGeom>
          <a:noFill/>
          <a:ln w="9525">
            <a:noFill/>
          </a:ln>
        </p:spPr>
        <p:txBody>
          <a:bodyPr anchor="t" anchorCtr="0">
            <a:spAutoFit/>
          </a:bodyPr>
          <a:p>
            <a:pPr eaLnBrk="0" hangingPunct="0"/>
            <a:r>
              <a:rPr lang="en-US" altLang="zh-CN" sz="2800" dirty="0">
                <a:latin typeface="黑体" panose="02010609060101010101" charset="-122"/>
                <a:ea typeface="黑体" panose="02010609060101010101" charset="-122"/>
              </a:rPr>
              <a:t>1. </a:t>
            </a:r>
            <a:r>
              <a:rPr lang="zh-CN" altLang="en-US" sz="2800" dirty="0">
                <a:latin typeface="黑体" panose="02010609060101010101" charset="-122"/>
                <a:ea typeface="黑体" panose="02010609060101010101" charset="-122"/>
              </a:rPr>
              <a:t>政策规定</a:t>
            </a:r>
            <a:endParaRPr lang="zh-CN" altLang="en-US" sz="2800" dirty="0">
              <a:latin typeface="黑体" panose="02010609060101010101" charset="-122"/>
              <a:ea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（二）延缓缴纳2022年第一季度、第二季度部分税费</a:t>
            </a:r>
            <a:endPar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8" name="Freeform 6"/>
          <p:cNvSpPr/>
          <p:nvPr/>
        </p:nvSpPr>
        <p:spPr bwMode="auto">
          <a:xfrm flipH="1">
            <a:off x="125413" y="2576513"/>
            <a:ext cx="1411288" cy="2206625"/>
          </a:xfrm>
          <a:custGeom>
            <a:avLst/>
            <a:gdLst>
              <a:gd name="T0" fmla="*/ 1636805 w 1636805"/>
              <a:gd name="T1" fmla="*/ 0 h 2527151"/>
              <a:gd name="T2" fmla="*/ 157161 w 1636805"/>
              <a:gd name="T3" fmla="*/ 0 h 2527151"/>
              <a:gd name="T4" fmla="*/ 680524 w 1636805"/>
              <a:gd name="T5" fmla="*/ 1199898 h 2527151"/>
              <a:gd name="T6" fmla="*/ 0 w 1636805"/>
              <a:gd name="T7" fmla="*/ 2527151 h 2527151"/>
              <a:gd name="T8" fmla="*/ 1636805 w 1636805"/>
              <a:gd name="T9" fmla="*/ 2527151 h 2527151"/>
              <a:gd name="T10" fmla="*/ 1636805 w 1636805"/>
              <a:gd name="T11" fmla="*/ 0 h 2527151"/>
            </a:gdLst>
            <a:ahLst/>
            <a:cxnLst>
              <a:cxn ang="0">
                <a:pos x="T0" y="T1"/>
              </a:cxn>
              <a:cxn ang="0">
                <a:pos x="T2" y="T3"/>
              </a:cxn>
              <a:cxn ang="0">
                <a:pos x="T4" y="T5"/>
              </a:cxn>
              <a:cxn ang="0">
                <a:pos x="T6" y="T7"/>
              </a:cxn>
              <a:cxn ang="0">
                <a:pos x="T8" y="T9"/>
              </a:cxn>
              <a:cxn ang="0">
                <a:pos x="T10" y="T11"/>
              </a:cxn>
            </a:cxnLst>
            <a:rect l="0" t="0" r="r" b="b"/>
            <a:pathLst>
              <a:path w="1636805" h="2527151">
                <a:moveTo>
                  <a:pt x="1636805" y="0"/>
                </a:moveTo>
                <a:lnTo>
                  <a:pt x="157161" y="0"/>
                </a:lnTo>
                <a:cubicBezTo>
                  <a:pt x="479113" y="297673"/>
                  <a:pt x="680524" y="725002"/>
                  <a:pt x="680524" y="1199898"/>
                </a:cubicBezTo>
                <a:cubicBezTo>
                  <a:pt x="680524" y="1746911"/>
                  <a:pt x="411976" y="2231780"/>
                  <a:pt x="0" y="2527151"/>
                </a:cubicBezTo>
                <a:lnTo>
                  <a:pt x="1636805" y="2527151"/>
                </a:lnTo>
                <a:lnTo>
                  <a:pt x="1636805" y="0"/>
                </a:lnTo>
                <a:close/>
              </a:path>
            </a:pathLst>
          </a:custGeom>
          <a:solidFill>
            <a:schemeClr val="bg1">
              <a:lumMod val="95000"/>
            </a:schemeClr>
          </a:solidFill>
          <a:ln>
            <a:solidFill>
              <a:schemeClr val="bg1">
                <a:lumMod val="95000"/>
              </a:schemeClr>
            </a:solidFill>
          </a:ln>
        </p:spPr>
        <p:style>
          <a:lnRef idx="1">
            <a:schemeClr val="accent3"/>
          </a:lnRef>
          <a:fillRef idx="3">
            <a:schemeClr val="accent3"/>
          </a:fillRef>
          <a:effectRef idx="2">
            <a:schemeClr val="accent3"/>
          </a:effectRef>
          <a:fontRef idx="minor">
            <a:schemeClr val="lt1"/>
          </a:fontRef>
        </p:style>
        <p:txBody>
          <a:bodyPr lIns="86372" tIns="43186" rIns="86372" bIns="43186"/>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p:txBody>
      </p:sp>
      <p:grpSp>
        <p:nvGrpSpPr>
          <p:cNvPr id="10" name="组合 9"/>
          <p:cNvGrpSpPr/>
          <p:nvPr/>
        </p:nvGrpSpPr>
        <p:grpSpPr bwMode="auto">
          <a:xfrm rot="0">
            <a:off x="1118869" y="2293619"/>
            <a:ext cx="2627631" cy="2669541"/>
            <a:chOff x="1371105" y="1840526"/>
            <a:chExt cx="3048726" cy="3057872"/>
          </a:xfrm>
          <a:solidFill>
            <a:srgbClr val="0070C0"/>
          </a:solidFill>
        </p:grpSpPr>
        <p:sp>
          <p:nvSpPr>
            <p:cNvPr id="33" name="Oval 5"/>
            <p:cNvSpPr>
              <a:spLocks noChangeArrowheads="1"/>
            </p:cNvSpPr>
            <p:nvPr/>
          </p:nvSpPr>
          <p:spPr bwMode="auto">
            <a:xfrm>
              <a:off x="1371105" y="1840526"/>
              <a:ext cx="3048726" cy="3057872"/>
            </a:xfrm>
            <a:prstGeom prst="ellipse">
              <a:avLst/>
            </a:pr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4" name="Oval 5"/>
            <p:cNvSpPr>
              <a:spLocks noChangeArrowheads="1"/>
            </p:cNvSpPr>
            <p:nvPr/>
          </p:nvSpPr>
          <p:spPr bwMode="auto">
            <a:xfrm>
              <a:off x="1505539" y="1975363"/>
              <a:ext cx="2779858" cy="2788198"/>
            </a:xfrm>
            <a:prstGeom prst="ellipse">
              <a:avLst/>
            </a:prstGeom>
            <a:grpFill/>
            <a:ln w="9525">
              <a:solidFill>
                <a:srgbClr val="F8F8F8"/>
              </a:solidFill>
              <a:prstDash val="dash"/>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grpSp>
      <p:sp>
        <p:nvSpPr>
          <p:cNvPr id="12" name="TextBox 11"/>
          <p:cNvSpPr txBox="1">
            <a:spLocks noChangeArrowheads="1"/>
          </p:cNvSpPr>
          <p:nvPr/>
        </p:nvSpPr>
        <p:spPr bwMode="auto">
          <a:xfrm>
            <a:off x="1452563" y="2867025"/>
            <a:ext cx="1960563" cy="1317625"/>
          </a:xfrm>
          <a:prstGeom prst="rect">
            <a:avLst/>
          </a:prstGeom>
          <a:noFill/>
          <a:ln>
            <a:noFill/>
          </a:ln>
        </p:spPr>
        <p:txBody>
          <a:bodyPr lIns="86372" tIns="43186" rIns="86372" bIns="43186">
            <a:spAutoFit/>
          </a:bodyPr>
          <a:lstStyle>
            <a:lvl1pPr eaLnBrk="0" hangingPunct="0">
              <a:defRPr b="1">
                <a:solidFill>
                  <a:schemeClr val="tx1"/>
                </a:solidFill>
                <a:latin typeface="Amelia BT"/>
                <a:ea typeface="宋体" panose="02010600030101010101" pitchFamily="2" charset="-122"/>
              </a:defRPr>
            </a:lvl1pPr>
            <a:lvl2pPr marL="742950" indent="-285750" eaLnBrk="0" hangingPunct="0">
              <a:defRPr b="1">
                <a:solidFill>
                  <a:schemeClr val="tx1"/>
                </a:solidFill>
                <a:latin typeface="Amelia BT"/>
                <a:ea typeface="宋体" panose="02010600030101010101" pitchFamily="2" charset="-122"/>
              </a:defRPr>
            </a:lvl2pPr>
            <a:lvl3pPr marL="1143000" indent="-228600" eaLnBrk="0" hangingPunct="0">
              <a:defRPr b="1">
                <a:solidFill>
                  <a:schemeClr val="tx1"/>
                </a:solidFill>
                <a:latin typeface="Amelia BT"/>
                <a:ea typeface="宋体" panose="02010600030101010101" pitchFamily="2" charset="-122"/>
              </a:defRPr>
            </a:lvl3pPr>
            <a:lvl4pPr marL="1600200" indent="-228600" eaLnBrk="0" hangingPunct="0">
              <a:defRPr b="1">
                <a:solidFill>
                  <a:schemeClr val="tx1"/>
                </a:solidFill>
                <a:latin typeface="Amelia BT"/>
                <a:ea typeface="宋体" panose="02010600030101010101" pitchFamily="2" charset="-122"/>
              </a:defRPr>
            </a:lvl4pPr>
            <a:lvl5pPr marL="2057400" indent="-228600" eaLnBrk="0" hangingPunct="0">
              <a:defRPr b="1">
                <a:solidFill>
                  <a:schemeClr val="tx1"/>
                </a:solidFill>
                <a:latin typeface="Amelia BT"/>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Amelia BT"/>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Amelia BT"/>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Amelia BT"/>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Amelia BT"/>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a:noFill/>
                </a:ln>
                <a:solidFill>
                  <a:srgbClr val="F8F8F8"/>
                </a:solidFill>
                <a:effectLst/>
                <a:uLnTx/>
                <a:uFillTx/>
                <a:latin typeface="+mj-ea"/>
                <a:ea typeface="+mj-ea"/>
                <a:cs typeface="+mn-cs"/>
              </a:rPr>
              <a:t>2.</a:t>
            </a:r>
            <a:r>
              <a:rPr kumimoji="0" lang="zh-CN" altLang="en-US" sz="4000" b="1" i="0" u="none" strike="noStrike" kern="1200" cap="none" spc="0" normalizeH="0" baseline="0" noProof="0" dirty="0">
                <a:ln>
                  <a:noFill/>
                </a:ln>
                <a:solidFill>
                  <a:srgbClr val="F8F8F8"/>
                </a:solidFill>
                <a:effectLst/>
                <a:uLnTx/>
                <a:uFillTx/>
                <a:latin typeface="+mj-ea"/>
                <a:ea typeface="+mj-ea"/>
                <a:cs typeface="+mn-cs"/>
              </a:rPr>
              <a:t>享受</a:t>
            </a:r>
            <a:endParaRPr kumimoji="0" lang="zh-CN" altLang="en-US" sz="4000" b="1" i="0" u="none" strike="noStrike" kern="1200" cap="none" spc="0" normalizeH="0" baseline="0" noProof="0" dirty="0">
              <a:ln>
                <a:noFill/>
              </a:ln>
              <a:solidFill>
                <a:srgbClr val="F8F8F8"/>
              </a:solidFill>
              <a:effectLst/>
              <a:uLnTx/>
              <a:uFillTx/>
              <a:latin typeface="+mj-ea"/>
              <a:ea typeface="+mj-ea"/>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000" b="1" i="0" u="none" strike="noStrike" kern="1200" cap="none" spc="0" normalizeH="0" baseline="0" noProof="0" dirty="0">
                <a:ln>
                  <a:noFill/>
                </a:ln>
                <a:solidFill>
                  <a:srgbClr val="F8F8F8"/>
                </a:solidFill>
                <a:effectLst/>
                <a:uLnTx/>
                <a:uFillTx/>
                <a:latin typeface="+mj-ea"/>
                <a:ea typeface="+mj-ea"/>
                <a:cs typeface="+mn-cs"/>
              </a:rPr>
              <a:t>条件</a:t>
            </a:r>
            <a:endParaRPr kumimoji="0" lang="zh-CN" altLang="en-US" sz="4000" b="1" i="0" u="none" strike="noStrike" kern="1200" cap="none" spc="0" normalizeH="0" baseline="0" noProof="0" dirty="0">
              <a:ln>
                <a:noFill/>
              </a:ln>
              <a:solidFill>
                <a:srgbClr val="F8F8F8"/>
              </a:solidFill>
              <a:effectLst/>
              <a:uLnTx/>
              <a:uFillTx/>
              <a:latin typeface="+mj-ea"/>
              <a:ea typeface="+mj-ea"/>
              <a:cs typeface="+mn-cs"/>
            </a:endParaRPr>
          </a:p>
        </p:txBody>
      </p:sp>
      <p:sp>
        <p:nvSpPr>
          <p:cNvPr id="17" name="Freeform 13"/>
          <p:cNvSpPr/>
          <p:nvPr/>
        </p:nvSpPr>
        <p:spPr bwMode="auto">
          <a:xfrm>
            <a:off x="4956175" y="3121025"/>
            <a:ext cx="6546850" cy="841375"/>
          </a:xfrm>
          <a:custGeom>
            <a:avLst/>
            <a:gdLst>
              <a:gd name="T0" fmla="*/ 10 w 7091"/>
              <a:gd name="T1" fmla="*/ 0 h 933"/>
              <a:gd name="T2" fmla="*/ 6624 w 7091"/>
              <a:gd name="T3" fmla="*/ 0 h 933"/>
              <a:gd name="T4" fmla="*/ 7091 w 7091"/>
              <a:gd name="T5" fmla="*/ 466 h 933"/>
              <a:gd name="T6" fmla="*/ 7091 w 7091"/>
              <a:gd name="T7" fmla="*/ 466 h 933"/>
              <a:gd name="T8" fmla="*/ 6624 w 7091"/>
              <a:gd name="T9" fmla="*/ 933 h 933"/>
              <a:gd name="T10" fmla="*/ 10 w 7091"/>
              <a:gd name="T11" fmla="*/ 933 h 933"/>
              <a:gd name="T12" fmla="*/ 0 w 7091"/>
              <a:gd name="T13" fmla="*/ 933 h 933"/>
              <a:gd name="T14" fmla="*/ 192 w 7091"/>
              <a:gd name="T15" fmla="*/ 466 h 933"/>
              <a:gd name="T16" fmla="*/ 0 w 7091"/>
              <a:gd name="T17" fmla="*/ 0 h 933"/>
              <a:gd name="T18" fmla="*/ 10 w 7091"/>
              <a:gd name="T19" fmla="*/ 0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91" h="933">
                <a:moveTo>
                  <a:pt x="10" y="0"/>
                </a:moveTo>
                <a:lnTo>
                  <a:pt x="6624" y="0"/>
                </a:lnTo>
                <a:cubicBezTo>
                  <a:pt x="6881" y="0"/>
                  <a:pt x="7091" y="210"/>
                  <a:pt x="7091" y="466"/>
                </a:cubicBezTo>
                <a:lnTo>
                  <a:pt x="7091" y="466"/>
                </a:lnTo>
                <a:cubicBezTo>
                  <a:pt x="7091" y="723"/>
                  <a:pt x="6881" y="933"/>
                  <a:pt x="6624" y="933"/>
                </a:cubicBezTo>
                <a:lnTo>
                  <a:pt x="10" y="933"/>
                </a:lnTo>
                <a:cubicBezTo>
                  <a:pt x="7" y="933"/>
                  <a:pt x="4" y="933"/>
                  <a:pt x="0" y="933"/>
                </a:cubicBezTo>
                <a:cubicBezTo>
                  <a:pt x="119" y="813"/>
                  <a:pt x="192" y="648"/>
                  <a:pt x="192" y="466"/>
                </a:cubicBezTo>
                <a:cubicBezTo>
                  <a:pt x="192" y="284"/>
                  <a:pt x="119" y="120"/>
                  <a:pt x="0" y="0"/>
                </a:cubicBezTo>
                <a:cubicBezTo>
                  <a:pt x="4" y="0"/>
                  <a:pt x="7" y="0"/>
                  <a:pt x="10" y="0"/>
                </a:cubicBezTo>
                <a:close/>
              </a:path>
            </a:pathLst>
          </a:custGeom>
          <a:solidFill>
            <a:schemeClr val="bg1">
              <a:lumMod val="95000"/>
            </a:schemeClr>
          </a:solidFill>
          <a:ln>
            <a:solidFill>
              <a:schemeClr val="bg1">
                <a:lumMod val="95000"/>
              </a:schemeClr>
            </a:solidFill>
          </a:ln>
        </p:spPr>
        <p:style>
          <a:lnRef idx="1">
            <a:schemeClr val="accent3"/>
          </a:lnRef>
          <a:fillRef idx="3">
            <a:schemeClr val="accent3"/>
          </a:fillRef>
          <a:effectRef idx="2">
            <a:schemeClr val="accent3"/>
          </a:effectRef>
          <a:fontRef idx="minor">
            <a:schemeClr val="lt1"/>
          </a:fontRef>
        </p:style>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charset="-122"/>
                <a:cs typeface="Arial" panose="020B0604020202020204" pitchFamily="34" charset="0"/>
              </a:defRPr>
            </a:lvl1pPr>
            <a:lvl2pPr>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charset="-122"/>
                <a:cs typeface="Arial" panose="020B0604020202020204" pitchFamily="34" charset="0"/>
              </a:defRPr>
            </a:lvl2pPr>
            <a:lvl3pPr>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charset="-122"/>
                <a:cs typeface="Arial" panose="020B0604020202020204" pitchFamily="34" charset="0"/>
              </a:defRPr>
            </a:lvl3pPr>
            <a:lvl4pPr>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4pPr>
            <a:lvl5pPr>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5pPr>
            <a:lvl6pPr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6pPr>
            <a:lvl7pPr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7pPr>
            <a:lvl8pPr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8pPr>
            <a:lvl9pPr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200" b="0" i="0" u="none" strike="noStrike" kern="1200" cap="none" spc="0" normalizeH="0" baseline="0" noProof="1">
              <a:ln>
                <a:noFill/>
              </a:ln>
              <a:solidFill>
                <a:schemeClr val="tx1"/>
              </a:solidFill>
              <a:effectLst/>
              <a:uLnTx/>
              <a:uFillTx/>
              <a:latin typeface="微软雅黑" panose="020B0503020204020204" charset="-122"/>
              <a:ea typeface="微软雅黑" panose="020B0503020204020204" charset="-122"/>
              <a:cs typeface="Arial" panose="020B0604020202020204" pitchFamily="34" charset="0"/>
            </a:endParaRPr>
          </a:p>
        </p:txBody>
      </p:sp>
      <p:sp>
        <p:nvSpPr>
          <p:cNvPr id="18" name="Oval 12"/>
          <p:cNvSpPr>
            <a:spLocks noChangeArrowheads="1"/>
          </p:cNvSpPr>
          <p:nvPr/>
        </p:nvSpPr>
        <p:spPr bwMode="auto">
          <a:xfrm>
            <a:off x="4046538" y="3121025"/>
            <a:ext cx="815975" cy="808038"/>
          </a:xfrm>
          <a:prstGeom prst="ellipse">
            <a:avLst/>
          </a:prstGeom>
          <a:solidFill>
            <a:srgbClr val="0070C0"/>
          </a:solidFill>
        </p:spPr>
        <p:style>
          <a:lnRef idx="1">
            <a:schemeClr val="accent3"/>
          </a:lnRef>
          <a:fillRef idx="3">
            <a:schemeClr val="accent3"/>
          </a:fillRef>
          <a:effectRef idx="2">
            <a:schemeClr val="accent3"/>
          </a:effectRef>
          <a:fontRef idx="minor">
            <a:schemeClr val="lt1"/>
          </a:fontRef>
        </p:style>
        <p:txBody>
          <a:bodyPr lIns="86372" tIns="43186" rIns="86372" bIns="43186"/>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schemeClr val="bg1"/>
                </a:solidFill>
                <a:effectLst/>
                <a:uLnTx/>
                <a:uFillTx/>
                <a:latin typeface="+mn-ea"/>
                <a:ea typeface="+mn-ea"/>
                <a:cs typeface="+mn-cs"/>
              </a:rPr>
              <a:t>二</a:t>
            </a:r>
            <a:endParaRPr kumimoji="0" lang="zh-CN" altLang="en-US" sz="2800" b="1" i="0" u="none" strike="noStrike" kern="1200" cap="none" spc="0" normalizeH="0" baseline="0" noProof="0" dirty="0">
              <a:ln>
                <a:noFill/>
              </a:ln>
              <a:solidFill>
                <a:schemeClr val="bg1"/>
              </a:solidFill>
              <a:effectLst/>
              <a:uLnTx/>
              <a:uFillTx/>
              <a:latin typeface="+mn-ea"/>
              <a:ea typeface="+mn-ea"/>
              <a:cs typeface="+mn-cs"/>
            </a:endParaRPr>
          </a:p>
        </p:txBody>
      </p:sp>
      <p:sp>
        <p:nvSpPr>
          <p:cNvPr id="15" name="Freeform 13"/>
          <p:cNvSpPr/>
          <p:nvPr/>
        </p:nvSpPr>
        <p:spPr bwMode="auto">
          <a:xfrm>
            <a:off x="4427538" y="1512888"/>
            <a:ext cx="6967538" cy="898525"/>
          </a:xfrm>
          <a:custGeom>
            <a:avLst/>
            <a:gdLst>
              <a:gd name="T0" fmla="*/ 10 w 7091"/>
              <a:gd name="T1" fmla="*/ 0 h 933"/>
              <a:gd name="T2" fmla="*/ 6624 w 7091"/>
              <a:gd name="T3" fmla="*/ 0 h 933"/>
              <a:gd name="T4" fmla="*/ 7091 w 7091"/>
              <a:gd name="T5" fmla="*/ 466 h 933"/>
              <a:gd name="T6" fmla="*/ 7091 w 7091"/>
              <a:gd name="T7" fmla="*/ 466 h 933"/>
              <a:gd name="T8" fmla="*/ 6624 w 7091"/>
              <a:gd name="T9" fmla="*/ 933 h 933"/>
              <a:gd name="T10" fmla="*/ 10 w 7091"/>
              <a:gd name="T11" fmla="*/ 933 h 933"/>
              <a:gd name="T12" fmla="*/ 0 w 7091"/>
              <a:gd name="T13" fmla="*/ 933 h 933"/>
              <a:gd name="T14" fmla="*/ 192 w 7091"/>
              <a:gd name="T15" fmla="*/ 466 h 933"/>
              <a:gd name="T16" fmla="*/ 0 w 7091"/>
              <a:gd name="T17" fmla="*/ 0 h 933"/>
              <a:gd name="T18" fmla="*/ 10 w 7091"/>
              <a:gd name="T19" fmla="*/ 0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91" h="933">
                <a:moveTo>
                  <a:pt x="10" y="0"/>
                </a:moveTo>
                <a:lnTo>
                  <a:pt x="6624" y="0"/>
                </a:lnTo>
                <a:cubicBezTo>
                  <a:pt x="6881" y="0"/>
                  <a:pt x="7091" y="210"/>
                  <a:pt x="7091" y="466"/>
                </a:cubicBezTo>
                <a:lnTo>
                  <a:pt x="7091" y="466"/>
                </a:lnTo>
                <a:cubicBezTo>
                  <a:pt x="7091" y="723"/>
                  <a:pt x="6881" y="933"/>
                  <a:pt x="6624" y="933"/>
                </a:cubicBezTo>
                <a:lnTo>
                  <a:pt x="10" y="933"/>
                </a:lnTo>
                <a:cubicBezTo>
                  <a:pt x="7" y="933"/>
                  <a:pt x="4" y="933"/>
                  <a:pt x="0" y="933"/>
                </a:cubicBezTo>
                <a:cubicBezTo>
                  <a:pt x="119" y="813"/>
                  <a:pt x="192" y="648"/>
                  <a:pt x="192" y="466"/>
                </a:cubicBezTo>
                <a:cubicBezTo>
                  <a:pt x="192" y="284"/>
                  <a:pt x="119" y="120"/>
                  <a:pt x="0" y="0"/>
                </a:cubicBezTo>
                <a:cubicBezTo>
                  <a:pt x="4" y="0"/>
                  <a:pt x="7" y="0"/>
                  <a:pt x="10" y="0"/>
                </a:cubicBezTo>
                <a:close/>
              </a:path>
            </a:pathLst>
          </a:custGeom>
          <a:solidFill>
            <a:schemeClr val="bg1">
              <a:lumMod val="95000"/>
            </a:schemeClr>
          </a:solidFill>
          <a:ln>
            <a:solidFill>
              <a:schemeClr val="bg1">
                <a:lumMod val="95000"/>
              </a:schemeClr>
            </a:solidFill>
          </a:ln>
        </p:spPr>
        <p:style>
          <a:lnRef idx="1">
            <a:schemeClr val="accent3"/>
          </a:lnRef>
          <a:fillRef idx="3">
            <a:schemeClr val="accent3"/>
          </a:fillRef>
          <a:effectRef idx="2">
            <a:schemeClr val="accent3"/>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p:txBody>
      </p:sp>
      <p:sp>
        <p:nvSpPr>
          <p:cNvPr id="16" name="Oval 12"/>
          <p:cNvSpPr>
            <a:spLocks noChangeArrowheads="1"/>
          </p:cNvSpPr>
          <p:nvPr/>
        </p:nvSpPr>
        <p:spPr bwMode="auto">
          <a:xfrm>
            <a:off x="3497263" y="1541463"/>
            <a:ext cx="815975" cy="808038"/>
          </a:xfrm>
          <a:prstGeom prst="ellipse">
            <a:avLst/>
          </a:prstGeom>
          <a:solidFill>
            <a:srgbClr val="0070C0"/>
          </a:solidFill>
        </p:spPr>
        <p:style>
          <a:lnRef idx="1">
            <a:schemeClr val="accent3"/>
          </a:lnRef>
          <a:fillRef idx="3">
            <a:schemeClr val="accent3"/>
          </a:fillRef>
          <a:effectRef idx="2">
            <a:schemeClr val="accent3"/>
          </a:effectRef>
          <a:fontRef idx="minor">
            <a:schemeClr val="lt1"/>
          </a:fontRef>
        </p:style>
        <p:txBody>
          <a:bodyPr lIns="86372" tIns="43186" rIns="86372" bIns="43186"/>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zh-CN" sz="3000" b="1" i="0" u="none" strike="noStrike" kern="1200" cap="none" spc="0" normalizeH="0" baseline="0" noProof="0" dirty="0">
                <a:ln>
                  <a:noFill/>
                </a:ln>
                <a:solidFill>
                  <a:schemeClr val="bg1"/>
                </a:solidFill>
                <a:effectLst/>
                <a:uLnTx/>
                <a:uFillTx/>
                <a:latin typeface="+mn-ea"/>
                <a:ea typeface="+mn-ea"/>
                <a:cs typeface="+mn-cs"/>
              </a:rPr>
              <a:t>一</a:t>
            </a:r>
            <a:endParaRPr kumimoji="0" lang="zh-CN" altLang="zh-CN" sz="3000" b="1" i="0" u="none" strike="noStrike" kern="1200" cap="none" spc="0" normalizeH="0" baseline="0" noProof="0" dirty="0">
              <a:ln>
                <a:noFill/>
              </a:ln>
              <a:solidFill>
                <a:schemeClr val="bg1"/>
              </a:solidFill>
              <a:effectLst/>
              <a:uLnTx/>
              <a:uFillTx/>
              <a:latin typeface="+mn-ea"/>
              <a:ea typeface="+mn-ea"/>
              <a:cs typeface="+mn-cs"/>
            </a:endParaRPr>
          </a:p>
        </p:txBody>
      </p:sp>
      <p:sp>
        <p:nvSpPr>
          <p:cNvPr id="9225" name="TextBox 60"/>
          <p:cNvSpPr txBox="1"/>
          <p:nvPr/>
        </p:nvSpPr>
        <p:spPr>
          <a:xfrm>
            <a:off x="4956175" y="1731963"/>
            <a:ext cx="6546850" cy="430213"/>
          </a:xfrm>
          <a:prstGeom prst="rect">
            <a:avLst/>
          </a:prstGeom>
          <a:noFill/>
          <a:ln w="9525">
            <a:noFill/>
          </a:ln>
        </p:spPr>
        <p:txBody>
          <a:bodyPr anchor="t">
            <a:spAutoFit/>
          </a:bodyPr>
          <a:p>
            <a:pPr eaLnBrk="0" hangingPunct="0"/>
            <a:r>
              <a:rPr lang="zh-CN" altLang="zh-CN" sz="2200" noProof="1" dirty="0">
                <a:solidFill>
                  <a:schemeClr val="dk1"/>
                </a:solidFill>
                <a:latin typeface="黑体" panose="02010609060101010101" charset="-122"/>
                <a:ea typeface="黑体" panose="02010609060101010101" charset="-122"/>
                <a:cs typeface="黑体" panose="02010609060101010101" charset="-122"/>
                <a:sym typeface="+mn-ea"/>
              </a:rPr>
              <a:t>行业</a:t>
            </a:r>
            <a:r>
              <a:rPr lang="en-US" altLang="zh-CN" sz="2200" noProof="1">
                <a:latin typeface="黑体" panose="02010609060101010101" charset="-122"/>
                <a:ea typeface="黑体" panose="02010609060101010101" charset="-122"/>
                <a:cs typeface="黑体" panose="02010609060101010101" charset="-122"/>
                <a:sym typeface="+mn-ea"/>
              </a:rPr>
              <a:t>——</a:t>
            </a:r>
            <a:r>
              <a:rPr lang="zh-CN" altLang="zh-CN" sz="2200" noProof="1" dirty="0">
                <a:solidFill>
                  <a:schemeClr val="dk1"/>
                </a:solidFill>
                <a:latin typeface="黑体" panose="02010609060101010101" charset="-122"/>
                <a:ea typeface="黑体" panose="02010609060101010101" charset="-122"/>
                <a:cs typeface="黑体" panose="02010609060101010101" charset="-122"/>
                <a:sym typeface="+mn-ea"/>
              </a:rPr>
              <a:t>制造业</a:t>
            </a:r>
            <a:endParaRPr lang="zh-CN" altLang="en-US" sz="2200" noProof="1" dirty="0">
              <a:latin typeface="黑体" panose="02010609060101010101" charset="-122"/>
              <a:ea typeface="黑体" panose="02010609060101010101" charset="-122"/>
              <a:cs typeface="黑体" panose="02010609060101010101" charset="-122"/>
            </a:endParaRPr>
          </a:p>
        </p:txBody>
      </p:sp>
      <p:sp>
        <p:nvSpPr>
          <p:cNvPr id="26634" name="TextBox 62"/>
          <p:cNvSpPr txBox="1"/>
          <p:nvPr/>
        </p:nvSpPr>
        <p:spPr>
          <a:xfrm>
            <a:off x="4826000" y="4859338"/>
            <a:ext cx="6384925" cy="430212"/>
          </a:xfrm>
          <a:prstGeom prst="rect">
            <a:avLst/>
          </a:prstGeom>
          <a:noFill/>
          <a:ln w="9525">
            <a:noFill/>
          </a:ln>
        </p:spPr>
        <p:txBody>
          <a:bodyPr anchor="t" anchorCtr="0">
            <a:spAutoFit/>
          </a:bodyPr>
          <a:p>
            <a:pPr eaLnBrk="0" hangingPunct="0"/>
            <a:r>
              <a:rPr lang="zh-CN" altLang="zh-CN" sz="2200" dirty="0">
                <a:latin typeface="微软雅黑" panose="020B0503020204020204" charset="-122"/>
                <a:ea typeface="微软雅黑" panose="020B0503020204020204" charset="-122"/>
              </a:rPr>
              <a:t>《公告》主要内容</a:t>
            </a:r>
            <a:endParaRPr lang="zh-CN" altLang="zh-CN" sz="2200" dirty="0">
              <a:latin typeface="微软雅黑" panose="020B0503020204020204" charset="-122"/>
              <a:ea typeface="微软雅黑" panose="020B0503020204020204" charset="-122"/>
            </a:endParaRPr>
          </a:p>
        </p:txBody>
      </p:sp>
      <p:sp>
        <p:nvSpPr>
          <p:cNvPr id="2" name="Oval 12"/>
          <p:cNvSpPr>
            <a:spLocks noChangeArrowheads="1"/>
          </p:cNvSpPr>
          <p:nvPr/>
        </p:nvSpPr>
        <p:spPr bwMode="auto">
          <a:xfrm>
            <a:off x="3719513" y="4686300"/>
            <a:ext cx="815975" cy="808038"/>
          </a:xfrm>
          <a:prstGeom prst="ellipse">
            <a:avLst/>
          </a:prstGeom>
          <a:solidFill>
            <a:srgbClr val="0070C0"/>
          </a:solidFill>
        </p:spPr>
        <p:style>
          <a:lnRef idx="1">
            <a:schemeClr val="accent3"/>
          </a:lnRef>
          <a:fillRef idx="3">
            <a:schemeClr val="accent3"/>
          </a:fillRef>
          <a:effectRef idx="2">
            <a:schemeClr val="accent3"/>
          </a:effectRef>
          <a:fontRef idx="minor">
            <a:schemeClr val="lt1"/>
          </a:fontRef>
        </p:style>
        <p:txBody>
          <a:bodyPr lIns="86372" tIns="43186" rIns="86372" bIns="43186"/>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zh-CN" sz="3000" b="1" i="0" u="none" strike="noStrike" kern="1200" cap="none" spc="0" normalizeH="0" baseline="0" noProof="0" dirty="0">
                <a:ln>
                  <a:noFill/>
                </a:ln>
                <a:solidFill>
                  <a:schemeClr val="bg1"/>
                </a:solidFill>
                <a:effectLst/>
                <a:uLnTx/>
                <a:uFillTx/>
                <a:latin typeface="+mn-ea"/>
                <a:ea typeface="+mn-ea"/>
                <a:cs typeface="+mn-cs"/>
              </a:rPr>
              <a:t>三</a:t>
            </a:r>
            <a:endParaRPr kumimoji="0" lang="zh-CN" altLang="zh-CN" sz="3000" b="1" i="0" u="none" strike="noStrike" kern="1200" cap="none" spc="0" normalizeH="0" baseline="0" noProof="0" dirty="0">
              <a:ln>
                <a:noFill/>
              </a:ln>
              <a:solidFill>
                <a:schemeClr val="bg1"/>
              </a:solidFill>
              <a:effectLst/>
              <a:uLnTx/>
              <a:uFillTx/>
              <a:latin typeface="+mn-ea"/>
              <a:ea typeface="+mn-ea"/>
              <a:cs typeface="+mn-cs"/>
            </a:endParaRPr>
          </a:p>
        </p:txBody>
      </p:sp>
      <p:sp>
        <p:nvSpPr>
          <p:cNvPr id="3" name="Freeform 13"/>
          <p:cNvSpPr/>
          <p:nvPr/>
        </p:nvSpPr>
        <p:spPr bwMode="auto">
          <a:xfrm>
            <a:off x="4537075" y="4668838"/>
            <a:ext cx="6965950" cy="841375"/>
          </a:xfrm>
          <a:custGeom>
            <a:avLst/>
            <a:gdLst>
              <a:gd name="T0" fmla="*/ 10 w 7091"/>
              <a:gd name="T1" fmla="*/ 0 h 933"/>
              <a:gd name="T2" fmla="*/ 6624 w 7091"/>
              <a:gd name="T3" fmla="*/ 0 h 933"/>
              <a:gd name="T4" fmla="*/ 7091 w 7091"/>
              <a:gd name="T5" fmla="*/ 466 h 933"/>
              <a:gd name="T6" fmla="*/ 7091 w 7091"/>
              <a:gd name="T7" fmla="*/ 466 h 933"/>
              <a:gd name="T8" fmla="*/ 6624 w 7091"/>
              <a:gd name="T9" fmla="*/ 933 h 933"/>
              <a:gd name="T10" fmla="*/ 10 w 7091"/>
              <a:gd name="T11" fmla="*/ 933 h 933"/>
              <a:gd name="T12" fmla="*/ 0 w 7091"/>
              <a:gd name="T13" fmla="*/ 933 h 933"/>
              <a:gd name="T14" fmla="*/ 192 w 7091"/>
              <a:gd name="T15" fmla="*/ 466 h 933"/>
              <a:gd name="T16" fmla="*/ 0 w 7091"/>
              <a:gd name="T17" fmla="*/ 0 h 933"/>
              <a:gd name="T18" fmla="*/ 10 w 7091"/>
              <a:gd name="T19" fmla="*/ 0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91" h="933">
                <a:moveTo>
                  <a:pt x="10" y="0"/>
                </a:moveTo>
                <a:lnTo>
                  <a:pt x="6624" y="0"/>
                </a:lnTo>
                <a:cubicBezTo>
                  <a:pt x="6881" y="0"/>
                  <a:pt x="7091" y="210"/>
                  <a:pt x="7091" y="466"/>
                </a:cubicBezTo>
                <a:lnTo>
                  <a:pt x="7091" y="466"/>
                </a:lnTo>
                <a:cubicBezTo>
                  <a:pt x="7091" y="723"/>
                  <a:pt x="6881" y="933"/>
                  <a:pt x="6624" y="933"/>
                </a:cubicBezTo>
                <a:lnTo>
                  <a:pt x="10" y="933"/>
                </a:lnTo>
                <a:cubicBezTo>
                  <a:pt x="7" y="933"/>
                  <a:pt x="4" y="933"/>
                  <a:pt x="0" y="933"/>
                </a:cubicBezTo>
                <a:cubicBezTo>
                  <a:pt x="119" y="813"/>
                  <a:pt x="192" y="648"/>
                  <a:pt x="192" y="466"/>
                </a:cubicBezTo>
                <a:cubicBezTo>
                  <a:pt x="192" y="284"/>
                  <a:pt x="119" y="120"/>
                  <a:pt x="0" y="0"/>
                </a:cubicBezTo>
                <a:cubicBezTo>
                  <a:pt x="4" y="0"/>
                  <a:pt x="7" y="0"/>
                  <a:pt x="10" y="0"/>
                </a:cubicBezTo>
                <a:close/>
              </a:path>
            </a:pathLst>
          </a:custGeom>
          <a:solidFill>
            <a:schemeClr val="bg1">
              <a:lumMod val="95000"/>
            </a:schemeClr>
          </a:solidFill>
          <a:ln>
            <a:solidFill>
              <a:schemeClr val="bg1">
                <a:lumMod val="95000"/>
              </a:schemeClr>
            </a:solidFill>
          </a:ln>
        </p:spPr>
        <p:style>
          <a:lnRef idx="1">
            <a:schemeClr val="accent3"/>
          </a:lnRef>
          <a:fillRef idx="3">
            <a:schemeClr val="accent3"/>
          </a:fillRef>
          <a:effectRef idx="2">
            <a:schemeClr val="accent3"/>
          </a:effectRef>
          <a:fontRef idx="minor">
            <a:schemeClr val="lt1"/>
          </a:fontRef>
        </p:style>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charset="-122"/>
                <a:cs typeface="Arial" panose="020B0604020202020204" pitchFamily="34" charset="0"/>
              </a:defRPr>
            </a:lvl1pPr>
            <a:lvl2pPr>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charset="-122"/>
                <a:cs typeface="Arial" panose="020B0604020202020204" pitchFamily="34" charset="0"/>
              </a:defRPr>
            </a:lvl2pPr>
            <a:lvl3pPr>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charset="-122"/>
                <a:cs typeface="Arial" panose="020B0604020202020204" pitchFamily="34" charset="0"/>
              </a:defRPr>
            </a:lvl3pPr>
            <a:lvl4pPr>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4pPr>
            <a:lvl5pPr>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5pPr>
            <a:lvl6pPr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6pPr>
            <a:lvl7pPr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7pPr>
            <a:lvl8pPr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8pPr>
            <a:lvl9pPr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200" b="0" i="0" u="none" strike="noStrike" kern="1200" cap="none" spc="0" normalizeH="0" baseline="0" noProof="1">
              <a:ln>
                <a:noFill/>
              </a:ln>
              <a:solidFill>
                <a:schemeClr val="tx1"/>
              </a:solidFill>
              <a:effectLst/>
              <a:uLnTx/>
              <a:uFillTx/>
              <a:latin typeface="微软雅黑" panose="020B0503020204020204" charset="-122"/>
              <a:ea typeface="微软雅黑" panose="020B0503020204020204" charset="-122"/>
              <a:cs typeface="Arial" panose="020B0604020202020204" pitchFamily="34" charset="0"/>
            </a:endParaRPr>
          </a:p>
        </p:txBody>
      </p:sp>
      <p:sp>
        <p:nvSpPr>
          <p:cNvPr id="26638" name="TextBox 60"/>
          <p:cNvSpPr txBox="1"/>
          <p:nvPr/>
        </p:nvSpPr>
        <p:spPr>
          <a:xfrm>
            <a:off x="5165725" y="3327400"/>
            <a:ext cx="6546850" cy="428625"/>
          </a:xfrm>
          <a:prstGeom prst="rect">
            <a:avLst/>
          </a:prstGeom>
          <a:noFill/>
          <a:ln w="9525">
            <a:noFill/>
          </a:ln>
        </p:spPr>
        <p:txBody>
          <a:bodyPr anchor="t" anchorCtr="0">
            <a:spAutoFit/>
          </a:bodyPr>
          <a:p>
            <a:pPr eaLnBrk="0" hangingPunct="0"/>
            <a:r>
              <a:rPr lang="zh-CN" altLang="en-US" sz="2200">
                <a:latin typeface="Arial" panose="020B0604020202020204" pitchFamily="34" charset="0"/>
                <a:ea typeface="微软雅黑" panose="020B0503020204020204" charset="-122"/>
                <a:sym typeface="微软雅黑" panose="020B0503020204020204" charset="-122"/>
              </a:rPr>
              <a:t>规模</a:t>
            </a:r>
            <a:r>
              <a:rPr lang="en-US" altLang="zh-CN" sz="2200">
                <a:latin typeface="Arial" panose="020B0604020202020204" pitchFamily="34" charset="0"/>
                <a:ea typeface="微软雅黑" panose="020B0503020204020204" charset="-122"/>
                <a:sym typeface="微软雅黑" panose="020B0503020204020204" charset="-122"/>
              </a:rPr>
              <a:t>——</a:t>
            </a:r>
            <a:r>
              <a:rPr lang="zh-CN" altLang="en-US" sz="2200">
                <a:latin typeface="Arial" panose="020B0604020202020204" pitchFamily="34" charset="0"/>
                <a:ea typeface="微软雅黑" panose="020B0503020204020204" charset="-122"/>
                <a:sym typeface="微软雅黑" panose="020B0503020204020204" charset="-122"/>
              </a:rPr>
              <a:t>中小微企业</a:t>
            </a:r>
            <a:endParaRPr lang="zh-CN" altLang="en-US" sz="2200" dirty="0">
              <a:latin typeface="微软雅黑" panose="020B0503020204020204" charset="-122"/>
              <a:ea typeface="微软雅黑" panose="020B0503020204020204" charset="-122"/>
              <a:sym typeface="微软雅黑" panose="020B0503020204020204" charset="-122"/>
            </a:endParaRPr>
          </a:p>
        </p:txBody>
      </p:sp>
      <p:sp>
        <p:nvSpPr>
          <p:cNvPr id="26639" name="TextBox 60"/>
          <p:cNvSpPr txBox="1"/>
          <p:nvPr/>
        </p:nvSpPr>
        <p:spPr>
          <a:xfrm>
            <a:off x="4956175" y="4845050"/>
            <a:ext cx="6546850" cy="430213"/>
          </a:xfrm>
          <a:prstGeom prst="rect">
            <a:avLst/>
          </a:prstGeom>
          <a:noFill/>
          <a:ln w="9525">
            <a:noFill/>
          </a:ln>
        </p:spPr>
        <p:txBody>
          <a:bodyPr anchor="t" anchorCtr="0">
            <a:spAutoFit/>
          </a:bodyPr>
          <a:p>
            <a:pPr eaLnBrk="0" hangingPunct="0"/>
            <a:r>
              <a:rPr lang="zh-CN" altLang="en-US" sz="2200">
                <a:latin typeface="Arial" panose="020B0604020202020204" pitchFamily="34" charset="0"/>
                <a:ea typeface="微软雅黑" panose="020B0503020204020204" charset="-122"/>
                <a:sym typeface="微软雅黑" panose="020B0503020204020204" charset="-122"/>
              </a:rPr>
              <a:t>范围</a:t>
            </a:r>
            <a:r>
              <a:rPr lang="en-US" altLang="zh-CN" sz="2200">
                <a:latin typeface="Arial" panose="020B0604020202020204" pitchFamily="34" charset="0"/>
                <a:ea typeface="微软雅黑" panose="020B0503020204020204" charset="-122"/>
                <a:sym typeface="微软雅黑" panose="020B0503020204020204" charset="-122"/>
              </a:rPr>
              <a:t>——</a:t>
            </a:r>
            <a:r>
              <a:rPr lang="zh-CN" altLang="en-US" sz="2200">
                <a:latin typeface="Arial" panose="020B0604020202020204" pitchFamily="34" charset="0"/>
                <a:ea typeface="微软雅黑" panose="020B0503020204020204" charset="-122"/>
                <a:sym typeface="微软雅黑" panose="020B0503020204020204" charset="-122"/>
              </a:rPr>
              <a:t>主体范围和税费种范围</a:t>
            </a:r>
            <a:endParaRPr lang="zh-CN" altLang="en-US" sz="2200" dirty="0">
              <a:latin typeface="微软雅黑" panose="020B0503020204020204" charset="-122"/>
              <a:ea typeface="微软雅黑" panose="020B0503020204020204" charset="-122"/>
              <a:sym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（二）延缓缴纳2022年第一季度、第二季度部分税费</a:t>
            </a:r>
            <a:endPar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28673"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28674"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29701" name="TextBox 62"/>
          <p:cNvSpPr txBox="1"/>
          <p:nvPr/>
        </p:nvSpPr>
        <p:spPr>
          <a:xfrm>
            <a:off x="1579563" y="1328738"/>
            <a:ext cx="6384925" cy="520700"/>
          </a:xfrm>
          <a:prstGeom prst="rect">
            <a:avLst/>
          </a:prstGeom>
          <a:noFill/>
          <a:ln w="9525">
            <a:noFill/>
          </a:ln>
        </p:spPr>
        <p:txBody>
          <a:bodyPr anchor="t">
            <a:spAutoFit/>
          </a:bodyPr>
          <a:p>
            <a:pPr eaLnBrk="0" hangingPunct="0"/>
            <a:r>
              <a:rPr lang="zh-CN" altLang="zh-CN" sz="2800" noProof="1" dirty="0">
                <a:solidFill>
                  <a:schemeClr val="dk1"/>
                </a:solidFill>
                <a:latin typeface="黑体" panose="02010609060101010101" charset="-122"/>
                <a:ea typeface="黑体" panose="02010609060101010101" charset="-122"/>
                <a:cs typeface="黑体" panose="02010609060101010101" charset="-122"/>
                <a:sym typeface="+mn-ea"/>
              </a:rPr>
              <a:t>行业</a:t>
            </a:r>
            <a:r>
              <a:rPr lang="en-US" altLang="zh-CN" sz="2800" noProof="1">
                <a:latin typeface="黑体" panose="02010609060101010101" charset="-122"/>
                <a:ea typeface="黑体" panose="02010609060101010101" charset="-122"/>
                <a:cs typeface="黑体" panose="02010609060101010101" charset="-122"/>
                <a:sym typeface="+mn-ea"/>
              </a:rPr>
              <a:t>——</a:t>
            </a:r>
            <a:r>
              <a:rPr lang="zh-CN" altLang="zh-CN" sz="2800" noProof="1" dirty="0">
                <a:solidFill>
                  <a:schemeClr val="dk1"/>
                </a:solidFill>
                <a:latin typeface="黑体" panose="02010609060101010101" charset="-122"/>
                <a:ea typeface="黑体" panose="02010609060101010101" charset="-122"/>
                <a:cs typeface="黑体" panose="02010609060101010101" charset="-122"/>
                <a:sym typeface="+mn-ea"/>
              </a:rPr>
              <a:t>制造业</a:t>
            </a:r>
            <a:endParaRPr lang="zh-CN" altLang="en-US" sz="2800" noProof="1" dirty="0">
              <a:latin typeface="黑体" panose="02010609060101010101" charset="-122"/>
              <a:ea typeface="黑体" panose="02010609060101010101" charset="-122"/>
            </a:endParaRPr>
          </a:p>
        </p:txBody>
      </p:sp>
      <p:sp>
        <p:nvSpPr>
          <p:cNvPr id="44036" name="矩形 1"/>
          <p:cNvSpPr/>
          <p:nvPr/>
        </p:nvSpPr>
        <p:spPr>
          <a:xfrm>
            <a:off x="1008063" y="1106488"/>
            <a:ext cx="9494838" cy="6811010"/>
          </a:xfrm>
          <a:prstGeom prst="rect">
            <a:avLst/>
          </a:prstGeom>
          <a:noFill/>
          <a:ln w="9525">
            <a:noFill/>
          </a:ln>
        </p:spPr>
        <p:txBody>
          <a:bodyPr wrap="square" anchor="t">
            <a:spAutoFit/>
          </a:bodyPr>
          <a:p>
            <a:pPr marL="457200" indent="-457200" algn="just" eaLnBrk="0" fontAlgn="base" hangingPunct="0">
              <a:buFont typeface="Wingdings" panose="05000000000000000000" pitchFamily="2" charset="2"/>
              <a:buChar char="Ø"/>
            </a:pPr>
            <a:endParaRPr lang="zh-CN" altLang="en-US" sz="2400" strike="noStrike" noProof="1">
              <a:latin typeface="仿宋_GB2312" panose="02010609030101010101" charset="-122"/>
              <a:ea typeface="仿宋_GB2312" panose="02010609030101010101" charset="-122"/>
              <a:sym typeface="微软雅黑" panose="020B0503020204020204" charset="-122"/>
            </a:endParaRPr>
          </a:p>
          <a:p>
            <a:pPr marL="457200" indent="-457200" algn="just" eaLnBrk="0" fontAlgn="base" hangingPunct="0">
              <a:buFont typeface="Wingdings" panose="05000000000000000000" pitchFamily="2" charset="2"/>
              <a:buChar char="Ø"/>
            </a:pPr>
            <a:endParaRPr lang="zh-CN" altLang="zh-CN" sz="2400" strike="noStrike" noProof="1">
              <a:latin typeface="仿宋_GB2312" panose="02010609030101010101" charset="-122"/>
              <a:ea typeface="仿宋_GB2312" panose="02010609030101010101" charset="-122"/>
              <a:sym typeface="微软雅黑" panose="020B0503020204020204" charset="-122"/>
            </a:endParaRPr>
          </a:p>
          <a:p>
            <a:pPr marL="457200" indent="-457200" algn="just" eaLnBrk="0" fontAlgn="base" hangingPunct="0">
              <a:lnSpc>
                <a:spcPct val="140000"/>
              </a:lnSpc>
              <a:buFont typeface="Wingdings" panose="05000000000000000000" pitchFamily="2" charset="2"/>
              <a:buChar char="Ø"/>
            </a:pPr>
            <a:r>
              <a:rPr lang="zh-CN" altLang="zh-CN" sz="2400" strike="noStrike" noProof="1" dirty="0">
                <a:solidFill>
                  <a:schemeClr val="dk1"/>
                </a:solidFill>
                <a:latin typeface="仿宋_GB2312" panose="02010609030101010101" charset="-122"/>
                <a:ea typeface="仿宋_GB2312" panose="02010609030101010101" charset="-122"/>
                <a:cs typeface="+mn-cs"/>
                <a:sym typeface="+mn-ea"/>
              </a:rPr>
              <a:t>本公告所称制造业是指</a:t>
            </a:r>
            <a:r>
              <a:rPr lang="zh-CN" altLang="zh-CN" sz="2400" b="1" strike="noStrike" noProof="1" dirty="0">
                <a:solidFill>
                  <a:schemeClr val="dk1"/>
                </a:solidFill>
                <a:latin typeface="仿宋_GB2312" panose="02010609030101010101" charset="-122"/>
                <a:ea typeface="仿宋_GB2312" panose="02010609030101010101" charset="-122"/>
                <a:cs typeface="+mn-cs"/>
                <a:sym typeface="+mn-ea"/>
              </a:rPr>
              <a:t>国民经济行业分类中行业门类为制造业</a:t>
            </a:r>
            <a:r>
              <a:rPr lang="zh-CN" altLang="zh-CN" sz="2400" strike="noStrike" noProof="1" dirty="0">
                <a:solidFill>
                  <a:schemeClr val="dk1"/>
                </a:solidFill>
                <a:latin typeface="仿宋_GB2312" panose="02010609030101010101" charset="-122"/>
                <a:ea typeface="仿宋_GB2312" panose="02010609030101010101" charset="-122"/>
                <a:cs typeface="+mn-cs"/>
                <a:sym typeface="+mn-ea"/>
              </a:rPr>
              <a:t>。实践中，对于</a:t>
            </a:r>
            <a:r>
              <a:rPr lang="zh-CN" altLang="zh-CN" sz="2400" b="1" strike="noStrike" noProof="1" dirty="0">
                <a:solidFill>
                  <a:schemeClr val="dk1"/>
                </a:solidFill>
                <a:latin typeface="仿宋_GB2312" panose="02010609030101010101" charset="-122"/>
                <a:ea typeface="仿宋_GB2312" panose="02010609030101010101" charset="-122"/>
                <a:cs typeface="+mn-cs"/>
                <a:sym typeface="+mn-ea"/>
              </a:rPr>
              <a:t>纳税人登记行业与实际经营不一致</a:t>
            </a:r>
            <a:r>
              <a:rPr lang="zh-CN" altLang="zh-CN" sz="2400" strike="noStrike" noProof="1" dirty="0">
                <a:solidFill>
                  <a:schemeClr val="dk1"/>
                </a:solidFill>
                <a:latin typeface="仿宋_GB2312" panose="02010609030101010101" charset="-122"/>
                <a:ea typeface="仿宋_GB2312" panose="02010609030101010101" charset="-122"/>
                <a:cs typeface="+mn-cs"/>
                <a:sym typeface="+mn-ea"/>
              </a:rPr>
              <a:t>的，区分两种情形处理：</a:t>
            </a:r>
            <a:endParaRPr lang="zh-CN" altLang="zh-CN" sz="2400" strike="noStrike" noProof="1" dirty="0">
              <a:solidFill>
                <a:schemeClr val="dk1"/>
              </a:solidFill>
              <a:latin typeface="仿宋_GB2312" panose="02010609030101010101" charset="-122"/>
              <a:ea typeface="仿宋_GB2312" panose="02010609030101010101" charset="-122"/>
              <a:sym typeface="+mn-ea"/>
            </a:endParaRPr>
          </a:p>
          <a:p>
            <a:pPr marL="457200" indent="-457200" algn="just" eaLnBrk="0" fontAlgn="base" hangingPunct="0">
              <a:lnSpc>
                <a:spcPct val="140000"/>
              </a:lnSpc>
              <a:buFont typeface="Wingdings" panose="05000000000000000000" pitchFamily="2" charset="2"/>
              <a:buChar char="Ø"/>
            </a:pPr>
            <a:r>
              <a:rPr lang="zh-CN" altLang="zh-CN" sz="2400" strike="noStrike" noProof="1" dirty="0">
                <a:solidFill>
                  <a:schemeClr val="dk1"/>
                </a:solidFill>
                <a:latin typeface="仿宋_GB2312" panose="02010609030101010101" charset="-122"/>
                <a:ea typeface="仿宋_GB2312" panose="02010609030101010101" charset="-122"/>
                <a:cs typeface="+mn-cs"/>
                <a:sym typeface="+mn-ea"/>
              </a:rPr>
              <a:t>纳税人</a:t>
            </a:r>
            <a:r>
              <a:rPr lang="zh-CN" altLang="zh-CN" sz="2400" b="1" strike="noStrike" noProof="1" dirty="0">
                <a:solidFill>
                  <a:schemeClr val="dk1"/>
                </a:solidFill>
                <a:latin typeface="仿宋_GB2312" panose="02010609030101010101" charset="-122"/>
                <a:ea typeface="仿宋_GB2312" panose="02010609030101010101" charset="-122"/>
                <a:cs typeface="+mn-cs"/>
                <a:sym typeface="+mn-ea"/>
              </a:rPr>
              <a:t>在市场监管部门登记信息为非制造业</a:t>
            </a:r>
            <a:r>
              <a:rPr lang="zh-CN" altLang="zh-CN" sz="2400" strike="noStrike" noProof="1" dirty="0">
                <a:solidFill>
                  <a:schemeClr val="dk1"/>
                </a:solidFill>
                <a:latin typeface="仿宋_GB2312" panose="02010609030101010101" charset="-122"/>
                <a:ea typeface="仿宋_GB2312" panose="02010609030101010101" charset="-122"/>
                <a:cs typeface="+mn-cs"/>
                <a:sym typeface="+mn-ea"/>
              </a:rPr>
              <a:t>的，可以向税务机关提供制造业销售额占全部销售额超过50%的说明，享受延缓缴纳政策，后期需向市场监管部门办理行业信息更正。</a:t>
            </a:r>
            <a:endParaRPr lang="zh-CN" altLang="zh-CN" sz="2400" strike="noStrike" noProof="1" dirty="0">
              <a:solidFill>
                <a:schemeClr val="dk1"/>
              </a:solidFill>
              <a:latin typeface="仿宋_GB2312" panose="02010609030101010101" charset="-122"/>
              <a:ea typeface="仿宋_GB2312" panose="02010609030101010101" charset="-122"/>
              <a:sym typeface="+mn-ea"/>
            </a:endParaRPr>
          </a:p>
          <a:p>
            <a:pPr marL="457200" indent="-457200" algn="just" eaLnBrk="0" fontAlgn="base" hangingPunct="0">
              <a:lnSpc>
                <a:spcPct val="140000"/>
              </a:lnSpc>
              <a:buFont typeface="Wingdings" panose="05000000000000000000" pitchFamily="2" charset="2"/>
              <a:buChar char="Ø"/>
            </a:pPr>
            <a:r>
              <a:rPr lang="zh-CN" altLang="zh-CN" sz="2400" strike="noStrike" noProof="1" dirty="0">
                <a:solidFill>
                  <a:schemeClr val="dk1"/>
                </a:solidFill>
                <a:latin typeface="仿宋_GB2312" panose="02010609030101010101" charset="-122"/>
                <a:ea typeface="仿宋_GB2312" panose="02010609030101010101" charset="-122"/>
                <a:cs typeface="+mn-cs"/>
                <a:sym typeface="+mn-ea"/>
              </a:rPr>
              <a:t>对纳税人</a:t>
            </a:r>
            <a:r>
              <a:rPr lang="zh-CN" altLang="zh-CN" sz="2400" b="1" strike="noStrike" noProof="1" dirty="0">
                <a:solidFill>
                  <a:schemeClr val="dk1"/>
                </a:solidFill>
                <a:latin typeface="仿宋_GB2312" panose="02010609030101010101" charset="-122"/>
                <a:ea typeface="仿宋_GB2312" panose="02010609030101010101" charset="-122"/>
                <a:cs typeface="+mn-cs"/>
                <a:sym typeface="+mn-ea"/>
              </a:rPr>
              <a:t>在市场监管部门登记为制造业</a:t>
            </a:r>
            <a:r>
              <a:rPr lang="zh-CN" altLang="zh-CN" sz="2400" strike="noStrike" noProof="1" dirty="0">
                <a:solidFill>
                  <a:schemeClr val="dk1"/>
                </a:solidFill>
                <a:latin typeface="仿宋_GB2312" panose="02010609030101010101" charset="-122"/>
                <a:ea typeface="仿宋_GB2312" panose="02010609030101010101" charset="-122"/>
                <a:cs typeface="+mn-cs"/>
                <a:sym typeface="+mn-ea"/>
              </a:rPr>
              <a:t>的，可向主管税务机关申请变更行业信息，享受延缓缴纳政策。</a:t>
            </a:r>
            <a:endParaRPr lang="zh-CN" altLang="zh-CN" sz="2400" strike="noStrike" noProof="1">
              <a:latin typeface="仿宋_GB2312" panose="02010609030101010101" charset="-122"/>
              <a:ea typeface="仿宋_GB2312" panose="02010609030101010101" charset="-122"/>
              <a:sym typeface="微软雅黑" panose="020B0503020204020204" charset="-122"/>
            </a:endParaRPr>
          </a:p>
          <a:p>
            <a:pPr marL="457200" indent="-457200" algn="just" eaLnBrk="0" fontAlgn="base" hangingPunct="0">
              <a:buFont typeface="Wingdings" panose="05000000000000000000" pitchFamily="2" charset="2"/>
              <a:buChar char="Ø"/>
            </a:pPr>
            <a:endParaRPr lang="zh-CN" altLang="zh-CN" sz="2400" strike="noStrike" noProof="1">
              <a:latin typeface="仿宋_GB2312" panose="02010609030101010101" charset="-122"/>
              <a:ea typeface="仿宋_GB2312" panose="02010609030101010101" charset="-122"/>
              <a:sym typeface="微软雅黑" panose="020B0503020204020204" charset="-122"/>
            </a:endParaRPr>
          </a:p>
          <a:p>
            <a:pPr marL="457200" indent="-457200" algn="just" eaLnBrk="0" fontAlgn="base" hangingPunct="0">
              <a:buFont typeface="Wingdings" panose="05000000000000000000" pitchFamily="2" charset="2"/>
              <a:buChar char="Ø"/>
            </a:pPr>
            <a:endParaRPr lang="zh-CN" altLang="zh-CN" sz="3200" strike="noStrike" noProof="1">
              <a:latin typeface="微软雅黑" panose="020B0503020204020204" charset="-122"/>
              <a:ea typeface="微软雅黑" panose="020B0503020204020204" charset="-122"/>
              <a:sym typeface="微软雅黑" panose="020B0503020204020204" charset="-122"/>
            </a:endParaRPr>
          </a:p>
          <a:p>
            <a:pPr marL="457200" indent="-457200" algn="just" eaLnBrk="0" fontAlgn="base" hangingPunct="0">
              <a:buFont typeface="Wingdings" panose="05000000000000000000" pitchFamily="2" charset="2"/>
              <a:buChar char="Ø"/>
            </a:pPr>
            <a:endParaRPr lang="en-US" altLang="zh-CN" sz="3200" strike="noStrike" noProof="1" dirty="0">
              <a:latin typeface="微软雅黑" panose="020B0503020204020204" charset="-122"/>
              <a:ea typeface="微软雅黑" panose="020B0503020204020204" charset="-122"/>
            </a:endParaRPr>
          </a:p>
          <a:p>
            <a:pPr marL="457200" indent="-457200" algn="just" eaLnBrk="0" fontAlgn="base" hangingPunct="0">
              <a:buFont typeface="Wingdings" panose="05000000000000000000" pitchFamily="2" charset="2"/>
              <a:buChar char="Ø"/>
            </a:pPr>
            <a:endParaRPr lang="zh-CN" altLang="en-US" sz="3200" strike="noStrike" noProof="1" dirty="0">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（二）延缓缴纳2022年第一季度、第二季度部分税费</a:t>
            </a:r>
            <a:endPar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30721"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30722"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30724" name="TextBox 62"/>
          <p:cNvSpPr txBox="1"/>
          <p:nvPr/>
        </p:nvSpPr>
        <p:spPr>
          <a:xfrm>
            <a:off x="1589088" y="1338263"/>
            <a:ext cx="6384925" cy="522287"/>
          </a:xfrm>
          <a:prstGeom prst="rect">
            <a:avLst/>
          </a:prstGeom>
          <a:noFill/>
          <a:ln w="9525">
            <a:noFill/>
          </a:ln>
        </p:spPr>
        <p:txBody>
          <a:bodyPr anchor="t" anchorCtr="0">
            <a:spAutoFit/>
          </a:bodyPr>
          <a:p>
            <a:r>
              <a:rPr lang="zh-CN" altLang="zh-CN" sz="2800">
                <a:latin typeface="Arial" panose="020B0604020202020204" pitchFamily="34" charset="0"/>
                <a:ea typeface="微软雅黑" panose="020B0503020204020204" charset="-122"/>
              </a:rPr>
              <a:t>规模</a:t>
            </a:r>
            <a:r>
              <a:rPr lang="en-US" altLang="zh-CN" sz="2800">
                <a:latin typeface="Arial" panose="020B0604020202020204" pitchFamily="34" charset="0"/>
                <a:ea typeface="微软雅黑" panose="020B0503020204020204" charset="-122"/>
                <a:sym typeface="微软雅黑" panose="020B0503020204020204" charset="-122"/>
              </a:rPr>
              <a:t>——</a:t>
            </a:r>
            <a:r>
              <a:rPr lang="zh-CN" altLang="zh-CN" sz="2800">
                <a:latin typeface="Arial" panose="020B0604020202020204" pitchFamily="34" charset="0"/>
                <a:ea typeface="微软雅黑" panose="020B0503020204020204" charset="-122"/>
              </a:rPr>
              <a:t>中小微企业</a:t>
            </a:r>
            <a:endParaRPr lang="zh-CN" altLang="en-US" sz="2800" dirty="0">
              <a:latin typeface="黑体" panose="02010609060101010101" charset="-122"/>
              <a:ea typeface="黑体" panose="02010609060101010101" charset="-122"/>
            </a:endParaRPr>
          </a:p>
        </p:txBody>
      </p:sp>
      <p:sp>
        <p:nvSpPr>
          <p:cNvPr id="44036" name="矩形 1"/>
          <p:cNvSpPr/>
          <p:nvPr/>
        </p:nvSpPr>
        <p:spPr>
          <a:xfrm>
            <a:off x="872490" y="1711325"/>
            <a:ext cx="10354310" cy="5901690"/>
          </a:xfrm>
          <a:prstGeom prst="rect">
            <a:avLst/>
          </a:prstGeom>
          <a:noFill/>
          <a:ln w="9525">
            <a:noFill/>
          </a:ln>
        </p:spPr>
        <p:txBody>
          <a:bodyPr wrap="square" anchor="t">
            <a:spAutoFit/>
          </a:bodyPr>
          <a:p>
            <a:pPr marL="457200" indent="-457200" algn="just" eaLnBrk="0" fontAlgn="base" hangingPunct="0">
              <a:lnSpc>
                <a:spcPct val="140000"/>
              </a:lnSpc>
              <a:buFont typeface="Wingdings" panose="05000000000000000000" pitchFamily="2" charset="2"/>
              <a:buChar char="Ø"/>
            </a:pPr>
            <a:endParaRPr lang="zh-CN" altLang="zh-CN" sz="2400" strike="noStrike" noProof="1">
              <a:latin typeface="仿宋_GB2312" panose="02010609030101010101" charset="-122"/>
              <a:ea typeface="仿宋_GB2312" panose="02010609030101010101" charset="-122"/>
              <a:sym typeface="微软雅黑" panose="020B0503020204020204" charset="-122"/>
            </a:endParaRPr>
          </a:p>
          <a:p>
            <a:pPr marL="457200" indent="-457200" algn="just" eaLnBrk="0" fontAlgn="base" hangingPunct="0">
              <a:lnSpc>
                <a:spcPct val="140000"/>
              </a:lnSpc>
              <a:buFont typeface="Wingdings" panose="05000000000000000000" pitchFamily="2" charset="2"/>
              <a:buChar char="Ø"/>
            </a:pPr>
            <a:r>
              <a:rPr lang="zh-CN" altLang="en-US" sz="2000" b="1"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中型企业</a:t>
            </a:r>
            <a:r>
              <a:rPr lang="zh-CN" altLang="en-US" sz="20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是指年销售额2000万元以上（含2000万元）4亿元以下（不含4亿元）的企业。</a:t>
            </a:r>
            <a:endParaRPr lang="zh-CN" altLang="en-US" sz="20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endParaRPr>
          </a:p>
          <a:p>
            <a:pPr marL="457200" indent="-457200" algn="just" eaLnBrk="0" fontAlgn="base" hangingPunct="0">
              <a:lnSpc>
                <a:spcPct val="140000"/>
              </a:lnSpc>
              <a:buFont typeface="Wingdings" panose="05000000000000000000" pitchFamily="2" charset="2"/>
              <a:buChar char="Ø"/>
            </a:pPr>
            <a:r>
              <a:rPr lang="zh-CN" sz="2000" b="1"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小微企业</a:t>
            </a:r>
            <a:r>
              <a:rPr lang="zh-CN" sz="20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是指年销售额2000万元以下（不含2000万元）的企业。</a:t>
            </a:r>
            <a:endParaRPr lang="zh-CN" sz="20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endParaRPr>
          </a:p>
          <a:p>
            <a:pPr marL="457200" indent="-457200" algn="just" eaLnBrk="0" fontAlgn="base" hangingPunct="0">
              <a:lnSpc>
                <a:spcPct val="140000"/>
              </a:lnSpc>
              <a:buFont typeface="Wingdings" panose="05000000000000000000" pitchFamily="2" charset="2"/>
              <a:buChar char="Ø"/>
            </a:pPr>
            <a:r>
              <a:rPr lang="zh-CN" sz="2000" b="1"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销售额是指</a:t>
            </a:r>
            <a:r>
              <a:rPr lang="zh-CN" sz="20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应征增值税销售额，包括纳税申报销售额、稽查查补销售额、纳税评估调整销售额。适用增值税差额征税政策的，以差额后的销售额确定。</a:t>
            </a:r>
            <a:endParaRPr lang="zh-CN" sz="20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endParaRPr>
          </a:p>
          <a:p>
            <a:pPr marL="457200" indent="-457200" algn="just" eaLnBrk="0" fontAlgn="base" hangingPunct="0">
              <a:lnSpc>
                <a:spcPct val="140000"/>
              </a:lnSpc>
              <a:buFont typeface="Wingdings" panose="05000000000000000000" pitchFamily="2" charset="2"/>
              <a:buChar char="Ø"/>
            </a:pPr>
            <a:r>
              <a:rPr lang="zh-CN" sz="2000" b="1"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年销售额确定：截至2021年12月31日成立满一年的企业，</a:t>
            </a:r>
            <a:r>
              <a:rPr lang="zh-CN" sz="20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按照所属期为2021年1月至2021年12月的销售额确定。</a:t>
            </a:r>
            <a:r>
              <a:rPr lang="zh-CN" sz="2000" b="1"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截至2021年12月31日成立不满一年的企业，</a:t>
            </a:r>
            <a:r>
              <a:rPr lang="zh-CN" sz="20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按照所属期截至2021年12月31日的销售额/实际经营月份×12个月的销售额确定。</a:t>
            </a:r>
            <a:r>
              <a:rPr lang="zh-CN" sz="2000" b="1"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2022年1月1日及以后成立的企业，</a:t>
            </a:r>
            <a:r>
              <a:rPr lang="zh-CN" sz="20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按照实际申报期销售额/实际经营月份×12个月的销售额确定。</a:t>
            </a:r>
            <a:endParaRPr lang="zh-CN" altLang="zh-CN" sz="2400" strike="noStrike" noProof="1">
              <a:latin typeface="仿宋_GB2312" panose="02010609030101010101" charset="-122"/>
              <a:ea typeface="仿宋_GB2312" panose="02010609030101010101" charset="-122"/>
              <a:sym typeface="微软雅黑" panose="020B0503020204020204" charset="-122"/>
            </a:endParaRPr>
          </a:p>
          <a:p>
            <a:pPr marL="457200" indent="-457200" algn="just" eaLnBrk="0" fontAlgn="base" hangingPunct="0">
              <a:buFont typeface="Wingdings" panose="05000000000000000000" pitchFamily="2" charset="2"/>
              <a:buChar char="Ø"/>
            </a:pPr>
            <a:endParaRPr lang="zh-CN" altLang="zh-CN" sz="2400" strike="noStrike" noProof="1">
              <a:latin typeface="仿宋_GB2312" panose="02010609030101010101" charset="-122"/>
              <a:ea typeface="仿宋_GB2312" panose="02010609030101010101" charset="-122"/>
              <a:sym typeface="微软雅黑" panose="020B0503020204020204" charset="-122"/>
            </a:endParaRPr>
          </a:p>
          <a:p>
            <a:pPr marL="457200" indent="-457200" algn="just" eaLnBrk="0" fontAlgn="base" hangingPunct="0">
              <a:buFont typeface="Wingdings" panose="05000000000000000000" pitchFamily="2" charset="2"/>
              <a:buChar char="Ø"/>
            </a:pPr>
            <a:endParaRPr lang="zh-CN" altLang="zh-CN" sz="3200" strike="noStrike" noProof="1">
              <a:latin typeface="微软雅黑" panose="020B0503020204020204" charset="-122"/>
              <a:ea typeface="微软雅黑" panose="020B0503020204020204" charset="-122"/>
              <a:sym typeface="微软雅黑" panose="020B0503020204020204" charset="-122"/>
            </a:endParaRPr>
          </a:p>
          <a:p>
            <a:pPr marL="457200" indent="-457200" algn="just" eaLnBrk="0" fontAlgn="base" hangingPunct="0">
              <a:buFont typeface="Wingdings" panose="05000000000000000000" pitchFamily="2" charset="2"/>
              <a:buChar char="Ø"/>
            </a:pPr>
            <a:endParaRPr lang="en-US" altLang="zh-CN" sz="3200" strike="noStrike" noProof="1" dirty="0">
              <a:latin typeface="微软雅黑" panose="020B0503020204020204" charset="-122"/>
              <a:ea typeface="微软雅黑" panose="020B0503020204020204" charset="-122"/>
            </a:endParaRPr>
          </a:p>
          <a:p>
            <a:pPr marL="457200" indent="-457200" algn="just" eaLnBrk="0" fontAlgn="base" hangingPunct="0">
              <a:buFont typeface="Wingdings" panose="05000000000000000000" pitchFamily="2" charset="2"/>
              <a:buChar char="Ø"/>
            </a:pPr>
            <a:endParaRPr lang="zh-CN" altLang="en-US" sz="3200" strike="noStrike" noProof="1" dirty="0">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（二）延缓缴纳2022年第一季度、第二季度部分税费</a:t>
            </a:r>
            <a:endPar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32769"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32770"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32772" name="TextBox 62"/>
          <p:cNvSpPr txBox="1"/>
          <p:nvPr/>
        </p:nvSpPr>
        <p:spPr>
          <a:xfrm>
            <a:off x="1579563" y="1328738"/>
            <a:ext cx="6384925" cy="520700"/>
          </a:xfrm>
          <a:prstGeom prst="rect">
            <a:avLst/>
          </a:prstGeom>
          <a:noFill/>
          <a:ln w="9525">
            <a:noFill/>
          </a:ln>
        </p:spPr>
        <p:txBody>
          <a:bodyPr anchor="t" anchorCtr="0">
            <a:spAutoFit/>
          </a:bodyPr>
          <a:p>
            <a:r>
              <a:rPr lang="zh-CN" altLang="en-US" sz="2800">
                <a:latin typeface="Arial" panose="020B0604020202020204" pitchFamily="34" charset="0"/>
                <a:ea typeface="微软雅黑" panose="020B0503020204020204" charset="-122"/>
                <a:sym typeface="微软雅黑" panose="020B0503020204020204" charset="-122"/>
              </a:rPr>
              <a:t>范围</a:t>
            </a:r>
            <a:r>
              <a:rPr lang="en-US" altLang="zh-CN" sz="2800">
                <a:latin typeface="Arial" panose="020B0604020202020204" pitchFamily="34" charset="0"/>
                <a:ea typeface="微软雅黑" panose="020B0503020204020204" charset="-122"/>
                <a:sym typeface="微软雅黑" panose="020B0503020204020204" charset="-122"/>
              </a:rPr>
              <a:t>——</a:t>
            </a:r>
            <a:r>
              <a:rPr lang="zh-CN" altLang="en-US" sz="2800">
                <a:latin typeface="Arial" panose="020B0604020202020204" pitchFamily="34" charset="0"/>
                <a:ea typeface="微软雅黑" panose="020B0503020204020204" charset="-122"/>
                <a:sym typeface="微软雅黑" panose="020B0503020204020204" charset="-122"/>
              </a:rPr>
              <a:t>主体范围和税费种范围</a:t>
            </a:r>
            <a:endParaRPr lang="zh-CN" altLang="en-US" sz="2800" dirty="0">
              <a:latin typeface="黑体" panose="02010609060101010101" charset="-122"/>
              <a:ea typeface="黑体" panose="02010609060101010101" charset="-122"/>
            </a:endParaRPr>
          </a:p>
        </p:txBody>
      </p:sp>
      <p:sp>
        <p:nvSpPr>
          <p:cNvPr id="44036" name="矩形 1"/>
          <p:cNvSpPr/>
          <p:nvPr/>
        </p:nvSpPr>
        <p:spPr>
          <a:xfrm>
            <a:off x="1106488" y="2097088"/>
            <a:ext cx="9494838" cy="5664835"/>
          </a:xfrm>
          <a:prstGeom prst="rect">
            <a:avLst/>
          </a:prstGeom>
          <a:noFill/>
          <a:ln w="9525">
            <a:noFill/>
          </a:ln>
        </p:spPr>
        <p:txBody>
          <a:bodyPr wrap="square" anchor="t">
            <a:spAutoFit/>
          </a:bodyPr>
          <a:p>
            <a:pPr marL="457200" indent="-457200" algn="just" eaLnBrk="0" fontAlgn="base" hangingPunct="0">
              <a:lnSpc>
                <a:spcPct val="130000"/>
              </a:lnSpc>
              <a:buFont typeface="Wingdings" panose="05000000000000000000" pitchFamily="2" charset="2"/>
              <a:buChar char="Ø"/>
            </a:pPr>
            <a:r>
              <a:rPr lang="zh-CN" sz="24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主体范围——《公告》所称制造业中小微企业也包含个人独资企业、合伙企业、个体工商户。</a:t>
            </a:r>
            <a:endParaRPr lang="zh-CN" sz="24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endParaRPr>
          </a:p>
          <a:p>
            <a:pPr marL="457200" indent="-457200" algn="just" eaLnBrk="0" fontAlgn="base" hangingPunct="0">
              <a:lnSpc>
                <a:spcPct val="130000"/>
              </a:lnSpc>
              <a:buFont typeface="Wingdings" panose="05000000000000000000" pitchFamily="2" charset="2"/>
              <a:buChar char="Ø"/>
            </a:pPr>
            <a:r>
              <a:rPr lang="zh-CN" sz="24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税费种范围——企业所得税、个人所得税、国内增值税、国内消费税及附征的城市维护建设税、教育费附加、地方教育附加，不包括代扣代缴、代收代缴以及向税务机关申请代开发票时缴纳的税费。</a:t>
            </a:r>
            <a:endParaRPr lang="zh-CN" sz="24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endParaRPr>
          </a:p>
          <a:p>
            <a:pPr marL="457200" indent="-457200" algn="just" eaLnBrk="0" fontAlgn="base" hangingPunct="0">
              <a:lnSpc>
                <a:spcPct val="130000"/>
              </a:lnSpc>
              <a:buFont typeface="Wingdings" panose="05000000000000000000" pitchFamily="2" charset="2"/>
              <a:buChar char="Ø"/>
            </a:pPr>
            <a:r>
              <a:rPr lang="zh-CN" sz="24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rPr>
              <a:t>税费所属期范围——2022年1月、2月、3月、4月、5月、6月（按月缴纳）或者2022年第一季度、第二季度（按季缴纳）。</a:t>
            </a:r>
            <a:endParaRPr lang="zh-CN" sz="2400" strike="noStrike" noProof="1" dirty="0">
              <a:solidFill>
                <a:schemeClr val="dk1"/>
              </a:solidFill>
              <a:latin typeface="仿宋_GB2312" panose="02010609030101010101" charset="-122"/>
              <a:ea typeface="仿宋_GB2312" panose="02010609030101010101" charset="-122"/>
              <a:cs typeface="仿宋_GB2312" panose="02010609030101010101" charset="-122"/>
              <a:sym typeface="+mn-ea"/>
            </a:endParaRPr>
          </a:p>
          <a:p>
            <a:pPr marL="457200" indent="-457200" algn="just" eaLnBrk="0" fontAlgn="base" hangingPunct="0">
              <a:buFont typeface="Wingdings" panose="05000000000000000000" pitchFamily="2" charset="2"/>
              <a:buChar char="Ø"/>
            </a:pPr>
            <a:endParaRPr lang="zh-CN" altLang="zh-CN" sz="2400" strike="noStrike" noProof="1">
              <a:latin typeface="仿宋_GB2312" panose="02010609030101010101" charset="-122"/>
              <a:ea typeface="仿宋_GB2312" panose="02010609030101010101" charset="-122"/>
              <a:sym typeface="微软雅黑" panose="020B0503020204020204" charset="-122"/>
            </a:endParaRPr>
          </a:p>
          <a:p>
            <a:pPr marL="457200" indent="-457200" algn="just" eaLnBrk="0" fontAlgn="base" hangingPunct="0">
              <a:buFont typeface="Wingdings" panose="05000000000000000000" pitchFamily="2" charset="2"/>
              <a:buChar char="Ø"/>
            </a:pPr>
            <a:endParaRPr lang="zh-CN" altLang="zh-CN" sz="2400" strike="noStrike" noProof="1">
              <a:latin typeface="仿宋_GB2312" panose="02010609030101010101" charset="-122"/>
              <a:ea typeface="仿宋_GB2312" panose="02010609030101010101" charset="-122"/>
              <a:sym typeface="微软雅黑" panose="020B0503020204020204" charset="-122"/>
            </a:endParaRPr>
          </a:p>
          <a:p>
            <a:pPr marL="457200" indent="-457200" algn="just" eaLnBrk="0" fontAlgn="base" hangingPunct="0">
              <a:buFont typeface="Wingdings" panose="05000000000000000000" pitchFamily="2" charset="2"/>
              <a:buChar char="Ø"/>
            </a:pPr>
            <a:endParaRPr lang="zh-CN" altLang="zh-CN" sz="3200" strike="noStrike" noProof="1">
              <a:latin typeface="微软雅黑" panose="020B0503020204020204" charset="-122"/>
              <a:ea typeface="微软雅黑" panose="020B0503020204020204" charset="-122"/>
              <a:sym typeface="微软雅黑" panose="020B0503020204020204" charset="-122"/>
            </a:endParaRPr>
          </a:p>
          <a:p>
            <a:pPr marL="457200" indent="-457200" algn="just" eaLnBrk="0" fontAlgn="base" hangingPunct="0">
              <a:buFont typeface="Wingdings" panose="05000000000000000000" pitchFamily="2" charset="2"/>
              <a:buChar char="Ø"/>
            </a:pPr>
            <a:endParaRPr lang="en-US" altLang="zh-CN" sz="3200" strike="noStrike" noProof="1" dirty="0">
              <a:latin typeface="微软雅黑" panose="020B0503020204020204" charset="-122"/>
              <a:ea typeface="微软雅黑" panose="020B0503020204020204" charset="-122"/>
            </a:endParaRPr>
          </a:p>
          <a:p>
            <a:pPr marL="457200" indent="-457200" algn="just" eaLnBrk="0" fontAlgn="base" hangingPunct="0">
              <a:buFont typeface="Wingdings" panose="05000000000000000000" pitchFamily="2" charset="2"/>
              <a:buChar char="Ø"/>
            </a:pPr>
            <a:endParaRPr lang="zh-CN" altLang="en-US" sz="3200" strike="noStrike" noProof="1" dirty="0">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（二）延缓缴纳2022年第一季度、第二季度部分税费</a:t>
            </a:r>
            <a:endPar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34817"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34818"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34820" name="矩形 1"/>
          <p:cNvSpPr/>
          <p:nvPr/>
        </p:nvSpPr>
        <p:spPr>
          <a:xfrm>
            <a:off x="1258888" y="1997075"/>
            <a:ext cx="9693275" cy="2158365"/>
          </a:xfrm>
          <a:prstGeom prst="rect">
            <a:avLst/>
          </a:prstGeom>
          <a:noFill/>
          <a:ln w="9525">
            <a:noFill/>
          </a:ln>
        </p:spPr>
        <p:txBody>
          <a:bodyPr wrap="square" anchor="t" anchorCtr="0">
            <a:spAutoFit/>
          </a:bodyPr>
          <a:p>
            <a:pPr marL="457200" indent="-457200" algn="just" eaLnBrk="0" hangingPunct="0">
              <a:lnSpc>
                <a:spcPct val="140000"/>
              </a:lnSpc>
              <a:buFont typeface="Wingdings" panose="05000000000000000000" pitchFamily="2" charset="2"/>
              <a:buChar char="Ø"/>
            </a:pPr>
            <a:r>
              <a:rPr lang="zh-CN" altLang="zh-CN" sz="2400">
                <a:latin typeface="仿宋_GB2312" panose="02010609030101010101" charset="-122"/>
                <a:ea typeface="仿宋_GB2312" panose="02010609030101010101" charset="-122"/>
                <a:sym typeface="微软雅黑" panose="020B0503020204020204" charset="-122"/>
              </a:rPr>
              <a:t>为了便利纳税人享受该政策，税务部门对电子税务局进行了优化，开通了缓税提示功能，纳税人可以通过电子税务局进行操作。是否符合缓税条件由纳税人根据实际经营情况自行判断，税务机关实施事后风险核查。</a:t>
            </a:r>
            <a:endParaRPr lang="zh-CN" altLang="zh-CN" sz="2400">
              <a:latin typeface="仿宋_GB2312" panose="02010609030101010101" charset="-122"/>
              <a:ea typeface="仿宋_GB2312" panose="02010609030101010101" charset="-122"/>
              <a:sym typeface="微软雅黑" panose="020B0503020204020204" charset="-122"/>
            </a:endParaRPr>
          </a:p>
        </p:txBody>
      </p:sp>
      <p:sp>
        <p:nvSpPr>
          <p:cNvPr id="34821" name="TextBox 62"/>
          <p:cNvSpPr txBox="1"/>
          <p:nvPr/>
        </p:nvSpPr>
        <p:spPr>
          <a:xfrm>
            <a:off x="1708150" y="1208088"/>
            <a:ext cx="6384925" cy="522287"/>
          </a:xfrm>
          <a:prstGeom prst="rect">
            <a:avLst/>
          </a:prstGeom>
          <a:noFill/>
          <a:ln w="9525">
            <a:noFill/>
          </a:ln>
        </p:spPr>
        <p:txBody>
          <a:bodyPr anchor="t" anchorCtr="0">
            <a:spAutoFit/>
          </a:bodyPr>
          <a:p>
            <a:pPr eaLnBrk="0" hangingPunct="0"/>
            <a:r>
              <a:rPr lang="en-US" altLang="zh-CN" sz="2800" dirty="0">
                <a:latin typeface="黑体" panose="02010609060101010101" charset="-122"/>
                <a:ea typeface="黑体" panose="02010609060101010101" charset="-122"/>
              </a:rPr>
              <a:t>3. </a:t>
            </a:r>
            <a:r>
              <a:rPr lang="zh-CN" altLang="en-US" sz="2800" dirty="0">
                <a:latin typeface="黑体" panose="02010609060101010101" charset="-122"/>
                <a:ea typeface="黑体" panose="02010609060101010101" charset="-122"/>
              </a:rPr>
              <a:t>具体操作</a:t>
            </a:r>
            <a:endParaRPr lang="zh-CN" altLang="en-US" sz="2800" dirty="0">
              <a:latin typeface="黑体" panose="02010609060101010101" charset="-122"/>
              <a:ea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（二）延缓缴纳2022年第一季度、第二季度部分税费</a:t>
            </a:r>
            <a:endPar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36865"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36866"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36868" name="矩形 1"/>
          <p:cNvSpPr/>
          <p:nvPr/>
        </p:nvSpPr>
        <p:spPr>
          <a:xfrm>
            <a:off x="586105" y="1412875"/>
            <a:ext cx="10883900" cy="4615815"/>
          </a:xfrm>
          <a:prstGeom prst="rect">
            <a:avLst/>
          </a:prstGeom>
          <a:noFill/>
          <a:ln w="9525">
            <a:noFill/>
          </a:ln>
        </p:spPr>
        <p:txBody>
          <a:bodyPr wrap="square" anchor="t" anchorCtr="0">
            <a:spAutoFit/>
          </a:bodyPr>
          <a:p>
            <a:pPr marL="457200" indent="-457200" algn="just" eaLnBrk="0" hangingPunct="0">
              <a:lnSpc>
                <a:spcPct val="150000"/>
              </a:lnSpc>
              <a:buFont typeface="Wingdings" panose="05000000000000000000" pitchFamily="2" charset="2"/>
              <a:buChar char="Ø"/>
            </a:pPr>
            <a:r>
              <a:rPr lang="zh-CN" altLang="zh-CN" sz="2000">
                <a:latin typeface="仿宋_GB2312" panose="02010609030101010101" charset="-122"/>
                <a:ea typeface="仿宋_GB2312" panose="02010609030101010101" charset="-122"/>
                <a:sym typeface="微软雅黑" panose="020B0503020204020204" charset="-122"/>
              </a:rPr>
              <a:t>例</a:t>
            </a:r>
            <a:r>
              <a:rPr lang="en-US" altLang="zh-CN" sz="2000">
                <a:latin typeface="仿宋_GB2312" panose="02010609030101010101" charset="-122"/>
                <a:ea typeface="仿宋_GB2312" panose="02010609030101010101" charset="-122"/>
                <a:sym typeface="微软雅黑" panose="020B0503020204020204" charset="-122"/>
              </a:rPr>
              <a:t>4</a:t>
            </a:r>
            <a:r>
              <a:rPr lang="zh-CN" altLang="en-US" sz="2000">
                <a:latin typeface="仿宋_GB2312" panose="02010609030101010101" charset="-122"/>
                <a:ea typeface="仿宋_GB2312" panose="02010609030101010101" charset="-122"/>
                <a:sym typeface="微软雅黑" panose="020B0503020204020204" charset="-122"/>
              </a:rPr>
              <a:t>：</a:t>
            </a:r>
            <a:r>
              <a:rPr lang="zh-CN" altLang="zh-CN" sz="2000" b="1">
                <a:latin typeface="仿宋_GB2312" panose="02010609030101010101" charset="-122"/>
                <a:ea typeface="仿宋_GB2312" panose="02010609030101010101" charset="-122"/>
                <a:sym typeface="微软雅黑" panose="020B0503020204020204" charset="-122"/>
              </a:rPr>
              <a:t>按月申报</a:t>
            </a:r>
            <a:r>
              <a:rPr lang="zh-CN" altLang="zh-CN" sz="2000">
                <a:latin typeface="仿宋_GB2312" panose="02010609030101010101" charset="-122"/>
                <a:ea typeface="仿宋_GB2312" panose="02010609030101010101" charset="-122"/>
                <a:sym typeface="微软雅黑" panose="020B0503020204020204" charset="-122"/>
              </a:rPr>
              <a:t>的纳税人，在2022年3月申报期结束前，登录电子税务局依法申报2月相关税费，界面自动弹出是否延缓缴纳《公告》规定部分税费的提示。</a:t>
            </a:r>
            <a:endParaRPr lang="zh-CN" altLang="zh-CN" sz="20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50000"/>
              </a:lnSpc>
              <a:buFont typeface="Wingdings" panose="05000000000000000000" pitchFamily="2" charset="2"/>
              <a:buChar char="Ø"/>
            </a:pPr>
            <a:r>
              <a:rPr lang="zh-CN" altLang="zh-CN" sz="2000">
                <a:latin typeface="仿宋_GB2312" panose="02010609030101010101" charset="-122"/>
                <a:ea typeface="仿宋_GB2312" panose="02010609030101010101" charset="-122"/>
                <a:sym typeface="微软雅黑" panose="020B0503020204020204" charset="-122"/>
              </a:rPr>
              <a:t>纳税人需进行确认。</a:t>
            </a:r>
            <a:r>
              <a:rPr lang="zh-CN" altLang="zh-CN" sz="2000" b="1">
                <a:latin typeface="仿宋_GB2312" panose="02010609030101010101" charset="-122"/>
                <a:ea typeface="仿宋_GB2312" panose="02010609030101010101" charset="-122"/>
                <a:sym typeface="微软雅黑" panose="020B0503020204020204" charset="-122"/>
              </a:rPr>
              <a:t>确认缓缴的，</a:t>
            </a:r>
            <a:r>
              <a:rPr lang="zh-CN" altLang="zh-CN" sz="2000">
                <a:latin typeface="仿宋_GB2312" panose="02010609030101010101" charset="-122"/>
                <a:ea typeface="仿宋_GB2312" panose="02010609030101010101" charset="-122"/>
                <a:sym typeface="微软雅黑" panose="020B0503020204020204" charset="-122"/>
              </a:rPr>
              <a:t>小微企业缴纳期限自动延长6个月；中型企业，界面跳转进入缴款界面并缴纳应缴税费金额的50%，剩余部分缴纳期限自动延长6个月，缓缴税款可在2022年9月申报期内缴纳。</a:t>
            </a:r>
            <a:r>
              <a:rPr lang="zh-CN" altLang="zh-CN" sz="2000" b="1">
                <a:latin typeface="仿宋_GB2312" panose="02010609030101010101" charset="-122"/>
                <a:ea typeface="仿宋_GB2312" panose="02010609030101010101" charset="-122"/>
                <a:sym typeface="微软雅黑" panose="020B0503020204020204" charset="-122"/>
              </a:rPr>
              <a:t>纳税人确认不缓缴的，</a:t>
            </a:r>
            <a:r>
              <a:rPr lang="zh-CN" altLang="zh-CN" sz="2000">
                <a:latin typeface="仿宋_GB2312" panose="02010609030101010101" charset="-122"/>
                <a:ea typeface="仿宋_GB2312" panose="02010609030101010101" charset="-122"/>
                <a:sym typeface="微软雅黑" panose="020B0503020204020204" charset="-122"/>
              </a:rPr>
              <a:t>则系统提供下拉框供纳税人选择理由：①不是制造业。②不是中型企业(或小微企业)。③相关部门办理证照需要。④其他。选择其他的，支持文字输入，且不能为空。</a:t>
            </a:r>
            <a:endParaRPr lang="zh-CN" altLang="zh-CN" sz="20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50000"/>
              </a:lnSpc>
              <a:buFont typeface="Wingdings" panose="05000000000000000000" pitchFamily="2" charset="2"/>
              <a:buChar char="Ø"/>
            </a:pPr>
            <a:r>
              <a:rPr lang="zh-CN" sz="2000" b="1">
                <a:latin typeface="仿宋_GB2312" panose="02010609030101010101" charset="-122"/>
                <a:ea typeface="仿宋_GB2312" panose="02010609030101010101" charset="-122"/>
                <a:sym typeface="微软雅黑" panose="020B0503020204020204" charset="-122"/>
              </a:rPr>
              <a:t>按季申报</a:t>
            </a:r>
            <a:r>
              <a:rPr lang="zh-CN" sz="2000">
                <a:latin typeface="仿宋_GB2312" panose="02010609030101010101" charset="-122"/>
                <a:ea typeface="仿宋_GB2312" panose="02010609030101010101" charset="-122"/>
                <a:sym typeface="微软雅黑" panose="020B0503020204020204" charset="-122"/>
              </a:rPr>
              <a:t>的纳税人，在2022年4月申报期结束前依法申报2022年第一季度相关税费后，确认延缓缴纳的操作流程与按月缴纳的纳税人相同，缓缴的税费在2022年10月申报期内缴纳。</a:t>
            </a: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2400">
              <a:latin typeface="仿宋_GB2312" panose="02010609030101010101" charset="-122"/>
              <a:ea typeface="仿宋_GB2312" panose="02010609030101010101" charset="-122"/>
              <a:sym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（二）延缓缴纳2022年第一季度、第二季度部分税费</a:t>
            </a:r>
            <a:endPar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43009"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43010"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50180" name="矩形 1"/>
          <p:cNvSpPr/>
          <p:nvPr/>
        </p:nvSpPr>
        <p:spPr>
          <a:xfrm>
            <a:off x="1249363" y="2203450"/>
            <a:ext cx="9693275" cy="4693920"/>
          </a:xfrm>
          <a:prstGeom prst="rect">
            <a:avLst/>
          </a:prstGeom>
          <a:noFill/>
          <a:ln w="9525">
            <a:noFill/>
          </a:ln>
        </p:spPr>
        <p:txBody>
          <a:bodyPr anchor="t">
            <a:spAutoFit/>
          </a:bodyPr>
          <a:p>
            <a:pPr marL="457200" indent="-457200" algn="just" eaLnBrk="0" fontAlgn="base" hangingPunct="0">
              <a:lnSpc>
                <a:spcPct val="140000"/>
              </a:lnSpc>
              <a:buFont typeface="Wingdings" panose="05000000000000000000" pitchFamily="2" charset="2"/>
              <a:buChar char="Ø"/>
            </a:pPr>
            <a:r>
              <a:rPr lang="zh-CN" altLang="zh-CN" sz="2400" strike="noStrike" noProof="1">
                <a:latin typeface="仿宋_GB2312" panose="02010609030101010101" charset="-122"/>
                <a:ea typeface="仿宋_GB2312" panose="02010609030101010101" charset="-122"/>
                <a:cs typeface="+mn-cs"/>
                <a:sym typeface="微软雅黑" panose="020B0503020204020204" charset="-122"/>
              </a:rPr>
              <a:t>对于在本《公告》施行前已缴纳入库的所属期为2022年1月的可缓缴税费，企业可自愿选择申请办理退税（费）并享受缓缴政策。</a:t>
            </a:r>
            <a:endParaRPr lang="zh-CN" altLang="zh-CN" sz="2400" strike="noStrike" noProof="1">
              <a:latin typeface="仿宋_GB2312" panose="02010609030101010101" charset="-122"/>
              <a:ea typeface="仿宋_GB2312" panose="02010609030101010101" charset="-122"/>
              <a:sym typeface="微软雅黑" panose="020B0503020204020204" charset="-122"/>
            </a:endParaRPr>
          </a:p>
          <a:p>
            <a:pPr marL="457200" indent="-457200" algn="just" eaLnBrk="0" fontAlgn="base" hangingPunct="0">
              <a:lnSpc>
                <a:spcPct val="140000"/>
              </a:lnSpc>
              <a:buFont typeface="Wingdings" panose="05000000000000000000" pitchFamily="2" charset="2"/>
              <a:buChar char="Ø"/>
            </a:pPr>
            <a:r>
              <a:rPr lang="zh-CN" altLang="zh-CN" sz="2400" strike="noStrike" noProof="1">
                <a:latin typeface="仿宋_GB2312" panose="02010609030101010101" charset="-122"/>
                <a:ea typeface="仿宋_GB2312" panose="02010609030101010101" charset="-122"/>
                <a:cs typeface="+mn-cs"/>
                <a:sym typeface="微软雅黑" panose="020B0503020204020204" charset="-122"/>
              </a:rPr>
              <a:t>  （</a:t>
            </a:r>
            <a:r>
              <a:rPr lang="en-US" altLang="zh-CN" sz="2400" strike="noStrike" noProof="1">
                <a:latin typeface="仿宋_GB2312" panose="02010609030101010101" charset="-122"/>
                <a:ea typeface="仿宋_GB2312" panose="02010609030101010101" charset="-122"/>
                <a:cs typeface="+mn-cs"/>
                <a:sym typeface="微软雅黑" panose="020B0503020204020204" charset="-122"/>
              </a:rPr>
              <a:t>1</a:t>
            </a:r>
            <a:r>
              <a:rPr lang="zh-CN" altLang="zh-CN" sz="2400" strike="noStrike" noProof="1">
                <a:latin typeface="仿宋_GB2312" panose="02010609030101010101" charset="-122"/>
                <a:ea typeface="仿宋_GB2312" panose="02010609030101010101" charset="-122"/>
                <a:cs typeface="+mn-cs"/>
                <a:sym typeface="微软雅黑" panose="020B0503020204020204" charset="-122"/>
              </a:rPr>
              <a:t>）对符合条件的制造业中小微企业，在2月28日缓税公告发布前，逾期申报缴纳所属期为1月的税款并缴纳了滞纳金的，在办理退税时，多征的滞纳金应随同税款一并退还。</a:t>
            </a:r>
            <a:endParaRPr lang="zh-CN" altLang="zh-CN" sz="2400" strike="noStrike" noProof="1">
              <a:latin typeface="仿宋_GB2312" panose="02010609030101010101" charset="-122"/>
              <a:ea typeface="仿宋_GB2312" panose="02010609030101010101" charset="-122"/>
              <a:sym typeface="微软雅黑" panose="020B0503020204020204" charset="-122"/>
            </a:endParaRPr>
          </a:p>
          <a:p>
            <a:pPr marL="457200" indent="-457200" algn="just" eaLnBrk="0" fontAlgn="base" hangingPunct="0">
              <a:lnSpc>
                <a:spcPct val="140000"/>
              </a:lnSpc>
              <a:buFont typeface="Wingdings" panose="05000000000000000000" pitchFamily="2" charset="2"/>
              <a:buChar char="Ø"/>
            </a:pPr>
            <a:r>
              <a:rPr lang="zh-CN" altLang="zh-CN" sz="2400" strike="noStrike" noProof="1">
                <a:latin typeface="仿宋_GB2312" panose="02010609030101010101" charset="-122"/>
                <a:ea typeface="仿宋_GB2312" panose="02010609030101010101" charset="-122"/>
                <a:cs typeface="+mn-cs"/>
                <a:sym typeface="微软雅黑" panose="020B0503020204020204" charset="-122"/>
              </a:rPr>
              <a:t>  （</a:t>
            </a:r>
            <a:r>
              <a:rPr lang="en-US" altLang="zh-CN" sz="2400" strike="noStrike" noProof="1">
                <a:latin typeface="仿宋_GB2312" panose="02010609030101010101" charset="-122"/>
                <a:ea typeface="仿宋_GB2312" panose="02010609030101010101" charset="-122"/>
                <a:cs typeface="+mn-cs"/>
                <a:sym typeface="微软雅黑" panose="020B0503020204020204" charset="-122"/>
              </a:rPr>
              <a:t>2</a:t>
            </a:r>
            <a:r>
              <a:rPr lang="zh-CN" altLang="zh-CN" sz="2400" strike="noStrike" noProof="1">
                <a:latin typeface="仿宋_GB2312" panose="02010609030101010101" charset="-122"/>
                <a:ea typeface="仿宋_GB2312" panose="02010609030101010101" charset="-122"/>
                <a:cs typeface="+mn-cs"/>
                <a:sym typeface="微软雅黑" panose="020B0503020204020204" charset="-122"/>
              </a:rPr>
              <a:t>）符合条件的制造业中小微企业所属期为2021年10月的税款，在2022年2月28缓税公告发布前入库并缴纳滞纳金的，比照执行。</a:t>
            </a:r>
            <a:endParaRPr lang="zh-CN" altLang="zh-CN" sz="2400" strike="noStrike" noProof="1">
              <a:latin typeface="微软雅黑" panose="020B0503020204020204" charset="-122"/>
              <a:ea typeface="微软雅黑" panose="020B0503020204020204" charset="-122"/>
              <a:sym typeface="微软雅黑" panose="020B0503020204020204" charset="-122"/>
            </a:endParaRPr>
          </a:p>
          <a:p>
            <a:pPr marL="457200" indent="-457200" algn="just" eaLnBrk="0" fontAlgn="base" hangingPunct="0">
              <a:buFont typeface="Wingdings" panose="05000000000000000000" pitchFamily="2" charset="2"/>
              <a:buChar char="Ø"/>
            </a:pPr>
            <a:endParaRPr lang="en-US" altLang="zh-CN" sz="3200" strike="noStrike" noProof="1" dirty="0">
              <a:latin typeface="微软雅黑" panose="020B0503020204020204" charset="-122"/>
              <a:ea typeface="微软雅黑" panose="020B0503020204020204" charset="-122"/>
            </a:endParaRPr>
          </a:p>
          <a:p>
            <a:pPr marL="457200" indent="-457200" algn="just" eaLnBrk="0" fontAlgn="base" hangingPunct="0">
              <a:buFont typeface="Wingdings" panose="05000000000000000000" pitchFamily="2" charset="2"/>
              <a:buChar char="Ø"/>
            </a:pPr>
            <a:endParaRPr lang="zh-CN" altLang="en-US" sz="3200" strike="noStrike" noProof="1" dirty="0">
              <a:latin typeface="微软雅黑" panose="020B0503020204020204" charset="-122"/>
              <a:ea typeface="微软雅黑" panose="020B0503020204020204" charset="-122"/>
            </a:endParaRPr>
          </a:p>
        </p:txBody>
      </p:sp>
      <p:sp>
        <p:nvSpPr>
          <p:cNvPr id="43013" name="TextBox 62"/>
          <p:cNvSpPr txBox="1"/>
          <p:nvPr/>
        </p:nvSpPr>
        <p:spPr>
          <a:xfrm>
            <a:off x="1619250" y="1296988"/>
            <a:ext cx="6384925" cy="522287"/>
          </a:xfrm>
          <a:prstGeom prst="rect">
            <a:avLst/>
          </a:prstGeom>
          <a:noFill/>
          <a:ln w="9525">
            <a:noFill/>
          </a:ln>
        </p:spPr>
        <p:txBody>
          <a:bodyPr anchor="t" anchorCtr="0">
            <a:spAutoFit/>
          </a:bodyPr>
          <a:p>
            <a:pPr eaLnBrk="0" hangingPunct="0"/>
            <a:r>
              <a:rPr lang="en-US" altLang="zh-CN" sz="2800" dirty="0">
                <a:latin typeface="黑体" panose="02010609060101010101" charset="-122"/>
                <a:ea typeface="黑体" panose="02010609060101010101" charset="-122"/>
              </a:rPr>
              <a:t>4. </a:t>
            </a:r>
            <a:r>
              <a:rPr lang="zh-CN" altLang="en-US" sz="2800" dirty="0">
                <a:latin typeface="黑体" panose="02010609060101010101" charset="-122"/>
                <a:ea typeface="黑体" panose="02010609060101010101" charset="-122"/>
              </a:rPr>
              <a:t>在公告实行前已入库税款的退税</a:t>
            </a:r>
            <a:endParaRPr lang="zh-CN" altLang="en-US" sz="2800" dirty="0">
              <a:latin typeface="黑体" panose="02010609060101010101" charset="-122"/>
              <a:ea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（三）与2021年度企业所得税汇算清缴的衔接</a:t>
            </a:r>
            <a:endParaRPr lang="zh-CN" altLang="zh-CN" sz="2400" b="1" dirty="0">
              <a:solidFill>
                <a:schemeClr val="tx1"/>
              </a:solidFill>
              <a:effectLst/>
              <a:latin typeface="Arial Black" panose="020B0A04020102020204" pitchFamily="34" charset="0"/>
              <a:ea typeface="微软雅黑" panose="020B0503020204020204" charset="-122"/>
              <a:sym typeface="+mn-ea"/>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2"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45058"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45060" name="矩形 1"/>
          <p:cNvSpPr/>
          <p:nvPr/>
        </p:nvSpPr>
        <p:spPr>
          <a:xfrm>
            <a:off x="1249363" y="2201863"/>
            <a:ext cx="9693275" cy="4841240"/>
          </a:xfrm>
          <a:prstGeom prst="rect">
            <a:avLst/>
          </a:prstGeom>
          <a:noFill/>
          <a:ln w="9525">
            <a:noFill/>
          </a:ln>
        </p:spPr>
        <p:txBody>
          <a:bodyPr anchor="t" anchorCtr="0">
            <a:spAutoFit/>
          </a:bodyPr>
          <a:p>
            <a:pPr marL="457200" indent="-457200" algn="just" eaLnBrk="0" hangingPunct="0">
              <a:lnSpc>
                <a:spcPct val="140000"/>
              </a:lnSpc>
              <a:buFont typeface="Wingdings" panose="05000000000000000000" pitchFamily="2" charset="2"/>
              <a:buChar char="Ø"/>
            </a:pPr>
            <a:r>
              <a:rPr lang="zh-CN" altLang="zh-CN" sz="2800">
                <a:latin typeface="仿宋_GB2312" panose="02010609030101010101" charset="-122"/>
                <a:ea typeface="仿宋_GB2312" panose="02010609030101010101" charset="-122"/>
                <a:sym typeface="微软雅黑" panose="020B0503020204020204" charset="-122"/>
              </a:rPr>
              <a:t>享受2021年第四季度缓缴企业所得税政策的制造业中小微企业，在办理2021年度企业所得税汇算清缴年度申报时，产生的</a:t>
            </a:r>
            <a:r>
              <a:rPr lang="zh-CN" altLang="zh-CN" sz="2800" b="1">
                <a:latin typeface="仿宋_GB2312" panose="02010609030101010101" charset="-122"/>
                <a:ea typeface="仿宋_GB2312" panose="02010609030101010101" charset="-122"/>
                <a:sym typeface="微软雅黑" panose="020B0503020204020204" charset="-122"/>
              </a:rPr>
              <a:t>应补税款与2021年第四季度已缓缴的税款一并延后缴纳入库，产生的应退税款由纳税人按照有关规定办理。</a:t>
            </a:r>
            <a:endParaRPr lang="zh-CN" altLang="zh-CN" sz="2800">
              <a:latin typeface="仿宋_GB2312" panose="02010609030101010101" charset="-122"/>
              <a:ea typeface="仿宋_GB2312" panose="02010609030101010101"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2800">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2800">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3200">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en-US" altLang="zh-CN" sz="3200" dirty="0">
              <a:latin typeface="微软雅黑" panose="020B0503020204020204" charset="-122"/>
              <a:ea typeface="微软雅黑" panose="020B0503020204020204" charset="-122"/>
            </a:endParaRPr>
          </a:p>
          <a:p>
            <a:pPr marL="457200" indent="-457200" algn="just" eaLnBrk="0" hangingPunct="0">
              <a:buFont typeface="Wingdings" panose="05000000000000000000" pitchFamily="2" charset="2"/>
              <a:buChar char="Ø"/>
            </a:pPr>
            <a:endParaRPr lang="zh-CN" altLang="en-US" sz="3200" dirty="0">
              <a:latin typeface="微软雅黑" panose="020B0503020204020204" charset="-122"/>
              <a:ea typeface="微软雅黑" panose="020B0503020204020204" charset="-122"/>
            </a:endParaRPr>
          </a:p>
        </p:txBody>
      </p:sp>
      <p:sp>
        <p:nvSpPr>
          <p:cNvPr id="3" name="TextBox 62"/>
          <p:cNvSpPr txBox="1"/>
          <p:nvPr/>
        </p:nvSpPr>
        <p:spPr>
          <a:xfrm>
            <a:off x="1768475" y="1257300"/>
            <a:ext cx="6384925" cy="522288"/>
          </a:xfrm>
          <a:prstGeom prst="rect">
            <a:avLst/>
          </a:prstGeom>
          <a:noFill/>
          <a:ln w="9525">
            <a:noFill/>
          </a:ln>
        </p:spPr>
        <p:txBody>
          <a:bodyPr anchor="t" anchorCtr="0">
            <a:spAutoFit/>
          </a:bodyPr>
          <a:p>
            <a:pPr eaLnBrk="0" hangingPunct="0"/>
            <a:r>
              <a:rPr lang="en-US" altLang="zh-CN" sz="2800" dirty="0">
                <a:latin typeface="黑体" panose="02010609060101010101" charset="-122"/>
                <a:ea typeface="黑体" panose="02010609060101010101" charset="-122"/>
              </a:rPr>
              <a:t>1. </a:t>
            </a:r>
            <a:r>
              <a:rPr lang="zh-CN" altLang="en-US" sz="2800" dirty="0">
                <a:latin typeface="黑体" panose="02010609060101010101" charset="-122"/>
                <a:ea typeface="黑体" panose="02010609060101010101" charset="-122"/>
              </a:rPr>
              <a:t>政策规定</a:t>
            </a:r>
            <a:endParaRPr lang="zh-CN" altLang="en-US" sz="2800" dirty="0">
              <a:latin typeface="黑体" panose="02010609060101010101" charset="-122"/>
              <a:ea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组合 1"/>
          <p:cNvGrpSpPr/>
          <p:nvPr/>
        </p:nvGrpSpPr>
        <p:grpSpPr>
          <a:xfrm>
            <a:off x="1969770" y="1417955"/>
            <a:ext cx="7800975" cy="4566920"/>
            <a:chOff x="5393" y="2405"/>
            <a:chExt cx="7065" cy="6833"/>
          </a:xfrm>
        </p:grpSpPr>
        <p:sp>
          <p:nvSpPr>
            <p:cNvPr id="20" name="矩形 19"/>
            <p:cNvSpPr/>
            <p:nvPr/>
          </p:nvSpPr>
          <p:spPr>
            <a:xfrm>
              <a:off x="5393" y="3058"/>
              <a:ext cx="3295" cy="3753"/>
            </a:xfrm>
            <a:prstGeom prst="rect">
              <a:avLst/>
            </a:prstGeom>
            <a:solidFill>
              <a:srgbClr val="046FB6"/>
            </a:solidFill>
            <a:ln w="25400" cap="flat" cmpd="sng" algn="ctr">
              <a:solidFill>
                <a:srgbClr val="FFFFFF"/>
              </a:solidFill>
              <a:prstDash val="solid"/>
            </a:ln>
            <a:effectLst>
              <a:outerShdw blurRad="50800" dist="38100" algn="l" rotWithShape="0">
                <a:prstClr val="black">
                  <a:alpha val="40000"/>
                </a:prstClr>
              </a:outerShdw>
            </a:effectLst>
          </p:spPr>
          <p:txBody>
            <a:bodyPr tIns="46800" bIns="216000" anchor="ctr"/>
            <a:p>
              <a:pPr algn="ctr" fontAlgn="base">
                <a:defRPr/>
              </a:pPr>
              <a:r>
                <a:rPr lang="zh-CN" altLang="en-US" sz="2800" b="0" strike="noStrike" noProof="1">
                  <a:solidFill>
                    <a:srgbClr val="FFFFFF"/>
                  </a:solidFill>
                  <a:latin typeface="Calibri" panose="020F0502020204030204" charset="0"/>
                  <a:ea typeface="幼圆" panose="02010509060101010101" charset="-122"/>
                  <a:cs typeface="+mn-ea"/>
                  <a:sym typeface="+mn-lt"/>
                </a:rPr>
                <a:t>一</a:t>
              </a:r>
              <a:endParaRPr lang="zh-CN" altLang="en-US" sz="2800" b="0" strike="noStrike" noProof="1">
                <a:solidFill>
                  <a:srgbClr val="FFFFFF"/>
                </a:solidFill>
                <a:ea typeface="幼圆" panose="02010509060101010101" charset="-122"/>
                <a:sym typeface="+mn-lt"/>
              </a:endParaRPr>
            </a:p>
          </p:txBody>
        </p:sp>
        <p:sp>
          <p:nvSpPr>
            <p:cNvPr id="3" name="矩形 1"/>
            <p:cNvSpPr/>
            <p:nvPr/>
          </p:nvSpPr>
          <p:spPr>
            <a:xfrm>
              <a:off x="5393" y="2405"/>
              <a:ext cx="3425" cy="6833"/>
            </a:xfrm>
            <a:custGeom>
              <a:avLst/>
              <a:gdLst/>
              <a:ahLst/>
              <a:cxnLst/>
              <a:rect l="l" t="t" r="r" b="b"/>
              <a:pathLst>
                <a:path w="1944216" h="4536504">
                  <a:moveTo>
                    <a:pt x="1944216" y="1887118"/>
                  </a:moveTo>
                  <a:lnTo>
                    <a:pt x="1944216" y="4536504"/>
                  </a:lnTo>
                  <a:lnTo>
                    <a:pt x="0" y="4536504"/>
                  </a:lnTo>
                  <a:lnTo>
                    <a:pt x="0" y="2127281"/>
                  </a:lnTo>
                  <a:close/>
                  <a:moveTo>
                    <a:pt x="0" y="0"/>
                  </a:moveTo>
                  <a:lnTo>
                    <a:pt x="1944216" y="0"/>
                  </a:lnTo>
                  <a:lnTo>
                    <a:pt x="1944216" y="1322678"/>
                  </a:lnTo>
                  <a:lnTo>
                    <a:pt x="0" y="989389"/>
                  </a:lnTo>
                  <a:close/>
                </a:path>
              </a:pathLst>
            </a:custGeom>
            <a:solidFill>
              <a:srgbClr val="FFFFFF"/>
            </a:solidFill>
            <a:ln w="25400" cap="flat" cmpd="sng" algn="ctr">
              <a:solidFill>
                <a:sysClr val="window" lastClr="FFFFFF"/>
              </a:solidFill>
              <a:prstDash val="solid"/>
            </a:ln>
            <a:effectLst>
              <a:outerShdw blurRad="50800" dist="38100" dir="2700000" algn="tl" rotWithShape="0">
                <a:prstClr val="black">
                  <a:alpha val="40000"/>
                </a:prstClr>
              </a:outerShdw>
            </a:effectLst>
          </p:spPr>
          <p:txBody>
            <a:bodyPr tIns="2016000" bIns="0" anchor="ctr"/>
            <a:p>
              <a:pPr algn="ctr" fontAlgn="base">
                <a:lnSpc>
                  <a:spcPct val="130000"/>
                </a:lnSpc>
                <a:defRPr/>
              </a:pPr>
              <a:endParaRPr lang="zh-CN" altLang="en-US" sz="1400" b="0" strike="noStrike" noProof="1">
                <a:solidFill>
                  <a:srgbClr val="A2A4A6"/>
                </a:solidFill>
                <a:cs typeface="幼圆" panose="02010509060101010101" charset="-122"/>
                <a:sym typeface="+mn-lt"/>
              </a:endParaRPr>
            </a:p>
          </p:txBody>
        </p:sp>
        <p:sp>
          <p:nvSpPr>
            <p:cNvPr id="23" name="矩形 22"/>
            <p:cNvSpPr/>
            <p:nvPr/>
          </p:nvSpPr>
          <p:spPr>
            <a:xfrm>
              <a:off x="9160" y="3058"/>
              <a:ext cx="3298" cy="3753"/>
            </a:xfrm>
            <a:prstGeom prst="rect">
              <a:avLst/>
            </a:prstGeom>
            <a:solidFill>
              <a:srgbClr val="046FB6"/>
            </a:solidFill>
            <a:ln w="25400" cap="flat" cmpd="sng" algn="ctr">
              <a:solidFill>
                <a:srgbClr val="FFFFFF"/>
              </a:solidFill>
              <a:prstDash val="solid"/>
            </a:ln>
            <a:effectLst>
              <a:outerShdw blurRad="50800" dist="38100" algn="l" rotWithShape="0">
                <a:prstClr val="black">
                  <a:alpha val="40000"/>
                </a:prstClr>
              </a:outerShdw>
            </a:effectLst>
          </p:spPr>
          <p:txBody>
            <a:bodyPr tIns="46800" bIns="216000" anchor="ctr"/>
            <a:p>
              <a:pPr algn="ctr" fontAlgn="base">
                <a:defRPr/>
              </a:pPr>
              <a:r>
                <a:rPr lang="zh-CN" altLang="en-US" sz="2800" strike="noStrike" noProof="1">
                  <a:solidFill>
                    <a:srgbClr val="FFFFFF"/>
                  </a:solidFill>
                  <a:latin typeface="Calibri" panose="020F0502020204030204" charset="0"/>
                  <a:ea typeface="幼圆" panose="02010509060101010101" charset="-122"/>
                  <a:cs typeface="+mn-ea"/>
                  <a:sym typeface="+mn-lt"/>
                </a:rPr>
                <a:t>二</a:t>
              </a:r>
              <a:endParaRPr lang="zh-CN" altLang="en-US" sz="2800" strike="noStrike" noProof="1">
                <a:solidFill>
                  <a:srgbClr val="FFFFFF"/>
                </a:solidFill>
                <a:ea typeface="幼圆" panose="02010509060101010101" charset="-122"/>
                <a:sym typeface="+mn-lt"/>
              </a:endParaRPr>
            </a:p>
          </p:txBody>
        </p:sp>
        <p:sp>
          <p:nvSpPr>
            <p:cNvPr id="4" name="矩形 1"/>
            <p:cNvSpPr/>
            <p:nvPr/>
          </p:nvSpPr>
          <p:spPr>
            <a:xfrm>
              <a:off x="9033" y="2405"/>
              <a:ext cx="3425" cy="6833"/>
            </a:xfrm>
            <a:custGeom>
              <a:avLst/>
              <a:gdLst/>
              <a:ahLst/>
              <a:cxnLst/>
              <a:rect l="l" t="t" r="r" b="b"/>
              <a:pathLst>
                <a:path w="1944216" h="4536504">
                  <a:moveTo>
                    <a:pt x="1944216" y="1887118"/>
                  </a:moveTo>
                  <a:lnTo>
                    <a:pt x="1944216" y="4536504"/>
                  </a:lnTo>
                  <a:lnTo>
                    <a:pt x="0" y="4536504"/>
                  </a:lnTo>
                  <a:lnTo>
                    <a:pt x="0" y="2127281"/>
                  </a:lnTo>
                  <a:close/>
                  <a:moveTo>
                    <a:pt x="0" y="0"/>
                  </a:moveTo>
                  <a:lnTo>
                    <a:pt x="1944216" y="0"/>
                  </a:lnTo>
                  <a:lnTo>
                    <a:pt x="1944216" y="1322678"/>
                  </a:lnTo>
                  <a:lnTo>
                    <a:pt x="0" y="989389"/>
                  </a:lnTo>
                  <a:close/>
                </a:path>
              </a:pathLst>
            </a:custGeom>
            <a:solidFill>
              <a:srgbClr val="FFFFFF"/>
            </a:solidFill>
            <a:ln w="25400" cap="flat" cmpd="sng" algn="ctr">
              <a:solidFill>
                <a:sysClr val="window" lastClr="FFFFFF"/>
              </a:solidFill>
              <a:prstDash val="solid"/>
            </a:ln>
            <a:effectLst>
              <a:outerShdw blurRad="50800" dist="38100" dir="2700000" algn="tl" rotWithShape="0">
                <a:prstClr val="black">
                  <a:alpha val="40000"/>
                </a:prstClr>
              </a:outerShdw>
            </a:effectLst>
          </p:spPr>
          <p:txBody>
            <a:bodyPr tIns="2016000" bIns="0" anchor="ctr"/>
            <a:p>
              <a:pPr algn="ctr" fontAlgn="base">
                <a:lnSpc>
                  <a:spcPct val="130000"/>
                </a:lnSpc>
                <a:defRPr/>
              </a:pPr>
              <a:endParaRPr lang="zh-CN" altLang="en-US" sz="1400" b="0" strike="noStrike" noProof="1">
                <a:solidFill>
                  <a:srgbClr val="A2A4A6"/>
                </a:solidFill>
                <a:cs typeface="幼圆" panose="02010509060101010101" charset="-122"/>
                <a:sym typeface="+mn-lt"/>
              </a:endParaRPr>
            </a:p>
          </p:txBody>
        </p:sp>
        <p:sp>
          <p:nvSpPr>
            <p:cNvPr id="5127" name="KSO_GT3"/>
            <p:cNvSpPr txBox="1"/>
            <p:nvPr/>
          </p:nvSpPr>
          <p:spPr>
            <a:xfrm flipH="1">
              <a:off x="5393" y="6075"/>
              <a:ext cx="3202" cy="715"/>
            </a:xfrm>
            <a:prstGeom prst="rect">
              <a:avLst/>
            </a:prstGeom>
            <a:noFill/>
            <a:ln w="9525">
              <a:noFill/>
            </a:ln>
          </p:spPr>
          <p:txBody>
            <a:bodyPr anchor="t">
              <a:spAutoFit/>
            </a:bodyPr>
            <a:p>
              <a:pPr indent="0" algn="ctr">
                <a:lnSpc>
                  <a:spcPct val="90000"/>
                </a:lnSpc>
              </a:pPr>
              <a:r>
                <a:rPr lang="zh-CN" altLang="en-US" sz="2800">
                  <a:latin typeface="微软雅黑" panose="020B0503020204020204" charset="-122"/>
                  <a:ea typeface="微软雅黑" panose="020B0503020204020204" charset="-122"/>
                  <a:sym typeface="Calibri" panose="020F0502020204030204" charset="0"/>
                </a:rPr>
                <a:t>《公告》背景介绍</a:t>
              </a:r>
              <a:endParaRPr lang="zh-CN" altLang="en-US" sz="2800">
                <a:latin typeface="微软雅黑" panose="020B0503020204020204" charset="-122"/>
                <a:ea typeface="微软雅黑" panose="020B0503020204020204" charset="-122"/>
                <a:sym typeface="Calibri" panose="020F0502020204030204" charset="0"/>
              </a:endParaRPr>
            </a:p>
          </p:txBody>
        </p:sp>
        <p:sp>
          <p:nvSpPr>
            <p:cNvPr id="5128" name="KSO_GT4"/>
            <p:cNvSpPr txBox="1"/>
            <p:nvPr/>
          </p:nvSpPr>
          <p:spPr>
            <a:xfrm flipH="1">
              <a:off x="9178" y="6075"/>
              <a:ext cx="3202" cy="715"/>
            </a:xfrm>
            <a:prstGeom prst="rect">
              <a:avLst/>
            </a:prstGeom>
            <a:noFill/>
            <a:ln w="9525">
              <a:noFill/>
            </a:ln>
          </p:spPr>
          <p:txBody>
            <a:bodyPr anchor="t">
              <a:spAutoFit/>
            </a:bodyPr>
            <a:p>
              <a:pPr indent="0" algn="ctr">
                <a:lnSpc>
                  <a:spcPct val="90000"/>
                </a:lnSpc>
              </a:pPr>
              <a:r>
                <a:rPr lang="zh-CN" altLang="en-US" sz="2800">
                  <a:latin typeface="微软雅黑" panose="020B0503020204020204" charset="-122"/>
                  <a:ea typeface="微软雅黑" panose="020B0503020204020204" charset="-122"/>
                </a:rPr>
                <a:t>《公告》主要内容</a:t>
              </a:r>
              <a:endParaRPr lang="zh-CN" altLang="en-US" sz="2800">
                <a:latin typeface="微软雅黑" panose="020B0503020204020204" charset="-122"/>
                <a:ea typeface="微软雅黑" panose="020B0503020204020204" charset="-122"/>
              </a:endParaRPr>
            </a:p>
          </p:txBody>
        </p:sp>
      </p:grpSp>
      <p:sp>
        <p:nvSpPr>
          <p:cNvPr id="8" name="圆角矩形 7"/>
          <p:cNvSpPr/>
          <p:nvPr/>
        </p:nvSpPr>
        <p:spPr>
          <a:xfrm>
            <a:off x="3254375" y="657225"/>
            <a:ext cx="4721225" cy="482600"/>
          </a:xfrm>
          <a:prstGeom prst="roundRect">
            <a:avLst>
              <a:gd name="adj" fmla="val 50000"/>
            </a:avLst>
          </a:prstGeom>
          <a:solidFill>
            <a:srgbClr val="0634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defTabSz="685800" fontAlgn="base">
              <a:defRPr/>
            </a:pPr>
            <a:r>
              <a:rPr lang="zh-CN" altLang="en-US" sz="3200" b="0" strike="noStrike" noProof="1">
                <a:solidFill>
                  <a:srgbClr val="FFFFFF"/>
                </a:solidFill>
                <a:latin typeface="微软雅黑" panose="020B0503020204020204" charset="-122"/>
                <a:ea typeface="微软雅黑" panose="020B0503020204020204" charset="-122"/>
                <a:sym typeface="+mn-lt"/>
              </a:rPr>
              <a:t>目录  </a:t>
            </a:r>
            <a:r>
              <a:rPr lang="en-US" altLang="zh-CN" sz="3200" b="0" strike="noStrike" noProof="1">
                <a:solidFill>
                  <a:srgbClr val="FFFFFF"/>
                </a:solidFill>
                <a:latin typeface="微软雅黑" panose="020B0503020204020204" charset="-122"/>
                <a:ea typeface="微软雅黑" panose="020B0503020204020204" charset="-122"/>
                <a:sym typeface="+mn-lt"/>
              </a:rPr>
              <a:t>MULU</a:t>
            </a:r>
            <a:endParaRPr lang="zh-CN" altLang="en-US" sz="3200" b="0" strike="noStrike" noProof="1">
              <a:solidFill>
                <a:srgbClr val="FFFFFF"/>
              </a:solidFill>
              <a:latin typeface="微软雅黑" panose="020B0503020204020204" charset="-122"/>
              <a:ea typeface="微软雅黑" panose="020B0503020204020204" charset="-122"/>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（三）与2021年度企业所得税汇算清缴的衔接</a:t>
            </a:r>
            <a:endParaRPr lang="zh-CN" altLang="zh-CN" sz="2400" b="1" dirty="0">
              <a:solidFill>
                <a:schemeClr val="tx1"/>
              </a:solidFill>
              <a:effectLst/>
              <a:latin typeface="Arial Black" panose="020B0A04020102020204" pitchFamily="34" charset="0"/>
              <a:ea typeface="微软雅黑" panose="020B0503020204020204" charset="-122"/>
              <a:sym typeface="+mn-ea"/>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47105"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47106"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47108" name="矩形 1"/>
          <p:cNvSpPr/>
          <p:nvPr/>
        </p:nvSpPr>
        <p:spPr>
          <a:xfrm>
            <a:off x="1249363" y="2201863"/>
            <a:ext cx="9693275" cy="4841240"/>
          </a:xfrm>
          <a:prstGeom prst="rect">
            <a:avLst/>
          </a:prstGeom>
          <a:noFill/>
          <a:ln w="9525">
            <a:noFill/>
          </a:ln>
        </p:spPr>
        <p:txBody>
          <a:bodyPr anchor="t" anchorCtr="0">
            <a:spAutoFit/>
          </a:bodyPr>
          <a:p>
            <a:pPr marL="457200" indent="-457200" algn="just" eaLnBrk="0" hangingPunct="0">
              <a:lnSpc>
                <a:spcPct val="140000"/>
              </a:lnSpc>
              <a:buFont typeface="Wingdings" panose="05000000000000000000" pitchFamily="2" charset="2"/>
              <a:buChar char="Ø"/>
            </a:pPr>
            <a:r>
              <a:rPr lang="zh-CN" altLang="zh-CN" sz="2800">
                <a:latin typeface="仿宋_GB2312" panose="02010609030101010101" charset="-122"/>
                <a:ea typeface="仿宋_GB2312" panose="02010609030101010101" charset="-122"/>
                <a:sym typeface="微软雅黑" panose="020B0503020204020204" charset="-122"/>
              </a:rPr>
              <a:t>享受2021年第四季度缓税政策的纳税人首先应当按照现行规定，在2022年5月底前进行2021年度企业所得税年度纳税申报，</a:t>
            </a:r>
            <a:r>
              <a:rPr lang="zh-CN" altLang="zh-CN" sz="2800" b="1">
                <a:latin typeface="仿宋_GB2312" panose="02010609030101010101" charset="-122"/>
                <a:ea typeface="仿宋_GB2312" panose="02010609030101010101" charset="-122"/>
                <a:sym typeface="微软雅黑" panose="020B0503020204020204" charset="-122"/>
              </a:rPr>
              <a:t>其中涉及汇算清缴补税、退税业务的，视情形分别处理。</a:t>
            </a:r>
            <a:endParaRPr lang="zh-CN" altLang="zh-CN" sz="2800">
              <a:latin typeface="仿宋_GB2312" panose="02010609030101010101" charset="-122"/>
              <a:ea typeface="仿宋_GB2312" panose="02010609030101010101"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2800">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2800">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3200">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en-US" altLang="zh-CN" sz="3200" dirty="0">
              <a:latin typeface="微软雅黑" panose="020B0503020204020204" charset="-122"/>
              <a:ea typeface="微软雅黑" panose="020B0503020204020204" charset="-122"/>
            </a:endParaRPr>
          </a:p>
          <a:p>
            <a:pPr marL="457200" indent="-457200" algn="just" eaLnBrk="0" hangingPunct="0">
              <a:buFont typeface="Wingdings" panose="05000000000000000000" pitchFamily="2" charset="2"/>
              <a:buChar char="Ø"/>
            </a:pPr>
            <a:endParaRPr lang="zh-CN" altLang="en-US" sz="3200" dirty="0">
              <a:latin typeface="微软雅黑" panose="020B0503020204020204" charset="-122"/>
              <a:ea typeface="微软雅黑" panose="020B0503020204020204" charset="-122"/>
            </a:endParaRPr>
          </a:p>
        </p:txBody>
      </p:sp>
      <p:sp>
        <p:nvSpPr>
          <p:cNvPr id="47109" name="TextBox 62"/>
          <p:cNvSpPr txBox="1"/>
          <p:nvPr/>
        </p:nvSpPr>
        <p:spPr>
          <a:xfrm>
            <a:off x="1768475" y="1257300"/>
            <a:ext cx="6384925" cy="520700"/>
          </a:xfrm>
          <a:prstGeom prst="rect">
            <a:avLst/>
          </a:prstGeom>
          <a:noFill/>
          <a:ln w="9525">
            <a:noFill/>
          </a:ln>
        </p:spPr>
        <p:txBody>
          <a:bodyPr anchor="t" anchorCtr="0">
            <a:spAutoFit/>
          </a:bodyPr>
          <a:p>
            <a:pPr eaLnBrk="0" hangingPunct="0"/>
            <a:r>
              <a:rPr lang="en-US" altLang="zh-CN" sz="2800" dirty="0">
                <a:latin typeface="黑体" panose="02010609060101010101" charset="-122"/>
                <a:ea typeface="黑体" panose="02010609060101010101" charset="-122"/>
              </a:rPr>
              <a:t>2. </a:t>
            </a:r>
            <a:r>
              <a:rPr lang="zh-CN" altLang="en-US" sz="2800" dirty="0">
                <a:latin typeface="黑体" panose="02010609060101010101" charset="-122"/>
                <a:ea typeface="黑体" panose="02010609060101010101" charset="-122"/>
              </a:rPr>
              <a:t>具体操作</a:t>
            </a:r>
            <a:endParaRPr lang="zh-CN" altLang="en-US" sz="2800" dirty="0">
              <a:latin typeface="黑体" panose="02010609060101010101" charset="-122"/>
              <a:ea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（三）与2021年度企业所得税汇算清缴的衔接</a:t>
            </a:r>
            <a:endParaRPr lang="zh-CN" altLang="zh-CN" sz="2400" b="1" dirty="0">
              <a:solidFill>
                <a:schemeClr val="tx1"/>
              </a:solidFill>
              <a:effectLst/>
              <a:latin typeface="Arial Black" panose="020B0A04020102020204" pitchFamily="34" charset="0"/>
              <a:ea typeface="微软雅黑" panose="020B0503020204020204" charset="-122"/>
              <a:sym typeface="+mn-ea"/>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49153"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49154"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49156" name="矩形 1"/>
          <p:cNvSpPr/>
          <p:nvPr/>
        </p:nvSpPr>
        <p:spPr>
          <a:xfrm>
            <a:off x="1249363" y="2201863"/>
            <a:ext cx="9693275" cy="4375150"/>
          </a:xfrm>
          <a:prstGeom prst="rect">
            <a:avLst/>
          </a:prstGeom>
          <a:noFill/>
          <a:ln w="9525">
            <a:noFill/>
          </a:ln>
        </p:spPr>
        <p:txBody>
          <a:bodyPr anchor="t" anchorCtr="0">
            <a:spAutoFit/>
          </a:bodyPr>
          <a:p>
            <a:pPr marL="457200" indent="-457200" algn="just" eaLnBrk="0" hangingPunct="0">
              <a:lnSpc>
                <a:spcPct val="170000"/>
              </a:lnSpc>
              <a:buFont typeface="Wingdings" panose="05000000000000000000" pitchFamily="2" charset="2"/>
              <a:buChar char="Ø"/>
            </a:pPr>
            <a:r>
              <a:rPr lang="zh-CN" altLang="zh-CN" sz="2400">
                <a:latin typeface="仿宋_GB2312" panose="02010609030101010101" charset="-122"/>
                <a:ea typeface="仿宋_GB2312" panose="02010609030101010101" charset="-122"/>
                <a:sym typeface="微软雅黑" panose="020B0503020204020204" charset="-122"/>
              </a:rPr>
              <a:t>汇算清缴需要补税的纳税人，产生的应补税款可与2021年第四季度已缓缴的税款一并延后缴纳入库。纳税人无需办理延期申请，征管系统将自动延长汇算清缴应补税款的缴款期限。</a:t>
            </a: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2800">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3200">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3200">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en-US" altLang="zh-CN" sz="3200" dirty="0">
              <a:latin typeface="微软雅黑" panose="020B0503020204020204" charset="-122"/>
              <a:ea typeface="微软雅黑" panose="020B0503020204020204" charset="-122"/>
            </a:endParaRPr>
          </a:p>
          <a:p>
            <a:pPr marL="457200" indent="-457200" algn="just" eaLnBrk="0" hangingPunct="0">
              <a:buFont typeface="Wingdings" panose="05000000000000000000" pitchFamily="2" charset="2"/>
              <a:buChar char="Ø"/>
            </a:pPr>
            <a:endParaRPr lang="zh-CN" altLang="en-US" sz="3200" dirty="0">
              <a:latin typeface="微软雅黑" panose="020B0503020204020204" charset="-122"/>
              <a:ea typeface="微软雅黑" panose="020B0503020204020204" charset="-122"/>
            </a:endParaRPr>
          </a:p>
        </p:txBody>
      </p:sp>
      <p:sp>
        <p:nvSpPr>
          <p:cNvPr id="49157" name="TextBox 62"/>
          <p:cNvSpPr txBox="1"/>
          <p:nvPr/>
        </p:nvSpPr>
        <p:spPr>
          <a:xfrm>
            <a:off x="1520825" y="1320800"/>
            <a:ext cx="6384925" cy="522288"/>
          </a:xfrm>
          <a:prstGeom prst="rect">
            <a:avLst/>
          </a:prstGeom>
          <a:noFill/>
          <a:ln w="9525">
            <a:noFill/>
          </a:ln>
        </p:spPr>
        <p:txBody>
          <a:bodyPr anchor="t" anchorCtr="0">
            <a:spAutoFit/>
          </a:bodyPr>
          <a:p>
            <a:pPr eaLnBrk="0" hangingPunct="0"/>
            <a:r>
              <a:rPr lang="zh-CN" altLang="en-US" sz="2800" dirty="0">
                <a:latin typeface="黑体" panose="02010609060101010101" charset="-122"/>
                <a:ea typeface="黑体" panose="02010609060101010101" charset="-122"/>
              </a:rPr>
              <a:t>（</a:t>
            </a:r>
            <a:r>
              <a:rPr lang="en-US" altLang="zh-CN" sz="2800" dirty="0">
                <a:latin typeface="黑体" panose="02010609060101010101" charset="-122"/>
                <a:ea typeface="黑体" panose="02010609060101010101" charset="-122"/>
              </a:rPr>
              <a:t>1</a:t>
            </a:r>
            <a:r>
              <a:rPr lang="zh-CN" altLang="en-US" sz="2800" dirty="0">
                <a:latin typeface="黑体" panose="02010609060101010101" charset="-122"/>
                <a:ea typeface="黑体" panose="02010609060101010101" charset="-122"/>
              </a:rPr>
              <a:t>）汇算清缴补税</a:t>
            </a:r>
            <a:endParaRPr lang="zh-CN" altLang="en-US" sz="2800" dirty="0">
              <a:latin typeface="黑体" panose="02010609060101010101" charset="-122"/>
              <a:ea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（三）与2021年度企业所得税汇算清缴的衔接</a:t>
            </a:r>
            <a:endParaRPr lang="zh-CN" altLang="zh-CN" sz="2400" b="1" dirty="0">
              <a:solidFill>
                <a:schemeClr val="tx1"/>
              </a:solidFill>
              <a:effectLst/>
              <a:latin typeface="Arial Black" panose="020B0A04020102020204" pitchFamily="34" charset="0"/>
              <a:ea typeface="微软雅黑" panose="020B0503020204020204" charset="-122"/>
              <a:sym typeface="+mn-ea"/>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51201"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51202"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51204" name="矩形 1"/>
          <p:cNvSpPr/>
          <p:nvPr/>
        </p:nvSpPr>
        <p:spPr>
          <a:xfrm>
            <a:off x="673100" y="1538605"/>
            <a:ext cx="10420985" cy="5700395"/>
          </a:xfrm>
          <a:prstGeom prst="rect">
            <a:avLst/>
          </a:prstGeom>
          <a:noFill/>
          <a:ln w="9525">
            <a:noFill/>
          </a:ln>
        </p:spPr>
        <p:txBody>
          <a:bodyPr wrap="square" anchor="t" anchorCtr="0">
            <a:spAutoFit/>
          </a:bodyPr>
          <a:p>
            <a:pPr marL="457200" indent="-457200" algn="just" eaLnBrk="0" hangingPunct="0">
              <a:lnSpc>
                <a:spcPct val="130000"/>
              </a:lnSpc>
              <a:buFont typeface="Wingdings" panose="05000000000000000000" pitchFamily="2" charset="2"/>
              <a:buChar char="Ø"/>
            </a:pPr>
            <a:r>
              <a:rPr lang="zh-CN" altLang="zh-CN" sz="2400">
                <a:latin typeface="东文宋体" charset="0"/>
                <a:ea typeface="微软雅黑" panose="020B0503020204020204" charset="-122"/>
                <a:sym typeface="微软雅黑" panose="020B0503020204020204" charset="-122"/>
              </a:rPr>
              <a:t>①</a:t>
            </a:r>
            <a:r>
              <a:rPr lang="zh-CN" altLang="zh-CN" sz="2400" b="1">
                <a:latin typeface="仿宋_GB2312" panose="02010609030101010101" charset="-122"/>
                <a:ea typeface="仿宋_GB2312" panose="02010609030101010101" charset="-122"/>
                <a:sym typeface="微软雅黑" panose="020B0503020204020204" charset="-122"/>
              </a:rPr>
              <a:t>按季预缴</a:t>
            </a:r>
            <a:r>
              <a:rPr lang="zh-CN" altLang="zh-CN" sz="2400">
                <a:latin typeface="仿宋_GB2312" panose="02010609030101010101" charset="-122"/>
                <a:ea typeface="仿宋_GB2312" panose="02010609030101010101" charset="-122"/>
                <a:sym typeface="微软雅黑" panose="020B0503020204020204" charset="-122"/>
              </a:rPr>
              <a:t>企业所得税的——汇算应补税款在2022年10月缴纳入库</a:t>
            </a: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30000"/>
              </a:lnSpc>
              <a:buFont typeface="Wingdings" panose="05000000000000000000" pitchFamily="2" charset="2"/>
              <a:buChar char="Ø"/>
            </a:pP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30000"/>
              </a:lnSpc>
              <a:buFont typeface="Wingdings" panose="05000000000000000000" pitchFamily="2" charset="2"/>
              <a:buChar char="Ø"/>
            </a:pPr>
            <a:r>
              <a:rPr lang="zh-CN" altLang="zh-CN" sz="2400">
                <a:latin typeface="仿宋_GB2312" panose="02010609030101010101" charset="-122"/>
                <a:ea typeface="仿宋_GB2312" panose="02010609030101010101" charset="-122"/>
                <a:sym typeface="微软雅黑" panose="020B0503020204020204" charset="-122"/>
              </a:rPr>
              <a:t>例</a:t>
            </a:r>
            <a:r>
              <a:rPr lang="en-US" altLang="zh-CN" sz="2400">
                <a:latin typeface="仿宋_GB2312" panose="02010609030101010101" charset="-122"/>
                <a:ea typeface="仿宋_GB2312" panose="02010609030101010101" charset="-122"/>
                <a:sym typeface="微软雅黑" panose="020B0503020204020204" charset="-122"/>
              </a:rPr>
              <a:t>5</a:t>
            </a:r>
            <a:r>
              <a:rPr lang="zh-CN" altLang="en-US" sz="2400">
                <a:latin typeface="仿宋_GB2312" panose="02010609030101010101" charset="-122"/>
                <a:ea typeface="仿宋_GB2312" panose="02010609030101010101" charset="-122"/>
                <a:sym typeface="微软雅黑" panose="020B0503020204020204" charset="-122"/>
              </a:rPr>
              <a:t>：</a:t>
            </a:r>
            <a:r>
              <a:rPr lang="zh-CN" altLang="zh-CN" sz="2400">
                <a:latin typeface="仿宋_GB2312" panose="02010609030101010101" charset="-122"/>
                <a:ea typeface="仿宋_GB2312" panose="02010609030101010101" charset="-122"/>
                <a:sym typeface="微软雅黑" panose="020B0503020204020204" charset="-122"/>
              </a:rPr>
              <a:t>纳税人按季预缴申报企业所得税。2022年1月申报税款属期为2021年四季度预缴企业所得税时，应缴纳税款10万元，缓缴期再延长6个月可延缓至2022年10月缴纳入库。2022年4月，该企业完成2021年度的企业所得税年度纳税申报，结果显示汇算清缴需要补税20万元。由于其享受了2021年度第四季度企业所得税缓缴政策，该笔20万元的汇算清缴补税可与此前的10万元缓税一并在2022年10月缴纳入库。</a:t>
            </a:r>
            <a:endParaRPr lang="zh-CN" altLang="zh-CN" sz="3200">
              <a:latin typeface="微软雅黑" panose="020B0503020204020204" charset="-122"/>
              <a:ea typeface="微软雅黑" panose="020B0503020204020204" charset="-122"/>
              <a:sym typeface="微软雅黑" panose="020B0503020204020204" charset="-122"/>
            </a:endParaRPr>
          </a:p>
          <a:p>
            <a:pPr marL="457200" indent="-457200" algn="just" eaLnBrk="0" hangingPunct="0">
              <a:lnSpc>
                <a:spcPct val="130000"/>
              </a:lnSpc>
              <a:buFont typeface="Wingdings" panose="05000000000000000000" pitchFamily="2" charset="2"/>
              <a:buChar char="Ø"/>
            </a:pPr>
            <a:endParaRPr lang="zh-CN" altLang="zh-CN" sz="3200">
              <a:latin typeface="微软雅黑" panose="020B0503020204020204" charset="-122"/>
              <a:ea typeface="微软雅黑" panose="020B0503020204020204" charset="-122"/>
              <a:sym typeface="微软雅黑" panose="020B0503020204020204" charset="-122"/>
            </a:endParaRPr>
          </a:p>
          <a:p>
            <a:pPr marL="457200" indent="-457200" algn="just" eaLnBrk="0" hangingPunct="0">
              <a:lnSpc>
                <a:spcPct val="130000"/>
              </a:lnSpc>
              <a:buFont typeface="Wingdings" panose="05000000000000000000" pitchFamily="2" charset="2"/>
              <a:buChar char="Ø"/>
            </a:pPr>
            <a:endParaRPr lang="en-US" altLang="zh-CN" sz="3200" dirty="0">
              <a:latin typeface="微软雅黑" panose="020B0503020204020204" charset="-122"/>
              <a:ea typeface="微软雅黑" panose="020B0503020204020204" charset="-122"/>
            </a:endParaRPr>
          </a:p>
          <a:p>
            <a:pPr marL="457200" indent="-457200" algn="just" eaLnBrk="0" hangingPunct="0">
              <a:buFont typeface="Wingdings" panose="05000000000000000000" pitchFamily="2" charset="2"/>
              <a:buChar char="Ø"/>
            </a:pPr>
            <a:endParaRPr lang="zh-CN" altLang="en-US" sz="3200" dirty="0">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（三）与2021年度企业所得税汇算清缴的衔接</a:t>
            </a:r>
            <a:endParaRPr lang="zh-CN" altLang="zh-CN" sz="2400" b="1" dirty="0">
              <a:solidFill>
                <a:schemeClr val="tx1"/>
              </a:solidFill>
              <a:effectLst/>
              <a:latin typeface="Arial Black" panose="020B0A04020102020204" pitchFamily="34" charset="0"/>
              <a:ea typeface="微软雅黑" panose="020B0503020204020204" charset="-122"/>
              <a:sym typeface="+mn-ea"/>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53249"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53250"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53252" name="矩形 1"/>
          <p:cNvSpPr/>
          <p:nvPr/>
        </p:nvSpPr>
        <p:spPr>
          <a:xfrm>
            <a:off x="1258888" y="1587500"/>
            <a:ext cx="9693275" cy="5999480"/>
          </a:xfrm>
          <a:prstGeom prst="rect">
            <a:avLst/>
          </a:prstGeom>
          <a:noFill/>
          <a:ln w="9525">
            <a:noFill/>
          </a:ln>
        </p:spPr>
        <p:txBody>
          <a:bodyPr anchor="t" anchorCtr="0">
            <a:spAutoFit/>
          </a:bodyPr>
          <a:p>
            <a:pPr marL="457200" indent="-457200" algn="just" eaLnBrk="0" hangingPunct="0">
              <a:lnSpc>
                <a:spcPct val="120000"/>
              </a:lnSpc>
              <a:buFont typeface="Wingdings" panose="05000000000000000000" pitchFamily="2" charset="2"/>
              <a:buChar char="Ø"/>
            </a:pPr>
            <a:r>
              <a:rPr lang="en-US" altLang="zh-CN" sz="2400">
                <a:latin typeface="东文宋体" charset="0"/>
                <a:ea typeface="微软雅黑" panose="020B0503020204020204" charset="-122"/>
                <a:sym typeface="微软雅黑" panose="020B0503020204020204" charset="-122"/>
              </a:rPr>
              <a:t>②</a:t>
            </a:r>
            <a:r>
              <a:rPr lang="zh-CN" altLang="zh-CN" sz="2400" b="1">
                <a:latin typeface="仿宋_GB2312" panose="02010609030101010101" charset="-122"/>
                <a:ea typeface="仿宋_GB2312" panose="02010609030101010101" charset="-122"/>
                <a:sym typeface="微软雅黑" panose="020B0503020204020204" charset="-122"/>
              </a:rPr>
              <a:t>按月预缴</a:t>
            </a:r>
            <a:r>
              <a:rPr lang="zh-CN" altLang="zh-CN" sz="2400">
                <a:latin typeface="仿宋_GB2312" panose="02010609030101010101" charset="-122"/>
                <a:ea typeface="仿宋_GB2312" panose="02010609030101010101" charset="-122"/>
                <a:sym typeface="微软雅黑" panose="020B0503020204020204" charset="-122"/>
              </a:rPr>
              <a:t>企业所得税的——汇算应补税款随同最后一笔缓缴税款缴纳</a:t>
            </a: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20000"/>
              </a:lnSpc>
              <a:buFont typeface="Wingdings" panose="05000000000000000000" pitchFamily="2" charset="2"/>
              <a:buChar char="Ø"/>
            </a:pP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20000"/>
              </a:lnSpc>
              <a:buFont typeface="Wingdings" panose="05000000000000000000" pitchFamily="2" charset="2"/>
              <a:buChar char="Ø"/>
            </a:pPr>
            <a:r>
              <a:rPr lang="zh-CN" altLang="zh-CN" sz="2400">
                <a:latin typeface="仿宋_GB2312" panose="02010609030101010101" charset="-122"/>
                <a:ea typeface="仿宋_GB2312" panose="02010609030101010101" charset="-122"/>
                <a:sym typeface="微软雅黑" panose="020B0503020204020204" charset="-122"/>
              </a:rPr>
              <a:t>例</a:t>
            </a:r>
            <a:r>
              <a:rPr lang="en-US" altLang="zh-CN" sz="2400">
                <a:latin typeface="仿宋_GB2312" panose="02010609030101010101" charset="-122"/>
                <a:ea typeface="仿宋_GB2312" panose="02010609030101010101" charset="-122"/>
                <a:sym typeface="微软雅黑" panose="020B0503020204020204" charset="-122"/>
              </a:rPr>
              <a:t>6</a:t>
            </a:r>
            <a:r>
              <a:rPr lang="zh-CN" altLang="zh-CN" sz="2400">
                <a:latin typeface="仿宋_GB2312" panose="02010609030101010101" charset="-122"/>
                <a:ea typeface="仿宋_GB2312" panose="02010609030101010101" charset="-122"/>
                <a:sym typeface="微软雅黑" panose="020B0503020204020204" charset="-122"/>
              </a:rPr>
              <a:t>：纳税人按月预缴申报企业所得税。于2021年11月（税款属期为2021年10月）和2022年1月（税款属期为2021年12月）享受两笔缓税，按照最新政策规定，再延长6个月，两笔缓税可分别延缓至2022年8月、2022年10月。2022年4月，该企业完成2021年度的企业所得税年度纳税申报，结果显示汇算清缴需要补税20万元。由于其享受了2021年度第四季度企业所得税缓缴政策，汇算清缴补税的20万元可与2022年1月的缓税（最后一笔缓税）一并在2022年10月缴纳入库。</a:t>
            </a: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3200">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en-US" altLang="zh-CN" sz="3200" dirty="0">
              <a:latin typeface="微软雅黑" panose="020B0503020204020204" charset="-122"/>
              <a:ea typeface="微软雅黑" panose="020B0503020204020204" charset="-122"/>
            </a:endParaRPr>
          </a:p>
          <a:p>
            <a:pPr marL="457200" indent="-457200" algn="just" eaLnBrk="0" hangingPunct="0">
              <a:buFont typeface="Wingdings" panose="05000000000000000000" pitchFamily="2" charset="2"/>
              <a:buChar char="Ø"/>
            </a:pPr>
            <a:endParaRPr lang="zh-CN" altLang="en-US" sz="3200" dirty="0">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（三）与2021年度企业所得税汇算清缴的衔接</a:t>
            </a:r>
            <a:endParaRPr lang="zh-CN" altLang="zh-CN" sz="2400" b="1" dirty="0">
              <a:solidFill>
                <a:schemeClr val="tx1"/>
              </a:solidFill>
              <a:effectLst/>
              <a:latin typeface="Arial Black" panose="020B0A04020102020204" pitchFamily="34" charset="0"/>
              <a:ea typeface="微软雅黑" panose="020B0503020204020204" charset="-122"/>
              <a:sym typeface="+mn-ea"/>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55297"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55298"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62468" name="矩形 1"/>
          <p:cNvSpPr/>
          <p:nvPr/>
        </p:nvSpPr>
        <p:spPr>
          <a:xfrm>
            <a:off x="1249363" y="2201863"/>
            <a:ext cx="9693275" cy="2060575"/>
          </a:xfrm>
          <a:prstGeom prst="rect">
            <a:avLst/>
          </a:prstGeom>
          <a:noFill/>
          <a:ln w="9525">
            <a:noFill/>
          </a:ln>
        </p:spPr>
        <p:txBody>
          <a:bodyPr anchor="t">
            <a:spAutoFit/>
          </a:bodyPr>
          <a:p>
            <a:pPr algn="just" eaLnBrk="0" fontAlgn="base" hangingPunct="0">
              <a:buFont typeface="Wingdings" panose="05000000000000000000" pitchFamily="2" charset="2"/>
            </a:pPr>
            <a:endParaRPr lang="zh-CN" altLang="zh-CN" sz="3200" strike="noStrike" noProof="1">
              <a:latin typeface="微软雅黑" panose="020B0503020204020204" charset="-122"/>
              <a:ea typeface="微软雅黑" panose="020B0503020204020204" charset="-122"/>
              <a:sym typeface="微软雅黑" panose="020B0503020204020204" charset="-122"/>
            </a:endParaRPr>
          </a:p>
          <a:p>
            <a:pPr marL="457200" indent="-457200" algn="just" eaLnBrk="0" fontAlgn="base" hangingPunct="0">
              <a:buFont typeface="Wingdings" panose="05000000000000000000" pitchFamily="2" charset="2"/>
              <a:buChar char="Ø"/>
            </a:pPr>
            <a:endParaRPr lang="zh-CN" altLang="zh-CN" sz="3200" strike="noStrike" noProof="1">
              <a:latin typeface="微软雅黑" panose="020B0503020204020204" charset="-122"/>
              <a:ea typeface="微软雅黑" panose="020B0503020204020204" charset="-122"/>
              <a:sym typeface="微软雅黑" panose="020B0503020204020204" charset="-122"/>
            </a:endParaRPr>
          </a:p>
          <a:p>
            <a:pPr marL="457200" indent="-457200" algn="just" eaLnBrk="0" fontAlgn="base" hangingPunct="0">
              <a:buFont typeface="Wingdings" panose="05000000000000000000" pitchFamily="2" charset="2"/>
              <a:buChar char="Ø"/>
            </a:pPr>
            <a:endParaRPr lang="en-US" altLang="zh-CN" sz="3200" strike="noStrike" noProof="1" dirty="0">
              <a:latin typeface="微软雅黑" panose="020B0503020204020204" charset="-122"/>
              <a:ea typeface="微软雅黑" panose="020B0503020204020204" charset="-122"/>
            </a:endParaRPr>
          </a:p>
          <a:p>
            <a:pPr marL="457200" indent="-457200" algn="just" eaLnBrk="0" fontAlgn="base" hangingPunct="0">
              <a:buFont typeface="Wingdings" panose="05000000000000000000" pitchFamily="2" charset="2"/>
              <a:buChar char="Ø"/>
            </a:pPr>
            <a:endParaRPr lang="zh-CN" altLang="en-US" sz="3200" strike="noStrike" noProof="1" dirty="0">
              <a:latin typeface="微软雅黑" panose="020B0503020204020204" charset="-122"/>
              <a:ea typeface="微软雅黑" panose="020B0503020204020204" charset="-122"/>
            </a:endParaRPr>
          </a:p>
        </p:txBody>
      </p:sp>
      <p:sp>
        <p:nvSpPr>
          <p:cNvPr id="55301" name="TextBox 62"/>
          <p:cNvSpPr txBox="1"/>
          <p:nvPr/>
        </p:nvSpPr>
        <p:spPr>
          <a:xfrm>
            <a:off x="1490663" y="1311275"/>
            <a:ext cx="6384925" cy="522288"/>
          </a:xfrm>
          <a:prstGeom prst="rect">
            <a:avLst/>
          </a:prstGeom>
          <a:noFill/>
          <a:ln w="9525">
            <a:noFill/>
          </a:ln>
        </p:spPr>
        <p:txBody>
          <a:bodyPr anchor="t" anchorCtr="0">
            <a:spAutoFit/>
          </a:bodyPr>
          <a:p>
            <a:pPr eaLnBrk="0" hangingPunct="0"/>
            <a:r>
              <a:rPr lang="zh-CN" altLang="en-US" sz="2800" dirty="0">
                <a:latin typeface="黑体" panose="02010609060101010101" charset="-122"/>
                <a:ea typeface="黑体" panose="02010609060101010101" charset="-122"/>
              </a:rPr>
              <a:t>（</a:t>
            </a:r>
            <a:r>
              <a:rPr lang="en-US" altLang="zh-CN" sz="2800" dirty="0">
                <a:latin typeface="黑体" panose="02010609060101010101" charset="-122"/>
                <a:ea typeface="黑体" panose="02010609060101010101" charset="-122"/>
              </a:rPr>
              <a:t>2</a:t>
            </a:r>
            <a:r>
              <a:rPr lang="zh-CN" altLang="en-US" sz="2800" dirty="0">
                <a:latin typeface="黑体" panose="02010609060101010101" charset="-122"/>
                <a:ea typeface="黑体" panose="02010609060101010101" charset="-122"/>
              </a:rPr>
              <a:t>）汇算清缴退税</a:t>
            </a:r>
            <a:endParaRPr lang="zh-CN" altLang="en-US" sz="2800" dirty="0">
              <a:latin typeface="黑体" panose="02010609060101010101" charset="-122"/>
              <a:ea typeface="黑体" panose="02010609060101010101" charset="-122"/>
            </a:endParaRPr>
          </a:p>
        </p:txBody>
      </p:sp>
      <p:sp>
        <p:nvSpPr>
          <p:cNvPr id="55302" name="矩形 1"/>
          <p:cNvSpPr/>
          <p:nvPr/>
        </p:nvSpPr>
        <p:spPr>
          <a:xfrm>
            <a:off x="1133475" y="2003425"/>
            <a:ext cx="9693275" cy="5393055"/>
          </a:xfrm>
          <a:prstGeom prst="rect">
            <a:avLst/>
          </a:prstGeom>
          <a:noFill/>
          <a:ln w="9525">
            <a:noFill/>
          </a:ln>
        </p:spPr>
        <p:txBody>
          <a:bodyPr anchor="t" anchorCtr="0">
            <a:spAutoFit/>
          </a:bodyPr>
          <a:p>
            <a:pPr marL="457200" indent="-457200" algn="just" eaLnBrk="0" hangingPunct="0">
              <a:lnSpc>
                <a:spcPct val="130000"/>
              </a:lnSpc>
              <a:buFont typeface="Wingdings" panose="05000000000000000000" pitchFamily="2" charset="2"/>
              <a:buChar char="Ø"/>
            </a:pPr>
            <a:r>
              <a:rPr lang="zh-CN" altLang="en-US" sz="2400">
                <a:latin typeface="仿宋_GB2312" panose="02010609030101010101" charset="-122"/>
                <a:ea typeface="仿宋_GB2312" panose="02010609030101010101" charset="-122"/>
                <a:sym typeface="微软雅黑" panose="020B0503020204020204" charset="-122"/>
              </a:rPr>
              <a:t>汇算清缴需要退税的纳税人，可以自主选择办理退税。</a:t>
            </a:r>
            <a:endParaRPr lang="en-US"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30000"/>
              </a:lnSpc>
              <a:buFont typeface="Wingdings" panose="05000000000000000000" pitchFamily="2" charset="2"/>
              <a:buChar char="Ø"/>
            </a:pPr>
            <a:r>
              <a:rPr lang="en-US" altLang="zh-CN" sz="2400">
                <a:latin typeface="仿宋_GB2312" panose="02010609030101010101" charset="-122"/>
                <a:ea typeface="仿宋_GB2312" panose="02010609030101010101" charset="-122"/>
                <a:sym typeface="微软雅黑" panose="020B0503020204020204" charset="-122"/>
              </a:rPr>
              <a:t>①</a:t>
            </a:r>
            <a:r>
              <a:rPr lang="zh-CN" altLang="zh-CN" sz="2400">
                <a:latin typeface="仿宋_GB2312" panose="02010609030101010101" charset="-122"/>
                <a:ea typeface="仿宋_GB2312" panose="02010609030101010101" charset="-122"/>
                <a:sym typeface="微软雅黑" panose="020B0503020204020204" charset="-122"/>
              </a:rPr>
              <a:t>汇算清缴可退税款</a:t>
            </a:r>
            <a:r>
              <a:rPr lang="zh-CN" altLang="zh-CN" sz="2400" b="1">
                <a:latin typeface="仿宋_GB2312" panose="02010609030101010101" charset="-122"/>
                <a:ea typeface="仿宋_GB2312" panose="02010609030101010101" charset="-122"/>
                <a:sym typeface="微软雅黑" panose="020B0503020204020204" charset="-122"/>
              </a:rPr>
              <a:t>大于</a:t>
            </a:r>
            <a:r>
              <a:rPr lang="zh-CN" altLang="zh-CN" sz="2400">
                <a:latin typeface="仿宋_GB2312" panose="02010609030101010101" charset="-122"/>
                <a:ea typeface="仿宋_GB2312" panose="02010609030101010101" charset="-122"/>
                <a:sym typeface="微软雅黑" panose="020B0503020204020204" charset="-122"/>
              </a:rPr>
              <a:t>缓缴税款时——选择退税更有利于纳税人</a:t>
            </a: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30000"/>
              </a:lnSpc>
              <a:buFont typeface="Wingdings" panose="05000000000000000000" pitchFamily="2" charset="2"/>
              <a:buChar char="Ø"/>
            </a:pPr>
            <a:r>
              <a:rPr lang="zh-CN" altLang="zh-CN" sz="2400">
                <a:latin typeface="仿宋_GB2312" panose="02010609030101010101" charset="-122"/>
                <a:ea typeface="仿宋_GB2312" panose="02010609030101010101" charset="-122"/>
                <a:sym typeface="微软雅黑" panose="020B0503020204020204" charset="-122"/>
              </a:rPr>
              <a:t>例</a:t>
            </a:r>
            <a:r>
              <a:rPr lang="en-US" altLang="zh-CN" sz="2400">
                <a:latin typeface="仿宋_GB2312" panose="02010609030101010101" charset="-122"/>
                <a:ea typeface="仿宋_GB2312" panose="02010609030101010101" charset="-122"/>
                <a:sym typeface="微软雅黑" panose="020B0503020204020204" charset="-122"/>
              </a:rPr>
              <a:t>7</a:t>
            </a:r>
            <a:r>
              <a:rPr lang="zh-CN" altLang="zh-CN" sz="2400">
                <a:latin typeface="仿宋_GB2312" panose="02010609030101010101" charset="-122"/>
                <a:ea typeface="仿宋_GB2312" panose="02010609030101010101" charset="-122"/>
                <a:sym typeface="微软雅黑" panose="020B0503020204020204" charset="-122"/>
              </a:rPr>
              <a:t>：纳税人按季预缴申报企业所得税。2022年1月申报税款属期为2021年四季度的企业所得税时，应缴纳税款10万元，按照最新政策规定，其缓缴期再延长6个月可推迟至2022年10月缴纳入库。2022年4月，该企业完成2021年度的企业所得税年度纳税申报，结果显示汇算清缴可退税25万元。相对而言，及时取得25万元的退税更有利于企业，因此其可以在完成企业所得税年度纳税申报后，选择申请抵减缓缴的10万元预缴税款，并就剩余的15万元办理退税。</a:t>
            </a: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buFont typeface="Wingdings" panose="05000000000000000000" pitchFamily="2" charset="2"/>
              <a:buChar char="Ø"/>
            </a:pPr>
            <a:endParaRPr lang="en-US" altLang="zh-CN" sz="3200" dirty="0">
              <a:latin typeface="微软雅黑" panose="020B0503020204020204" charset="-122"/>
              <a:ea typeface="微软雅黑" panose="020B0503020204020204" charset="-122"/>
            </a:endParaRPr>
          </a:p>
          <a:p>
            <a:pPr marL="457200" indent="-457200" algn="just" eaLnBrk="0" hangingPunct="0">
              <a:buFont typeface="Wingdings" panose="05000000000000000000" pitchFamily="2" charset="2"/>
              <a:buChar char="Ø"/>
            </a:pPr>
            <a:endParaRPr lang="zh-CN" altLang="en-US" sz="3200" dirty="0">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（三）与2021年度企业所得税汇算清缴的衔接</a:t>
            </a:r>
            <a:endParaRPr lang="zh-CN" altLang="zh-CN" sz="2400" b="1" dirty="0">
              <a:solidFill>
                <a:schemeClr val="tx1"/>
              </a:solidFill>
              <a:effectLst/>
              <a:latin typeface="Arial Black" panose="020B0A04020102020204" pitchFamily="34" charset="0"/>
              <a:ea typeface="微软雅黑" panose="020B0503020204020204" charset="-122"/>
              <a:sym typeface="+mn-ea"/>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57345" name="Line 6"/>
          <p:cNvSpPr/>
          <p:nvPr/>
        </p:nvSpPr>
        <p:spPr>
          <a:xfrm>
            <a:off x="1708150" y="4533900"/>
            <a:ext cx="8794750" cy="0"/>
          </a:xfrm>
          <a:prstGeom prst="line">
            <a:avLst/>
          </a:prstGeom>
          <a:ln w="19050" cap="flat" cmpd="sng">
            <a:solidFill>
              <a:schemeClr val="bg1"/>
            </a:solidFill>
            <a:prstDash val="solid"/>
            <a:round/>
            <a:headEnd type="none" w="med" len="med"/>
            <a:tailEnd type="none" w="med" len="med"/>
          </a:ln>
        </p:spPr>
      </p:sp>
      <p:sp>
        <p:nvSpPr>
          <p:cNvPr id="57346" name="Line 14"/>
          <p:cNvSpPr/>
          <p:nvPr/>
        </p:nvSpPr>
        <p:spPr>
          <a:xfrm>
            <a:off x="1708150" y="5943600"/>
            <a:ext cx="8794750" cy="0"/>
          </a:xfrm>
          <a:prstGeom prst="line">
            <a:avLst/>
          </a:prstGeom>
          <a:ln w="19050" cap="flat" cmpd="sng">
            <a:solidFill>
              <a:schemeClr val="bg1"/>
            </a:solidFill>
            <a:prstDash val="solid"/>
            <a:round/>
            <a:headEnd type="none" w="med" len="med"/>
            <a:tailEnd type="none" w="med" len="med"/>
          </a:ln>
        </p:spPr>
      </p:sp>
      <p:sp>
        <p:nvSpPr>
          <p:cNvPr id="57348" name="矩形 1"/>
          <p:cNvSpPr/>
          <p:nvPr/>
        </p:nvSpPr>
        <p:spPr>
          <a:xfrm>
            <a:off x="1133475" y="1176338"/>
            <a:ext cx="9693275" cy="5949950"/>
          </a:xfrm>
          <a:prstGeom prst="rect">
            <a:avLst/>
          </a:prstGeom>
          <a:noFill/>
          <a:ln w="9525">
            <a:noFill/>
          </a:ln>
        </p:spPr>
        <p:txBody>
          <a:bodyPr anchor="t" anchorCtr="0">
            <a:spAutoFit/>
          </a:bodyPr>
          <a:p>
            <a:pPr marL="457200" indent="-457200" algn="just" eaLnBrk="0" hangingPunct="0">
              <a:lnSpc>
                <a:spcPct val="120000"/>
              </a:lnSpc>
              <a:buFont typeface="Wingdings" panose="05000000000000000000" pitchFamily="2" charset="2"/>
              <a:buChar char="Ø"/>
            </a:pPr>
            <a:r>
              <a:rPr lang="en-US" altLang="zh-CN" sz="2400">
                <a:latin typeface="东文宋体" charset="0"/>
                <a:ea typeface="微软雅黑" panose="020B0503020204020204" charset="-122"/>
                <a:sym typeface="微软雅黑" panose="020B0503020204020204" charset="-122"/>
              </a:rPr>
              <a:t>②</a:t>
            </a:r>
            <a:r>
              <a:rPr lang="zh-CN" altLang="zh-CN" sz="2400">
                <a:latin typeface="仿宋_GB2312" panose="02010609030101010101" charset="-122"/>
                <a:ea typeface="仿宋_GB2312" panose="02010609030101010101" charset="-122"/>
                <a:sym typeface="微软雅黑" panose="020B0503020204020204" charset="-122"/>
              </a:rPr>
              <a:t>汇算清缴可退税款</a:t>
            </a:r>
            <a:r>
              <a:rPr lang="zh-CN" altLang="zh-CN" sz="2400" b="1">
                <a:latin typeface="仿宋_GB2312" panose="02010609030101010101" charset="-122"/>
                <a:ea typeface="仿宋_GB2312" panose="02010609030101010101" charset="-122"/>
                <a:sym typeface="微软雅黑" panose="020B0503020204020204" charset="-122"/>
              </a:rPr>
              <a:t>小于</a:t>
            </a:r>
            <a:r>
              <a:rPr lang="zh-CN" altLang="zh-CN" sz="2400">
                <a:latin typeface="仿宋_GB2312" panose="02010609030101010101" charset="-122"/>
                <a:ea typeface="仿宋_GB2312" panose="02010609030101010101" charset="-122"/>
                <a:sym typeface="微软雅黑" panose="020B0503020204020204" charset="-122"/>
              </a:rPr>
              <a:t>缓缴税款时——选择继续缓缴暂不办理退税更有利于纳税人</a:t>
            </a: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20000"/>
              </a:lnSpc>
              <a:buFont typeface="Wingdings" panose="05000000000000000000" pitchFamily="2" charset="2"/>
              <a:buChar char="Ø"/>
            </a:pP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20000"/>
              </a:lnSpc>
              <a:buFont typeface="Wingdings" panose="05000000000000000000" pitchFamily="2" charset="2"/>
              <a:buChar char="Ø"/>
            </a:pPr>
            <a:r>
              <a:rPr lang="zh-CN" altLang="zh-CN" sz="2400">
                <a:latin typeface="仿宋_GB2312" panose="02010609030101010101" charset="-122"/>
                <a:ea typeface="仿宋_GB2312" panose="02010609030101010101" charset="-122"/>
                <a:sym typeface="微软雅黑" panose="020B0503020204020204" charset="-122"/>
              </a:rPr>
              <a:t>例</a:t>
            </a:r>
            <a:r>
              <a:rPr lang="en-US" altLang="zh-CN" sz="2400">
                <a:latin typeface="仿宋_GB2312" panose="02010609030101010101" charset="-122"/>
                <a:ea typeface="仿宋_GB2312" panose="02010609030101010101" charset="-122"/>
                <a:sym typeface="微软雅黑" panose="020B0503020204020204" charset="-122"/>
              </a:rPr>
              <a:t>8</a:t>
            </a:r>
            <a:r>
              <a:rPr lang="zh-CN" altLang="zh-CN" sz="2400">
                <a:latin typeface="仿宋_GB2312" panose="02010609030101010101" charset="-122"/>
                <a:ea typeface="仿宋_GB2312" panose="02010609030101010101" charset="-122"/>
                <a:sym typeface="微软雅黑" panose="020B0503020204020204" charset="-122"/>
              </a:rPr>
              <a:t>：纳税人按季预缴申报企业所得税。2022年1月申报税款属期为2021年四季度的企业所得税时，应缴纳税款10万元，按照最新政策规定，其缓缴期再延长6个月可推迟至2022年10月缴纳入库。2022年4月，该企业完成2021年度的企业所得税年度纳税申报，结果显示汇算清缴可退税2万元。相对而言，继续延缓缴纳2021年四季度的10万元预缴税款更有利于企业，因此该企业可暂不办理退税业务，待2022年10月，先申请抵减2万元退税，再将剩余的2021年四季度缓缴税款8万元缴纳入库。</a:t>
            </a: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buFont typeface="Wingdings" panose="05000000000000000000" pitchFamily="2" charset="2"/>
              <a:buChar char="Ø"/>
            </a:pPr>
            <a:endParaRPr lang="en-US" altLang="zh-CN" sz="3200" dirty="0">
              <a:latin typeface="微软雅黑" panose="020B0503020204020204" charset="-122"/>
              <a:ea typeface="微软雅黑" panose="020B0503020204020204" charset="-122"/>
            </a:endParaRPr>
          </a:p>
          <a:p>
            <a:pPr marL="457200" indent="-457200" algn="just" eaLnBrk="0" hangingPunct="0">
              <a:buFont typeface="Wingdings" panose="05000000000000000000" pitchFamily="2" charset="2"/>
              <a:buChar char="Ø"/>
            </a:pPr>
            <a:endParaRPr lang="zh-CN" altLang="en-US" sz="3200" dirty="0">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7677150" cy="506730"/>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algn="l" defTabSz="781050">
              <a:lnSpc>
                <a:spcPct val="130000"/>
              </a:lnSpc>
            </a:pPr>
            <a:r>
              <a:rPr lang="zh-CN" altLang="zh-CN" sz="2400" b="1" dirty="0">
                <a:solidFill>
                  <a:schemeClr val="tx1"/>
                </a:solidFill>
                <a:effectLst/>
                <a:latin typeface="Arial Black" panose="020B0A04020102020204" pitchFamily="34" charset="0"/>
                <a:ea typeface="微软雅黑" panose="020B0503020204020204" charset="-122"/>
                <a:sym typeface="+mn-ea"/>
              </a:rPr>
              <a:t>（四）与税收征管法“困难缓税”的衔接</a:t>
            </a:r>
            <a:endParaRPr lang="zh-CN" altLang="zh-CN" sz="2400" b="1" dirty="0">
              <a:solidFill>
                <a:schemeClr val="tx1"/>
              </a:solidFill>
              <a:effectLst/>
              <a:latin typeface="Arial Black" panose="020B0A04020102020204" pitchFamily="34" charset="0"/>
              <a:ea typeface="微软雅黑" panose="020B0503020204020204" charset="-122"/>
              <a:sym typeface="+mn-ea"/>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59393" name="Line 6"/>
          <p:cNvSpPr/>
          <p:nvPr/>
        </p:nvSpPr>
        <p:spPr>
          <a:xfrm>
            <a:off x="1043940" y="4895850"/>
            <a:ext cx="9835515" cy="635"/>
          </a:xfrm>
          <a:prstGeom prst="line">
            <a:avLst/>
          </a:prstGeom>
          <a:ln w="19050" cap="flat" cmpd="sng">
            <a:solidFill>
              <a:schemeClr val="bg1"/>
            </a:solidFill>
            <a:prstDash val="solid"/>
            <a:round/>
            <a:headEnd type="none" w="med" len="med"/>
            <a:tailEnd type="none" w="med" len="med"/>
          </a:ln>
        </p:spPr>
      </p:sp>
      <p:sp>
        <p:nvSpPr>
          <p:cNvPr id="59396" name="矩形 1"/>
          <p:cNvSpPr/>
          <p:nvPr/>
        </p:nvSpPr>
        <p:spPr>
          <a:xfrm>
            <a:off x="517525" y="2202180"/>
            <a:ext cx="10840085" cy="3303905"/>
          </a:xfrm>
          <a:prstGeom prst="rect">
            <a:avLst/>
          </a:prstGeom>
          <a:noFill/>
          <a:ln w="9525">
            <a:noFill/>
          </a:ln>
        </p:spPr>
        <p:txBody>
          <a:bodyPr wrap="square" anchor="t" anchorCtr="0">
            <a:spAutoFit/>
          </a:bodyPr>
          <a:p>
            <a:pPr marL="457200" indent="-457200" algn="just" eaLnBrk="0" hangingPunct="0">
              <a:lnSpc>
                <a:spcPct val="170000"/>
              </a:lnSpc>
              <a:buFont typeface="Wingdings" panose="05000000000000000000" pitchFamily="2" charset="2"/>
              <a:buChar char="Ø"/>
            </a:pPr>
            <a:r>
              <a:rPr lang="zh-CN" altLang="zh-CN" sz="2400">
                <a:latin typeface="仿宋_GB2312" panose="02010609030101010101" charset="-122"/>
                <a:ea typeface="仿宋_GB2312" panose="02010609030101010101" charset="-122"/>
                <a:sym typeface="微软雅黑" panose="020B0503020204020204" charset="-122"/>
              </a:rPr>
              <a:t>制造业中小微企业享受本《公告》规定的缓缴税费政策后，符合《中华人民共和国税收征收管理法》及其实施细则规定可以申请延期缴纳税款条件的，仍然可以依法申请办理延期缴纳税款。</a:t>
            </a: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70000"/>
              </a:lnSpc>
              <a:buFont typeface="Wingdings" panose="05000000000000000000" pitchFamily="2" charset="2"/>
              <a:buChar char="Ø"/>
            </a:pPr>
            <a:endParaRPr lang="en-US" altLang="zh-CN" sz="3200" dirty="0">
              <a:latin typeface="微软雅黑" panose="020B0503020204020204" charset="-122"/>
              <a:ea typeface="微软雅黑" panose="020B0503020204020204" charset="-122"/>
            </a:endParaRPr>
          </a:p>
          <a:p>
            <a:pPr marL="457200" indent="-457200" algn="just" eaLnBrk="0" hangingPunct="0">
              <a:buFont typeface="Wingdings" panose="05000000000000000000" pitchFamily="2" charset="2"/>
              <a:buChar char="Ø"/>
            </a:pPr>
            <a:endParaRPr lang="zh-CN" altLang="en-US" sz="3200" dirty="0">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0" y="0"/>
            <a:ext cx="12192000" cy="4924425"/>
          </a:xfrm>
          <a:prstGeom prst="rect">
            <a:avLst/>
          </a:prstGeom>
          <a:solidFill>
            <a:srgbClr val="0175D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sz="1600" strike="noStrike" noProof="1" dirty="0">
              <a:solidFill>
                <a:prstClr val="white"/>
              </a:solidFill>
            </a:endParaRPr>
          </a:p>
        </p:txBody>
      </p:sp>
      <p:sp>
        <p:nvSpPr>
          <p:cNvPr id="2" name="标题 1"/>
          <p:cNvSpPr>
            <a:spLocks noGrp="1"/>
          </p:cNvSpPr>
          <p:nvPr>
            <p:ph type="ctrTitle"/>
          </p:nvPr>
        </p:nvSpPr>
        <p:spPr>
          <a:xfrm>
            <a:off x="3489313" y="2276646"/>
            <a:ext cx="5695631" cy="1107952"/>
          </a:xfrm>
        </p:spPr>
        <p:txBody>
          <a:bodyPr anchor="b"/>
          <a:lstStyle/>
          <a:p>
            <a:pPr eaLnBrk="1" fontAlgn="auto" hangingPunct="1">
              <a:defRPr/>
            </a:pPr>
            <a:r>
              <a:rPr lang="zh-CN" altLang="en-US" strike="noStrike" noProof="1" dirty="0">
                <a:solidFill>
                  <a:schemeClr val="bg1"/>
                </a:solidFill>
                <a:effectLst>
                  <a:reflection blurRad="6350" stA="50000" endA="300" endPos="50000" dist="60007" dir="5400000" sy="-100000" algn="bl" rotWithShape="0"/>
                </a:effectLst>
                <a:latin typeface="方正大黑简体" panose="02000000000000000000" pitchFamily="2" charset="-122"/>
                <a:ea typeface="方正大黑简体" panose="02000000000000000000" pitchFamily="2" charset="-122"/>
              </a:rPr>
              <a:t>谢谢大家！</a:t>
            </a:r>
            <a:endParaRPr lang="zh-CN" altLang="en-US" strike="noStrike" noProof="1" dirty="0">
              <a:solidFill>
                <a:schemeClr val="bg1"/>
              </a:solidFill>
              <a:effectLst>
                <a:reflection blurRad="6350" stA="50000" endA="300" endPos="50000" dist="60007" dir="5400000" sy="-100000" algn="bl" rotWithShape="0"/>
              </a:effectLst>
              <a:latin typeface="方正大黑简体" panose="02000000000000000000" pitchFamily="2" charset="-122"/>
              <a:ea typeface="方正大黑简体" panose="02000000000000000000" pitchFamily="2" charset="-122"/>
            </a:endParaRPr>
          </a:p>
        </p:txBody>
      </p:sp>
      <p:grpSp>
        <p:nvGrpSpPr>
          <p:cNvPr id="35844" name="组合 21"/>
          <p:cNvGrpSpPr/>
          <p:nvPr/>
        </p:nvGrpSpPr>
        <p:grpSpPr bwMode="auto">
          <a:xfrm>
            <a:off x="-760415" y="4830763"/>
            <a:ext cx="13562015" cy="1882775"/>
            <a:chOff x="-3146534" y="4680354"/>
            <a:chExt cx="15916212" cy="2208424"/>
          </a:xfrm>
        </p:grpSpPr>
        <p:pic>
          <p:nvPicPr>
            <p:cNvPr id="7" name="Picture 3" descr="D:\Desktop\素材\素描城市.png"/>
            <p:cNvPicPr>
              <a:picLocks noChangeAspect="1" noChangeArrowheads="1"/>
            </p:cNvPicPr>
            <p:nvPr/>
          </p:nvPicPr>
          <p:blipFill>
            <a:blip r:embed="rId1" cstate="print">
              <a:duotone>
                <a:prstClr val="black"/>
                <a:srgbClr val="1F497D">
                  <a:lumMod val="50000"/>
                  <a:tint val="45000"/>
                  <a:satMod val="400000"/>
                </a:srgbClr>
              </a:duotone>
            </a:blip>
            <a:srcRect/>
            <a:stretch>
              <a:fillRect/>
            </a:stretch>
          </p:blipFill>
          <p:spPr bwMode="auto">
            <a:xfrm>
              <a:off x="-3146534" y="4680354"/>
              <a:ext cx="8519703" cy="2208424"/>
            </a:xfrm>
            <a:prstGeom prst="rect">
              <a:avLst/>
            </a:prstGeom>
            <a:noFill/>
          </p:spPr>
        </p:pic>
        <p:pic>
          <p:nvPicPr>
            <p:cNvPr id="8" name="Picture 3" descr="D:\Desktop\素材\素描城市.png"/>
            <p:cNvPicPr>
              <a:picLocks noChangeAspect="1" noChangeArrowheads="1"/>
            </p:cNvPicPr>
            <p:nvPr/>
          </p:nvPicPr>
          <p:blipFill>
            <a:blip r:embed="rId1" cstate="print">
              <a:duotone>
                <a:prstClr val="black"/>
                <a:srgbClr val="1F497D">
                  <a:lumMod val="50000"/>
                  <a:tint val="45000"/>
                  <a:satMod val="400000"/>
                </a:srgbClr>
              </a:duotone>
            </a:blip>
            <a:srcRect/>
            <a:stretch>
              <a:fillRect/>
            </a:stretch>
          </p:blipFill>
          <p:spPr bwMode="auto">
            <a:xfrm>
              <a:off x="4249975" y="4680354"/>
              <a:ext cx="8519703" cy="2208424"/>
            </a:xfrm>
            <a:prstGeom prst="rect">
              <a:avLst/>
            </a:prstGeom>
            <a:noFill/>
          </p:spPr>
        </p:pic>
      </p:gr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8193" name="组合 1"/>
          <p:cNvGrpSpPr/>
          <p:nvPr/>
        </p:nvGrpSpPr>
        <p:grpSpPr>
          <a:xfrm>
            <a:off x="2598738" y="2073275"/>
            <a:ext cx="7551737" cy="2765425"/>
            <a:chOff x="2412998" y="2148334"/>
            <a:chExt cx="7551613" cy="2767127"/>
          </a:xfrm>
        </p:grpSpPr>
        <p:grpSp>
          <p:nvGrpSpPr>
            <p:cNvPr id="44" name="组合 43"/>
            <p:cNvGrpSpPr/>
            <p:nvPr/>
          </p:nvGrpSpPr>
          <p:grpSpPr>
            <a:xfrm>
              <a:off x="4702672" y="2189191"/>
              <a:ext cx="2208246" cy="621069"/>
              <a:chOff x="3743907" y="1635646"/>
              <a:chExt cx="1656185" cy="465802"/>
            </a:xfrm>
            <a:solidFill>
              <a:srgbClr val="0070C0"/>
            </a:solidFill>
          </p:grpSpPr>
          <p:sp>
            <p:nvSpPr>
              <p:cNvPr id="47" name="矩形 46"/>
              <p:cNvSpPr/>
              <p:nvPr/>
            </p:nvSpPr>
            <p:spPr>
              <a:xfrm>
                <a:off x="3743908" y="1635646"/>
                <a:ext cx="1656184" cy="4658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200" b="0" i="0" u="none" strike="noStrike" kern="1200" cap="none" spc="0" normalizeH="0" baseline="0" noProof="0">
                  <a:ln>
                    <a:noFill/>
                  </a:ln>
                  <a:solidFill>
                    <a:schemeClr val="lt1"/>
                  </a:solidFill>
                  <a:effectLst/>
                  <a:uLnTx/>
                  <a:uFillTx/>
                  <a:latin typeface="+mn-lt"/>
                  <a:ea typeface="+mn-ea"/>
                  <a:cs typeface="+mn-cs"/>
                </a:endParaRPr>
              </a:p>
            </p:txBody>
          </p:sp>
          <p:sp>
            <p:nvSpPr>
              <p:cNvPr id="48" name="TextBox 2"/>
              <p:cNvSpPr txBox="1"/>
              <p:nvPr/>
            </p:nvSpPr>
            <p:spPr>
              <a:xfrm>
                <a:off x="3743907" y="1683881"/>
                <a:ext cx="1656184" cy="377075"/>
              </a:xfrm>
              <a:prstGeom prst="rect">
                <a:avLst/>
              </a:prstGeom>
              <a:solidFill>
                <a:srgbClr val="0070C0"/>
              </a:solidFill>
            </p:spPr>
            <p:txBody>
              <a:bodyPr>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665" b="0" i="0" u="none" strike="noStrike" kern="1200" cap="none" spc="0" normalizeH="0" baseline="0" noProof="0" dirty="0">
                    <a:ln>
                      <a:noFill/>
                    </a:ln>
                    <a:solidFill>
                      <a:schemeClr val="bg1"/>
                    </a:solidFill>
                    <a:effectLst/>
                    <a:uLnTx/>
                    <a:uFillTx/>
                    <a:latin typeface="微软雅黑" panose="020B0503020204020204" charset="-122"/>
                    <a:ea typeface="微软雅黑" panose="020B0503020204020204" charset="-122"/>
                    <a:cs typeface="+mn-cs"/>
                  </a:rPr>
                  <a:t>第一部分</a:t>
                </a:r>
                <a:endParaRPr kumimoji="0" lang="zh-CN" altLang="en-US" sz="2665" b="0" i="0" u="none" strike="noStrike" kern="1200" cap="none" spc="0" normalizeH="0" baseline="0" noProof="0" dirty="0">
                  <a:ln>
                    <a:noFill/>
                  </a:ln>
                  <a:solidFill>
                    <a:schemeClr val="bg1"/>
                  </a:solidFill>
                  <a:effectLst/>
                  <a:uLnTx/>
                  <a:uFillTx/>
                  <a:latin typeface="微软雅黑" panose="020B0503020204020204" charset="-122"/>
                  <a:ea typeface="微软雅黑" panose="020B0503020204020204" charset="-122"/>
                  <a:cs typeface="+mn-cs"/>
                </a:endParaRPr>
              </a:p>
            </p:txBody>
          </p:sp>
        </p:grpSp>
        <p:sp>
          <p:nvSpPr>
            <p:cNvPr id="8195" name="TextBox 3"/>
            <p:cNvSpPr txBox="1"/>
            <p:nvPr/>
          </p:nvSpPr>
          <p:spPr>
            <a:xfrm>
              <a:off x="4088565" y="3346294"/>
              <a:ext cx="3433740" cy="1569167"/>
            </a:xfrm>
            <a:prstGeom prst="rect">
              <a:avLst/>
            </a:prstGeom>
            <a:noFill/>
            <a:ln w="9525">
              <a:noFill/>
            </a:ln>
          </p:spPr>
          <p:txBody>
            <a:bodyPr wrap="none" anchor="t" anchorCtr="0">
              <a:spAutoFit/>
            </a:bodyPr>
            <a:p>
              <a:pPr algn="ctr" eaLnBrk="0" hangingPunct="0"/>
              <a:r>
                <a:rPr lang="zh-CN" altLang="en-US" sz="3200" dirty="0">
                  <a:latin typeface="微软雅黑" panose="020B0503020204020204" charset="-122"/>
                  <a:ea typeface="微软雅黑" panose="020B0503020204020204" charset="-122"/>
                </a:rPr>
                <a:t>《公告》背景介绍</a:t>
              </a:r>
              <a:endParaRPr lang="zh-CN" altLang="en-US" sz="3200" dirty="0">
                <a:latin typeface="微软雅黑" panose="020B0503020204020204" charset="-122"/>
                <a:ea typeface="微软雅黑" panose="020B0503020204020204" charset="-122"/>
              </a:endParaRPr>
            </a:p>
            <a:p>
              <a:pPr algn="ctr" eaLnBrk="0" hangingPunct="0"/>
              <a:endParaRPr lang="zh-CN" altLang="zh-CN" sz="3200" dirty="0">
                <a:latin typeface="微软雅黑" panose="020B0503020204020204" charset="-122"/>
                <a:ea typeface="微软雅黑" panose="020B0503020204020204" charset="-122"/>
              </a:endParaRPr>
            </a:p>
            <a:p>
              <a:pPr algn="ctr" eaLnBrk="0" hangingPunct="0"/>
              <a:endParaRPr lang="zh-CN" altLang="en-US" sz="3200" dirty="0">
                <a:latin typeface="微软雅黑" panose="020B0503020204020204" charset="-122"/>
                <a:ea typeface="微软雅黑" panose="020B0503020204020204" charset="-122"/>
              </a:endParaRPr>
            </a:p>
          </p:txBody>
        </p:sp>
        <p:cxnSp>
          <p:nvCxnSpPr>
            <p:cNvPr id="46" name="直接连接符 45"/>
            <p:cNvCxnSpPr/>
            <p:nvPr/>
          </p:nvCxnSpPr>
          <p:spPr>
            <a:xfrm>
              <a:off x="2412998" y="2148254"/>
              <a:ext cx="7551613" cy="0"/>
            </a:xfrm>
            <a:prstGeom prst="line">
              <a:avLst/>
            </a:prstGeom>
            <a:ln w="101600">
              <a:gradFill flip="none" rotWithShape="1">
                <a:gsLst>
                  <a:gs pos="0">
                    <a:schemeClr val="bg1"/>
                  </a:gs>
                  <a:gs pos="50000">
                    <a:schemeClr val="tx1">
                      <a:lumMod val="75000"/>
                      <a:lumOff val="25000"/>
                    </a:schemeClr>
                  </a:gs>
                  <a:gs pos="10000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169" name="组合 8"/>
          <p:cNvGrpSpPr/>
          <p:nvPr/>
        </p:nvGrpSpPr>
        <p:grpSpPr>
          <a:xfrm>
            <a:off x="1039813" y="268288"/>
            <a:ext cx="10175875" cy="6048375"/>
            <a:chOff x="1639" y="423"/>
            <a:chExt cx="11799" cy="6925"/>
          </a:xfrm>
        </p:grpSpPr>
        <p:sp>
          <p:nvSpPr>
            <p:cNvPr id="7170" name="矩形 3"/>
            <p:cNvSpPr/>
            <p:nvPr/>
          </p:nvSpPr>
          <p:spPr>
            <a:xfrm>
              <a:off x="3230" y="1668"/>
              <a:ext cx="10208" cy="2607"/>
            </a:xfrm>
            <a:custGeom>
              <a:avLst/>
              <a:gdLst>
                <a:gd name="txL" fmla="*/ 0 w 5688632"/>
                <a:gd name="txT" fmla="*/ 0 h 2053062"/>
                <a:gd name="txR" fmla="*/ 5688632 w 5688632"/>
                <a:gd name="txB" fmla="*/ 2053062 h 2053062"/>
              </a:gdLst>
              <a:ahLst/>
              <a:cxnLst>
                <a:cxn ang="0">
                  <a:pos x="777" y="15"/>
                </a:cxn>
                <a:cxn ang="0">
                  <a:pos x="10208" y="0"/>
                </a:cxn>
                <a:cxn ang="0">
                  <a:pos x="10208" y="2607"/>
                </a:cxn>
                <a:cxn ang="0">
                  <a:pos x="0" y="2607"/>
                </a:cxn>
                <a:cxn ang="0">
                  <a:pos x="777" y="15"/>
                </a:cxn>
              </a:cxnLst>
              <a:rect l="txL" t="txT" r="txR" b="txB"/>
              <a:pathLst>
                <a:path w="5688632" h="2053062">
                  <a:moveTo>
                    <a:pt x="433137" y="12032"/>
                  </a:moveTo>
                  <a:lnTo>
                    <a:pt x="5688632" y="0"/>
                  </a:lnTo>
                  <a:lnTo>
                    <a:pt x="5688632" y="2053062"/>
                  </a:lnTo>
                  <a:lnTo>
                    <a:pt x="0" y="2053062"/>
                  </a:lnTo>
                  <a:lnTo>
                    <a:pt x="433137" y="12032"/>
                  </a:lnTo>
                  <a:close/>
                </a:path>
              </a:pathLst>
            </a:custGeom>
            <a:solidFill>
              <a:srgbClr val="DEEBF7"/>
            </a:solidFill>
            <a:ln w="25400">
              <a:noFill/>
            </a:ln>
          </p:spPr>
          <p:txBody>
            <a:bodyPr lIns="1620000" tIns="46800" rIns="72000" bIns="46800" anchor="ctr"/>
            <a:p>
              <a:pPr marL="0" lvl="1" indent="0" defTabSz="488950">
                <a:lnSpc>
                  <a:spcPct val="130000"/>
                </a:lnSpc>
                <a:spcAft>
                  <a:spcPct val="15000"/>
                </a:spcAft>
              </a:pPr>
              <a:r>
                <a:rPr lang="zh-CN" altLang="en-US" sz="2400">
                  <a:latin typeface="宋体" panose="02010600030101010101" pitchFamily="2" charset="-122"/>
                  <a:ea typeface="宋体" panose="02010600030101010101" pitchFamily="2" charset="-122"/>
                  <a:sym typeface="Calibri" panose="020F0502020204030204" charset="0"/>
                </a:rPr>
                <a:t>2月14日国务院常务会审议通过了发改委《关于促进工业经济平稳增长的若干政策》中“将2021年四季度实施的制造业中小微企业延缓缴纳部分税费政策，延续实施6个月”的建议。</a:t>
              </a:r>
              <a:endParaRPr lang="zh-CN" altLang="en-US" sz="2400">
                <a:latin typeface="宋体" panose="02010600030101010101" pitchFamily="2" charset="-122"/>
                <a:ea typeface="宋体" panose="02010600030101010101" pitchFamily="2" charset="-122"/>
                <a:sym typeface="Calibri" panose="020F0502020204030204" charset="0"/>
              </a:endParaRPr>
            </a:p>
          </p:txBody>
        </p:sp>
        <p:sp>
          <p:nvSpPr>
            <p:cNvPr id="7171" name="直角三角形 2"/>
            <p:cNvSpPr/>
            <p:nvPr/>
          </p:nvSpPr>
          <p:spPr>
            <a:xfrm rot="-4482950" flipH="1">
              <a:off x="3268" y="2810"/>
              <a:ext cx="1248" cy="2155"/>
            </a:xfrm>
            <a:custGeom>
              <a:avLst/>
              <a:gdLst/>
              <a:ahLst/>
              <a:cxnLst>
                <a:cxn ang="0">
                  <a:pos x="0" y="86"/>
                </a:cxn>
                <a:cxn ang="0">
                  <a:pos x="0" y="0"/>
                </a:cxn>
                <a:cxn ang="0">
                  <a:pos x="0" y="6"/>
                </a:cxn>
                <a:cxn ang="0">
                  <a:pos x="0" y="86"/>
                </a:cxn>
              </a:cxnLst>
              <a:pathLst>
                <a:path w="1690209" h="1842558">
                  <a:moveTo>
                    <a:pt x="0" y="1842558"/>
                  </a:moveTo>
                  <a:lnTo>
                    <a:pt x="0" y="0"/>
                  </a:lnTo>
                  <a:lnTo>
                    <a:pt x="1690209" y="149753"/>
                  </a:lnTo>
                  <a:lnTo>
                    <a:pt x="0" y="1842558"/>
                  </a:lnTo>
                  <a:close/>
                </a:path>
              </a:pathLst>
            </a:custGeom>
            <a:solidFill>
              <a:schemeClr val="accent1"/>
            </a:solidFill>
            <a:ln w="25400">
              <a:noFill/>
            </a:ln>
          </p:spPr>
          <p:txBody>
            <a:bodyPr/>
            <a:p>
              <a:endParaRPr lang="zh-CN" altLang="en-US"/>
            </a:p>
          </p:txBody>
        </p:sp>
        <p:sp>
          <p:nvSpPr>
            <p:cNvPr id="7172" name="任意多边形 3"/>
            <p:cNvSpPr/>
            <p:nvPr/>
          </p:nvSpPr>
          <p:spPr>
            <a:xfrm>
              <a:off x="1639" y="2010"/>
              <a:ext cx="3515" cy="1588"/>
            </a:xfrm>
            <a:custGeom>
              <a:avLst/>
              <a:gdLst>
                <a:gd name="txL" fmla="*/ 0 w 2315387"/>
                <a:gd name="txT" fmla="*/ 0 h 1620180"/>
                <a:gd name="txR" fmla="*/ 2315387 w 2315387"/>
                <a:gd name="txB" fmla="*/ 1620180 h 1620180"/>
              </a:gdLst>
              <a:ahLst/>
              <a:cxnLst>
                <a:cxn ang="0">
                  <a:pos x="412" y="0"/>
                </a:cxn>
                <a:cxn ang="0">
                  <a:pos x="2769" y="227"/>
                </a:cxn>
                <a:cxn ang="0">
                  <a:pos x="3515" y="1588"/>
                </a:cxn>
                <a:cxn ang="0">
                  <a:pos x="0" y="1498"/>
                </a:cxn>
              </a:cxnLst>
              <a:rect l="txL" t="txT" r="txR" b="txB"/>
              <a:pathLst>
                <a:path w="2315387" h="1620180">
                  <a:moveTo>
                    <a:pt x="271763" y="0"/>
                  </a:moveTo>
                  <a:lnTo>
                    <a:pt x="1824103" y="232317"/>
                  </a:lnTo>
                  <a:lnTo>
                    <a:pt x="2315387" y="1620180"/>
                  </a:lnTo>
                  <a:lnTo>
                    <a:pt x="0" y="1528412"/>
                  </a:lnTo>
                  <a:close/>
                </a:path>
              </a:pathLst>
            </a:custGeom>
            <a:solidFill>
              <a:srgbClr val="2E75B6"/>
            </a:solidFill>
            <a:ln w="25400">
              <a:noFill/>
            </a:ln>
          </p:spPr>
          <p:txBody>
            <a:bodyPr lIns="0" tIns="0" rIns="0" bIns="0" anchor="ctr"/>
            <a:p>
              <a:pPr indent="0" algn="ctr"/>
              <a:r>
                <a:rPr lang="zh-CN" altLang="en-US" sz="2400">
                  <a:solidFill>
                    <a:srgbClr val="FFFFFF"/>
                  </a:solidFill>
                  <a:latin typeface="Calibri" panose="020F0502020204030204" charset="0"/>
                  <a:ea typeface="幼圆" panose="02010509060101010101" charset="-122"/>
                  <a:sym typeface="Calibri" panose="020F0502020204030204" charset="0"/>
                </a:rPr>
                <a:t>国务院</a:t>
              </a:r>
              <a:endParaRPr lang="zh-CN" altLang="en-US" sz="2400">
                <a:solidFill>
                  <a:srgbClr val="FFFFFF"/>
                </a:solidFill>
                <a:latin typeface="Calibri" panose="020F0502020204030204" charset="0"/>
                <a:ea typeface="幼圆" panose="02010509060101010101" charset="-122"/>
                <a:sym typeface="Calibri" panose="020F0502020204030204" charset="0"/>
              </a:endParaRPr>
            </a:p>
          </p:txBody>
        </p:sp>
        <p:sp>
          <p:nvSpPr>
            <p:cNvPr id="7173" name="Text Box 9"/>
            <p:cNvSpPr txBox="1"/>
            <p:nvPr/>
          </p:nvSpPr>
          <p:spPr>
            <a:xfrm>
              <a:off x="1758" y="423"/>
              <a:ext cx="5102" cy="527"/>
            </a:xfrm>
            <a:prstGeom prst="rect">
              <a:avLst/>
            </a:prstGeom>
            <a:solidFill>
              <a:schemeClr val="bg1"/>
            </a:solidFill>
            <a:ln w="9525">
              <a:noFill/>
            </a:ln>
          </p:spPr>
          <p:txBody>
            <a:bodyPr anchor="t">
              <a:spAutoFit/>
            </a:bodyPr>
            <a:p>
              <a:pPr indent="0"/>
              <a:r>
                <a:rPr lang="zh-CN" altLang="en-US" sz="2400">
                  <a:solidFill>
                    <a:srgbClr val="000000"/>
                  </a:solidFill>
                  <a:latin typeface="Calibri" panose="020F0502020204030204" charset="0"/>
                  <a:ea typeface="幼圆" panose="02010509060101010101" charset="-122"/>
                </a:rPr>
                <a:t>公告背景介绍</a:t>
              </a:r>
              <a:endParaRPr lang="zh-CN" altLang="en-US" sz="2400">
                <a:solidFill>
                  <a:srgbClr val="000000"/>
                </a:solidFill>
                <a:latin typeface="Calibri" panose="020F0502020204030204" charset="0"/>
                <a:ea typeface="幼圆" panose="02010509060101010101" charset="-122"/>
              </a:endParaRPr>
            </a:p>
          </p:txBody>
        </p:sp>
        <p:sp>
          <p:nvSpPr>
            <p:cNvPr id="7174" name="矩形 3"/>
            <p:cNvSpPr/>
            <p:nvPr/>
          </p:nvSpPr>
          <p:spPr>
            <a:xfrm>
              <a:off x="3005" y="4618"/>
              <a:ext cx="10433" cy="2495"/>
            </a:xfrm>
            <a:custGeom>
              <a:avLst/>
              <a:gdLst>
                <a:gd name="txL" fmla="*/ 0 w 5688632"/>
                <a:gd name="txT" fmla="*/ 0 h 2053062"/>
                <a:gd name="txR" fmla="*/ 5688632 w 5688632"/>
                <a:gd name="txB" fmla="*/ 2053062 h 2053062"/>
              </a:gdLst>
              <a:ahLst/>
              <a:cxnLst>
                <a:cxn ang="0">
                  <a:pos x="794" y="14"/>
                </a:cxn>
                <a:cxn ang="0">
                  <a:pos x="10433" y="0"/>
                </a:cxn>
                <a:cxn ang="0">
                  <a:pos x="10433" y="2495"/>
                </a:cxn>
                <a:cxn ang="0">
                  <a:pos x="0" y="2495"/>
                </a:cxn>
                <a:cxn ang="0">
                  <a:pos x="794" y="14"/>
                </a:cxn>
              </a:cxnLst>
              <a:rect l="txL" t="txT" r="txR" b="txB"/>
              <a:pathLst>
                <a:path w="5688632" h="2053062">
                  <a:moveTo>
                    <a:pt x="433137" y="12032"/>
                  </a:moveTo>
                  <a:lnTo>
                    <a:pt x="5688632" y="0"/>
                  </a:lnTo>
                  <a:lnTo>
                    <a:pt x="5688632" y="2053062"/>
                  </a:lnTo>
                  <a:lnTo>
                    <a:pt x="0" y="2053062"/>
                  </a:lnTo>
                  <a:lnTo>
                    <a:pt x="433137" y="12032"/>
                  </a:lnTo>
                  <a:close/>
                </a:path>
              </a:pathLst>
            </a:custGeom>
            <a:solidFill>
              <a:srgbClr val="DEEBF7"/>
            </a:solidFill>
            <a:ln w="25400">
              <a:noFill/>
            </a:ln>
          </p:spPr>
          <p:txBody>
            <a:bodyPr lIns="1620000" tIns="46800" rIns="72000" bIns="46800" anchor="ctr"/>
            <a:p>
              <a:pPr marL="342900" indent="-342900" defTabSz="488950">
                <a:lnSpc>
                  <a:spcPct val="130000"/>
                </a:lnSpc>
              </a:pPr>
              <a:r>
                <a:rPr lang="zh-CN" altLang="en-US" sz="1800">
                  <a:solidFill>
                    <a:srgbClr val="000000"/>
                  </a:solidFill>
                  <a:latin typeface="Calibri" panose="020F0502020204030204" charset="0"/>
                  <a:ea typeface="宋体" panose="02010600030101010101" pitchFamily="2" charset="-122"/>
                </a:rPr>
                <a:t>为贯彻落实党中央、国务院决策部署，促进工业经济平稳增长，支持制造业中小微企业发展，国家税务总局研究细化落实措施，会同财政部在2月28 制发了《国家税务总局 财政部关于延续实施制造业中小微企业延缓缴纳部分税费有关事项的公告》（2022年第2号，以下简称《公告》），明确制造业中小微企业继续延缓缴纳2021年第四季度部分税费，延缓缴纳2022年第一季度、第二季度部分税费的有关事项。</a:t>
              </a:r>
              <a:endParaRPr lang="zh-CN" altLang="en-US" sz="1800">
                <a:solidFill>
                  <a:srgbClr val="000000"/>
                </a:solidFill>
                <a:latin typeface="Calibri" panose="020F0502020204030204" charset="0"/>
                <a:ea typeface="宋体" panose="02010600030101010101" pitchFamily="2" charset="-122"/>
              </a:endParaRPr>
            </a:p>
          </p:txBody>
        </p:sp>
        <p:sp>
          <p:nvSpPr>
            <p:cNvPr id="7175" name="直角三角形 2"/>
            <p:cNvSpPr/>
            <p:nvPr/>
          </p:nvSpPr>
          <p:spPr>
            <a:xfrm rot="-4482950" flipH="1">
              <a:off x="3235" y="5543"/>
              <a:ext cx="1468" cy="2142"/>
            </a:xfrm>
            <a:custGeom>
              <a:avLst/>
              <a:gdLst/>
              <a:ahLst/>
              <a:cxnLst>
                <a:cxn ang="0">
                  <a:pos x="0" y="2142"/>
                </a:cxn>
                <a:cxn ang="0">
                  <a:pos x="0" y="0"/>
                </a:cxn>
                <a:cxn ang="0">
                  <a:pos x="1468" y="980"/>
                </a:cxn>
                <a:cxn ang="0">
                  <a:pos x="0" y="2142"/>
                </a:cxn>
              </a:cxnLst>
              <a:pathLst>
                <a:path w="1690209" h="1842558">
                  <a:moveTo>
                    <a:pt x="0" y="1842558"/>
                  </a:moveTo>
                  <a:lnTo>
                    <a:pt x="0" y="0"/>
                  </a:lnTo>
                  <a:lnTo>
                    <a:pt x="1690209" y="149753"/>
                  </a:lnTo>
                  <a:lnTo>
                    <a:pt x="0" y="1842558"/>
                  </a:lnTo>
                  <a:close/>
                </a:path>
              </a:pathLst>
            </a:custGeom>
            <a:solidFill>
              <a:schemeClr val="accent1"/>
            </a:solidFill>
            <a:ln w="25400">
              <a:noFill/>
            </a:ln>
          </p:spPr>
          <p:txBody>
            <a:bodyPr/>
            <a:p>
              <a:endParaRPr lang="zh-CN" altLang="en-US"/>
            </a:p>
          </p:txBody>
        </p:sp>
        <p:sp>
          <p:nvSpPr>
            <p:cNvPr id="7176" name="任意多边形 7"/>
            <p:cNvSpPr/>
            <p:nvPr/>
          </p:nvSpPr>
          <p:spPr>
            <a:xfrm>
              <a:off x="1643" y="4618"/>
              <a:ext cx="3515" cy="1587"/>
            </a:xfrm>
            <a:custGeom>
              <a:avLst/>
              <a:gdLst>
                <a:gd name="txL" fmla="*/ 0 w 2315387"/>
                <a:gd name="txT" fmla="*/ 0 h 1620180"/>
                <a:gd name="txR" fmla="*/ 2315387 w 2315387"/>
                <a:gd name="txB" fmla="*/ 1620180 h 1620180"/>
              </a:gdLst>
              <a:ahLst/>
              <a:cxnLst>
                <a:cxn ang="0">
                  <a:pos x="412" y="0"/>
                </a:cxn>
                <a:cxn ang="0">
                  <a:pos x="2769" y="227"/>
                </a:cxn>
                <a:cxn ang="0">
                  <a:pos x="3515" y="1587"/>
                </a:cxn>
                <a:cxn ang="0">
                  <a:pos x="0" y="1497"/>
                </a:cxn>
              </a:cxnLst>
              <a:rect l="txL" t="txT" r="txR" b="txB"/>
              <a:pathLst>
                <a:path w="2315387" h="1620180">
                  <a:moveTo>
                    <a:pt x="271763" y="0"/>
                  </a:moveTo>
                  <a:lnTo>
                    <a:pt x="1824103" y="232317"/>
                  </a:lnTo>
                  <a:lnTo>
                    <a:pt x="2315387" y="1620180"/>
                  </a:lnTo>
                  <a:lnTo>
                    <a:pt x="0" y="1528412"/>
                  </a:lnTo>
                  <a:close/>
                </a:path>
              </a:pathLst>
            </a:custGeom>
            <a:solidFill>
              <a:srgbClr val="2E75B6"/>
            </a:solidFill>
            <a:ln w="25400">
              <a:noFill/>
            </a:ln>
          </p:spPr>
          <p:txBody>
            <a:bodyPr lIns="0" tIns="0" rIns="0" bIns="0" anchor="ctr"/>
            <a:p>
              <a:pPr indent="0" algn="ctr"/>
              <a:r>
                <a:rPr lang="zh-CN" altLang="en-US" sz="2400">
                  <a:solidFill>
                    <a:srgbClr val="FFFFFF"/>
                  </a:solidFill>
                  <a:latin typeface="Calibri" panose="020F0502020204030204" charset="0"/>
                  <a:ea typeface="幼圆" panose="02010509060101010101" charset="-122"/>
                  <a:sym typeface="Calibri" panose="020F0502020204030204" charset="0"/>
                </a:rPr>
                <a:t>财政部</a:t>
              </a:r>
              <a:endParaRPr lang="zh-CN" altLang="en-US" sz="2400">
                <a:solidFill>
                  <a:srgbClr val="FFFFFF"/>
                </a:solidFill>
                <a:latin typeface="Calibri" panose="020F0502020204030204" charset="0"/>
                <a:ea typeface="幼圆" panose="02010509060101010101" charset="-122"/>
                <a:sym typeface="Calibri" panose="020F0502020204030204" charset="0"/>
              </a:endParaRPr>
            </a:p>
            <a:p>
              <a:pPr indent="0" algn="ctr"/>
              <a:r>
                <a:rPr lang="zh-CN" altLang="en-US" sz="2400">
                  <a:solidFill>
                    <a:srgbClr val="FFFFFF"/>
                  </a:solidFill>
                  <a:latin typeface="Calibri" panose="020F0502020204030204" charset="0"/>
                  <a:ea typeface="幼圆" panose="02010509060101010101" charset="-122"/>
                  <a:sym typeface="Calibri" panose="020F0502020204030204" charset="0"/>
                </a:rPr>
                <a:t>国家税务总局</a:t>
              </a:r>
              <a:endParaRPr lang="zh-CN" altLang="en-US" sz="2400">
                <a:solidFill>
                  <a:srgbClr val="FFFFFF"/>
                </a:solidFill>
                <a:latin typeface="Calibri" panose="020F0502020204030204" charset="0"/>
                <a:ea typeface="幼圆" panose="02010509060101010101" charset="-122"/>
                <a:sym typeface="Calibri" panose="020F050202020403020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 name="组合 1"/>
          <p:cNvGrpSpPr/>
          <p:nvPr/>
        </p:nvGrpSpPr>
        <p:grpSpPr>
          <a:xfrm>
            <a:off x="2598738" y="2073275"/>
            <a:ext cx="7551737" cy="3259138"/>
            <a:chOff x="2412998" y="2148334"/>
            <a:chExt cx="7551613" cy="3260112"/>
          </a:xfrm>
        </p:grpSpPr>
        <p:grpSp>
          <p:nvGrpSpPr>
            <p:cNvPr id="44" name="组合 43"/>
            <p:cNvGrpSpPr/>
            <p:nvPr/>
          </p:nvGrpSpPr>
          <p:grpSpPr>
            <a:xfrm>
              <a:off x="4702672" y="2189191"/>
              <a:ext cx="2208246" cy="621069"/>
              <a:chOff x="3743907" y="1635646"/>
              <a:chExt cx="1656185" cy="465802"/>
            </a:xfrm>
            <a:solidFill>
              <a:srgbClr val="0070C0"/>
            </a:solidFill>
          </p:grpSpPr>
          <p:sp>
            <p:nvSpPr>
              <p:cNvPr id="47" name="矩形 46"/>
              <p:cNvSpPr/>
              <p:nvPr/>
            </p:nvSpPr>
            <p:spPr>
              <a:xfrm>
                <a:off x="3743908" y="1635646"/>
                <a:ext cx="1656184" cy="4658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200" b="0" i="0" u="none" strike="noStrike" kern="1200" cap="none" spc="0" normalizeH="0" baseline="0" noProof="0">
                  <a:ln>
                    <a:noFill/>
                  </a:ln>
                  <a:solidFill>
                    <a:schemeClr val="lt1"/>
                  </a:solidFill>
                  <a:effectLst/>
                  <a:uLnTx/>
                  <a:uFillTx/>
                  <a:latin typeface="+mn-lt"/>
                  <a:ea typeface="+mn-ea"/>
                  <a:cs typeface="+mn-cs"/>
                </a:endParaRPr>
              </a:p>
            </p:txBody>
          </p:sp>
          <p:sp>
            <p:nvSpPr>
              <p:cNvPr id="48" name="TextBox 2"/>
              <p:cNvSpPr txBox="1"/>
              <p:nvPr/>
            </p:nvSpPr>
            <p:spPr>
              <a:xfrm>
                <a:off x="3743907" y="1683881"/>
                <a:ext cx="1656184" cy="376410"/>
              </a:xfrm>
              <a:prstGeom prst="rect">
                <a:avLst/>
              </a:prstGeom>
              <a:solidFill>
                <a:srgbClr val="0070C0"/>
              </a:solidFill>
            </p:spPr>
            <p:txBody>
              <a:bodyPr>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665" b="0" i="0" u="none" strike="noStrike" kern="1200" cap="none" spc="0" normalizeH="0" baseline="0" noProof="0" dirty="0">
                    <a:ln>
                      <a:noFill/>
                    </a:ln>
                    <a:solidFill>
                      <a:schemeClr val="bg1"/>
                    </a:solidFill>
                    <a:effectLst/>
                    <a:uLnTx/>
                    <a:uFillTx/>
                    <a:latin typeface="微软雅黑" panose="020B0503020204020204" charset="-122"/>
                    <a:ea typeface="微软雅黑" panose="020B0503020204020204" charset="-122"/>
                    <a:cs typeface="+mn-cs"/>
                  </a:rPr>
                  <a:t>第二部分</a:t>
                </a:r>
                <a:endParaRPr kumimoji="0" lang="zh-CN" altLang="en-US" sz="2665" b="0" i="0" u="none" strike="noStrike" kern="1200" cap="none" spc="0" normalizeH="0" baseline="0" noProof="0" dirty="0">
                  <a:ln>
                    <a:noFill/>
                  </a:ln>
                  <a:solidFill>
                    <a:schemeClr val="bg1"/>
                  </a:solidFill>
                  <a:effectLst/>
                  <a:uLnTx/>
                  <a:uFillTx/>
                  <a:latin typeface="微软雅黑" panose="020B0503020204020204" charset="-122"/>
                  <a:ea typeface="微软雅黑" panose="020B0503020204020204" charset="-122"/>
                  <a:cs typeface="+mn-cs"/>
                </a:endParaRPr>
              </a:p>
            </p:txBody>
          </p:sp>
        </p:grpSp>
        <p:sp>
          <p:nvSpPr>
            <p:cNvPr id="4" name="TextBox 3"/>
            <p:cNvSpPr txBox="1"/>
            <p:nvPr/>
          </p:nvSpPr>
          <p:spPr>
            <a:xfrm>
              <a:off x="4088565" y="3346294"/>
              <a:ext cx="3433740" cy="2062152"/>
            </a:xfrm>
            <a:prstGeom prst="rect">
              <a:avLst/>
            </a:prstGeom>
            <a:noFill/>
            <a:ln w="9525">
              <a:noFill/>
            </a:ln>
          </p:spPr>
          <p:txBody>
            <a:bodyPr wrap="none" anchor="t" anchorCtr="0">
              <a:spAutoFit/>
            </a:bodyPr>
            <a:p>
              <a:pPr algn="ctr" eaLnBrk="0" hangingPunct="0"/>
              <a:r>
                <a:rPr lang="zh-CN" altLang="zh-CN" sz="3200" dirty="0">
                  <a:latin typeface="黑体" panose="02010609060101010101" charset="-122"/>
                  <a:ea typeface="黑体" panose="02010609060101010101" charset="-122"/>
                </a:rPr>
                <a:t>《公告》主要内容</a:t>
              </a:r>
              <a:endParaRPr lang="zh-CN" altLang="zh-CN" sz="3200" dirty="0">
                <a:latin typeface="微软雅黑" panose="020B0503020204020204" charset="-122"/>
                <a:ea typeface="微软雅黑" panose="020B0503020204020204" charset="-122"/>
              </a:endParaRPr>
            </a:p>
            <a:p>
              <a:pPr algn="ctr" eaLnBrk="0" hangingPunct="0"/>
              <a:endParaRPr lang="zh-CN" altLang="en-US" sz="3200" dirty="0">
                <a:latin typeface="微软雅黑" panose="020B0503020204020204" charset="-122"/>
                <a:ea typeface="微软雅黑" panose="020B0503020204020204" charset="-122"/>
              </a:endParaRPr>
            </a:p>
            <a:p>
              <a:pPr algn="ctr" eaLnBrk="0" hangingPunct="0"/>
              <a:endParaRPr lang="zh-CN" altLang="zh-CN" sz="3200" dirty="0">
                <a:latin typeface="微软雅黑" panose="020B0503020204020204" charset="-122"/>
                <a:ea typeface="微软雅黑" panose="020B0503020204020204" charset="-122"/>
              </a:endParaRPr>
            </a:p>
            <a:p>
              <a:pPr algn="ctr" eaLnBrk="0" hangingPunct="0"/>
              <a:endParaRPr lang="zh-CN" altLang="en-US" sz="3200" dirty="0">
                <a:latin typeface="微软雅黑" panose="020B0503020204020204" charset="-122"/>
                <a:ea typeface="微软雅黑" panose="020B0503020204020204" charset="-122"/>
              </a:endParaRPr>
            </a:p>
          </p:txBody>
        </p:sp>
        <p:cxnSp>
          <p:nvCxnSpPr>
            <p:cNvPr id="46" name="直接连接符 45"/>
            <p:cNvCxnSpPr/>
            <p:nvPr/>
          </p:nvCxnSpPr>
          <p:spPr>
            <a:xfrm>
              <a:off x="2412998" y="2148254"/>
              <a:ext cx="7551613" cy="0"/>
            </a:xfrm>
            <a:prstGeom prst="line">
              <a:avLst/>
            </a:prstGeom>
            <a:ln w="101600">
              <a:gradFill flip="none" rotWithShape="1">
                <a:gsLst>
                  <a:gs pos="0">
                    <a:schemeClr val="bg1"/>
                  </a:gs>
                  <a:gs pos="50000">
                    <a:schemeClr val="tx1">
                      <a:lumMod val="75000"/>
                      <a:lumOff val="25000"/>
                    </a:schemeClr>
                  </a:gs>
                  <a:gs pos="10000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4337" name="组合 2"/>
          <p:cNvGrpSpPr/>
          <p:nvPr/>
        </p:nvGrpSpPr>
        <p:grpSpPr>
          <a:xfrm>
            <a:off x="315913" y="2279650"/>
            <a:ext cx="3805237" cy="2671763"/>
            <a:chOff x="312738" y="1741029"/>
            <a:chExt cx="4170392" cy="2891591"/>
          </a:xfrm>
        </p:grpSpPr>
        <p:sp>
          <p:nvSpPr>
            <p:cNvPr id="14" name="Freeform 6"/>
            <p:cNvSpPr/>
            <p:nvPr/>
          </p:nvSpPr>
          <p:spPr bwMode="auto">
            <a:xfrm flipH="1">
              <a:off x="312738" y="2046854"/>
              <a:ext cx="1546716" cy="2388182"/>
            </a:xfrm>
            <a:custGeom>
              <a:avLst/>
              <a:gdLst>
                <a:gd name="T0" fmla="*/ 1636805 w 1636805"/>
                <a:gd name="T1" fmla="*/ 0 h 2527151"/>
                <a:gd name="T2" fmla="*/ 157161 w 1636805"/>
                <a:gd name="T3" fmla="*/ 0 h 2527151"/>
                <a:gd name="T4" fmla="*/ 680524 w 1636805"/>
                <a:gd name="T5" fmla="*/ 1199898 h 2527151"/>
                <a:gd name="T6" fmla="*/ 0 w 1636805"/>
                <a:gd name="T7" fmla="*/ 2527151 h 2527151"/>
                <a:gd name="T8" fmla="*/ 1636805 w 1636805"/>
                <a:gd name="T9" fmla="*/ 2527151 h 2527151"/>
                <a:gd name="T10" fmla="*/ 1636805 w 1636805"/>
                <a:gd name="T11" fmla="*/ 0 h 2527151"/>
              </a:gdLst>
              <a:ahLst/>
              <a:cxnLst>
                <a:cxn ang="0">
                  <a:pos x="T0" y="T1"/>
                </a:cxn>
                <a:cxn ang="0">
                  <a:pos x="T2" y="T3"/>
                </a:cxn>
                <a:cxn ang="0">
                  <a:pos x="T4" y="T5"/>
                </a:cxn>
                <a:cxn ang="0">
                  <a:pos x="T6" y="T7"/>
                </a:cxn>
                <a:cxn ang="0">
                  <a:pos x="T8" y="T9"/>
                </a:cxn>
                <a:cxn ang="0">
                  <a:pos x="T10" y="T11"/>
                </a:cxn>
              </a:cxnLst>
              <a:rect l="0" t="0" r="r" b="b"/>
              <a:pathLst>
                <a:path w="1636805" h="2527151">
                  <a:moveTo>
                    <a:pt x="1636805" y="0"/>
                  </a:moveTo>
                  <a:lnTo>
                    <a:pt x="157161" y="0"/>
                  </a:lnTo>
                  <a:cubicBezTo>
                    <a:pt x="479113" y="297673"/>
                    <a:pt x="680524" y="725002"/>
                    <a:pt x="680524" y="1199898"/>
                  </a:cubicBezTo>
                  <a:cubicBezTo>
                    <a:pt x="680524" y="1746911"/>
                    <a:pt x="411976" y="2231780"/>
                    <a:pt x="0" y="2527151"/>
                  </a:cubicBezTo>
                  <a:lnTo>
                    <a:pt x="1636805" y="2527151"/>
                  </a:lnTo>
                  <a:lnTo>
                    <a:pt x="1636805" y="0"/>
                  </a:lnTo>
                  <a:close/>
                </a:path>
              </a:pathLst>
            </a:custGeom>
            <a:solidFill>
              <a:schemeClr val="bg1">
                <a:lumMod val="95000"/>
              </a:schemeClr>
            </a:solidFill>
            <a:ln>
              <a:solidFill>
                <a:schemeClr val="bg1">
                  <a:lumMod val="95000"/>
                </a:schemeClr>
              </a:solidFill>
            </a:ln>
          </p:spPr>
          <p:style>
            <a:lnRef idx="1">
              <a:schemeClr val="accent3"/>
            </a:lnRef>
            <a:fillRef idx="3">
              <a:schemeClr val="accent3"/>
            </a:fillRef>
            <a:effectRef idx="2">
              <a:schemeClr val="accent3"/>
            </a:effectRef>
            <a:fontRef idx="minor">
              <a:schemeClr val="lt1"/>
            </a:fontRef>
          </p:style>
          <p:txBody>
            <a:bodyPr lIns="86372" tIns="43186" rIns="86372" bIns="43186"/>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p:txBody>
        </p:sp>
        <p:grpSp>
          <p:nvGrpSpPr>
            <p:cNvPr id="15" name="组合 14"/>
            <p:cNvGrpSpPr/>
            <p:nvPr/>
          </p:nvGrpSpPr>
          <p:grpSpPr bwMode="auto">
            <a:xfrm>
              <a:off x="1600200" y="1740693"/>
              <a:ext cx="2879725" cy="2889250"/>
              <a:chOff x="1371105" y="1840526"/>
              <a:chExt cx="3048726" cy="3057872"/>
            </a:xfrm>
            <a:solidFill>
              <a:srgbClr val="0070C0"/>
            </a:solidFill>
          </p:grpSpPr>
          <p:sp>
            <p:nvSpPr>
              <p:cNvPr id="33" name="Oval 5"/>
              <p:cNvSpPr>
                <a:spLocks noChangeArrowheads="1"/>
              </p:cNvSpPr>
              <p:nvPr/>
            </p:nvSpPr>
            <p:spPr bwMode="auto">
              <a:xfrm>
                <a:off x="1371105" y="1840526"/>
                <a:ext cx="3048726" cy="3057872"/>
              </a:xfrm>
              <a:prstGeom prst="ellipse">
                <a:avLst/>
              </a:pr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34" name="Oval 5"/>
              <p:cNvSpPr>
                <a:spLocks noChangeArrowheads="1"/>
              </p:cNvSpPr>
              <p:nvPr/>
            </p:nvSpPr>
            <p:spPr bwMode="auto">
              <a:xfrm>
                <a:off x="1505539" y="1975363"/>
                <a:ext cx="2779858" cy="2788198"/>
              </a:xfrm>
              <a:prstGeom prst="ellipse">
                <a:avLst/>
              </a:prstGeom>
              <a:grpFill/>
              <a:ln w="9525">
                <a:solidFill>
                  <a:srgbClr val="F8F8F8"/>
                </a:solidFill>
                <a:prstDash val="dash"/>
                <a:round/>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grpSp>
        <p:sp>
          <p:nvSpPr>
            <p:cNvPr id="16" name="TextBox 11"/>
            <p:cNvSpPr txBox="1">
              <a:spLocks noChangeArrowheads="1"/>
            </p:cNvSpPr>
            <p:nvPr/>
          </p:nvSpPr>
          <p:spPr bwMode="auto">
            <a:xfrm>
              <a:off x="1965584" y="2361270"/>
              <a:ext cx="2148700" cy="1412292"/>
            </a:xfrm>
            <a:prstGeom prst="rect">
              <a:avLst/>
            </a:prstGeom>
            <a:noFill/>
            <a:ln>
              <a:noFill/>
            </a:ln>
          </p:spPr>
          <p:txBody>
            <a:bodyPr lIns="86372" tIns="43186" rIns="86372" bIns="43186">
              <a:spAutoFit/>
            </a:bodyPr>
            <a:lstStyle>
              <a:lvl1pPr eaLnBrk="0" hangingPunct="0">
                <a:defRPr b="1">
                  <a:solidFill>
                    <a:schemeClr val="tx1"/>
                  </a:solidFill>
                  <a:latin typeface="Amelia BT"/>
                  <a:ea typeface="宋体" panose="02010600030101010101" pitchFamily="2" charset="-122"/>
                </a:defRPr>
              </a:lvl1pPr>
              <a:lvl2pPr marL="742950" indent="-285750" eaLnBrk="0" hangingPunct="0">
                <a:defRPr b="1">
                  <a:solidFill>
                    <a:schemeClr val="tx1"/>
                  </a:solidFill>
                  <a:latin typeface="Amelia BT"/>
                  <a:ea typeface="宋体" panose="02010600030101010101" pitchFamily="2" charset="-122"/>
                </a:defRPr>
              </a:lvl2pPr>
              <a:lvl3pPr marL="1143000" indent="-228600" eaLnBrk="0" hangingPunct="0">
                <a:defRPr b="1">
                  <a:solidFill>
                    <a:schemeClr val="tx1"/>
                  </a:solidFill>
                  <a:latin typeface="Amelia BT"/>
                  <a:ea typeface="宋体" panose="02010600030101010101" pitchFamily="2" charset="-122"/>
                </a:defRPr>
              </a:lvl3pPr>
              <a:lvl4pPr marL="1600200" indent="-228600" eaLnBrk="0" hangingPunct="0">
                <a:defRPr b="1">
                  <a:solidFill>
                    <a:schemeClr val="tx1"/>
                  </a:solidFill>
                  <a:latin typeface="Amelia BT"/>
                  <a:ea typeface="宋体" panose="02010600030101010101" pitchFamily="2" charset="-122"/>
                </a:defRPr>
              </a:lvl4pPr>
              <a:lvl5pPr marL="2057400" indent="-228600" eaLnBrk="0" hangingPunct="0">
                <a:defRPr b="1">
                  <a:solidFill>
                    <a:schemeClr val="tx1"/>
                  </a:solidFill>
                  <a:latin typeface="Amelia BT"/>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Amelia BT"/>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Amelia BT"/>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Amelia BT"/>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Amelia BT"/>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000" b="1" i="0" u="none" strike="noStrike" kern="1200" cap="none" spc="0" normalizeH="0" baseline="0" noProof="0" dirty="0">
                  <a:ln>
                    <a:noFill/>
                  </a:ln>
                  <a:solidFill>
                    <a:srgbClr val="F8F8F8"/>
                  </a:solidFill>
                  <a:effectLst/>
                  <a:uLnTx/>
                  <a:uFillTx/>
                  <a:latin typeface="+mj-ea"/>
                  <a:ea typeface="+mj-ea"/>
                  <a:cs typeface="+mn-cs"/>
                </a:rPr>
                <a:t>主要</a:t>
              </a:r>
              <a:endParaRPr kumimoji="0" lang="en-US" altLang="zh-CN" sz="4000" b="1" i="0" u="none" strike="noStrike" kern="1200" cap="none" spc="0" normalizeH="0" baseline="0" noProof="0" dirty="0">
                <a:ln>
                  <a:noFill/>
                </a:ln>
                <a:solidFill>
                  <a:srgbClr val="F8F8F8"/>
                </a:solidFill>
                <a:effectLst/>
                <a:uLnTx/>
                <a:uFillTx/>
                <a:latin typeface="+mj-ea"/>
                <a:ea typeface="+mj-ea"/>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000" b="1" i="0" u="none" strike="noStrike" kern="1200" cap="none" spc="0" normalizeH="0" baseline="0" noProof="0" dirty="0">
                  <a:ln>
                    <a:noFill/>
                  </a:ln>
                  <a:solidFill>
                    <a:srgbClr val="F8F8F8"/>
                  </a:solidFill>
                  <a:effectLst/>
                  <a:uLnTx/>
                  <a:uFillTx/>
                  <a:latin typeface="+mj-ea"/>
                  <a:ea typeface="+mj-ea"/>
                  <a:cs typeface="+mn-cs"/>
                </a:rPr>
                <a:t>内容</a:t>
              </a:r>
              <a:endParaRPr kumimoji="0" lang="zh-CN" altLang="en-US" sz="4000" b="1" i="0" u="none" strike="noStrike" kern="1200" cap="none" spc="0" normalizeH="0" baseline="0" noProof="0" dirty="0">
                <a:ln>
                  <a:noFill/>
                </a:ln>
                <a:solidFill>
                  <a:srgbClr val="F8F8F8"/>
                </a:solidFill>
                <a:effectLst/>
                <a:uLnTx/>
                <a:uFillTx/>
                <a:latin typeface="+mj-ea"/>
                <a:ea typeface="+mj-ea"/>
                <a:cs typeface="+mn-cs"/>
              </a:endParaRPr>
            </a:p>
          </p:txBody>
        </p:sp>
      </p:grpSp>
      <p:grpSp>
        <p:nvGrpSpPr>
          <p:cNvPr id="14341" name="组合 44"/>
          <p:cNvGrpSpPr/>
          <p:nvPr/>
        </p:nvGrpSpPr>
        <p:grpSpPr>
          <a:xfrm>
            <a:off x="3276600" y="955675"/>
            <a:ext cx="8624888" cy="5099050"/>
            <a:chOff x="3148849" y="1081985"/>
            <a:chExt cx="8928478" cy="5099650"/>
          </a:xfrm>
        </p:grpSpPr>
        <p:sp>
          <p:nvSpPr>
            <p:cNvPr id="17" name="Freeform 5"/>
            <p:cNvSpPr/>
            <p:nvPr/>
          </p:nvSpPr>
          <p:spPr bwMode="auto">
            <a:xfrm>
              <a:off x="3148849" y="1081985"/>
              <a:ext cx="1418184" cy="5099650"/>
            </a:xfrm>
            <a:custGeom>
              <a:avLst/>
              <a:gdLst>
                <a:gd name="T0" fmla="*/ 0 w 1049"/>
                <a:gd name="T1" fmla="*/ 0 h 7451"/>
                <a:gd name="T2" fmla="*/ 764840 w 1049"/>
                <a:gd name="T3" fmla="*/ 2635925 h 7451"/>
                <a:gd name="T4" fmla="*/ 0 w 1049"/>
                <a:gd name="T5" fmla="*/ 5271143 h 7451"/>
                <a:gd name="T6" fmla="*/ 0 60000 65536"/>
                <a:gd name="T7" fmla="*/ 0 60000 65536"/>
                <a:gd name="T8" fmla="*/ 0 60000 65536"/>
              </a:gdLst>
              <a:ahLst/>
              <a:cxnLst>
                <a:cxn ang="T6">
                  <a:pos x="T0" y="T1"/>
                </a:cxn>
                <a:cxn ang="T7">
                  <a:pos x="T2" y="T3"/>
                </a:cxn>
                <a:cxn ang="T8">
                  <a:pos x="T4" y="T5"/>
                </a:cxn>
              </a:cxnLst>
              <a:rect l="0" t="0" r="r" b="b"/>
              <a:pathLst>
                <a:path w="1049" h="7451">
                  <a:moveTo>
                    <a:pt x="0" y="0"/>
                  </a:moveTo>
                  <a:cubicBezTo>
                    <a:pt x="665" y="1085"/>
                    <a:pt x="1049" y="2360"/>
                    <a:pt x="1049" y="3726"/>
                  </a:cubicBezTo>
                  <a:cubicBezTo>
                    <a:pt x="1049" y="5091"/>
                    <a:pt x="665" y="6367"/>
                    <a:pt x="0" y="7451"/>
                  </a:cubicBezTo>
                </a:path>
              </a:pathLst>
            </a:custGeom>
            <a:noFill/>
            <a:ln w="38100" cap="flat">
              <a:solidFill>
                <a:schemeClr val="accent5">
                  <a:lumMod val="50000"/>
                </a:schemeClr>
              </a:solidFill>
              <a:prstDash val="dash"/>
              <a:miter lim="800000"/>
            </a:ln>
          </p:spPr>
          <p:txBody>
            <a:bodyPr lIns="86372" tIns="43186" rIns="86372" bIns="43186"/>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8" name="Freeform 13"/>
            <p:cNvSpPr/>
            <p:nvPr/>
          </p:nvSpPr>
          <p:spPr bwMode="auto">
            <a:xfrm>
              <a:off x="4864803" y="2654113"/>
              <a:ext cx="7212524" cy="841474"/>
            </a:xfrm>
            <a:custGeom>
              <a:avLst/>
              <a:gdLst>
                <a:gd name="T0" fmla="*/ 10 w 7091"/>
                <a:gd name="T1" fmla="*/ 0 h 933"/>
                <a:gd name="T2" fmla="*/ 6624 w 7091"/>
                <a:gd name="T3" fmla="*/ 0 h 933"/>
                <a:gd name="T4" fmla="*/ 7091 w 7091"/>
                <a:gd name="T5" fmla="*/ 466 h 933"/>
                <a:gd name="T6" fmla="*/ 7091 w 7091"/>
                <a:gd name="T7" fmla="*/ 466 h 933"/>
                <a:gd name="T8" fmla="*/ 6624 w 7091"/>
                <a:gd name="T9" fmla="*/ 933 h 933"/>
                <a:gd name="T10" fmla="*/ 10 w 7091"/>
                <a:gd name="T11" fmla="*/ 933 h 933"/>
                <a:gd name="T12" fmla="*/ 0 w 7091"/>
                <a:gd name="T13" fmla="*/ 933 h 933"/>
                <a:gd name="T14" fmla="*/ 192 w 7091"/>
                <a:gd name="T15" fmla="*/ 466 h 933"/>
                <a:gd name="T16" fmla="*/ 0 w 7091"/>
                <a:gd name="T17" fmla="*/ 0 h 933"/>
                <a:gd name="T18" fmla="*/ 10 w 7091"/>
                <a:gd name="T19" fmla="*/ 0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91" h="933">
                  <a:moveTo>
                    <a:pt x="10" y="0"/>
                  </a:moveTo>
                  <a:lnTo>
                    <a:pt x="6624" y="0"/>
                  </a:lnTo>
                  <a:cubicBezTo>
                    <a:pt x="6881" y="0"/>
                    <a:pt x="7091" y="210"/>
                    <a:pt x="7091" y="466"/>
                  </a:cubicBezTo>
                  <a:lnTo>
                    <a:pt x="7091" y="466"/>
                  </a:lnTo>
                  <a:cubicBezTo>
                    <a:pt x="7091" y="723"/>
                    <a:pt x="6881" y="933"/>
                    <a:pt x="6624" y="933"/>
                  </a:cubicBezTo>
                  <a:lnTo>
                    <a:pt x="10" y="933"/>
                  </a:lnTo>
                  <a:cubicBezTo>
                    <a:pt x="7" y="933"/>
                    <a:pt x="4" y="933"/>
                    <a:pt x="0" y="933"/>
                  </a:cubicBezTo>
                  <a:cubicBezTo>
                    <a:pt x="119" y="813"/>
                    <a:pt x="192" y="648"/>
                    <a:pt x="192" y="466"/>
                  </a:cubicBezTo>
                  <a:cubicBezTo>
                    <a:pt x="192" y="284"/>
                    <a:pt x="119" y="120"/>
                    <a:pt x="0" y="0"/>
                  </a:cubicBezTo>
                  <a:cubicBezTo>
                    <a:pt x="4" y="0"/>
                    <a:pt x="7" y="0"/>
                    <a:pt x="10" y="0"/>
                  </a:cubicBezTo>
                  <a:close/>
                </a:path>
              </a:pathLst>
            </a:custGeom>
            <a:solidFill>
              <a:schemeClr val="bg1">
                <a:lumMod val="95000"/>
              </a:schemeClr>
            </a:solidFill>
            <a:ln>
              <a:solidFill>
                <a:schemeClr val="bg1">
                  <a:lumMod val="95000"/>
                </a:schemeClr>
              </a:solidFill>
            </a:ln>
          </p:spPr>
          <p:style>
            <a:lnRef idx="1">
              <a:schemeClr val="accent3"/>
            </a:lnRef>
            <a:fillRef idx="3">
              <a:schemeClr val="accent3"/>
            </a:fillRef>
            <a:effectRef idx="2">
              <a:schemeClr val="accent3"/>
            </a:effectRef>
            <a:fontRef idx="minor">
              <a:schemeClr val="lt1"/>
            </a:fontRef>
          </p:style>
          <p:txBody>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charset="-122"/>
                  <a:cs typeface="Arial" panose="020B0604020202020204" pitchFamily="34" charset="0"/>
                </a:defRPr>
              </a:lvl1pPr>
              <a:lvl2pPr>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charset="-122"/>
                  <a:cs typeface="Arial" panose="020B0604020202020204" pitchFamily="34" charset="0"/>
                </a:defRPr>
              </a:lvl2pPr>
              <a:lvl3pPr>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charset="-122"/>
                  <a:cs typeface="Arial" panose="020B0604020202020204" pitchFamily="34" charset="0"/>
                </a:defRPr>
              </a:lvl3pPr>
              <a:lvl4pPr>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4pPr>
              <a:lvl5pPr>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5pPr>
              <a:lvl6pPr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6pPr>
              <a:lvl7pPr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7pPr>
              <a:lvl8pPr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8pPr>
              <a:lvl9pPr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charset="-122"/>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2200" b="0" i="0" u="none" strike="noStrike" kern="1200" cap="none" spc="0" normalizeH="0" baseline="0" noProof="1">
                <a:ln>
                  <a:noFill/>
                </a:ln>
                <a:solidFill>
                  <a:schemeClr val="tx1"/>
                </a:solidFill>
                <a:effectLst/>
                <a:uLnTx/>
                <a:uFillTx/>
                <a:latin typeface="微软雅黑" panose="020B0503020204020204" charset="-122"/>
                <a:ea typeface="微软雅黑" panose="020B0503020204020204" charset="-122"/>
                <a:cs typeface="Arial" panose="020B0604020202020204" pitchFamily="34" charset="0"/>
              </a:endParaRPr>
            </a:p>
          </p:txBody>
        </p:sp>
        <p:sp>
          <p:nvSpPr>
            <p:cNvPr id="19" name="Oval 12"/>
            <p:cNvSpPr>
              <a:spLocks noChangeArrowheads="1"/>
            </p:cNvSpPr>
            <p:nvPr/>
          </p:nvSpPr>
          <p:spPr bwMode="auto">
            <a:xfrm>
              <a:off x="4020138" y="2687772"/>
              <a:ext cx="844666" cy="808132"/>
            </a:xfrm>
            <a:prstGeom prst="ellipse">
              <a:avLst/>
            </a:prstGeom>
            <a:solidFill>
              <a:srgbClr val="0070C0"/>
            </a:solidFill>
          </p:spPr>
          <p:style>
            <a:lnRef idx="1">
              <a:schemeClr val="accent3"/>
            </a:lnRef>
            <a:fillRef idx="3">
              <a:schemeClr val="accent3"/>
            </a:fillRef>
            <a:effectRef idx="2">
              <a:schemeClr val="accent3"/>
            </a:effectRef>
            <a:fontRef idx="minor">
              <a:schemeClr val="lt1"/>
            </a:fontRef>
          </p:style>
          <p:txBody>
            <a:bodyPr lIns="86372" tIns="43186" rIns="86372" bIns="43186"/>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schemeClr val="bg1"/>
                  </a:solidFill>
                  <a:effectLst/>
                  <a:uLnTx/>
                  <a:uFillTx/>
                  <a:latin typeface="+mn-ea"/>
                  <a:ea typeface="+mn-ea"/>
                  <a:cs typeface="+mn-cs"/>
                </a:rPr>
                <a:t>二</a:t>
              </a:r>
              <a:endParaRPr kumimoji="0" lang="zh-CN" altLang="en-US" sz="2800" b="1" i="0" u="none" strike="noStrike" kern="1200" cap="none" spc="0" normalizeH="0" baseline="0" noProof="0" dirty="0">
                <a:ln>
                  <a:noFill/>
                </a:ln>
                <a:solidFill>
                  <a:schemeClr val="bg1"/>
                </a:solidFill>
                <a:effectLst/>
                <a:uLnTx/>
                <a:uFillTx/>
                <a:latin typeface="+mn-ea"/>
                <a:ea typeface="+mn-ea"/>
                <a:cs typeface="+mn-cs"/>
              </a:endParaRPr>
            </a:p>
          </p:txBody>
        </p:sp>
        <p:sp>
          <p:nvSpPr>
            <p:cNvPr id="20" name="Freeform 13"/>
            <p:cNvSpPr/>
            <p:nvPr/>
          </p:nvSpPr>
          <p:spPr bwMode="auto">
            <a:xfrm>
              <a:off x="4397443" y="1379835"/>
              <a:ext cx="7646360" cy="898631"/>
            </a:xfrm>
            <a:custGeom>
              <a:avLst/>
              <a:gdLst>
                <a:gd name="T0" fmla="*/ 10 w 7091"/>
                <a:gd name="T1" fmla="*/ 0 h 933"/>
                <a:gd name="T2" fmla="*/ 6624 w 7091"/>
                <a:gd name="T3" fmla="*/ 0 h 933"/>
                <a:gd name="T4" fmla="*/ 7091 w 7091"/>
                <a:gd name="T5" fmla="*/ 466 h 933"/>
                <a:gd name="T6" fmla="*/ 7091 w 7091"/>
                <a:gd name="T7" fmla="*/ 466 h 933"/>
                <a:gd name="T8" fmla="*/ 6624 w 7091"/>
                <a:gd name="T9" fmla="*/ 933 h 933"/>
                <a:gd name="T10" fmla="*/ 10 w 7091"/>
                <a:gd name="T11" fmla="*/ 933 h 933"/>
                <a:gd name="T12" fmla="*/ 0 w 7091"/>
                <a:gd name="T13" fmla="*/ 933 h 933"/>
                <a:gd name="T14" fmla="*/ 192 w 7091"/>
                <a:gd name="T15" fmla="*/ 466 h 933"/>
                <a:gd name="T16" fmla="*/ 0 w 7091"/>
                <a:gd name="T17" fmla="*/ 0 h 933"/>
                <a:gd name="T18" fmla="*/ 10 w 7091"/>
                <a:gd name="T19" fmla="*/ 0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91" h="933">
                  <a:moveTo>
                    <a:pt x="10" y="0"/>
                  </a:moveTo>
                  <a:lnTo>
                    <a:pt x="6624" y="0"/>
                  </a:lnTo>
                  <a:cubicBezTo>
                    <a:pt x="6881" y="0"/>
                    <a:pt x="7091" y="210"/>
                    <a:pt x="7091" y="466"/>
                  </a:cubicBezTo>
                  <a:lnTo>
                    <a:pt x="7091" y="466"/>
                  </a:lnTo>
                  <a:cubicBezTo>
                    <a:pt x="7091" y="723"/>
                    <a:pt x="6881" y="933"/>
                    <a:pt x="6624" y="933"/>
                  </a:cubicBezTo>
                  <a:lnTo>
                    <a:pt x="10" y="933"/>
                  </a:lnTo>
                  <a:cubicBezTo>
                    <a:pt x="7" y="933"/>
                    <a:pt x="4" y="933"/>
                    <a:pt x="0" y="933"/>
                  </a:cubicBezTo>
                  <a:cubicBezTo>
                    <a:pt x="119" y="813"/>
                    <a:pt x="192" y="648"/>
                    <a:pt x="192" y="466"/>
                  </a:cubicBezTo>
                  <a:cubicBezTo>
                    <a:pt x="192" y="284"/>
                    <a:pt x="119" y="120"/>
                    <a:pt x="0" y="0"/>
                  </a:cubicBezTo>
                  <a:cubicBezTo>
                    <a:pt x="4" y="0"/>
                    <a:pt x="7" y="0"/>
                    <a:pt x="10" y="0"/>
                  </a:cubicBezTo>
                  <a:close/>
                </a:path>
              </a:pathLst>
            </a:custGeom>
            <a:solidFill>
              <a:schemeClr val="bg1">
                <a:lumMod val="95000"/>
              </a:schemeClr>
            </a:solidFill>
            <a:ln>
              <a:solidFill>
                <a:schemeClr val="bg1">
                  <a:lumMod val="95000"/>
                </a:schemeClr>
              </a:solidFill>
            </a:ln>
          </p:spPr>
          <p:style>
            <a:lnRef idx="1">
              <a:schemeClr val="accent3"/>
            </a:lnRef>
            <a:fillRef idx="3">
              <a:schemeClr val="accent3"/>
            </a:fillRef>
            <a:effectRef idx="2">
              <a:schemeClr val="accent3"/>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p:txBody>
        </p:sp>
        <p:sp>
          <p:nvSpPr>
            <p:cNvPr id="21" name="Oval 12"/>
            <p:cNvSpPr>
              <a:spLocks noChangeArrowheads="1"/>
            </p:cNvSpPr>
            <p:nvPr/>
          </p:nvSpPr>
          <p:spPr bwMode="auto">
            <a:xfrm>
              <a:off x="3435773" y="1470334"/>
              <a:ext cx="844666" cy="808132"/>
            </a:xfrm>
            <a:prstGeom prst="ellipse">
              <a:avLst/>
            </a:prstGeom>
            <a:solidFill>
              <a:srgbClr val="0070C0"/>
            </a:solidFill>
          </p:spPr>
          <p:style>
            <a:lnRef idx="1">
              <a:schemeClr val="accent3"/>
            </a:lnRef>
            <a:fillRef idx="3">
              <a:schemeClr val="accent3"/>
            </a:fillRef>
            <a:effectRef idx="2">
              <a:schemeClr val="accent3"/>
            </a:effectRef>
            <a:fontRef idx="minor">
              <a:schemeClr val="lt1"/>
            </a:fontRef>
          </p:style>
          <p:txBody>
            <a:bodyPr lIns="86372" tIns="43186" rIns="86372" bIns="43186"/>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zh-CN" sz="3000" b="1" i="0" u="none" strike="noStrike" kern="1200" cap="none" spc="0" normalizeH="0" baseline="0" noProof="0" dirty="0">
                  <a:ln>
                    <a:noFill/>
                  </a:ln>
                  <a:solidFill>
                    <a:schemeClr val="bg1"/>
                  </a:solidFill>
                  <a:effectLst/>
                  <a:uLnTx/>
                  <a:uFillTx/>
                  <a:latin typeface="+mn-ea"/>
                  <a:ea typeface="+mn-ea"/>
                  <a:cs typeface="+mn-cs"/>
                </a:rPr>
                <a:t>一</a:t>
              </a:r>
              <a:endParaRPr kumimoji="0" lang="zh-CN" altLang="zh-CN" sz="3000" b="1" i="0" u="none" strike="noStrike" kern="1200" cap="none" spc="0" normalizeH="0" baseline="0" noProof="0" dirty="0">
                <a:ln>
                  <a:noFill/>
                </a:ln>
                <a:solidFill>
                  <a:schemeClr val="bg1"/>
                </a:solidFill>
                <a:effectLst/>
                <a:uLnTx/>
                <a:uFillTx/>
                <a:latin typeface="+mn-ea"/>
                <a:ea typeface="+mn-ea"/>
                <a:cs typeface="+mn-cs"/>
              </a:endParaRPr>
            </a:p>
          </p:txBody>
        </p:sp>
        <p:sp>
          <p:nvSpPr>
            <p:cNvPr id="14347" name="TextBox 60"/>
            <p:cNvSpPr txBox="1"/>
            <p:nvPr/>
          </p:nvSpPr>
          <p:spPr>
            <a:xfrm>
              <a:off x="4649844" y="1660207"/>
              <a:ext cx="6776449" cy="429946"/>
            </a:xfrm>
            <a:prstGeom prst="rect">
              <a:avLst/>
            </a:prstGeom>
            <a:noFill/>
            <a:ln w="9525">
              <a:noFill/>
            </a:ln>
          </p:spPr>
          <p:txBody>
            <a:bodyPr anchor="t" anchorCtr="0">
              <a:spAutoFit/>
            </a:bodyPr>
            <a:p>
              <a:pPr eaLnBrk="0" hangingPunct="0"/>
              <a:r>
                <a:rPr lang="zh-CN" altLang="zh-CN" sz="2200" dirty="0">
                  <a:latin typeface="黑体" panose="02010609060101010101" charset="-122"/>
                  <a:ea typeface="黑体" panose="02010609060101010101" charset="-122"/>
                </a:rPr>
                <a:t>继续延缓缴纳2021年第四季度部分税费</a:t>
              </a:r>
              <a:endParaRPr lang="zh-CN" altLang="zh-CN" sz="2200" dirty="0">
                <a:latin typeface="黑体" panose="02010609060101010101" charset="-122"/>
                <a:ea typeface="黑体" panose="02010609060101010101" charset="-122"/>
              </a:endParaRPr>
            </a:p>
          </p:txBody>
        </p:sp>
        <p:sp>
          <p:nvSpPr>
            <p:cNvPr id="22" name="Freeform 13"/>
            <p:cNvSpPr/>
            <p:nvPr/>
          </p:nvSpPr>
          <p:spPr bwMode="auto">
            <a:xfrm>
              <a:off x="4982135" y="3913149"/>
              <a:ext cx="7061668" cy="900536"/>
            </a:xfrm>
            <a:custGeom>
              <a:avLst/>
              <a:gdLst>
                <a:gd name="T0" fmla="*/ 10 w 7091"/>
                <a:gd name="T1" fmla="*/ 0 h 933"/>
                <a:gd name="T2" fmla="*/ 6624 w 7091"/>
                <a:gd name="T3" fmla="*/ 0 h 933"/>
                <a:gd name="T4" fmla="*/ 7091 w 7091"/>
                <a:gd name="T5" fmla="*/ 466 h 933"/>
                <a:gd name="T6" fmla="*/ 7091 w 7091"/>
                <a:gd name="T7" fmla="*/ 466 h 933"/>
                <a:gd name="T8" fmla="*/ 6624 w 7091"/>
                <a:gd name="T9" fmla="*/ 933 h 933"/>
                <a:gd name="T10" fmla="*/ 10 w 7091"/>
                <a:gd name="T11" fmla="*/ 933 h 933"/>
                <a:gd name="T12" fmla="*/ 0 w 7091"/>
                <a:gd name="T13" fmla="*/ 933 h 933"/>
                <a:gd name="T14" fmla="*/ 192 w 7091"/>
                <a:gd name="T15" fmla="*/ 466 h 933"/>
                <a:gd name="T16" fmla="*/ 0 w 7091"/>
                <a:gd name="T17" fmla="*/ 0 h 933"/>
                <a:gd name="T18" fmla="*/ 10 w 7091"/>
                <a:gd name="T19" fmla="*/ 0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91" h="933">
                  <a:moveTo>
                    <a:pt x="10" y="0"/>
                  </a:moveTo>
                  <a:lnTo>
                    <a:pt x="6624" y="0"/>
                  </a:lnTo>
                  <a:cubicBezTo>
                    <a:pt x="6881" y="0"/>
                    <a:pt x="7091" y="210"/>
                    <a:pt x="7091" y="466"/>
                  </a:cubicBezTo>
                  <a:lnTo>
                    <a:pt x="7091" y="466"/>
                  </a:lnTo>
                  <a:cubicBezTo>
                    <a:pt x="7091" y="723"/>
                    <a:pt x="6881" y="933"/>
                    <a:pt x="6624" y="933"/>
                  </a:cubicBezTo>
                  <a:lnTo>
                    <a:pt x="10" y="933"/>
                  </a:lnTo>
                  <a:cubicBezTo>
                    <a:pt x="7" y="933"/>
                    <a:pt x="4" y="933"/>
                    <a:pt x="0" y="933"/>
                  </a:cubicBezTo>
                  <a:cubicBezTo>
                    <a:pt x="119" y="813"/>
                    <a:pt x="192" y="648"/>
                    <a:pt x="192" y="466"/>
                  </a:cubicBezTo>
                  <a:cubicBezTo>
                    <a:pt x="192" y="284"/>
                    <a:pt x="119" y="120"/>
                    <a:pt x="0" y="0"/>
                  </a:cubicBezTo>
                  <a:cubicBezTo>
                    <a:pt x="4" y="0"/>
                    <a:pt x="7" y="0"/>
                    <a:pt x="10" y="0"/>
                  </a:cubicBezTo>
                  <a:close/>
                </a:path>
              </a:pathLst>
            </a:custGeom>
            <a:solidFill>
              <a:schemeClr val="bg1">
                <a:lumMod val="95000"/>
              </a:schemeClr>
            </a:solidFill>
            <a:ln>
              <a:solidFill>
                <a:schemeClr val="bg1">
                  <a:lumMod val="95000"/>
                </a:schemeClr>
              </a:solidFill>
            </a:ln>
          </p:spPr>
          <p:style>
            <a:lnRef idx="1">
              <a:schemeClr val="accent3"/>
            </a:lnRef>
            <a:fillRef idx="3">
              <a:schemeClr val="accent3"/>
            </a:fillRef>
            <a:effectRef idx="2">
              <a:schemeClr val="accent3"/>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p:txBody>
        </p:sp>
        <p:sp>
          <p:nvSpPr>
            <p:cNvPr id="23" name="Oval 12"/>
            <p:cNvSpPr>
              <a:spLocks noChangeArrowheads="1"/>
            </p:cNvSpPr>
            <p:nvPr/>
          </p:nvSpPr>
          <p:spPr bwMode="auto">
            <a:xfrm>
              <a:off x="4020137" y="3959827"/>
              <a:ext cx="844666" cy="808132"/>
            </a:xfrm>
            <a:prstGeom prst="ellipse">
              <a:avLst/>
            </a:prstGeom>
            <a:solidFill>
              <a:srgbClr val="0070C0"/>
            </a:solidFill>
          </p:spPr>
          <p:style>
            <a:lnRef idx="1">
              <a:schemeClr val="accent3"/>
            </a:lnRef>
            <a:fillRef idx="3">
              <a:schemeClr val="accent3"/>
            </a:fillRef>
            <a:effectRef idx="2">
              <a:schemeClr val="accent3"/>
            </a:effectRef>
            <a:fontRef idx="minor">
              <a:schemeClr val="lt1"/>
            </a:fontRef>
          </p:style>
          <p:txBody>
            <a:bodyPr lIns="86372" tIns="43186" rIns="86372" bIns="43186"/>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schemeClr val="bg1"/>
                  </a:solidFill>
                  <a:effectLst/>
                  <a:uLnTx/>
                  <a:uFillTx/>
                  <a:latin typeface="+mn-ea"/>
                  <a:ea typeface="+mn-ea"/>
                  <a:cs typeface="+mn-cs"/>
                </a:rPr>
                <a:t>三</a:t>
              </a:r>
              <a:endParaRPr kumimoji="0" lang="zh-CN" altLang="en-US" sz="2800" b="1" i="0" u="none" strike="noStrike" kern="1200" cap="none" spc="0" normalizeH="0" baseline="0" noProof="0" dirty="0">
                <a:ln>
                  <a:noFill/>
                </a:ln>
                <a:solidFill>
                  <a:schemeClr val="bg1"/>
                </a:solidFill>
                <a:effectLst/>
                <a:uLnTx/>
                <a:uFillTx/>
                <a:latin typeface="+mn-ea"/>
                <a:ea typeface="+mn-ea"/>
                <a:cs typeface="+mn-cs"/>
              </a:endParaRPr>
            </a:p>
          </p:txBody>
        </p:sp>
        <p:sp>
          <p:nvSpPr>
            <p:cNvPr id="14350" name="矩形 42"/>
            <p:cNvSpPr/>
            <p:nvPr/>
          </p:nvSpPr>
          <p:spPr>
            <a:xfrm>
              <a:off x="4747050" y="4767959"/>
              <a:ext cx="184134" cy="457254"/>
            </a:xfrm>
            <a:prstGeom prst="rect">
              <a:avLst/>
            </a:prstGeom>
            <a:noFill/>
            <a:ln w="9525">
              <a:noFill/>
            </a:ln>
          </p:spPr>
          <p:txBody>
            <a:bodyPr wrap="none" anchor="t" anchorCtr="0">
              <a:spAutoFit/>
            </a:bodyPr>
            <a:p>
              <a:pPr eaLnBrk="0" hangingPunct="0"/>
              <a:endParaRPr lang="zh-CN" altLang="en-US" sz="2400" dirty="0">
                <a:latin typeface="微软雅黑" panose="020B0503020204020204" charset="-122"/>
                <a:ea typeface="微软雅黑" panose="020B0503020204020204" charset="-122"/>
              </a:endParaRPr>
            </a:p>
          </p:txBody>
        </p:sp>
        <p:sp>
          <p:nvSpPr>
            <p:cNvPr id="14351" name="矩形 43"/>
            <p:cNvSpPr/>
            <p:nvPr/>
          </p:nvSpPr>
          <p:spPr>
            <a:xfrm>
              <a:off x="4262904" y="5434787"/>
              <a:ext cx="184134" cy="457254"/>
            </a:xfrm>
            <a:prstGeom prst="rect">
              <a:avLst/>
            </a:prstGeom>
            <a:noFill/>
            <a:ln w="9525">
              <a:noFill/>
            </a:ln>
          </p:spPr>
          <p:txBody>
            <a:bodyPr wrap="none" anchor="t" anchorCtr="0">
              <a:spAutoFit/>
            </a:bodyPr>
            <a:p>
              <a:pPr eaLnBrk="0" hangingPunct="0"/>
              <a:endParaRPr lang="zh-CN" altLang="en-US" sz="2400" dirty="0">
                <a:latin typeface="微软雅黑" panose="020B0503020204020204" charset="-122"/>
                <a:ea typeface="微软雅黑" panose="020B0503020204020204" charset="-122"/>
              </a:endParaRPr>
            </a:p>
          </p:txBody>
        </p:sp>
      </p:grpSp>
      <p:sp>
        <p:nvSpPr>
          <p:cNvPr id="14352" name="TextBox 62"/>
          <p:cNvSpPr txBox="1"/>
          <p:nvPr/>
        </p:nvSpPr>
        <p:spPr>
          <a:xfrm>
            <a:off x="5086350" y="2751138"/>
            <a:ext cx="6384925" cy="430212"/>
          </a:xfrm>
          <a:prstGeom prst="rect">
            <a:avLst/>
          </a:prstGeom>
          <a:noFill/>
          <a:ln w="9525">
            <a:noFill/>
          </a:ln>
        </p:spPr>
        <p:txBody>
          <a:bodyPr anchor="t" anchorCtr="0">
            <a:spAutoFit/>
          </a:bodyPr>
          <a:p>
            <a:pPr eaLnBrk="0" hangingPunct="0"/>
            <a:r>
              <a:rPr lang="en-US" altLang="zh-CN" sz="2200" dirty="0">
                <a:latin typeface="微软雅黑" panose="020B0503020204020204" charset="-122"/>
                <a:ea typeface="微软雅黑" panose="020B0503020204020204" charset="-122"/>
              </a:rPr>
              <a:t> </a:t>
            </a:r>
            <a:r>
              <a:rPr lang="zh-CN" altLang="en-US" sz="2200" dirty="0">
                <a:latin typeface="黑体" panose="02010609060101010101" charset="-122"/>
                <a:ea typeface="黑体" panose="02010609060101010101" charset="-122"/>
              </a:rPr>
              <a:t>延缓缴纳2022年第一季度、第二季度部分税费</a:t>
            </a:r>
            <a:endParaRPr lang="zh-CN" altLang="en-US" sz="2200" dirty="0">
              <a:latin typeface="黑体" panose="02010609060101010101" charset="-122"/>
              <a:ea typeface="黑体" panose="02010609060101010101" charset="-122"/>
            </a:endParaRPr>
          </a:p>
        </p:txBody>
      </p:sp>
      <p:sp>
        <p:nvSpPr>
          <p:cNvPr id="24" name="Oval 12"/>
          <p:cNvSpPr>
            <a:spLocks noChangeArrowheads="1"/>
          </p:cNvSpPr>
          <p:nvPr/>
        </p:nvSpPr>
        <p:spPr bwMode="auto">
          <a:xfrm>
            <a:off x="3552825" y="5099050"/>
            <a:ext cx="815975" cy="808038"/>
          </a:xfrm>
          <a:prstGeom prst="ellipse">
            <a:avLst/>
          </a:prstGeom>
          <a:solidFill>
            <a:srgbClr val="0070C0"/>
          </a:solidFill>
        </p:spPr>
        <p:style>
          <a:lnRef idx="1">
            <a:schemeClr val="accent3"/>
          </a:lnRef>
          <a:fillRef idx="3">
            <a:schemeClr val="accent3"/>
          </a:fillRef>
          <a:effectRef idx="2">
            <a:schemeClr val="accent3"/>
          </a:effectRef>
          <a:fontRef idx="minor">
            <a:schemeClr val="lt1"/>
          </a:fontRef>
        </p:style>
        <p:txBody>
          <a:bodyPr lIns="86372" tIns="43186" rIns="86372" bIns="43186"/>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a:ln>
                  <a:noFill/>
                </a:ln>
                <a:solidFill>
                  <a:schemeClr val="bg1"/>
                </a:solidFill>
                <a:effectLst/>
                <a:uLnTx/>
                <a:uFillTx/>
                <a:latin typeface="+mn-ea"/>
                <a:ea typeface="+mn-ea"/>
                <a:cs typeface="+mn-cs"/>
              </a:rPr>
              <a:t>四</a:t>
            </a:r>
            <a:endParaRPr kumimoji="0" lang="zh-CN" altLang="en-US" sz="2800" b="1" i="0" u="none" strike="noStrike" kern="1200" cap="none" spc="0" normalizeH="0" baseline="0" noProof="0" dirty="0">
              <a:ln>
                <a:noFill/>
              </a:ln>
              <a:solidFill>
                <a:schemeClr val="bg1"/>
              </a:solidFill>
              <a:effectLst/>
              <a:uLnTx/>
              <a:uFillTx/>
              <a:latin typeface="+mn-ea"/>
              <a:ea typeface="+mn-ea"/>
              <a:cs typeface="+mn-cs"/>
            </a:endParaRPr>
          </a:p>
        </p:txBody>
      </p:sp>
      <p:sp>
        <p:nvSpPr>
          <p:cNvPr id="25" name="Freeform 13"/>
          <p:cNvSpPr/>
          <p:nvPr/>
        </p:nvSpPr>
        <p:spPr bwMode="auto">
          <a:xfrm>
            <a:off x="4483100" y="5006975"/>
            <a:ext cx="7370763" cy="900113"/>
          </a:xfrm>
          <a:custGeom>
            <a:avLst/>
            <a:gdLst>
              <a:gd name="T0" fmla="*/ 10 w 7091"/>
              <a:gd name="T1" fmla="*/ 0 h 933"/>
              <a:gd name="T2" fmla="*/ 6624 w 7091"/>
              <a:gd name="T3" fmla="*/ 0 h 933"/>
              <a:gd name="T4" fmla="*/ 7091 w 7091"/>
              <a:gd name="T5" fmla="*/ 466 h 933"/>
              <a:gd name="T6" fmla="*/ 7091 w 7091"/>
              <a:gd name="T7" fmla="*/ 466 h 933"/>
              <a:gd name="T8" fmla="*/ 6624 w 7091"/>
              <a:gd name="T9" fmla="*/ 933 h 933"/>
              <a:gd name="T10" fmla="*/ 10 w 7091"/>
              <a:gd name="T11" fmla="*/ 933 h 933"/>
              <a:gd name="T12" fmla="*/ 0 w 7091"/>
              <a:gd name="T13" fmla="*/ 933 h 933"/>
              <a:gd name="T14" fmla="*/ 192 w 7091"/>
              <a:gd name="T15" fmla="*/ 466 h 933"/>
              <a:gd name="T16" fmla="*/ 0 w 7091"/>
              <a:gd name="T17" fmla="*/ 0 h 933"/>
              <a:gd name="T18" fmla="*/ 10 w 7091"/>
              <a:gd name="T19" fmla="*/ 0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91" h="933">
                <a:moveTo>
                  <a:pt x="10" y="0"/>
                </a:moveTo>
                <a:lnTo>
                  <a:pt x="6624" y="0"/>
                </a:lnTo>
                <a:cubicBezTo>
                  <a:pt x="6881" y="0"/>
                  <a:pt x="7091" y="210"/>
                  <a:pt x="7091" y="466"/>
                </a:cubicBezTo>
                <a:lnTo>
                  <a:pt x="7091" y="466"/>
                </a:lnTo>
                <a:cubicBezTo>
                  <a:pt x="7091" y="723"/>
                  <a:pt x="6881" y="933"/>
                  <a:pt x="6624" y="933"/>
                </a:cubicBezTo>
                <a:lnTo>
                  <a:pt x="10" y="933"/>
                </a:lnTo>
                <a:cubicBezTo>
                  <a:pt x="7" y="933"/>
                  <a:pt x="4" y="933"/>
                  <a:pt x="0" y="933"/>
                </a:cubicBezTo>
                <a:cubicBezTo>
                  <a:pt x="119" y="813"/>
                  <a:pt x="192" y="648"/>
                  <a:pt x="192" y="466"/>
                </a:cubicBezTo>
                <a:cubicBezTo>
                  <a:pt x="192" y="284"/>
                  <a:pt x="119" y="120"/>
                  <a:pt x="0" y="0"/>
                </a:cubicBezTo>
                <a:cubicBezTo>
                  <a:pt x="4" y="0"/>
                  <a:pt x="7" y="0"/>
                  <a:pt x="10" y="0"/>
                </a:cubicBezTo>
                <a:close/>
              </a:path>
            </a:pathLst>
          </a:custGeom>
          <a:solidFill>
            <a:schemeClr val="bg1">
              <a:lumMod val="95000"/>
            </a:schemeClr>
          </a:solidFill>
          <a:ln>
            <a:solidFill>
              <a:schemeClr val="bg1">
                <a:lumMod val="95000"/>
              </a:schemeClr>
            </a:solidFill>
          </a:ln>
        </p:spPr>
        <p:style>
          <a:lnRef idx="1">
            <a:schemeClr val="accent3"/>
          </a:lnRef>
          <a:fillRef idx="3">
            <a:schemeClr val="accent3"/>
          </a:fillRef>
          <a:effectRef idx="2">
            <a:schemeClr val="accent3"/>
          </a:effectRef>
          <a:fontRef idx="minor">
            <a:schemeClr val="lt1"/>
          </a:fontRef>
        </p:style>
        <p:txBody>
          <a:bodyPr/>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rPr>
              <a:t>与</a:t>
            </a:r>
            <a:endParaRPr kumimoji="0" lang="zh-CN" altLang="en-US" sz="18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p:txBody>
      </p:sp>
      <p:sp>
        <p:nvSpPr>
          <p:cNvPr id="14355" name="TextBox 62"/>
          <p:cNvSpPr txBox="1"/>
          <p:nvPr/>
        </p:nvSpPr>
        <p:spPr>
          <a:xfrm>
            <a:off x="5372100" y="4022725"/>
            <a:ext cx="6384925" cy="430213"/>
          </a:xfrm>
          <a:prstGeom prst="rect">
            <a:avLst/>
          </a:prstGeom>
          <a:noFill/>
          <a:ln w="9525">
            <a:noFill/>
          </a:ln>
        </p:spPr>
        <p:txBody>
          <a:bodyPr anchor="t" anchorCtr="0">
            <a:spAutoFit/>
          </a:bodyPr>
          <a:p>
            <a:pPr eaLnBrk="0" hangingPunct="0"/>
            <a:r>
              <a:rPr lang="en-US" altLang="zh-CN" sz="2200" dirty="0">
                <a:latin typeface="微软雅黑" panose="020B0503020204020204" charset="-122"/>
                <a:ea typeface="微软雅黑" panose="020B0503020204020204" charset="-122"/>
              </a:rPr>
              <a:t> </a:t>
            </a:r>
            <a:r>
              <a:rPr lang="zh-CN" altLang="en-US" sz="2200" dirty="0">
                <a:latin typeface="黑体" panose="02010609060101010101" charset="-122"/>
                <a:ea typeface="黑体" panose="02010609060101010101" charset="-122"/>
              </a:rPr>
              <a:t>与</a:t>
            </a:r>
            <a:r>
              <a:rPr lang="en-US" altLang="zh-CN" sz="2200" dirty="0">
                <a:latin typeface="黑体" panose="02010609060101010101" charset="-122"/>
                <a:ea typeface="黑体" panose="02010609060101010101" charset="-122"/>
              </a:rPr>
              <a:t>2021</a:t>
            </a:r>
            <a:r>
              <a:rPr lang="zh-CN" altLang="en-US" sz="2200" dirty="0">
                <a:latin typeface="黑体" panose="02010609060101010101" charset="-122"/>
                <a:ea typeface="黑体" panose="02010609060101010101" charset="-122"/>
              </a:rPr>
              <a:t>年度企业所得税汇算清缴的衔接</a:t>
            </a:r>
            <a:endParaRPr lang="zh-CN" altLang="en-US" sz="2200" dirty="0">
              <a:latin typeface="黑体" panose="02010609060101010101" charset="-122"/>
              <a:ea typeface="黑体" panose="02010609060101010101" charset="-122"/>
            </a:endParaRPr>
          </a:p>
        </p:txBody>
      </p:sp>
      <p:sp>
        <p:nvSpPr>
          <p:cNvPr id="14356" name="TextBox 62"/>
          <p:cNvSpPr txBox="1"/>
          <p:nvPr/>
        </p:nvSpPr>
        <p:spPr>
          <a:xfrm>
            <a:off x="4819650" y="5287963"/>
            <a:ext cx="6384925" cy="430212"/>
          </a:xfrm>
          <a:prstGeom prst="rect">
            <a:avLst/>
          </a:prstGeom>
          <a:noFill/>
          <a:ln w="9525">
            <a:noFill/>
          </a:ln>
        </p:spPr>
        <p:txBody>
          <a:bodyPr anchor="t" anchorCtr="0">
            <a:spAutoFit/>
          </a:bodyPr>
          <a:p>
            <a:pPr eaLnBrk="0" hangingPunct="0"/>
            <a:r>
              <a:rPr lang="en-US" altLang="zh-CN" sz="2200" dirty="0">
                <a:latin typeface="黑体" panose="02010609060101010101" charset="-122"/>
                <a:ea typeface="黑体" panose="02010609060101010101" charset="-122"/>
              </a:rPr>
              <a:t> </a:t>
            </a:r>
            <a:r>
              <a:rPr lang="zh-CN" altLang="zh-CN" sz="2200" dirty="0">
                <a:latin typeface="黑体" panose="02010609060101010101" charset="-122"/>
                <a:ea typeface="黑体" panose="02010609060101010101" charset="-122"/>
                <a:sym typeface="微软雅黑" panose="020B0503020204020204" charset="-122"/>
              </a:rPr>
              <a:t>与税收征管法“困难缓税”的衔接</a:t>
            </a:r>
            <a:endParaRPr lang="zh-CN" altLang="zh-CN" sz="2200" dirty="0">
              <a:latin typeface="黑体" panose="02010609060101010101" charset="-122"/>
              <a:ea typeface="黑体" panose="02010609060101010101" charset="-122"/>
              <a:sym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16386"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16388" name="矩形 1"/>
          <p:cNvSpPr/>
          <p:nvPr/>
        </p:nvSpPr>
        <p:spPr>
          <a:xfrm>
            <a:off x="1249363" y="2201863"/>
            <a:ext cx="9693275" cy="4712335"/>
          </a:xfrm>
          <a:prstGeom prst="rect">
            <a:avLst/>
          </a:prstGeom>
          <a:noFill/>
          <a:ln w="9525">
            <a:noFill/>
          </a:ln>
        </p:spPr>
        <p:txBody>
          <a:bodyPr anchor="t" anchorCtr="0">
            <a:spAutoFit/>
            <a:scene3d>
              <a:camera prst="orthographicFront"/>
              <a:lightRig rig="threePt" dir="t"/>
            </a:scene3d>
          </a:bodyPr>
          <a:p>
            <a:pPr marL="457200" indent="-457200" algn="just" eaLnBrk="0" hangingPunct="0">
              <a:lnSpc>
                <a:spcPct val="130000"/>
              </a:lnSpc>
              <a:buFont typeface="Wingdings" panose="05000000000000000000" pitchFamily="2" charset="2"/>
              <a:buChar char="Ø"/>
            </a:pPr>
            <a:r>
              <a:rPr lang="zh-CN" altLang="zh-CN" sz="2800">
                <a:ln/>
                <a:solidFill>
                  <a:schemeClr val="tx1"/>
                </a:solidFill>
                <a:effectLst/>
                <a:latin typeface="仿宋_GB2312" panose="02010609030101010101" charset="-122"/>
                <a:ea typeface="仿宋_GB2312" panose="02010609030101010101" charset="-122"/>
                <a:sym typeface="微软雅黑" panose="020B0503020204020204" charset="-122"/>
              </a:rPr>
              <a:t>《国家税务总局 财政部关于制造业中小微企业延缓缴纳2021年第四季度部分税费有关事项的公告》（2021年第30号）规定的</a:t>
            </a:r>
            <a:r>
              <a:rPr lang="zh-CN" altLang="zh-CN" sz="2800" b="1">
                <a:ln/>
                <a:solidFill>
                  <a:schemeClr val="tx1"/>
                </a:solidFill>
                <a:effectLst/>
                <a:latin typeface="仿宋_GB2312" panose="02010609030101010101" charset="-122"/>
                <a:ea typeface="仿宋_GB2312" panose="02010609030101010101" charset="-122"/>
                <a:sym typeface="微软雅黑" panose="020B0503020204020204" charset="-122"/>
              </a:rPr>
              <a:t>制造业中小微企业延缓缴纳2021年第四季度部分税费政策，缓缴期限继续延长6个月。</a:t>
            </a:r>
            <a:endParaRPr lang="zh-CN" altLang="zh-CN" sz="2800" b="1">
              <a:ln/>
              <a:solidFill>
                <a:schemeClr val="tx1"/>
              </a:solidFill>
              <a:effectLst/>
              <a:latin typeface="微软雅黑" panose="020B0503020204020204" charset="-122"/>
              <a:ea typeface="微软雅黑" panose="020B0503020204020204" charset="-122"/>
              <a:sym typeface="微软雅黑" panose="020B0503020204020204" charset="-122"/>
            </a:endParaRPr>
          </a:p>
          <a:p>
            <a:pPr marL="457200" indent="-457200" algn="just" eaLnBrk="0" hangingPunct="0">
              <a:lnSpc>
                <a:spcPct val="110000"/>
              </a:lnSpc>
              <a:buFont typeface="Wingdings" panose="05000000000000000000" pitchFamily="2" charset="2"/>
              <a:buChar char="Ø"/>
            </a:pPr>
            <a:endParaRPr lang="zh-CN" altLang="zh-CN" sz="2800">
              <a:ln/>
              <a:solidFill>
                <a:schemeClr val="tx1"/>
              </a:solidFill>
              <a:effectLst/>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2800">
              <a:ln/>
              <a:solidFill>
                <a:schemeClr val="tx1"/>
              </a:solidFill>
              <a:effectLst/>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3200">
              <a:ln/>
              <a:solidFill>
                <a:schemeClr val="tx1"/>
              </a:solidFill>
              <a:effectLst/>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en-US" altLang="zh-CN" sz="3200" dirty="0">
              <a:ln/>
              <a:solidFill>
                <a:schemeClr val="tx1"/>
              </a:solidFill>
              <a:effectLst/>
              <a:latin typeface="微软雅黑" panose="020B0503020204020204" charset="-122"/>
              <a:ea typeface="微软雅黑" panose="020B0503020204020204" charset="-122"/>
            </a:endParaRPr>
          </a:p>
          <a:p>
            <a:pPr marL="457200" indent="-457200" algn="just" eaLnBrk="0" hangingPunct="0">
              <a:buFont typeface="Wingdings" panose="05000000000000000000" pitchFamily="2" charset="2"/>
              <a:buChar char="Ø"/>
            </a:pPr>
            <a:endParaRPr lang="en-US" altLang="zh-CN" sz="3200" dirty="0">
              <a:ln/>
              <a:solidFill>
                <a:schemeClr val="tx1"/>
              </a:solidFill>
              <a:effectLst/>
              <a:latin typeface="微软雅黑" panose="020B0503020204020204" charset="-122"/>
              <a:ea typeface="微软雅黑" panose="020B0503020204020204" charset="-122"/>
            </a:endParaRPr>
          </a:p>
        </p:txBody>
      </p:sp>
      <p:sp>
        <p:nvSpPr>
          <p:cNvPr id="16389" name="TextBox 62"/>
          <p:cNvSpPr txBox="1"/>
          <p:nvPr/>
        </p:nvSpPr>
        <p:spPr>
          <a:xfrm>
            <a:off x="1857375" y="1266825"/>
            <a:ext cx="6384925" cy="522288"/>
          </a:xfrm>
          <a:prstGeom prst="rect">
            <a:avLst/>
          </a:prstGeom>
          <a:noFill/>
          <a:ln w="9525">
            <a:noFill/>
          </a:ln>
        </p:spPr>
        <p:txBody>
          <a:bodyPr anchor="t" anchorCtr="0">
            <a:spAutoFit/>
            <a:scene3d>
              <a:camera prst="orthographicFront"/>
              <a:lightRig rig="threePt" dir="t"/>
            </a:scene3d>
          </a:bodyPr>
          <a:p>
            <a:pPr eaLnBrk="0" hangingPunct="0"/>
            <a:r>
              <a:rPr lang="en-US" altLang="zh-CN" sz="2800" dirty="0">
                <a:ln/>
                <a:solidFill>
                  <a:schemeClr val="tx1"/>
                </a:solidFill>
                <a:effectLst/>
                <a:latin typeface="黑体" panose="02010609060101010101" charset="-122"/>
                <a:ea typeface="黑体" panose="02010609060101010101" charset="-122"/>
              </a:rPr>
              <a:t>1. </a:t>
            </a:r>
            <a:r>
              <a:rPr lang="zh-CN" altLang="en-US" sz="2800" dirty="0">
                <a:ln/>
                <a:solidFill>
                  <a:schemeClr val="tx1"/>
                </a:solidFill>
                <a:effectLst/>
                <a:latin typeface="黑体" panose="02010609060101010101" charset="-122"/>
                <a:ea typeface="黑体" panose="02010609060101010101" charset="-122"/>
              </a:rPr>
              <a:t>政策规定</a:t>
            </a:r>
            <a:endParaRPr lang="zh-CN" altLang="en-US" sz="2800" dirty="0">
              <a:ln/>
              <a:solidFill>
                <a:schemeClr val="tx1"/>
              </a:solidFill>
              <a:effectLst/>
              <a:latin typeface="黑体" panose="02010609060101010101" charset="-122"/>
              <a:ea typeface="黑体" panose="02010609060101010101" charset="-122"/>
            </a:endParaRPr>
          </a:p>
        </p:txBody>
      </p:sp>
      <p:sp>
        <p:nvSpPr>
          <p:cNvPr id="62" name="Title 1"/>
          <p:cNvSpPr txBox="1"/>
          <p:nvPr/>
        </p:nvSpPr>
        <p:spPr>
          <a:xfrm>
            <a:off x="1143000" y="266700"/>
            <a:ext cx="6297613" cy="506413"/>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rPr>
              <a:t>（一）继续延缓缴纳2021年第四季度部分税费</a:t>
            </a:r>
            <a:endPar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6297613" cy="506413"/>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rPr>
              <a:t>（一）继续延缓缴纳2021年第四季度部分税费</a:t>
            </a:r>
            <a:endPar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18433"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18434"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18436" name="矩形 1"/>
          <p:cNvSpPr/>
          <p:nvPr/>
        </p:nvSpPr>
        <p:spPr>
          <a:xfrm>
            <a:off x="1249363" y="2201863"/>
            <a:ext cx="9693275" cy="5014595"/>
          </a:xfrm>
          <a:prstGeom prst="rect">
            <a:avLst/>
          </a:prstGeom>
          <a:noFill/>
          <a:ln w="9525">
            <a:noFill/>
          </a:ln>
        </p:spPr>
        <p:txBody>
          <a:bodyPr anchor="t" anchorCtr="0">
            <a:spAutoFit/>
          </a:bodyPr>
          <a:p>
            <a:pPr marL="457200" indent="-457200" algn="just" eaLnBrk="0" hangingPunct="0">
              <a:buFont typeface="Wingdings" panose="05000000000000000000" pitchFamily="2" charset="2"/>
              <a:buChar char="Ø"/>
            </a:pPr>
            <a:r>
              <a:rPr lang="zh-CN" altLang="zh-CN" sz="2800" b="1">
                <a:latin typeface="仿宋_GB2312" panose="02010609030101010101" charset="-122"/>
                <a:ea typeface="仿宋_GB2312" panose="02010609030101010101" charset="-122"/>
                <a:sym typeface="微软雅黑" panose="020B0503020204020204" charset="-122"/>
              </a:rPr>
              <a:t>（</a:t>
            </a:r>
            <a:r>
              <a:rPr lang="en-US" altLang="zh-CN" sz="2800" b="1">
                <a:latin typeface="仿宋_GB2312" panose="02010609030101010101" charset="-122"/>
                <a:ea typeface="仿宋_GB2312" panose="02010609030101010101" charset="-122"/>
                <a:sym typeface="微软雅黑" panose="020B0503020204020204" charset="-122"/>
              </a:rPr>
              <a:t>1</a:t>
            </a:r>
            <a:r>
              <a:rPr lang="zh-CN" altLang="en-US" sz="2800" b="1">
                <a:latin typeface="仿宋_GB2312" panose="02010609030101010101" charset="-122"/>
                <a:ea typeface="仿宋_GB2312" panose="02010609030101010101" charset="-122"/>
                <a:sym typeface="微软雅黑" panose="020B0503020204020204" charset="-122"/>
              </a:rPr>
              <a:t>）</a:t>
            </a:r>
            <a:r>
              <a:rPr lang="zh-CN" altLang="zh-CN" sz="2800" b="1">
                <a:latin typeface="仿宋_GB2312" panose="02010609030101010101" charset="-122"/>
                <a:ea typeface="仿宋_GB2312" panose="02010609030101010101" charset="-122"/>
                <a:sym typeface="微软雅黑" panose="020B0503020204020204" charset="-122"/>
              </a:rPr>
              <a:t>公告施行前尚未缴纳入库的</a:t>
            </a:r>
            <a:endParaRPr lang="zh-CN" altLang="zh-CN" sz="2800" b="1">
              <a:latin typeface="仿宋_GB2312" panose="02010609030101010101" charset="-122"/>
              <a:ea typeface="仿宋_GB2312" panose="02010609030101010101"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28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20000"/>
              </a:lnSpc>
              <a:buFont typeface="Wingdings" panose="05000000000000000000" pitchFamily="2" charset="2"/>
              <a:buChar char="Ø"/>
            </a:pPr>
            <a:r>
              <a:rPr lang="zh-CN" altLang="zh-CN" sz="2800">
                <a:latin typeface="仿宋_GB2312" panose="02010609030101010101" charset="-122"/>
                <a:ea typeface="仿宋_GB2312" panose="02010609030101010101" charset="-122"/>
                <a:sym typeface="微软雅黑" panose="020B0503020204020204" charset="-122"/>
              </a:rPr>
              <a:t>纳税人2021年第四季度已享受缓缴的税款在公告施行前尚未缴纳入库的，我们已通过系统升级，修改了所属期为2021年四季度相关税费的缴纳期限，将原缴款期限在已延缓</a:t>
            </a:r>
            <a:r>
              <a:rPr lang="en-US" altLang="zh-CN" sz="2800">
                <a:latin typeface="仿宋_GB2312" panose="02010609030101010101" charset="-122"/>
                <a:ea typeface="仿宋_GB2312" panose="02010609030101010101" charset="-122"/>
                <a:sym typeface="微软雅黑" panose="020B0503020204020204" charset="-122"/>
              </a:rPr>
              <a:t>3</a:t>
            </a:r>
            <a:r>
              <a:rPr lang="zh-CN" altLang="en-US" sz="2800">
                <a:latin typeface="仿宋_GB2312" panose="02010609030101010101" charset="-122"/>
                <a:ea typeface="仿宋_GB2312" panose="02010609030101010101" charset="-122"/>
                <a:sym typeface="微软雅黑" panose="020B0503020204020204" charset="-122"/>
              </a:rPr>
              <a:t>个月基础上再</a:t>
            </a:r>
            <a:r>
              <a:rPr lang="zh-CN" altLang="zh-CN" sz="2800">
                <a:latin typeface="仿宋_GB2312" panose="02010609030101010101" charset="-122"/>
                <a:ea typeface="仿宋_GB2312" panose="02010609030101010101" charset="-122"/>
                <a:sym typeface="微软雅黑" panose="020B0503020204020204" charset="-122"/>
              </a:rPr>
              <a:t>延长6个月，纳税人只要在此之前缴纳税款，不会产生滞纳金，也不会形成欠税。</a:t>
            </a:r>
            <a:endParaRPr lang="zh-CN" altLang="zh-CN" sz="2800">
              <a:latin typeface="仿宋_GB2312" panose="02010609030101010101" charset="-122"/>
              <a:ea typeface="仿宋_GB2312" panose="02010609030101010101" charset="-122"/>
              <a:sym typeface="微软雅黑" panose="020B0503020204020204" charset="-122"/>
            </a:endParaRPr>
          </a:p>
          <a:p>
            <a:pPr marL="457200" indent="-457200" algn="just" eaLnBrk="0" hangingPunct="0">
              <a:buFont typeface="Wingdings" panose="05000000000000000000" pitchFamily="2" charset="2"/>
              <a:buChar char="Ø"/>
            </a:pPr>
            <a:endParaRPr lang="zh-CN" altLang="zh-CN" sz="3200">
              <a:latin typeface="微软雅黑" panose="020B0503020204020204" charset="-122"/>
              <a:ea typeface="微软雅黑" panose="020B0503020204020204" charset="-122"/>
              <a:sym typeface="微软雅黑" panose="020B0503020204020204" charset="-122"/>
            </a:endParaRPr>
          </a:p>
          <a:p>
            <a:pPr marL="457200" indent="-457200" algn="just" eaLnBrk="0" hangingPunct="0">
              <a:buFont typeface="Wingdings" panose="05000000000000000000" pitchFamily="2" charset="2"/>
              <a:buChar char="Ø"/>
            </a:pPr>
            <a:endParaRPr lang="en-US" altLang="zh-CN" sz="3200" dirty="0">
              <a:latin typeface="微软雅黑" panose="020B0503020204020204" charset="-122"/>
              <a:ea typeface="微软雅黑" panose="020B0503020204020204" charset="-122"/>
            </a:endParaRPr>
          </a:p>
          <a:p>
            <a:pPr marL="457200" indent="-457200" algn="just" eaLnBrk="0" hangingPunct="0">
              <a:buFont typeface="Wingdings" panose="05000000000000000000" pitchFamily="2" charset="2"/>
              <a:buChar char="Ø"/>
            </a:pPr>
            <a:endParaRPr lang="zh-CN" altLang="en-US" sz="3200" dirty="0">
              <a:latin typeface="微软雅黑" panose="020B0503020204020204" charset="-122"/>
              <a:ea typeface="微软雅黑" panose="020B0503020204020204" charset="-122"/>
            </a:endParaRPr>
          </a:p>
        </p:txBody>
      </p:sp>
      <p:sp>
        <p:nvSpPr>
          <p:cNvPr id="18437" name="TextBox 62"/>
          <p:cNvSpPr txBox="1"/>
          <p:nvPr/>
        </p:nvSpPr>
        <p:spPr>
          <a:xfrm>
            <a:off x="1766888" y="1306513"/>
            <a:ext cx="6384925" cy="522287"/>
          </a:xfrm>
          <a:prstGeom prst="rect">
            <a:avLst/>
          </a:prstGeom>
          <a:noFill/>
          <a:ln w="9525">
            <a:noFill/>
          </a:ln>
        </p:spPr>
        <p:txBody>
          <a:bodyPr anchor="t" anchorCtr="0">
            <a:spAutoFit/>
          </a:bodyPr>
          <a:p>
            <a:pPr eaLnBrk="0" hangingPunct="0"/>
            <a:r>
              <a:rPr lang="en-US" altLang="zh-CN" sz="2800" dirty="0">
                <a:latin typeface="黑体" panose="02010609060101010101" charset="-122"/>
                <a:ea typeface="黑体" panose="02010609060101010101" charset="-122"/>
              </a:rPr>
              <a:t>2. </a:t>
            </a:r>
            <a:r>
              <a:rPr lang="zh-CN" altLang="en-US" sz="2800" dirty="0">
                <a:latin typeface="黑体" panose="02010609060101010101" charset="-122"/>
                <a:ea typeface="黑体" panose="02010609060101010101" charset="-122"/>
              </a:rPr>
              <a:t>具体操作</a:t>
            </a:r>
            <a:endParaRPr lang="zh-CN" altLang="en-US" sz="2800" dirty="0">
              <a:latin typeface="黑体" panose="02010609060101010101" charset="-122"/>
              <a:ea typeface="黑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 name="Title 1"/>
          <p:cNvSpPr txBox="1"/>
          <p:nvPr/>
        </p:nvSpPr>
        <p:spPr>
          <a:xfrm>
            <a:off x="1143000" y="266700"/>
            <a:ext cx="6297613" cy="506413"/>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rPr>
              <a:t>（一）继续延缓缴纳2021年第四季度部分税费</a:t>
            </a:r>
            <a:endParaRPr kumimoji="0" lang="zh-CN" altLang="en-US" sz="2400" b="1" i="0" u="none" strike="noStrike" kern="1200" cap="none" spc="0" normalizeH="0" baseline="0" noProof="0" dirty="0">
              <a:ln>
                <a:noFill/>
              </a:ln>
              <a:solidFill>
                <a:schemeClr val="tx1">
                  <a:lumMod val="75000"/>
                  <a:lumOff val="25000"/>
                </a:schemeClr>
              </a:solidFill>
              <a:effectLst/>
              <a:uLnTx/>
              <a:uFillTx/>
              <a:latin typeface="微软雅黑" panose="020B0503020204020204" charset="-122"/>
              <a:ea typeface="微软雅黑" panose="020B0503020204020204" charset="-122"/>
              <a:cs typeface="Open Sans Light" pitchFamily="34" charset="0"/>
            </a:endParaRPr>
          </a:p>
        </p:txBody>
      </p:sp>
      <p:sp>
        <p:nvSpPr>
          <p:cNvPr id="63" name="L 形 62"/>
          <p:cNvSpPr/>
          <p:nvPr/>
        </p:nvSpPr>
        <p:spPr>
          <a:xfrm rot="13498344">
            <a:off x="533400" y="423863"/>
            <a:ext cx="192088" cy="192088"/>
          </a:xfrm>
          <a:prstGeom prst="corner">
            <a:avLst>
              <a:gd name="adj1" fmla="val 28065"/>
              <a:gd name="adj2" fmla="val 28972"/>
            </a:avLst>
          </a:prstGeom>
          <a:solidFill>
            <a:srgbClr val="399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4" name="L 形 63"/>
          <p:cNvSpPr/>
          <p:nvPr/>
        </p:nvSpPr>
        <p:spPr>
          <a:xfrm rot="13498344">
            <a:off x="712788" y="423863"/>
            <a:ext cx="193675" cy="192088"/>
          </a:xfrm>
          <a:prstGeom prst="corner">
            <a:avLst>
              <a:gd name="adj1" fmla="val 28065"/>
              <a:gd name="adj2" fmla="val 28972"/>
            </a:avLst>
          </a:prstGeom>
          <a:solidFill>
            <a:srgbClr val="F79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65" name="L 形 64"/>
          <p:cNvSpPr/>
          <p:nvPr/>
        </p:nvSpPr>
        <p:spPr>
          <a:xfrm rot="13498344">
            <a:off x="354013" y="423863"/>
            <a:ext cx="192088" cy="192088"/>
          </a:xfrm>
          <a:prstGeom prst="corner">
            <a:avLst>
              <a:gd name="adj1" fmla="val 28065"/>
              <a:gd name="adj2" fmla="val 28972"/>
            </a:avLst>
          </a:prstGeom>
          <a:solidFill>
            <a:srgbClr val="BC24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cxnSp>
        <p:nvCxnSpPr>
          <p:cNvPr id="66" name="直接连接符 65"/>
          <p:cNvCxnSpPr/>
          <p:nvPr/>
        </p:nvCxnSpPr>
        <p:spPr>
          <a:xfrm>
            <a:off x="1016000" y="839788"/>
            <a:ext cx="10453688" cy="0"/>
          </a:xfrm>
          <a:prstGeom prst="line">
            <a:avLst/>
          </a:prstGeom>
        </p:spPr>
        <p:style>
          <a:lnRef idx="1">
            <a:schemeClr val="dk1"/>
          </a:lnRef>
          <a:fillRef idx="0">
            <a:schemeClr val="dk1"/>
          </a:fillRef>
          <a:effectRef idx="0">
            <a:schemeClr val="dk1"/>
          </a:effectRef>
          <a:fontRef idx="minor">
            <a:schemeClr val="tx1"/>
          </a:fontRef>
        </p:style>
      </p:cxnSp>
      <p:sp>
        <p:nvSpPr>
          <p:cNvPr id="20481" name="Line 6"/>
          <p:cNvSpPr/>
          <p:nvPr/>
        </p:nvSpPr>
        <p:spPr>
          <a:xfrm>
            <a:off x="1708150" y="4895850"/>
            <a:ext cx="8794750" cy="0"/>
          </a:xfrm>
          <a:prstGeom prst="line">
            <a:avLst/>
          </a:prstGeom>
          <a:ln w="19050" cap="flat" cmpd="sng">
            <a:solidFill>
              <a:schemeClr val="bg1"/>
            </a:solidFill>
            <a:prstDash val="solid"/>
            <a:round/>
            <a:headEnd type="none" w="med" len="med"/>
            <a:tailEnd type="none" w="med" len="med"/>
          </a:ln>
        </p:spPr>
      </p:sp>
      <p:sp>
        <p:nvSpPr>
          <p:cNvPr id="20482" name="Line 14"/>
          <p:cNvSpPr/>
          <p:nvPr/>
        </p:nvSpPr>
        <p:spPr>
          <a:xfrm>
            <a:off x="1708150" y="6305550"/>
            <a:ext cx="8794750" cy="0"/>
          </a:xfrm>
          <a:prstGeom prst="line">
            <a:avLst/>
          </a:prstGeom>
          <a:ln w="19050" cap="flat" cmpd="sng">
            <a:solidFill>
              <a:schemeClr val="bg1"/>
            </a:solidFill>
            <a:prstDash val="solid"/>
            <a:round/>
            <a:headEnd type="none" w="med" len="med"/>
            <a:tailEnd type="none" w="med" len="med"/>
          </a:ln>
        </p:spPr>
      </p:sp>
      <p:sp>
        <p:nvSpPr>
          <p:cNvPr id="20484" name="矩形 1"/>
          <p:cNvSpPr/>
          <p:nvPr/>
        </p:nvSpPr>
        <p:spPr>
          <a:xfrm>
            <a:off x="1133475" y="1538288"/>
            <a:ext cx="9693275" cy="5048250"/>
          </a:xfrm>
          <a:prstGeom prst="rect">
            <a:avLst/>
          </a:prstGeom>
          <a:noFill/>
          <a:ln w="9525">
            <a:noFill/>
          </a:ln>
        </p:spPr>
        <p:txBody>
          <a:bodyPr anchor="t" anchorCtr="0">
            <a:spAutoFit/>
          </a:bodyPr>
          <a:p>
            <a:pPr marL="457200" indent="-457200" algn="just" eaLnBrk="0" hangingPunct="0">
              <a:lnSpc>
                <a:spcPct val="110000"/>
              </a:lnSpc>
              <a:buFont typeface="Wingdings" panose="05000000000000000000" pitchFamily="2" charset="2"/>
              <a:buChar char="Ø"/>
            </a:pPr>
            <a:r>
              <a:rPr lang="zh-CN" altLang="zh-CN" sz="2400">
                <a:latin typeface="仿宋_GB2312" panose="02010609030101010101" charset="-122"/>
                <a:ea typeface="仿宋_GB2312" panose="02010609030101010101" charset="-122"/>
                <a:sym typeface="微软雅黑" panose="020B0503020204020204" charset="-122"/>
              </a:rPr>
              <a:t>例</a:t>
            </a:r>
            <a:r>
              <a:rPr lang="en-US" altLang="zh-CN" sz="2400">
                <a:latin typeface="仿宋_GB2312" panose="02010609030101010101" charset="-122"/>
                <a:ea typeface="仿宋_GB2312" panose="02010609030101010101" charset="-122"/>
                <a:sym typeface="微软雅黑" panose="020B0503020204020204" charset="-122"/>
              </a:rPr>
              <a:t>1</a:t>
            </a:r>
            <a:r>
              <a:rPr lang="zh-CN" altLang="en-US" sz="2400">
                <a:latin typeface="仿宋_GB2312" panose="02010609030101010101" charset="-122"/>
                <a:ea typeface="仿宋_GB2312" panose="02010609030101010101" charset="-122"/>
                <a:sym typeface="微软雅黑" panose="020B0503020204020204" charset="-122"/>
              </a:rPr>
              <a:t>：</a:t>
            </a:r>
            <a:r>
              <a:rPr lang="zh-CN" altLang="zh-CN" sz="2400">
                <a:latin typeface="仿宋_GB2312" panose="02010609030101010101" charset="-122"/>
                <a:ea typeface="仿宋_GB2312" panose="02010609030101010101" charset="-122"/>
                <a:sym typeface="微软雅黑" panose="020B0503020204020204" charset="-122"/>
              </a:rPr>
              <a:t>按月申报的纳税人，2021年11月（所属期）已缓缴的的相关税费，缴纳期限在延缓</a:t>
            </a:r>
            <a:r>
              <a:rPr lang="en-US" altLang="zh-CN" sz="2400">
                <a:latin typeface="仿宋_GB2312" panose="02010609030101010101" charset="-122"/>
                <a:ea typeface="仿宋_GB2312" panose="02010609030101010101" charset="-122"/>
                <a:sym typeface="微软雅黑" panose="020B0503020204020204" charset="-122"/>
              </a:rPr>
              <a:t>3</a:t>
            </a:r>
            <a:r>
              <a:rPr lang="zh-CN" altLang="en-US" sz="2400">
                <a:latin typeface="仿宋_GB2312" panose="02010609030101010101" charset="-122"/>
                <a:ea typeface="仿宋_GB2312" panose="02010609030101010101" charset="-122"/>
                <a:sym typeface="微软雅黑" panose="020B0503020204020204" charset="-122"/>
              </a:rPr>
              <a:t>个月基础上再</a:t>
            </a:r>
            <a:r>
              <a:rPr lang="zh-CN" altLang="zh-CN" sz="2400">
                <a:latin typeface="仿宋_GB2312" panose="02010609030101010101" charset="-122"/>
                <a:ea typeface="仿宋_GB2312" panose="02010609030101010101" charset="-122"/>
                <a:sym typeface="微软雅黑" panose="020B0503020204020204" charset="-122"/>
              </a:rPr>
              <a:t>延长6个月，可在2022年9月申报期内缴纳。</a:t>
            </a: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10000"/>
              </a:lnSpc>
              <a:buFont typeface="Wingdings" panose="05000000000000000000" pitchFamily="2" charset="2"/>
              <a:buChar char="Ø"/>
            </a:pPr>
            <a:endParaRPr lang="zh-CN" altLang="zh-CN" sz="2400">
              <a:latin typeface="仿宋_GB2312" panose="02010609030101010101" charset="-122"/>
              <a:ea typeface="仿宋_GB2312" panose="02010609030101010101" charset="-122"/>
              <a:sym typeface="微软雅黑" panose="020B0503020204020204" charset="-122"/>
            </a:endParaRPr>
          </a:p>
          <a:p>
            <a:pPr marL="457200" indent="-457200" algn="just" eaLnBrk="0" hangingPunct="0">
              <a:lnSpc>
                <a:spcPct val="110000"/>
              </a:lnSpc>
              <a:buFont typeface="Wingdings" panose="05000000000000000000" pitchFamily="2" charset="2"/>
              <a:buChar char="Ø"/>
            </a:pPr>
            <a:r>
              <a:rPr lang="en-US" altLang="zh-CN" sz="2400" dirty="0">
                <a:latin typeface="仿宋_GB2312" panose="02010609030101010101" charset="-122"/>
                <a:ea typeface="仿宋_GB2312" panose="02010609030101010101" charset="-122"/>
              </a:rPr>
              <a:t>例2：</a:t>
            </a:r>
            <a:r>
              <a:rPr lang="zh-CN" altLang="zh-CN" sz="2400">
                <a:latin typeface="仿宋_GB2312" panose="02010609030101010101" charset="-122"/>
                <a:ea typeface="仿宋_GB2312" panose="02010609030101010101" charset="-122"/>
                <a:sym typeface="微软雅黑" panose="020B0503020204020204" charset="-122"/>
              </a:rPr>
              <a:t>按季申报的纳税人</a:t>
            </a:r>
            <a:r>
              <a:rPr lang="en-US" altLang="zh-CN" sz="2400" dirty="0">
                <a:latin typeface="仿宋_GB2312" panose="02010609030101010101" charset="-122"/>
                <a:ea typeface="仿宋_GB2312" panose="02010609030101010101" charset="-122"/>
              </a:rPr>
              <a:t>，</a:t>
            </a:r>
            <a:r>
              <a:rPr lang="zh-CN" altLang="zh-CN" sz="2400">
                <a:latin typeface="仿宋_GB2312" panose="02010609030101010101" charset="-122"/>
                <a:ea typeface="仿宋_GB2312" panose="02010609030101010101" charset="-122"/>
                <a:sym typeface="微软雅黑" panose="020B0503020204020204" charset="-122"/>
              </a:rPr>
              <a:t>2021年第四季度（所属期）已缓缴的的相关税费，缴纳期限在延缓</a:t>
            </a:r>
            <a:r>
              <a:rPr lang="en-US" altLang="zh-CN" sz="2400">
                <a:latin typeface="仿宋_GB2312" panose="02010609030101010101" charset="-122"/>
                <a:ea typeface="仿宋_GB2312" panose="02010609030101010101" charset="-122"/>
                <a:sym typeface="微软雅黑" panose="020B0503020204020204" charset="-122"/>
              </a:rPr>
              <a:t>3</a:t>
            </a:r>
            <a:r>
              <a:rPr lang="zh-CN" altLang="en-US" sz="2400">
                <a:latin typeface="仿宋_GB2312" panose="02010609030101010101" charset="-122"/>
                <a:ea typeface="仿宋_GB2312" panose="02010609030101010101" charset="-122"/>
                <a:sym typeface="微软雅黑" panose="020B0503020204020204" charset="-122"/>
              </a:rPr>
              <a:t>个月基础上再</a:t>
            </a:r>
            <a:r>
              <a:rPr lang="zh-CN" altLang="zh-CN" sz="2400">
                <a:latin typeface="仿宋_GB2312" panose="02010609030101010101" charset="-122"/>
                <a:ea typeface="仿宋_GB2312" panose="02010609030101010101" charset="-122"/>
                <a:sym typeface="微软雅黑" panose="020B0503020204020204" charset="-122"/>
              </a:rPr>
              <a:t>延长6个月，</a:t>
            </a:r>
            <a:r>
              <a:rPr lang="en-US" altLang="zh-CN" sz="2400" dirty="0">
                <a:latin typeface="仿宋_GB2312" panose="02010609030101010101" charset="-122"/>
                <a:ea typeface="仿宋_GB2312" panose="02010609030101010101" charset="-122"/>
              </a:rPr>
              <a:t>可在2022年10月申报期内缴纳。</a:t>
            </a:r>
            <a:endParaRPr lang="en-US" altLang="zh-CN" sz="2400" dirty="0">
              <a:latin typeface="仿宋_GB2312" panose="02010609030101010101" charset="-122"/>
              <a:ea typeface="仿宋_GB2312" panose="02010609030101010101" charset="-122"/>
            </a:endParaRPr>
          </a:p>
          <a:p>
            <a:pPr marL="457200" indent="-457200" algn="just" eaLnBrk="0" hangingPunct="0">
              <a:lnSpc>
                <a:spcPct val="110000"/>
              </a:lnSpc>
              <a:buFont typeface="Wingdings" panose="05000000000000000000" pitchFamily="2" charset="2"/>
              <a:buChar char="Ø"/>
            </a:pPr>
            <a:endParaRPr lang="en-US" altLang="zh-CN" sz="2400" dirty="0">
              <a:latin typeface="仿宋_GB2312" panose="02010609030101010101" charset="-122"/>
              <a:ea typeface="仿宋_GB2312" panose="02010609030101010101" charset="-122"/>
            </a:endParaRPr>
          </a:p>
          <a:p>
            <a:pPr marL="457200" indent="-457200" algn="just" eaLnBrk="0" hangingPunct="0">
              <a:lnSpc>
                <a:spcPct val="110000"/>
              </a:lnSpc>
              <a:buFont typeface="Wingdings" panose="05000000000000000000" pitchFamily="2" charset="2"/>
              <a:buChar char="Ø"/>
            </a:pPr>
            <a:r>
              <a:rPr lang="en-US" altLang="zh-CN" sz="2400" dirty="0">
                <a:latin typeface="仿宋_GB2312" panose="02010609030101010101" charset="-122"/>
                <a:ea typeface="仿宋_GB2312" panose="02010609030101010101" charset="-122"/>
              </a:rPr>
              <a:t>例3：</a:t>
            </a:r>
            <a:r>
              <a:rPr lang="zh-CN" altLang="en-US" sz="2400" dirty="0">
                <a:latin typeface="仿宋_GB2312" panose="02010609030101010101" charset="-122"/>
                <a:ea typeface="仿宋_GB2312" panose="02010609030101010101" charset="-122"/>
              </a:rPr>
              <a:t>按季划缴税款的个体双定户，</a:t>
            </a:r>
            <a:r>
              <a:rPr lang="en-US" altLang="zh-CN" sz="2400" dirty="0">
                <a:latin typeface="仿宋_GB2312" panose="02010609030101010101" charset="-122"/>
                <a:ea typeface="仿宋_GB2312" panose="02010609030101010101" charset="-122"/>
              </a:rPr>
              <a:t>纳税人无需操作确认缓缴相关税费，税务机关2022年4月暂不划扣其2021年第四季度缓缴的相关税费，缴纳期限自动延长6个月，相关税费将在2022年10月划扣。</a:t>
            </a:r>
            <a:endParaRPr lang="en-US" altLang="zh-CN" sz="3200" dirty="0">
              <a:latin typeface="微软雅黑" panose="020B0503020204020204" charset="-122"/>
              <a:ea typeface="微软雅黑" panose="020B0503020204020204" charset="-122"/>
            </a:endParaRPr>
          </a:p>
          <a:p>
            <a:pPr marL="457200" indent="-457200" algn="just" eaLnBrk="0" hangingPunct="0">
              <a:buFont typeface="Wingdings" panose="05000000000000000000" pitchFamily="2" charset="2"/>
              <a:buChar char="Ø"/>
            </a:pPr>
            <a:endParaRPr lang="zh-CN" altLang="en-US" sz="3200" dirty="0">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4556</Words>
  <Application>WPS 演示</Application>
  <PresentationFormat>宽屏</PresentationFormat>
  <Paragraphs>279</Paragraphs>
  <Slides>27</Slides>
  <Notes>0</Notes>
  <HiddenSlides>0</HiddenSlides>
  <MMClips>0</MMClips>
  <ScaleCrop>false</ScaleCrop>
  <HeadingPairs>
    <vt:vector size="6" baseType="variant">
      <vt:variant>
        <vt:lpstr>已用的字体</vt:lpstr>
      </vt:variant>
      <vt:variant>
        <vt:i4>33</vt:i4>
      </vt:variant>
      <vt:variant>
        <vt:lpstr>主题</vt:lpstr>
      </vt:variant>
      <vt:variant>
        <vt:i4>1</vt:i4>
      </vt:variant>
      <vt:variant>
        <vt:lpstr>幻灯片标题</vt:lpstr>
      </vt:variant>
      <vt:variant>
        <vt:i4>27</vt:i4>
      </vt:variant>
    </vt:vector>
  </HeadingPairs>
  <TitlesOfParts>
    <vt:vector size="61" baseType="lpstr">
      <vt:lpstr>Arial</vt:lpstr>
      <vt:lpstr>宋体</vt:lpstr>
      <vt:lpstr>Wingdings</vt:lpstr>
      <vt:lpstr>Calibri</vt:lpstr>
      <vt:lpstr>微软雅黑</vt:lpstr>
      <vt:lpstr>Microsoft JhengHei Light</vt:lpstr>
      <vt:lpstr>Microsoft JhengHei</vt:lpstr>
      <vt:lpstr>Microsoft JhengHei Light</vt:lpstr>
      <vt:lpstr>幼圆</vt:lpstr>
      <vt:lpstr>Arial</vt:lpstr>
      <vt:lpstr>Arial Rounded MT Bold</vt:lpstr>
      <vt:lpstr>Times New Roman</vt:lpstr>
      <vt:lpstr>Arial Unicode MS</vt:lpstr>
      <vt:lpstr>Calibri Light</vt:lpstr>
      <vt:lpstr>Webdings</vt:lpstr>
      <vt:lpstr>Impact</vt:lpstr>
      <vt:lpstr>STIXGeneral-Bold</vt:lpstr>
      <vt:lpstr>Segoe Print</vt:lpstr>
      <vt:lpstr>Lato Regular</vt:lpstr>
      <vt:lpstr>Oxygen</vt:lpstr>
      <vt:lpstr>U.S. 101</vt:lpstr>
      <vt:lpstr>Roboto</vt:lpstr>
      <vt:lpstr>Open Sans Light</vt:lpstr>
      <vt:lpstr>Verdana</vt:lpstr>
      <vt:lpstr>方正大黑简体</vt:lpstr>
      <vt:lpstr>黑体</vt:lpstr>
      <vt:lpstr>华文隶书</vt:lpstr>
      <vt:lpstr>Transitional 551 Std Medium</vt:lpstr>
      <vt:lpstr>Amelia BT</vt:lpstr>
      <vt:lpstr>Arial Black</vt:lpstr>
      <vt:lpstr>仿宋_GB2312</vt:lpstr>
      <vt:lpstr>仿宋</vt:lpstr>
      <vt:lpstr>东文宋体</vt:lpstr>
      <vt:lpstr>Office 主题</vt:lpstr>
      <vt:lpstr>PowerPoint 演示文稿</vt:lpstr>
      <vt:lpstr>PowerPoint 演示文稿</vt:lpstr>
      <vt:lpstr>一、企业所得税业务 </vt:lpstr>
      <vt:lpstr>PowerPoint 演示文稿</vt:lpstr>
      <vt:lpstr> </vt:lpstr>
      <vt:lpstr>PowerPoint 演示文稿</vt:lpstr>
      <vt:lpstr>小型微利企业所得税优惠政策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谢谢！</vt:lpstr>
    </vt:vector>
  </TitlesOfParts>
  <Company>省地方税务局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蔡琤</dc:creator>
  <cp:lastModifiedBy>白菜</cp:lastModifiedBy>
  <cp:revision>18</cp:revision>
  <dcterms:created xsi:type="dcterms:W3CDTF">2020-11-10T15:54:00Z</dcterms:created>
  <dcterms:modified xsi:type="dcterms:W3CDTF">2022-03-29T14:14:43Z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50AD2328CF524483A5C2F31CCD6F7330</vt:lpwstr>
  </property>
</Properties>
</file>