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Lst>
  <p:notesMasterIdLst>
    <p:notesMasterId r:id="rId15"/>
  </p:notesMasterIdLst>
  <p:sldIdLst>
    <p:sldId id="1128" r:id="rId14"/>
    <p:sldId id="900" r:id="rId16"/>
    <p:sldId id="1126" r:id="rId17"/>
    <p:sldId id="1150" r:id="rId18"/>
    <p:sldId id="1205" r:id="rId19"/>
    <p:sldId id="1206" r:id="rId20"/>
    <p:sldId id="1207" r:id="rId21"/>
    <p:sldId id="1208" r:id="rId22"/>
    <p:sldId id="1209" r:id="rId23"/>
    <p:sldId id="1210" r:id="rId24"/>
    <p:sldId id="1129" r:id="rId25"/>
    <p:sldId id="1212" r:id="rId26"/>
    <p:sldId id="1211" r:id="rId27"/>
    <p:sldId id="1232" r:id="rId28"/>
    <p:sldId id="1233" r:id="rId29"/>
    <p:sldId id="1234" r:id="rId30"/>
    <p:sldId id="1235" r:id="rId31"/>
    <p:sldId id="1236" r:id="rId32"/>
    <p:sldId id="1237" r:id="rId33"/>
    <p:sldId id="1238" r:id="rId34"/>
    <p:sldId id="1239" r:id="rId35"/>
    <p:sldId id="1240" r:id="rId36"/>
    <p:sldId id="1241" r:id="rId37"/>
    <p:sldId id="1242" r:id="rId38"/>
    <p:sldId id="271" r:id="rId39"/>
  </p:sldIdLst>
  <p:sldSz cx="12192000" cy="6858000"/>
  <p:notesSz cx="9144000" cy="6858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5" d="100"/>
          <a:sy n="65" d="100"/>
        </p:scale>
        <p:origin x="-360" y="-114"/>
      </p:cViewPr>
      <p:guideLst>
        <p:guide orient="horz" pos="2152"/>
        <p:guide pos="40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notesMaster" Target="notesMasters/notesMaster1.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384E8-AC9F-489B-B1E7-796FE20ED7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5"/>
          <p:cNvPicPr>
            <a:picLocks noChangeAspect="1"/>
          </p:cNvPicPr>
          <p:nvPr/>
        </p:nvPicPr>
        <p:blipFill>
          <a:blip r:embed="rId2"/>
          <a:stretch>
            <a:fillRect/>
          </a:stretch>
        </p:blipFill>
        <p:spPr>
          <a:xfrm>
            <a:off x="0" y="0"/>
            <a:ext cx="12196233" cy="6861175"/>
          </a:xfrm>
          <a:prstGeom prst="rect">
            <a:avLst/>
          </a:prstGeom>
          <a:noFill/>
          <a:ln w="9525">
            <a:noFill/>
          </a:ln>
        </p:spPr>
      </p:pic>
      <p:sp>
        <p:nvSpPr>
          <p:cNvPr id="2051" name="标题 2050"/>
          <p:cNvSpPr>
            <a:spLocks noGrp="1"/>
          </p:cNvSpPr>
          <p:nvPr>
            <p:ph type="ctrTitle"/>
          </p:nvPr>
        </p:nvSpPr>
        <p:spPr>
          <a:xfrm>
            <a:off x="912284" y="1341438"/>
            <a:ext cx="10363200" cy="1082675"/>
          </a:xfrm>
          <a:prstGeom prst="rect">
            <a:avLst/>
          </a:prstGeom>
          <a:noFill/>
          <a:ln w="9525">
            <a:noFill/>
          </a:ln>
        </p:spPr>
        <p:txBody>
          <a:bodyPr anchor="ctr"/>
          <a:lstStyle>
            <a:lvl1pPr lvl="0" algn="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910167" y="2566988"/>
            <a:ext cx="10369551" cy="1752600"/>
          </a:xfrm>
          <a:prstGeom prst="rect">
            <a:avLst/>
          </a:prstGeom>
          <a:noFill/>
          <a:ln w="9525">
            <a:noFill/>
          </a:ln>
        </p:spPr>
        <p:txBody>
          <a:bodyPr anchor="t"/>
          <a:lstStyle>
            <a:lvl1pPr marL="0" lvl="0" indent="0" algn="l">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lvl="0" eaLnBrk="1" hangingPunct="1"/>
            <a:endParaRPr lang="zh-CN" altLang="en-US" dirty="0">
              <a:latin typeface="Calibri" panose="020F0502020204030204" pitchFamily="2" charset="0"/>
            </a:endParaRPr>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2"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2"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2"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2"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2"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Calibri" panose="020F050202020403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2.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8" Type="http://schemas.openxmlformats.org/officeDocument/2006/relationships/theme" Target="../theme/theme7.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2053" name="页脚占位符 4"/>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2054" name="灯片编号占位符 5"/>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1266"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11267"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268" name="日期占位符 3"/>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11269" name="页脚占位符 4"/>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11270" name="灯片编号占位符 5"/>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2290"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12291"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292" name="日期占位符 3"/>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12293" name="页脚占位符 4"/>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12294" name="灯片编号占位符 5"/>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13"/>
          <p:cNvPicPr>
            <a:picLocks noChangeAspect="1"/>
          </p:cNvPicPr>
          <p:nvPr/>
        </p:nvPicPr>
        <p:blipFill>
          <a:blip r:embed="rId12"/>
          <a:stretch>
            <a:fillRect/>
          </a:stretch>
        </p:blipFill>
        <p:spPr>
          <a:xfrm>
            <a:off x="-4233" y="6350"/>
            <a:ext cx="12196233" cy="6865938"/>
          </a:xfrm>
          <a:prstGeom prst="rect">
            <a:avLst/>
          </a:prstGeom>
          <a:noFill/>
          <a:ln w="9525">
            <a:noFill/>
          </a:ln>
        </p:spPr>
      </p:pic>
      <p:sp>
        <p:nvSpPr>
          <p:cNvPr id="1027" name="标题 1026"/>
          <p:cNvSpPr>
            <a:spLocks noGrp="1"/>
          </p:cNvSpPr>
          <p:nvPr>
            <p:ph type="title"/>
          </p:nvPr>
        </p:nvSpPr>
        <p:spPr>
          <a:xfrm>
            <a:off x="609600" y="274638"/>
            <a:ext cx="10972800" cy="806450"/>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eaLnBrk="1" hangingPunct="1"/>
            <a:endParaRPr lang="zh-CN" altLang="en-US" dirty="0">
              <a:latin typeface="Calibri" panose="020F0502020204030204" pitchFamily="2" charset="0"/>
            </a:endParaRPr>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3077" name="页脚占位符 4"/>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3078" name="灯片编号占位符 5"/>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日期占位符 3"/>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4101" name="页脚占位符 4"/>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4102" name="灯片编号占位符 5"/>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4" name="日期占位符 4"/>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5125" name="页脚占位符 5"/>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5126" name="灯片编号占位符 6"/>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6147"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48" name="日期占位符 6"/>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6149" name="页脚占位符 7"/>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6150" name="灯片编号占位符 8"/>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7170"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7171"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72" name="日期占位符 2"/>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7173" name="页脚占位符 3"/>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7174" name="灯片编号占位符 4"/>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9219"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220" name="日期占位符 4"/>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9221" name="页脚占位符 5"/>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9222" name="灯片编号占位符 6"/>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42" name="标题占位符 1"/>
          <p:cNvSpPr>
            <a:spLocks noGrp="1"/>
          </p:cNvSpPr>
          <p:nvPr>
            <p:ph type="title"/>
          </p:nvPr>
        </p:nvSpPr>
        <p:spPr>
          <a:xfrm>
            <a:off x="838200" y="365125"/>
            <a:ext cx="10515600" cy="1325563"/>
          </a:xfrm>
          <a:prstGeom prst="rect">
            <a:avLst/>
          </a:prstGeom>
          <a:noFill/>
          <a:ln w="9525">
            <a:noFill/>
          </a:ln>
        </p:spPr>
        <p:txBody>
          <a:bodyPr lIns="91408" tIns="45704" rIns="91408" bIns="45704" anchor="ctr"/>
          <a:lstStyle/>
          <a:p>
            <a:pPr lvl="0"/>
            <a:r>
              <a:rPr lang="zh-CN" altLang="en-US"/>
              <a:t>单击此处编辑母版标题样式</a:t>
            </a:r>
            <a:endParaRPr lang="zh-CN" altLang="en-US"/>
          </a:p>
        </p:txBody>
      </p:sp>
      <p:sp>
        <p:nvSpPr>
          <p:cNvPr id="10243" name="文本占位符 2"/>
          <p:cNvSpPr>
            <a:spLocks noGrp="1"/>
          </p:cNvSpPr>
          <p:nvPr>
            <p:ph type="body"/>
          </p:nvPr>
        </p:nvSpPr>
        <p:spPr>
          <a:xfrm>
            <a:off x="838200" y="1825625"/>
            <a:ext cx="10515600" cy="4351338"/>
          </a:xfrm>
          <a:prstGeom prst="rect">
            <a:avLst/>
          </a:prstGeom>
          <a:noFill/>
          <a:ln w="9525">
            <a:noFill/>
          </a:ln>
        </p:spPr>
        <p:txBody>
          <a:bodyPr lIns="91408" tIns="45704" rIns="91408" bIns="45704"/>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4" name="日期占位符 4"/>
          <p:cNvSpPr>
            <a:spLocks noGrp="1"/>
          </p:cNvSpPr>
          <p:nvPr>
            <p:ph type="dt" sz="half" idx="2"/>
          </p:nvPr>
        </p:nvSpPr>
        <p:spPr>
          <a:xfrm>
            <a:off x="838200" y="6356350"/>
            <a:ext cx="2743200" cy="365125"/>
          </a:xfrm>
          <a:prstGeom prst="rect">
            <a:avLst/>
          </a:prstGeom>
          <a:noFill/>
          <a:ln w="9525">
            <a:noFill/>
          </a:ln>
        </p:spPr>
        <p:txBody>
          <a:bodyPr lIns="91408" tIns="45704" rIns="91408" bIns="45704" anchor="ctr"/>
          <a:lstStyle>
            <a:lvl1pPr>
              <a:defRPr sz="1200">
                <a:solidFill>
                  <a:srgbClr val="898989"/>
                </a:solidFill>
                <a:latin typeface="Arial" panose="020B0604020202020204" pitchFamily="34" charset="0"/>
              </a:defRPr>
            </a:lvl1pPr>
          </a:lstStyle>
          <a:p>
            <a:pPr lvl="0" eaLnBrk="1" hangingPunct="1"/>
            <a:fld id="{BB962C8B-B14F-4D97-AF65-F5344CB8AC3E}" type="datetime1">
              <a:rPr lang="zh-CN" altLang="en-US" dirty="0"/>
            </a:fld>
            <a:endParaRPr lang="zh-CN" altLang="en-US" dirty="0">
              <a:latin typeface="Calibri" panose="020F0502020204030204" pitchFamily="2" charset="0"/>
            </a:endParaRPr>
          </a:p>
        </p:txBody>
      </p:sp>
      <p:sp>
        <p:nvSpPr>
          <p:cNvPr id="10245" name="页脚占位符 5"/>
          <p:cNvSpPr>
            <a:spLocks noGrp="1"/>
          </p:cNvSpPr>
          <p:nvPr>
            <p:ph type="ftr" sz="quarter" idx="3"/>
          </p:nvPr>
        </p:nvSpPr>
        <p:spPr>
          <a:xfrm>
            <a:off x="4038600" y="6356350"/>
            <a:ext cx="4114800" cy="365125"/>
          </a:xfrm>
          <a:prstGeom prst="rect">
            <a:avLst/>
          </a:prstGeom>
          <a:noFill/>
          <a:ln w="9525">
            <a:noFill/>
          </a:ln>
        </p:spPr>
        <p:txBody>
          <a:bodyPr lIns="91408" tIns="45704" rIns="91408" bIns="45704" anchor="ctr"/>
          <a:lstStyle>
            <a:lvl1pPr algn="ctr">
              <a:defRPr sz="1200">
                <a:solidFill>
                  <a:srgbClr val="898989"/>
                </a:solidFill>
              </a:defRPr>
            </a:lvl1pPr>
          </a:lstStyle>
          <a:p>
            <a:pPr lvl="0" eaLnBrk="1" hangingPunct="1"/>
            <a:endParaRPr lang="zh-CN" altLang="en-US" dirty="0">
              <a:latin typeface="Calibri" panose="020F0502020204030204" pitchFamily="2" charset="0"/>
            </a:endParaRPr>
          </a:p>
        </p:txBody>
      </p:sp>
      <p:sp>
        <p:nvSpPr>
          <p:cNvPr id="10246" name="灯片编号占位符 6"/>
          <p:cNvSpPr>
            <a:spLocks noGrp="1"/>
          </p:cNvSpPr>
          <p:nvPr>
            <p:ph type="sldNum" sz="quarter" idx="4"/>
          </p:nvPr>
        </p:nvSpPr>
        <p:spPr>
          <a:xfrm>
            <a:off x="8610600" y="6356350"/>
            <a:ext cx="2743200" cy="365125"/>
          </a:xfrm>
          <a:prstGeom prst="rect">
            <a:avLst/>
          </a:prstGeom>
          <a:noFill/>
          <a:ln w="9525">
            <a:noFill/>
          </a:ln>
        </p:spPr>
        <p:txBody>
          <a:bodyPr lIns="91408" tIns="45704" rIns="91408" bIns="45704" anchor="ctr"/>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913130" lvl="0" indent="-913130" algn="l" defTabSz="914400" eaLnBrk="0" fontAlgn="base" latinLnBrk="1" hangingPunct="0">
        <a:lnSpc>
          <a:spcPct val="90000"/>
        </a:lnSpc>
        <a:spcBef>
          <a:spcPct val="0"/>
        </a:spcBef>
        <a:spcAft>
          <a:spcPct val="0"/>
        </a:spcAft>
        <a:buNone/>
        <a:defRPr sz="300" b="1" i="0" u="none" kern="1200" baseline="0">
          <a:solidFill>
            <a:schemeClr val="tx2"/>
          </a:solidFill>
          <a:latin typeface="+mj-lt"/>
          <a:ea typeface="+mj-ea"/>
          <a:cs typeface="+mj-cs"/>
        </a:defRPr>
      </a:lvl1pPr>
    </p:titleStyle>
    <p:body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baseline="0">
          <a:solidFill>
            <a:schemeClr val="bg1"/>
          </a:solidFill>
          <a:latin typeface="+mn-lt"/>
          <a:ea typeface="+mn-ea"/>
          <a:cs typeface="+mn-cs"/>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mn-lt"/>
          <a:ea typeface="+mn-ea"/>
          <a:cs typeface="+mn-cs"/>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5930" lvl="1"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3130" lvl="2"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0330" lvl="3"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7530" lvl="4"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127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slide" Target="slide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image" Target="../media/image6.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alphaModFix amt="27000"/>
          </a:blip>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标题 2"/>
          <p:cNvSpPr>
            <a:spLocks noGrp="1"/>
          </p:cNvSpPr>
          <p:nvPr>
            <p:ph type="ctrTitle"/>
          </p:nvPr>
        </p:nvSpPr>
        <p:spPr>
          <a:xfrm>
            <a:off x="1355090" y="1469708"/>
            <a:ext cx="9144000" cy="2387600"/>
          </a:xfrm>
        </p:spPr>
        <p:txBody>
          <a:bodyPr/>
          <a:p>
            <a:pPr algn="ctr"/>
            <a:r>
              <a:rPr lang="zh-CN" altLang="en-US" sz="6600" b="1">
                <a:gradFill>
                  <a:gsLst>
                    <a:gs pos="0">
                      <a:srgbClr val="0070C0"/>
                    </a:gs>
                    <a:gs pos="100000">
                      <a:schemeClr val="accent2">
                        <a:lumMod val="50000"/>
                      </a:schemeClr>
                    </a:gs>
                  </a:gsLst>
                  <a:lin ang="5400000"/>
                </a:gradFill>
                <a:effectLst>
                  <a:reflection blurRad="6350" stA="53000" endA="300" endPos="35500" dir="5400000" sy="-90000" algn="bl" rotWithShape="0"/>
                </a:effectLst>
                <a:latin typeface="微软雅黑" panose="020B0503020204020204" pitchFamily="2" charset="-122"/>
                <a:ea typeface="微软雅黑" panose="020B0503020204020204" pitchFamily="2" charset="-122"/>
              </a:rPr>
              <a:t>小微企业“六税两费”减免政策解读</a:t>
            </a:r>
            <a:endParaRPr lang="zh-CN" altLang="en-US" sz="6600" b="1">
              <a:gradFill>
                <a:gsLst>
                  <a:gs pos="0">
                    <a:srgbClr val="0070C0"/>
                  </a:gs>
                  <a:gs pos="100000">
                    <a:schemeClr val="accent2">
                      <a:lumMod val="50000"/>
                    </a:schemeClr>
                  </a:gs>
                </a:gsLst>
                <a:lin ang="5400000"/>
              </a:gradFill>
              <a:effectLst>
                <a:reflection blurRad="6350" stA="53000" endA="300" endPos="35500" dir="5400000" sy="-90000" algn="bl" rotWithShape="0"/>
              </a:effectLst>
              <a:latin typeface="微软雅黑" panose="020B0503020204020204" pitchFamily="2" charset="-122"/>
              <a:ea typeface="微软雅黑" panose="020B0503020204020204" pitchFamily="2" charset="-122"/>
            </a:endParaRPr>
          </a:p>
        </p:txBody>
      </p:sp>
      <p:sp>
        <p:nvSpPr>
          <p:cNvPr id="19" name="副标题 18"/>
          <p:cNvSpPr>
            <a:spLocks noGrp="1"/>
          </p:cNvSpPr>
          <p:nvPr>
            <p:ph type="subTitle" idx="1"/>
          </p:nvPr>
        </p:nvSpPr>
        <p:spPr>
          <a:xfrm>
            <a:off x="2990850" y="4124325"/>
            <a:ext cx="5873115" cy="672465"/>
          </a:xfrm>
        </p:spPr>
        <p:txBody>
          <a:bodyPr/>
          <a:p>
            <a:pPr marL="0" indent="0" algn="ctr">
              <a:buNone/>
            </a:pPr>
            <a:r>
              <a:rPr lang="zh-CN" altLang="en-US" sz="2800" b="0">
                <a:solidFill>
                  <a:srgbClr val="002060"/>
                </a:solidFill>
                <a:latin typeface="微软雅黑" panose="020B0503020204020204" pitchFamily="2" charset="-122"/>
                <a:ea typeface="微软雅黑" panose="020B0503020204020204" pitchFamily="2" charset="-122"/>
                <a:cs typeface="楷体_GB2312" panose="02010609030101010101" charset="-122"/>
              </a:rPr>
              <a:t>财产和行为税科  黄尹琳</a:t>
            </a:r>
            <a:endParaRPr lang="zh-CN" altLang="en-US" sz="2800" b="0">
              <a:solidFill>
                <a:srgbClr val="002060"/>
              </a:solidFill>
              <a:latin typeface="微软雅黑" panose="020B0503020204020204" pitchFamily="2" charset="-122"/>
              <a:ea typeface="微软雅黑" panose="020B0503020204020204" pitchFamily="2" charset="-122"/>
              <a:cs typeface="楷体_GB2312" panose="02010609030101010101" charset="-122"/>
            </a:endParaRPr>
          </a:p>
        </p:txBody>
      </p:sp>
      <p:pic>
        <p:nvPicPr>
          <p:cNvPr id="4" name="图片 3" descr="税徽2"/>
          <p:cNvPicPr>
            <a:picLocks noChangeAspect="1"/>
          </p:cNvPicPr>
          <p:nvPr/>
        </p:nvPicPr>
        <p:blipFill>
          <a:blip r:embed="rId2"/>
          <a:stretch>
            <a:fillRect/>
          </a:stretch>
        </p:blipFill>
        <p:spPr>
          <a:xfrm>
            <a:off x="246380" y="108585"/>
            <a:ext cx="644525" cy="612140"/>
          </a:xfrm>
          <a:prstGeom prst="rect">
            <a:avLst/>
          </a:prstGeom>
        </p:spPr>
      </p:pic>
      <p:sp>
        <p:nvSpPr>
          <p:cNvPr id="7" name="文本框 6"/>
          <p:cNvSpPr txBox="1"/>
          <p:nvPr/>
        </p:nvSpPr>
        <p:spPr>
          <a:xfrm>
            <a:off x="880745" y="151130"/>
            <a:ext cx="4941570" cy="521970"/>
          </a:xfrm>
          <a:prstGeom prst="rect">
            <a:avLst/>
          </a:prstGeom>
          <a:noFill/>
        </p:spPr>
        <p:txBody>
          <a:bodyPr wrap="square" rtlCol="0">
            <a:spAutoFit/>
          </a:bodyPr>
          <a:p>
            <a:r>
              <a:rPr lang="zh-CN" altLang="en-US" sz="28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800" b="1">
              <a:solidFill>
                <a:schemeClr val="bg1"/>
              </a:solidFill>
              <a:latin typeface="微软雅黑" panose="020B0503020204020204" pitchFamily="2" charset="-122"/>
              <a:ea typeface="微软雅黑" panose="020B0503020204020204" pitchFamily="2" charset="-122"/>
            </a:endParaRPr>
          </a:p>
        </p:txBody>
      </p:sp>
      <p:sp>
        <p:nvSpPr>
          <p:cNvPr id="8" name="矩形 7"/>
          <p:cNvSpPr/>
          <p:nvPr/>
        </p:nvSpPr>
        <p:spPr>
          <a:xfrm>
            <a:off x="1704340" y="3781425"/>
            <a:ext cx="8446770" cy="76200"/>
          </a:xfrm>
          <a:prstGeom prst="rect">
            <a:avLst/>
          </a:prstGeom>
          <a:gradFill>
            <a:gsLst>
              <a:gs pos="0">
                <a:srgbClr val="012D86"/>
              </a:gs>
              <a:gs pos="100000">
                <a:srgbClr val="0E2557"/>
              </a:gs>
            </a:gsLst>
            <a:lin ang="210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33"/>
          <p:cNvPicPr>
            <a:picLocks noChangeAspect="1"/>
          </p:cNvPicPr>
          <p:nvPr/>
        </p:nvPicPr>
        <p:blipFill>
          <a:blip r:embed="rId3"/>
          <a:srcRect t="57335"/>
          <a:stretch>
            <a:fillRect/>
          </a:stretch>
        </p:blipFill>
        <p:spPr>
          <a:xfrm>
            <a:off x="3175" y="5648325"/>
            <a:ext cx="12192000" cy="12128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sz="2800" b="1">
                <a:solidFill>
                  <a:schemeClr val="bg1"/>
                </a:solidFill>
                <a:latin typeface="微软雅黑" panose="020B0503020204020204" pitchFamily="2" charset="-122"/>
                <a:ea typeface="微软雅黑" panose="020B0503020204020204" pitchFamily="2" charset="-122"/>
                <a:sym typeface="+mn-ea"/>
              </a:rPr>
              <a:t>五</a:t>
            </a:r>
            <a:r>
              <a:rPr lang="zh-CN" sz="2800" b="1">
                <a:solidFill>
                  <a:schemeClr val="bg1"/>
                </a:solidFill>
                <a:latin typeface="微软雅黑" panose="020B0503020204020204" pitchFamily="2" charset="-122"/>
                <a:ea typeface="微软雅黑" panose="020B0503020204020204" pitchFamily="2" charset="-122"/>
                <a:sym typeface="+mn-ea"/>
              </a:rPr>
              <a:t>、</a:t>
            </a:r>
            <a:r>
              <a:rPr sz="2800" b="1">
                <a:solidFill>
                  <a:schemeClr val="bg1"/>
                </a:solidFill>
                <a:latin typeface="微软雅黑" panose="020B0503020204020204" pitchFamily="2" charset="-122"/>
                <a:ea typeface="微软雅黑" panose="020B0503020204020204" pitchFamily="2" charset="-122"/>
                <a:sym typeface="+mn-ea"/>
              </a:rPr>
              <a:t>新设立企业如何申报享受“六税两费”减免优惠？</a:t>
            </a:r>
            <a:endParaRPr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763760" cy="452310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按规定办理首次汇算清缴后确定是小型微利企业的，自办理汇算清缴的次月1日至次年6月30日，可申报享受“六税两费”减免优惠；确定不属于小型微利企业的一般纳税人，自办理汇算清缴的次月1日至次年6月30日，不得再申报享受“六税两费”减免优惠。</a:t>
            </a:r>
            <a:endParaRPr lang="zh-CN" altLang="en-US" sz="2400"/>
          </a:p>
          <a:p>
            <a:pPr marL="285750" indent="-285750">
              <a:lnSpc>
                <a:spcPct val="150000"/>
              </a:lnSpc>
              <a:buFont typeface="Wingdings" panose="05000000000000000000" charset="0"/>
              <a:buChar char="Ø"/>
            </a:pPr>
            <a:r>
              <a:rPr lang="zh-CN" altLang="en-US" sz="2400"/>
              <a:t>按次申报的，自首次办理汇算清缴确定不属于小型微利企业之日起至次年6月30日，不得再申报享受“六税两费”减免优惠。</a:t>
            </a:r>
            <a:endParaRPr lang="zh-CN" altLang="en-US" sz="2400"/>
          </a:p>
          <a:p>
            <a:pPr marL="285750" indent="-285750">
              <a:lnSpc>
                <a:spcPct val="150000"/>
              </a:lnSpc>
              <a:buFont typeface="Wingdings" panose="05000000000000000000" charset="0"/>
              <a:buChar char="Ø"/>
            </a:pPr>
            <a:r>
              <a:rPr lang="zh-CN" altLang="en-US" sz="2400"/>
              <a:t>办理首次汇算清缴后，按规定申报当月及之前的“六税两费”的，也根据汇算清缴的结果来确定是否可申报享受减免优惠。</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24"/>
          <p:cNvSpPr/>
          <p:nvPr/>
        </p:nvSpPr>
        <p:spPr>
          <a:xfrm>
            <a:off x="0" y="6131560"/>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388938" y="218123"/>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二、能否申请异议处理？</a:t>
            </a:r>
            <a:endParaRPr lang="en-US" altLang="zh-CN" sz="2800" b="0">
              <a:latin typeface="黑体" panose="02010609060101010101" charset="-122"/>
              <a:ea typeface="微软雅黑" panose="020B0503020204020204" pitchFamily="2" charset="-122"/>
              <a:sym typeface="黑体" panose="02010609060101010101" charset="-122"/>
            </a:endParaRPr>
          </a:p>
        </p:txBody>
      </p:sp>
      <p:sp>
        <p:nvSpPr>
          <p:cNvPr id="3" name="圆角矩形 2"/>
          <p:cNvSpPr/>
          <p:nvPr/>
        </p:nvSpPr>
        <p:spPr>
          <a:xfrm>
            <a:off x="147955" y="1247775"/>
            <a:ext cx="10667365" cy="4337685"/>
          </a:xfrm>
          <a:prstGeom prst="roundRect">
            <a:avLst/>
          </a:prstGeom>
          <a:ln w="28575" cmpd="dbl">
            <a:solidFill>
              <a:schemeClr val="accent1">
                <a:shade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buFont typeface="Wingdings" panose="05000000000000000000" charset="0"/>
            </a:pP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B公司2021年6月成立，2022年5月首次办理2021年度汇算清缴，结果显示为小型微利企业。按照我市房产税征期规定，B公司应当于2022年</a:t>
            </a:r>
            <a:r>
              <a:rPr lang="en-US" altLang="zh-CN" sz="2400" b="1">
                <a:solidFill>
                  <a:schemeClr val="accent5">
                    <a:lumMod val="50000"/>
                  </a:schemeClr>
                </a:solidFill>
                <a:latin typeface="微软雅黑" panose="020B0503020204020204" pitchFamily="2" charset="-122"/>
                <a:ea typeface="微软雅黑" panose="020B0503020204020204" pitchFamily="2" charset="-122"/>
                <a:sym typeface="+mn-ea"/>
              </a:rPr>
              <a:t>10</a:t>
            </a: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月</a:t>
            </a:r>
            <a:r>
              <a:rPr lang="en-US" altLang="zh-CN" sz="2400" b="1">
                <a:solidFill>
                  <a:schemeClr val="accent5">
                    <a:lumMod val="50000"/>
                  </a:schemeClr>
                </a:solidFill>
                <a:latin typeface="微软雅黑" panose="020B0503020204020204" pitchFamily="2" charset="-122"/>
                <a:ea typeface="微软雅黑" panose="020B0503020204020204" pitchFamily="2" charset="-122"/>
                <a:sym typeface="+mn-ea"/>
              </a:rPr>
              <a:t>-</a:t>
            </a: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12月一次性申报2022年全年税款，B公司在2022年12月一次性申报2022年全年税款时，可申报享受减免优惠。</a:t>
            </a:r>
            <a:endPar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endParaRPr>
          </a:p>
        </p:txBody>
      </p:sp>
      <p:sp>
        <p:nvSpPr>
          <p:cNvPr id="6" name="直接连接符 1"/>
          <p:cNvSpPr/>
          <p:nvPr/>
        </p:nvSpPr>
        <p:spPr>
          <a:xfrm>
            <a:off x="92075" y="805498"/>
            <a:ext cx="10080625" cy="1587"/>
          </a:xfrm>
          <a:prstGeom prst="line">
            <a:avLst/>
          </a:prstGeom>
          <a:ln w="28575" cap="flat" cmpd="sng">
            <a:solidFill>
              <a:srgbClr val="BFBFBF"/>
            </a:solidFill>
            <a:prstDash val="solid"/>
            <a:headEnd type="none" w="med" len="med"/>
            <a:tailEnd type="none" w="med" len="med"/>
          </a:ln>
        </p:spPr>
      </p:sp>
      <p:sp>
        <p:nvSpPr>
          <p:cNvPr id="7" name="矩形 5"/>
          <p:cNvSpPr/>
          <p:nvPr/>
        </p:nvSpPr>
        <p:spPr>
          <a:xfrm>
            <a:off x="147320" y="142240"/>
            <a:ext cx="2381885"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16"/>
          <p:cNvSpPr/>
          <p:nvPr/>
        </p:nvSpPr>
        <p:spPr>
          <a:xfrm>
            <a:off x="389255" y="180340"/>
            <a:ext cx="7910195" cy="520700"/>
          </a:xfrm>
          <a:prstGeom prst="rect">
            <a:avLst/>
          </a:prstGeom>
          <a:noFill/>
          <a:ln w="9525">
            <a:noFill/>
          </a:ln>
        </p:spPr>
        <p:txBody>
          <a:bodyPr wrap="square"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案例分析二</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9" name="图片 8"/>
          <p:cNvPicPr>
            <a:picLocks noChangeAspect="1"/>
          </p:cNvPicPr>
          <p:nvPr/>
        </p:nvPicPr>
        <p:blipFill>
          <a:blip r:embed="rId1" cstate="print"/>
          <a:stretch>
            <a:fillRect/>
          </a:stretch>
        </p:blipFill>
        <p:spPr>
          <a:xfrm>
            <a:off x="10634345" y="4645025"/>
            <a:ext cx="1485900" cy="1485900"/>
          </a:xfrm>
          <a:prstGeom prst="rect">
            <a:avLst/>
          </a:prstGeom>
        </p:spPr>
      </p:pic>
      <p:pic>
        <p:nvPicPr>
          <p:cNvPr id="57349" name="图片 1">
            <a:hlinkClick r:id="rId2" action="ppaction://hlinksldjump"/>
          </p:cNvPr>
          <p:cNvPicPr>
            <a:picLocks noChangeAspect="1"/>
          </p:cNvPicPr>
          <p:nvPr/>
        </p:nvPicPr>
        <p:blipFill>
          <a:blip r:embed="rId3"/>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4302760" cy="460375"/>
          </a:xfrm>
          <a:prstGeom prst="rect">
            <a:avLst/>
          </a:prstGeom>
          <a:noFill/>
        </p:spPr>
        <p:txBody>
          <a:bodyPr wrap="square" rtlCol="0">
            <a:spAutoFit/>
          </a:bodyPr>
          <a:p>
            <a:r>
              <a:rPr lang="zh-CN" altLang="en-US" sz="2400" b="1">
                <a:solidFill>
                  <a:schemeClr val="bg1"/>
                </a:solidFill>
                <a:latin typeface="黑体" panose="02010609060101010101" charset="-122"/>
                <a:ea typeface="黑体" panose="02010609060101010101" charset="-122"/>
              </a:rPr>
              <a:t>国家税务总局汕尾市税务局</a:t>
            </a:r>
            <a:endParaRPr lang="zh-CN" altLang="en-US" sz="2400" b="1">
              <a:solidFill>
                <a:schemeClr val="bg1"/>
              </a:solidFill>
              <a:latin typeface="黑体" panose="02010609060101010101" charset="-122"/>
              <a:ea typeface="黑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六</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新设立企业在办理首次汇算清缴申报后，对于申报前已按规定申报缴纳的“六税两费”是否需要进行更正？</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763760" cy="267652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800"/>
              <a:t>不需要更正。税务总局3号公告第一条第（二）项规定，登记为一般纳税人的新设立企业按规定办理首次汇算清缴申报前，已按规定申报缴纳“六税两费”的，不再根据首次汇算清缴结果进行更正。</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24"/>
          <p:cNvSpPr/>
          <p:nvPr/>
        </p:nvSpPr>
        <p:spPr>
          <a:xfrm>
            <a:off x="0" y="6131560"/>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388938" y="218123"/>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二、能否申请异议处理？</a:t>
            </a:r>
            <a:endParaRPr lang="en-US" altLang="zh-CN" sz="2800" b="0">
              <a:latin typeface="黑体" panose="02010609060101010101" charset="-122"/>
              <a:ea typeface="微软雅黑" panose="020B0503020204020204" pitchFamily="2" charset="-122"/>
              <a:sym typeface="黑体" panose="02010609060101010101" charset="-122"/>
            </a:endParaRPr>
          </a:p>
        </p:txBody>
      </p:sp>
      <p:sp>
        <p:nvSpPr>
          <p:cNvPr id="3" name="圆角矩形 2"/>
          <p:cNvSpPr/>
          <p:nvPr/>
        </p:nvSpPr>
        <p:spPr>
          <a:xfrm>
            <a:off x="147955" y="1247775"/>
            <a:ext cx="10667365" cy="4337685"/>
          </a:xfrm>
          <a:prstGeom prst="roundRect">
            <a:avLst/>
          </a:prstGeom>
          <a:ln w="28575" cmpd="dbl">
            <a:solidFill>
              <a:schemeClr val="accent1">
                <a:shade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buFont typeface="Wingdings" panose="05000000000000000000" charset="0"/>
            </a:pP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C公司于2022年4月10日申报3月的资源税和2022年1-6月的房产税时，按小型微利企业享受了减免优惠，4月20日首次按规定办理汇算清缴，结果确定不属于小型微利企业。汇算清缴后，C公司不需要对2022年4月10日申报缴纳的3月资源税和2022年1-6月房产税进行更正。</a:t>
            </a:r>
            <a:endPar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endParaRPr>
          </a:p>
        </p:txBody>
      </p:sp>
      <p:sp>
        <p:nvSpPr>
          <p:cNvPr id="6" name="直接连接符 1"/>
          <p:cNvSpPr/>
          <p:nvPr/>
        </p:nvSpPr>
        <p:spPr>
          <a:xfrm>
            <a:off x="92075" y="805498"/>
            <a:ext cx="10080625" cy="1587"/>
          </a:xfrm>
          <a:prstGeom prst="line">
            <a:avLst/>
          </a:prstGeom>
          <a:ln w="28575" cap="flat" cmpd="sng">
            <a:solidFill>
              <a:srgbClr val="BFBFBF"/>
            </a:solidFill>
            <a:prstDash val="solid"/>
            <a:headEnd type="none" w="med" len="med"/>
            <a:tailEnd type="none" w="med" len="med"/>
          </a:ln>
        </p:spPr>
      </p:sp>
      <p:sp>
        <p:nvSpPr>
          <p:cNvPr id="7" name="矩形 5"/>
          <p:cNvSpPr/>
          <p:nvPr/>
        </p:nvSpPr>
        <p:spPr>
          <a:xfrm>
            <a:off x="147320" y="142240"/>
            <a:ext cx="2372360"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16"/>
          <p:cNvSpPr/>
          <p:nvPr/>
        </p:nvSpPr>
        <p:spPr>
          <a:xfrm>
            <a:off x="389255" y="180340"/>
            <a:ext cx="7910195" cy="520700"/>
          </a:xfrm>
          <a:prstGeom prst="rect">
            <a:avLst/>
          </a:prstGeom>
          <a:noFill/>
          <a:ln w="9525">
            <a:noFill/>
          </a:ln>
        </p:spPr>
        <p:txBody>
          <a:bodyPr wrap="square"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案例分析三</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9" name="图片 8"/>
          <p:cNvPicPr>
            <a:picLocks noChangeAspect="1"/>
          </p:cNvPicPr>
          <p:nvPr/>
        </p:nvPicPr>
        <p:blipFill>
          <a:blip r:embed="rId1" cstate="print"/>
          <a:stretch>
            <a:fillRect/>
          </a:stretch>
        </p:blipFill>
        <p:spPr>
          <a:xfrm>
            <a:off x="10634345" y="4645025"/>
            <a:ext cx="1485900" cy="1485900"/>
          </a:xfrm>
          <a:prstGeom prst="rect">
            <a:avLst/>
          </a:prstGeom>
        </p:spPr>
      </p:pic>
      <p:pic>
        <p:nvPicPr>
          <p:cNvPr id="57349" name="图片 1">
            <a:hlinkClick r:id=""/>
          </p:cNvPr>
          <p:cNvPicPr>
            <a:picLocks noChangeAspect="1"/>
          </p:cNvPicPr>
          <p:nvPr/>
        </p:nvPicPr>
        <p:blipFill>
          <a:blip r:embed="rId2"/>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4302760" cy="460375"/>
          </a:xfrm>
          <a:prstGeom prst="rect">
            <a:avLst/>
          </a:prstGeom>
          <a:noFill/>
        </p:spPr>
        <p:txBody>
          <a:bodyPr wrap="square" rtlCol="0">
            <a:spAutoFit/>
          </a:bodyPr>
          <a:p>
            <a:r>
              <a:rPr lang="zh-CN" altLang="en-US" sz="2400" b="1">
                <a:solidFill>
                  <a:schemeClr val="bg1"/>
                </a:solidFill>
                <a:latin typeface="黑体" panose="02010609060101010101" charset="-122"/>
                <a:ea typeface="黑体" panose="02010609060101010101" charset="-122"/>
              </a:rPr>
              <a:t>国家税务总局汕尾市税务局</a:t>
            </a:r>
            <a:endParaRPr lang="zh-CN" altLang="en-US" sz="2400" b="1">
              <a:solidFill>
                <a:schemeClr val="bg1"/>
              </a:solidFill>
              <a:latin typeface="黑体" panose="02010609060101010101" charset="-122"/>
              <a:ea typeface="黑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七</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小型微利企业逾期办理或更正汇算清缴申报，是否需要相应对“六税两费”申报进行更正？</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763760" cy="396938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如果企业所得税汇算清缴存在逾期申报或更正申报的情况，逾期申报或更正申报的结果不应当改变其对应的“六税两费”的减免期间。</a:t>
            </a:r>
            <a:endParaRPr lang="zh-CN" altLang="en-US" sz="2400"/>
          </a:p>
          <a:p>
            <a:pPr marL="285750" indent="-285750">
              <a:lnSpc>
                <a:spcPct val="150000"/>
              </a:lnSpc>
              <a:buFont typeface="Wingdings" panose="05000000000000000000" charset="0"/>
              <a:buChar char="Ø"/>
            </a:pPr>
            <a:r>
              <a:rPr lang="zh-CN" altLang="en-US" sz="2400"/>
              <a:t>根据税务总局3号公告第一条第（三）项规定，登记为增值税一般纳税人的小型微利企业、新设立企业，逾期办理或更正汇算清缴申报的，应当依据逾期办理或更正申报的结果，按照税务总局3号公告第一条第（一）项、第（二）项规定的“六税两费”减免税期间申报享受减免优惠，并应当对“六税两费”申报进行相应更正。</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24"/>
          <p:cNvSpPr/>
          <p:nvPr/>
        </p:nvSpPr>
        <p:spPr>
          <a:xfrm>
            <a:off x="0" y="6131560"/>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388938" y="218123"/>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二、能否申请异议处理？</a:t>
            </a:r>
            <a:endParaRPr lang="en-US" altLang="zh-CN" sz="2800" b="0">
              <a:latin typeface="黑体" panose="02010609060101010101" charset="-122"/>
              <a:ea typeface="微软雅黑" panose="020B0503020204020204" pitchFamily="2" charset="-122"/>
              <a:sym typeface="黑体" panose="02010609060101010101" charset="-122"/>
            </a:endParaRPr>
          </a:p>
        </p:txBody>
      </p:sp>
      <p:sp>
        <p:nvSpPr>
          <p:cNvPr id="3" name="圆角矩形 2"/>
          <p:cNvSpPr/>
          <p:nvPr/>
        </p:nvSpPr>
        <p:spPr>
          <a:xfrm>
            <a:off x="147955" y="1247775"/>
            <a:ext cx="10667365" cy="4337685"/>
          </a:xfrm>
          <a:prstGeom prst="roundRect">
            <a:avLst/>
          </a:prstGeom>
          <a:ln w="28575" cmpd="dbl">
            <a:solidFill>
              <a:schemeClr val="accent1">
                <a:shade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buFont typeface="Wingdings" panose="05000000000000000000" charset="0"/>
            </a:pP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D公司于2021年6月成立，从事国家非限制和禁止行业，10月1日登记为增值税一般纳税人。2022年5月底前，D公司未按期办理首次汇算清缴申报，D公司于2022年4月和7月征期分别申报了当年1-3月和4-6月的“六税两费”，按照小型微利企业申报享受了减免优惠。8月，D公司办理汇算清缴申报，确定不属于小型微利企业。</a:t>
            </a:r>
            <a:endPar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endParaRPr>
          </a:p>
        </p:txBody>
      </p:sp>
      <p:sp>
        <p:nvSpPr>
          <p:cNvPr id="6" name="直接连接符 1"/>
          <p:cNvSpPr/>
          <p:nvPr/>
        </p:nvSpPr>
        <p:spPr>
          <a:xfrm>
            <a:off x="92075" y="805498"/>
            <a:ext cx="10080625" cy="1587"/>
          </a:xfrm>
          <a:prstGeom prst="line">
            <a:avLst/>
          </a:prstGeom>
          <a:ln w="28575" cap="flat" cmpd="sng">
            <a:solidFill>
              <a:srgbClr val="BFBFBF"/>
            </a:solidFill>
            <a:prstDash val="solid"/>
            <a:headEnd type="none" w="med" len="med"/>
            <a:tailEnd type="none" w="med" len="med"/>
          </a:ln>
        </p:spPr>
      </p:sp>
      <p:sp>
        <p:nvSpPr>
          <p:cNvPr id="7" name="矩形 5"/>
          <p:cNvSpPr/>
          <p:nvPr/>
        </p:nvSpPr>
        <p:spPr>
          <a:xfrm>
            <a:off x="147320" y="142240"/>
            <a:ext cx="2372360"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16"/>
          <p:cNvSpPr/>
          <p:nvPr/>
        </p:nvSpPr>
        <p:spPr>
          <a:xfrm>
            <a:off x="389255" y="180340"/>
            <a:ext cx="7910195" cy="520700"/>
          </a:xfrm>
          <a:prstGeom prst="rect">
            <a:avLst/>
          </a:prstGeom>
          <a:noFill/>
          <a:ln w="9525">
            <a:noFill/>
          </a:ln>
        </p:spPr>
        <p:txBody>
          <a:bodyPr wrap="square"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案例分析四</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9" name="图片 8"/>
          <p:cNvPicPr>
            <a:picLocks noChangeAspect="1"/>
          </p:cNvPicPr>
          <p:nvPr/>
        </p:nvPicPr>
        <p:blipFill>
          <a:blip r:embed="rId1" cstate="print"/>
          <a:stretch>
            <a:fillRect/>
          </a:stretch>
        </p:blipFill>
        <p:spPr>
          <a:xfrm>
            <a:off x="10634345" y="4645025"/>
            <a:ext cx="1485900" cy="1485900"/>
          </a:xfrm>
          <a:prstGeom prst="rect">
            <a:avLst/>
          </a:prstGeom>
        </p:spPr>
      </p:pic>
      <p:pic>
        <p:nvPicPr>
          <p:cNvPr id="57349" name="图片 1">
            <a:hlinkClick r:id=""/>
          </p:cNvPr>
          <p:cNvPicPr>
            <a:picLocks noChangeAspect="1"/>
          </p:cNvPicPr>
          <p:nvPr/>
        </p:nvPicPr>
        <p:blipFill>
          <a:blip r:embed="rId2"/>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4302760" cy="460375"/>
          </a:xfrm>
          <a:prstGeom prst="rect">
            <a:avLst/>
          </a:prstGeom>
          <a:noFill/>
        </p:spPr>
        <p:txBody>
          <a:bodyPr wrap="square" rtlCol="0">
            <a:spAutoFit/>
          </a:bodyPr>
          <a:p>
            <a:r>
              <a:rPr lang="zh-CN" altLang="en-US" sz="2400" b="1">
                <a:solidFill>
                  <a:schemeClr val="bg1"/>
                </a:solidFill>
                <a:latin typeface="黑体" panose="02010609060101010101" charset="-122"/>
                <a:ea typeface="黑体" panose="02010609060101010101" charset="-122"/>
              </a:rPr>
              <a:t>国家税务总局汕尾市税务局</a:t>
            </a:r>
            <a:endParaRPr lang="zh-CN" altLang="en-US" sz="2400" b="1">
              <a:solidFill>
                <a:schemeClr val="bg1"/>
              </a:solidFill>
              <a:latin typeface="黑体" panose="02010609060101010101" charset="-122"/>
              <a:ea typeface="黑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七</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小型微利企业逾期办理或更正汇算清缴申报，是否需要相应对“六税两费”申报进行更正？</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763760" cy="396938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根据税务总局3号公告第一条第（二）项、第（三）项规定，“六税两费”的减免税期间应当根据正常办理首次汇算清缴的时间确定。</a:t>
            </a:r>
            <a:endParaRPr lang="zh-CN" altLang="en-US" sz="2400"/>
          </a:p>
          <a:p>
            <a:pPr marL="285750" indent="-285750">
              <a:lnSpc>
                <a:spcPct val="150000"/>
              </a:lnSpc>
              <a:buFont typeface="Wingdings" panose="05000000000000000000" charset="0"/>
              <a:buChar char="Ø"/>
            </a:pPr>
            <a:r>
              <a:rPr lang="zh-CN" altLang="en-US" sz="2400"/>
              <a:t>按照企业所得税有关规定，D公司应当于2022年5月底前办理首次汇算清缴，所以其申报2022年6月1日至2023年6月30日的“六税两费”时是否可以享受减免优惠，应当根据5月首次汇算清缴结果来确定。同时，办理首次汇算清缴后，按规定申报当月及之前“六税两费”的，也应根据首次汇算清缴结果确定是否能够享受减免优惠。</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七</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小型微利企业逾期办理或更正汇算清缴申报，是否需要相应对“六税两费”申报进行更正？</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763760" cy="230695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D公司7月征期申报的4-6月的“六税两费”不能享受减免优惠，应当进行更正申报，补缴减免的税款。</a:t>
            </a:r>
            <a:endParaRPr lang="zh-CN" altLang="en-US" sz="2400"/>
          </a:p>
          <a:p>
            <a:pPr marL="285750" indent="-285750">
              <a:lnSpc>
                <a:spcPct val="150000"/>
              </a:lnSpc>
              <a:buFont typeface="Wingdings" panose="05000000000000000000" charset="0"/>
              <a:buChar char="Ø"/>
            </a:pPr>
            <a:r>
              <a:rPr lang="zh-CN" altLang="en-US" sz="2400"/>
              <a:t>D公司按规定在4月征期申报2022年1-3月的“六税两费”就不必进行更正。</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八</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增值税小规模纳税人按规定转登记为一般纳税人，或应登记为一般纳税人而逾期未登记的，能否适用“六税两费”减免优惠？</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884410" cy="3415030"/>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税务总局3号公告第二条规定：增值税小规模纳税人按规定登记为一般纳税人的，自一般纳税人生效之日起不得再按照增值税小规模纳税人适用“六税两费”减免政策。增值税年应税销售额超过小规模纳税人标准应当登记为一般纳税人而未登记，经税务机关通知，逾期仍不办理登记的，自逾期次月起不得再按增值税小规模纳税人申报享受“六税两费”减免优惠。</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八</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增值税小规模纳税人按规定转登记为一般纳税人，或应登记为一般纳税人而逾期未登记的，能否适用“六税两费”减免优惠？</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884410" cy="2306955"/>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增值税小规模纳税人转为一般纳税人后，如果属于税务总局3号公告第一条规定的小型微利企业或新设立企业，或者登记为个体工商户，仍然可以按照“小型微利企业”或“个体工商户”申报享受减免优惠。</a:t>
            </a:r>
            <a:endParaRPr lang="zh-CN" altLang="en-US" sz="2400"/>
          </a:p>
          <a:p>
            <a:pPr marL="285750" indent="-285750">
              <a:lnSpc>
                <a:spcPct val="150000"/>
              </a:lnSpc>
              <a:buFont typeface="Wingdings" panose="05000000000000000000" charset="0"/>
              <a:buChar char="Ø"/>
            </a:pP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10" name="直接连接符 9"/>
          <p:cNvCxnSpPr/>
          <p:nvPr/>
        </p:nvCxnSpPr>
        <p:spPr>
          <a:xfrm flipV="1">
            <a:off x="4157345" y="2320925"/>
            <a:ext cx="7516495" cy="20955"/>
          </a:xfrm>
          <a:prstGeom prst="line">
            <a:avLst/>
          </a:prstGeom>
          <a:ln w="139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a:off x="4199890" y="3651250"/>
            <a:ext cx="7412990" cy="8255"/>
          </a:xfrm>
          <a:prstGeom prst="line">
            <a:avLst/>
          </a:prstGeom>
          <a:ln w="139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a:off x="4199890" y="4817745"/>
            <a:ext cx="7412990" cy="8255"/>
          </a:xfrm>
          <a:prstGeom prst="line">
            <a:avLst/>
          </a:prstGeom>
          <a:ln w="139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199890" y="1819910"/>
            <a:ext cx="7853680" cy="460375"/>
          </a:xfrm>
          <a:prstGeom prst="rect">
            <a:avLst/>
          </a:prstGeom>
          <a:noFill/>
        </p:spPr>
        <p:txBody>
          <a:bodyPr wrap="square" rtlCol="0">
            <a:spAutoFit/>
          </a:bodyPr>
          <a:lstStyle/>
          <a:p>
            <a:r>
              <a:rPr lang="zh-CN" altLang="en-US" sz="2400" b="1" dirty="0" smtClean="0">
                <a:solidFill>
                  <a:srgbClr val="000000"/>
                </a:solidFill>
                <a:latin typeface="微软雅黑" panose="020B0503020204020204" pitchFamily="2" charset="-122"/>
                <a:ea typeface="微软雅黑" panose="020B0503020204020204" pitchFamily="2" charset="-122"/>
              </a:rPr>
              <a:t>关于进一步实施小微企业“六税两费”减免政策的公告</a:t>
            </a:r>
            <a:endParaRPr lang="zh-CN" altLang="en-US" sz="2400" b="1" dirty="0" smtClean="0">
              <a:solidFill>
                <a:srgbClr val="000000"/>
              </a:solidFill>
              <a:latin typeface="微软雅黑" panose="020B0503020204020204" pitchFamily="2" charset="-122"/>
              <a:ea typeface="微软雅黑" panose="020B0503020204020204" pitchFamily="2" charset="-122"/>
            </a:endParaRPr>
          </a:p>
        </p:txBody>
      </p:sp>
      <p:sp>
        <p:nvSpPr>
          <p:cNvPr id="565" name="文本框 564"/>
          <p:cNvSpPr txBox="1"/>
          <p:nvPr/>
        </p:nvSpPr>
        <p:spPr>
          <a:xfrm>
            <a:off x="4187190" y="2746375"/>
            <a:ext cx="7486650" cy="829945"/>
          </a:xfrm>
          <a:prstGeom prst="rect">
            <a:avLst/>
          </a:prstGeom>
          <a:noFill/>
        </p:spPr>
        <p:txBody>
          <a:bodyPr wrap="square" rtlCol="0">
            <a:spAutoFit/>
          </a:bodyPr>
          <a:lstStyle/>
          <a:p>
            <a:r>
              <a:rPr lang="zh-CN" altLang="en-US" sz="2400" b="1" dirty="0" smtClean="0">
                <a:solidFill>
                  <a:srgbClr val="000000"/>
                </a:solidFill>
                <a:latin typeface="微软雅黑" panose="020B0503020204020204" pitchFamily="2" charset="-122"/>
                <a:ea typeface="微软雅黑" panose="020B0503020204020204" pitchFamily="2" charset="-122"/>
              </a:rPr>
              <a:t>关于进一步实施小微企业“六税两费”减免政策有关征管问题的公告</a:t>
            </a:r>
            <a:endParaRPr lang="zh-CN" altLang="en-US" sz="2400" b="1" dirty="0" smtClean="0">
              <a:solidFill>
                <a:srgbClr val="000000"/>
              </a:solidFill>
              <a:latin typeface="微软雅黑" panose="020B0503020204020204" pitchFamily="2" charset="-122"/>
              <a:ea typeface="微软雅黑" panose="020B0503020204020204" pitchFamily="2" charset="-122"/>
            </a:endParaRPr>
          </a:p>
        </p:txBody>
      </p:sp>
      <p:sp>
        <p:nvSpPr>
          <p:cNvPr id="566" name="文本框 565"/>
          <p:cNvSpPr txBox="1"/>
          <p:nvPr/>
        </p:nvSpPr>
        <p:spPr>
          <a:xfrm>
            <a:off x="4199255" y="3912870"/>
            <a:ext cx="7474585" cy="829945"/>
          </a:xfrm>
          <a:prstGeom prst="rect">
            <a:avLst/>
          </a:prstGeom>
          <a:noFill/>
        </p:spPr>
        <p:txBody>
          <a:bodyPr wrap="square" rtlCol="0">
            <a:spAutoFit/>
          </a:bodyPr>
          <a:lstStyle/>
          <a:p>
            <a:pPr algn="l"/>
            <a:r>
              <a:rPr lang="zh-CN" altLang="en-US" sz="2400" b="1" dirty="0" smtClean="0">
                <a:solidFill>
                  <a:srgbClr val="000000"/>
                </a:solidFill>
                <a:latin typeface="微软雅黑" panose="020B0503020204020204" pitchFamily="2" charset="-122"/>
                <a:ea typeface="微软雅黑" panose="020B0503020204020204" pitchFamily="2" charset="-122"/>
              </a:rPr>
              <a:t>广东省财政厅 国家税务总局广东省税务局关于我省实施小微企业“六税两费”减免政策的通知</a:t>
            </a:r>
            <a:endParaRPr lang="zh-CN" altLang="en-US" sz="2400" b="1" dirty="0" smtClean="0">
              <a:solidFill>
                <a:srgbClr val="000000"/>
              </a:solidFill>
              <a:latin typeface="微软雅黑" panose="020B0503020204020204" pitchFamily="2" charset="-122"/>
              <a:ea typeface="微软雅黑" panose="020B0503020204020204" pitchFamily="2" charset="-122"/>
            </a:endParaRPr>
          </a:p>
        </p:txBody>
      </p:sp>
      <p:grpSp>
        <p:nvGrpSpPr>
          <p:cNvPr id="12" name="组合 690"/>
          <p:cNvGrpSpPr/>
          <p:nvPr/>
        </p:nvGrpSpPr>
        <p:grpSpPr>
          <a:xfrm>
            <a:off x="2904490" y="1579245"/>
            <a:ext cx="1222376" cy="904875"/>
            <a:chOff x="10337336" y="542926"/>
            <a:chExt cx="1081463" cy="1073597"/>
          </a:xfrm>
        </p:grpSpPr>
        <p:sp>
          <p:nvSpPr>
            <p:cNvPr id="692" name="椭圆 691"/>
            <p:cNvSpPr/>
            <p:nvPr/>
          </p:nvSpPr>
          <p:spPr>
            <a:xfrm>
              <a:off x="10337336" y="542926"/>
              <a:ext cx="1073597" cy="107359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0000"/>
                </a:solidFill>
              </a:endParaRPr>
            </a:p>
          </p:txBody>
        </p:sp>
        <p:sp>
          <p:nvSpPr>
            <p:cNvPr id="694" name="文本框 693"/>
            <p:cNvSpPr txBox="1"/>
            <p:nvPr/>
          </p:nvSpPr>
          <p:spPr>
            <a:xfrm>
              <a:off x="10424977" y="655183"/>
              <a:ext cx="993822" cy="838536"/>
            </a:xfrm>
            <a:prstGeom prst="rect">
              <a:avLst/>
            </a:prstGeom>
            <a:noFill/>
          </p:spPr>
          <p:txBody>
            <a:bodyPr wrap="square" rtlCol="0" anchor="ctr">
              <a:spAutoFit/>
            </a:bodyPr>
            <a:lstStyle/>
            <a:p>
              <a:pPr algn="ctr"/>
              <a:r>
                <a:rPr lang="zh-CN" altLang="en-US" sz="2000" dirty="0">
                  <a:solidFill>
                    <a:srgbClr val="000000"/>
                  </a:solidFill>
                  <a:latin typeface="微软雅黑 Light" panose="020B0502040204020203" pitchFamily="34" charset="-122"/>
                  <a:ea typeface="微软雅黑 Light" panose="020B0502040204020203" pitchFamily="34" charset="-122"/>
                </a:rPr>
                <a:t>财税</a:t>
              </a:r>
              <a:r>
                <a:rPr lang="en-US" altLang="zh-CN" sz="2000" dirty="0">
                  <a:solidFill>
                    <a:srgbClr val="000000"/>
                  </a:solidFill>
                  <a:latin typeface="微软雅黑 Light" panose="020B0502040204020203" pitchFamily="34" charset="-122"/>
                  <a:ea typeface="微软雅黑 Light" panose="020B0502040204020203" pitchFamily="34" charset="-122"/>
                </a:rPr>
                <a:t>10</a:t>
              </a:r>
              <a:r>
                <a:rPr lang="zh-CN" altLang="en-US" sz="2000" dirty="0">
                  <a:solidFill>
                    <a:srgbClr val="000000"/>
                  </a:solidFill>
                  <a:latin typeface="微软雅黑 Light" panose="020B0502040204020203" pitchFamily="34" charset="-122"/>
                  <a:ea typeface="微软雅黑 Light" panose="020B0502040204020203" pitchFamily="34" charset="-122"/>
                </a:rPr>
                <a:t>号公告</a:t>
              </a:r>
              <a:endParaRPr lang="zh-CN" altLang="en-US" sz="2000" dirty="0">
                <a:solidFill>
                  <a:srgbClr val="000000"/>
                </a:solidFill>
                <a:latin typeface="微软雅黑 Light" panose="020B0502040204020203" pitchFamily="34" charset="-122"/>
                <a:ea typeface="微软雅黑 Light" panose="020B0502040204020203" pitchFamily="34" charset="-122"/>
              </a:endParaRPr>
            </a:p>
          </p:txBody>
        </p:sp>
      </p:grpSp>
      <p:grpSp>
        <p:nvGrpSpPr>
          <p:cNvPr id="13" name="组合 694"/>
          <p:cNvGrpSpPr/>
          <p:nvPr/>
        </p:nvGrpSpPr>
        <p:grpSpPr>
          <a:xfrm>
            <a:off x="2903855" y="2746375"/>
            <a:ext cx="1223010" cy="904875"/>
            <a:chOff x="10337336" y="542926"/>
            <a:chExt cx="1073597" cy="1073597"/>
          </a:xfrm>
        </p:grpSpPr>
        <p:sp>
          <p:nvSpPr>
            <p:cNvPr id="696" name="椭圆 695"/>
            <p:cNvSpPr/>
            <p:nvPr/>
          </p:nvSpPr>
          <p:spPr>
            <a:xfrm>
              <a:off x="10337336" y="542926"/>
              <a:ext cx="1073597" cy="107359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0000"/>
                </a:solidFill>
              </a:endParaRPr>
            </a:p>
          </p:txBody>
        </p:sp>
        <p:sp>
          <p:nvSpPr>
            <p:cNvPr id="698" name="文本框 697"/>
            <p:cNvSpPr txBox="1"/>
            <p:nvPr/>
          </p:nvSpPr>
          <p:spPr>
            <a:xfrm>
              <a:off x="10337893" y="707168"/>
              <a:ext cx="1064678" cy="765456"/>
            </a:xfrm>
            <a:prstGeom prst="rect">
              <a:avLst/>
            </a:prstGeom>
            <a:noFill/>
          </p:spPr>
          <p:txBody>
            <a:bodyPr wrap="square" rtlCol="0" anchor="ctr">
              <a:spAutoFit/>
            </a:bodyPr>
            <a:lstStyle/>
            <a:p>
              <a:pPr algn="ctr"/>
              <a:r>
                <a:rPr lang="en-US" altLang="zh-CN" sz="1800" dirty="0">
                  <a:solidFill>
                    <a:srgbClr val="000000"/>
                  </a:solidFill>
                  <a:latin typeface="微软雅黑 Light" panose="020B0502040204020203" pitchFamily="34" charset="-122"/>
                  <a:ea typeface="微软雅黑 Light" panose="020B0502040204020203" pitchFamily="34" charset="-122"/>
                </a:rPr>
                <a:t>税务总局</a:t>
              </a:r>
              <a:endParaRPr lang="en-US" altLang="zh-CN" sz="1800" dirty="0">
                <a:solidFill>
                  <a:srgbClr val="000000"/>
                </a:solidFill>
                <a:latin typeface="微软雅黑 Light" panose="020B0502040204020203" pitchFamily="34" charset="-122"/>
                <a:ea typeface="微软雅黑 Light" panose="020B0502040204020203" pitchFamily="34" charset="-122"/>
              </a:endParaRPr>
            </a:p>
            <a:p>
              <a:pPr algn="ctr"/>
              <a:r>
                <a:rPr lang="en-US" altLang="zh-CN" sz="1800" dirty="0">
                  <a:solidFill>
                    <a:srgbClr val="000000"/>
                  </a:solidFill>
                  <a:latin typeface="微软雅黑 Light" panose="020B0502040204020203" pitchFamily="34" charset="-122"/>
                  <a:ea typeface="微软雅黑 Light" panose="020B0502040204020203" pitchFamily="34" charset="-122"/>
                </a:rPr>
                <a:t>3号公告</a:t>
              </a:r>
              <a:endParaRPr lang="en-US" altLang="zh-CN" sz="1800" dirty="0">
                <a:solidFill>
                  <a:srgbClr val="000000"/>
                </a:solidFill>
                <a:latin typeface="微软雅黑 Light" panose="020B0502040204020203" pitchFamily="34" charset="-122"/>
                <a:ea typeface="微软雅黑 Light" panose="020B0502040204020203" pitchFamily="34" charset="-122"/>
              </a:endParaRPr>
            </a:p>
          </p:txBody>
        </p:sp>
      </p:grpSp>
      <p:grpSp>
        <p:nvGrpSpPr>
          <p:cNvPr id="14" name="组合 698"/>
          <p:cNvGrpSpPr/>
          <p:nvPr/>
        </p:nvGrpSpPr>
        <p:grpSpPr>
          <a:xfrm>
            <a:off x="2905125" y="3881158"/>
            <a:ext cx="1221740" cy="936587"/>
            <a:chOff x="10337336" y="505301"/>
            <a:chExt cx="1073597" cy="1111222"/>
          </a:xfrm>
        </p:grpSpPr>
        <p:sp>
          <p:nvSpPr>
            <p:cNvPr id="700" name="椭圆 699"/>
            <p:cNvSpPr/>
            <p:nvPr/>
          </p:nvSpPr>
          <p:spPr>
            <a:xfrm>
              <a:off x="10337336" y="542926"/>
              <a:ext cx="1073597" cy="1073597"/>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0000"/>
                </a:solidFill>
              </a:endParaRPr>
            </a:p>
          </p:txBody>
        </p:sp>
        <p:sp>
          <p:nvSpPr>
            <p:cNvPr id="702" name="文本框 701"/>
            <p:cNvSpPr txBox="1"/>
            <p:nvPr/>
          </p:nvSpPr>
          <p:spPr>
            <a:xfrm>
              <a:off x="10487158" y="505301"/>
              <a:ext cx="789350" cy="1093939"/>
            </a:xfrm>
            <a:prstGeom prst="rect">
              <a:avLst/>
            </a:prstGeom>
            <a:noFill/>
          </p:spPr>
          <p:txBody>
            <a:bodyPr wrap="square" rtlCol="0" anchor="ctr">
              <a:spAutoFit/>
            </a:bodyPr>
            <a:lstStyle/>
            <a:p>
              <a:pPr algn="ctr"/>
              <a:r>
                <a:rPr lang="zh-CN" altLang="en-US" sz="1800" dirty="0">
                  <a:solidFill>
                    <a:srgbClr val="000000"/>
                  </a:solidFill>
                  <a:latin typeface="微软雅黑 Light" panose="020B0502040204020203" pitchFamily="34" charset="-122"/>
                  <a:ea typeface="微软雅黑 Light" panose="020B0502040204020203" pitchFamily="34" charset="-122"/>
                </a:rPr>
                <a:t>粤</a:t>
              </a:r>
              <a:r>
                <a:rPr lang="en-US" altLang="zh-CN" sz="1800" dirty="0">
                  <a:solidFill>
                    <a:srgbClr val="000000"/>
                  </a:solidFill>
                  <a:latin typeface="微软雅黑 Light" panose="020B0502040204020203" pitchFamily="34" charset="-122"/>
                  <a:ea typeface="微软雅黑 Light" panose="020B0502040204020203" pitchFamily="34" charset="-122"/>
                </a:rPr>
                <a:t>财税[2022]10号</a:t>
              </a:r>
              <a:endParaRPr lang="en-US" altLang="zh-CN" sz="1800" dirty="0">
                <a:solidFill>
                  <a:srgbClr val="000000"/>
                </a:solidFill>
                <a:latin typeface="微软雅黑 Light" panose="020B0502040204020203" pitchFamily="34" charset="-122"/>
                <a:ea typeface="微软雅黑 Light" panose="020B0502040204020203" pitchFamily="34" charset="-122"/>
              </a:endParaRPr>
            </a:p>
          </p:txBody>
        </p:sp>
      </p:grpSp>
      <p:grpSp>
        <p:nvGrpSpPr>
          <p:cNvPr id="15" name="组合 1"/>
          <p:cNvGrpSpPr/>
          <p:nvPr/>
        </p:nvGrpSpPr>
        <p:grpSpPr>
          <a:xfrm>
            <a:off x="531814" y="1714488"/>
            <a:ext cx="2186925" cy="2697492"/>
            <a:chOff x="608418" y="1792060"/>
            <a:chExt cx="4465173" cy="2619807"/>
          </a:xfrm>
        </p:grpSpPr>
        <p:sp>
          <p:nvSpPr>
            <p:cNvPr id="30" name="Freeform 6"/>
            <p:cNvSpPr/>
            <p:nvPr/>
          </p:nvSpPr>
          <p:spPr bwMode="auto">
            <a:xfrm>
              <a:off x="2493062" y="4100603"/>
              <a:ext cx="2580529" cy="311264"/>
            </a:xfrm>
            <a:custGeom>
              <a:avLst/>
              <a:gdLst>
                <a:gd name="T0" fmla="*/ 3845 w 4644"/>
                <a:gd name="T1" fmla="*/ 635 h 635"/>
                <a:gd name="T2" fmla="*/ 0 w 4644"/>
                <a:gd name="T3" fmla="*/ 635 h 635"/>
                <a:gd name="T4" fmla="*/ 785 w 4644"/>
                <a:gd name="T5" fmla="*/ 0 h 635"/>
                <a:gd name="T6" fmla="*/ 4644 w 4644"/>
                <a:gd name="T7" fmla="*/ 0 h 635"/>
                <a:gd name="T8" fmla="*/ 3845 w 4644"/>
                <a:gd name="T9" fmla="*/ 635 h 635"/>
                <a:gd name="connsiteX0" fmla="*/ 8280 w 8913"/>
                <a:gd name="connsiteY0" fmla="*/ 10086 h 10086"/>
                <a:gd name="connsiteX1" fmla="*/ 0 w 8913"/>
                <a:gd name="connsiteY1" fmla="*/ 10086 h 10086"/>
                <a:gd name="connsiteX2" fmla="*/ 1690 w 8913"/>
                <a:gd name="connsiteY2" fmla="*/ 86 h 10086"/>
                <a:gd name="connsiteX3" fmla="*/ 8913 w 8913"/>
                <a:gd name="connsiteY3" fmla="*/ 0 h 10086"/>
                <a:gd name="connsiteX4" fmla="*/ 8280 w 8913"/>
                <a:gd name="connsiteY4" fmla="*/ 10086 h 1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3" h="10086">
                  <a:moveTo>
                    <a:pt x="8280" y="10086"/>
                  </a:moveTo>
                  <a:lnTo>
                    <a:pt x="0" y="10086"/>
                  </a:lnTo>
                  <a:lnTo>
                    <a:pt x="1690" y="86"/>
                  </a:lnTo>
                  <a:lnTo>
                    <a:pt x="8913" y="0"/>
                  </a:lnTo>
                  <a:lnTo>
                    <a:pt x="8280" y="10086"/>
                  </a:lnTo>
                  <a:close/>
                </a:path>
              </a:pathLst>
            </a:custGeom>
            <a:solidFill>
              <a:srgbClr val="2F9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
            <p:cNvSpPr/>
            <p:nvPr/>
          </p:nvSpPr>
          <p:spPr bwMode="auto">
            <a:xfrm>
              <a:off x="2491807" y="1792061"/>
              <a:ext cx="2543180" cy="309524"/>
            </a:xfrm>
            <a:custGeom>
              <a:avLst/>
              <a:gdLst>
                <a:gd name="T0" fmla="*/ 3845 w 4644"/>
                <a:gd name="T1" fmla="*/ 0 h 658"/>
                <a:gd name="T2" fmla="*/ 0 w 4644"/>
                <a:gd name="T3" fmla="*/ 0 h 658"/>
                <a:gd name="T4" fmla="*/ 785 w 4644"/>
                <a:gd name="T5" fmla="*/ 658 h 658"/>
                <a:gd name="T6" fmla="*/ 4644 w 4644"/>
                <a:gd name="T7" fmla="*/ 658 h 658"/>
                <a:gd name="T8" fmla="*/ 3845 w 4644"/>
                <a:gd name="T9" fmla="*/ 0 h 658"/>
                <a:gd name="connsiteX0" fmla="*/ 8280 w 8784"/>
                <a:gd name="connsiteY0" fmla="*/ 0 h 10000"/>
                <a:gd name="connsiteX1" fmla="*/ 0 w 8784"/>
                <a:gd name="connsiteY1" fmla="*/ 0 h 10000"/>
                <a:gd name="connsiteX2" fmla="*/ 1690 w 8784"/>
                <a:gd name="connsiteY2" fmla="*/ 10000 h 10000"/>
                <a:gd name="connsiteX3" fmla="*/ 8784 w 8784"/>
                <a:gd name="connsiteY3" fmla="*/ 10000 h 10000"/>
                <a:gd name="connsiteX4" fmla="*/ 8280 w 878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 h="10000">
                  <a:moveTo>
                    <a:pt x="8280" y="0"/>
                  </a:moveTo>
                  <a:lnTo>
                    <a:pt x="0" y="0"/>
                  </a:lnTo>
                  <a:lnTo>
                    <a:pt x="1690" y="10000"/>
                  </a:lnTo>
                  <a:lnTo>
                    <a:pt x="8784" y="10000"/>
                  </a:lnTo>
                  <a:lnTo>
                    <a:pt x="8280" y="0"/>
                  </a:lnTo>
                  <a:close/>
                </a:path>
              </a:pathLst>
            </a:custGeom>
            <a:solidFill>
              <a:srgbClr val="2F9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0"/>
            <p:cNvSpPr>
              <a:spLocks noChangeArrowheads="1"/>
            </p:cNvSpPr>
            <p:nvPr/>
          </p:nvSpPr>
          <p:spPr bwMode="auto">
            <a:xfrm>
              <a:off x="608418" y="1792060"/>
              <a:ext cx="4279940" cy="2619807"/>
            </a:xfrm>
            <a:prstGeom prst="rect">
              <a:avLst/>
            </a:prstGeom>
            <a:solidFill>
              <a:srgbClr val="54CC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文本框 43"/>
            <p:cNvSpPr txBox="1"/>
            <p:nvPr/>
          </p:nvSpPr>
          <p:spPr>
            <a:xfrm>
              <a:off x="1135394" y="2416486"/>
              <a:ext cx="3218516" cy="1463459"/>
            </a:xfrm>
            <a:prstGeom prst="rect">
              <a:avLst/>
            </a:prstGeom>
            <a:noFill/>
          </p:spPr>
          <p:txBody>
            <a:bodyPr wrap="square" rtlCol="0">
              <a:spAutoFit/>
            </a:bodyPr>
            <a:lstStyle/>
            <a:p>
              <a:r>
                <a:rPr lang="zh-CN" altLang="zh-CN" sz="4600" dirty="0">
                  <a:solidFill>
                    <a:schemeClr val="bg1"/>
                  </a:solidFill>
                  <a:latin typeface="微软雅黑" panose="020B0503020204020204" pitchFamily="2" charset="-122"/>
                  <a:ea typeface="微软雅黑" panose="020B0503020204020204" pitchFamily="2" charset="-122"/>
                </a:rPr>
                <a:t>政策依据</a:t>
              </a:r>
              <a:endParaRPr lang="zh-CN" altLang="zh-CN" sz="4600" dirty="0">
                <a:solidFill>
                  <a:schemeClr val="bg1"/>
                </a:solidFill>
                <a:latin typeface="微软雅黑" panose="020B0503020204020204" pitchFamily="2" charset="-122"/>
                <a:ea typeface="微软雅黑" panose="020B0503020204020204" pitchFamily="2" charset="-122"/>
              </a:endParaRPr>
            </a:p>
          </p:txBody>
        </p:sp>
      </p:grpSp>
      <p:sp>
        <p:nvSpPr>
          <p:cNvPr id="19460" name="直接连接符 1"/>
          <p:cNvSpPr/>
          <p:nvPr/>
        </p:nvSpPr>
        <p:spPr>
          <a:xfrm>
            <a:off x="234950" y="928053"/>
            <a:ext cx="10080625" cy="1587"/>
          </a:xfrm>
          <a:prstGeom prst="line">
            <a:avLst/>
          </a:prstGeom>
          <a:ln w="28575" cap="flat" cmpd="sng">
            <a:solidFill>
              <a:srgbClr val="BFBFBF"/>
            </a:solidFill>
            <a:prstDash val="solid"/>
            <a:headEnd type="none" w="med" len="med"/>
            <a:tailEnd type="none" w="med" len="med"/>
          </a:ln>
        </p:spPr>
      </p:sp>
      <p:sp>
        <p:nvSpPr>
          <p:cNvPr id="19461" name="矩形 5"/>
          <p:cNvSpPr/>
          <p:nvPr/>
        </p:nvSpPr>
        <p:spPr>
          <a:xfrm>
            <a:off x="290830" y="218440"/>
            <a:ext cx="6383655"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531813" y="245428"/>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小微企业“六税两费”减免政策解读</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57349" name="图片 1"/>
          <p:cNvPicPr>
            <a:picLocks noChangeAspect="1"/>
          </p:cNvPicPr>
          <p:nvPr/>
        </p:nvPicPr>
        <p:blipFill>
          <a:blip r:embed="rId1"/>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3892550"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65"/>
                                        </p:tgtEl>
                                        <p:attrNameLst>
                                          <p:attrName>style.visibility</p:attrName>
                                        </p:attrNameLst>
                                      </p:cBhvr>
                                      <p:to>
                                        <p:strVal val="visible"/>
                                      </p:to>
                                    </p:set>
                                    <p:anim calcmode="lin" valueType="num">
                                      <p:cBhvr>
                                        <p:cTn id="31" dur="500" fill="hold"/>
                                        <p:tgtEl>
                                          <p:spTgt spid="565"/>
                                        </p:tgtEl>
                                        <p:attrNameLst>
                                          <p:attrName>ppt_w</p:attrName>
                                        </p:attrNameLst>
                                      </p:cBhvr>
                                      <p:tavLst>
                                        <p:tav tm="0">
                                          <p:val>
                                            <p:fltVal val="0"/>
                                          </p:val>
                                        </p:tav>
                                        <p:tav tm="100000">
                                          <p:val>
                                            <p:strVal val="#ppt_w"/>
                                          </p:val>
                                        </p:tav>
                                      </p:tavLst>
                                    </p:anim>
                                    <p:anim calcmode="lin" valueType="num">
                                      <p:cBhvr>
                                        <p:cTn id="32" dur="500" fill="hold"/>
                                        <p:tgtEl>
                                          <p:spTgt spid="565"/>
                                        </p:tgtEl>
                                        <p:attrNameLst>
                                          <p:attrName>ppt_h</p:attrName>
                                        </p:attrNameLst>
                                      </p:cBhvr>
                                      <p:tavLst>
                                        <p:tav tm="0">
                                          <p:val>
                                            <p:fltVal val="0"/>
                                          </p:val>
                                        </p:tav>
                                        <p:tav tm="100000">
                                          <p:val>
                                            <p:strVal val="#ppt_h"/>
                                          </p:val>
                                        </p:tav>
                                      </p:tavLst>
                                    </p:anim>
                                    <p:animEffect transition="in" filter="fade">
                                      <p:cBhvr>
                                        <p:cTn id="33" dur="500"/>
                                        <p:tgtEl>
                                          <p:spTgt spid="565"/>
                                        </p:tgtEl>
                                      </p:cBhvr>
                                    </p:animEffect>
                                  </p:childTnLst>
                                </p:cTn>
                              </p:par>
                              <p:par>
                                <p:cTn id="34" presetID="22" presetClass="entr" presetSubtype="8" fill="hold" nodeType="withEffect">
                                  <p:stCondLst>
                                    <p:cond delay="0"/>
                                  </p:stCondLst>
                                  <p:childTnLst>
                                    <p:set>
                                      <p:cBhvr>
                                        <p:cTn id="35" dur="1" fill="hold">
                                          <p:stCondLst>
                                            <p:cond delay="0"/>
                                          </p:stCondLst>
                                        </p:cTn>
                                        <p:tgtEl>
                                          <p:spTgt spid="560"/>
                                        </p:tgtEl>
                                        <p:attrNameLst>
                                          <p:attrName>style.visibility</p:attrName>
                                        </p:attrNameLst>
                                      </p:cBhvr>
                                      <p:to>
                                        <p:strVal val="visible"/>
                                      </p:to>
                                    </p:set>
                                    <p:animEffect transition="in" filter="wipe(left)">
                                      <p:cBhvr>
                                        <p:cTn id="36" dur="500"/>
                                        <p:tgtEl>
                                          <p:spTgt spid="560"/>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66"/>
                                        </p:tgtEl>
                                        <p:attrNameLst>
                                          <p:attrName>style.visibility</p:attrName>
                                        </p:attrNameLst>
                                      </p:cBhvr>
                                      <p:to>
                                        <p:strVal val="visible"/>
                                      </p:to>
                                    </p:set>
                                    <p:anim calcmode="lin" valueType="num">
                                      <p:cBhvr>
                                        <p:cTn id="45" dur="500" fill="hold"/>
                                        <p:tgtEl>
                                          <p:spTgt spid="566"/>
                                        </p:tgtEl>
                                        <p:attrNameLst>
                                          <p:attrName>ppt_w</p:attrName>
                                        </p:attrNameLst>
                                      </p:cBhvr>
                                      <p:tavLst>
                                        <p:tav tm="0">
                                          <p:val>
                                            <p:fltVal val="0"/>
                                          </p:val>
                                        </p:tav>
                                        <p:tav tm="100000">
                                          <p:val>
                                            <p:strVal val="#ppt_w"/>
                                          </p:val>
                                        </p:tav>
                                      </p:tavLst>
                                    </p:anim>
                                    <p:anim calcmode="lin" valueType="num">
                                      <p:cBhvr>
                                        <p:cTn id="46" dur="500" fill="hold"/>
                                        <p:tgtEl>
                                          <p:spTgt spid="566"/>
                                        </p:tgtEl>
                                        <p:attrNameLst>
                                          <p:attrName>ppt_h</p:attrName>
                                        </p:attrNameLst>
                                      </p:cBhvr>
                                      <p:tavLst>
                                        <p:tav tm="0">
                                          <p:val>
                                            <p:fltVal val="0"/>
                                          </p:val>
                                        </p:tav>
                                        <p:tav tm="100000">
                                          <p:val>
                                            <p:strVal val="#ppt_h"/>
                                          </p:val>
                                        </p:tav>
                                      </p:tavLst>
                                    </p:anim>
                                    <p:animEffect transition="in" filter="fade">
                                      <p:cBhvr>
                                        <p:cTn id="47" dur="500"/>
                                        <p:tgtEl>
                                          <p:spTgt spid="566"/>
                                        </p:tgtEl>
                                      </p:cBhvr>
                                    </p:animEffect>
                                  </p:childTnLst>
                                </p:cTn>
                              </p:par>
                              <p:par>
                                <p:cTn id="48" presetID="22" presetClass="entr" presetSubtype="8" fill="hold" nodeType="withEffect">
                                  <p:stCondLst>
                                    <p:cond delay="0"/>
                                  </p:stCondLst>
                                  <p:childTnLst>
                                    <p:set>
                                      <p:cBhvr>
                                        <p:cTn id="49" dur="1" fill="hold">
                                          <p:stCondLst>
                                            <p:cond delay="0"/>
                                          </p:stCondLst>
                                        </p:cTn>
                                        <p:tgtEl>
                                          <p:spTgt spid="561"/>
                                        </p:tgtEl>
                                        <p:attrNameLst>
                                          <p:attrName>style.visibility</p:attrName>
                                        </p:attrNameLst>
                                      </p:cBhvr>
                                      <p:to>
                                        <p:strVal val="visible"/>
                                      </p:to>
                                    </p:set>
                                    <p:animEffect transition="in" filter="wipe(left)">
                                      <p:cBhvr>
                                        <p:cTn id="50"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5" grpId="0"/>
      <p:bldP spid="5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33655"/>
            <a:ext cx="10520680" cy="82994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九</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纳税人已经享受了“六税两费”其他优惠政策，还可以叠加享受“六税两费”减免优惠吗？</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884410" cy="3415030"/>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根据财税10号公告和税务总局3号公告的有关规定，增值税小规模纳税人、小型微利企业、个体工商户已依法享受其他优惠政策的，可叠加享受本次减免优惠。</a:t>
            </a:r>
            <a:endParaRPr lang="zh-CN" altLang="en-US" sz="2400"/>
          </a:p>
          <a:p>
            <a:pPr marL="285750" indent="-285750">
              <a:lnSpc>
                <a:spcPct val="150000"/>
              </a:lnSpc>
              <a:buFont typeface="Wingdings" panose="05000000000000000000" charset="0"/>
              <a:buChar char="Ø"/>
            </a:pPr>
            <a:r>
              <a:rPr lang="zh-CN" altLang="en-US" sz="2400"/>
              <a:t>在享受优惠的顺序上，是先享受其他优惠，再享受“六税两费”减免优惠。原来适用比例减免或定额减免的，本次减免额计算的基数是应纳税额减除原有减免税额后的数额。</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24"/>
          <p:cNvSpPr/>
          <p:nvPr/>
        </p:nvSpPr>
        <p:spPr>
          <a:xfrm>
            <a:off x="0" y="6131560"/>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388938" y="218123"/>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二、能否申请异议处理？</a:t>
            </a:r>
            <a:endParaRPr lang="en-US" altLang="zh-CN" sz="2800" b="0">
              <a:latin typeface="黑体" panose="02010609060101010101" charset="-122"/>
              <a:ea typeface="微软雅黑" panose="020B0503020204020204" pitchFamily="2" charset="-122"/>
              <a:sym typeface="黑体" panose="02010609060101010101" charset="-122"/>
            </a:endParaRPr>
          </a:p>
        </p:txBody>
      </p:sp>
      <p:sp>
        <p:nvSpPr>
          <p:cNvPr id="3" name="圆角矩形 2"/>
          <p:cNvSpPr/>
          <p:nvPr/>
        </p:nvSpPr>
        <p:spPr>
          <a:xfrm>
            <a:off x="147955" y="1247775"/>
            <a:ext cx="10667365" cy="4337685"/>
          </a:xfrm>
          <a:prstGeom prst="roundRect">
            <a:avLst/>
          </a:prstGeom>
          <a:ln w="28575" cmpd="dbl">
            <a:solidFill>
              <a:schemeClr val="accent1">
                <a:shade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buFont typeface="Wingdings" panose="05000000000000000000" charset="0"/>
            </a:pP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个人和企事业单位出租住房的房产税原优惠政策是减按4%税率征收，广东省确定的增值税小规模纳税人房产税减征比例为50%，政策叠加享受后，可在减按4%税率征收的基础上再减征一半，即实际按2%的税率征收。</a:t>
            </a:r>
            <a:endPar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endParaRPr>
          </a:p>
        </p:txBody>
      </p:sp>
      <p:sp>
        <p:nvSpPr>
          <p:cNvPr id="6" name="直接连接符 1"/>
          <p:cNvSpPr/>
          <p:nvPr/>
        </p:nvSpPr>
        <p:spPr>
          <a:xfrm>
            <a:off x="92075" y="805498"/>
            <a:ext cx="10080625" cy="1587"/>
          </a:xfrm>
          <a:prstGeom prst="line">
            <a:avLst/>
          </a:prstGeom>
          <a:ln w="28575" cap="flat" cmpd="sng">
            <a:solidFill>
              <a:srgbClr val="BFBFBF"/>
            </a:solidFill>
            <a:prstDash val="solid"/>
            <a:headEnd type="none" w="med" len="med"/>
            <a:tailEnd type="none" w="med" len="med"/>
          </a:ln>
        </p:spPr>
      </p:sp>
      <p:sp>
        <p:nvSpPr>
          <p:cNvPr id="7" name="矩形 5"/>
          <p:cNvSpPr/>
          <p:nvPr/>
        </p:nvSpPr>
        <p:spPr>
          <a:xfrm>
            <a:off x="147320" y="142240"/>
            <a:ext cx="2372360"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16"/>
          <p:cNvSpPr/>
          <p:nvPr/>
        </p:nvSpPr>
        <p:spPr>
          <a:xfrm>
            <a:off x="389255" y="180340"/>
            <a:ext cx="7910195" cy="520700"/>
          </a:xfrm>
          <a:prstGeom prst="rect">
            <a:avLst/>
          </a:prstGeom>
          <a:noFill/>
          <a:ln w="9525">
            <a:noFill/>
          </a:ln>
        </p:spPr>
        <p:txBody>
          <a:bodyPr wrap="square"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案例分析五</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9" name="图片 8"/>
          <p:cNvPicPr>
            <a:picLocks noChangeAspect="1"/>
          </p:cNvPicPr>
          <p:nvPr/>
        </p:nvPicPr>
        <p:blipFill>
          <a:blip r:embed="rId1" cstate="print"/>
          <a:stretch>
            <a:fillRect/>
          </a:stretch>
        </p:blipFill>
        <p:spPr>
          <a:xfrm>
            <a:off x="10634345" y="4645025"/>
            <a:ext cx="1485900" cy="1485900"/>
          </a:xfrm>
          <a:prstGeom prst="rect">
            <a:avLst/>
          </a:prstGeom>
        </p:spPr>
      </p:pic>
      <p:pic>
        <p:nvPicPr>
          <p:cNvPr id="57349" name="图片 1">
            <a:hlinkClick r:id=""/>
          </p:cNvPr>
          <p:cNvPicPr>
            <a:picLocks noChangeAspect="1"/>
          </p:cNvPicPr>
          <p:nvPr/>
        </p:nvPicPr>
        <p:blipFill>
          <a:blip r:embed="rId2"/>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4302760" cy="460375"/>
          </a:xfrm>
          <a:prstGeom prst="rect">
            <a:avLst/>
          </a:prstGeom>
          <a:noFill/>
        </p:spPr>
        <p:txBody>
          <a:bodyPr wrap="square" rtlCol="0">
            <a:spAutoFit/>
          </a:bodyPr>
          <a:p>
            <a:r>
              <a:rPr lang="zh-CN" altLang="en-US" sz="2400" b="1">
                <a:solidFill>
                  <a:schemeClr val="bg1"/>
                </a:solidFill>
                <a:latin typeface="黑体" panose="02010609060101010101" charset="-122"/>
                <a:ea typeface="黑体" panose="02010609060101010101" charset="-122"/>
              </a:rPr>
              <a:t>国家税务总局汕尾市税务局</a:t>
            </a:r>
            <a:endParaRPr lang="zh-CN" altLang="en-US" sz="2400" b="1">
              <a:solidFill>
                <a:schemeClr val="bg1"/>
              </a:solidFill>
              <a:latin typeface="黑体" panose="02010609060101010101" charset="-122"/>
              <a:ea typeface="黑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60350" y="201295"/>
            <a:ext cx="10520680" cy="46037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十</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税务总局3号公告修订了哪些申报表单？</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2" name="椭圆 1"/>
          <p:cNvSpPr/>
          <p:nvPr/>
        </p:nvSpPr>
        <p:spPr>
          <a:xfrm>
            <a:off x="1216660" y="1935480"/>
            <a:ext cx="2788920" cy="2596515"/>
          </a:xfrm>
          <a:prstGeom prst="ellipse">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p>
            <a:pPr algn="ctr"/>
            <a:r>
              <a:rPr lang="zh-CN" altLang="en-US" sz="2000">
                <a:solidFill>
                  <a:schemeClr val="tx1"/>
                </a:solidFill>
              </a:rPr>
              <a:t>《财产和行为税减免税明细申报附表》</a:t>
            </a:r>
            <a:endParaRPr lang="zh-CN" altLang="en-US" sz="2000">
              <a:solidFill>
                <a:schemeClr val="tx1"/>
              </a:solidFill>
            </a:endParaRPr>
          </a:p>
        </p:txBody>
      </p:sp>
      <p:sp>
        <p:nvSpPr>
          <p:cNvPr id="3" name="椭圆 2"/>
          <p:cNvSpPr/>
          <p:nvPr/>
        </p:nvSpPr>
        <p:spPr>
          <a:xfrm>
            <a:off x="3535045" y="1935480"/>
            <a:ext cx="2788920" cy="2596515"/>
          </a:xfrm>
          <a:prstGeom prst="ellipse">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p>
            <a:pPr algn="ctr"/>
            <a:r>
              <a:rPr lang="zh-CN" altLang="en-US" sz="2000">
                <a:solidFill>
                  <a:schemeClr val="tx1"/>
                </a:solidFill>
              </a:rPr>
              <a:t>《〈增值税及附加税费申报表（一般纳税人适用）〉附列资料（五）》</a:t>
            </a:r>
            <a:endParaRPr lang="zh-CN" altLang="en-US" sz="2000">
              <a:solidFill>
                <a:schemeClr val="tx1"/>
              </a:solidFill>
            </a:endParaRPr>
          </a:p>
        </p:txBody>
      </p:sp>
      <p:sp>
        <p:nvSpPr>
          <p:cNvPr id="4" name="椭圆 3"/>
          <p:cNvSpPr/>
          <p:nvPr/>
        </p:nvSpPr>
        <p:spPr>
          <a:xfrm>
            <a:off x="5890260" y="1935480"/>
            <a:ext cx="2788920" cy="2596515"/>
          </a:xfrm>
          <a:prstGeom prst="ellipse">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p>
            <a:pPr algn="ctr"/>
            <a:r>
              <a:rPr lang="zh-CN" altLang="en-US" sz="2000">
                <a:solidFill>
                  <a:schemeClr val="tx1"/>
                </a:solidFill>
              </a:rPr>
              <a:t>《〈增值税及附加税费预缴表〉附列资料》</a:t>
            </a:r>
            <a:endParaRPr lang="zh-CN" altLang="en-US" sz="2000">
              <a:solidFill>
                <a:schemeClr val="tx1"/>
              </a:solidFill>
            </a:endParaRPr>
          </a:p>
        </p:txBody>
      </p:sp>
      <p:sp>
        <p:nvSpPr>
          <p:cNvPr id="6" name="椭圆 5"/>
          <p:cNvSpPr/>
          <p:nvPr/>
        </p:nvSpPr>
        <p:spPr>
          <a:xfrm>
            <a:off x="8299450" y="1935480"/>
            <a:ext cx="2788920" cy="2596515"/>
          </a:xfrm>
          <a:prstGeom prst="ellipse">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p>
            <a:pPr algn="ctr"/>
            <a:r>
              <a:rPr lang="zh-CN" altLang="en-US" sz="2000">
                <a:solidFill>
                  <a:schemeClr val="tx1"/>
                </a:solidFill>
              </a:rPr>
              <a:t>《〈消费税及附加税费申报表〉附表6（消费税附加税费计算表）》</a:t>
            </a:r>
            <a:endParaRPr lang="zh-CN" altLang="en-US"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71145" y="201295"/>
            <a:ext cx="10520680" cy="46037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十一</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纳税人申报享受“六税两费”减免优惠时怎么操作？</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884410" cy="2861310"/>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本次减免优惠实行自行申报享受方式，纳税人不需额外提交资料。</a:t>
            </a:r>
            <a:endParaRPr lang="zh-CN" altLang="en-US" sz="2400"/>
          </a:p>
          <a:p>
            <a:pPr marL="285750" indent="-285750">
              <a:lnSpc>
                <a:spcPct val="150000"/>
              </a:lnSpc>
              <a:buFont typeface="Wingdings" panose="05000000000000000000" charset="0"/>
              <a:buChar char="Ø"/>
            </a:pPr>
            <a:endParaRPr lang="zh-CN" altLang="en-US" sz="2400"/>
          </a:p>
          <a:p>
            <a:pPr marL="285750" indent="-285750">
              <a:lnSpc>
                <a:spcPct val="150000"/>
              </a:lnSpc>
              <a:buFont typeface="Wingdings" panose="05000000000000000000" charset="0"/>
              <a:buChar char="Ø"/>
            </a:pPr>
            <a:r>
              <a:rPr lang="zh-CN" altLang="en-US" sz="2400"/>
              <a:t>纳税人申报时，根据自身实际情况在有关申报表单中勾选相应的减免政策适用主体选项并确认适用减免政策起止时间后，系统将自动填列相应的减免性质代码、自动计算减免税款。</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71145" y="201295"/>
            <a:ext cx="10520680" cy="460375"/>
          </a:xfrm>
          <a:prstGeom prst="rect">
            <a:avLst/>
          </a:prstGeom>
          <a:noFill/>
        </p:spPr>
        <p:txBody>
          <a:bodyPr wrap="square" rtlCol="0">
            <a:spAutoFit/>
          </a:bodyPr>
          <a:p>
            <a:r>
              <a:rPr sz="2400" b="1">
                <a:solidFill>
                  <a:schemeClr val="bg1"/>
                </a:solidFill>
                <a:latin typeface="微软雅黑" panose="020B0503020204020204" pitchFamily="2" charset="-122"/>
                <a:ea typeface="微软雅黑" panose="020B0503020204020204" pitchFamily="2" charset="-122"/>
                <a:sym typeface="+mn-ea"/>
              </a:rPr>
              <a:t>十一</a:t>
            </a:r>
            <a:r>
              <a:rPr lang="zh-CN" sz="2400" b="1">
                <a:solidFill>
                  <a:schemeClr val="bg1"/>
                </a:solidFill>
                <a:latin typeface="微软雅黑" panose="020B0503020204020204" pitchFamily="2" charset="-122"/>
                <a:ea typeface="微软雅黑" panose="020B0503020204020204" pitchFamily="2" charset="-122"/>
                <a:sym typeface="+mn-ea"/>
              </a:rPr>
              <a:t>、</a:t>
            </a:r>
            <a:r>
              <a:rPr sz="2400" b="1">
                <a:solidFill>
                  <a:schemeClr val="bg1"/>
                </a:solidFill>
                <a:latin typeface="微软雅黑" panose="020B0503020204020204" pitchFamily="2" charset="-122"/>
                <a:ea typeface="微软雅黑" panose="020B0503020204020204" pitchFamily="2" charset="-122"/>
                <a:sym typeface="+mn-ea"/>
              </a:rPr>
              <a:t>纳税人申报享受“六税两费”减免优惠时怎么操作？</a:t>
            </a:r>
            <a:endParaRPr sz="2400" b="1">
              <a:solidFill>
                <a:schemeClr val="bg1"/>
              </a:solidFill>
              <a:latin typeface="微软雅黑" panose="020B0503020204020204" pitchFamily="2" charset="-122"/>
              <a:ea typeface="微软雅黑" panose="020B0503020204020204" pitchFamily="2" charset="-122"/>
              <a:sym typeface="+mn-ea"/>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997585" y="1167130"/>
            <a:ext cx="9884410" cy="3415030"/>
          </a:xfrm>
          <a:prstGeom prst="rect">
            <a:avLst/>
          </a:prstGeom>
          <a:noFill/>
        </p:spPr>
        <p:txBody>
          <a:bodyPr wrap="square" rtlCol="0">
            <a:spAutoFit/>
          </a:bodyPr>
          <a:p>
            <a:pPr marL="285750" indent="-285750">
              <a:lnSpc>
                <a:spcPct val="150000"/>
              </a:lnSpc>
              <a:buFont typeface="Wingdings" panose="05000000000000000000" charset="0"/>
              <a:buChar char="Ø"/>
            </a:pPr>
            <a:r>
              <a:rPr lang="zh-CN" altLang="en-US" sz="2400"/>
              <a:t>小微企业“六税两费”减免政策的执行期限是2022年1月1日至2024年12月31日。</a:t>
            </a:r>
            <a:endParaRPr lang="zh-CN" altLang="en-US" sz="2400"/>
          </a:p>
          <a:p>
            <a:pPr marL="285750" indent="-285750">
              <a:lnSpc>
                <a:spcPct val="150000"/>
              </a:lnSpc>
              <a:buFont typeface="Wingdings" panose="05000000000000000000" charset="0"/>
              <a:buChar char="Ø"/>
            </a:pPr>
            <a:r>
              <a:rPr lang="zh-CN" altLang="en-US" sz="2400"/>
              <a:t>纳税人符合条件但未及时申报享受“六税两费”减免优惠的，可依法申请抵减以后纳税期的应纳税费款或者申请退还。</a:t>
            </a:r>
            <a:endParaRPr lang="zh-CN" altLang="en-US" sz="2400"/>
          </a:p>
          <a:p>
            <a:pPr marL="285750" indent="-285750">
              <a:lnSpc>
                <a:spcPct val="150000"/>
              </a:lnSpc>
              <a:buFont typeface="Wingdings" panose="05000000000000000000" charset="0"/>
              <a:buChar char="Ø"/>
            </a:pPr>
            <a:r>
              <a:rPr lang="zh-CN" altLang="en-US" sz="2400"/>
              <a:t>对申请抵减的，系统将在纳税人下次申报时，自动抵减同税费种的应纳税费款，对申请退还的，减征税款将按程序予以退还。</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6F9FC">
                <a:alpha val="100000"/>
              </a:srgbClr>
            </a:gs>
            <a:gs pos="6999">
              <a:srgbClr val="F6F9FC">
                <a:alpha val="100000"/>
              </a:srgbClr>
            </a:gs>
            <a:gs pos="18999">
              <a:srgbClr val="F2F2F2">
                <a:alpha val="100000"/>
              </a:srgbClr>
            </a:gs>
            <a:gs pos="100000">
              <a:srgbClr val="DDEAF6">
                <a:alpha val="100000"/>
              </a:srgbClr>
            </a:gs>
            <a:gs pos="100000">
              <a:srgbClr val="DDEAF6">
                <a:alpha val="100000"/>
              </a:srgbClr>
            </a:gs>
            <a:gs pos="100000">
              <a:srgbClr val="DDEAF6">
                <a:alpha val="100000"/>
              </a:srgbClr>
            </a:gs>
            <a:gs pos="100000">
              <a:srgbClr val="DDEAF6">
                <a:alpha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7346" name="矩形 3"/>
          <p:cNvSpPr/>
          <p:nvPr/>
        </p:nvSpPr>
        <p:spPr>
          <a:xfrm>
            <a:off x="2223" y="1275715"/>
            <a:ext cx="12187237" cy="2070100"/>
          </a:xfrm>
          <a:prstGeom prst="rect">
            <a:avLst/>
          </a:prstGeom>
          <a:gradFill rotWithShape="1">
            <a:gsLst>
              <a:gs pos="0">
                <a:srgbClr val="005C9F"/>
              </a:gs>
              <a:gs pos="100000">
                <a:srgbClr val="00518C"/>
              </a:gs>
            </a:gsLst>
            <a:lin ang="5400000" scaled="1"/>
            <a:tileRect/>
          </a:gra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latinLnBrk="0">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7347" name="文本框 1"/>
          <p:cNvSpPr/>
          <p:nvPr/>
        </p:nvSpPr>
        <p:spPr>
          <a:xfrm>
            <a:off x="1263015" y="3776980"/>
            <a:ext cx="9940290" cy="1204595"/>
          </a:xfrm>
          <a:prstGeom prst="rect">
            <a:avLst/>
          </a:prstGeom>
          <a:noFill/>
          <a:ln w="9525">
            <a:noFill/>
          </a:ln>
        </p:spPr>
        <p:txBody>
          <a:bodyPr lIns="108858" tIns="54429" rIns="108858" bIns="54429"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ts val="750"/>
              </a:spcBef>
              <a:buNone/>
            </a:pPr>
            <a:endParaRPr lang="zh-CN" altLang="en-US" sz="6000">
              <a:solidFill>
                <a:schemeClr val="accent2"/>
              </a:solidFill>
              <a:latin typeface="微软雅黑" panose="020B0503020204020204" pitchFamily="2" charset="-122"/>
              <a:ea typeface="微软雅黑" panose="020B0503020204020204" pitchFamily="2" charset="-122"/>
              <a:sym typeface="微软雅黑" panose="020B0503020204020204" pitchFamily="2" charset="-122"/>
            </a:endParaRPr>
          </a:p>
          <a:p>
            <a:pPr marL="0" lvl="0" indent="0" algn="ctr" eaLnBrk="1" latinLnBrk="0" hangingPunct="1">
              <a:lnSpc>
                <a:spcPct val="100000"/>
              </a:lnSpc>
              <a:spcBef>
                <a:spcPts val="750"/>
              </a:spcBef>
              <a:buNone/>
            </a:pPr>
            <a:r>
              <a:rPr lang="zh-CN" altLang="en-US" sz="6000" b="0">
                <a:solidFill>
                  <a:srgbClr val="0070C0"/>
                </a:solidFill>
                <a:latin typeface="微软雅黑" panose="020B0503020204020204" pitchFamily="2" charset="-122"/>
                <a:ea typeface="微软雅黑" panose="020B0503020204020204" pitchFamily="2" charset="-122"/>
                <a:sym typeface="微软雅黑" panose="020B0503020204020204" pitchFamily="2" charset="-122"/>
              </a:rPr>
              <a:t>谢谢大家！</a:t>
            </a:r>
            <a:endParaRPr lang="zh-CN" altLang="en-US" sz="6000" b="0">
              <a:solidFill>
                <a:srgbClr val="0070C0"/>
              </a:solidFill>
              <a:latin typeface="微软雅黑" panose="020B0503020204020204" pitchFamily="2" charset="-122"/>
              <a:ea typeface="微软雅黑" panose="020B0503020204020204" pitchFamily="2" charset="-122"/>
              <a:sym typeface="微软雅黑" panose="020B0503020204020204" pitchFamily="2" charset="-122"/>
            </a:endParaRPr>
          </a:p>
          <a:p>
            <a:pPr marL="0" lvl="0" indent="0" algn="ctr" eaLnBrk="1" latinLnBrk="0" hangingPunct="1">
              <a:lnSpc>
                <a:spcPct val="100000"/>
              </a:lnSpc>
              <a:spcBef>
                <a:spcPts val="750"/>
              </a:spcBef>
              <a:buNone/>
            </a:pPr>
            <a:r>
              <a:rPr lang="zh-CN" altLang="en-US" sz="6000" b="0" dirty="0">
                <a:solidFill>
                  <a:srgbClr val="0070C0"/>
                </a:solidFill>
                <a:latin typeface="微软雅黑 Light" panose="020B0502040204020203" pitchFamily="34" charset="-122"/>
                <a:ea typeface="微软雅黑 Light" panose="020B0502040204020203" pitchFamily="34" charset="-122"/>
                <a:sym typeface="+mn-ea"/>
              </a:rPr>
              <a:t>感谢观看！</a:t>
            </a:r>
            <a:endParaRPr lang="zh-CN" altLang="en-US" sz="6000" b="0" dirty="0">
              <a:solidFill>
                <a:schemeClr val="accent2">
                  <a:lumMod val="75000"/>
                </a:schemeClr>
              </a:solidFill>
              <a:latin typeface="微软雅黑 Light" panose="020B0502040204020203" pitchFamily="34" charset="-122"/>
              <a:ea typeface="微软雅黑 Light" panose="020B0502040204020203" pitchFamily="34" charset="-122"/>
            </a:endParaRPr>
          </a:p>
          <a:p>
            <a:pPr marL="0" lvl="0" indent="0" algn="r" eaLnBrk="1" latinLnBrk="0" hangingPunct="1">
              <a:lnSpc>
                <a:spcPct val="100000"/>
              </a:lnSpc>
              <a:spcBef>
                <a:spcPts val="750"/>
              </a:spcBef>
              <a:buNone/>
            </a:pPr>
            <a:endParaRPr lang="zh-CN" altLang="en-US" sz="6000" b="0" dirty="0">
              <a:solidFill>
                <a:schemeClr val="accent2">
                  <a:lumMod val="75000"/>
                </a:schemeClr>
              </a:solidFill>
              <a:latin typeface="微软雅黑 Light" panose="020B0502040204020203" pitchFamily="34" charset="-122"/>
              <a:ea typeface="微软雅黑 Light" panose="020B0502040204020203" pitchFamily="34" charset="-122"/>
              <a:sym typeface="微软雅黑" panose="020B0503020204020204" pitchFamily="2" charset="-122"/>
            </a:endParaRPr>
          </a:p>
        </p:txBody>
      </p:sp>
      <p:pic>
        <p:nvPicPr>
          <p:cNvPr id="57348" name="Picture 3" descr="D:\Desktop\素材\素描城市.png"/>
          <p:cNvPicPr>
            <a:picLocks noChangeAspect="1"/>
          </p:cNvPicPr>
          <p:nvPr/>
        </p:nvPicPr>
        <p:blipFill>
          <a:blip r:embed="rId1"/>
          <a:stretch>
            <a:fillRect/>
          </a:stretch>
        </p:blipFill>
        <p:spPr>
          <a:xfrm>
            <a:off x="1464945" y="380048"/>
            <a:ext cx="9536113" cy="1843087"/>
          </a:xfrm>
          <a:prstGeom prst="rect">
            <a:avLst/>
          </a:prstGeom>
          <a:noFill/>
          <a:ln w="9525">
            <a:noFill/>
          </a:ln>
        </p:spPr>
      </p:pic>
      <p:pic>
        <p:nvPicPr>
          <p:cNvPr id="57349" name="图片 1"/>
          <p:cNvPicPr>
            <a:picLocks noChangeAspect="1"/>
          </p:cNvPicPr>
          <p:nvPr/>
        </p:nvPicPr>
        <p:blipFill>
          <a:blip r:embed="rId2"/>
          <a:srcRect r="87616"/>
          <a:stretch>
            <a:fillRect/>
          </a:stretch>
        </p:blipFill>
        <p:spPr>
          <a:xfrm>
            <a:off x="5756275" y="265430"/>
            <a:ext cx="679450" cy="81915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 name="文本框 16"/>
          <p:cNvSpPr/>
          <p:nvPr/>
        </p:nvSpPr>
        <p:spPr>
          <a:xfrm>
            <a:off x="287973" y="199708"/>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一、本次</a:t>
            </a:r>
            <a:r>
              <a:rPr lang="en-US" altLang="zh-CN" sz="2800" b="0">
                <a:latin typeface="黑体" panose="02010609060101010101" charset="-122"/>
                <a:ea typeface="微软雅黑" panose="020B0503020204020204" pitchFamily="2" charset="-122"/>
                <a:sym typeface="黑体" panose="02010609060101010101" charset="-122"/>
              </a:rPr>
              <a:t>“</a:t>
            </a:r>
            <a:r>
              <a:rPr lang="zh-CN" altLang="en-US" sz="2800" b="0">
                <a:latin typeface="黑体" panose="02010609060101010101" charset="-122"/>
                <a:ea typeface="微软雅黑" panose="020B0503020204020204" pitchFamily="2" charset="-122"/>
                <a:sym typeface="黑体" panose="02010609060101010101" charset="-122"/>
              </a:rPr>
              <a:t>六税两费</a:t>
            </a:r>
            <a:r>
              <a:rPr lang="en-US" altLang="zh-CN" sz="2800" b="0">
                <a:latin typeface="黑体" panose="02010609060101010101" charset="-122"/>
                <a:ea typeface="微软雅黑" panose="020B0503020204020204" pitchFamily="2" charset="-122"/>
                <a:sym typeface="黑体" panose="02010609060101010101" charset="-122"/>
              </a:rPr>
              <a:t>”</a:t>
            </a:r>
            <a:r>
              <a:rPr lang="zh-CN" altLang="en-US" sz="2800" b="0">
                <a:latin typeface="黑体" panose="02010609060101010101" charset="-122"/>
                <a:ea typeface="微软雅黑" panose="020B0503020204020204" pitchFamily="2" charset="-122"/>
                <a:sym typeface="黑体" panose="02010609060101010101" charset="-122"/>
              </a:rPr>
              <a:t>减免政策的主要内容是什么？</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sp>
        <p:nvSpPr>
          <p:cNvPr id="15" name="矩形 47"/>
          <p:cNvSpPr>
            <a:spLocks noChangeArrowheads="1"/>
          </p:cNvSpPr>
          <p:nvPr/>
        </p:nvSpPr>
        <p:spPr bwMode="auto">
          <a:xfrm>
            <a:off x="217170" y="1174750"/>
            <a:ext cx="4334510" cy="3027680"/>
          </a:xfrm>
          <a:prstGeom prst="rect">
            <a:avLst/>
          </a:prstGeom>
          <a:noFill/>
          <a:ln>
            <a:solidFill>
              <a:srgbClr val="0070C0"/>
            </a:solidFill>
            <a:prstDash val="dash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p>
            <a:pPr>
              <a:lnSpc>
                <a:spcPct val="130000"/>
              </a:lnSpc>
              <a:spcBef>
                <a:spcPct val="0"/>
              </a:spcBef>
            </a:pP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r>
              <a:rPr lang="en-US" altLang="zh-CN"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财税10号公告</a:t>
            </a: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endParaRPr lang="zh-CN" altLang="en-US" sz="2400" b="1" dirty="0">
              <a:solidFill>
                <a:schemeClr val="tx1"/>
              </a:solidFill>
              <a:latin typeface="仿宋_GB2312" panose="02010609030101010101" pitchFamily="49" charset="-122"/>
              <a:ea typeface="仿宋_GB2312" panose="02010609030101010101" pitchFamily="49" charset="-122"/>
              <a:sym typeface="仿宋_GB2312" panose="02010609030101010101" pitchFamily="49" charset="-122"/>
            </a:endParaRPr>
          </a:p>
          <a:p>
            <a:pPr>
              <a:lnSpc>
                <a:spcPct val="130000"/>
              </a:lnSpc>
              <a:spcBef>
                <a:spcPct val="0"/>
              </a:spcBef>
            </a:pP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自2022年1月1日至2024年12月31日，由省、自治区、直辖市人民政府根据本地区实际情况，以及宏观调控的需要，对增值税小规模纳税人、小型微利企业和个体工商户可以在50%的税额幅度内减征。</a:t>
            </a:r>
            <a:endParaRPr lang="zh-CN" altLang="en-US" sz="2000" dirty="0">
              <a:latin typeface="微软雅黑" panose="020B0503020204020204" pitchFamily="2" charset="-122"/>
              <a:ea typeface="微软雅黑" panose="020B0503020204020204" pitchFamily="2" charset="-122"/>
              <a:sym typeface="仿宋_GB2312" panose="02010609030101010101" pitchFamily="49" charset="-122"/>
            </a:endParaRPr>
          </a:p>
        </p:txBody>
      </p:sp>
      <p:sp>
        <p:nvSpPr>
          <p:cNvPr id="13" name="矩形 47"/>
          <p:cNvSpPr>
            <a:spLocks noChangeArrowheads="1"/>
          </p:cNvSpPr>
          <p:nvPr/>
        </p:nvSpPr>
        <p:spPr bwMode="auto">
          <a:xfrm>
            <a:off x="4665345" y="1174750"/>
            <a:ext cx="3807460" cy="3027680"/>
          </a:xfrm>
          <a:prstGeom prst="rect">
            <a:avLst/>
          </a:prstGeom>
          <a:noFill/>
          <a:ln>
            <a:solidFill>
              <a:srgbClr val="0070C0"/>
            </a:solidFill>
            <a:prstDash val="dash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p>
            <a:pPr>
              <a:lnSpc>
                <a:spcPct val="130000"/>
              </a:lnSpc>
              <a:spcBef>
                <a:spcPct val="0"/>
              </a:spcBef>
            </a:pP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r>
              <a:rPr lang="en-US" altLang="zh-CN"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税务总局3号公告</a:t>
            </a: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endParaRPr lang="zh-CN" altLang="en-US" sz="2400" b="1" dirty="0">
              <a:solidFill>
                <a:schemeClr val="tx1"/>
              </a:solidFill>
              <a:latin typeface="仿宋_GB2312" panose="02010609030101010101" pitchFamily="49" charset="-122"/>
              <a:ea typeface="仿宋_GB2312" panose="02010609030101010101" pitchFamily="49" charset="-122"/>
              <a:sym typeface="仿宋_GB2312" panose="02010609030101010101" pitchFamily="49" charset="-122"/>
            </a:endParaRPr>
          </a:p>
          <a:p>
            <a:pPr>
              <a:lnSpc>
                <a:spcPct val="130000"/>
              </a:lnSpc>
              <a:spcBef>
                <a:spcPct val="0"/>
              </a:spcBef>
            </a:pP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对有关征收管理事项做出了细化规定，包括小型微利企业减免政策的适用、增值税小规模纳税人向一般纳税人转换时减免政策的适用、优惠政策的办理以及申报表的修订等内容。</a:t>
            </a:r>
            <a:endParaRPr lang="zh-CN" altLang="en-US" sz="2000" dirty="0">
              <a:latin typeface="微软雅黑" panose="020B0503020204020204" pitchFamily="2" charset="-122"/>
              <a:ea typeface="微软雅黑" panose="020B0503020204020204" pitchFamily="2" charset="-122"/>
              <a:sym typeface="仿宋_GB2312" panose="02010609030101010101" pitchFamily="49" charset="-122"/>
            </a:endParaRPr>
          </a:p>
        </p:txBody>
      </p:sp>
      <p:sp>
        <p:nvSpPr>
          <p:cNvPr id="14" name="矩形 47"/>
          <p:cNvSpPr>
            <a:spLocks noChangeArrowheads="1"/>
          </p:cNvSpPr>
          <p:nvPr/>
        </p:nvSpPr>
        <p:spPr bwMode="auto">
          <a:xfrm>
            <a:off x="8599170" y="1174750"/>
            <a:ext cx="3414395" cy="2227580"/>
          </a:xfrm>
          <a:prstGeom prst="rect">
            <a:avLst/>
          </a:prstGeom>
          <a:noFill/>
          <a:ln>
            <a:solidFill>
              <a:srgbClr val="0070C0"/>
            </a:solidFill>
            <a:prstDash val="dash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p>
            <a:pPr>
              <a:lnSpc>
                <a:spcPct val="130000"/>
              </a:lnSpc>
              <a:spcBef>
                <a:spcPct val="0"/>
              </a:spcBef>
            </a:pP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r>
              <a:rPr lang="en-US" altLang="zh-CN"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粤财[2022]10号</a:t>
            </a:r>
            <a:r>
              <a:rPr lang="zh-CN" altLang="en-US"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rPr>
              <a:t>】</a:t>
            </a:r>
            <a:endParaRPr lang="zh-CN" altLang="en-US" sz="2400" b="1" dirty="0">
              <a:solidFill>
                <a:schemeClr val="tx1"/>
              </a:solidFill>
              <a:latin typeface="仿宋_GB2312" panose="02010609030101010101" pitchFamily="49" charset="-122"/>
              <a:ea typeface="仿宋_GB2312" panose="02010609030101010101" pitchFamily="49" charset="-122"/>
              <a:sym typeface="仿宋_GB2312" panose="02010609030101010101" pitchFamily="49" charset="-122"/>
            </a:endParaRPr>
          </a:p>
          <a:p>
            <a:pPr>
              <a:lnSpc>
                <a:spcPct val="130000"/>
              </a:lnSpc>
              <a:spcBef>
                <a:spcPct val="0"/>
              </a:spcBef>
            </a:pP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对我省增值税小规模纳税人、</a:t>
            </a: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小型微利企业和个体工商户，减按</a:t>
            </a:r>
            <a:r>
              <a:rPr lang="en-US" altLang="zh-CN" sz="2000"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仿宋_GB2312" panose="02010609030101010101" pitchFamily="49" charset="-122"/>
              </a:rPr>
              <a:t>50%</a:t>
            </a: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征收</a:t>
            </a:r>
            <a:r>
              <a:rPr lang="en-US" altLang="zh-CN" sz="2000" dirty="0">
                <a:latin typeface="微软雅黑" panose="020B0503020204020204" pitchFamily="2" charset="-122"/>
                <a:ea typeface="微软雅黑" panose="020B0503020204020204" pitchFamily="2" charset="-122"/>
                <a:sym typeface="仿宋_GB2312" panose="02010609030101010101" pitchFamily="49" charset="-122"/>
              </a:rPr>
              <a:t>“</a:t>
            </a: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六税两费</a:t>
            </a:r>
            <a:r>
              <a:rPr lang="en-US" altLang="zh-CN" sz="2000" dirty="0">
                <a:latin typeface="微软雅黑" panose="020B0503020204020204" pitchFamily="2" charset="-122"/>
                <a:ea typeface="微软雅黑" panose="020B0503020204020204" pitchFamily="2" charset="-122"/>
                <a:sym typeface="仿宋_GB2312" panose="02010609030101010101" pitchFamily="49" charset="-122"/>
              </a:rPr>
              <a:t>”</a:t>
            </a:r>
            <a:r>
              <a:rPr lang="zh-CN" altLang="en-US" sz="2000" dirty="0">
                <a:latin typeface="微软雅黑" panose="020B0503020204020204" pitchFamily="2" charset="-122"/>
                <a:ea typeface="微软雅黑" panose="020B0503020204020204" pitchFamily="2" charset="-122"/>
                <a:sym typeface="仿宋_GB2312" panose="02010609030101010101" pitchFamily="49" charset="-122"/>
              </a:rPr>
              <a:t>。</a:t>
            </a:r>
            <a:endParaRPr lang="zh-CN" altLang="en-US" sz="2000" dirty="0">
              <a:latin typeface="微软雅黑" panose="020B0503020204020204" pitchFamily="2" charset="-122"/>
              <a:ea typeface="微软雅黑" panose="020B0503020204020204" pitchFamily="2" charset="-122"/>
              <a:sym typeface="仿宋_GB2312" panose="02010609030101010101" pitchFamily="49" charset="-122"/>
            </a:endParaRPr>
          </a:p>
        </p:txBody>
      </p:sp>
      <p:sp>
        <p:nvSpPr>
          <p:cNvPr id="16" name="圆角矩形 15"/>
          <p:cNvSpPr/>
          <p:nvPr/>
        </p:nvSpPr>
        <p:spPr>
          <a:xfrm>
            <a:off x="455930"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资源税</a:t>
            </a:r>
            <a:endParaRPr lang="zh-CN" altLang="en-US" b="1">
              <a:latin typeface="微软雅黑" panose="020B0503020204020204" pitchFamily="2" charset="-122"/>
              <a:ea typeface="微软雅黑" panose="020B0503020204020204" pitchFamily="2" charset="-122"/>
            </a:endParaRPr>
          </a:p>
        </p:txBody>
      </p:sp>
      <p:sp>
        <p:nvSpPr>
          <p:cNvPr id="17" name="圆角矩形 16"/>
          <p:cNvSpPr/>
          <p:nvPr/>
        </p:nvSpPr>
        <p:spPr>
          <a:xfrm>
            <a:off x="1796415"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pPr>
            <a:r>
              <a:rPr lang="zh-CN" altLang="en-US" sz="1800" b="1">
                <a:latin typeface="微软雅黑" panose="020B0503020204020204" pitchFamily="2" charset="-122"/>
                <a:ea typeface="微软雅黑" panose="020B0503020204020204" pitchFamily="2" charset="-122"/>
              </a:rPr>
              <a:t>城市建设维护费</a:t>
            </a:r>
            <a:endParaRPr lang="zh-CN" altLang="en-US" sz="1800" b="1">
              <a:latin typeface="微软雅黑" panose="020B0503020204020204" pitchFamily="2" charset="-122"/>
              <a:ea typeface="微软雅黑" panose="020B0503020204020204" pitchFamily="2" charset="-122"/>
            </a:endParaRPr>
          </a:p>
        </p:txBody>
      </p:sp>
      <p:sp>
        <p:nvSpPr>
          <p:cNvPr id="18" name="圆角矩形 17"/>
          <p:cNvSpPr/>
          <p:nvPr/>
        </p:nvSpPr>
        <p:spPr>
          <a:xfrm>
            <a:off x="3128010"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房产税</a:t>
            </a:r>
            <a:endParaRPr lang="zh-CN" altLang="en-US" b="1">
              <a:latin typeface="微软雅黑" panose="020B0503020204020204" pitchFamily="2" charset="-122"/>
              <a:ea typeface="微软雅黑" panose="020B0503020204020204" pitchFamily="2" charset="-122"/>
            </a:endParaRPr>
          </a:p>
        </p:txBody>
      </p:sp>
      <p:sp>
        <p:nvSpPr>
          <p:cNvPr id="19" name="圆角矩形 18"/>
          <p:cNvSpPr/>
          <p:nvPr/>
        </p:nvSpPr>
        <p:spPr>
          <a:xfrm>
            <a:off x="7122795"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耕地占用税</a:t>
            </a:r>
            <a:endParaRPr lang="zh-CN" altLang="en-US" b="1">
              <a:latin typeface="微软雅黑" panose="020B0503020204020204" pitchFamily="2" charset="-122"/>
              <a:ea typeface="微软雅黑" panose="020B0503020204020204" pitchFamily="2" charset="-122"/>
            </a:endParaRPr>
          </a:p>
        </p:txBody>
      </p:sp>
      <p:sp>
        <p:nvSpPr>
          <p:cNvPr id="21" name="圆角矩形 20"/>
          <p:cNvSpPr/>
          <p:nvPr/>
        </p:nvSpPr>
        <p:spPr>
          <a:xfrm>
            <a:off x="4459605"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城镇土地使用税</a:t>
            </a:r>
            <a:endParaRPr lang="zh-CN" altLang="en-US" b="1">
              <a:latin typeface="微软雅黑" panose="020B0503020204020204" pitchFamily="2" charset="-122"/>
              <a:ea typeface="微软雅黑" panose="020B0503020204020204" pitchFamily="2" charset="-122"/>
            </a:endParaRPr>
          </a:p>
        </p:txBody>
      </p:sp>
      <p:sp>
        <p:nvSpPr>
          <p:cNvPr id="22" name="圆角矩形 21"/>
          <p:cNvSpPr/>
          <p:nvPr/>
        </p:nvSpPr>
        <p:spPr>
          <a:xfrm>
            <a:off x="5791200"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印花税</a:t>
            </a:r>
            <a:endParaRPr lang="zh-CN" altLang="en-US" b="1">
              <a:latin typeface="微软雅黑" panose="020B0503020204020204" pitchFamily="2" charset="-122"/>
              <a:ea typeface="微软雅黑" panose="020B0503020204020204" pitchFamily="2" charset="-122"/>
            </a:endParaRPr>
          </a:p>
        </p:txBody>
      </p:sp>
      <p:sp>
        <p:nvSpPr>
          <p:cNvPr id="23" name="圆角矩形 22"/>
          <p:cNvSpPr/>
          <p:nvPr/>
        </p:nvSpPr>
        <p:spPr>
          <a:xfrm>
            <a:off x="8472805"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教育费附加</a:t>
            </a:r>
            <a:endParaRPr lang="zh-CN" altLang="en-US" b="1">
              <a:latin typeface="微软雅黑" panose="020B0503020204020204" pitchFamily="2" charset="-122"/>
              <a:ea typeface="微软雅黑" panose="020B0503020204020204" pitchFamily="2" charset="-122"/>
            </a:endParaRPr>
          </a:p>
        </p:txBody>
      </p:sp>
      <p:sp>
        <p:nvSpPr>
          <p:cNvPr id="24" name="圆角矩形 23"/>
          <p:cNvSpPr/>
          <p:nvPr/>
        </p:nvSpPr>
        <p:spPr>
          <a:xfrm>
            <a:off x="9814560" y="4664075"/>
            <a:ext cx="1176655" cy="78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2" charset="-122"/>
                <a:ea typeface="微软雅黑" panose="020B0503020204020204" pitchFamily="2" charset="-122"/>
              </a:rPr>
              <a:t>地方教育费附加</a:t>
            </a:r>
            <a:endParaRPr lang="zh-CN" altLang="en-US" b="1">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750"/>
                                        <p:tgtEl>
                                          <p:spTgt spid="13"/>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p:nvPr/>
        </p:nvSpPr>
        <p:spPr>
          <a:xfrm>
            <a:off x="4640580" y="1049020"/>
            <a:ext cx="6348095" cy="4759960"/>
          </a:xfrm>
          <a:prstGeom prst="rightArrow">
            <a:avLst/>
          </a:prstGeom>
          <a:solidFill>
            <a:schemeClr val="tx2">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lang="zh-CN" altLang="en-US" sz="2800" b="1">
                <a:solidFill>
                  <a:schemeClr val="bg1"/>
                </a:solidFill>
                <a:latin typeface="微软雅黑" panose="020B0503020204020204" pitchFamily="2" charset="-122"/>
                <a:ea typeface="微软雅黑" panose="020B0503020204020204" pitchFamily="2" charset="-122"/>
              </a:rPr>
              <a:t>二、哪些纳税人可以享受本次</a:t>
            </a:r>
            <a:r>
              <a:rPr lang="en-US" altLang="zh-CN" sz="2800" b="1">
                <a:solidFill>
                  <a:schemeClr val="bg1"/>
                </a:solidFill>
                <a:latin typeface="微软雅黑" panose="020B0503020204020204" pitchFamily="2" charset="-122"/>
                <a:ea typeface="微软雅黑" panose="020B0503020204020204" pitchFamily="2" charset="-122"/>
              </a:rPr>
              <a:t>”</a:t>
            </a:r>
            <a:r>
              <a:rPr lang="zh-CN" altLang="en-US" sz="2800" b="1">
                <a:solidFill>
                  <a:schemeClr val="bg1"/>
                </a:solidFill>
                <a:latin typeface="微软雅黑" panose="020B0503020204020204" pitchFamily="2" charset="-122"/>
                <a:ea typeface="微软雅黑" panose="020B0503020204020204" pitchFamily="2" charset="-122"/>
              </a:rPr>
              <a:t>六税两费</a:t>
            </a:r>
            <a:r>
              <a:rPr lang="en-US" altLang="zh-CN" sz="2800" b="1">
                <a:solidFill>
                  <a:schemeClr val="bg1"/>
                </a:solidFill>
                <a:latin typeface="微软雅黑" panose="020B0503020204020204" pitchFamily="2" charset="-122"/>
                <a:ea typeface="微软雅黑" panose="020B0503020204020204" pitchFamily="2" charset="-122"/>
              </a:rPr>
              <a:t>“</a:t>
            </a:r>
            <a:r>
              <a:rPr lang="zh-CN" altLang="en-US" sz="2800" b="1">
                <a:solidFill>
                  <a:schemeClr val="bg1"/>
                </a:solidFill>
                <a:latin typeface="微软雅黑" panose="020B0503020204020204" pitchFamily="2" charset="-122"/>
                <a:ea typeface="微软雅黑" panose="020B0503020204020204" pitchFamily="2" charset="-122"/>
              </a:rPr>
              <a:t>减免政策？</a:t>
            </a:r>
            <a:endParaRPr lang="zh-CN" altLang="en-US"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16" name="圆角矩形 15"/>
          <p:cNvSpPr/>
          <p:nvPr/>
        </p:nvSpPr>
        <p:spPr>
          <a:xfrm>
            <a:off x="4197985" y="2400300"/>
            <a:ext cx="1906270" cy="2058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sz="2800">
                <a:latin typeface="微软雅黑" panose="020B0503020204020204" pitchFamily="2" charset="-122"/>
                <a:ea typeface="微软雅黑" panose="020B0503020204020204" pitchFamily="2" charset="-122"/>
              </a:rPr>
              <a:t>增值税小规模纳税人</a:t>
            </a:r>
            <a:endParaRPr lang="zh-CN" altLang="en-US" sz="2800">
              <a:latin typeface="微软雅黑" panose="020B0503020204020204" pitchFamily="2" charset="-122"/>
              <a:ea typeface="微软雅黑" panose="020B0503020204020204" pitchFamily="2" charset="-122"/>
            </a:endParaRPr>
          </a:p>
        </p:txBody>
      </p:sp>
      <p:sp>
        <p:nvSpPr>
          <p:cNvPr id="17" name="圆角矩形 16"/>
          <p:cNvSpPr/>
          <p:nvPr/>
        </p:nvSpPr>
        <p:spPr>
          <a:xfrm>
            <a:off x="6938010" y="2400300"/>
            <a:ext cx="1753235" cy="2058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buClrTx/>
              <a:buSzTx/>
            </a:pPr>
            <a:r>
              <a:rPr lang="zh-CN" altLang="en-US" sz="2800">
                <a:latin typeface="微软雅黑" panose="020B0503020204020204" pitchFamily="2" charset="-122"/>
                <a:ea typeface="微软雅黑" panose="020B0503020204020204" pitchFamily="2" charset="-122"/>
              </a:rPr>
              <a:t>小型微利企业</a:t>
            </a:r>
            <a:endParaRPr lang="zh-CN" altLang="en-US" sz="1800" b="1">
              <a:latin typeface="微软雅黑" panose="020B0503020204020204" pitchFamily="2" charset="-122"/>
              <a:ea typeface="微软雅黑" panose="020B0503020204020204" pitchFamily="2" charset="-122"/>
            </a:endParaRPr>
          </a:p>
        </p:txBody>
      </p:sp>
      <p:sp>
        <p:nvSpPr>
          <p:cNvPr id="18" name="圆角矩形 17"/>
          <p:cNvSpPr/>
          <p:nvPr/>
        </p:nvSpPr>
        <p:spPr>
          <a:xfrm>
            <a:off x="9404350" y="2400300"/>
            <a:ext cx="1743710" cy="2058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sz="2800">
                <a:latin typeface="微软雅黑" panose="020B0503020204020204" pitchFamily="2" charset="-122"/>
                <a:ea typeface="微软雅黑" panose="020B0503020204020204" pitchFamily="2" charset="-122"/>
              </a:rPr>
              <a:t>个体工商户</a:t>
            </a:r>
            <a:endParaRPr lang="zh-CN" altLang="en-US" b="1">
              <a:latin typeface="微软雅黑" panose="020B0503020204020204" pitchFamily="2" charset="-122"/>
              <a:ea typeface="微软雅黑" panose="020B0503020204020204" pitchFamily="2" charset="-122"/>
            </a:endParaRPr>
          </a:p>
        </p:txBody>
      </p:sp>
      <p:sp>
        <p:nvSpPr>
          <p:cNvPr id="3" name="椭圆形标注 2"/>
          <p:cNvSpPr/>
          <p:nvPr/>
        </p:nvSpPr>
        <p:spPr>
          <a:xfrm>
            <a:off x="607695" y="1185545"/>
            <a:ext cx="3204845" cy="1763395"/>
          </a:xfrm>
          <a:prstGeom prst="wedgeEllipseCallout">
            <a:avLst>
              <a:gd name="adj1" fmla="val 50772"/>
              <a:gd name="adj2" fmla="val 44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如果个人独资企业、合伙企业是增值税小规模纳税人，可以申报享受本次</a:t>
            </a:r>
            <a:r>
              <a:rPr lang="en-US" altLang="zh-CN"/>
              <a:t>“</a:t>
            </a:r>
            <a:r>
              <a:rPr lang="zh-CN" altLang="en-US">
                <a:ea typeface="宋体" panose="02010600030101010101" pitchFamily="2" charset="-122"/>
              </a:rPr>
              <a:t>六税两费</a:t>
            </a:r>
            <a:r>
              <a:rPr lang="en-US" altLang="zh-CN"/>
              <a:t>”</a:t>
            </a:r>
            <a:r>
              <a:rPr lang="zh-CN" altLang="en-US">
                <a:ea typeface="宋体" panose="02010600030101010101" pitchFamily="2" charset="-122"/>
              </a:rPr>
              <a:t>减免优惠</a:t>
            </a:r>
            <a:endParaRPr lang="zh-CN" altLang="en-US">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sz="2800" b="1">
                <a:solidFill>
                  <a:schemeClr val="bg1"/>
                </a:solidFill>
                <a:latin typeface="微软雅黑" panose="020B0503020204020204" pitchFamily="2" charset="-122"/>
                <a:ea typeface="微软雅黑" panose="020B0503020204020204" pitchFamily="2" charset="-122"/>
              </a:rPr>
              <a:t>三</a:t>
            </a:r>
            <a:r>
              <a:rPr lang="zh-CN" sz="2800" b="1">
                <a:solidFill>
                  <a:schemeClr val="bg1"/>
                </a:solidFill>
                <a:latin typeface="微软雅黑" panose="020B0503020204020204" pitchFamily="2" charset="-122"/>
                <a:ea typeface="微软雅黑" panose="020B0503020204020204" pitchFamily="2" charset="-122"/>
              </a:rPr>
              <a:t>、</a:t>
            </a:r>
            <a:r>
              <a:rPr sz="2800" b="1">
                <a:solidFill>
                  <a:schemeClr val="bg1"/>
                </a:solidFill>
                <a:latin typeface="微软雅黑" panose="020B0503020204020204" pitchFamily="2" charset="-122"/>
                <a:ea typeface="微软雅黑" panose="020B0503020204020204" pitchFamily="2" charset="-122"/>
              </a:rPr>
              <a:t>“小型微利企业”指的是哪些企业？</a:t>
            </a:r>
            <a:endParaRPr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graphicFrame>
        <p:nvGraphicFramePr>
          <p:cNvPr id="2" name="表格 1"/>
          <p:cNvGraphicFramePr/>
          <p:nvPr/>
        </p:nvGraphicFramePr>
        <p:xfrm>
          <a:off x="1829435" y="3606165"/>
          <a:ext cx="8532495" cy="1572895"/>
        </p:xfrm>
        <a:graphic>
          <a:graphicData uri="http://schemas.openxmlformats.org/drawingml/2006/table">
            <a:tbl>
              <a:tblPr firstRow="1" bandRow="1">
                <a:tableStyleId>{5C22544A-7EE6-4342-B048-85BDC9FD1C3A}</a:tableStyleId>
              </a:tblPr>
              <a:tblGrid>
                <a:gridCol w="2844165"/>
                <a:gridCol w="2844165"/>
                <a:gridCol w="2844165"/>
              </a:tblGrid>
              <a:tr h="542925">
                <a:tc gridSpan="3">
                  <a:txBody>
                    <a:bodyPr/>
                    <a:p>
                      <a:pPr algn="ctr">
                        <a:buNone/>
                      </a:pPr>
                      <a:r>
                        <a:rPr lang="zh-CN" altLang="en-US" sz="2400"/>
                        <a:t>从事国家非限制和禁止行业</a:t>
                      </a:r>
                      <a:endParaRPr lang="zh-CN" altLang="en-US" sz="2400"/>
                    </a:p>
                  </a:txBody>
                  <a:tcPr anchor="ctr" anchorCtr="0"/>
                </a:tc>
                <a:tc hMerge="1">
                  <a:tcPr/>
                </a:tc>
                <a:tc hMerge="1">
                  <a:tcPr/>
                </a:tc>
              </a:tr>
              <a:tr h="1029970">
                <a:tc>
                  <a:txBody>
                    <a:bodyPr/>
                    <a:p>
                      <a:pPr algn="ctr">
                        <a:buNone/>
                      </a:pPr>
                      <a:r>
                        <a:rPr lang="zh-CN" altLang="en-US"/>
                        <a:t>年度应纳税所得额不超过</a:t>
                      </a:r>
                      <a:r>
                        <a:rPr lang="zh-CN" altLang="en-US">
                          <a:solidFill>
                            <a:srgbClr val="FF0000"/>
                          </a:solidFill>
                        </a:rPr>
                        <a:t>300万元</a:t>
                      </a:r>
                      <a:endParaRPr lang="zh-CN" altLang="en-US">
                        <a:solidFill>
                          <a:srgbClr val="FF0000"/>
                        </a:solidFill>
                      </a:endParaRPr>
                    </a:p>
                  </a:txBody>
                  <a:tcPr anchor="ctr" anchorCtr="0"/>
                </a:tc>
                <a:tc>
                  <a:txBody>
                    <a:bodyPr/>
                    <a:p>
                      <a:pPr algn="ctr">
                        <a:buNone/>
                      </a:pPr>
                      <a:r>
                        <a:rPr lang="zh-CN" altLang="en-US"/>
                        <a:t>从业人数不超过</a:t>
                      </a:r>
                      <a:r>
                        <a:rPr lang="zh-CN" altLang="en-US">
                          <a:solidFill>
                            <a:srgbClr val="FF0000"/>
                          </a:solidFill>
                        </a:rPr>
                        <a:t>300人</a:t>
                      </a:r>
                      <a:endParaRPr lang="zh-CN" altLang="en-US">
                        <a:solidFill>
                          <a:srgbClr val="FF0000"/>
                        </a:solidFill>
                      </a:endParaRPr>
                    </a:p>
                  </a:txBody>
                  <a:tcPr anchor="ctr" anchorCtr="0"/>
                </a:tc>
                <a:tc>
                  <a:txBody>
                    <a:bodyPr/>
                    <a:p>
                      <a:pPr algn="ctr">
                        <a:buNone/>
                      </a:pPr>
                      <a:r>
                        <a:rPr lang="zh-CN" altLang="en-US"/>
                        <a:t>资产总额不超过</a:t>
                      </a:r>
                      <a:r>
                        <a:rPr lang="zh-CN" altLang="en-US">
                          <a:solidFill>
                            <a:srgbClr val="FF0000"/>
                          </a:solidFill>
                        </a:rPr>
                        <a:t>5000万元</a:t>
                      </a:r>
                      <a:endParaRPr lang="zh-CN" altLang="en-US">
                        <a:solidFill>
                          <a:srgbClr val="FF0000"/>
                        </a:solidFill>
                      </a:endParaRPr>
                    </a:p>
                  </a:txBody>
                  <a:tcPr anchor="ctr" anchorCtr="0"/>
                </a:tc>
              </a:tr>
            </a:tbl>
          </a:graphicData>
        </a:graphic>
      </p:graphicFrame>
      <p:sp>
        <p:nvSpPr>
          <p:cNvPr id="5" name="文本框 4"/>
          <p:cNvSpPr txBox="1"/>
          <p:nvPr/>
        </p:nvSpPr>
        <p:spPr>
          <a:xfrm>
            <a:off x="1398905" y="1235710"/>
            <a:ext cx="9185910" cy="2061210"/>
          </a:xfrm>
          <a:prstGeom prst="rect">
            <a:avLst/>
          </a:prstGeom>
          <a:noFill/>
        </p:spPr>
        <p:txBody>
          <a:bodyPr wrap="square" rtlCol="0">
            <a:spAutoFit/>
          </a:bodyPr>
          <a:p>
            <a:pPr marL="285750" indent="-285750">
              <a:buFont typeface="Wingdings" panose="05000000000000000000" charset="0"/>
              <a:buChar char="Ø"/>
            </a:pPr>
            <a:r>
              <a:rPr lang="zh-CN" altLang="en-US" sz="3200"/>
              <a:t>本次“六税两费”减免政策中的“小型微利企业”基本延用了企业所得税管理中的“小型微利企业”标准，即小型微利企业的判定以企业所得税年度汇算清缴结果为准。</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sz="2800" b="1">
                <a:solidFill>
                  <a:schemeClr val="bg1"/>
                </a:solidFill>
                <a:latin typeface="微软雅黑" panose="020B0503020204020204" pitchFamily="2" charset="-122"/>
                <a:ea typeface="微软雅黑" panose="020B0503020204020204" pitchFamily="2" charset="-122"/>
              </a:rPr>
              <a:t>三</a:t>
            </a:r>
            <a:r>
              <a:rPr lang="zh-CN" sz="2800" b="1">
                <a:solidFill>
                  <a:schemeClr val="bg1"/>
                </a:solidFill>
                <a:latin typeface="微软雅黑" panose="020B0503020204020204" pitchFamily="2" charset="-122"/>
                <a:ea typeface="微软雅黑" panose="020B0503020204020204" pitchFamily="2" charset="-122"/>
              </a:rPr>
              <a:t>、</a:t>
            </a:r>
            <a:r>
              <a:rPr sz="2800" b="1">
                <a:solidFill>
                  <a:schemeClr val="bg1"/>
                </a:solidFill>
                <a:latin typeface="微软雅黑" panose="020B0503020204020204" pitchFamily="2" charset="-122"/>
                <a:ea typeface="微软雅黑" panose="020B0503020204020204" pitchFamily="2" charset="-122"/>
              </a:rPr>
              <a:t>“小型微利企业”指的是哪些企业？</a:t>
            </a:r>
            <a:endParaRPr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1398905" y="1235710"/>
            <a:ext cx="9185910" cy="4399915"/>
          </a:xfrm>
          <a:prstGeom prst="rect">
            <a:avLst/>
          </a:prstGeom>
          <a:noFill/>
        </p:spPr>
        <p:txBody>
          <a:bodyPr wrap="square" rtlCol="0">
            <a:spAutoFit/>
          </a:bodyPr>
          <a:p>
            <a:pPr marL="285750" indent="-285750">
              <a:buFont typeface="Wingdings" panose="05000000000000000000" charset="0"/>
              <a:buChar char="Ø"/>
            </a:pPr>
            <a:r>
              <a:rPr lang="zh-CN" altLang="en-US" sz="2800"/>
              <a:t>登记为一般纳税人的新设立企业，从事国家非限制和禁止行业，按规定办理汇算清缴前，依据申报期上月末是否同时符合从业人数不超过300人、资产总额不超过5000万元两项条件，判断是否可以享受减免优惠；对于新设立当月即按次申报“六税两费”的，则根据设立时点是否同时符合这两项条件来判断。</a:t>
            </a:r>
            <a:endParaRPr lang="zh-CN" altLang="en-US" sz="2800"/>
          </a:p>
          <a:p>
            <a:pPr marL="285750" indent="-285750">
              <a:buFont typeface="Wingdings" panose="05000000000000000000" charset="0"/>
              <a:buChar char="Ø"/>
            </a:pPr>
            <a:endParaRPr lang="zh-CN" altLang="en-US" sz="2800"/>
          </a:p>
          <a:p>
            <a:pPr marL="285750" indent="-285750">
              <a:buFont typeface="Wingdings" panose="05000000000000000000" charset="0"/>
              <a:buChar char="Ø"/>
            </a:pPr>
            <a:r>
              <a:rPr lang="zh-CN" altLang="en-US" sz="2800"/>
              <a:t>新设立企业按规定办理首次汇算清缴申报前，已按规定申报缴纳“六税两费”的，不再根据首次汇算清缴结果进行更正。</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sz="2800" b="1">
                <a:solidFill>
                  <a:schemeClr val="bg1"/>
                </a:solidFill>
                <a:latin typeface="微软雅黑" panose="020B0503020204020204" pitchFamily="2" charset="-122"/>
                <a:ea typeface="微软雅黑" panose="020B0503020204020204" pitchFamily="2" charset="-122"/>
              </a:rPr>
              <a:t>四</a:t>
            </a:r>
            <a:r>
              <a:rPr lang="zh-CN" sz="2800" b="1">
                <a:solidFill>
                  <a:schemeClr val="bg1"/>
                </a:solidFill>
                <a:latin typeface="微软雅黑" panose="020B0503020204020204" pitchFamily="2" charset="-122"/>
                <a:ea typeface="微软雅黑" panose="020B0503020204020204" pitchFamily="2" charset="-122"/>
              </a:rPr>
              <a:t>、</a:t>
            </a:r>
            <a:r>
              <a:rPr sz="2800" b="1">
                <a:solidFill>
                  <a:schemeClr val="bg1"/>
                </a:solidFill>
                <a:latin typeface="微软雅黑" panose="020B0503020204020204" pitchFamily="2" charset="-122"/>
                <a:ea typeface="微软雅黑" panose="020B0503020204020204" pitchFamily="2" charset="-122"/>
              </a:rPr>
              <a:t>小型微利企业如何申报享受“六税两费”优惠？</a:t>
            </a:r>
            <a:endParaRPr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sp>
        <p:nvSpPr>
          <p:cNvPr id="5" name="文本框 4"/>
          <p:cNvSpPr txBox="1"/>
          <p:nvPr/>
        </p:nvSpPr>
        <p:spPr>
          <a:xfrm>
            <a:off x="1398905" y="1235710"/>
            <a:ext cx="9185910" cy="3969385"/>
          </a:xfrm>
          <a:prstGeom prst="rect">
            <a:avLst/>
          </a:prstGeom>
          <a:noFill/>
        </p:spPr>
        <p:txBody>
          <a:bodyPr wrap="square" rtlCol="0">
            <a:spAutoFit/>
          </a:bodyPr>
          <a:p>
            <a:pPr marL="285750" indent="-285750">
              <a:buFont typeface="Wingdings" panose="05000000000000000000" charset="0"/>
              <a:buChar char="Ø"/>
            </a:pPr>
            <a:r>
              <a:rPr lang="zh-CN" altLang="en-US" sz="2800"/>
              <a:t>企业属于增值税小规模纳税人的，</a:t>
            </a:r>
            <a:r>
              <a:rPr lang="zh-CN" altLang="en-US" sz="2800">
                <a:ln w="22225">
                  <a:solidFill>
                    <a:schemeClr val="accent2"/>
                  </a:solidFill>
                  <a:prstDash val="solid"/>
                </a:ln>
                <a:solidFill>
                  <a:schemeClr val="accent2">
                    <a:lumMod val="40000"/>
                    <a:lumOff val="60000"/>
                  </a:schemeClr>
                </a:solidFill>
                <a:effectLst/>
              </a:rPr>
              <a:t>直接申报享受</a:t>
            </a:r>
            <a:r>
              <a:rPr lang="zh-CN" altLang="en-US" sz="2800"/>
              <a:t>“六税两费”减免优惠。</a:t>
            </a:r>
            <a:endParaRPr lang="zh-CN" altLang="en-US" sz="2800"/>
          </a:p>
          <a:p>
            <a:pPr marL="285750" indent="-285750">
              <a:buFont typeface="Wingdings" panose="05000000000000000000" charset="0"/>
              <a:buChar char="Ø"/>
            </a:pPr>
            <a:endParaRPr lang="zh-CN" altLang="en-US" sz="2800"/>
          </a:p>
          <a:p>
            <a:pPr marL="285750" indent="-285750">
              <a:buFont typeface="Wingdings" panose="05000000000000000000" charset="0"/>
              <a:buChar char="Ø"/>
            </a:pPr>
            <a:r>
              <a:rPr lang="zh-CN" altLang="en-US" sz="2800"/>
              <a:t>企业登记为增值税一般纳税人的，按规定办理汇算清缴后确定是小型微利企业的，除税务总局3号公告第一条第（二）项规定的情形外，可自办理汇算清缴</a:t>
            </a:r>
            <a:r>
              <a:rPr lang="zh-CN" altLang="en-US" sz="2800">
                <a:ln w="22225">
                  <a:solidFill>
                    <a:schemeClr val="accent2"/>
                  </a:solidFill>
                  <a:prstDash val="solid"/>
                </a:ln>
                <a:solidFill>
                  <a:schemeClr val="accent2">
                    <a:lumMod val="40000"/>
                    <a:lumOff val="60000"/>
                  </a:schemeClr>
                </a:solidFill>
                <a:effectLst/>
              </a:rPr>
              <a:t>当年的7月1日至次年6月30日</a:t>
            </a:r>
            <a:r>
              <a:rPr lang="zh-CN" altLang="en-US" sz="2800"/>
              <a:t>申报享受减免优惠；2022年1月1日至6月30日期间，纳税人依据2021年办理2020年度汇算清缴的结果确定是否可以享受优惠。</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863600"/>
          </a:xfrm>
          <a:prstGeom prst="rect">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0665" y="170815"/>
            <a:ext cx="10520680" cy="521970"/>
          </a:xfrm>
          <a:prstGeom prst="rect">
            <a:avLst/>
          </a:prstGeom>
          <a:noFill/>
        </p:spPr>
        <p:txBody>
          <a:bodyPr wrap="square" rtlCol="0">
            <a:spAutoFit/>
          </a:bodyPr>
          <a:p>
            <a:r>
              <a:rPr sz="2800" b="1">
                <a:solidFill>
                  <a:schemeClr val="bg1"/>
                </a:solidFill>
                <a:latin typeface="微软雅黑" panose="020B0503020204020204" pitchFamily="2" charset="-122"/>
                <a:ea typeface="微软雅黑" panose="020B0503020204020204" pitchFamily="2" charset="-122"/>
              </a:rPr>
              <a:t>五</a:t>
            </a:r>
            <a:r>
              <a:rPr lang="zh-CN" sz="2800" b="1">
                <a:solidFill>
                  <a:schemeClr val="bg1"/>
                </a:solidFill>
                <a:latin typeface="微软雅黑" panose="020B0503020204020204" pitchFamily="2" charset="-122"/>
                <a:ea typeface="微软雅黑" panose="020B0503020204020204" pitchFamily="2" charset="-122"/>
              </a:rPr>
              <a:t>、</a:t>
            </a:r>
            <a:r>
              <a:rPr sz="2800" b="1">
                <a:solidFill>
                  <a:schemeClr val="bg1"/>
                </a:solidFill>
                <a:latin typeface="微软雅黑" panose="020B0503020204020204" pitchFamily="2" charset="-122"/>
                <a:ea typeface="微软雅黑" panose="020B0503020204020204" pitchFamily="2" charset="-122"/>
              </a:rPr>
              <a:t>新设立企业如何申报享受“六税两费”减免优惠？</a:t>
            </a:r>
            <a:endParaRPr sz="2800" b="1">
              <a:solidFill>
                <a:schemeClr val="bg1"/>
              </a:solidFill>
              <a:latin typeface="微软雅黑" panose="020B0503020204020204" pitchFamily="2" charset="-122"/>
              <a:ea typeface="微软雅黑" panose="020B0503020204020204" pitchFamily="2" charset="-122"/>
            </a:endParaRPr>
          </a:p>
        </p:txBody>
      </p:sp>
      <p:sp>
        <p:nvSpPr>
          <p:cNvPr id="19459" name="矩形 24"/>
          <p:cNvSpPr/>
          <p:nvPr/>
        </p:nvSpPr>
        <p:spPr>
          <a:xfrm>
            <a:off x="0" y="6130925"/>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文本框 10"/>
          <p:cNvSpPr txBox="1"/>
          <p:nvPr/>
        </p:nvSpPr>
        <p:spPr>
          <a:xfrm>
            <a:off x="8299450" y="6268085"/>
            <a:ext cx="3891915" cy="460375"/>
          </a:xfrm>
          <a:prstGeom prst="rect">
            <a:avLst/>
          </a:prstGeom>
          <a:noFill/>
        </p:spPr>
        <p:txBody>
          <a:bodyPr wrap="square" rtlCol="0">
            <a:spAutoFit/>
          </a:bodyPr>
          <a:p>
            <a:r>
              <a:rPr lang="zh-CN" altLang="en-US" sz="2400" b="1">
                <a:solidFill>
                  <a:schemeClr val="bg1"/>
                </a:solidFill>
                <a:latin typeface="微软雅黑" panose="020B0503020204020204" pitchFamily="2" charset="-122"/>
                <a:ea typeface="微软雅黑" panose="020B0503020204020204" pitchFamily="2" charset="-122"/>
              </a:rPr>
              <a:t>国家税务总局汕尾市税务局</a:t>
            </a:r>
            <a:endParaRPr lang="zh-CN" altLang="en-US" sz="2400" b="1">
              <a:solidFill>
                <a:schemeClr val="bg1"/>
              </a:solidFill>
              <a:latin typeface="微软雅黑" panose="020B0503020204020204" pitchFamily="2" charset="-122"/>
              <a:ea typeface="微软雅黑" panose="020B0503020204020204" pitchFamily="2" charset="-122"/>
            </a:endParaRPr>
          </a:p>
        </p:txBody>
      </p:sp>
      <p:pic>
        <p:nvPicPr>
          <p:cNvPr id="57349" name="图片 1"/>
          <p:cNvPicPr>
            <a:picLocks noChangeAspect="1"/>
          </p:cNvPicPr>
          <p:nvPr/>
        </p:nvPicPr>
        <p:blipFill>
          <a:blip r:embed="rId1"/>
          <a:srcRect r="87616"/>
          <a:stretch>
            <a:fillRect/>
          </a:stretch>
        </p:blipFill>
        <p:spPr>
          <a:xfrm>
            <a:off x="7771765" y="6180455"/>
            <a:ext cx="527685" cy="636270"/>
          </a:xfrm>
          <a:prstGeom prst="rect">
            <a:avLst/>
          </a:prstGeom>
          <a:noFill/>
          <a:ln w="9525">
            <a:noFill/>
          </a:ln>
        </p:spPr>
      </p:pic>
      <p:graphicFrame>
        <p:nvGraphicFramePr>
          <p:cNvPr id="2" name="表格 1"/>
          <p:cNvGraphicFramePr/>
          <p:nvPr/>
        </p:nvGraphicFramePr>
        <p:xfrm>
          <a:off x="1798955" y="1358900"/>
          <a:ext cx="3338830" cy="3729990"/>
        </p:xfrm>
        <a:graphic>
          <a:graphicData uri="http://schemas.openxmlformats.org/drawingml/2006/table">
            <a:tbl>
              <a:tblPr firstRow="1" bandRow="1">
                <a:tableStyleId>{5C22544A-7EE6-4342-B048-85BDC9FD1C3A}</a:tableStyleId>
              </a:tblPr>
              <a:tblGrid>
                <a:gridCol w="3338830"/>
              </a:tblGrid>
              <a:tr h="690880">
                <a:tc>
                  <a:txBody>
                    <a:bodyPr/>
                    <a:p>
                      <a:pPr algn="ctr">
                        <a:buNone/>
                      </a:pPr>
                      <a:r>
                        <a:rPr sz="2800" b="0">
                          <a:solidFill>
                            <a:schemeClr val="bg1"/>
                          </a:solidFill>
                          <a:latin typeface="微软雅黑" panose="020B0503020204020204" pitchFamily="2" charset="-122"/>
                          <a:ea typeface="微软雅黑" panose="020B0503020204020204" pitchFamily="2" charset="-122"/>
                        </a:rPr>
                        <a:t>第一种情况</a:t>
                      </a:r>
                      <a:endParaRPr sz="2800" b="0">
                        <a:solidFill>
                          <a:schemeClr val="bg1"/>
                        </a:solidFill>
                        <a:latin typeface="微软雅黑" panose="020B0503020204020204" pitchFamily="2" charset="-122"/>
                        <a:ea typeface="微软雅黑" panose="020B0503020204020204" pitchFamily="2" charset="-122"/>
                      </a:endParaRPr>
                    </a:p>
                  </a:txBody>
                  <a:tcPr anchor="ctr" anchorCtr="0"/>
                </a:tc>
              </a:tr>
              <a:tr h="3039110">
                <a:tc>
                  <a:txBody>
                    <a:bodyPr/>
                    <a:p>
                      <a:pPr marL="457200" indent="-457200">
                        <a:buFont typeface="Wingdings" panose="05000000000000000000" charset="0"/>
                        <a:buChar char="l"/>
                      </a:pPr>
                      <a:r>
                        <a:rPr lang="zh-CN" altLang="en-US" sz="2800"/>
                        <a:t>新设立企业属于增值税小规模纳税人的，可直接申报享受“六税两费”减免优惠。</a:t>
                      </a:r>
                      <a:endParaRPr lang="zh-CN" altLang="en-US" sz="2800"/>
                    </a:p>
                  </a:txBody>
                  <a:tcPr/>
                </a:tc>
              </a:tr>
            </a:tbl>
          </a:graphicData>
        </a:graphic>
      </p:graphicFrame>
      <p:graphicFrame>
        <p:nvGraphicFramePr>
          <p:cNvPr id="3" name="表格 2"/>
          <p:cNvGraphicFramePr/>
          <p:nvPr/>
        </p:nvGraphicFramePr>
        <p:xfrm>
          <a:off x="6366510" y="1358900"/>
          <a:ext cx="3672840" cy="3748405"/>
        </p:xfrm>
        <a:graphic>
          <a:graphicData uri="http://schemas.openxmlformats.org/drawingml/2006/table">
            <a:tbl>
              <a:tblPr firstRow="1" bandRow="1">
                <a:tableStyleId>{5C22544A-7EE6-4342-B048-85BDC9FD1C3A}</a:tableStyleId>
              </a:tblPr>
              <a:tblGrid>
                <a:gridCol w="3672840"/>
              </a:tblGrid>
              <a:tr h="669925">
                <a:tc>
                  <a:txBody>
                    <a:bodyPr/>
                    <a:p>
                      <a:pPr algn="ctr">
                        <a:buNone/>
                      </a:pPr>
                      <a:r>
                        <a:rPr sz="2800" b="0">
                          <a:solidFill>
                            <a:schemeClr val="bg1"/>
                          </a:solidFill>
                          <a:latin typeface="微软雅黑" panose="020B0503020204020204" pitchFamily="2" charset="-122"/>
                          <a:ea typeface="微软雅黑" panose="020B0503020204020204" pitchFamily="2" charset="-122"/>
                        </a:rPr>
                        <a:t>第</a:t>
                      </a:r>
                      <a:r>
                        <a:rPr lang="zh-CN" sz="2800" b="0">
                          <a:solidFill>
                            <a:schemeClr val="bg1"/>
                          </a:solidFill>
                          <a:latin typeface="微软雅黑" panose="020B0503020204020204" pitchFamily="2" charset="-122"/>
                          <a:ea typeface="微软雅黑" panose="020B0503020204020204" pitchFamily="2" charset="-122"/>
                        </a:rPr>
                        <a:t>二</a:t>
                      </a:r>
                      <a:r>
                        <a:rPr sz="2800" b="0">
                          <a:solidFill>
                            <a:schemeClr val="bg1"/>
                          </a:solidFill>
                          <a:latin typeface="微软雅黑" panose="020B0503020204020204" pitchFamily="2" charset="-122"/>
                          <a:ea typeface="微软雅黑" panose="020B0503020204020204" pitchFamily="2" charset="-122"/>
                        </a:rPr>
                        <a:t>种情况</a:t>
                      </a:r>
                      <a:endParaRPr sz="2800" b="0">
                        <a:solidFill>
                          <a:schemeClr val="bg1"/>
                        </a:solidFill>
                        <a:latin typeface="微软雅黑" panose="020B0503020204020204" pitchFamily="2" charset="-122"/>
                        <a:ea typeface="微软雅黑" panose="020B0503020204020204" pitchFamily="2" charset="-122"/>
                      </a:endParaRPr>
                    </a:p>
                  </a:txBody>
                  <a:tcPr anchor="ctr" anchorCtr="0"/>
                </a:tc>
              </a:tr>
              <a:tr h="3078480">
                <a:tc>
                  <a:txBody>
                    <a:bodyPr/>
                    <a:p>
                      <a:pPr marL="457200" indent="-457200">
                        <a:buFont typeface="Wingdings" panose="05000000000000000000" charset="0"/>
                        <a:buChar char="l"/>
                      </a:pPr>
                      <a:r>
                        <a:rPr lang="zh-CN" altLang="en-US" sz="2800"/>
                        <a:t>新设立企业登记为增值税一般纳税人的，要区分办理首次汇算清缴前和办理首次汇算清缴后两个阶段来适用政策。</a:t>
                      </a:r>
                      <a:endParaRPr lang="zh-CN" altLang="en-US" sz="28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24"/>
          <p:cNvSpPr/>
          <p:nvPr/>
        </p:nvSpPr>
        <p:spPr>
          <a:xfrm>
            <a:off x="0" y="6131560"/>
            <a:ext cx="12192000" cy="733425"/>
          </a:xfrm>
          <a:prstGeom prst="rect">
            <a:avLst/>
          </a:prstGeom>
          <a:solidFill>
            <a:srgbClr val="2E75B5"/>
          </a:solidFill>
          <a:ln w="9525">
            <a:noFill/>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文本框 16"/>
          <p:cNvSpPr/>
          <p:nvPr/>
        </p:nvSpPr>
        <p:spPr>
          <a:xfrm>
            <a:off x="388938" y="218123"/>
            <a:ext cx="8545512" cy="520700"/>
          </a:xfrm>
          <a:prstGeom prst="rect">
            <a:avLst/>
          </a:prstGeom>
          <a:noFill/>
          <a:ln w="9525">
            <a:noFill/>
          </a:ln>
        </p:spPr>
        <p:txBody>
          <a:bodyPr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二、能否申请异议处理？</a:t>
            </a:r>
            <a:endParaRPr lang="en-US" altLang="zh-CN" sz="2800" b="0">
              <a:latin typeface="黑体" panose="02010609060101010101" charset="-122"/>
              <a:ea typeface="微软雅黑" panose="020B0503020204020204" pitchFamily="2" charset="-122"/>
              <a:sym typeface="黑体" panose="02010609060101010101" charset="-122"/>
            </a:endParaRPr>
          </a:p>
        </p:txBody>
      </p:sp>
      <p:sp>
        <p:nvSpPr>
          <p:cNvPr id="3" name="圆角矩形 2"/>
          <p:cNvSpPr/>
          <p:nvPr/>
        </p:nvSpPr>
        <p:spPr>
          <a:xfrm>
            <a:off x="147955" y="1247775"/>
            <a:ext cx="10667365" cy="4337685"/>
          </a:xfrm>
          <a:prstGeom prst="roundRect">
            <a:avLst/>
          </a:prstGeom>
          <a:ln w="28575" cmpd="dbl">
            <a:solidFill>
              <a:schemeClr val="accent1">
                <a:shade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buFont typeface="Wingdings" panose="05000000000000000000" charset="0"/>
            </a:pPr>
            <a:endParaRPr lang="en-US" altLang="zh-CN"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ts val="3800"/>
              </a:lnSpc>
              <a:buFont typeface="Wingdings" panose="05000000000000000000" charset="0"/>
            </a:pPr>
            <a:endParaRPr lang="en-US" altLang="zh-CN" sz="2800" dirty="0" smtClean="0">
              <a:solidFill>
                <a:srgbClr val="0F1A81"/>
              </a:solidFill>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ts val="3800"/>
              </a:lnSpc>
              <a:buFont typeface="Wingdings" panose="05000000000000000000" charset="0"/>
            </a:pP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 </a:t>
            </a:r>
            <a:r>
              <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rPr>
              <a:t>A公司2021年6月成立，从事国家非限制和禁止行业，12月1日登记为增值税一般纳税人，2022年3月31日的从业人数、资产总额分别为280人和4500万元。A公司按规定于2022年4月10日申报2022年3月的资源税和2022年1-3月的房产税时，如果尚未办理2021年度企业所得税汇算清缴，就可采用4月的上月末，即2022年3月31日的从业人数、资产总额两项条件，来判断能否按照“小型微利企业”申报享受“六税两费”减免优惠。</a:t>
            </a:r>
            <a:endParaRPr lang="zh-CN" altLang="en-US" sz="2400" b="1">
              <a:solidFill>
                <a:schemeClr val="accent5">
                  <a:lumMod val="50000"/>
                </a:schemeClr>
              </a:solidFill>
              <a:latin typeface="微软雅黑" panose="020B0503020204020204" pitchFamily="2" charset="-122"/>
              <a:ea typeface="微软雅黑" panose="020B0503020204020204" pitchFamily="2" charset="-122"/>
              <a:sym typeface="+mn-ea"/>
            </a:endParaRPr>
          </a:p>
          <a:p>
            <a:pPr>
              <a:lnSpc>
                <a:spcPts val="3800"/>
              </a:lnSpc>
              <a:buFont typeface="Wingdings" panose="05000000000000000000" charset="0"/>
            </a:pPr>
            <a:r>
              <a:rPr sz="2400">
                <a:latin typeface="微软雅黑" panose="020B0503020204020204" pitchFamily="2" charset="-122"/>
                <a:ea typeface="微软雅黑" panose="020B0503020204020204" pitchFamily="2" charset="-122"/>
                <a:sym typeface="+mn-ea"/>
              </a:rPr>
              <a:t>本例中，因为A公司2022年3月31日的从业人数不超过300人、资产总额不超过5000万元，所以可以享受优惠。</a:t>
            </a:r>
            <a:endParaRPr sz="2400">
              <a:latin typeface="微软雅黑" panose="020B0503020204020204" pitchFamily="2" charset="-122"/>
              <a:ea typeface="微软雅黑" panose="020B0503020204020204" pitchFamily="2" charset="-122"/>
              <a:sym typeface="+mn-ea"/>
            </a:endParaRPr>
          </a:p>
          <a:p>
            <a:pPr>
              <a:lnSpc>
                <a:spcPts val="3800"/>
              </a:lnSpc>
              <a:buFont typeface="Wingdings" panose="05000000000000000000" charset="0"/>
            </a:pPr>
            <a:endParaRPr lang="zh-CN" altLang="en-US" sz="2800" dirty="0" smtClean="0">
              <a:solidFill>
                <a:srgbClr val="000000"/>
              </a:solidFill>
              <a:latin typeface="微软雅黑" panose="020B0503020204020204" pitchFamily="2" charset="-122"/>
              <a:ea typeface="微软雅黑" panose="020B0503020204020204" pitchFamily="2" charset="-122"/>
              <a:cs typeface="微软雅黑" panose="020B0503020204020204" pitchFamily="2" charset="-122"/>
            </a:endParaRPr>
          </a:p>
          <a:p>
            <a:pPr algn="l">
              <a:lnSpc>
                <a:spcPct val="100000"/>
              </a:lnSpc>
            </a:pPr>
            <a:endParaRPr lang="zh-CN" altLang="en-US" sz="2400">
              <a:latin typeface="微软雅黑" panose="020B0503020204020204" pitchFamily="2" charset="-122"/>
              <a:ea typeface="微软雅黑" panose="020B0503020204020204" pitchFamily="2" charset="-122"/>
            </a:endParaRPr>
          </a:p>
        </p:txBody>
      </p:sp>
      <p:sp>
        <p:nvSpPr>
          <p:cNvPr id="6" name="直接连接符 1"/>
          <p:cNvSpPr/>
          <p:nvPr/>
        </p:nvSpPr>
        <p:spPr>
          <a:xfrm>
            <a:off x="92075" y="805498"/>
            <a:ext cx="10080625" cy="1587"/>
          </a:xfrm>
          <a:prstGeom prst="line">
            <a:avLst/>
          </a:prstGeom>
          <a:ln w="28575" cap="flat" cmpd="sng">
            <a:solidFill>
              <a:srgbClr val="BFBFBF"/>
            </a:solidFill>
            <a:prstDash val="solid"/>
            <a:headEnd type="none" w="med" len="med"/>
            <a:tailEnd type="none" w="med" len="med"/>
          </a:ln>
        </p:spPr>
      </p:sp>
      <p:sp>
        <p:nvSpPr>
          <p:cNvPr id="7" name="矩形 5"/>
          <p:cNvSpPr/>
          <p:nvPr/>
        </p:nvSpPr>
        <p:spPr>
          <a:xfrm>
            <a:off x="147320" y="142240"/>
            <a:ext cx="2443480" cy="596900"/>
          </a:xfrm>
          <a:prstGeom prst="rect">
            <a:avLst/>
          </a:prstGeom>
          <a:solidFill>
            <a:srgbClr val="2E75B5"/>
          </a:solidFill>
          <a:ln w="6350" cap="flat" cmpd="sng">
            <a:solidFill>
              <a:schemeClr val="accent1"/>
            </a:solidFill>
            <a:prstDash val="solid"/>
            <a:miter/>
            <a:headEnd type="none" w="med" len="med"/>
            <a:tailEnd type="none" w="med" len="med"/>
          </a:ln>
        </p:spPr>
        <p:txBody>
          <a:bodyPr lIns="91408" tIns="45704" rIns="91408" bIns="45704" anchor="ct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endParaRPr sz="1800" b="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16"/>
          <p:cNvSpPr/>
          <p:nvPr/>
        </p:nvSpPr>
        <p:spPr>
          <a:xfrm>
            <a:off x="389255" y="180340"/>
            <a:ext cx="7910195" cy="520700"/>
          </a:xfrm>
          <a:prstGeom prst="rect">
            <a:avLst/>
          </a:prstGeom>
          <a:noFill/>
          <a:ln w="9525">
            <a:noFill/>
          </a:ln>
        </p:spPr>
        <p:txBody>
          <a:bodyPr wrap="square" lIns="91408" tIns="45704" rIns="91408" bIns="45704">
            <a:spAutoFit/>
          </a:bodyPr>
          <a:lstStyle>
            <a:lvl1pPr marL="227330" lvl="0" indent="-227330" algn="l" defTabSz="914400" eaLnBrk="0" fontAlgn="base" latinLnBrk="1" hangingPunct="0">
              <a:lnSpc>
                <a:spcPct val="90000"/>
              </a:lnSpc>
              <a:spcBef>
                <a:spcPts val="1000"/>
              </a:spcBef>
              <a:spcAft>
                <a:spcPct val="0"/>
              </a:spcAft>
              <a:buFont typeface="Arial" panose="020B0604020202020204" pitchFamily="34" charset="0"/>
              <a:buChar char="•"/>
              <a:defRPr sz="3200" b="1" u="none" kern="1200" baseline="0">
                <a:solidFill>
                  <a:schemeClr val="bg1"/>
                </a:solidFill>
                <a:latin typeface="Arial" panose="020B0604020202020204" pitchFamily="34" charset="0"/>
              </a:defRPr>
            </a:lvl1pPr>
            <a:lvl2pPr marL="227330" lvl="1" indent="454025" algn="l" defTabSz="914400" eaLnBrk="0" fontAlgn="base" latinLnBrk="1" hangingPunct="0">
              <a:lnSpc>
                <a:spcPct val="90000"/>
              </a:lnSpc>
              <a:spcBef>
                <a:spcPts val="1000"/>
              </a:spcBef>
              <a:spcAft>
                <a:spcPct val="0"/>
              </a:spcAft>
              <a:buFont typeface="Arial" panose="020B0604020202020204" pitchFamily="34" charset="0"/>
              <a:buChar char="•"/>
              <a:defRPr sz="2800" b="0" i="1" u="none" kern="1200" baseline="0">
                <a:solidFill>
                  <a:schemeClr val="bg1"/>
                </a:solidFill>
                <a:latin typeface="Arial" panose="020B0604020202020204" pitchFamily="34" charset="0"/>
              </a:defRPr>
            </a:lvl2pPr>
            <a:lvl3pPr marL="227330" lvl="2" indent="911225" algn="l" defTabSz="914400" eaLnBrk="0" fontAlgn="base" latinLnBrk="1" hangingPunct="0">
              <a:lnSpc>
                <a:spcPct val="90000"/>
              </a:lnSpc>
              <a:spcBef>
                <a:spcPts val="1000"/>
              </a:spcBef>
              <a:spcAft>
                <a:spcPct val="0"/>
              </a:spcAft>
              <a:buFont typeface="Arial" panose="020B0604020202020204" pitchFamily="34" charset="0"/>
              <a:buChar char="•"/>
              <a:defRPr sz="24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141730" lvl="3"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1598930" lvl="4" indent="226695" algn="l" defTabSz="914400" eaLnBrk="0" fontAlgn="base" latinLnBrk="0" hangingPunct="0">
              <a:lnSpc>
                <a:spcPct val="90000"/>
              </a:lnSpc>
              <a:spcBef>
                <a:spcPts val="500"/>
              </a:spcBef>
              <a:spcAft>
                <a:spcPct val="0"/>
              </a:spcAft>
              <a:buFont typeface="Arial" panose="020B0604020202020204" pitchFamily="34" charset="0"/>
              <a:buChar char="•"/>
              <a:defRPr sz="2000" b="0" i="1"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eaLnBrk="1" latinLnBrk="0" hangingPunct="1">
              <a:lnSpc>
                <a:spcPct val="100000"/>
              </a:lnSpc>
              <a:spcBef>
                <a:spcPct val="0"/>
              </a:spcBef>
              <a:buNone/>
            </a:pPr>
            <a:r>
              <a:rPr lang="zh-CN" altLang="en-US" sz="2800" b="0">
                <a:latin typeface="黑体" panose="02010609060101010101" charset="-122"/>
                <a:ea typeface="微软雅黑" panose="020B0503020204020204" pitchFamily="2" charset="-122"/>
                <a:sym typeface="黑体" panose="02010609060101010101" charset="-122"/>
              </a:rPr>
              <a:t>案例分析一</a:t>
            </a:r>
            <a:endParaRPr lang="zh-CN" altLang="en-US" sz="2800" b="0">
              <a:latin typeface="黑体" panose="02010609060101010101" charset="-122"/>
              <a:ea typeface="微软雅黑" panose="020B0503020204020204" pitchFamily="2" charset="-122"/>
              <a:sym typeface="黑体" panose="02010609060101010101" charset="-122"/>
            </a:endParaRPr>
          </a:p>
        </p:txBody>
      </p:sp>
      <p:pic>
        <p:nvPicPr>
          <p:cNvPr id="9" name="图片 8"/>
          <p:cNvPicPr>
            <a:picLocks noChangeAspect="1"/>
          </p:cNvPicPr>
          <p:nvPr/>
        </p:nvPicPr>
        <p:blipFill>
          <a:blip r:embed="rId1" cstate="print"/>
          <a:stretch>
            <a:fillRect/>
          </a:stretch>
        </p:blipFill>
        <p:spPr>
          <a:xfrm>
            <a:off x="10634345" y="4645025"/>
            <a:ext cx="1485900" cy="1485900"/>
          </a:xfrm>
          <a:prstGeom prst="rect">
            <a:avLst/>
          </a:prstGeom>
        </p:spPr>
      </p:pic>
      <p:pic>
        <p:nvPicPr>
          <p:cNvPr id="57349" name="图片 1">
            <a:hlinkClick r:id=""/>
          </p:cNvPr>
          <p:cNvPicPr>
            <a:picLocks noChangeAspect="1"/>
          </p:cNvPicPr>
          <p:nvPr/>
        </p:nvPicPr>
        <p:blipFill>
          <a:blip r:embed="rId2"/>
          <a:srcRect r="87616"/>
          <a:stretch>
            <a:fillRect/>
          </a:stretch>
        </p:blipFill>
        <p:spPr>
          <a:xfrm>
            <a:off x="7771765" y="6179820"/>
            <a:ext cx="527685" cy="636270"/>
          </a:xfrm>
          <a:prstGeom prst="rect">
            <a:avLst/>
          </a:prstGeom>
          <a:noFill/>
          <a:ln w="9525">
            <a:noFill/>
          </a:ln>
        </p:spPr>
      </p:pic>
      <p:sp>
        <p:nvSpPr>
          <p:cNvPr id="2" name="文本框 1"/>
          <p:cNvSpPr txBox="1"/>
          <p:nvPr/>
        </p:nvSpPr>
        <p:spPr>
          <a:xfrm>
            <a:off x="8299450" y="6268085"/>
            <a:ext cx="4302760" cy="460375"/>
          </a:xfrm>
          <a:prstGeom prst="rect">
            <a:avLst/>
          </a:prstGeom>
          <a:noFill/>
        </p:spPr>
        <p:txBody>
          <a:bodyPr wrap="square" rtlCol="0">
            <a:spAutoFit/>
          </a:bodyPr>
          <a:p>
            <a:r>
              <a:rPr lang="zh-CN" altLang="en-US" sz="2400" b="1">
                <a:solidFill>
                  <a:schemeClr val="bg1"/>
                </a:solidFill>
                <a:latin typeface="黑体" panose="02010609060101010101" charset="-122"/>
                <a:ea typeface="黑体" panose="02010609060101010101" charset="-122"/>
              </a:rPr>
              <a:t>国家税务总局汕尾市税务局</a:t>
            </a:r>
            <a:endParaRPr lang="zh-CN" altLang="en-US" sz="2400" b="1">
              <a:solidFill>
                <a:schemeClr val="bg1"/>
              </a:solidFill>
              <a:latin typeface="黑体" panose="02010609060101010101" charset="-122"/>
              <a:ea typeface="黑体" panose="02010609060101010101"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8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8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齿轮图纸">
  <a:themeElements>
    <a:clrScheme name="">
      <a:dk1>
        <a:srgbClr val="000000"/>
      </a:dk1>
      <a:lt1>
        <a:srgbClr val="FFFFFF"/>
      </a:lt1>
      <a:dk2>
        <a:srgbClr val="000000"/>
      </a:dk2>
      <a:lt2>
        <a:srgbClr val="969696"/>
      </a:lt2>
      <a:accent1>
        <a:srgbClr val="97C1FF"/>
      </a:accent1>
      <a:accent2>
        <a:srgbClr val="1388FF"/>
      </a:accent2>
      <a:accent3>
        <a:srgbClr val="FFFFFF"/>
      </a:accent3>
      <a:accent4>
        <a:srgbClr val="000000"/>
      </a:accent4>
      <a:accent5>
        <a:srgbClr val="C9DCFF"/>
      </a:accent5>
      <a:accent6>
        <a:srgbClr val="1079E5"/>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97C1FF"/>
        </a:accent1>
        <a:accent2>
          <a:srgbClr val="1388FF"/>
        </a:accent2>
        <a:accent3>
          <a:srgbClr val="FFFFFF"/>
        </a:accent3>
        <a:accent4>
          <a:srgbClr val="000000"/>
        </a:accent4>
        <a:accent5>
          <a:srgbClr val="C9DCFF"/>
        </a:accent5>
        <a:accent6>
          <a:srgbClr val="1079E5"/>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4424</Words>
  <Application>WPS 演示</Application>
  <PresentationFormat>自定义</PresentationFormat>
  <Paragraphs>243</Paragraphs>
  <Slides>25</Slides>
  <Notes>5</Notes>
  <HiddenSlides>0</HiddenSlides>
  <MMClips>0</MMClips>
  <ScaleCrop>false</ScaleCrop>
  <HeadingPairs>
    <vt:vector size="6" baseType="variant">
      <vt:variant>
        <vt:lpstr>已用的字体</vt:lpstr>
      </vt:variant>
      <vt:variant>
        <vt:i4>12</vt:i4>
      </vt:variant>
      <vt:variant>
        <vt:lpstr>主题</vt:lpstr>
      </vt:variant>
      <vt:variant>
        <vt:i4>12</vt:i4>
      </vt:variant>
      <vt:variant>
        <vt:lpstr>幻灯片标题</vt:lpstr>
      </vt:variant>
      <vt:variant>
        <vt:i4>25</vt:i4>
      </vt:variant>
    </vt:vector>
  </HeadingPairs>
  <TitlesOfParts>
    <vt:vector size="49" baseType="lpstr">
      <vt:lpstr>Arial</vt:lpstr>
      <vt:lpstr>宋体</vt:lpstr>
      <vt:lpstr>Wingdings</vt:lpstr>
      <vt:lpstr>Calibri</vt:lpstr>
      <vt:lpstr>微软雅黑</vt:lpstr>
      <vt:lpstr>楷体_GB2312</vt:lpstr>
      <vt:lpstr>微软雅黑 Light</vt:lpstr>
      <vt:lpstr>黑体</vt:lpstr>
      <vt:lpstr>仿宋_GB2312</vt:lpstr>
      <vt:lpstr>Wingdings</vt:lpstr>
      <vt:lpstr>Arial Unicode MS</vt:lpstr>
      <vt:lpstr>Calibri Light</vt:lpstr>
      <vt:lpstr>8_Office 主题</vt:lpstr>
      <vt:lpstr>9_Office 主题</vt:lpstr>
      <vt:lpstr>10_Office 主题</vt:lpstr>
      <vt:lpstr>11_Office 主题</vt:lpstr>
      <vt:lpstr>12_Office 主题</vt:lpstr>
      <vt:lpstr>13_Office 主题</vt:lpstr>
      <vt:lpstr>自定义设计方案</vt:lpstr>
      <vt:lpstr>15_Office 主题</vt:lpstr>
      <vt:lpstr>16_Office 主题</vt:lpstr>
      <vt:lpstr>17_Office 主题</vt:lpstr>
      <vt:lpstr>18_Office 主题</vt:lpstr>
      <vt:lpstr>齿轮图纸</vt:lpstr>
      <vt:lpstr>小微企业“六税两费”减免政策解读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黄尹琳</cp:lastModifiedBy>
  <cp:revision>658</cp:revision>
  <dcterms:created xsi:type="dcterms:W3CDTF">2015-05-05T08:02:00Z</dcterms:created>
  <dcterms:modified xsi:type="dcterms:W3CDTF">2022-04-08T09:39:26Z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