
<file path=[Content_Types].xml><?xml version="1.0" encoding="utf-8"?>
<Types xmlns="http://schemas.openxmlformats.org/package/2006/content-types">
  <Default Extension="jpeg" ContentType="image/jpeg"/>
  <Default Extension="JPG" ContentType="image/.jp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7"/>
  </p:handoutMasterIdLst>
  <p:sldIdLst>
    <p:sldId id="258" r:id="rId3"/>
    <p:sldId id="260" r:id="rId5"/>
    <p:sldId id="259" r:id="rId6"/>
    <p:sldId id="261" r:id="rId7"/>
    <p:sldId id="263" r:id="rId8"/>
    <p:sldId id="264" r:id="rId9"/>
    <p:sldId id="265" r:id="rId10"/>
    <p:sldId id="282" r:id="rId11"/>
    <p:sldId id="284" r:id="rId12"/>
    <p:sldId id="285" r:id="rId13"/>
    <p:sldId id="286" r:id="rId14"/>
    <p:sldId id="287" r:id="rId15"/>
    <p:sldId id="267" r:id="rId16"/>
    <p:sldId id="268" r:id="rId17"/>
    <p:sldId id="269" r:id="rId18"/>
    <p:sldId id="270" r:id="rId19"/>
    <p:sldId id="271" r:id="rId20"/>
    <p:sldId id="272" r:id="rId21"/>
    <p:sldId id="273" r:id="rId22"/>
    <p:sldId id="274" r:id="rId23"/>
    <p:sldId id="275" r:id="rId24"/>
    <p:sldId id="276" r:id="rId25"/>
    <p:sldId id="277" r:id="rId26"/>
    <p:sldId id="311" r:id="rId27"/>
    <p:sldId id="279" r:id="rId28"/>
    <p:sldId id="281" r:id="rId29"/>
    <p:sldId id="290" r:id="rId30"/>
    <p:sldId id="291" r:id="rId31"/>
    <p:sldId id="292" r:id="rId32"/>
    <p:sldId id="306" r:id="rId33"/>
    <p:sldId id="307" r:id="rId34"/>
    <p:sldId id="308" r:id="rId35"/>
    <p:sldId id="310" r:id="rId36"/>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关静雅" initials="关" lastIdx="2" clrIdx="0"/>
  <p:cmAuthor id="2" name="user" initials="u" lastIdx="5" clrIdx="0"/>
  <p:cmAuthor id="3"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202020"/>
    <a:srgbClr val="323232"/>
    <a:srgbClr val="CC3300"/>
    <a:srgbClr val="CC0000"/>
    <a:srgbClr val="FF33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8B58294-7C98-454F-8B8E-5373267BDF32}" styleName="{385b2ea8-0d66-414d-9127-dde3b277f022}">
    <a:wholeTbl>
      <a:tcTxStyle>
        <a:fontRef idx="none">
          <a:prstClr val="black"/>
        </a:fontRef>
      </a:tcTxStyle>
      <a:tcStyle>
        <a:tcBdr>
          <a:top>
            <a:ln w="76200" cmpd="sng">
              <a:solidFill>
                <a:srgbClr val="53CED5"/>
              </a:solidFill>
            </a:ln>
          </a:top>
          <a:bottom>
            <a:ln w="76200" cmpd="sng">
              <a:solidFill>
                <a:srgbClr val="53CED5"/>
              </a:solidFill>
            </a:ln>
          </a:bottom>
        </a:tcBdr>
        <a:fill>
          <a:solidFill>
            <a:srgbClr val="FFFFFF"/>
          </a:solidFill>
        </a:fill>
      </a:tcStyle>
    </a:wholeTbl>
    <a:band1H>
      <a:tcTxStyle>
        <a:fontRef idx="none">
          <a:prstClr val="black"/>
        </a:fontRef>
      </a:tcTxStyle>
      <a:tcStyle>
        <a:tcBdr/>
        <a:fill>
          <a:solidFill>
            <a:srgbClr val="DEF6F7"/>
          </a:solidFill>
        </a:fill>
      </a:tcStyle>
    </a:band1H>
    <a:firstRow>
      <a:tcTxStyle>
        <a:fontRef idx="none">
          <a:prstClr val="black"/>
        </a:fontRef>
      </a:tcTxStyle>
      <a:tcStyle>
        <a:tcBdr/>
        <a:fill>
          <a:solidFill>
            <a:srgbClr val="53CED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8" autoAdjust="0"/>
    <p:restoredTop sz="94660"/>
  </p:normalViewPr>
  <p:slideViewPr>
    <p:cSldViewPr snapToGrid="0" showGuides="1">
      <p:cViewPr varScale="1">
        <p:scale>
          <a:sx n="75" d="100"/>
          <a:sy n="75" d="100"/>
        </p:scale>
        <p:origin x="90" y="96"/>
      </p:cViewPr>
      <p:guideLst>
        <p:guide orient="horz" pos="2160"/>
        <p:guide pos="3840"/>
      </p:guideLst>
    </p:cSldViewPr>
  </p:slid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1" Type="http://schemas.openxmlformats.org/officeDocument/2006/relationships/commentAuthors" Target="commentAuthors.xml"/><Relationship Id="rId40" Type="http://schemas.openxmlformats.org/officeDocument/2006/relationships/tableStyles" Target="tableStyles.xml"/><Relationship Id="rId4" Type="http://schemas.openxmlformats.org/officeDocument/2006/relationships/notesMaster" Target="notesMasters/notesMaster1.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handoutMaster" Target="handoutMasters/handoutMaster1.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node0">
    <dgm:fillClrLst meth="repeat">
      <a:schemeClr val="accent1">
        <a:shade val="80000"/>
      </a:schemeClr>
    </dgm:fillClrLst>
    <dgm:linClrLst meth="repeat">
      <a:schemeClr val="lt1"/>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98CED798-24A6-4160-A4DF-B0E5BB8236C2}" type="doc">
      <dgm:prSet loTypeId="urn:microsoft.com/office/officeart/2005/8/layout/default" loCatId="list" qsTypeId="urn:microsoft.com/office/officeart/2005/8/quickstyle/simple1" qsCatId="simple" csTypeId="urn:microsoft.com/office/officeart/2005/8/colors/accent1_3" csCatId="accent1" phldr="0"/>
      <dgm:spPr/>
      <dgm:t>
        <a:bodyPr/>
        <a:p>
          <a:endParaRPr lang="zh-CN" altLang="en-US"/>
        </a:p>
      </dgm:t>
    </dgm:pt>
    <dgm:pt modelId="{91F5AF42-2E8E-47F5-BC8E-D4C7FA9FA290}">
      <dgm:prSet phldrT="[文本]" phldr="0" custT="1"/>
      <dgm:spPr/>
      <dgm:t>
        <a:bodyPr vert="horz" wrap="square"/>
        <a:p>
          <a:pPr algn="ctr">
            <a:lnSpc>
              <a:spcPct val="100000"/>
            </a:lnSpc>
            <a:spcBef>
              <a:spcPct val="0"/>
            </a:spcBef>
            <a:spcAft>
              <a:spcPct val="35000"/>
            </a:spcAft>
          </a:pPr>
          <a:r>
            <a:rPr lang="zh-CN" altLang="en-US" sz="1400" b="1">
              <a:latin typeface="微软雅黑" panose="020B0503020204020204" charset="-122"/>
              <a:ea typeface="微软雅黑" panose="020B0503020204020204" charset="-122"/>
            </a:rPr>
            <a:t>总分机构汇总计算</a:t>
          </a:r>
          <a:r>
            <a:rPr lang="zh-CN" altLang="en-US" sz="1400">
              <a:latin typeface="微软雅黑" panose="020B0503020204020204" charset="-122"/>
              <a:ea typeface="微软雅黑" panose="020B0503020204020204" charset="-122"/>
            </a:rPr>
            <a:t/>
          </a:r>
          <a:endParaRPr lang="zh-CN" altLang="en-US" sz="1400">
            <a:latin typeface="微软雅黑" panose="020B0503020204020204" charset="-122"/>
            <a:ea typeface="微软雅黑" panose="020B0503020204020204" charset="-122"/>
          </a:endParaRPr>
        </a:p>
        <a:p>
          <a:pPr algn="l">
            <a:lnSpc>
              <a:spcPct val="100000"/>
            </a:lnSpc>
            <a:spcBef>
              <a:spcPct val="0"/>
            </a:spcBef>
            <a:spcAft>
              <a:spcPct val="35000"/>
            </a:spcAft>
          </a:pPr>
          <a:r>
            <a:rPr altLang="en-US" sz="1400">
              <a:latin typeface="微软雅黑" panose="020B0503020204020204" charset="-122"/>
              <a:ea typeface="微软雅黑" panose="020B0503020204020204" charset="-122"/>
            </a:rPr>
            <a:t>企业设立不具有法人资格分支机构的，应当汇总计算总机构及其各分支机构的从业人数、资产总额、年度应纳税所得额，依据合计数判断是否符合小型微利企业条件</a:t>
          </a:r>
          <a:r>
            <a:rPr altLang="en-US" sz="1400"/>
            <a:t>。</a:t>
          </a:r>
          <a:r>
            <a:rPr altLang="en-US" sz="1400"/>
            <a:t/>
          </a:r>
          <a:endParaRPr altLang="en-US" sz="1400"/>
        </a:p>
      </dgm:t>
    </dgm:pt>
    <dgm:pt modelId="{3A37C892-50B7-47F1-86AA-3FDF5EB4EE9B}" cxnId="{30D16271-D670-465B-B55B-1BA892942ACF}" type="parTrans">
      <dgm:prSet/>
      <dgm:spPr/>
      <dgm:t>
        <a:bodyPr/>
        <a:p>
          <a:endParaRPr lang="zh-CN" altLang="en-US"/>
        </a:p>
      </dgm:t>
    </dgm:pt>
    <dgm:pt modelId="{63B1AD43-9D20-4050-A552-EF02B5A2392B}" cxnId="{30D16271-D670-465B-B55B-1BA892942ACF}" type="sibTrans">
      <dgm:prSet/>
      <dgm:spPr/>
      <dgm:t>
        <a:bodyPr/>
        <a:p>
          <a:endParaRPr lang="zh-CN" altLang="en-US"/>
        </a:p>
      </dgm:t>
    </dgm:pt>
    <dgm:pt modelId="{4E093B38-E635-4132-A4E1-26D847135ED3}">
      <dgm:prSet phldr="0" custT="1"/>
      <dgm:spPr/>
      <dgm:t>
        <a:bodyPr vert="horz" wrap="square"/>
        <a:p>
          <a:pPr>
            <a:lnSpc>
              <a:spcPct val="100000"/>
            </a:lnSpc>
            <a:spcBef>
              <a:spcPct val="0"/>
            </a:spcBef>
            <a:spcAft>
              <a:spcPct val="15000"/>
            </a:spcAft>
          </a:pPr>
          <a:r>
            <a:rPr altLang="en-US" sz="1400"/>
            <a:t/>
          </a:r>
          <a:endParaRPr altLang="en-US" sz="1400"/>
        </a:p>
      </dgm:t>
    </dgm:pt>
    <dgm:pt modelId="{CCD1AD16-33F1-4E15-80CB-CA025B89B409}" cxnId="{1028912C-97D8-4D4A-A511-DFF9AF8A5468}" type="parTrans">
      <dgm:prSet/>
      <dgm:spPr/>
    </dgm:pt>
    <dgm:pt modelId="{84E0AD87-7D7D-4889-B78A-E37A7BA9113C}" cxnId="{1028912C-97D8-4D4A-A511-DFF9AF8A5468}" type="sibTrans">
      <dgm:prSet/>
      <dgm:spPr/>
    </dgm:pt>
    <dgm:pt modelId="{280D5902-A14D-4C39-A125-DEF43C7815E8}">
      <dgm:prSet phldrT="[文本]" phldr="0" custT="1"/>
      <dgm:spPr/>
      <dgm:t>
        <a:bodyPr vert="horz" wrap="square"/>
        <a:p>
          <a:pPr>
            <a:lnSpc>
              <a:spcPct val="100000"/>
            </a:lnSpc>
            <a:spcBef>
              <a:spcPct val="0"/>
            </a:spcBef>
            <a:spcAft>
              <a:spcPct val="35000"/>
            </a:spcAft>
          </a:pPr>
          <a:r>
            <a:rPr lang="zh-CN" altLang="en-US" sz="1400" b="1">
              <a:latin typeface="微软雅黑" panose="020B0503020204020204" charset="-122"/>
              <a:ea typeface="微软雅黑" panose="020B0503020204020204" charset="-122"/>
            </a:rPr>
            <a:t>不区分征收方式</a:t>
          </a:r>
          <a:r>
            <a:rPr lang="zh-CN" altLang="en-US" sz="1400">
              <a:latin typeface="微软雅黑" panose="020B0503020204020204" charset="-122"/>
              <a:ea typeface="微软雅黑" panose="020B0503020204020204" charset="-122"/>
            </a:rPr>
            <a:t/>
          </a:r>
          <a:endParaRPr lang="zh-CN" altLang="en-US" sz="1400">
            <a:latin typeface="微软雅黑" panose="020B0503020204020204" charset="-122"/>
            <a:ea typeface="微软雅黑" panose="020B0503020204020204" charset="-122"/>
          </a:endParaRPr>
        </a:p>
        <a:p>
          <a:pPr algn="l">
            <a:lnSpc>
              <a:spcPct val="100000"/>
            </a:lnSpc>
            <a:spcBef>
              <a:spcPct val="0"/>
            </a:spcBef>
            <a:spcAft>
              <a:spcPct val="35000"/>
            </a:spcAft>
          </a:pPr>
          <a:r>
            <a:rPr lang="zh-CN" altLang="en-US" sz="1400">
              <a:latin typeface="微软雅黑" panose="020B0503020204020204" charset="-122"/>
              <a:ea typeface="微软雅黑" panose="020B0503020204020204" charset="-122"/>
            </a:rPr>
            <a:t>小型微利企业无论按查账征收方式或核定征收方式缴纳企业所得税，均可享受小型微利企业所得税优惠政策。</a:t>
          </a:r>
          <a:r>
            <a:rPr lang="zh-CN" altLang="en-US" sz="1500"/>
            <a:t/>
          </a:r>
          <a:endParaRPr lang="zh-CN" altLang="en-US" sz="1500"/>
        </a:p>
        <a:p>
          <a:pPr>
            <a:lnSpc>
              <a:spcPct val="100000"/>
            </a:lnSpc>
            <a:spcBef>
              <a:spcPct val="0"/>
            </a:spcBef>
            <a:spcAft>
              <a:spcPct val="35000"/>
            </a:spcAft>
          </a:pPr>
          <a:r>
            <a:rPr lang="zh-CN" altLang="en-US" sz="1500"/>
            <a:t/>
          </a:r>
          <a:endParaRPr lang="zh-CN" altLang="en-US" sz="1500"/>
        </a:p>
      </dgm:t>
    </dgm:pt>
    <dgm:pt modelId="{0BF6BCDE-F41A-4644-928D-D095CDC58CED}" cxnId="{266729B1-43EE-48D1-9115-6553AF33AC8C}" type="parTrans">
      <dgm:prSet/>
      <dgm:spPr/>
      <dgm:t>
        <a:bodyPr/>
        <a:p>
          <a:endParaRPr lang="zh-CN" altLang="en-US"/>
        </a:p>
      </dgm:t>
    </dgm:pt>
    <dgm:pt modelId="{CC55538B-3B09-4E9F-877D-7D4FB05A20D8}" cxnId="{266729B1-43EE-48D1-9115-6553AF33AC8C}" type="sibTrans">
      <dgm:prSet/>
      <dgm:spPr/>
      <dgm:t>
        <a:bodyPr/>
        <a:p>
          <a:endParaRPr lang="zh-CN" altLang="en-US"/>
        </a:p>
      </dgm:t>
    </dgm:pt>
    <dgm:pt modelId="{36E5B5FE-7A44-47A1-8F92-B088257A2152}">
      <dgm:prSet phldrT="[文本]" phldr="0" custT="1"/>
      <dgm:spPr/>
      <dgm:t>
        <a:bodyPr vert="horz" wrap="square"/>
        <a:p>
          <a:pPr>
            <a:lnSpc>
              <a:spcPct val="100000"/>
            </a:lnSpc>
            <a:spcBef>
              <a:spcPct val="0"/>
            </a:spcBef>
            <a:spcAft>
              <a:spcPct val="35000"/>
            </a:spcAft>
          </a:pPr>
          <a:r>
            <a:rPr lang="zh-CN" altLang="en-US" sz="1500" b="1">
              <a:latin typeface="微软雅黑" panose="020B0503020204020204" charset="-122"/>
              <a:ea typeface="微软雅黑" panose="020B0503020204020204" charset="-122"/>
            </a:rPr>
            <a:t>申报即享</a:t>
          </a:r>
          <a:r>
            <a:rPr lang="zh-CN" altLang="en-US" sz="1500">
              <a:latin typeface="微软雅黑" panose="020B0503020204020204" charset="-122"/>
              <a:ea typeface="微软雅黑" panose="020B0503020204020204" charset="-122"/>
            </a:rPr>
            <a:t/>
          </a:r>
          <a:endParaRPr lang="zh-CN" altLang="en-US" sz="1500">
            <a:latin typeface="微软雅黑" panose="020B0503020204020204" charset="-122"/>
            <a:ea typeface="微软雅黑" panose="020B0503020204020204" charset="-122"/>
          </a:endParaRPr>
        </a:p>
        <a:p>
          <a:pPr algn="l">
            <a:lnSpc>
              <a:spcPct val="100000"/>
            </a:lnSpc>
            <a:spcBef>
              <a:spcPct val="0"/>
            </a:spcBef>
            <a:spcAft>
              <a:spcPct val="35000"/>
            </a:spcAft>
          </a:pPr>
          <a:r>
            <a:rPr lang="zh-CN" altLang="en-US" sz="1400">
              <a:latin typeface="微软雅黑" panose="020B0503020204020204" charset="-122"/>
              <a:ea typeface="微软雅黑" panose="020B0503020204020204" charset="-122"/>
            </a:rPr>
            <a:t>小型微利企业在预缴和汇算清缴企业所得税时，通过填写纳税申报表，即可享受小型微利企业所得税优惠政策。</a:t>
          </a:r>
          <a:r>
            <a:rPr lang="zh-CN" altLang="en-US" sz="1500"/>
            <a:t/>
          </a:r>
          <a:endParaRPr lang="zh-CN" altLang="en-US" sz="1500"/>
        </a:p>
        <a:p>
          <a:pPr>
            <a:lnSpc>
              <a:spcPct val="100000"/>
            </a:lnSpc>
            <a:spcBef>
              <a:spcPct val="0"/>
            </a:spcBef>
            <a:spcAft>
              <a:spcPct val="35000"/>
            </a:spcAft>
          </a:pPr>
          <a:r>
            <a:rPr lang="zh-CN" altLang="en-US" sz="1500"/>
            <a:t/>
          </a:r>
          <a:endParaRPr lang="zh-CN" altLang="en-US" sz="1500"/>
        </a:p>
      </dgm:t>
    </dgm:pt>
    <dgm:pt modelId="{7926F024-4AEC-4671-BBB1-3CE0B2112B8B}" cxnId="{61E0A0B4-8D44-4E1C-8664-E834D42DB6D1}" type="parTrans">
      <dgm:prSet/>
      <dgm:spPr/>
      <dgm:t>
        <a:bodyPr/>
        <a:p>
          <a:endParaRPr lang="zh-CN" altLang="en-US"/>
        </a:p>
      </dgm:t>
    </dgm:pt>
    <dgm:pt modelId="{BC0418CD-7831-4545-B1D9-93D351CF53C3}" cxnId="{61E0A0B4-8D44-4E1C-8664-E834D42DB6D1}" type="sibTrans">
      <dgm:prSet/>
      <dgm:spPr/>
      <dgm:t>
        <a:bodyPr/>
        <a:p>
          <a:endParaRPr lang="zh-CN" altLang="en-US"/>
        </a:p>
      </dgm:t>
    </dgm:pt>
    <dgm:pt modelId="{0C7D3D51-F412-476C-9C1C-D9011C5FB7E6}">
      <dgm:prSet phldrT="[文本]" phldr="0" custT="1"/>
      <dgm:spPr/>
      <dgm:t>
        <a:bodyPr vert="horz" wrap="square"/>
        <a:p>
          <a:pPr>
            <a:lnSpc>
              <a:spcPct val="100000"/>
            </a:lnSpc>
            <a:spcBef>
              <a:spcPct val="0"/>
            </a:spcBef>
            <a:spcAft>
              <a:spcPct val="35000"/>
            </a:spcAft>
          </a:pPr>
          <a:r>
            <a:rPr lang="zh-CN" altLang="en-US" sz="1400">
              <a:latin typeface="微软雅黑" panose="020B0503020204020204" charset="-122"/>
              <a:ea typeface="微软雅黑" panose="020B0503020204020204" charset="-122"/>
            </a:rPr>
            <a:t/>
          </a:r>
          <a:endParaRPr lang="zh-CN" altLang="en-US" sz="1400">
            <a:latin typeface="微软雅黑" panose="020B0503020204020204" charset="-122"/>
            <a:ea typeface="微软雅黑" panose="020B0503020204020204" charset="-122"/>
          </a:endParaRPr>
        </a:p>
        <a:p>
          <a:pPr>
            <a:lnSpc>
              <a:spcPct val="100000"/>
            </a:lnSpc>
            <a:spcBef>
              <a:spcPct val="0"/>
            </a:spcBef>
            <a:spcAft>
              <a:spcPct val="35000"/>
            </a:spcAft>
          </a:pPr>
          <a:r>
            <a:rPr lang="zh-CN" altLang="en-US" sz="1400" b="1">
              <a:latin typeface="微软雅黑" panose="020B0503020204020204" charset="-122"/>
              <a:ea typeface="微软雅黑" panose="020B0503020204020204" charset="-122"/>
            </a:rPr>
            <a:t>按当年累计数据判断</a:t>
          </a:r>
          <a:r>
            <a:rPr lang="zh-CN" altLang="en-US" sz="1400">
              <a:latin typeface="微软雅黑" panose="020B0503020204020204" charset="-122"/>
              <a:ea typeface="微软雅黑" panose="020B0503020204020204" charset="-122"/>
            </a:rPr>
            <a:t/>
          </a:r>
          <a:endParaRPr lang="zh-CN" altLang="en-US" sz="1400">
            <a:latin typeface="微软雅黑" panose="020B0503020204020204" charset="-122"/>
            <a:ea typeface="微软雅黑" panose="020B0503020204020204" charset="-122"/>
          </a:endParaRPr>
        </a:p>
        <a:p>
          <a:pPr algn="l">
            <a:lnSpc>
              <a:spcPct val="100000"/>
            </a:lnSpc>
            <a:spcBef>
              <a:spcPct val="0"/>
            </a:spcBef>
            <a:spcAft>
              <a:spcPct val="35000"/>
            </a:spcAft>
          </a:pPr>
          <a:r>
            <a:rPr lang="zh-CN" altLang="en-US" sz="1400">
              <a:latin typeface="微软雅黑" panose="020B0503020204020204" charset="-122"/>
              <a:ea typeface="微软雅黑" panose="020B0503020204020204" charset="-122"/>
            </a:rPr>
            <a:t>小型微利企业预缴企业所得税时，从业人数、资产总额、年度应纳税所得额指标，暂按当年度截至本期预缴申报所属期末的情况进行判断。</a:t>
          </a:r>
          <a:r>
            <a:rPr lang="zh-CN" altLang="en-US" sz="1300"/>
            <a:t/>
          </a:r>
          <a:endParaRPr lang="zh-CN" altLang="en-US" sz="1300"/>
        </a:p>
        <a:p>
          <a:pPr>
            <a:lnSpc>
              <a:spcPct val="100000"/>
            </a:lnSpc>
            <a:spcBef>
              <a:spcPct val="0"/>
            </a:spcBef>
            <a:spcAft>
              <a:spcPct val="35000"/>
            </a:spcAft>
          </a:pPr>
          <a:r>
            <a:rPr lang="zh-CN" altLang="en-US" sz="1300"/>
            <a:t/>
          </a:r>
          <a:endParaRPr lang="zh-CN" altLang="en-US" sz="1300"/>
        </a:p>
      </dgm:t>
    </dgm:pt>
    <dgm:pt modelId="{400E46CD-A113-4830-88F5-A1B2F4D84554}" cxnId="{340ACC2C-8DBA-4E71-A9E7-ED094D629E32}" type="parTrans">
      <dgm:prSet/>
      <dgm:spPr/>
      <dgm:t>
        <a:bodyPr/>
        <a:p>
          <a:endParaRPr lang="zh-CN" altLang="en-US"/>
        </a:p>
      </dgm:t>
    </dgm:pt>
    <dgm:pt modelId="{F5A1DABB-6DD6-47EE-99A8-4582EBF4C827}" cxnId="{340ACC2C-8DBA-4E71-A9E7-ED094D629E32}" type="sibTrans">
      <dgm:prSet/>
      <dgm:spPr/>
      <dgm:t>
        <a:bodyPr/>
        <a:p>
          <a:endParaRPr lang="zh-CN" altLang="en-US"/>
        </a:p>
      </dgm:t>
    </dgm:pt>
    <dgm:pt modelId="{D82838E6-C31C-4EBD-B58C-0C991331B678}">
      <dgm:prSet phldrT="[文本]" phldr="0" custT="1"/>
      <dgm:spPr/>
      <dgm:t>
        <a:bodyPr vert="horz" wrap="square"/>
        <a:p>
          <a:pPr>
            <a:lnSpc>
              <a:spcPct val="100000"/>
            </a:lnSpc>
            <a:spcBef>
              <a:spcPct val="0"/>
            </a:spcBef>
            <a:spcAft>
              <a:spcPct val="35000"/>
            </a:spcAft>
          </a:pPr>
          <a:r>
            <a:rPr lang="zh-CN" altLang="en-US" sz="1400" b="1">
              <a:latin typeface="微软雅黑" panose="020B0503020204020204" charset="-122"/>
              <a:ea typeface="微软雅黑" panose="020B0503020204020204" charset="-122"/>
            </a:rPr>
            <a:t/>
          </a:r>
          <a:endParaRPr lang="zh-CN" altLang="en-US" sz="1400" b="1">
            <a:latin typeface="微软雅黑" panose="020B0503020204020204" charset="-122"/>
            <a:ea typeface="微软雅黑" panose="020B0503020204020204" charset="-122"/>
          </a:endParaRPr>
        </a:p>
        <a:p>
          <a:pPr>
            <a:lnSpc>
              <a:spcPct val="100000"/>
            </a:lnSpc>
            <a:spcBef>
              <a:spcPct val="0"/>
            </a:spcBef>
            <a:spcAft>
              <a:spcPct val="35000"/>
            </a:spcAft>
          </a:pPr>
          <a:r>
            <a:rPr lang="zh-CN" altLang="en-US" sz="1400" b="1">
              <a:latin typeface="微软雅黑" panose="020B0503020204020204" charset="-122"/>
              <a:ea typeface="微软雅黑" panose="020B0503020204020204" charset="-122"/>
            </a:rPr>
            <a:t>汇算清缴多退少补</a:t>
          </a:r>
          <a:r>
            <a:rPr lang="zh-CN" altLang="en-US" sz="1400">
              <a:latin typeface="微软雅黑" panose="020B0503020204020204" charset="-122"/>
              <a:ea typeface="微软雅黑" panose="020B0503020204020204" charset="-122"/>
            </a:rPr>
            <a:t/>
          </a:r>
          <a:endParaRPr lang="zh-CN" altLang="en-US" sz="1400">
            <a:latin typeface="微软雅黑" panose="020B0503020204020204" charset="-122"/>
            <a:ea typeface="微软雅黑" panose="020B0503020204020204" charset="-122"/>
          </a:endParaRPr>
        </a:p>
        <a:p>
          <a:pPr algn="l">
            <a:lnSpc>
              <a:spcPct val="100000"/>
            </a:lnSpc>
            <a:spcBef>
              <a:spcPct val="0"/>
            </a:spcBef>
            <a:spcAft>
              <a:spcPct val="35000"/>
            </a:spcAft>
          </a:pPr>
          <a:r>
            <a:rPr lang="zh-CN" altLang="en-US" sz="1400">
              <a:latin typeface="微软雅黑" panose="020B0503020204020204" charset="-122"/>
              <a:ea typeface="微软雅黑" panose="020B0503020204020204" charset="-122"/>
            </a:rPr>
            <a:t>预缴企业所得税时享受了小型微利企业所得税优惠政策，但在汇算清缴时发现不符合相关政策标准的，应当按照规定补缴企业所得税税款。</a:t>
          </a:r>
          <a:r>
            <a:rPr lang="zh-CN" altLang="en-US" sz="1300"/>
            <a:t/>
          </a:r>
          <a:endParaRPr lang="zh-CN" altLang="en-US" sz="1300"/>
        </a:p>
        <a:p>
          <a:pPr>
            <a:lnSpc>
              <a:spcPct val="100000"/>
            </a:lnSpc>
            <a:spcBef>
              <a:spcPct val="0"/>
            </a:spcBef>
            <a:spcAft>
              <a:spcPct val="35000"/>
            </a:spcAft>
          </a:pPr>
          <a:r>
            <a:rPr lang="zh-CN" altLang="en-US" sz="1300"/>
            <a:t/>
          </a:r>
          <a:endParaRPr lang="zh-CN" altLang="en-US" sz="1300"/>
        </a:p>
      </dgm:t>
    </dgm:pt>
    <dgm:pt modelId="{DC284D5C-B7A8-4E26-BDF6-E69402B2873F}" cxnId="{0F8F993B-B05D-4F43-9CF0-8958B4E765E0}" type="parTrans">
      <dgm:prSet/>
      <dgm:spPr/>
      <dgm:t>
        <a:bodyPr/>
        <a:p>
          <a:endParaRPr lang="zh-CN" altLang="en-US"/>
        </a:p>
      </dgm:t>
    </dgm:pt>
    <dgm:pt modelId="{74B5F767-2303-4D5A-8FD7-570D52523413}" cxnId="{0F8F993B-B05D-4F43-9CF0-8958B4E765E0}" type="sibTrans">
      <dgm:prSet/>
      <dgm:spPr/>
      <dgm:t>
        <a:bodyPr/>
        <a:p>
          <a:endParaRPr lang="zh-CN" altLang="en-US"/>
        </a:p>
      </dgm:t>
    </dgm:pt>
    <dgm:pt modelId="{1643E860-3B14-4697-A0C2-DCFB54DF59ED}">
      <dgm:prSet/>
      <dgm:spPr/>
      <dgm:t>
        <a:bodyPr/>
        <a:p>
          <a:endParaRPr altLang="en-US"/>
        </a:p>
      </dgm:t>
    </dgm:pt>
    <dgm:pt modelId="{E3BE8CDF-91AF-430B-B615-39D19FB627CD}" cxnId="{9A00C485-5527-4989-BBB7-D5F18F73A1D7}" type="parTrans">
      <dgm:prSet/>
      <dgm:spPr/>
    </dgm:pt>
    <dgm:pt modelId="{0383C35D-2067-476A-A0FD-9EF3E2B7FE28}" cxnId="{9A00C485-5527-4989-BBB7-D5F18F73A1D7}" type="sibTrans">
      <dgm:prSet/>
      <dgm:spPr/>
    </dgm:pt>
    <dgm:pt modelId="{9E69F8E8-B074-4A4A-8BCC-4616A51B4EC3}">
      <dgm:prSet/>
      <dgm:spPr/>
      <dgm:t>
        <a:bodyPr/>
        <a:p>
          <a:endParaRPr altLang="en-US"/>
        </a:p>
      </dgm:t>
    </dgm:pt>
    <dgm:pt modelId="{A3354E55-3E02-4FBA-BFD2-43D604887003}" cxnId="{28303AD9-3B26-46B3-BC31-FC8A33C05343}" type="parTrans">
      <dgm:prSet/>
      <dgm:spPr/>
    </dgm:pt>
    <dgm:pt modelId="{EEF4D77C-CE11-451A-813F-9A13AD180F32}" cxnId="{28303AD9-3B26-46B3-BC31-FC8A33C05343}" type="sibTrans">
      <dgm:prSet/>
      <dgm:spPr/>
    </dgm:pt>
    <dgm:pt modelId="{906887FB-01DE-46E1-9312-97F8DF38EE6D}" type="pres">
      <dgm:prSet presAssocID="{98CED798-24A6-4160-A4DF-B0E5BB8236C2}" presName="diagram" presStyleCnt="0">
        <dgm:presLayoutVars>
          <dgm:dir/>
          <dgm:resizeHandles val="exact"/>
        </dgm:presLayoutVars>
      </dgm:prSet>
      <dgm:spPr/>
    </dgm:pt>
    <dgm:pt modelId="{8EA24BC0-0B8D-42E9-A25F-7CA5AD90CCA1}" type="pres">
      <dgm:prSet presAssocID="{91F5AF42-2E8E-47F5-BC8E-D4C7FA9FA290}" presName="node" presStyleLbl="node1" presStyleIdx="0" presStyleCnt="6">
        <dgm:presLayoutVars>
          <dgm:bulletEnabled val="1"/>
        </dgm:presLayoutVars>
      </dgm:prSet>
      <dgm:spPr/>
    </dgm:pt>
    <dgm:pt modelId="{6C2FC485-DEBF-4CB8-855D-A9838793F3F3}" type="pres">
      <dgm:prSet presAssocID="{63B1AD43-9D20-4050-A552-EF02B5A2392B}" presName="sibTrans" presStyleCnt="0"/>
      <dgm:spPr/>
    </dgm:pt>
    <dgm:pt modelId="{A3974D1E-D32E-47DA-BFE3-BD66226FC69C}" type="pres">
      <dgm:prSet presAssocID="{280D5902-A14D-4C39-A125-DEF43C7815E8}" presName="node" presStyleLbl="node1" presStyleIdx="1" presStyleCnt="6">
        <dgm:presLayoutVars>
          <dgm:bulletEnabled val="1"/>
        </dgm:presLayoutVars>
      </dgm:prSet>
      <dgm:spPr/>
    </dgm:pt>
    <dgm:pt modelId="{2F2E690F-0370-4CE7-99EA-691838C9081B}" type="pres">
      <dgm:prSet presAssocID="{CC55538B-3B09-4E9F-877D-7D4FB05A20D8}" presName="sibTrans" presStyleCnt="0"/>
      <dgm:spPr/>
    </dgm:pt>
    <dgm:pt modelId="{D62CCB3D-C0B5-4702-B0E7-2BCC3AC6BED6}" type="pres">
      <dgm:prSet presAssocID="{36E5B5FE-7A44-47A1-8F92-B088257A2152}" presName="node" presStyleLbl="node1" presStyleIdx="2" presStyleCnt="6">
        <dgm:presLayoutVars>
          <dgm:bulletEnabled val="1"/>
        </dgm:presLayoutVars>
      </dgm:prSet>
      <dgm:spPr/>
    </dgm:pt>
    <dgm:pt modelId="{41E36F34-9D51-413F-8CB8-323CFB9F70DD}" type="pres">
      <dgm:prSet presAssocID="{BC0418CD-7831-4545-B1D9-93D351CF53C3}" presName="sibTrans" presStyleCnt="0"/>
      <dgm:spPr/>
    </dgm:pt>
    <dgm:pt modelId="{65DCAB72-4323-4909-83B5-EA97756B63D0}" type="pres">
      <dgm:prSet presAssocID="{0C7D3D51-F412-476C-9C1C-D9011C5FB7E6}" presName="node" presStyleLbl="node1" presStyleIdx="3" presStyleCnt="6">
        <dgm:presLayoutVars>
          <dgm:bulletEnabled val="1"/>
        </dgm:presLayoutVars>
      </dgm:prSet>
      <dgm:spPr/>
    </dgm:pt>
    <dgm:pt modelId="{B95B399B-B4B9-4137-9378-9EB29B8F4BD6}" type="pres">
      <dgm:prSet presAssocID="{F5A1DABB-6DD6-47EE-99A8-4582EBF4C827}" presName="sibTrans" presStyleCnt="0"/>
      <dgm:spPr/>
    </dgm:pt>
    <dgm:pt modelId="{52FDF2A5-21FC-4943-A856-33657F608538}" type="pres">
      <dgm:prSet presAssocID="{D82838E6-C31C-4EBD-B58C-0C991331B678}" presName="node" presStyleLbl="node1" presStyleIdx="4" presStyleCnt="6">
        <dgm:presLayoutVars>
          <dgm:bulletEnabled val="1"/>
        </dgm:presLayoutVars>
      </dgm:prSet>
      <dgm:spPr/>
    </dgm:pt>
    <dgm:pt modelId="{3B5EA6FB-C3C1-420D-AC2F-6EE59B405588}" type="pres">
      <dgm:prSet presAssocID="{74B5F767-2303-4D5A-8FD7-570D52523413}" presName="sibTrans" presStyleCnt="0"/>
      <dgm:spPr/>
    </dgm:pt>
    <dgm:pt modelId="{76854529-EFBD-4C2C-925E-8FAE8CB2D03D}" type="pres">
      <dgm:prSet presAssocID="{1643E860-3B14-4697-A0C2-DCFB54DF59ED}" presName="node" presStyleLbl="node1" presStyleIdx="5" presStyleCnt="6">
        <dgm:presLayoutVars>
          <dgm:bulletEnabled val="1"/>
        </dgm:presLayoutVars>
      </dgm:prSet>
      <dgm:spPr/>
    </dgm:pt>
  </dgm:ptLst>
  <dgm:cxnLst>
    <dgm:cxn modelId="{30D16271-D670-465B-B55B-1BA892942ACF}" srcId="{98CED798-24A6-4160-A4DF-B0E5BB8236C2}" destId="{91F5AF42-2E8E-47F5-BC8E-D4C7FA9FA290}" srcOrd="0" destOrd="0" parTransId="{3A37C892-50B7-47F1-86AA-3FDF5EB4EE9B}" sibTransId="{63B1AD43-9D20-4050-A552-EF02B5A2392B}"/>
    <dgm:cxn modelId="{1028912C-97D8-4D4A-A511-DFF9AF8A5468}" srcId="{91F5AF42-2E8E-47F5-BC8E-D4C7FA9FA290}" destId="{4E093B38-E635-4132-A4E1-26D847135ED3}" srcOrd="0" destOrd="0" parTransId="{CCD1AD16-33F1-4E15-80CB-CA025B89B409}" sibTransId="{84E0AD87-7D7D-4889-B78A-E37A7BA9113C}"/>
    <dgm:cxn modelId="{266729B1-43EE-48D1-9115-6553AF33AC8C}" srcId="{98CED798-24A6-4160-A4DF-B0E5BB8236C2}" destId="{280D5902-A14D-4C39-A125-DEF43C7815E8}" srcOrd="1" destOrd="0" parTransId="{0BF6BCDE-F41A-4644-928D-D095CDC58CED}" sibTransId="{CC55538B-3B09-4E9F-877D-7D4FB05A20D8}"/>
    <dgm:cxn modelId="{61E0A0B4-8D44-4E1C-8664-E834D42DB6D1}" srcId="{98CED798-24A6-4160-A4DF-B0E5BB8236C2}" destId="{36E5B5FE-7A44-47A1-8F92-B088257A2152}" srcOrd="2" destOrd="0" parTransId="{7926F024-4AEC-4671-BBB1-3CE0B2112B8B}" sibTransId="{BC0418CD-7831-4545-B1D9-93D351CF53C3}"/>
    <dgm:cxn modelId="{340ACC2C-8DBA-4E71-A9E7-ED094D629E32}" srcId="{98CED798-24A6-4160-A4DF-B0E5BB8236C2}" destId="{0C7D3D51-F412-476C-9C1C-D9011C5FB7E6}" srcOrd="3" destOrd="0" parTransId="{400E46CD-A113-4830-88F5-A1B2F4D84554}" sibTransId="{F5A1DABB-6DD6-47EE-99A8-4582EBF4C827}"/>
    <dgm:cxn modelId="{0F8F993B-B05D-4F43-9CF0-8958B4E765E0}" srcId="{98CED798-24A6-4160-A4DF-B0E5BB8236C2}" destId="{D82838E6-C31C-4EBD-B58C-0C991331B678}" srcOrd="4" destOrd="0" parTransId="{DC284D5C-B7A8-4E26-BDF6-E69402B2873F}" sibTransId="{74B5F767-2303-4D5A-8FD7-570D52523413}"/>
    <dgm:cxn modelId="{9A00C485-5527-4989-BBB7-D5F18F73A1D7}" srcId="{98CED798-24A6-4160-A4DF-B0E5BB8236C2}" destId="{1643E860-3B14-4697-A0C2-DCFB54DF59ED}" srcOrd="5" destOrd="0" parTransId="{E3BE8CDF-91AF-430B-B615-39D19FB627CD}" sibTransId="{0383C35D-2067-476A-A0FD-9EF3E2B7FE28}"/>
    <dgm:cxn modelId="{28303AD9-3B26-46B3-BC31-FC8A33C05343}" srcId="{1643E860-3B14-4697-A0C2-DCFB54DF59ED}" destId="{9E69F8E8-B074-4A4A-8BCC-4616A51B4EC3}" srcOrd="0" destOrd="5" parTransId="{A3354E55-3E02-4FBA-BFD2-43D604887003}" sibTransId="{EEF4D77C-CE11-451A-813F-9A13AD180F32}"/>
    <dgm:cxn modelId="{DDDA978B-9757-447D-884C-C1177CD556A9}" type="presOf" srcId="{98CED798-24A6-4160-A4DF-B0E5BB8236C2}" destId="{906887FB-01DE-46E1-9312-97F8DF38EE6D}" srcOrd="0" destOrd="0" presId="urn:microsoft.com/office/officeart/2005/8/layout/default"/>
    <dgm:cxn modelId="{BC3D2E1B-9FBC-41C9-B172-F33032B6AD9B}" type="presParOf" srcId="{906887FB-01DE-46E1-9312-97F8DF38EE6D}" destId="{8EA24BC0-0B8D-42E9-A25F-7CA5AD90CCA1}" srcOrd="0" destOrd="0" presId="urn:microsoft.com/office/officeart/2005/8/layout/default"/>
    <dgm:cxn modelId="{6A978B73-B2DC-4163-9828-AA2FE85054BF}" type="presOf" srcId="{91F5AF42-2E8E-47F5-BC8E-D4C7FA9FA290}" destId="{8EA24BC0-0B8D-42E9-A25F-7CA5AD90CCA1}" srcOrd="0" destOrd="0" presId="urn:microsoft.com/office/officeart/2005/8/layout/default"/>
    <dgm:cxn modelId="{EA3D97EF-DE23-42A2-B132-47EC6A5A2E2F}" type="presOf" srcId="{4E093B38-E635-4132-A4E1-26D847135ED3}" destId="{8EA24BC0-0B8D-42E9-A25F-7CA5AD90CCA1}" srcOrd="0" destOrd="1" presId="urn:microsoft.com/office/officeart/2005/8/layout/default"/>
    <dgm:cxn modelId="{943F362F-26E3-4FA9-9673-146C364C4BB8}" type="presParOf" srcId="{906887FB-01DE-46E1-9312-97F8DF38EE6D}" destId="{6C2FC485-DEBF-4CB8-855D-A9838793F3F3}" srcOrd="1" destOrd="0" presId="urn:microsoft.com/office/officeart/2005/8/layout/default"/>
    <dgm:cxn modelId="{9C484AA2-100E-4215-8DFE-3EE0B6806C74}" type="presParOf" srcId="{906887FB-01DE-46E1-9312-97F8DF38EE6D}" destId="{A3974D1E-D32E-47DA-BFE3-BD66226FC69C}" srcOrd="2" destOrd="0" presId="urn:microsoft.com/office/officeart/2005/8/layout/default"/>
    <dgm:cxn modelId="{8363ED29-84B4-4039-B82B-5F3E0C3B1E52}" type="presOf" srcId="{280D5902-A14D-4C39-A125-DEF43C7815E8}" destId="{A3974D1E-D32E-47DA-BFE3-BD66226FC69C}" srcOrd="0" destOrd="0" presId="urn:microsoft.com/office/officeart/2005/8/layout/default"/>
    <dgm:cxn modelId="{54B91C44-B7C3-4947-A608-D894CB8B3F7F}" type="presParOf" srcId="{906887FB-01DE-46E1-9312-97F8DF38EE6D}" destId="{2F2E690F-0370-4CE7-99EA-691838C9081B}" srcOrd="3" destOrd="0" presId="urn:microsoft.com/office/officeart/2005/8/layout/default"/>
    <dgm:cxn modelId="{D0F91DFA-B0DB-4C9C-86F9-4961B2D26D97}" type="presParOf" srcId="{906887FB-01DE-46E1-9312-97F8DF38EE6D}" destId="{D62CCB3D-C0B5-4702-B0E7-2BCC3AC6BED6}" srcOrd="4" destOrd="0" presId="urn:microsoft.com/office/officeart/2005/8/layout/default"/>
    <dgm:cxn modelId="{C70AB07A-067F-4B4A-8E3B-3AB8C4949FB8}" type="presOf" srcId="{36E5B5FE-7A44-47A1-8F92-B088257A2152}" destId="{D62CCB3D-C0B5-4702-B0E7-2BCC3AC6BED6}" srcOrd="0" destOrd="0" presId="urn:microsoft.com/office/officeart/2005/8/layout/default"/>
    <dgm:cxn modelId="{B89191E0-45CE-4D4E-8723-740942468685}" type="presParOf" srcId="{906887FB-01DE-46E1-9312-97F8DF38EE6D}" destId="{41E36F34-9D51-413F-8CB8-323CFB9F70DD}" srcOrd="5" destOrd="0" presId="urn:microsoft.com/office/officeart/2005/8/layout/default"/>
    <dgm:cxn modelId="{175467C0-7193-412C-9A14-9B427C34EA92}" type="presParOf" srcId="{906887FB-01DE-46E1-9312-97F8DF38EE6D}" destId="{65DCAB72-4323-4909-83B5-EA97756B63D0}" srcOrd="6" destOrd="0" presId="urn:microsoft.com/office/officeart/2005/8/layout/default"/>
    <dgm:cxn modelId="{721A525B-CE92-4FD0-A437-8181D91E12E5}" type="presOf" srcId="{0C7D3D51-F412-476C-9C1C-D9011C5FB7E6}" destId="{65DCAB72-4323-4909-83B5-EA97756B63D0}" srcOrd="0" destOrd="0" presId="urn:microsoft.com/office/officeart/2005/8/layout/default"/>
    <dgm:cxn modelId="{CA090DBC-2FD5-46E7-AFD7-ACC7BB91400E}" type="presParOf" srcId="{906887FB-01DE-46E1-9312-97F8DF38EE6D}" destId="{B95B399B-B4B9-4137-9378-9EB29B8F4BD6}" srcOrd="7" destOrd="0" presId="urn:microsoft.com/office/officeart/2005/8/layout/default"/>
    <dgm:cxn modelId="{87A13126-34ED-481F-847E-A7E174D0DBEB}" type="presParOf" srcId="{906887FB-01DE-46E1-9312-97F8DF38EE6D}" destId="{52FDF2A5-21FC-4943-A856-33657F608538}" srcOrd="8" destOrd="0" presId="urn:microsoft.com/office/officeart/2005/8/layout/default"/>
    <dgm:cxn modelId="{7CF372F1-3799-477A-B585-200A9DC5C568}" type="presOf" srcId="{D82838E6-C31C-4EBD-B58C-0C991331B678}" destId="{52FDF2A5-21FC-4943-A856-33657F608538}" srcOrd="0" destOrd="0" presId="urn:microsoft.com/office/officeart/2005/8/layout/default"/>
    <dgm:cxn modelId="{BB45107F-EF40-428A-BFD0-03B09130ADE9}" type="presParOf" srcId="{906887FB-01DE-46E1-9312-97F8DF38EE6D}" destId="{3B5EA6FB-C3C1-420D-AC2F-6EE59B405588}" srcOrd="9" destOrd="0" presId="urn:microsoft.com/office/officeart/2005/8/layout/default"/>
    <dgm:cxn modelId="{2B2ED6EC-A524-4953-9CFB-5DC8FE71F2DC}" type="presParOf" srcId="{906887FB-01DE-46E1-9312-97F8DF38EE6D}" destId="{76854529-EFBD-4C2C-925E-8FAE8CB2D03D}" srcOrd="10" destOrd="0" presId="urn:microsoft.com/office/officeart/2005/8/layout/default"/>
    <dgm:cxn modelId="{DE53129F-B77B-4D28-809C-557A0925469A}" type="presOf" srcId="{1643E860-3B14-4697-A0C2-DCFB54DF59ED}" destId="{76854529-EFBD-4C2C-925E-8FAE8CB2D03D}" srcOrd="0" destOrd="0" presId="urn:microsoft.com/office/officeart/2005/8/layout/default"/>
    <dgm:cxn modelId="{1059D4CC-CACD-4F05-9005-5CCE133016FF}" type="presOf" srcId="{9E69F8E8-B074-4A4A-8BCC-4616A51B4EC3}" destId="{76854529-EFBD-4C2C-925E-8FAE8CB2D03D}" srcOrd="0" destOrd="1" presId="urn:microsoft.com/office/officeart/2005/8/layout/defaul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D76233-2C52-45E9-94E8-FBDCAFC81AF1}" type="doc">
      <dgm:prSet loTypeId="urn:microsoft.com/office/officeart/2005/8/layout/radial6" loCatId="cycle" qsTypeId="urn:microsoft.com/office/officeart/2005/8/quickstyle/simple1" qsCatId="simple" csTypeId="urn:microsoft.com/office/officeart/2005/8/colors/accent1_2" csCatId="accent1" phldr="0"/>
      <dgm:spPr/>
      <dgm:t>
        <a:bodyPr/>
        <a:p>
          <a:endParaRPr lang="zh-CN" altLang="en-US"/>
        </a:p>
      </dgm:t>
    </dgm:pt>
    <dgm:pt modelId="{8E2A460B-45D3-4E20-A31D-4AFE676F0DDA}">
      <dgm:prSet phldrT="[文本]" phldr="0" custT="1"/>
      <dgm:spPr/>
      <dgm:t>
        <a:bodyPr vert="horz" wrap="square"/>
        <a:p>
          <a:pPr>
            <a:lnSpc>
              <a:spcPct val="100000"/>
            </a:lnSpc>
            <a:spcBef>
              <a:spcPct val="0"/>
            </a:spcBef>
            <a:spcAft>
              <a:spcPct val="35000"/>
            </a:spcAft>
          </a:pPr>
          <a:r>
            <a:rPr lang="zh-CN" altLang="en-US" sz="2000" b="1">
              <a:latin typeface="微软雅黑" panose="020B0503020204020204" charset="-122"/>
              <a:ea typeface="微软雅黑" panose="020B0503020204020204" charset="-122"/>
            </a:rPr>
            <a:t>高新技术企业概念</a:t>
          </a:r>
          <a:r>
            <a:rPr lang="zh-CN" altLang="en-US" sz="2000" b="1">
              <a:latin typeface="微软雅黑" panose="020B0503020204020204" charset="-122"/>
              <a:ea typeface="微软雅黑" panose="020B0503020204020204" charset="-122"/>
            </a:rPr>
            <a:t/>
          </a:r>
          <a:endParaRPr lang="zh-CN" altLang="en-US" sz="2000" b="1">
            <a:latin typeface="微软雅黑" panose="020B0503020204020204" charset="-122"/>
            <a:ea typeface="微软雅黑" panose="020B0503020204020204" charset="-122"/>
          </a:endParaRPr>
        </a:p>
      </dgm:t>
    </dgm:pt>
    <dgm:pt modelId="{40722E6B-70D7-49DD-BCDB-C5F5A53BB946}" cxnId="{3D23FCBC-C2D9-4334-8490-4419658F53A6}" type="parTrans">
      <dgm:prSet/>
      <dgm:spPr/>
      <dgm:t>
        <a:bodyPr/>
        <a:p>
          <a:endParaRPr lang="zh-CN" altLang="en-US"/>
        </a:p>
      </dgm:t>
    </dgm:pt>
    <dgm:pt modelId="{AC66A5CC-387D-4D7B-8E90-1B8214C2F261}" cxnId="{3D23FCBC-C2D9-4334-8490-4419658F53A6}" type="sibTrans">
      <dgm:prSet/>
      <dgm:spPr/>
      <dgm:t>
        <a:bodyPr/>
        <a:p>
          <a:endParaRPr lang="zh-CN" altLang="en-US"/>
        </a:p>
      </dgm:t>
    </dgm:pt>
    <dgm:pt modelId="{ECE2948F-862B-4CC3-B6BC-3E6415C7F5DD}">
      <dgm:prSet phldrT="[文本]" phldr="0" custT="0"/>
      <dgm:spPr/>
      <dgm:t>
        <a:bodyPr vert="horz" wrap="square"/>
        <a:p>
          <a:pPr algn="l">
            <a:lnSpc>
              <a:spcPct val="100000"/>
            </a:lnSpc>
            <a:spcBef>
              <a:spcPct val="0"/>
            </a:spcBef>
            <a:spcAft>
              <a:spcPct val="35000"/>
            </a:spcAft>
          </a:pPr>
          <a:r>
            <a:rPr lang="zh-CN">
              <a:latin typeface="微软雅黑" panose="020B0503020204020204" charset="-122"/>
              <a:ea typeface="微软雅黑" panose="020B0503020204020204" charset="-122"/>
              <a:cs typeface="微软雅黑" panose="020B0503020204020204" charset="-122"/>
              <a:sym typeface="+mn-ea"/>
            </a:rPr>
            <a:t>持续进行研究开发与技术成果转化</a:t>
          </a:r>
          <a:r>
            <a:rPr lang="zh-CN" altLang="en-US"/>
            <a:t/>
          </a:r>
          <a:endParaRPr lang="zh-CN" altLang="en-US"/>
        </a:p>
      </dgm:t>
    </dgm:pt>
    <dgm:pt modelId="{055F34F9-26B5-46B6-B947-B5718EF53A09}" cxnId="{49C1B2A5-B4BA-4B46-8DE2-1E2BCCA87DDE}" type="parTrans">
      <dgm:prSet/>
      <dgm:spPr/>
      <dgm:t>
        <a:bodyPr/>
        <a:p>
          <a:endParaRPr lang="zh-CN" altLang="en-US"/>
        </a:p>
      </dgm:t>
    </dgm:pt>
    <dgm:pt modelId="{4116C939-0673-4613-8FA7-CB6FE7258301}" cxnId="{49C1B2A5-B4BA-4B46-8DE2-1E2BCCA87DDE}" type="sibTrans">
      <dgm:prSet/>
      <dgm:spPr/>
      <dgm:t>
        <a:bodyPr/>
        <a:p>
          <a:endParaRPr lang="zh-CN" altLang="en-US"/>
        </a:p>
      </dgm:t>
    </dgm:pt>
    <dgm:pt modelId="{D34FE5D7-7525-4D59-ABC9-3998105E634C}">
      <dgm:prSet phldrT="[文本]" phldr="0" custT="0"/>
      <dgm:spPr/>
      <dgm:t>
        <a:bodyPr vert="horz" wrap="square"/>
        <a:p>
          <a:pPr>
            <a:lnSpc>
              <a:spcPct val="100000"/>
            </a:lnSpc>
            <a:spcBef>
              <a:spcPct val="0"/>
            </a:spcBef>
            <a:spcAft>
              <a:spcPct val="35000"/>
            </a:spcAft>
          </a:pPr>
          <a:r>
            <a:rPr lang="zh-CN">
              <a:latin typeface="微软雅黑" panose="020B0503020204020204" charset="-122"/>
              <a:ea typeface="微软雅黑" panose="020B0503020204020204" charset="-122"/>
              <a:cs typeface="微软雅黑" panose="020B0503020204020204" charset="-122"/>
              <a:sym typeface="+mn-ea"/>
            </a:rPr>
            <a:t>形成企业核心自主知识产权</a:t>
          </a:r>
          <a:r>
            <a:rPr lang="zh-CN" altLang="en-US">
              <a:latin typeface="微软雅黑" panose="020B0503020204020204" charset="-122"/>
              <a:ea typeface="微软雅黑" panose="020B0503020204020204" charset="-122"/>
            </a:rPr>
            <a:t/>
          </a:r>
          <a:endParaRPr lang="zh-CN" altLang="en-US">
            <a:latin typeface="微软雅黑" panose="020B0503020204020204" charset="-122"/>
            <a:ea typeface="微软雅黑" panose="020B0503020204020204" charset="-122"/>
          </a:endParaRPr>
        </a:p>
      </dgm:t>
    </dgm:pt>
    <dgm:pt modelId="{A96BE2DD-535A-47FD-A010-195BD3C076B9}" cxnId="{55F646B3-F8AE-4319-ACD1-22F413E07549}" type="parTrans">
      <dgm:prSet/>
      <dgm:spPr/>
      <dgm:t>
        <a:bodyPr/>
        <a:p>
          <a:endParaRPr lang="zh-CN" altLang="en-US"/>
        </a:p>
      </dgm:t>
    </dgm:pt>
    <dgm:pt modelId="{75EA9321-EAFA-4AF6-8313-8107E8EB3526}" cxnId="{55F646B3-F8AE-4319-ACD1-22F413E07549}" type="sibTrans">
      <dgm:prSet/>
      <dgm:spPr/>
      <dgm:t>
        <a:bodyPr/>
        <a:p>
          <a:endParaRPr lang="zh-CN" altLang="en-US"/>
        </a:p>
      </dgm:t>
    </dgm:pt>
    <dgm:pt modelId="{E17F1310-B4AD-4B57-8D9B-BF776721EA77}">
      <dgm:prSet phldrT="[文本]" phldr="0" custT="0"/>
      <dgm:spPr/>
      <dgm:t>
        <a:bodyPr vert="horz" wrap="square"/>
        <a:p>
          <a:pPr algn="l">
            <a:lnSpc>
              <a:spcPct val="100000"/>
            </a:lnSpc>
            <a:spcBef>
              <a:spcPct val="0"/>
            </a:spcBef>
            <a:spcAft>
              <a:spcPct val="35000"/>
            </a:spcAft>
          </a:pPr>
          <a:r>
            <a:rPr lang="zh-CN">
              <a:latin typeface="微软雅黑" panose="020B0503020204020204" charset="-122"/>
              <a:ea typeface="微软雅黑" panose="020B0503020204020204" charset="-122"/>
              <a:cs typeface="微软雅黑" panose="020B0503020204020204" charset="-122"/>
              <a:sym typeface="+mn-ea"/>
            </a:rPr>
            <a:t>以自主开发产品为基础开展经营活动</a:t>
          </a:r>
          <a:r>
            <a:rPr lang="zh-CN" altLang="en-US"/>
            <a:t/>
          </a:r>
          <a:endParaRPr lang="zh-CN" altLang="en-US"/>
        </a:p>
      </dgm:t>
    </dgm:pt>
    <dgm:pt modelId="{6BAC1755-6217-4715-99C2-D1422148265D}" cxnId="{9D1074B5-F36E-4B7A-A3F8-AD8757B1B105}" type="parTrans">
      <dgm:prSet/>
      <dgm:spPr/>
      <dgm:t>
        <a:bodyPr/>
        <a:p>
          <a:endParaRPr lang="zh-CN" altLang="en-US"/>
        </a:p>
      </dgm:t>
    </dgm:pt>
    <dgm:pt modelId="{925984A4-8E6F-4D28-B868-DBAB08F4BD28}" cxnId="{9D1074B5-F36E-4B7A-A3F8-AD8757B1B105}" type="sibTrans">
      <dgm:prSet/>
      <dgm:spPr/>
      <dgm:t>
        <a:bodyPr/>
        <a:p>
          <a:endParaRPr lang="zh-CN" altLang="en-US"/>
        </a:p>
      </dgm:t>
    </dgm:pt>
    <dgm:pt modelId="{468FA009-1E87-4539-85FA-5C28B78DD6E9}">
      <dgm:prSet phldrT="[文本]" phldr="0" custT="0"/>
      <dgm:spPr/>
      <dgm:t>
        <a:bodyPr vert="horz" wrap="square"/>
        <a:p>
          <a:pPr algn="l">
            <a:lnSpc>
              <a:spcPct val="100000"/>
            </a:lnSpc>
            <a:spcBef>
              <a:spcPct val="0"/>
            </a:spcBef>
            <a:spcAft>
              <a:spcPct val="35000"/>
            </a:spcAft>
          </a:pPr>
          <a:r>
            <a:rPr lang="zh-CN">
              <a:latin typeface="微软雅黑" panose="020B0503020204020204" charset="-122"/>
              <a:ea typeface="微软雅黑" panose="020B0503020204020204" charset="-122"/>
              <a:cs typeface="微软雅黑" panose="020B0503020204020204" charset="-122"/>
              <a:sym typeface="+mn-ea"/>
            </a:rPr>
            <a:t>在《国家重点支持的高新技术领域》内</a:t>
          </a:r>
          <a:r>
            <a:rPr lang="zh-CN" altLang="en-US"/>
            <a:t/>
          </a:r>
          <a:endParaRPr lang="zh-CN" altLang="en-US"/>
        </a:p>
      </dgm:t>
    </dgm:pt>
    <dgm:pt modelId="{F205FF88-2C9B-4658-BCAA-BEA6EB7393B2}" cxnId="{013B8C17-7B61-4A8F-B0F2-5C7421A5A89A}" type="parTrans">
      <dgm:prSet/>
      <dgm:spPr/>
      <dgm:t>
        <a:bodyPr/>
        <a:p>
          <a:endParaRPr lang="zh-CN" altLang="en-US"/>
        </a:p>
      </dgm:t>
    </dgm:pt>
    <dgm:pt modelId="{B5C730DE-1181-420B-A78D-195E914DCCF5}" cxnId="{013B8C17-7B61-4A8F-B0F2-5C7421A5A89A}" type="sibTrans">
      <dgm:prSet/>
      <dgm:spPr/>
      <dgm:t>
        <a:bodyPr/>
        <a:p>
          <a:endParaRPr lang="zh-CN" altLang="en-US"/>
        </a:p>
      </dgm:t>
    </dgm:pt>
    <dgm:pt modelId="{D5B7622F-17AC-467C-B10C-28C38C38C350}" type="pres">
      <dgm:prSet presAssocID="{37D76233-2C52-45E9-94E8-FBDCAFC81AF1}" presName="Name0" presStyleCnt="0">
        <dgm:presLayoutVars>
          <dgm:chMax val="1"/>
          <dgm:dir/>
          <dgm:animLvl val="ctr"/>
          <dgm:resizeHandles val="exact"/>
        </dgm:presLayoutVars>
      </dgm:prSet>
      <dgm:spPr/>
    </dgm:pt>
    <dgm:pt modelId="{BADECBB5-37EA-4668-8A2F-BD2C2902F22A}" type="pres">
      <dgm:prSet presAssocID="{8E2A460B-45D3-4E20-A31D-4AFE676F0DDA}" presName="centerShape" presStyleLbl="node0" presStyleIdx="0" presStyleCnt="1"/>
      <dgm:spPr/>
    </dgm:pt>
    <dgm:pt modelId="{C2E7DEFD-0505-42BF-AE13-B6483BF86572}" type="pres">
      <dgm:prSet presAssocID="{ECE2948F-862B-4CC3-B6BC-3E6415C7F5DD}" presName="node" presStyleLbl="node1" presStyleIdx="0" presStyleCnt="4">
        <dgm:presLayoutVars>
          <dgm:bulletEnabled val="1"/>
        </dgm:presLayoutVars>
      </dgm:prSet>
      <dgm:spPr/>
    </dgm:pt>
    <dgm:pt modelId="{45046E67-FA41-4C32-9E33-BDDDFBBF1D6A}" type="pres">
      <dgm:prSet presAssocID="{ECE2948F-862B-4CC3-B6BC-3E6415C7F5DD}" presName="dummy" presStyleCnt="0"/>
      <dgm:spPr/>
    </dgm:pt>
    <dgm:pt modelId="{F3596884-C09F-4C70-900E-D61864BED5F1}" type="pres">
      <dgm:prSet presAssocID="{4116C939-0673-4613-8FA7-CB6FE7258301}" presName="sibTrans" presStyleLbl="sibTrans2D1" presStyleIdx="0" presStyleCnt="4"/>
      <dgm:spPr/>
    </dgm:pt>
    <dgm:pt modelId="{44F31994-0027-4DC3-B39E-FEE01FB1A852}" type="pres">
      <dgm:prSet presAssocID="{D34FE5D7-7525-4D59-ABC9-3998105E634C}" presName="node" presStyleLbl="node1" presStyleIdx="1" presStyleCnt="4">
        <dgm:presLayoutVars>
          <dgm:bulletEnabled val="1"/>
        </dgm:presLayoutVars>
      </dgm:prSet>
      <dgm:spPr/>
    </dgm:pt>
    <dgm:pt modelId="{C6A1073C-AEB6-41D2-8257-B02F52AE6460}" type="pres">
      <dgm:prSet presAssocID="{D34FE5D7-7525-4D59-ABC9-3998105E634C}" presName="dummy" presStyleCnt="0"/>
      <dgm:spPr/>
    </dgm:pt>
    <dgm:pt modelId="{15715456-3418-4DF0-AF3A-DA59307B110D}" type="pres">
      <dgm:prSet presAssocID="{75EA9321-EAFA-4AF6-8313-8107E8EB3526}" presName="sibTrans" presStyleLbl="sibTrans2D1" presStyleIdx="1" presStyleCnt="4"/>
      <dgm:spPr/>
    </dgm:pt>
    <dgm:pt modelId="{0DA4B7DF-BD6B-46E8-940A-69050C019BB3}" type="pres">
      <dgm:prSet presAssocID="{E17F1310-B4AD-4B57-8D9B-BF776721EA77}" presName="node" presStyleLbl="node1" presStyleIdx="2" presStyleCnt="4">
        <dgm:presLayoutVars>
          <dgm:bulletEnabled val="1"/>
        </dgm:presLayoutVars>
      </dgm:prSet>
      <dgm:spPr/>
    </dgm:pt>
    <dgm:pt modelId="{9268D1C0-A139-4893-A300-CF509D15352B}" type="pres">
      <dgm:prSet presAssocID="{E17F1310-B4AD-4B57-8D9B-BF776721EA77}" presName="dummy" presStyleCnt="0"/>
      <dgm:spPr/>
    </dgm:pt>
    <dgm:pt modelId="{EBDCA107-8C73-4044-AC95-50DA28B759A8}" type="pres">
      <dgm:prSet presAssocID="{925984A4-8E6F-4D28-B868-DBAB08F4BD28}" presName="sibTrans" presStyleLbl="sibTrans2D1" presStyleIdx="2" presStyleCnt="4"/>
      <dgm:spPr/>
    </dgm:pt>
    <dgm:pt modelId="{F539A410-44AA-4A02-9F1B-997DD2B71E87}" type="pres">
      <dgm:prSet presAssocID="{468FA009-1E87-4539-85FA-5C28B78DD6E9}" presName="node" presStyleLbl="node1" presStyleIdx="3" presStyleCnt="4">
        <dgm:presLayoutVars>
          <dgm:bulletEnabled val="1"/>
        </dgm:presLayoutVars>
      </dgm:prSet>
      <dgm:spPr/>
    </dgm:pt>
    <dgm:pt modelId="{2B016566-AAE3-46FD-A114-7C13E71734EF}" type="pres">
      <dgm:prSet presAssocID="{468FA009-1E87-4539-85FA-5C28B78DD6E9}" presName="dummy" presStyleCnt="0"/>
      <dgm:spPr/>
    </dgm:pt>
    <dgm:pt modelId="{B5FF6E04-452A-4146-97F4-3BC94EB5BB87}" type="pres">
      <dgm:prSet presAssocID="{B5C730DE-1181-420B-A78D-195E914DCCF5}" presName="sibTrans" presStyleLbl="sibTrans2D1" presStyleIdx="3" presStyleCnt="4"/>
      <dgm:spPr/>
    </dgm:pt>
  </dgm:ptLst>
  <dgm:cxnLst>
    <dgm:cxn modelId="{3D23FCBC-C2D9-4334-8490-4419658F53A6}" srcId="{37D76233-2C52-45E9-94E8-FBDCAFC81AF1}" destId="{8E2A460B-45D3-4E20-A31D-4AFE676F0DDA}" srcOrd="0" destOrd="0" parTransId="{40722E6B-70D7-49DD-BCDB-C5F5A53BB946}" sibTransId="{AC66A5CC-387D-4D7B-8E90-1B8214C2F261}"/>
    <dgm:cxn modelId="{49C1B2A5-B4BA-4B46-8DE2-1E2BCCA87DDE}" srcId="{8E2A460B-45D3-4E20-A31D-4AFE676F0DDA}" destId="{ECE2948F-862B-4CC3-B6BC-3E6415C7F5DD}" srcOrd="0" destOrd="0" parTransId="{055F34F9-26B5-46B6-B947-B5718EF53A09}" sibTransId="{4116C939-0673-4613-8FA7-CB6FE7258301}"/>
    <dgm:cxn modelId="{55F646B3-F8AE-4319-ACD1-22F413E07549}" srcId="{8E2A460B-45D3-4E20-A31D-4AFE676F0DDA}" destId="{D34FE5D7-7525-4D59-ABC9-3998105E634C}" srcOrd="1" destOrd="0" parTransId="{A96BE2DD-535A-47FD-A010-195BD3C076B9}" sibTransId="{75EA9321-EAFA-4AF6-8313-8107E8EB3526}"/>
    <dgm:cxn modelId="{9D1074B5-F36E-4B7A-A3F8-AD8757B1B105}" srcId="{8E2A460B-45D3-4E20-A31D-4AFE676F0DDA}" destId="{E17F1310-B4AD-4B57-8D9B-BF776721EA77}" srcOrd="2" destOrd="0" parTransId="{6BAC1755-6217-4715-99C2-D1422148265D}" sibTransId="{925984A4-8E6F-4D28-B868-DBAB08F4BD28}"/>
    <dgm:cxn modelId="{013B8C17-7B61-4A8F-B0F2-5C7421A5A89A}" srcId="{8E2A460B-45D3-4E20-A31D-4AFE676F0DDA}" destId="{468FA009-1E87-4539-85FA-5C28B78DD6E9}" srcOrd="3" destOrd="0" parTransId="{F205FF88-2C9B-4658-BCAA-BEA6EB7393B2}" sibTransId="{B5C730DE-1181-420B-A78D-195E914DCCF5}"/>
    <dgm:cxn modelId="{84624E0C-7455-493B-A845-2E90709612EB}" type="presOf" srcId="{37D76233-2C52-45E9-94E8-FBDCAFC81AF1}" destId="{D5B7622F-17AC-467C-B10C-28C38C38C350}" srcOrd="0" destOrd="0" presId="urn:microsoft.com/office/officeart/2005/8/layout/radial6"/>
    <dgm:cxn modelId="{A157E0CF-30CF-43EB-A39D-5F7BD4FB7A7A}" type="presParOf" srcId="{D5B7622F-17AC-467C-B10C-28C38C38C350}" destId="{BADECBB5-37EA-4668-8A2F-BD2C2902F22A}" srcOrd="0" destOrd="0" presId="urn:microsoft.com/office/officeart/2005/8/layout/radial6"/>
    <dgm:cxn modelId="{48EC8679-8E9F-490C-8D8D-009E9A3E0BAC}" type="presOf" srcId="{8E2A460B-45D3-4E20-A31D-4AFE676F0DDA}" destId="{BADECBB5-37EA-4668-8A2F-BD2C2902F22A}" srcOrd="0" destOrd="0" presId="urn:microsoft.com/office/officeart/2005/8/layout/radial6"/>
    <dgm:cxn modelId="{8BCE187E-0312-401E-939F-BB8DD3E1D659}" type="presParOf" srcId="{D5B7622F-17AC-467C-B10C-28C38C38C350}" destId="{C2E7DEFD-0505-42BF-AE13-B6483BF86572}" srcOrd="1" destOrd="0" presId="urn:microsoft.com/office/officeart/2005/8/layout/radial6"/>
    <dgm:cxn modelId="{6B7C377F-7210-41D6-B77B-AB771AFA25E0}" type="presOf" srcId="{ECE2948F-862B-4CC3-B6BC-3E6415C7F5DD}" destId="{C2E7DEFD-0505-42BF-AE13-B6483BF86572}" srcOrd="0" destOrd="0" presId="urn:microsoft.com/office/officeart/2005/8/layout/radial6"/>
    <dgm:cxn modelId="{91B0CED6-9A16-464A-AA74-2138DE0297E6}" type="presParOf" srcId="{D5B7622F-17AC-467C-B10C-28C38C38C350}" destId="{45046E67-FA41-4C32-9E33-BDDDFBBF1D6A}" srcOrd="2" destOrd="0" presId="urn:microsoft.com/office/officeart/2005/8/layout/radial6"/>
    <dgm:cxn modelId="{206AB3E3-65C4-474B-AAC8-1B354F992E28}" type="presParOf" srcId="{D5B7622F-17AC-467C-B10C-28C38C38C350}" destId="{F3596884-C09F-4C70-900E-D61864BED5F1}" srcOrd="3" destOrd="0" presId="urn:microsoft.com/office/officeart/2005/8/layout/radial6"/>
    <dgm:cxn modelId="{3741E7CC-413F-4CE7-A29F-3BAABBF71588}" type="presOf" srcId="{4116C939-0673-4613-8FA7-CB6FE7258301}" destId="{F3596884-C09F-4C70-900E-D61864BED5F1}" srcOrd="0" destOrd="0" presId="urn:microsoft.com/office/officeart/2005/8/layout/radial6"/>
    <dgm:cxn modelId="{4DC3BF37-9087-464C-A76C-97F5245395A3}" type="presParOf" srcId="{D5B7622F-17AC-467C-B10C-28C38C38C350}" destId="{44F31994-0027-4DC3-B39E-FEE01FB1A852}" srcOrd="4" destOrd="0" presId="urn:microsoft.com/office/officeart/2005/8/layout/radial6"/>
    <dgm:cxn modelId="{FAED7B08-EFBD-4893-B886-86B244F3CE1B}" type="presOf" srcId="{D34FE5D7-7525-4D59-ABC9-3998105E634C}" destId="{44F31994-0027-4DC3-B39E-FEE01FB1A852}" srcOrd="0" destOrd="0" presId="urn:microsoft.com/office/officeart/2005/8/layout/radial6"/>
    <dgm:cxn modelId="{B5623BA1-3000-44EF-8247-22FF3C9A70E1}" type="presParOf" srcId="{D5B7622F-17AC-467C-B10C-28C38C38C350}" destId="{C6A1073C-AEB6-41D2-8257-B02F52AE6460}" srcOrd="5" destOrd="0" presId="urn:microsoft.com/office/officeart/2005/8/layout/radial6"/>
    <dgm:cxn modelId="{580A11F0-18CF-4233-AE1C-5C320D7440A2}" type="presParOf" srcId="{D5B7622F-17AC-467C-B10C-28C38C38C350}" destId="{15715456-3418-4DF0-AF3A-DA59307B110D}" srcOrd="6" destOrd="0" presId="urn:microsoft.com/office/officeart/2005/8/layout/radial6"/>
    <dgm:cxn modelId="{FF09FE7A-3541-425B-9C80-18258304F226}" type="presOf" srcId="{75EA9321-EAFA-4AF6-8313-8107E8EB3526}" destId="{15715456-3418-4DF0-AF3A-DA59307B110D}" srcOrd="0" destOrd="0" presId="urn:microsoft.com/office/officeart/2005/8/layout/radial6"/>
    <dgm:cxn modelId="{C0B90D49-3D06-4DEF-8E3B-76FDCB200203}" type="presParOf" srcId="{D5B7622F-17AC-467C-B10C-28C38C38C350}" destId="{0DA4B7DF-BD6B-46E8-940A-69050C019BB3}" srcOrd="7" destOrd="0" presId="urn:microsoft.com/office/officeart/2005/8/layout/radial6"/>
    <dgm:cxn modelId="{B969A442-5EA6-4808-B82C-D812EE822B14}" type="presOf" srcId="{E17F1310-B4AD-4B57-8D9B-BF776721EA77}" destId="{0DA4B7DF-BD6B-46E8-940A-69050C019BB3}" srcOrd="0" destOrd="0" presId="urn:microsoft.com/office/officeart/2005/8/layout/radial6"/>
    <dgm:cxn modelId="{142DDD67-E100-469B-B458-8E37D065EFFF}" type="presParOf" srcId="{D5B7622F-17AC-467C-B10C-28C38C38C350}" destId="{9268D1C0-A139-4893-A300-CF509D15352B}" srcOrd="8" destOrd="0" presId="urn:microsoft.com/office/officeart/2005/8/layout/radial6"/>
    <dgm:cxn modelId="{4C6C0549-5904-4DA7-B028-D3447392B20B}" type="presParOf" srcId="{D5B7622F-17AC-467C-B10C-28C38C38C350}" destId="{EBDCA107-8C73-4044-AC95-50DA28B759A8}" srcOrd="9" destOrd="0" presId="urn:microsoft.com/office/officeart/2005/8/layout/radial6"/>
    <dgm:cxn modelId="{936093DA-FB0F-4C4C-AED9-5D5AB92AF16D}" type="presOf" srcId="{925984A4-8E6F-4D28-B868-DBAB08F4BD28}" destId="{EBDCA107-8C73-4044-AC95-50DA28B759A8}" srcOrd="0" destOrd="0" presId="urn:microsoft.com/office/officeart/2005/8/layout/radial6"/>
    <dgm:cxn modelId="{7E50F2C5-9C30-49B3-84DA-F069E3DA6652}" type="presParOf" srcId="{D5B7622F-17AC-467C-B10C-28C38C38C350}" destId="{F539A410-44AA-4A02-9F1B-997DD2B71E87}" srcOrd="10" destOrd="0" presId="urn:microsoft.com/office/officeart/2005/8/layout/radial6"/>
    <dgm:cxn modelId="{82A93345-7293-42A6-A974-464F41FB497A}" type="presOf" srcId="{468FA009-1E87-4539-85FA-5C28B78DD6E9}" destId="{F539A410-44AA-4A02-9F1B-997DD2B71E87}" srcOrd="0" destOrd="0" presId="urn:microsoft.com/office/officeart/2005/8/layout/radial6"/>
    <dgm:cxn modelId="{447720EB-97C3-4EC0-88F5-DFAA2751F014}" type="presParOf" srcId="{D5B7622F-17AC-467C-B10C-28C38C38C350}" destId="{2B016566-AAE3-46FD-A114-7C13E71734EF}" srcOrd="11" destOrd="0" presId="urn:microsoft.com/office/officeart/2005/8/layout/radial6"/>
    <dgm:cxn modelId="{DFAF4CB4-90DF-4463-BCF8-016A12C389E7}" type="presParOf" srcId="{D5B7622F-17AC-467C-B10C-28C38C38C350}" destId="{B5FF6E04-452A-4146-97F4-3BC94EB5BB87}" srcOrd="12" destOrd="0" presId="urn:microsoft.com/office/officeart/2005/8/layout/radial6"/>
    <dgm:cxn modelId="{23545D24-6762-4FDD-8623-CFF705589CAF}" type="presOf" srcId="{B5C730DE-1181-420B-A78D-195E914DCCF5}" destId="{B5FF6E04-452A-4146-97F4-3BC94EB5BB87}" srcOrd="0" destOrd="0" presId="urn:microsoft.com/office/officeart/2005/8/layout/radial6"/>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8FBB7B-694A-47BF-865D-2F44C1051453}" type="doc">
      <dgm:prSet loTypeId="urn:microsoft.com/office/officeart/2005/8/layout/hList1" loCatId="list" qsTypeId="urn:microsoft.com/office/officeart/2005/8/quickstyle/simple1" qsCatId="simple" csTypeId="urn:microsoft.com/office/officeart/2005/8/colors/colorful1" csCatId="accent1" phldr="0"/>
      <dgm:spPr/>
      <dgm:t>
        <a:bodyPr/>
        <a:p>
          <a:endParaRPr lang="zh-CN" altLang="en-US"/>
        </a:p>
      </dgm:t>
    </dgm:pt>
    <dgm:pt modelId="{BD5427FF-4EB1-4006-BF7F-42158E0C5129}">
      <dgm:prSet phldrT="[文本]" phldr="0" custT="0"/>
      <dgm:spPr/>
      <dgm:t>
        <a:bodyPr vert="horz" wrap="square"/>
        <a:p>
          <a:pPr>
            <a:lnSpc>
              <a:spcPct val="100000"/>
            </a:lnSpc>
            <a:spcBef>
              <a:spcPct val="0"/>
            </a:spcBef>
            <a:spcAft>
              <a:spcPct val="35000"/>
            </a:spcAft>
          </a:pPr>
          <a:r>
            <a:rPr lang="zh-CN" altLang="en-US">
              <a:latin typeface="微软雅黑" panose="020B0503020204020204" charset="-122"/>
              <a:ea typeface="微软雅黑" panose="020B0503020204020204" charset="-122"/>
            </a:rPr>
            <a:t>直线法</a:t>
          </a:r>
          <a:r>
            <a:rPr lang="zh-CN" altLang="en-US">
              <a:latin typeface="微软雅黑" panose="020B0503020204020204" charset="-122"/>
              <a:ea typeface="微软雅黑" panose="020B0503020204020204" charset="-122"/>
            </a:rPr>
            <a:t/>
          </a:r>
          <a:endParaRPr lang="zh-CN" altLang="en-US">
            <a:latin typeface="微软雅黑" panose="020B0503020204020204" charset="-122"/>
            <a:ea typeface="微软雅黑" panose="020B0503020204020204" charset="-122"/>
          </a:endParaRPr>
        </a:p>
      </dgm:t>
    </dgm:pt>
    <dgm:pt modelId="{A2F6D805-3B53-408A-A2A3-20BC3BF0D242}" cxnId="{B46E68A4-9F7C-487F-B745-E1FA6F1A8E1D}" type="parTrans">
      <dgm:prSet/>
      <dgm:spPr/>
      <dgm:t>
        <a:bodyPr/>
        <a:p>
          <a:endParaRPr lang="zh-CN" altLang="en-US"/>
        </a:p>
      </dgm:t>
    </dgm:pt>
    <dgm:pt modelId="{D47F9812-1256-4E44-A6BE-BEC559BE8FF3}" cxnId="{B46E68A4-9F7C-487F-B745-E1FA6F1A8E1D}" type="sibTrans">
      <dgm:prSet/>
      <dgm:spPr/>
      <dgm:t>
        <a:bodyPr/>
        <a:p>
          <a:endParaRPr lang="zh-CN" altLang="en-US"/>
        </a:p>
      </dgm:t>
    </dgm:pt>
    <dgm:pt modelId="{3A7B819B-DBE9-4610-B22A-5573EA6D532D}">
      <dgm:prSet phldrT="[文本]" phldr="0" custT="1"/>
      <dgm:spPr/>
      <dgm:t>
        <a:bodyPr vert="horz" wrap="square"/>
        <a:p>
          <a:pPr>
            <a:lnSpc>
              <a:spcPct val="100000"/>
            </a:lnSpc>
            <a:spcBef>
              <a:spcPct val="0"/>
            </a:spcBef>
            <a:spcAft>
              <a:spcPct val="15000"/>
            </a:spcAft>
          </a:pPr>
          <a:r>
            <a:rPr lang="zh-CN" altLang="en-US" sz="2000">
              <a:latin typeface="微软雅黑" panose="020B0503020204020204" charset="-122"/>
              <a:ea typeface="微软雅黑" panose="020B0503020204020204" charset="-122"/>
            </a:rPr>
            <a:t>年限平均法</a:t>
          </a:r>
          <a:r>
            <a:rPr lang="zh-CN" altLang="en-US" sz="2700"/>
            <a:t/>
          </a:r>
          <a:endParaRPr lang="zh-CN" altLang="en-US" sz="2700"/>
        </a:p>
      </dgm:t>
    </dgm:pt>
    <dgm:pt modelId="{DC4BEA23-BF6E-42AD-9BF0-CFBDE86A80F1}" cxnId="{CAD0D29E-A07E-4A88-9D49-9F8F4B2A9559}" type="parTrans">
      <dgm:prSet/>
      <dgm:spPr/>
      <dgm:t>
        <a:bodyPr/>
        <a:p>
          <a:endParaRPr lang="zh-CN" altLang="en-US"/>
        </a:p>
      </dgm:t>
    </dgm:pt>
    <dgm:pt modelId="{0BF6ACD3-AE1A-4691-8CBE-DBE77AB8A685}" cxnId="{CAD0D29E-A07E-4A88-9D49-9F8F4B2A9559}" type="sibTrans">
      <dgm:prSet/>
      <dgm:spPr/>
      <dgm:t>
        <a:bodyPr/>
        <a:p>
          <a:endParaRPr lang="zh-CN" altLang="en-US"/>
        </a:p>
      </dgm:t>
    </dgm:pt>
    <dgm:pt modelId="{1E477D96-A69A-44AC-8ECF-0E8E13AF783D}">
      <dgm:prSet phldr="0" custT="1"/>
      <dgm:spPr/>
      <dgm:t>
        <a:bodyPr vert="horz" wrap="square"/>
        <a:p>
          <a:pPr>
            <a:lnSpc>
              <a:spcPct val="100000"/>
            </a:lnSpc>
            <a:spcBef>
              <a:spcPct val="0"/>
            </a:spcBef>
            <a:spcAft>
              <a:spcPct val="15000"/>
            </a:spcAft>
          </a:pPr>
          <a:r>
            <a:rPr lang="zh-CN" altLang="en-US" sz="2700"/>
            <a:t/>
          </a:r>
          <a:endParaRPr lang="zh-CN" altLang="en-US" sz="2700"/>
        </a:p>
      </dgm:t>
    </dgm:pt>
    <dgm:pt modelId="{62FEF6B1-50CC-4E7F-B790-B10233D90042}" cxnId="{48D289F9-7BC3-4BBF-B902-358E1CB11092}" type="parTrans">
      <dgm:prSet/>
      <dgm:spPr/>
    </dgm:pt>
    <dgm:pt modelId="{6F74A29F-9FFF-4B38-AE7B-5827337D5170}" cxnId="{48D289F9-7BC3-4BBF-B902-358E1CB11092}" type="sibTrans">
      <dgm:prSet/>
      <dgm:spPr/>
    </dgm:pt>
    <dgm:pt modelId="{FE969E54-0D5D-4815-BDC4-3309E2F7325D}">
      <dgm:prSet phldrT="[文本]" phldr="0" custT="0"/>
      <dgm:spPr/>
      <dgm:t>
        <a:bodyPr vert="horz" wrap="square"/>
        <a:p>
          <a:pPr>
            <a:lnSpc>
              <a:spcPct val="100000"/>
            </a:lnSpc>
            <a:spcBef>
              <a:spcPct val="0"/>
            </a:spcBef>
            <a:spcAft>
              <a:spcPct val="35000"/>
            </a:spcAft>
          </a:pPr>
          <a:r>
            <a:rPr lang="zh-CN" altLang="en-US">
              <a:latin typeface="微软雅黑" panose="020B0503020204020204" charset="-122"/>
              <a:ea typeface="微软雅黑" panose="020B0503020204020204" charset="-122"/>
            </a:rPr>
            <a:t>缩短折旧年限</a:t>
          </a:r>
          <a:r>
            <a:rPr lang="zh-CN" altLang="en-US">
              <a:latin typeface="微软雅黑" panose="020B0503020204020204" charset="-122"/>
              <a:ea typeface="微软雅黑" panose="020B0503020204020204" charset="-122"/>
            </a:rPr>
            <a:t/>
          </a:r>
          <a:endParaRPr lang="zh-CN" altLang="en-US">
            <a:latin typeface="微软雅黑" panose="020B0503020204020204" charset="-122"/>
            <a:ea typeface="微软雅黑" panose="020B0503020204020204" charset="-122"/>
          </a:endParaRPr>
        </a:p>
      </dgm:t>
    </dgm:pt>
    <dgm:pt modelId="{B5D9FB86-EEBE-488F-B7DE-B7CF5C9166C5}" cxnId="{8C24FA28-7BA4-4031-BE8E-11CBD6DE1D05}" type="parTrans">
      <dgm:prSet/>
      <dgm:spPr/>
      <dgm:t>
        <a:bodyPr/>
        <a:p>
          <a:endParaRPr lang="zh-CN" altLang="en-US"/>
        </a:p>
      </dgm:t>
    </dgm:pt>
    <dgm:pt modelId="{D7D19B67-C01A-45D3-B5C7-B7E1B18A9F62}" cxnId="{8C24FA28-7BA4-4031-BE8E-11CBD6DE1D05}" type="sibTrans">
      <dgm:prSet/>
      <dgm:spPr/>
      <dgm:t>
        <a:bodyPr/>
        <a:p>
          <a:endParaRPr lang="zh-CN" altLang="en-US"/>
        </a:p>
      </dgm:t>
    </dgm:pt>
    <dgm:pt modelId="{35600F67-42C2-4D1B-B072-DC2A36FCB136}">
      <dgm:prSet phldrT="[文本]" phldr="0" custT="1"/>
      <dgm:spPr/>
      <dgm:t>
        <a:bodyPr vert="horz" wrap="square"/>
        <a:p>
          <a:pPr>
            <a:lnSpc>
              <a:spcPct val="100000"/>
            </a:lnSpc>
            <a:spcBef>
              <a:spcPct val="0"/>
            </a:spcBef>
            <a:spcAft>
              <a:spcPct val="15000"/>
            </a:spcAft>
          </a:pPr>
          <a:r>
            <a:rPr lang="en-US" altLang="zh-CN" sz="2000">
              <a:latin typeface="微软雅黑" panose="020B0503020204020204" charset="-122"/>
              <a:ea typeface="微软雅黑" panose="020B0503020204020204" charset="-122"/>
              <a:cs typeface="微软雅黑" panose="020B0503020204020204" charset="-122"/>
              <a:sym typeface="+mn-ea"/>
            </a:rPr>
            <a:t>不得低于</a:t>
          </a:r>
          <a:r>
            <a:rPr lang="zh-CN" altLang="en-US" sz="2000">
              <a:latin typeface="微软雅黑" panose="020B0503020204020204" charset="-122"/>
              <a:ea typeface="微软雅黑" panose="020B0503020204020204" charset="-122"/>
              <a:cs typeface="微软雅黑" panose="020B0503020204020204" charset="-122"/>
              <a:sym typeface="+mn-ea"/>
            </a:rPr>
            <a:t>最低</a:t>
          </a:r>
          <a:r>
            <a:rPr lang="en-US" altLang="zh-CN" sz="2000">
              <a:latin typeface="微软雅黑" panose="020B0503020204020204" charset="-122"/>
              <a:ea typeface="微软雅黑" panose="020B0503020204020204" charset="-122"/>
              <a:cs typeface="微软雅黑" panose="020B0503020204020204" charset="-122"/>
              <a:sym typeface="+mn-ea"/>
            </a:rPr>
            <a:t>折旧年限的60%</a:t>
          </a:r>
          <a:r>
            <a:rPr lang="zh-CN" altLang="en-US" sz="2700"/>
            <a:t/>
          </a:r>
          <a:endParaRPr lang="zh-CN" altLang="en-US" sz="2700"/>
        </a:p>
      </dgm:t>
    </dgm:pt>
    <dgm:pt modelId="{B4BC79E1-FDBA-43D1-A988-1BE8090EDA7A}" cxnId="{5AACD301-5B2D-4F5F-B6D1-945464B5E312}" type="parTrans">
      <dgm:prSet/>
      <dgm:spPr/>
      <dgm:t>
        <a:bodyPr/>
        <a:p>
          <a:endParaRPr lang="zh-CN" altLang="en-US"/>
        </a:p>
      </dgm:t>
    </dgm:pt>
    <dgm:pt modelId="{AD46A0AA-C45A-46D2-89AF-28390F99F9D0}" cxnId="{5AACD301-5B2D-4F5F-B6D1-945464B5E312}" type="sibTrans">
      <dgm:prSet/>
      <dgm:spPr/>
      <dgm:t>
        <a:bodyPr/>
        <a:p>
          <a:endParaRPr lang="zh-CN" altLang="en-US"/>
        </a:p>
      </dgm:t>
    </dgm:pt>
    <dgm:pt modelId="{EB49B848-6657-43F7-812B-C1072B68A3F6}">
      <dgm:prSet phldr="0" custT="1"/>
      <dgm:spPr/>
      <dgm:t>
        <a:bodyPr vert="horz" wrap="square"/>
        <a:p>
          <a:pPr>
            <a:lnSpc>
              <a:spcPct val="100000"/>
            </a:lnSpc>
            <a:spcBef>
              <a:spcPct val="0"/>
            </a:spcBef>
            <a:spcAft>
              <a:spcPct val="15000"/>
            </a:spcAft>
          </a:pPr>
          <a:r>
            <a:rPr lang="zh-CN" altLang="en-US" sz="2700"/>
            <a:t/>
          </a:r>
          <a:endParaRPr lang="zh-CN" altLang="en-US" sz="2700"/>
        </a:p>
      </dgm:t>
    </dgm:pt>
    <dgm:pt modelId="{B852DCDC-B084-42F7-961E-2914209EDFC6}" cxnId="{87802467-1776-4663-9696-97B990D69A91}" type="parTrans">
      <dgm:prSet/>
      <dgm:spPr/>
    </dgm:pt>
    <dgm:pt modelId="{E2BD7954-461C-46DD-B28E-E5736BE7E58F}" cxnId="{87802467-1776-4663-9696-97B990D69A91}" type="sibTrans">
      <dgm:prSet/>
      <dgm:spPr/>
    </dgm:pt>
    <dgm:pt modelId="{61F0DC84-7FFF-4FDD-9B5D-40960093AE83}">
      <dgm:prSet phldrT="[文本]" phldr="0" custT="0"/>
      <dgm:spPr/>
      <dgm:t>
        <a:bodyPr vert="horz" wrap="square"/>
        <a:p>
          <a:pPr>
            <a:lnSpc>
              <a:spcPct val="100000"/>
            </a:lnSpc>
            <a:spcBef>
              <a:spcPct val="0"/>
            </a:spcBef>
            <a:spcAft>
              <a:spcPct val="35000"/>
            </a:spcAft>
          </a:pPr>
          <a:r>
            <a:rPr lang="zh-CN" altLang="en-US">
              <a:latin typeface="微软雅黑" panose="020B0503020204020204" charset="-122"/>
              <a:ea typeface="微软雅黑" panose="020B0503020204020204" charset="-122"/>
            </a:rPr>
            <a:t>加速折旧</a:t>
          </a:r>
          <a:r>
            <a:rPr lang="zh-CN" altLang="en-US">
              <a:latin typeface="微软雅黑" panose="020B0503020204020204" charset="-122"/>
              <a:ea typeface="微软雅黑" panose="020B0503020204020204" charset="-122"/>
            </a:rPr>
            <a:t/>
          </a:r>
          <a:endParaRPr lang="zh-CN" altLang="en-US">
            <a:latin typeface="微软雅黑" panose="020B0503020204020204" charset="-122"/>
            <a:ea typeface="微软雅黑" panose="020B0503020204020204" charset="-122"/>
          </a:endParaRPr>
        </a:p>
      </dgm:t>
    </dgm:pt>
    <dgm:pt modelId="{2CB3CEFC-83E6-4DB9-B636-5287ACC11553}" cxnId="{917AA0D5-51A2-4F15-860C-99F673827488}" type="parTrans">
      <dgm:prSet/>
      <dgm:spPr/>
      <dgm:t>
        <a:bodyPr/>
        <a:p>
          <a:endParaRPr lang="zh-CN" altLang="en-US"/>
        </a:p>
      </dgm:t>
    </dgm:pt>
    <dgm:pt modelId="{1FAE29ED-22A2-40FA-904A-0706E8542FE7}" cxnId="{917AA0D5-51A2-4F15-860C-99F673827488}" type="sibTrans">
      <dgm:prSet/>
      <dgm:spPr/>
      <dgm:t>
        <a:bodyPr/>
        <a:p>
          <a:endParaRPr lang="zh-CN" altLang="en-US"/>
        </a:p>
      </dgm:t>
    </dgm:pt>
    <dgm:pt modelId="{2C0D9F89-7CE9-4195-96AC-FB27D6AA2EF6}">
      <dgm:prSet phldrT="[文本]" phldr="0" custT="1"/>
      <dgm:spPr/>
      <dgm:t>
        <a:bodyPr vert="horz" wrap="square"/>
        <a:p>
          <a:pPr>
            <a:lnSpc>
              <a:spcPct val="100000"/>
            </a:lnSpc>
            <a:spcBef>
              <a:spcPct val="0"/>
            </a:spcBef>
            <a:spcAft>
              <a:spcPct val="15000"/>
            </a:spcAft>
          </a:pPr>
          <a:r>
            <a:rPr lang="en-US" altLang="zh-CN" sz="2000">
              <a:latin typeface="微软雅黑" panose="020B0503020204020204" charset="-122"/>
              <a:ea typeface="微软雅黑" panose="020B0503020204020204" charset="-122"/>
              <a:cs typeface="微软雅黑" panose="020B0503020204020204" charset="-122"/>
              <a:sym typeface="+mn-ea"/>
            </a:rPr>
            <a:t>双倍余额递减法</a:t>
          </a:r>
          <a:r>
            <a:rPr lang="zh-CN" altLang="en-US" sz="2000">
              <a:latin typeface="微软雅黑" panose="020B0503020204020204" charset="-122"/>
              <a:ea typeface="微软雅黑" panose="020B0503020204020204" charset="-122"/>
              <a:cs typeface="微软雅黑" panose="020B0503020204020204" charset="-122"/>
              <a:sym typeface="+mn-ea"/>
            </a:rPr>
            <a:t>、</a:t>
          </a:r>
          <a:r>
            <a:rPr lang="en-US" altLang="zh-CN" sz="2000">
              <a:latin typeface="微软雅黑" panose="020B0503020204020204" charset="-122"/>
              <a:ea typeface="微软雅黑" panose="020B0503020204020204" charset="-122"/>
              <a:cs typeface="微软雅黑" panose="020B0503020204020204" charset="-122"/>
              <a:sym typeface="+mn-ea"/>
            </a:rPr>
            <a:t>年数总和法</a:t>
          </a:r>
          <a:r>
            <a:rPr lang="en-US" altLang="zh-CN" sz="2000">
              <a:latin typeface="微软雅黑" panose="020B0503020204020204" charset="-122"/>
              <a:ea typeface="微软雅黑" panose="020B0503020204020204" charset="-122"/>
              <a:cs typeface="微软雅黑" panose="020B0503020204020204" charset="-122"/>
              <a:sym typeface="+mn-ea"/>
            </a:rPr>
            <a:t/>
          </a:r>
          <a:endParaRPr lang="en-US" altLang="zh-CN" sz="2000">
            <a:latin typeface="微软雅黑" panose="020B0503020204020204" charset="-122"/>
            <a:ea typeface="微软雅黑" panose="020B0503020204020204" charset="-122"/>
            <a:cs typeface="微软雅黑" panose="020B0503020204020204" charset="-122"/>
            <a:sym typeface="+mn-ea"/>
          </a:endParaRPr>
        </a:p>
      </dgm:t>
    </dgm:pt>
    <dgm:pt modelId="{24D9371C-2787-474E-A690-5A09190A9707}" cxnId="{8C2DD112-0E15-4B8B-874A-825077432570}" type="parTrans">
      <dgm:prSet/>
      <dgm:spPr/>
      <dgm:t>
        <a:bodyPr/>
        <a:p>
          <a:endParaRPr lang="zh-CN" altLang="en-US"/>
        </a:p>
      </dgm:t>
    </dgm:pt>
    <dgm:pt modelId="{39E6AF7E-E529-4319-B552-AB363EF4CE26}" cxnId="{8C2DD112-0E15-4B8B-874A-825077432570}" type="sibTrans">
      <dgm:prSet/>
      <dgm:spPr/>
      <dgm:t>
        <a:bodyPr/>
        <a:p>
          <a:endParaRPr lang="zh-CN" altLang="en-US"/>
        </a:p>
      </dgm:t>
    </dgm:pt>
    <dgm:pt modelId="{D5FB6A06-3991-4223-AD64-C4F7F6F4DF69}" type="pres">
      <dgm:prSet presAssocID="{468FBB7B-694A-47BF-865D-2F44C1051453}" presName="Name0" presStyleCnt="0">
        <dgm:presLayoutVars>
          <dgm:dir/>
          <dgm:animLvl val="lvl"/>
          <dgm:resizeHandles val="exact"/>
        </dgm:presLayoutVars>
      </dgm:prSet>
      <dgm:spPr/>
    </dgm:pt>
    <dgm:pt modelId="{5EB24CCF-928A-4018-A934-89F31F564A83}" type="pres">
      <dgm:prSet presAssocID="{BD5427FF-4EB1-4006-BF7F-42158E0C5129}" presName="composite" presStyleCnt="0"/>
      <dgm:spPr/>
    </dgm:pt>
    <dgm:pt modelId="{5D9704F8-5A95-419F-B794-1E2F82666BDB}" type="pres">
      <dgm:prSet presAssocID="{BD5427FF-4EB1-4006-BF7F-42158E0C5129}" presName="parTx" presStyleLbl="alignNode1" presStyleIdx="0" presStyleCnt="3">
        <dgm:presLayoutVars>
          <dgm:chMax val="0"/>
          <dgm:chPref val="0"/>
          <dgm:bulletEnabled val="1"/>
        </dgm:presLayoutVars>
      </dgm:prSet>
      <dgm:spPr/>
    </dgm:pt>
    <dgm:pt modelId="{C0A6D3D8-DBC2-45B6-8DEF-789A72552BB4}" type="pres">
      <dgm:prSet presAssocID="{BD5427FF-4EB1-4006-BF7F-42158E0C5129}" presName="desTx" presStyleLbl="alignAccFollowNode1" presStyleIdx="0" presStyleCnt="3">
        <dgm:presLayoutVars>
          <dgm:bulletEnabled val="1"/>
        </dgm:presLayoutVars>
      </dgm:prSet>
      <dgm:spPr/>
    </dgm:pt>
    <dgm:pt modelId="{C4F6D2AE-A2A5-43DC-B705-8E8ECE0E1613}" type="pres">
      <dgm:prSet presAssocID="{D47F9812-1256-4E44-A6BE-BEC559BE8FF3}" presName="space" presStyleCnt="0"/>
      <dgm:spPr/>
    </dgm:pt>
    <dgm:pt modelId="{C1832C44-4F6B-4ABA-88DC-7D5A80779E4B}" type="pres">
      <dgm:prSet presAssocID="{FE969E54-0D5D-4815-BDC4-3309E2F7325D}" presName="composite" presStyleCnt="0"/>
      <dgm:spPr/>
    </dgm:pt>
    <dgm:pt modelId="{3E0BA246-3456-471B-AD87-1436FD251DD8}" type="pres">
      <dgm:prSet presAssocID="{FE969E54-0D5D-4815-BDC4-3309E2F7325D}" presName="parTx" presStyleLbl="alignNode1" presStyleIdx="1" presStyleCnt="3">
        <dgm:presLayoutVars>
          <dgm:chMax val="0"/>
          <dgm:chPref val="0"/>
          <dgm:bulletEnabled val="1"/>
        </dgm:presLayoutVars>
      </dgm:prSet>
      <dgm:spPr/>
    </dgm:pt>
    <dgm:pt modelId="{33CF15AD-8A19-4E9A-9BED-239A79CAF737}" type="pres">
      <dgm:prSet presAssocID="{FE969E54-0D5D-4815-BDC4-3309E2F7325D}" presName="desTx" presStyleLbl="alignAccFollowNode1" presStyleIdx="1" presStyleCnt="3">
        <dgm:presLayoutVars>
          <dgm:bulletEnabled val="1"/>
        </dgm:presLayoutVars>
      </dgm:prSet>
      <dgm:spPr/>
    </dgm:pt>
    <dgm:pt modelId="{F4639A07-76C8-4329-80D5-712628979A9A}" type="pres">
      <dgm:prSet presAssocID="{D7D19B67-C01A-45D3-B5C7-B7E1B18A9F62}" presName="space" presStyleCnt="0"/>
      <dgm:spPr/>
    </dgm:pt>
    <dgm:pt modelId="{7F710124-E259-48A5-9895-471DE20AF50E}" type="pres">
      <dgm:prSet presAssocID="{61F0DC84-7FFF-4FDD-9B5D-40960093AE83}" presName="composite" presStyleCnt="0"/>
      <dgm:spPr/>
    </dgm:pt>
    <dgm:pt modelId="{FC453BFD-315B-4968-86FA-B7D3125F3320}" type="pres">
      <dgm:prSet presAssocID="{61F0DC84-7FFF-4FDD-9B5D-40960093AE83}" presName="parTx" presStyleLbl="alignNode1" presStyleIdx="2" presStyleCnt="3">
        <dgm:presLayoutVars>
          <dgm:chMax val="0"/>
          <dgm:chPref val="0"/>
          <dgm:bulletEnabled val="1"/>
        </dgm:presLayoutVars>
      </dgm:prSet>
      <dgm:spPr/>
    </dgm:pt>
    <dgm:pt modelId="{B357C82A-FE93-416B-AFBF-A74F9E99C4E4}" type="pres">
      <dgm:prSet presAssocID="{61F0DC84-7FFF-4FDD-9B5D-40960093AE83}" presName="desTx" presStyleLbl="alignAccFollowNode1" presStyleIdx="2" presStyleCnt="3">
        <dgm:presLayoutVars>
          <dgm:bulletEnabled val="1"/>
        </dgm:presLayoutVars>
      </dgm:prSet>
      <dgm:spPr/>
    </dgm:pt>
  </dgm:ptLst>
  <dgm:cxnLst>
    <dgm:cxn modelId="{B46E68A4-9F7C-487F-B745-E1FA6F1A8E1D}" srcId="{468FBB7B-694A-47BF-865D-2F44C1051453}" destId="{BD5427FF-4EB1-4006-BF7F-42158E0C5129}" srcOrd="0" destOrd="0" parTransId="{A2F6D805-3B53-408A-A2A3-20BC3BF0D242}" sibTransId="{D47F9812-1256-4E44-A6BE-BEC559BE8FF3}"/>
    <dgm:cxn modelId="{CAD0D29E-A07E-4A88-9D49-9F8F4B2A9559}" srcId="{BD5427FF-4EB1-4006-BF7F-42158E0C5129}" destId="{3A7B819B-DBE9-4610-B22A-5573EA6D532D}" srcOrd="0" destOrd="0" parTransId="{DC4BEA23-BF6E-42AD-9BF0-CFBDE86A80F1}" sibTransId="{0BF6ACD3-AE1A-4691-8CBE-DBE77AB8A685}"/>
    <dgm:cxn modelId="{48D289F9-7BC3-4BBF-B902-358E1CB11092}" srcId="{BD5427FF-4EB1-4006-BF7F-42158E0C5129}" destId="{1E477D96-A69A-44AC-8ECF-0E8E13AF783D}" srcOrd="1" destOrd="0" parTransId="{62FEF6B1-50CC-4E7F-B790-B10233D90042}" sibTransId="{6F74A29F-9FFF-4B38-AE7B-5827337D5170}"/>
    <dgm:cxn modelId="{8C24FA28-7BA4-4031-BE8E-11CBD6DE1D05}" srcId="{468FBB7B-694A-47BF-865D-2F44C1051453}" destId="{FE969E54-0D5D-4815-BDC4-3309E2F7325D}" srcOrd="1" destOrd="0" parTransId="{B5D9FB86-EEBE-488F-B7DE-B7CF5C9166C5}" sibTransId="{D7D19B67-C01A-45D3-B5C7-B7E1B18A9F62}"/>
    <dgm:cxn modelId="{5AACD301-5B2D-4F5F-B6D1-945464B5E312}" srcId="{FE969E54-0D5D-4815-BDC4-3309E2F7325D}" destId="{35600F67-42C2-4D1B-B072-DC2A36FCB136}" srcOrd="0" destOrd="1" parTransId="{B4BC79E1-FDBA-43D1-A988-1BE8090EDA7A}" sibTransId="{AD46A0AA-C45A-46D2-89AF-28390F99F9D0}"/>
    <dgm:cxn modelId="{87802467-1776-4663-9696-97B990D69A91}" srcId="{FE969E54-0D5D-4815-BDC4-3309E2F7325D}" destId="{EB49B848-6657-43F7-812B-C1072B68A3F6}" srcOrd="1" destOrd="1" parTransId="{B852DCDC-B084-42F7-961E-2914209EDFC6}" sibTransId="{E2BD7954-461C-46DD-B28E-E5736BE7E58F}"/>
    <dgm:cxn modelId="{917AA0D5-51A2-4F15-860C-99F673827488}" srcId="{468FBB7B-694A-47BF-865D-2F44C1051453}" destId="{61F0DC84-7FFF-4FDD-9B5D-40960093AE83}" srcOrd="2" destOrd="0" parTransId="{2CB3CEFC-83E6-4DB9-B636-5287ACC11553}" sibTransId="{1FAE29ED-22A2-40FA-904A-0706E8542FE7}"/>
    <dgm:cxn modelId="{8C2DD112-0E15-4B8B-874A-825077432570}" srcId="{61F0DC84-7FFF-4FDD-9B5D-40960093AE83}" destId="{2C0D9F89-7CE9-4195-96AC-FB27D6AA2EF6}" srcOrd="0" destOrd="2" parTransId="{24D9371C-2787-474E-A690-5A09190A9707}" sibTransId="{39E6AF7E-E529-4319-B552-AB363EF4CE26}"/>
    <dgm:cxn modelId="{9BD8E419-63D4-4F94-BD4A-C846D8401A77}" type="presOf" srcId="{468FBB7B-694A-47BF-865D-2F44C1051453}" destId="{D5FB6A06-3991-4223-AD64-C4F7F6F4DF69}" srcOrd="0" destOrd="0" presId="urn:microsoft.com/office/officeart/2005/8/layout/hList1"/>
    <dgm:cxn modelId="{E8007BEF-6DF9-4FB7-9E83-9F1EE87C9416}" type="presParOf" srcId="{D5FB6A06-3991-4223-AD64-C4F7F6F4DF69}" destId="{5EB24CCF-928A-4018-A934-89F31F564A83}" srcOrd="0" destOrd="0" presId="urn:microsoft.com/office/officeart/2005/8/layout/hList1"/>
    <dgm:cxn modelId="{EE5427B1-A364-4043-A4F3-84115DF3AE57}" type="presParOf" srcId="{5EB24CCF-928A-4018-A934-89F31F564A83}" destId="{5D9704F8-5A95-419F-B794-1E2F82666BDB}" srcOrd="0" destOrd="0" presId="urn:microsoft.com/office/officeart/2005/8/layout/hList1"/>
    <dgm:cxn modelId="{A2DCE8A6-7FDB-40FE-A910-BA9ED5C290F1}" type="presOf" srcId="{BD5427FF-4EB1-4006-BF7F-42158E0C5129}" destId="{5D9704F8-5A95-419F-B794-1E2F82666BDB}" srcOrd="0" destOrd="0" presId="urn:microsoft.com/office/officeart/2005/8/layout/hList1"/>
    <dgm:cxn modelId="{49DA0EC6-37F0-44BC-91E1-BBD858E21FEF}" type="presParOf" srcId="{5EB24CCF-928A-4018-A934-89F31F564A83}" destId="{C0A6D3D8-DBC2-45B6-8DEF-789A72552BB4}" srcOrd="1" destOrd="0" presId="urn:microsoft.com/office/officeart/2005/8/layout/hList1"/>
    <dgm:cxn modelId="{0E54E89F-8CAE-49F0-AE52-D9D2FAD5AEA4}" type="presOf" srcId="{3A7B819B-DBE9-4610-B22A-5573EA6D532D}" destId="{C0A6D3D8-DBC2-45B6-8DEF-789A72552BB4}" srcOrd="0" destOrd="0" presId="urn:microsoft.com/office/officeart/2005/8/layout/hList1"/>
    <dgm:cxn modelId="{AAC89F25-4CFE-46CA-B7C6-1A98220689F8}" type="presOf" srcId="{1E477D96-A69A-44AC-8ECF-0E8E13AF783D}" destId="{C0A6D3D8-DBC2-45B6-8DEF-789A72552BB4}" srcOrd="0" destOrd="1" presId="urn:microsoft.com/office/officeart/2005/8/layout/hList1"/>
    <dgm:cxn modelId="{4F4F2B64-19CE-4C07-896C-9BEC2B5A137A}" type="presParOf" srcId="{D5FB6A06-3991-4223-AD64-C4F7F6F4DF69}" destId="{C4F6D2AE-A2A5-43DC-B705-8E8ECE0E1613}" srcOrd="1" destOrd="0" presId="urn:microsoft.com/office/officeart/2005/8/layout/hList1"/>
    <dgm:cxn modelId="{EBC57DA8-8D31-482B-8DF0-ABEB746B5C38}" type="presParOf" srcId="{D5FB6A06-3991-4223-AD64-C4F7F6F4DF69}" destId="{C1832C44-4F6B-4ABA-88DC-7D5A80779E4B}" srcOrd="2" destOrd="0" presId="urn:microsoft.com/office/officeart/2005/8/layout/hList1"/>
    <dgm:cxn modelId="{4FEA23EE-4D26-4AE5-A92B-FE7A6E6AD371}" type="presParOf" srcId="{C1832C44-4F6B-4ABA-88DC-7D5A80779E4B}" destId="{3E0BA246-3456-471B-AD87-1436FD251DD8}" srcOrd="0" destOrd="2" presId="urn:microsoft.com/office/officeart/2005/8/layout/hList1"/>
    <dgm:cxn modelId="{E73663B3-EA08-4C77-A0A0-A623FEE695D5}" type="presOf" srcId="{FE969E54-0D5D-4815-BDC4-3309E2F7325D}" destId="{3E0BA246-3456-471B-AD87-1436FD251DD8}" srcOrd="0" destOrd="0" presId="urn:microsoft.com/office/officeart/2005/8/layout/hList1"/>
    <dgm:cxn modelId="{EEC9B3EB-7A86-4C39-BEDC-6FAC2397F0E7}" type="presParOf" srcId="{C1832C44-4F6B-4ABA-88DC-7D5A80779E4B}" destId="{33CF15AD-8A19-4E9A-9BED-239A79CAF737}" srcOrd="1" destOrd="2" presId="urn:microsoft.com/office/officeart/2005/8/layout/hList1"/>
    <dgm:cxn modelId="{7A031F4A-B517-43AA-B930-B492BDA40FE8}" type="presOf" srcId="{35600F67-42C2-4D1B-B072-DC2A36FCB136}" destId="{33CF15AD-8A19-4E9A-9BED-239A79CAF737}" srcOrd="0" destOrd="0" presId="urn:microsoft.com/office/officeart/2005/8/layout/hList1"/>
    <dgm:cxn modelId="{3E1BDCA8-4ECA-4C5C-82A6-0E52D5FB1BBE}" type="presOf" srcId="{EB49B848-6657-43F7-812B-C1072B68A3F6}" destId="{33CF15AD-8A19-4E9A-9BED-239A79CAF737}" srcOrd="0" destOrd="1" presId="urn:microsoft.com/office/officeart/2005/8/layout/hList1"/>
    <dgm:cxn modelId="{3042D712-4C99-4AF8-938B-A30F359A20D5}" type="presParOf" srcId="{D5FB6A06-3991-4223-AD64-C4F7F6F4DF69}" destId="{F4639A07-76C8-4329-80D5-712628979A9A}" srcOrd="3" destOrd="0" presId="urn:microsoft.com/office/officeart/2005/8/layout/hList1"/>
    <dgm:cxn modelId="{868183BF-8BC6-47D6-8A15-204793BC3007}" type="presParOf" srcId="{D5FB6A06-3991-4223-AD64-C4F7F6F4DF69}" destId="{7F710124-E259-48A5-9895-471DE20AF50E}" srcOrd="4" destOrd="0" presId="urn:microsoft.com/office/officeart/2005/8/layout/hList1"/>
    <dgm:cxn modelId="{31F95122-A15E-4A78-8122-E96EF3F70F99}" type="presParOf" srcId="{7F710124-E259-48A5-9895-471DE20AF50E}" destId="{FC453BFD-315B-4968-86FA-B7D3125F3320}" srcOrd="0" destOrd="4" presId="urn:microsoft.com/office/officeart/2005/8/layout/hList1"/>
    <dgm:cxn modelId="{9010AF0B-00C3-45FF-83B9-4CE51A5F2EFC}" type="presOf" srcId="{61F0DC84-7FFF-4FDD-9B5D-40960093AE83}" destId="{FC453BFD-315B-4968-86FA-B7D3125F3320}" srcOrd="0" destOrd="0" presId="urn:microsoft.com/office/officeart/2005/8/layout/hList1"/>
    <dgm:cxn modelId="{E7E03B69-0C55-442A-A0B5-08BD3ADD5010}" type="presParOf" srcId="{7F710124-E259-48A5-9895-471DE20AF50E}" destId="{B357C82A-FE93-416B-AFBF-A74F9E99C4E4}" srcOrd="1" destOrd="4" presId="urn:microsoft.com/office/officeart/2005/8/layout/hList1"/>
    <dgm:cxn modelId="{FBA8C79A-E707-45DE-8643-F64ABB0E1A87}" type="presOf" srcId="{2C0D9F89-7CE9-4195-96AC-FB27D6AA2EF6}" destId="{B357C82A-FE93-416B-AFBF-A74F9E99C4E4}" srcOrd="0"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8CED798-24A6-4160-A4DF-B0E5BB8236C2}" type="doc">
      <dgm:prSet loTypeId="list" loCatId="list" qsTypeId="urn:microsoft.com/office/officeart/2005/8/quickstyle/simple1" qsCatId="simple" csTypeId="urn:microsoft.com/office/officeart/2005/8/colors/accent1_2" csCatId="accent1" phldr="0"/>
      <dgm:spPr/>
      <dgm:t>
        <a:bodyPr/>
        <a:p>
          <a:endParaRPr lang="zh-CN" altLang="en-US"/>
        </a:p>
      </dgm:t>
    </dgm:pt>
    <dgm:pt modelId="{D82838E6-C31C-4EBD-B58C-0C991331B678}">
      <dgm:prSet phldrT="[文本]" phldr="0" custT="1"/>
      <dgm:spPr/>
      <dgm:t>
        <a:bodyPr vert="horz" wrap="square"/>
        <a:p>
          <a:pPr algn="l">
            <a:lnSpc>
              <a:spcPct val="150000"/>
            </a:lnSpc>
            <a:spcBef>
              <a:spcPct val="0"/>
            </a:spcBef>
            <a:spcAft>
              <a:spcPct val="35000"/>
            </a:spcAft>
          </a:pPr>
          <a:r>
            <a:rPr lang="zh-CN" altLang="en-US" sz="2000" b="1">
              <a:latin typeface="微软雅黑" panose="020B0503020204020204" charset="-122"/>
              <a:ea typeface="微软雅黑" panose="020B0503020204020204" charset="-122"/>
              <a:cs typeface="微软雅黑" panose="020B0503020204020204" charset="-122"/>
            </a:rPr>
            <a:t>缩短折旧年限方法</a:t>
          </a:r>
          <a:r>
            <a:rPr lang="zh-CN" altLang="en-US" sz="2000">
              <a:latin typeface="微软雅黑" panose="020B0503020204020204" charset="-122"/>
              <a:ea typeface="微软雅黑" panose="020B0503020204020204" charset="-122"/>
              <a:cs typeface="微软雅黑" panose="020B0503020204020204" charset="-122"/>
            </a:rPr>
            <a:t/>
          </a:r>
          <a:endParaRPr lang="zh-CN" altLang="en-US" sz="2000">
            <a:latin typeface="微软雅黑" panose="020B0503020204020204" charset="-122"/>
            <a:ea typeface="微软雅黑" panose="020B0503020204020204" charset="-122"/>
            <a:cs typeface="微软雅黑" panose="020B0503020204020204" charset="-122"/>
          </a:endParaRPr>
        </a:p>
        <a:p>
          <a:pPr algn="l">
            <a:lnSpc>
              <a:spcPct val="150000"/>
            </a:lnSpc>
            <a:spcBef>
              <a:spcPct val="0"/>
            </a:spcBef>
            <a:spcAft>
              <a:spcPct val="35000"/>
            </a:spcAft>
          </a:pPr>
          <a:r>
            <a:rPr lang="zh-CN" altLang="en-US" sz="2000" b="1">
              <a:latin typeface="微软雅黑" panose="020B0503020204020204" charset="-122"/>
              <a:ea typeface="微软雅黑" panose="020B0503020204020204" charset="-122"/>
              <a:cs typeface="微软雅黑" panose="020B0503020204020204" charset="-122"/>
            </a:rPr>
            <a:t>政策规定：</a:t>
          </a:r>
          <a:r>
            <a:rPr lang="zh-CN" altLang="en-US" sz="2000">
              <a:latin typeface="微软雅黑" panose="020B0503020204020204" charset="-122"/>
              <a:ea typeface="微软雅黑" panose="020B0503020204020204" charset="-122"/>
              <a:cs typeface="微软雅黑" panose="020B0503020204020204" charset="-122"/>
            </a:rPr>
            <a:t>企业采取缩短折旧年限方法的，对其购置的新固定资产，最低折旧年限不得低于</a:t>
          </a:r>
          <a:r>
            <a:rPr lang="zh-CN" altLang="en-US" sz="2000" b="1">
              <a:latin typeface="微软雅黑" panose="020B0503020204020204" charset="-122"/>
              <a:ea typeface="微软雅黑" panose="020B0503020204020204" charset="-122"/>
              <a:cs typeface="微软雅黑" panose="020B0503020204020204" charset="-122"/>
            </a:rPr>
            <a:t>《中华人民共和国企业所得税法实施条例》第六十条</a:t>
          </a:r>
          <a:r>
            <a:rPr lang="zh-CN" altLang="en-US" sz="2000">
              <a:latin typeface="微软雅黑" panose="020B0503020204020204" charset="-122"/>
              <a:ea typeface="微软雅黑" panose="020B0503020204020204" charset="-122"/>
              <a:cs typeface="微软雅黑" panose="020B0503020204020204" charset="-122"/>
            </a:rPr>
            <a:t>规定的折旧年限的60%；</a:t>
          </a:r>
          <a:endParaRPr lang="zh-CN" altLang="en-US" sz="2000">
            <a:latin typeface="微软雅黑" panose="020B0503020204020204" charset="-122"/>
            <a:ea typeface="微软雅黑" panose="020B0503020204020204" charset="-122"/>
            <a:cs typeface="微软雅黑" panose="020B0503020204020204" charset="-122"/>
          </a:endParaRPr>
        </a:p>
        <a:p>
          <a:pPr algn="l">
            <a:lnSpc>
              <a:spcPct val="150000"/>
            </a:lnSpc>
            <a:spcBef>
              <a:spcPct val="0"/>
            </a:spcBef>
            <a:spcAft>
              <a:spcPct val="35000"/>
            </a:spcAft>
          </a:pPr>
          <a:r>
            <a:rPr lang="zh-CN" altLang="en-US" sz="2000">
              <a:latin typeface="微软雅黑" panose="020B0503020204020204" charset="-122"/>
              <a:ea typeface="微软雅黑" panose="020B0503020204020204" charset="-122"/>
              <a:cs typeface="微软雅黑" panose="020B0503020204020204" charset="-122"/>
            </a:rPr>
            <a:t>若为购置已使用过的固定资产，其最低折旧年限不得低于</a:t>
          </a:r>
          <a:r>
            <a:rPr lang="zh-CN" altLang="en-US" sz="2000">
              <a:latin typeface="微软雅黑" panose="020B0503020204020204" charset="-122"/>
              <a:ea typeface="微软雅黑" panose="020B0503020204020204" charset="-122"/>
              <a:cs typeface="微软雅黑" panose="020B0503020204020204" charset="-122"/>
              <a:sym typeface="+mn-ea"/>
            </a:rPr>
            <a:t>中华人民共和国企业所得税法实施条例》规定的最低折旧年限减去已使用年限后剩余年限的</a:t>
          </a:r>
          <a:r>
            <a:rPr lang="en-US" altLang="zh-CN" sz="2000">
              <a:latin typeface="微软雅黑" panose="020B0503020204020204" charset="-122"/>
              <a:ea typeface="微软雅黑" panose="020B0503020204020204" charset="-122"/>
              <a:cs typeface="微软雅黑" panose="020B0503020204020204" charset="-122"/>
              <a:sym typeface="+mn-ea"/>
            </a:rPr>
            <a:t>60%</a:t>
          </a:r>
          <a:r>
            <a:rPr lang="zh-CN" altLang="en-US" sz="2000">
              <a:latin typeface="微软雅黑" panose="020B0503020204020204" charset="-122"/>
              <a:ea typeface="微软雅黑" panose="020B0503020204020204" charset="-122"/>
              <a:cs typeface="微软雅黑" panose="020B0503020204020204" charset="-122"/>
              <a:sym typeface="+mn-ea"/>
            </a:rPr>
            <a:t>。最低折旧年限一经确定，一般不得变更。</a:t>
          </a:r>
          <a:r>
            <a:rPr lang="zh-CN" altLang="en-US" sz="2000">
              <a:latin typeface="微软雅黑" panose="020B0503020204020204" charset="-122"/>
              <a:ea typeface="微软雅黑" panose="020B0503020204020204" charset="-122"/>
              <a:cs typeface="微软雅黑" panose="020B0503020204020204" charset="-122"/>
              <a:sym typeface="+mn-ea"/>
            </a:rPr>
            <a:t/>
          </a:r>
          <a:endParaRPr lang="zh-CN" altLang="en-US" sz="2000">
            <a:latin typeface="微软雅黑" panose="020B0503020204020204" charset="-122"/>
            <a:ea typeface="微软雅黑" panose="020B0503020204020204" charset="-122"/>
            <a:cs typeface="微软雅黑" panose="020B0503020204020204" charset="-122"/>
            <a:sym typeface="+mn-ea"/>
          </a:endParaRPr>
        </a:p>
      </dgm:t>
    </dgm:pt>
    <dgm:pt modelId="{DC284D5C-B7A8-4E26-BDF6-E69402B2873F}" cxnId="{7E3C35C8-3DF3-4BCC-851C-08599A841DAB}" type="parTrans">
      <dgm:prSet/>
      <dgm:spPr/>
      <dgm:t>
        <a:bodyPr/>
        <a:p>
          <a:endParaRPr lang="zh-CN" altLang="en-US"/>
        </a:p>
      </dgm:t>
    </dgm:pt>
    <dgm:pt modelId="{74B5F767-2303-4D5A-8FD7-570D52523413}" cxnId="{7E3C35C8-3DF3-4BCC-851C-08599A841DAB}" type="sibTrans">
      <dgm:prSet/>
      <dgm:spPr/>
      <dgm:t>
        <a:bodyPr/>
        <a:p>
          <a:endParaRPr lang="zh-CN" altLang="en-US"/>
        </a:p>
      </dgm:t>
    </dgm:pt>
    <dgm:pt modelId="{906887FB-01DE-46E1-9312-97F8DF38EE6D}" type="pres">
      <dgm:prSet presAssocID="{98CED798-24A6-4160-A4DF-B0E5BB8236C2}" presName="diagram" presStyleCnt="0">
        <dgm:presLayoutVars>
          <dgm:dir/>
          <dgm:resizeHandles val="exact"/>
        </dgm:presLayoutVars>
      </dgm:prSet>
      <dgm:spPr/>
    </dgm:pt>
    <dgm:pt modelId="{52FDF2A5-21FC-4943-A856-33657F608538}" type="pres">
      <dgm:prSet presAssocID="{D82838E6-C31C-4EBD-B58C-0C991331B678}" presName="node" presStyleLbl="node1" presStyleIdx="0" presStyleCnt="1">
        <dgm:presLayoutVars>
          <dgm:bulletEnabled val="1"/>
        </dgm:presLayoutVars>
      </dgm:prSet>
      <dgm:spPr/>
    </dgm:pt>
  </dgm:ptLst>
  <dgm:cxnLst>
    <dgm:cxn modelId="{7E3C35C8-3DF3-4BCC-851C-08599A841DAB}" srcId="{98CED798-24A6-4160-A4DF-B0E5BB8236C2}" destId="{D82838E6-C31C-4EBD-B58C-0C991331B678}" srcOrd="0" destOrd="0" parTransId="{DC284D5C-B7A8-4E26-BDF6-E69402B2873F}" sibTransId="{74B5F767-2303-4D5A-8FD7-570D52523413}"/>
    <dgm:cxn modelId="{E53E614A-DBFC-483B-B5A2-8CB3A0E03131}" type="presOf" srcId="{98CED798-24A6-4160-A4DF-B0E5BB8236C2}" destId="{906887FB-01DE-46E1-9312-97F8DF38EE6D}" srcOrd="0" destOrd="0" presId="urn:microsoft.com/office/officeart/2005/8/layout/default"/>
    <dgm:cxn modelId="{F4130E82-0AEB-4D38-A942-53EA6D2B5337}" type="presParOf" srcId="{906887FB-01DE-46E1-9312-97F8DF38EE6D}" destId="{52FDF2A5-21FC-4943-A856-33657F608538}" srcOrd="0" destOrd="0" presId="urn:microsoft.com/office/officeart/2005/8/layout/default"/>
    <dgm:cxn modelId="{DC08E602-F893-4819-9DB1-9B7E847361DE}" type="presOf" srcId="{D82838E6-C31C-4EBD-B58C-0C991331B678}" destId="{52FDF2A5-21FC-4943-A856-33657F608538}"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9587865" cy="5945505"/>
        <a:chOff x="0" y="0"/>
        <a:chExt cx="9587865" cy="5945505"/>
      </a:xfrm>
    </dsp:grpSpPr>
    <dsp:sp modelId="{8EA24BC0-0B8D-42E9-A25F-7CA5AD90CCA1}">
      <dsp:nvSpPr>
        <dsp:cNvPr id="3" name="矩形 2"/>
        <dsp:cNvSpPr/>
      </dsp:nvSpPr>
      <dsp:spPr bwMode="white">
        <a:xfrm>
          <a:off x="-29" y="1025202"/>
          <a:ext cx="2996235" cy="1797741"/>
        </a:xfrm>
        <a:prstGeom prst="rect">
          <a:avLst/>
        </a:prstGeom>
      </dsp:spPr>
      <dsp:style>
        <a:lnRef idx="2">
          <a:schemeClr val="lt1"/>
        </a:lnRef>
        <a:fillRef idx="1">
          <a:schemeClr val="accent1">
            <a:shade val="80000"/>
            <a:hueOff val="0"/>
            <a:satOff val="0"/>
            <a:lumOff val="0"/>
            <a:alpha val="100000"/>
          </a:schemeClr>
        </a:fillRef>
        <a:effectRef idx="0">
          <a:scrgbClr r="0" g="0" b="0"/>
        </a:effectRef>
        <a:fontRef idx="minor">
          <a:schemeClr val="lt1"/>
        </a:fontRef>
      </dsp:style>
      <dsp:txBody>
        <a:bodyPr vert="horz" wrap="square" lIns="53340" tIns="53340" rIns="53340" bIns="53340" anchor="t"/>
        <a:lstStyle>
          <a:lvl1pPr algn="l">
            <a:defRPr sz="4300"/>
          </a:lvl1pPr>
          <a:lvl2pPr marL="285750" indent="-285750" algn="l">
            <a:defRPr sz="3300"/>
          </a:lvl2pPr>
          <a:lvl3pPr marL="571500" indent="-285750" algn="l">
            <a:defRPr sz="3300"/>
          </a:lvl3pPr>
          <a:lvl4pPr marL="857250" indent="-285750" algn="l">
            <a:defRPr sz="3300"/>
          </a:lvl4pPr>
          <a:lvl5pPr marL="1143000" indent="-285750" algn="l">
            <a:defRPr sz="3300"/>
          </a:lvl5pPr>
          <a:lvl6pPr marL="1428750" indent="-285750" algn="l">
            <a:defRPr sz="3300"/>
          </a:lvl6pPr>
          <a:lvl7pPr marL="1714500" indent="-285750" algn="l">
            <a:defRPr sz="3300"/>
          </a:lvl7pPr>
          <a:lvl8pPr marL="2000250" indent="-285750" algn="l">
            <a:defRPr sz="3300"/>
          </a:lvl8pPr>
          <a:lvl9pPr marL="2286000" indent="-285750" algn="l">
            <a:defRPr sz="3300"/>
          </a:lvl9pPr>
        </a:lstStyle>
        <a:p>
          <a:pPr lvl="0" algn="ctr">
            <a:lnSpc>
              <a:spcPct val="100000"/>
            </a:lnSpc>
            <a:spcBef>
              <a:spcPct val="0"/>
            </a:spcBef>
            <a:spcAft>
              <a:spcPct val="35000"/>
            </a:spcAft>
          </a:pPr>
          <a:r>
            <a:rPr lang="zh-CN" altLang="en-US" sz="1400" b="1">
              <a:latin typeface="微软雅黑" panose="020B0503020204020204" charset="-122"/>
              <a:ea typeface="微软雅黑" panose="020B0503020204020204" charset="-122"/>
            </a:rPr>
            <a:t>总分机构汇总计算</a:t>
          </a:r>
          <a:endParaRPr lang="zh-CN" altLang="en-US" sz="1400">
            <a:latin typeface="微软雅黑" panose="020B0503020204020204" charset="-122"/>
            <a:ea typeface="微软雅黑" panose="020B0503020204020204" charset="-122"/>
          </a:endParaRPr>
        </a:p>
        <a:p>
          <a:pPr lvl="0" algn="l">
            <a:lnSpc>
              <a:spcPct val="100000"/>
            </a:lnSpc>
            <a:spcBef>
              <a:spcPct val="0"/>
            </a:spcBef>
            <a:spcAft>
              <a:spcPct val="35000"/>
            </a:spcAft>
          </a:pPr>
          <a:r>
            <a:rPr altLang="en-US" sz="1400">
              <a:latin typeface="微软雅黑" panose="020B0503020204020204" charset="-122"/>
              <a:ea typeface="微软雅黑" panose="020B0503020204020204" charset="-122"/>
            </a:rPr>
            <a:t>企业设立不具有法人资格分支机构的，应当汇总计算总机构及其各分支机构的从业人数、资产总额、年度应纳税所得额，依据合计数判断是否符合小型微利企业条件</a:t>
          </a:r>
          <a:r>
            <a:rPr altLang="en-US" sz="1400"/>
            <a:t>。</a:t>
          </a:r>
          <a:endParaRPr altLang="en-US" sz="1400"/>
        </a:p>
        <a:p>
          <a:pPr marL="114300" lvl="1" indent="-114300">
            <a:lnSpc>
              <a:spcPct val="100000"/>
            </a:lnSpc>
            <a:spcBef>
              <a:spcPct val="0"/>
            </a:spcBef>
            <a:spcAft>
              <a:spcPct val="15000"/>
            </a:spcAft>
            <a:buChar char="•"/>
          </a:pPr>
          <a:endParaRPr altLang="en-US" sz="1400"/>
        </a:p>
      </dsp:txBody>
      <dsp:txXfrm>
        <a:off x="-29" y="1025202"/>
        <a:ext cx="2996235" cy="1797741"/>
      </dsp:txXfrm>
    </dsp:sp>
    <dsp:sp modelId="{A3974D1E-D32E-47DA-BFE3-BD66226FC69C}">
      <dsp:nvSpPr>
        <dsp:cNvPr id="4" name="矩形 3"/>
        <dsp:cNvSpPr/>
      </dsp:nvSpPr>
      <dsp:spPr bwMode="white">
        <a:xfrm>
          <a:off x="3295830" y="1025202"/>
          <a:ext cx="2996235" cy="1797741"/>
        </a:xfrm>
        <a:prstGeom prst="rect">
          <a:avLst/>
        </a:prstGeom>
      </dsp:spPr>
      <dsp:style>
        <a:lnRef idx="2">
          <a:schemeClr val="lt1"/>
        </a:lnRef>
        <a:fillRef idx="1">
          <a:schemeClr val="accent1">
            <a:shade val="80000"/>
            <a:hueOff val="48000"/>
            <a:satOff val="-783"/>
            <a:lumOff val="5176"/>
            <a:alpha val="100000"/>
          </a:schemeClr>
        </a:fillRef>
        <a:effectRef idx="0">
          <a:scrgbClr r="0" g="0" b="0"/>
        </a:effectRef>
        <a:fontRef idx="minor">
          <a:schemeClr val="lt1"/>
        </a:fontRef>
      </dsp:style>
      <dsp:txBody>
        <a:bodyPr vert="horz" wrap="square" lIns="53340" tIns="53340" rIns="53340" bIns="53340" anchor="ctr"/>
        <a:lstStyle>
          <a:lvl1pPr algn="ctr">
            <a:defRPr sz="4300"/>
          </a:lvl1pPr>
          <a:lvl2pPr marL="285750" indent="-285750" algn="ctr">
            <a:defRPr sz="3300"/>
          </a:lvl2pPr>
          <a:lvl3pPr marL="571500" indent="-285750" algn="ctr">
            <a:defRPr sz="3300"/>
          </a:lvl3pPr>
          <a:lvl4pPr marL="857250" indent="-285750" algn="ctr">
            <a:defRPr sz="3300"/>
          </a:lvl4pPr>
          <a:lvl5pPr marL="1143000" indent="-285750" algn="ctr">
            <a:defRPr sz="3300"/>
          </a:lvl5pPr>
          <a:lvl6pPr marL="1428750" indent="-285750" algn="ctr">
            <a:defRPr sz="3300"/>
          </a:lvl6pPr>
          <a:lvl7pPr marL="1714500" indent="-285750" algn="ctr">
            <a:defRPr sz="3300"/>
          </a:lvl7pPr>
          <a:lvl8pPr marL="2000250" indent="-285750" algn="ctr">
            <a:defRPr sz="3300"/>
          </a:lvl8pPr>
          <a:lvl9pPr marL="2286000" indent="-285750" algn="ctr">
            <a:defRPr sz="3300"/>
          </a:lvl9pPr>
        </a:lstStyle>
        <a:p>
          <a:pPr lvl="0">
            <a:lnSpc>
              <a:spcPct val="100000"/>
            </a:lnSpc>
            <a:spcBef>
              <a:spcPct val="0"/>
            </a:spcBef>
            <a:spcAft>
              <a:spcPct val="35000"/>
            </a:spcAft>
          </a:pPr>
          <a:r>
            <a:rPr lang="zh-CN" altLang="en-US" sz="1400" b="1">
              <a:latin typeface="微软雅黑" panose="020B0503020204020204" charset="-122"/>
              <a:ea typeface="微软雅黑" panose="020B0503020204020204" charset="-122"/>
            </a:rPr>
            <a:t>不区分征收方式</a:t>
          </a:r>
          <a:endParaRPr lang="zh-CN" altLang="en-US" sz="1400">
            <a:latin typeface="微软雅黑" panose="020B0503020204020204" charset="-122"/>
            <a:ea typeface="微软雅黑" panose="020B0503020204020204" charset="-122"/>
          </a:endParaRPr>
        </a:p>
        <a:p>
          <a:pPr lvl="0" algn="l">
            <a:lnSpc>
              <a:spcPct val="100000"/>
            </a:lnSpc>
            <a:spcBef>
              <a:spcPct val="0"/>
            </a:spcBef>
            <a:spcAft>
              <a:spcPct val="35000"/>
            </a:spcAft>
          </a:pPr>
          <a:r>
            <a:rPr lang="zh-CN" altLang="en-US" sz="1400">
              <a:latin typeface="微软雅黑" panose="020B0503020204020204" charset="-122"/>
              <a:ea typeface="微软雅黑" panose="020B0503020204020204" charset="-122"/>
            </a:rPr>
            <a:t>小型微利企业无论按查账征收方式或核定征收方式缴纳企业所得税，均可享受小型微利企业所得税优惠政策。</a:t>
          </a:r>
          <a:endParaRPr lang="zh-CN" altLang="en-US" sz="1500"/>
        </a:p>
        <a:p>
          <a:pPr lvl="0">
            <a:lnSpc>
              <a:spcPct val="100000"/>
            </a:lnSpc>
            <a:spcBef>
              <a:spcPct val="0"/>
            </a:spcBef>
            <a:spcAft>
              <a:spcPct val="35000"/>
            </a:spcAft>
          </a:pPr>
          <a:endParaRPr lang="zh-CN" altLang="en-US" sz="1500"/>
        </a:p>
      </dsp:txBody>
      <dsp:txXfrm>
        <a:off x="3295830" y="1025202"/>
        <a:ext cx="2996235" cy="1797741"/>
      </dsp:txXfrm>
    </dsp:sp>
    <dsp:sp modelId="{D62CCB3D-C0B5-4702-B0E7-2BCC3AC6BED6}">
      <dsp:nvSpPr>
        <dsp:cNvPr id="5" name="矩形 4"/>
        <dsp:cNvSpPr/>
      </dsp:nvSpPr>
      <dsp:spPr bwMode="white">
        <a:xfrm>
          <a:off x="6591688" y="1025202"/>
          <a:ext cx="2996235" cy="1797741"/>
        </a:xfrm>
        <a:prstGeom prst="rect">
          <a:avLst/>
        </a:prstGeom>
      </dsp:spPr>
      <dsp:style>
        <a:lnRef idx="2">
          <a:schemeClr val="lt1"/>
        </a:lnRef>
        <a:fillRef idx="1">
          <a:schemeClr val="accent1">
            <a:shade val="80000"/>
            <a:hueOff val="96000"/>
            <a:satOff val="-1568"/>
            <a:lumOff val="10353"/>
            <a:alpha val="100000"/>
          </a:schemeClr>
        </a:fillRef>
        <a:effectRef idx="0">
          <a:scrgbClr r="0" g="0" b="0"/>
        </a:effectRef>
        <a:fontRef idx="minor">
          <a:schemeClr val="lt1"/>
        </a:fontRef>
      </dsp:style>
      <dsp:txBody>
        <a:bodyPr vert="horz" wrap="square" lIns="57150" tIns="57150" rIns="57150" bIns="57150" anchor="ctr"/>
        <a:lstStyle>
          <a:lvl1pPr algn="ctr">
            <a:defRPr sz="4300"/>
          </a:lvl1pPr>
          <a:lvl2pPr marL="285750" indent="-285750" algn="ctr">
            <a:defRPr sz="3300"/>
          </a:lvl2pPr>
          <a:lvl3pPr marL="571500" indent="-285750" algn="ctr">
            <a:defRPr sz="3300"/>
          </a:lvl3pPr>
          <a:lvl4pPr marL="857250" indent="-285750" algn="ctr">
            <a:defRPr sz="3300"/>
          </a:lvl4pPr>
          <a:lvl5pPr marL="1143000" indent="-285750" algn="ctr">
            <a:defRPr sz="3300"/>
          </a:lvl5pPr>
          <a:lvl6pPr marL="1428750" indent="-285750" algn="ctr">
            <a:defRPr sz="3300"/>
          </a:lvl6pPr>
          <a:lvl7pPr marL="1714500" indent="-285750" algn="ctr">
            <a:defRPr sz="3300"/>
          </a:lvl7pPr>
          <a:lvl8pPr marL="2000250" indent="-285750" algn="ctr">
            <a:defRPr sz="3300"/>
          </a:lvl8pPr>
          <a:lvl9pPr marL="2286000" indent="-285750" algn="ctr">
            <a:defRPr sz="3300"/>
          </a:lvl9pPr>
        </a:lstStyle>
        <a:p>
          <a:pPr lvl="0">
            <a:lnSpc>
              <a:spcPct val="100000"/>
            </a:lnSpc>
            <a:spcBef>
              <a:spcPct val="0"/>
            </a:spcBef>
            <a:spcAft>
              <a:spcPct val="35000"/>
            </a:spcAft>
          </a:pPr>
          <a:r>
            <a:rPr lang="zh-CN" altLang="en-US" sz="1500" b="1">
              <a:latin typeface="微软雅黑" panose="020B0503020204020204" charset="-122"/>
              <a:ea typeface="微软雅黑" panose="020B0503020204020204" charset="-122"/>
            </a:rPr>
            <a:t>申报即享</a:t>
          </a:r>
          <a:endParaRPr lang="zh-CN" altLang="en-US" sz="1500">
            <a:latin typeface="微软雅黑" panose="020B0503020204020204" charset="-122"/>
            <a:ea typeface="微软雅黑" panose="020B0503020204020204" charset="-122"/>
          </a:endParaRPr>
        </a:p>
        <a:p>
          <a:pPr lvl="0" algn="l">
            <a:lnSpc>
              <a:spcPct val="100000"/>
            </a:lnSpc>
            <a:spcBef>
              <a:spcPct val="0"/>
            </a:spcBef>
            <a:spcAft>
              <a:spcPct val="35000"/>
            </a:spcAft>
          </a:pPr>
          <a:r>
            <a:rPr lang="zh-CN" altLang="en-US" sz="1400">
              <a:latin typeface="微软雅黑" panose="020B0503020204020204" charset="-122"/>
              <a:ea typeface="微软雅黑" panose="020B0503020204020204" charset="-122"/>
            </a:rPr>
            <a:t>小型微利企业在预缴和汇算清缴企业所得税时，通过填写纳税申报表，即可享受小型微利企业所得税优惠政策。</a:t>
          </a:r>
          <a:endParaRPr lang="zh-CN" altLang="en-US" sz="1500"/>
        </a:p>
        <a:p>
          <a:pPr lvl="0">
            <a:lnSpc>
              <a:spcPct val="100000"/>
            </a:lnSpc>
            <a:spcBef>
              <a:spcPct val="0"/>
            </a:spcBef>
            <a:spcAft>
              <a:spcPct val="35000"/>
            </a:spcAft>
          </a:pPr>
          <a:endParaRPr lang="zh-CN" altLang="en-US" sz="1500"/>
        </a:p>
      </dsp:txBody>
      <dsp:txXfrm>
        <a:off x="6591688" y="1025202"/>
        <a:ext cx="2996235" cy="1797741"/>
      </dsp:txXfrm>
    </dsp:sp>
    <dsp:sp modelId="{65DCAB72-4323-4909-83B5-EA97756B63D0}">
      <dsp:nvSpPr>
        <dsp:cNvPr id="6" name="矩形 5"/>
        <dsp:cNvSpPr/>
      </dsp:nvSpPr>
      <dsp:spPr bwMode="white">
        <a:xfrm>
          <a:off x="-29" y="3122562"/>
          <a:ext cx="2996235" cy="1797741"/>
        </a:xfrm>
        <a:prstGeom prst="rect">
          <a:avLst/>
        </a:prstGeom>
      </dsp:spPr>
      <dsp:style>
        <a:lnRef idx="2">
          <a:schemeClr val="lt1"/>
        </a:lnRef>
        <a:fillRef idx="1">
          <a:schemeClr val="accent1">
            <a:shade val="80000"/>
            <a:hueOff val="144000"/>
            <a:satOff val="-2352"/>
            <a:lumOff val="15529"/>
            <a:alpha val="100000"/>
          </a:schemeClr>
        </a:fillRef>
        <a:effectRef idx="0">
          <a:scrgbClr r="0" g="0" b="0"/>
        </a:effectRef>
        <a:fontRef idx="minor">
          <a:schemeClr val="lt1"/>
        </a:fontRef>
      </dsp:style>
      <dsp:txBody>
        <a:bodyPr vert="horz" wrap="square" lIns="53340" tIns="53340" rIns="53340" bIns="53340" anchor="ctr"/>
        <a:lstStyle>
          <a:lvl1pPr algn="ctr">
            <a:defRPr sz="4300"/>
          </a:lvl1pPr>
          <a:lvl2pPr marL="285750" indent="-285750" algn="ctr">
            <a:defRPr sz="3300"/>
          </a:lvl2pPr>
          <a:lvl3pPr marL="571500" indent="-285750" algn="ctr">
            <a:defRPr sz="3300"/>
          </a:lvl3pPr>
          <a:lvl4pPr marL="857250" indent="-285750" algn="ctr">
            <a:defRPr sz="3300"/>
          </a:lvl4pPr>
          <a:lvl5pPr marL="1143000" indent="-285750" algn="ctr">
            <a:defRPr sz="3300"/>
          </a:lvl5pPr>
          <a:lvl6pPr marL="1428750" indent="-285750" algn="ctr">
            <a:defRPr sz="3300"/>
          </a:lvl6pPr>
          <a:lvl7pPr marL="1714500" indent="-285750" algn="ctr">
            <a:defRPr sz="3300"/>
          </a:lvl7pPr>
          <a:lvl8pPr marL="2000250" indent="-285750" algn="ctr">
            <a:defRPr sz="3300"/>
          </a:lvl8pPr>
          <a:lvl9pPr marL="2286000" indent="-285750" algn="ctr">
            <a:defRPr sz="3300"/>
          </a:lvl9pPr>
        </a:lstStyle>
        <a:p>
          <a:pPr lvl="0">
            <a:lnSpc>
              <a:spcPct val="100000"/>
            </a:lnSpc>
            <a:spcBef>
              <a:spcPct val="0"/>
            </a:spcBef>
            <a:spcAft>
              <a:spcPct val="35000"/>
            </a:spcAft>
          </a:pPr>
          <a:endParaRPr lang="zh-CN" altLang="en-US" sz="1400">
            <a:latin typeface="微软雅黑" panose="020B0503020204020204" charset="-122"/>
            <a:ea typeface="微软雅黑" panose="020B0503020204020204" charset="-122"/>
          </a:endParaRPr>
        </a:p>
        <a:p>
          <a:pPr lvl="0">
            <a:lnSpc>
              <a:spcPct val="100000"/>
            </a:lnSpc>
            <a:spcBef>
              <a:spcPct val="0"/>
            </a:spcBef>
            <a:spcAft>
              <a:spcPct val="35000"/>
            </a:spcAft>
          </a:pPr>
          <a:r>
            <a:rPr lang="zh-CN" altLang="en-US" sz="1400" b="1">
              <a:latin typeface="微软雅黑" panose="020B0503020204020204" charset="-122"/>
              <a:ea typeface="微软雅黑" panose="020B0503020204020204" charset="-122"/>
            </a:rPr>
            <a:t>按当年累计数据判断</a:t>
          </a:r>
          <a:endParaRPr lang="zh-CN" altLang="en-US" sz="1400">
            <a:latin typeface="微软雅黑" panose="020B0503020204020204" charset="-122"/>
            <a:ea typeface="微软雅黑" panose="020B0503020204020204" charset="-122"/>
          </a:endParaRPr>
        </a:p>
        <a:p>
          <a:pPr lvl="0" algn="l">
            <a:lnSpc>
              <a:spcPct val="100000"/>
            </a:lnSpc>
            <a:spcBef>
              <a:spcPct val="0"/>
            </a:spcBef>
            <a:spcAft>
              <a:spcPct val="35000"/>
            </a:spcAft>
          </a:pPr>
          <a:r>
            <a:rPr lang="zh-CN" altLang="en-US" sz="1400">
              <a:latin typeface="微软雅黑" panose="020B0503020204020204" charset="-122"/>
              <a:ea typeface="微软雅黑" panose="020B0503020204020204" charset="-122"/>
            </a:rPr>
            <a:t>小型微利企业预缴企业所得税时，从业人数、资产总额、年度应纳税所得额指标，暂按当年度截至本期预缴申报所属期末的情况进行判断。</a:t>
          </a:r>
          <a:endParaRPr lang="zh-CN" altLang="en-US" sz="1300"/>
        </a:p>
        <a:p>
          <a:pPr lvl="0">
            <a:lnSpc>
              <a:spcPct val="100000"/>
            </a:lnSpc>
            <a:spcBef>
              <a:spcPct val="0"/>
            </a:spcBef>
            <a:spcAft>
              <a:spcPct val="35000"/>
            </a:spcAft>
          </a:pPr>
          <a:endParaRPr lang="zh-CN" altLang="en-US" sz="1300"/>
        </a:p>
      </dsp:txBody>
      <dsp:txXfrm>
        <a:off x="-29" y="3122562"/>
        <a:ext cx="2996235" cy="1797741"/>
      </dsp:txXfrm>
    </dsp:sp>
    <dsp:sp modelId="{52FDF2A5-21FC-4943-A856-33657F608538}">
      <dsp:nvSpPr>
        <dsp:cNvPr id="7" name="矩形 6"/>
        <dsp:cNvSpPr/>
      </dsp:nvSpPr>
      <dsp:spPr bwMode="white">
        <a:xfrm>
          <a:off x="3295830" y="3122562"/>
          <a:ext cx="2996235" cy="1797741"/>
        </a:xfrm>
        <a:prstGeom prst="rect">
          <a:avLst/>
        </a:prstGeom>
      </dsp:spPr>
      <dsp:style>
        <a:lnRef idx="2">
          <a:schemeClr val="lt1"/>
        </a:lnRef>
        <a:fillRef idx="1">
          <a:schemeClr val="accent1">
            <a:shade val="80000"/>
            <a:hueOff val="192000"/>
            <a:satOff val="-3136"/>
            <a:lumOff val="20706"/>
            <a:alpha val="100000"/>
          </a:schemeClr>
        </a:fillRef>
        <a:effectRef idx="0">
          <a:scrgbClr r="0" g="0" b="0"/>
        </a:effectRef>
        <a:fontRef idx="minor">
          <a:schemeClr val="lt1"/>
        </a:fontRef>
      </dsp:style>
      <dsp:txBody>
        <a:bodyPr vert="horz" wrap="square" lIns="53340" tIns="53340" rIns="53340" bIns="53340" anchor="ctr"/>
        <a:lstStyle>
          <a:lvl1pPr algn="ctr">
            <a:defRPr sz="4300"/>
          </a:lvl1pPr>
          <a:lvl2pPr marL="285750" indent="-285750" algn="ctr">
            <a:defRPr sz="3300"/>
          </a:lvl2pPr>
          <a:lvl3pPr marL="571500" indent="-285750" algn="ctr">
            <a:defRPr sz="3300"/>
          </a:lvl3pPr>
          <a:lvl4pPr marL="857250" indent="-285750" algn="ctr">
            <a:defRPr sz="3300"/>
          </a:lvl4pPr>
          <a:lvl5pPr marL="1143000" indent="-285750" algn="ctr">
            <a:defRPr sz="3300"/>
          </a:lvl5pPr>
          <a:lvl6pPr marL="1428750" indent="-285750" algn="ctr">
            <a:defRPr sz="3300"/>
          </a:lvl6pPr>
          <a:lvl7pPr marL="1714500" indent="-285750" algn="ctr">
            <a:defRPr sz="3300"/>
          </a:lvl7pPr>
          <a:lvl8pPr marL="2000250" indent="-285750" algn="ctr">
            <a:defRPr sz="3300"/>
          </a:lvl8pPr>
          <a:lvl9pPr marL="2286000" indent="-285750" algn="ctr">
            <a:defRPr sz="3300"/>
          </a:lvl9pPr>
        </a:lstStyle>
        <a:p>
          <a:pPr lvl="0">
            <a:lnSpc>
              <a:spcPct val="100000"/>
            </a:lnSpc>
            <a:spcBef>
              <a:spcPct val="0"/>
            </a:spcBef>
            <a:spcAft>
              <a:spcPct val="35000"/>
            </a:spcAft>
          </a:pPr>
          <a:endParaRPr lang="zh-CN" altLang="en-US" sz="1400" b="1">
            <a:latin typeface="微软雅黑" panose="020B0503020204020204" charset="-122"/>
            <a:ea typeface="微软雅黑" panose="020B0503020204020204" charset="-122"/>
          </a:endParaRPr>
        </a:p>
        <a:p>
          <a:pPr lvl="0">
            <a:lnSpc>
              <a:spcPct val="100000"/>
            </a:lnSpc>
            <a:spcBef>
              <a:spcPct val="0"/>
            </a:spcBef>
            <a:spcAft>
              <a:spcPct val="35000"/>
            </a:spcAft>
          </a:pPr>
          <a:r>
            <a:rPr lang="zh-CN" altLang="en-US" sz="1400" b="1">
              <a:latin typeface="微软雅黑" panose="020B0503020204020204" charset="-122"/>
              <a:ea typeface="微软雅黑" panose="020B0503020204020204" charset="-122"/>
            </a:rPr>
            <a:t>汇算清缴多退少补</a:t>
          </a:r>
          <a:endParaRPr lang="zh-CN" altLang="en-US" sz="1400">
            <a:latin typeface="微软雅黑" panose="020B0503020204020204" charset="-122"/>
            <a:ea typeface="微软雅黑" panose="020B0503020204020204" charset="-122"/>
          </a:endParaRPr>
        </a:p>
        <a:p>
          <a:pPr lvl="0" algn="l">
            <a:lnSpc>
              <a:spcPct val="100000"/>
            </a:lnSpc>
            <a:spcBef>
              <a:spcPct val="0"/>
            </a:spcBef>
            <a:spcAft>
              <a:spcPct val="35000"/>
            </a:spcAft>
          </a:pPr>
          <a:r>
            <a:rPr lang="zh-CN" altLang="en-US" sz="1400">
              <a:latin typeface="微软雅黑" panose="020B0503020204020204" charset="-122"/>
              <a:ea typeface="微软雅黑" panose="020B0503020204020204" charset="-122"/>
            </a:rPr>
            <a:t>预缴企业所得税时享受了小型微利企业所得税优惠政策，但在汇算清缴时发现不符合相关政策标准的，应当按照规定补缴企业所得税税款。</a:t>
          </a:r>
          <a:endParaRPr lang="zh-CN" altLang="en-US" sz="1300"/>
        </a:p>
        <a:p>
          <a:pPr lvl="0">
            <a:lnSpc>
              <a:spcPct val="100000"/>
            </a:lnSpc>
            <a:spcBef>
              <a:spcPct val="0"/>
            </a:spcBef>
            <a:spcAft>
              <a:spcPct val="35000"/>
            </a:spcAft>
          </a:pPr>
          <a:endParaRPr lang="zh-CN" altLang="en-US" sz="1300"/>
        </a:p>
      </dsp:txBody>
      <dsp:txXfrm>
        <a:off x="3295830" y="3122562"/>
        <a:ext cx="2996235" cy="1797741"/>
      </dsp:txXfrm>
    </dsp:sp>
    <dsp:sp modelId="{76854529-EFBD-4C2C-925E-8FAE8CB2D03D}">
      <dsp:nvSpPr>
        <dsp:cNvPr id="8" name="矩形 7"/>
        <dsp:cNvSpPr/>
      </dsp:nvSpPr>
      <dsp:spPr bwMode="white">
        <a:xfrm>
          <a:off x="6591688" y="3122562"/>
          <a:ext cx="2996235" cy="1797741"/>
        </a:xfrm>
        <a:prstGeom prst="rect">
          <a:avLst/>
        </a:prstGeom>
      </dsp:spPr>
      <dsp:style>
        <a:lnRef idx="2">
          <a:schemeClr val="lt1"/>
        </a:lnRef>
        <a:fillRef idx="1">
          <a:schemeClr val="accent1">
            <a:shade val="80000"/>
            <a:hueOff val="240000"/>
            <a:satOff val="-3921"/>
            <a:lumOff val="25882"/>
            <a:alpha val="100000"/>
          </a:schemeClr>
        </a:fillRef>
        <a:effectRef idx="0">
          <a:scrgbClr r="0" g="0" b="0"/>
        </a:effectRef>
        <a:fontRef idx="minor">
          <a:schemeClr val="lt1"/>
        </a:fontRef>
      </dsp:style>
      <dsp:txBody>
        <a:bodyPr lIns="163830" tIns="163830" rIns="163830" bIns="163830" anchor="t"/>
        <a:lstStyle>
          <a:lvl1pPr algn="l">
            <a:defRPr sz="4300"/>
          </a:lvl1pPr>
          <a:lvl2pPr marL="285750" indent="-285750" algn="l">
            <a:defRPr sz="3300"/>
          </a:lvl2pPr>
          <a:lvl3pPr marL="571500" indent="-285750" algn="l">
            <a:defRPr sz="3300"/>
          </a:lvl3pPr>
          <a:lvl4pPr marL="857250" indent="-285750" algn="l">
            <a:defRPr sz="3300"/>
          </a:lvl4pPr>
          <a:lvl5pPr marL="1143000" indent="-285750" algn="l">
            <a:defRPr sz="3300"/>
          </a:lvl5pPr>
          <a:lvl6pPr marL="1428750" indent="-285750" algn="l">
            <a:defRPr sz="3300"/>
          </a:lvl6pPr>
          <a:lvl7pPr marL="1714500" indent="-285750" algn="l">
            <a:defRPr sz="3300"/>
          </a:lvl7pPr>
          <a:lvl8pPr marL="2000250" indent="-285750" algn="l">
            <a:defRPr sz="3300"/>
          </a:lvl8pPr>
          <a:lvl9pPr marL="2286000" indent="-285750" algn="l">
            <a:defRPr sz="3300"/>
          </a:lvl9pPr>
        </a:lstStyle>
        <a:p>
          <a:pPr lvl="0">
            <a:lnSpc>
              <a:spcPct val="100000"/>
            </a:lnSpc>
            <a:spcBef>
              <a:spcPct val="0"/>
            </a:spcBef>
            <a:spcAft>
              <a:spcPct val="35000"/>
            </a:spcAft>
          </a:pPr>
          <a:endParaRPr altLang="en-US"/>
        </a:p>
        <a:p>
          <a:pPr lvl="1">
            <a:lnSpc>
              <a:spcPct val="100000"/>
            </a:lnSpc>
            <a:spcBef>
              <a:spcPct val="0"/>
            </a:spcBef>
            <a:spcAft>
              <a:spcPct val="15000"/>
            </a:spcAft>
            <a:buChar char="•"/>
          </a:pPr>
          <a:endParaRPr altLang="en-US"/>
        </a:p>
      </dsp:txBody>
      <dsp:txXfrm>
        <a:off x="6591688" y="3122562"/>
        <a:ext cx="2996235" cy="1797741"/>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930005" cy="5582920"/>
        <a:chOff x="0" y="0"/>
        <a:chExt cx="8930005" cy="5582920"/>
      </a:xfrm>
    </dsp:grpSpPr>
    <dsp:sp modelId="{F3596884-C09F-4C70-900E-D61864BED5F1}">
      <dsp:nvSpPr>
        <dsp:cNvPr id="5" name="空心弧 4"/>
        <dsp:cNvSpPr/>
      </dsp:nvSpPr>
      <dsp:spPr bwMode="white">
        <a:xfrm>
          <a:off x="2200158" y="526616"/>
          <a:ext cx="4529688" cy="4529688"/>
        </a:xfrm>
        <a:prstGeom prst="blockArc">
          <a:avLst>
            <a:gd name="adj1" fmla="val 16199999"/>
            <a:gd name="adj2" fmla="val 0"/>
            <a:gd name="adj3" fmla="val 3962"/>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a:off x="2200158" y="526616"/>
        <a:ext cx="4529688" cy="4529688"/>
      </dsp:txXfrm>
    </dsp:sp>
    <dsp:sp modelId="{15715456-3418-4DF0-AF3A-DA59307B110D}">
      <dsp:nvSpPr>
        <dsp:cNvPr id="7" name="空心弧 6"/>
        <dsp:cNvSpPr/>
      </dsp:nvSpPr>
      <dsp:spPr bwMode="white">
        <a:xfrm>
          <a:off x="2200158" y="526616"/>
          <a:ext cx="4529688" cy="4529688"/>
        </a:xfrm>
        <a:prstGeom prst="blockArc">
          <a:avLst>
            <a:gd name="adj1" fmla="val 0"/>
            <a:gd name="adj2" fmla="val 5400000"/>
            <a:gd name="adj3" fmla="val 3962"/>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a:off x="2200158" y="526616"/>
        <a:ext cx="4529688" cy="4529688"/>
      </dsp:txXfrm>
    </dsp:sp>
    <dsp:sp modelId="{EBDCA107-8C73-4044-AC95-50DA28B759A8}">
      <dsp:nvSpPr>
        <dsp:cNvPr id="9" name="空心弧 8"/>
        <dsp:cNvSpPr/>
      </dsp:nvSpPr>
      <dsp:spPr bwMode="white">
        <a:xfrm>
          <a:off x="2200158" y="526616"/>
          <a:ext cx="4529688" cy="4529688"/>
        </a:xfrm>
        <a:prstGeom prst="blockArc">
          <a:avLst>
            <a:gd name="adj1" fmla="val 5400000"/>
            <a:gd name="adj2" fmla="val 10800000"/>
            <a:gd name="adj3" fmla="val 3962"/>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a:off x="2200158" y="526616"/>
        <a:ext cx="4529688" cy="4529688"/>
      </dsp:txXfrm>
    </dsp:sp>
    <dsp:sp modelId="{B5FF6E04-452A-4146-97F4-3BC94EB5BB87}">
      <dsp:nvSpPr>
        <dsp:cNvPr id="11" name="空心弧 10"/>
        <dsp:cNvSpPr/>
      </dsp:nvSpPr>
      <dsp:spPr bwMode="white">
        <a:xfrm>
          <a:off x="2200158" y="526616"/>
          <a:ext cx="4529688" cy="4529688"/>
        </a:xfrm>
        <a:prstGeom prst="blockArc">
          <a:avLst>
            <a:gd name="adj1" fmla="val 10800000"/>
            <a:gd name="adj2" fmla="val 16199999"/>
            <a:gd name="adj3" fmla="val 3962"/>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a:off x="2200158" y="526616"/>
        <a:ext cx="4529688" cy="4529688"/>
      </dsp:txXfrm>
    </dsp:sp>
    <dsp:sp modelId="{BADECBB5-37EA-4668-8A2F-BD2C2902F22A}">
      <dsp:nvSpPr>
        <dsp:cNvPr id="3" name="椭圆 2"/>
        <dsp:cNvSpPr/>
      </dsp:nvSpPr>
      <dsp:spPr bwMode="white">
        <a:xfrm>
          <a:off x="3475123" y="1801581"/>
          <a:ext cx="1979759" cy="1979759"/>
        </a:xfrm>
        <a:prstGeom prst="ellipse">
          <a:avLst/>
        </a:prstGeom>
      </dsp:spPr>
      <dsp:style>
        <a:lnRef idx="2">
          <a:schemeClr val="lt1"/>
        </a:lnRef>
        <a:fillRef idx="1">
          <a:schemeClr val="accent1"/>
        </a:fillRef>
        <a:effectRef idx="0">
          <a:scrgbClr r="0" g="0" b="0"/>
        </a:effectRef>
        <a:fontRef idx="minor">
          <a:schemeClr val="lt1"/>
        </a:fontRef>
      </dsp:style>
      <dsp:txBody>
        <a:bodyPr vert="horz" wrap="square" lIns="25400" tIns="25400" rIns="25400" bIns="254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000" b="1">
              <a:latin typeface="微软雅黑" panose="020B0503020204020204" charset="-122"/>
              <a:ea typeface="微软雅黑" panose="020B0503020204020204" charset="-122"/>
            </a:rPr>
            <a:t>高新技术企业概念</a:t>
          </a:r>
          <a:endParaRPr lang="zh-CN" altLang="en-US" sz="2000" b="1">
            <a:latin typeface="微软雅黑" panose="020B0503020204020204" charset="-122"/>
            <a:ea typeface="微软雅黑" panose="020B0503020204020204" charset="-122"/>
          </a:endParaRPr>
        </a:p>
      </dsp:txBody>
      <dsp:txXfrm>
        <a:off x="3475123" y="1801581"/>
        <a:ext cx="1979759" cy="1979759"/>
      </dsp:txXfrm>
    </dsp:sp>
    <dsp:sp modelId="{C2E7DEFD-0505-42BF-AE13-B6483BF86572}">
      <dsp:nvSpPr>
        <dsp:cNvPr id="4" name="椭圆 3"/>
        <dsp:cNvSpPr/>
      </dsp:nvSpPr>
      <dsp:spPr bwMode="white">
        <a:xfrm>
          <a:off x="3772087" y="0"/>
          <a:ext cx="1385831" cy="1385831"/>
        </a:xfrm>
        <a:prstGeom prst="ellipse">
          <a:avLst/>
        </a:prstGeom>
      </dsp:spPr>
      <dsp:style>
        <a:lnRef idx="2">
          <a:schemeClr val="lt1"/>
        </a:lnRef>
        <a:fillRef idx="1">
          <a:schemeClr val="accent1"/>
        </a:fillRef>
        <a:effectRef idx="0">
          <a:scrgbClr r="0" g="0" b="0"/>
        </a:effectRef>
        <a:fontRef idx="minor">
          <a:schemeClr val="lt1"/>
        </a:fontRef>
      </dsp:style>
      <dsp:txBody>
        <a:bodyPr vert="horz" wrap="square" lIns="17780" tIns="17780" rIns="17780" bIns="1778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gn="l">
            <a:lnSpc>
              <a:spcPct val="100000"/>
            </a:lnSpc>
            <a:spcBef>
              <a:spcPct val="0"/>
            </a:spcBef>
            <a:spcAft>
              <a:spcPct val="35000"/>
            </a:spcAft>
          </a:pPr>
          <a:r>
            <a:rPr lang="zh-CN">
              <a:latin typeface="微软雅黑" panose="020B0503020204020204" charset="-122"/>
              <a:ea typeface="微软雅黑" panose="020B0503020204020204" charset="-122"/>
              <a:cs typeface="微软雅黑" panose="020B0503020204020204" charset="-122"/>
              <a:sym typeface="+mn-ea"/>
            </a:rPr>
            <a:t>持续进行研究开发与技术成果转化</a:t>
          </a:r>
          <a:endParaRPr lang="zh-CN" altLang="en-US"/>
        </a:p>
      </dsp:txBody>
      <dsp:txXfrm>
        <a:off x="3772087" y="0"/>
        <a:ext cx="1385831" cy="1385831"/>
      </dsp:txXfrm>
    </dsp:sp>
    <dsp:sp modelId="{44F31994-0027-4DC3-B39E-FEE01FB1A852}">
      <dsp:nvSpPr>
        <dsp:cNvPr id="6" name="椭圆 5"/>
        <dsp:cNvSpPr/>
      </dsp:nvSpPr>
      <dsp:spPr bwMode="white">
        <a:xfrm>
          <a:off x="5870631" y="2098544"/>
          <a:ext cx="1385831" cy="1385831"/>
        </a:xfrm>
        <a:prstGeom prst="ellipse">
          <a:avLst/>
        </a:prstGeom>
      </dsp:spPr>
      <dsp:style>
        <a:lnRef idx="2">
          <a:schemeClr val="lt1"/>
        </a:lnRef>
        <a:fillRef idx="1">
          <a:schemeClr val="accent1"/>
        </a:fillRef>
        <a:effectRef idx="0">
          <a:scrgbClr r="0" g="0" b="0"/>
        </a:effectRef>
        <a:fontRef idx="minor">
          <a:schemeClr val="lt1"/>
        </a:fontRef>
      </dsp:style>
      <dsp:txBody>
        <a:bodyPr vert="horz" wrap="square" lIns="17780" tIns="17780" rIns="17780" bIns="1778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latin typeface="微软雅黑" panose="020B0503020204020204" charset="-122"/>
              <a:ea typeface="微软雅黑" panose="020B0503020204020204" charset="-122"/>
              <a:cs typeface="微软雅黑" panose="020B0503020204020204" charset="-122"/>
              <a:sym typeface="+mn-ea"/>
            </a:rPr>
            <a:t>形成企业核心自主知识产权</a:t>
          </a:r>
          <a:endParaRPr lang="zh-CN" altLang="en-US">
            <a:latin typeface="微软雅黑" panose="020B0503020204020204" charset="-122"/>
            <a:ea typeface="微软雅黑" panose="020B0503020204020204" charset="-122"/>
          </a:endParaRPr>
        </a:p>
      </dsp:txBody>
      <dsp:txXfrm>
        <a:off x="5870631" y="2098544"/>
        <a:ext cx="1385831" cy="1385831"/>
      </dsp:txXfrm>
    </dsp:sp>
    <dsp:sp modelId="{0DA4B7DF-BD6B-46E8-940A-69050C019BB3}">
      <dsp:nvSpPr>
        <dsp:cNvPr id="8" name="椭圆 7"/>
        <dsp:cNvSpPr/>
      </dsp:nvSpPr>
      <dsp:spPr bwMode="white">
        <a:xfrm>
          <a:off x="3772087" y="4197089"/>
          <a:ext cx="1385831" cy="1385831"/>
        </a:xfrm>
        <a:prstGeom prst="ellipse">
          <a:avLst/>
        </a:prstGeom>
      </dsp:spPr>
      <dsp:style>
        <a:lnRef idx="2">
          <a:schemeClr val="lt1"/>
        </a:lnRef>
        <a:fillRef idx="1">
          <a:schemeClr val="accent1"/>
        </a:fillRef>
        <a:effectRef idx="0">
          <a:scrgbClr r="0" g="0" b="0"/>
        </a:effectRef>
        <a:fontRef idx="minor">
          <a:schemeClr val="lt1"/>
        </a:fontRef>
      </dsp:style>
      <dsp:txBody>
        <a:bodyPr vert="horz" wrap="square" lIns="17780" tIns="17780" rIns="17780" bIns="1778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gn="l">
            <a:lnSpc>
              <a:spcPct val="100000"/>
            </a:lnSpc>
            <a:spcBef>
              <a:spcPct val="0"/>
            </a:spcBef>
            <a:spcAft>
              <a:spcPct val="35000"/>
            </a:spcAft>
          </a:pPr>
          <a:r>
            <a:rPr lang="zh-CN">
              <a:latin typeface="微软雅黑" panose="020B0503020204020204" charset="-122"/>
              <a:ea typeface="微软雅黑" panose="020B0503020204020204" charset="-122"/>
              <a:cs typeface="微软雅黑" panose="020B0503020204020204" charset="-122"/>
              <a:sym typeface="+mn-ea"/>
            </a:rPr>
            <a:t>以自主开发产品为基础开展经营活动</a:t>
          </a:r>
          <a:endParaRPr lang="zh-CN" altLang="en-US"/>
        </a:p>
      </dsp:txBody>
      <dsp:txXfrm>
        <a:off x="3772087" y="4197089"/>
        <a:ext cx="1385831" cy="1385831"/>
      </dsp:txXfrm>
    </dsp:sp>
    <dsp:sp modelId="{F539A410-44AA-4A02-9F1B-997DD2B71E87}">
      <dsp:nvSpPr>
        <dsp:cNvPr id="10" name="椭圆 9"/>
        <dsp:cNvSpPr/>
      </dsp:nvSpPr>
      <dsp:spPr bwMode="white">
        <a:xfrm>
          <a:off x="1673543" y="2098544"/>
          <a:ext cx="1385831" cy="1385831"/>
        </a:xfrm>
        <a:prstGeom prst="ellipse">
          <a:avLst/>
        </a:prstGeom>
      </dsp:spPr>
      <dsp:style>
        <a:lnRef idx="2">
          <a:schemeClr val="lt1"/>
        </a:lnRef>
        <a:fillRef idx="1">
          <a:schemeClr val="accent1"/>
        </a:fillRef>
        <a:effectRef idx="0">
          <a:scrgbClr r="0" g="0" b="0"/>
        </a:effectRef>
        <a:fontRef idx="minor">
          <a:schemeClr val="lt1"/>
        </a:fontRef>
      </dsp:style>
      <dsp:txBody>
        <a:bodyPr vert="horz" wrap="square" lIns="17780" tIns="17780" rIns="17780" bIns="1778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gn="l">
            <a:lnSpc>
              <a:spcPct val="100000"/>
            </a:lnSpc>
            <a:spcBef>
              <a:spcPct val="0"/>
            </a:spcBef>
            <a:spcAft>
              <a:spcPct val="35000"/>
            </a:spcAft>
          </a:pPr>
          <a:r>
            <a:rPr lang="zh-CN">
              <a:latin typeface="微软雅黑" panose="020B0503020204020204" charset="-122"/>
              <a:ea typeface="微软雅黑" panose="020B0503020204020204" charset="-122"/>
              <a:cs typeface="微软雅黑" panose="020B0503020204020204" charset="-122"/>
              <a:sym typeface="+mn-ea"/>
            </a:rPr>
            <a:t>在《国家重点支持的高新技术领域》内</a:t>
          </a:r>
          <a:endParaRPr lang="zh-CN" altLang="en-US"/>
        </a:p>
      </dsp:txBody>
      <dsp:txXfrm>
        <a:off x="1673543" y="2098544"/>
        <a:ext cx="1385831" cy="1385831"/>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128000" cy="5418455"/>
        <a:chOff x="0" y="0"/>
        <a:chExt cx="8128000" cy="5418455"/>
      </a:xfrm>
    </dsp:grpSpPr>
    <dsp:sp modelId="{5D9704F8-5A95-419F-B794-1E2F82666BDB}">
      <dsp:nvSpPr>
        <dsp:cNvPr id="3" name="矩形 2"/>
        <dsp:cNvSpPr/>
      </dsp:nvSpPr>
      <dsp:spPr bwMode="white">
        <a:xfrm>
          <a:off x="0" y="1634310"/>
          <a:ext cx="2478049" cy="777600"/>
        </a:xfrm>
        <a:prstGeom prst="rect">
          <a:avLst/>
        </a:prstGeom>
      </dsp:spPr>
      <dsp:style>
        <a:lnRef idx="2">
          <a:schemeClr val="accent2"/>
        </a:lnRef>
        <a:fillRef idx="1">
          <a:schemeClr val="accent2"/>
        </a:fillRef>
        <a:effectRef idx="0">
          <a:scrgbClr r="0" g="0" b="0"/>
        </a:effectRef>
        <a:fontRef idx="minor">
          <a:schemeClr val="lt1"/>
        </a:fontRef>
      </dsp:style>
      <dsp:txBody>
        <a:bodyPr vert="horz" wrap="square" lIns="192024" tIns="109728" rIns="192024" bIns="109728" anchor="ctr"/>
        <a:lstStyle>
          <a:lvl1pPr algn="ctr">
            <a:defRPr sz="2700"/>
          </a:lvl1pPr>
          <a:lvl2pPr marL="228600" indent="-228600" algn="ctr">
            <a:defRPr sz="2100"/>
          </a:lvl2pPr>
          <a:lvl3pPr marL="457200" indent="-228600" algn="ctr">
            <a:defRPr sz="2100"/>
          </a:lvl3pPr>
          <a:lvl4pPr marL="685800" indent="-228600" algn="ctr">
            <a:defRPr sz="2100"/>
          </a:lvl4pPr>
          <a:lvl5pPr marL="914400" indent="-228600" algn="ctr">
            <a:defRPr sz="2100"/>
          </a:lvl5pPr>
          <a:lvl6pPr marL="1143000" indent="-228600" algn="ctr">
            <a:defRPr sz="2100"/>
          </a:lvl6pPr>
          <a:lvl7pPr marL="1371600" indent="-228600" algn="ctr">
            <a:defRPr sz="2100"/>
          </a:lvl7pPr>
          <a:lvl8pPr marL="1600200" indent="-228600" algn="ctr">
            <a:defRPr sz="2100"/>
          </a:lvl8pPr>
          <a:lvl9pPr marL="1828800" indent="-228600" algn="ctr">
            <a:defRPr sz="2100"/>
          </a:lvl9pPr>
        </a:lstStyle>
        <a:p>
          <a:pPr lvl="0">
            <a:lnSpc>
              <a:spcPct val="100000"/>
            </a:lnSpc>
            <a:spcBef>
              <a:spcPct val="0"/>
            </a:spcBef>
            <a:spcAft>
              <a:spcPct val="35000"/>
            </a:spcAft>
          </a:pPr>
          <a:r>
            <a:rPr lang="zh-CN" altLang="en-US">
              <a:latin typeface="微软雅黑" panose="020B0503020204020204" charset="-122"/>
              <a:ea typeface="微软雅黑" panose="020B0503020204020204" charset="-122"/>
            </a:rPr>
            <a:t>直线法</a:t>
          </a:r>
          <a:endParaRPr lang="zh-CN" altLang="en-US">
            <a:latin typeface="微软雅黑" panose="020B0503020204020204" charset="-122"/>
            <a:ea typeface="微软雅黑" panose="020B0503020204020204" charset="-122"/>
          </a:endParaRPr>
        </a:p>
      </dsp:txBody>
      <dsp:txXfrm>
        <a:off x="0" y="1634310"/>
        <a:ext cx="2478049" cy="777600"/>
      </dsp:txXfrm>
    </dsp:sp>
    <dsp:sp modelId="{C0A6D3D8-DBC2-45B6-8DEF-789A72552BB4}">
      <dsp:nvSpPr>
        <dsp:cNvPr id="4" name="矩形 3"/>
        <dsp:cNvSpPr/>
      </dsp:nvSpPr>
      <dsp:spPr bwMode="white">
        <a:xfrm>
          <a:off x="0" y="2411910"/>
          <a:ext cx="2478049" cy="1372235"/>
        </a:xfrm>
        <a:prstGeom prst="rect">
          <a:avLst/>
        </a:prstGeom>
      </dsp:spPr>
      <dsp:style>
        <a:lnRef idx="2">
          <a:schemeClr val="accent2">
            <a:tint val="40000"/>
            <a:alpha val="90000"/>
          </a:schemeClr>
        </a:lnRef>
        <a:fillRef idx="1">
          <a:schemeClr val="accent2">
            <a:tint val="40000"/>
            <a:alpha val="90000"/>
          </a:schemeClr>
        </a:fillRef>
        <a:effectRef idx="0">
          <a:scrgbClr r="0" g="0" b="0"/>
        </a:effectRef>
        <a:fontRef idx="minor"/>
      </dsp:style>
      <dsp:txBody>
        <a:bodyPr vert="horz" wrap="square" lIns="106680" tIns="106680" rIns="142240" bIns="160020" anchor="t"/>
        <a:lstStyle>
          <a:lvl1pPr algn="l">
            <a:defRPr sz="2700"/>
          </a:lvl1pPr>
          <a:lvl2pPr marL="228600" indent="-228600" algn="l">
            <a:defRPr sz="2700"/>
          </a:lvl2pPr>
          <a:lvl3pPr marL="457200" indent="-228600" algn="l">
            <a:defRPr sz="2700"/>
          </a:lvl3pPr>
          <a:lvl4pPr marL="685800" indent="-228600" algn="l">
            <a:defRPr sz="2700"/>
          </a:lvl4pPr>
          <a:lvl5pPr marL="914400" indent="-228600" algn="l">
            <a:defRPr sz="2700"/>
          </a:lvl5pPr>
          <a:lvl6pPr marL="1143000" indent="-228600" algn="l">
            <a:defRPr sz="2700"/>
          </a:lvl6pPr>
          <a:lvl7pPr marL="1371600" indent="-228600" algn="l">
            <a:defRPr sz="2700"/>
          </a:lvl7pPr>
          <a:lvl8pPr marL="1600200" indent="-228600" algn="l">
            <a:defRPr sz="2700"/>
          </a:lvl8pPr>
          <a:lvl9pPr marL="1828800" indent="-228600" algn="l">
            <a:defRPr sz="2700"/>
          </a:lvl9pPr>
        </a:lstStyle>
        <a:p>
          <a:pPr marL="228600" lvl="1" indent="-228600">
            <a:lnSpc>
              <a:spcPct val="100000"/>
            </a:lnSpc>
            <a:spcBef>
              <a:spcPct val="0"/>
            </a:spcBef>
            <a:spcAft>
              <a:spcPct val="15000"/>
            </a:spcAft>
            <a:buChar char="•"/>
          </a:pPr>
          <a:r>
            <a:rPr lang="zh-CN" altLang="en-US" sz="2000">
              <a:solidFill>
                <a:schemeClr val="dk1"/>
              </a:solidFill>
              <a:latin typeface="微软雅黑" panose="020B0503020204020204" charset="-122"/>
              <a:ea typeface="微软雅黑" panose="020B0503020204020204" charset="-122"/>
            </a:rPr>
            <a:t>年限平均法</a:t>
          </a:r>
          <a:endParaRPr lang="zh-CN" altLang="en-US" sz="2700">
            <a:solidFill>
              <a:schemeClr val="dk1"/>
            </a:solidFill>
          </a:endParaRPr>
        </a:p>
        <a:p>
          <a:pPr marL="228600" lvl="1" indent="-228600">
            <a:lnSpc>
              <a:spcPct val="100000"/>
            </a:lnSpc>
            <a:spcBef>
              <a:spcPct val="0"/>
            </a:spcBef>
            <a:spcAft>
              <a:spcPct val="15000"/>
            </a:spcAft>
            <a:buChar char="•"/>
          </a:pPr>
          <a:endParaRPr lang="zh-CN" altLang="en-US" sz="2700">
            <a:solidFill>
              <a:schemeClr val="dk1"/>
            </a:solidFill>
          </a:endParaRPr>
        </a:p>
      </dsp:txBody>
      <dsp:txXfrm>
        <a:off x="0" y="2411910"/>
        <a:ext cx="2478049" cy="1372235"/>
      </dsp:txXfrm>
    </dsp:sp>
    <dsp:sp modelId="{3E0BA246-3456-471B-AD87-1436FD251DD8}">
      <dsp:nvSpPr>
        <dsp:cNvPr id="5" name="矩形 4"/>
        <dsp:cNvSpPr/>
      </dsp:nvSpPr>
      <dsp:spPr bwMode="white">
        <a:xfrm>
          <a:off x="2824976" y="1634310"/>
          <a:ext cx="2478049" cy="777600"/>
        </a:xfrm>
        <a:prstGeom prst="rect">
          <a:avLst/>
        </a:prstGeom>
      </dsp:spPr>
      <dsp:style>
        <a:lnRef idx="2">
          <a:schemeClr val="accent3"/>
        </a:lnRef>
        <a:fillRef idx="1">
          <a:schemeClr val="accent3"/>
        </a:fillRef>
        <a:effectRef idx="0">
          <a:scrgbClr r="0" g="0" b="0"/>
        </a:effectRef>
        <a:fontRef idx="minor">
          <a:schemeClr val="lt1"/>
        </a:fontRef>
      </dsp:style>
      <dsp:txBody>
        <a:bodyPr vert="horz" wrap="square" lIns="192024" tIns="109728" rIns="192024" bIns="109728" anchor="ctr"/>
        <a:lstStyle>
          <a:lvl1pPr algn="ctr">
            <a:defRPr sz="2700"/>
          </a:lvl1pPr>
          <a:lvl2pPr marL="228600" indent="-228600" algn="ctr">
            <a:defRPr sz="2100"/>
          </a:lvl2pPr>
          <a:lvl3pPr marL="457200" indent="-228600" algn="ctr">
            <a:defRPr sz="2100"/>
          </a:lvl3pPr>
          <a:lvl4pPr marL="685800" indent="-228600" algn="ctr">
            <a:defRPr sz="2100"/>
          </a:lvl4pPr>
          <a:lvl5pPr marL="914400" indent="-228600" algn="ctr">
            <a:defRPr sz="2100"/>
          </a:lvl5pPr>
          <a:lvl6pPr marL="1143000" indent="-228600" algn="ctr">
            <a:defRPr sz="2100"/>
          </a:lvl6pPr>
          <a:lvl7pPr marL="1371600" indent="-228600" algn="ctr">
            <a:defRPr sz="2100"/>
          </a:lvl7pPr>
          <a:lvl8pPr marL="1600200" indent="-228600" algn="ctr">
            <a:defRPr sz="2100"/>
          </a:lvl8pPr>
          <a:lvl9pPr marL="1828800" indent="-228600" algn="ctr">
            <a:defRPr sz="2100"/>
          </a:lvl9pPr>
        </a:lstStyle>
        <a:p>
          <a:pPr lvl="0">
            <a:lnSpc>
              <a:spcPct val="100000"/>
            </a:lnSpc>
            <a:spcBef>
              <a:spcPct val="0"/>
            </a:spcBef>
            <a:spcAft>
              <a:spcPct val="35000"/>
            </a:spcAft>
          </a:pPr>
          <a:r>
            <a:rPr lang="zh-CN" altLang="en-US">
              <a:latin typeface="微软雅黑" panose="020B0503020204020204" charset="-122"/>
              <a:ea typeface="微软雅黑" panose="020B0503020204020204" charset="-122"/>
            </a:rPr>
            <a:t>缩短折旧年限</a:t>
          </a:r>
          <a:endParaRPr lang="zh-CN" altLang="en-US">
            <a:latin typeface="微软雅黑" panose="020B0503020204020204" charset="-122"/>
            <a:ea typeface="微软雅黑" panose="020B0503020204020204" charset="-122"/>
          </a:endParaRPr>
        </a:p>
      </dsp:txBody>
      <dsp:txXfrm>
        <a:off x="2824976" y="1634310"/>
        <a:ext cx="2478049" cy="777600"/>
      </dsp:txXfrm>
    </dsp:sp>
    <dsp:sp modelId="{33CF15AD-8A19-4E9A-9BED-239A79CAF737}">
      <dsp:nvSpPr>
        <dsp:cNvPr id="6" name="矩形 5"/>
        <dsp:cNvSpPr/>
      </dsp:nvSpPr>
      <dsp:spPr bwMode="white">
        <a:xfrm>
          <a:off x="2824976" y="2411910"/>
          <a:ext cx="2478049" cy="1372235"/>
        </a:xfrm>
        <a:prstGeom prst="rect">
          <a:avLst/>
        </a:prstGeom>
      </dsp:spPr>
      <dsp:style>
        <a:lnRef idx="2">
          <a:schemeClr val="accent3">
            <a:tint val="40000"/>
            <a:alpha val="90000"/>
          </a:schemeClr>
        </a:lnRef>
        <a:fillRef idx="1">
          <a:schemeClr val="accent3">
            <a:tint val="40000"/>
            <a:alpha val="90000"/>
          </a:schemeClr>
        </a:fillRef>
        <a:effectRef idx="0">
          <a:scrgbClr r="0" g="0" b="0"/>
        </a:effectRef>
        <a:fontRef idx="minor"/>
      </dsp:style>
      <dsp:txBody>
        <a:bodyPr vert="horz" wrap="square" lIns="106680" tIns="106680" rIns="142240" bIns="160020" anchor="t"/>
        <a:lstStyle>
          <a:lvl1pPr algn="l">
            <a:defRPr sz="2700"/>
          </a:lvl1pPr>
          <a:lvl2pPr marL="228600" indent="-228600" algn="l">
            <a:defRPr sz="2700"/>
          </a:lvl2pPr>
          <a:lvl3pPr marL="457200" indent="-228600" algn="l">
            <a:defRPr sz="2700"/>
          </a:lvl3pPr>
          <a:lvl4pPr marL="685800" indent="-228600" algn="l">
            <a:defRPr sz="2700"/>
          </a:lvl4pPr>
          <a:lvl5pPr marL="914400" indent="-228600" algn="l">
            <a:defRPr sz="2700"/>
          </a:lvl5pPr>
          <a:lvl6pPr marL="1143000" indent="-228600" algn="l">
            <a:defRPr sz="2700"/>
          </a:lvl6pPr>
          <a:lvl7pPr marL="1371600" indent="-228600" algn="l">
            <a:defRPr sz="2700"/>
          </a:lvl7pPr>
          <a:lvl8pPr marL="1600200" indent="-228600" algn="l">
            <a:defRPr sz="2700"/>
          </a:lvl8pPr>
          <a:lvl9pPr marL="1828800" indent="-228600" algn="l">
            <a:defRPr sz="2700"/>
          </a:lvl9pPr>
        </a:lstStyle>
        <a:p>
          <a:pPr marL="228600" lvl="1" indent="-228600">
            <a:lnSpc>
              <a:spcPct val="100000"/>
            </a:lnSpc>
            <a:spcBef>
              <a:spcPct val="0"/>
            </a:spcBef>
            <a:spcAft>
              <a:spcPct val="15000"/>
            </a:spcAft>
            <a:buChar char="•"/>
          </a:pPr>
          <a:r>
            <a:rPr lang="en-US" altLang="zh-CN" sz="2000">
              <a:solidFill>
                <a:schemeClr val="dk1"/>
              </a:solidFill>
              <a:latin typeface="微软雅黑" panose="020B0503020204020204" charset="-122"/>
              <a:ea typeface="微软雅黑" panose="020B0503020204020204" charset="-122"/>
              <a:cs typeface="微软雅黑" panose="020B0503020204020204" charset="-122"/>
              <a:sym typeface="+mn-ea"/>
            </a:rPr>
            <a:t>不得低于</a:t>
          </a:r>
          <a:r>
            <a:rPr lang="zh-CN" altLang="en-US" sz="2000">
              <a:solidFill>
                <a:schemeClr val="dk1"/>
              </a:solidFill>
              <a:latin typeface="微软雅黑" panose="020B0503020204020204" charset="-122"/>
              <a:ea typeface="微软雅黑" panose="020B0503020204020204" charset="-122"/>
              <a:cs typeface="微软雅黑" panose="020B0503020204020204" charset="-122"/>
              <a:sym typeface="+mn-ea"/>
            </a:rPr>
            <a:t>最低</a:t>
          </a:r>
          <a:r>
            <a:rPr lang="en-US" altLang="zh-CN" sz="2000">
              <a:solidFill>
                <a:schemeClr val="dk1"/>
              </a:solidFill>
              <a:latin typeface="微软雅黑" panose="020B0503020204020204" charset="-122"/>
              <a:ea typeface="微软雅黑" panose="020B0503020204020204" charset="-122"/>
              <a:cs typeface="微软雅黑" panose="020B0503020204020204" charset="-122"/>
              <a:sym typeface="+mn-ea"/>
            </a:rPr>
            <a:t>折旧年限的60%</a:t>
          </a:r>
          <a:endParaRPr lang="zh-CN" altLang="en-US" sz="2700">
            <a:solidFill>
              <a:schemeClr val="dk1"/>
            </a:solidFill>
          </a:endParaRPr>
        </a:p>
        <a:p>
          <a:pPr marL="228600" lvl="1" indent="-228600">
            <a:lnSpc>
              <a:spcPct val="100000"/>
            </a:lnSpc>
            <a:spcBef>
              <a:spcPct val="0"/>
            </a:spcBef>
            <a:spcAft>
              <a:spcPct val="15000"/>
            </a:spcAft>
            <a:buChar char="•"/>
          </a:pPr>
          <a:endParaRPr lang="zh-CN" altLang="en-US" sz="2700">
            <a:solidFill>
              <a:schemeClr val="dk1"/>
            </a:solidFill>
          </a:endParaRPr>
        </a:p>
      </dsp:txBody>
      <dsp:txXfrm>
        <a:off x="2824976" y="2411910"/>
        <a:ext cx="2478049" cy="1372235"/>
      </dsp:txXfrm>
    </dsp:sp>
    <dsp:sp modelId="{FC453BFD-315B-4968-86FA-B7D3125F3320}">
      <dsp:nvSpPr>
        <dsp:cNvPr id="7" name="矩形 6"/>
        <dsp:cNvSpPr/>
      </dsp:nvSpPr>
      <dsp:spPr bwMode="white">
        <a:xfrm>
          <a:off x="5649951" y="1634310"/>
          <a:ext cx="2478049" cy="777600"/>
        </a:xfrm>
        <a:prstGeom prst="rect">
          <a:avLst/>
        </a:prstGeom>
      </dsp:spPr>
      <dsp:style>
        <a:lnRef idx="2">
          <a:schemeClr val="accent4"/>
        </a:lnRef>
        <a:fillRef idx="1">
          <a:schemeClr val="accent4"/>
        </a:fillRef>
        <a:effectRef idx="0">
          <a:scrgbClr r="0" g="0" b="0"/>
        </a:effectRef>
        <a:fontRef idx="minor">
          <a:schemeClr val="lt1"/>
        </a:fontRef>
      </dsp:style>
      <dsp:txBody>
        <a:bodyPr vert="horz" wrap="square" lIns="192024" tIns="109728" rIns="192024" bIns="109728" anchor="ctr"/>
        <a:lstStyle>
          <a:lvl1pPr algn="ctr">
            <a:defRPr sz="2700"/>
          </a:lvl1pPr>
          <a:lvl2pPr marL="228600" indent="-228600" algn="ctr">
            <a:defRPr sz="2100"/>
          </a:lvl2pPr>
          <a:lvl3pPr marL="457200" indent="-228600" algn="ctr">
            <a:defRPr sz="2100"/>
          </a:lvl3pPr>
          <a:lvl4pPr marL="685800" indent="-228600" algn="ctr">
            <a:defRPr sz="2100"/>
          </a:lvl4pPr>
          <a:lvl5pPr marL="914400" indent="-228600" algn="ctr">
            <a:defRPr sz="2100"/>
          </a:lvl5pPr>
          <a:lvl6pPr marL="1143000" indent="-228600" algn="ctr">
            <a:defRPr sz="2100"/>
          </a:lvl6pPr>
          <a:lvl7pPr marL="1371600" indent="-228600" algn="ctr">
            <a:defRPr sz="2100"/>
          </a:lvl7pPr>
          <a:lvl8pPr marL="1600200" indent="-228600" algn="ctr">
            <a:defRPr sz="2100"/>
          </a:lvl8pPr>
          <a:lvl9pPr marL="1828800" indent="-228600" algn="ctr">
            <a:defRPr sz="2100"/>
          </a:lvl9pPr>
        </a:lstStyle>
        <a:p>
          <a:pPr lvl="0">
            <a:lnSpc>
              <a:spcPct val="100000"/>
            </a:lnSpc>
            <a:spcBef>
              <a:spcPct val="0"/>
            </a:spcBef>
            <a:spcAft>
              <a:spcPct val="35000"/>
            </a:spcAft>
          </a:pPr>
          <a:r>
            <a:rPr lang="zh-CN" altLang="en-US">
              <a:latin typeface="微软雅黑" panose="020B0503020204020204" charset="-122"/>
              <a:ea typeface="微软雅黑" panose="020B0503020204020204" charset="-122"/>
            </a:rPr>
            <a:t>加速折旧</a:t>
          </a:r>
          <a:endParaRPr lang="zh-CN" altLang="en-US">
            <a:latin typeface="微软雅黑" panose="020B0503020204020204" charset="-122"/>
            <a:ea typeface="微软雅黑" panose="020B0503020204020204" charset="-122"/>
          </a:endParaRPr>
        </a:p>
      </dsp:txBody>
      <dsp:txXfrm>
        <a:off x="5649951" y="1634310"/>
        <a:ext cx="2478049" cy="777600"/>
      </dsp:txXfrm>
    </dsp:sp>
    <dsp:sp modelId="{B357C82A-FE93-416B-AFBF-A74F9E99C4E4}">
      <dsp:nvSpPr>
        <dsp:cNvPr id="8" name="矩形 7"/>
        <dsp:cNvSpPr/>
      </dsp:nvSpPr>
      <dsp:spPr bwMode="white">
        <a:xfrm>
          <a:off x="5649951" y="2411910"/>
          <a:ext cx="2478049" cy="1372235"/>
        </a:xfrm>
        <a:prstGeom prst="rect">
          <a:avLst/>
        </a:prstGeom>
      </dsp:spPr>
      <dsp:style>
        <a:lnRef idx="2">
          <a:schemeClr val="accent4">
            <a:tint val="40000"/>
            <a:alpha val="90000"/>
          </a:schemeClr>
        </a:lnRef>
        <a:fillRef idx="1">
          <a:schemeClr val="accent4">
            <a:tint val="40000"/>
            <a:alpha val="90000"/>
          </a:schemeClr>
        </a:fillRef>
        <a:effectRef idx="0">
          <a:scrgbClr r="0" g="0" b="0"/>
        </a:effectRef>
        <a:fontRef idx="minor"/>
      </dsp:style>
      <dsp:txBody>
        <a:bodyPr vert="horz" wrap="square" lIns="106680" tIns="106680" rIns="142240" bIns="160020" anchor="t"/>
        <a:lstStyle>
          <a:lvl1pPr algn="l">
            <a:defRPr sz="2700"/>
          </a:lvl1pPr>
          <a:lvl2pPr marL="228600" indent="-228600" algn="l">
            <a:defRPr sz="2700"/>
          </a:lvl2pPr>
          <a:lvl3pPr marL="457200" indent="-228600" algn="l">
            <a:defRPr sz="2700"/>
          </a:lvl3pPr>
          <a:lvl4pPr marL="685800" indent="-228600" algn="l">
            <a:defRPr sz="2700"/>
          </a:lvl4pPr>
          <a:lvl5pPr marL="914400" indent="-228600" algn="l">
            <a:defRPr sz="2700"/>
          </a:lvl5pPr>
          <a:lvl6pPr marL="1143000" indent="-228600" algn="l">
            <a:defRPr sz="2700"/>
          </a:lvl6pPr>
          <a:lvl7pPr marL="1371600" indent="-228600" algn="l">
            <a:defRPr sz="2700"/>
          </a:lvl7pPr>
          <a:lvl8pPr marL="1600200" indent="-228600" algn="l">
            <a:defRPr sz="2700"/>
          </a:lvl8pPr>
          <a:lvl9pPr marL="1828800" indent="-228600" algn="l">
            <a:defRPr sz="2700"/>
          </a:lvl9pPr>
        </a:lstStyle>
        <a:p>
          <a:pPr marL="228600" lvl="1" indent="-228600">
            <a:lnSpc>
              <a:spcPct val="100000"/>
            </a:lnSpc>
            <a:spcBef>
              <a:spcPct val="0"/>
            </a:spcBef>
            <a:spcAft>
              <a:spcPct val="15000"/>
            </a:spcAft>
            <a:buChar char="•"/>
          </a:pPr>
          <a:r>
            <a:rPr lang="en-US" altLang="zh-CN" sz="2000">
              <a:solidFill>
                <a:schemeClr val="dk1"/>
              </a:solidFill>
              <a:latin typeface="微软雅黑" panose="020B0503020204020204" charset="-122"/>
              <a:ea typeface="微软雅黑" panose="020B0503020204020204" charset="-122"/>
              <a:cs typeface="微软雅黑" panose="020B0503020204020204" charset="-122"/>
              <a:sym typeface="+mn-ea"/>
            </a:rPr>
            <a:t>双倍余额递减法</a:t>
          </a:r>
          <a:r>
            <a:rPr lang="zh-CN" altLang="en-US" sz="2000">
              <a:solidFill>
                <a:schemeClr val="dk1"/>
              </a:solidFill>
              <a:latin typeface="微软雅黑" panose="020B0503020204020204" charset="-122"/>
              <a:ea typeface="微软雅黑" panose="020B0503020204020204" charset="-122"/>
              <a:cs typeface="微软雅黑" panose="020B0503020204020204" charset="-122"/>
              <a:sym typeface="+mn-ea"/>
            </a:rPr>
            <a:t>、</a:t>
          </a:r>
          <a:r>
            <a:rPr lang="en-US" altLang="zh-CN" sz="2000">
              <a:solidFill>
                <a:schemeClr val="dk1"/>
              </a:solidFill>
              <a:latin typeface="微软雅黑" panose="020B0503020204020204" charset="-122"/>
              <a:ea typeface="微软雅黑" panose="020B0503020204020204" charset="-122"/>
              <a:cs typeface="微软雅黑" panose="020B0503020204020204" charset="-122"/>
              <a:sym typeface="+mn-ea"/>
            </a:rPr>
            <a:t>年数总和法</a:t>
          </a:r>
          <a:endParaRPr lang="en-US" altLang="zh-CN" sz="2000">
            <a:solidFill>
              <a:schemeClr val="dk1"/>
            </a:solidFill>
            <a:latin typeface="微软雅黑" panose="020B0503020204020204" charset="-122"/>
            <a:ea typeface="微软雅黑" panose="020B0503020204020204" charset="-122"/>
            <a:cs typeface="微软雅黑" panose="020B0503020204020204" charset="-122"/>
            <a:sym typeface="+mn-ea"/>
          </a:endParaRPr>
        </a:p>
      </dsp:txBody>
      <dsp:txXfrm>
        <a:off x="5649951" y="2411910"/>
        <a:ext cx="2478049" cy="1372235"/>
      </dsp:txXfrm>
    </dsp:sp>
  </dsp:spTree>
</dsp:drawing>
</file>

<file path=ppt/diagrams/drawing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407400" cy="4857750"/>
        <a:chOff x="0" y="0"/>
        <a:chExt cx="8407400" cy="4857750"/>
      </a:xfrm>
    </dsp:grpSpPr>
    <dsp:sp modelId="{52FDF2A5-21FC-4943-A856-33657F608538}">
      <dsp:nvSpPr>
        <dsp:cNvPr id="7" name="矩形 6"/>
        <dsp:cNvSpPr/>
      </dsp:nvSpPr>
      <dsp:spPr bwMode="white">
        <a:xfrm>
          <a:off x="155740" y="22"/>
          <a:ext cx="8096176" cy="4857706"/>
        </a:xfrm>
        <a:prstGeom prst="rect">
          <a:avLst/>
        </a:prstGeom>
      </dsp:spPr>
      <dsp:style>
        <a:lnRef idx="2">
          <a:schemeClr val="lt1"/>
        </a:lnRef>
        <a:fillRef idx="1">
          <a:schemeClr val="accent1"/>
        </a:fillRef>
        <a:effectRef idx="0">
          <a:scrgbClr r="0" g="0" b="0"/>
        </a:effectRef>
        <a:fontRef idx="minor">
          <a:schemeClr val="lt1"/>
        </a:fontRef>
      </dsp:style>
      <dsp:txBody>
        <a:bodyPr vert="horz" wrap="square" lIns="76200" tIns="76200" rIns="7620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l">
            <a:lnSpc>
              <a:spcPct val="150000"/>
            </a:lnSpc>
            <a:spcBef>
              <a:spcPct val="0"/>
            </a:spcBef>
            <a:spcAft>
              <a:spcPct val="35000"/>
            </a:spcAft>
            <a:buNone/>
          </a:pPr>
          <a:r>
            <a:rPr lang="zh-CN" altLang="en-US" sz="2000" b="1">
              <a:latin typeface="微软雅黑" panose="020B0503020204020204" charset="-122"/>
              <a:ea typeface="微软雅黑" panose="020B0503020204020204" charset="-122"/>
              <a:cs typeface="微软雅黑" panose="020B0503020204020204" charset="-122"/>
            </a:rPr>
            <a:t>缩短折旧年限方法</a:t>
          </a:r>
          <a:endParaRPr lang="zh-CN" altLang="en-US" sz="2000">
            <a:latin typeface="微软雅黑" panose="020B0503020204020204" charset="-122"/>
            <a:ea typeface="微软雅黑" panose="020B0503020204020204" charset="-122"/>
            <a:cs typeface="微软雅黑" panose="020B0503020204020204" charset="-122"/>
          </a:endParaRPr>
        </a:p>
        <a:p>
          <a:pPr lvl="0" algn="l">
            <a:lnSpc>
              <a:spcPct val="150000"/>
            </a:lnSpc>
            <a:spcBef>
              <a:spcPct val="0"/>
            </a:spcBef>
            <a:spcAft>
              <a:spcPct val="35000"/>
            </a:spcAft>
            <a:buNone/>
          </a:pPr>
          <a:r>
            <a:rPr lang="zh-CN" altLang="en-US" sz="2000" b="1">
              <a:latin typeface="微软雅黑" panose="020B0503020204020204" charset="-122"/>
              <a:ea typeface="微软雅黑" panose="020B0503020204020204" charset="-122"/>
              <a:cs typeface="微软雅黑" panose="020B0503020204020204" charset="-122"/>
            </a:rPr>
            <a:t>政策规定：</a:t>
          </a:r>
          <a:r>
            <a:rPr lang="zh-CN" altLang="en-US" sz="2000">
              <a:latin typeface="微软雅黑" panose="020B0503020204020204" charset="-122"/>
              <a:ea typeface="微软雅黑" panose="020B0503020204020204" charset="-122"/>
              <a:cs typeface="微软雅黑" panose="020B0503020204020204" charset="-122"/>
            </a:rPr>
            <a:t>企业采取缩短折旧年限方法的，对其购置的新固定资产，最低折旧年限不得低于</a:t>
          </a:r>
          <a:r>
            <a:rPr lang="zh-CN" altLang="en-US" sz="2000" b="1">
              <a:latin typeface="微软雅黑" panose="020B0503020204020204" charset="-122"/>
              <a:ea typeface="微软雅黑" panose="020B0503020204020204" charset="-122"/>
              <a:cs typeface="微软雅黑" panose="020B0503020204020204" charset="-122"/>
            </a:rPr>
            <a:t>《中华人民共和国企业所得税法实施条例》第六十条</a:t>
          </a:r>
          <a:r>
            <a:rPr lang="zh-CN" altLang="en-US" sz="2000">
              <a:latin typeface="微软雅黑" panose="020B0503020204020204" charset="-122"/>
              <a:ea typeface="微软雅黑" panose="020B0503020204020204" charset="-122"/>
              <a:cs typeface="微软雅黑" panose="020B0503020204020204" charset="-122"/>
            </a:rPr>
            <a:t>规定的折旧年限的60%；</a:t>
          </a:r>
          <a:endParaRPr lang="zh-CN" altLang="en-US" sz="2000">
            <a:latin typeface="微软雅黑" panose="020B0503020204020204" charset="-122"/>
            <a:ea typeface="微软雅黑" panose="020B0503020204020204" charset="-122"/>
            <a:cs typeface="微软雅黑" panose="020B0503020204020204" charset="-122"/>
          </a:endParaRPr>
        </a:p>
        <a:p>
          <a:pPr lvl="0" algn="l">
            <a:lnSpc>
              <a:spcPct val="150000"/>
            </a:lnSpc>
            <a:spcBef>
              <a:spcPct val="0"/>
            </a:spcBef>
            <a:spcAft>
              <a:spcPct val="35000"/>
            </a:spcAft>
            <a:buNone/>
          </a:pPr>
          <a:r>
            <a:rPr lang="zh-CN" altLang="en-US" sz="2000">
              <a:latin typeface="微软雅黑" panose="020B0503020204020204" charset="-122"/>
              <a:ea typeface="微软雅黑" panose="020B0503020204020204" charset="-122"/>
              <a:cs typeface="微软雅黑" panose="020B0503020204020204" charset="-122"/>
            </a:rPr>
            <a:t>若为购置已使用过的固定资产，其最低折旧年限不得低于</a:t>
          </a:r>
          <a:r>
            <a:rPr lang="zh-CN" altLang="en-US" sz="2000">
              <a:latin typeface="微软雅黑" panose="020B0503020204020204" charset="-122"/>
              <a:ea typeface="微软雅黑" panose="020B0503020204020204" charset="-122"/>
              <a:cs typeface="微软雅黑" panose="020B0503020204020204" charset="-122"/>
              <a:sym typeface="+mn-ea"/>
            </a:rPr>
            <a:t>中华人民共和国企业所得税法实施条例》规定的最低折旧年限减去已使用年限后剩余年限的</a:t>
          </a:r>
          <a:r>
            <a:rPr lang="en-US" altLang="zh-CN" sz="2000">
              <a:latin typeface="微软雅黑" panose="020B0503020204020204" charset="-122"/>
              <a:ea typeface="微软雅黑" panose="020B0503020204020204" charset="-122"/>
              <a:cs typeface="微软雅黑" panose="020B0503020204020204" charset="-122"/>
              <a:sym typeface="+mn-ea"/>
            </a:rPr>
            <a:t>60%</a:t>
          </a:r>
          <a:r>
            <a:rPr lang="zh-CN" altLang="en-US" sz="2000">
              <a:latin typeface="微软雅黑" panose="020B0503020204020204" charset="-122"/>
              <a:ea typeface="微软雅黑" panose="020B0503020204020204" charset="-122"/>
              <a:cs typeface="微软雅黑" panose="020B0503020204020204" charset="-122"/>
              <a:sym typeface="+mn-ea"/>
            </a:rPr>
            <a:t>。最低折旧年限一经确定，一般不得变更。</a:t>
          </a:r>
          <a:endParaRPr lang="zh-CN" altLang="en-US" sz="2000">
            <a:latin typeface="微软雅黑" panose="020B0503020204020204" charset="-122"/>
            <a:ea typeface="微软雅黑" panose="020B0503020204020204" charset="-122"/>
            <a:cs typeface="微软雅黑" panose="020B0503020204020204" charset="-122"/>
            <a:sym typeface="+mn-ea"/>
          </a:endParaRPr>
        </a:p>
      </dsp:txBody>
      <dsp:txXfrm>
        <a:off x="155740" y="22"/>
        <a:ext cx="8096176" cy="485770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rSet csTypeId="urn:microsoft.com/office/officeart/2005/8/colors/accent6_5"/>
        </dgm:pt>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rSet qsTypeId="urn:microsoft.com/office/officeart/2005/8/quickstyle/simple5"/>
        </dgm:pt>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rSet csTypeId="urn:microsoft.com/office/officeart/2005/8/colors/accent6_5"/>
        </dgm:pt>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dstNode" val="node"/>
                    <dgm:param type="begSty" val="noArr"/>
                    <dgm:param type="endSty" val="noArr"/>
                    <dgm:param type="connRout" val="curve"/>
                    <dgm:param type="begPts" val="ctr"/>
                    <dgm:param type="endPts" val="ctr"/>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srcNode" val="dummyConnPt"/>
                    <dgm:param type="dstNode" val="dummyConnPt"/>
                    <dgm:param type="begSty" val="noArr"/>
                    <dgm:param type="endSty" val="noArr"/>
                    <dgm:param type="connRout" val="longCurve"/>
                    <dgm:param type="begPts" val="bCtr"/>
                    <dgm:param type="endPts" val="tCtr"/>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rSet qsTypeId="urn:microsoft.com/office/officeart/2005/8/quickstyle/simple5"/>
        </dgm:pt>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rSet csTypeId="urn:microsoft.com/office/officeart/2005/8/colors/accent6_5"/>
        </dgm:pt>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rSet csTypeId="urn:microsoft.com/office/officeart/2005/8/colors/accent6_5"/>
        </dgm:pt>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距离下班后你那份</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68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marL="0" marR="0" indent="0" algn="l" defTabSz="914400" rtl="0" eaLnBrk="0" fontAlgn="base" latinLnBrk="0" hangingPunct="0">
              <a:lnSpc>
                <a:spcPct val="100000"/>
              </a:lnSpc>
              <a:spcBef>
                <a:spcPct val="30000"/>
              </a:spcBef>
              <a:spcAft>
                <a:spcPct val="0"/>
              </a:spcAft>
              <a:buClrTx/>
              <a:buSzTx/>
              <a:buFontTx/>
              <a:buNone/>
              <a:defRPr/>
            </a:pPr>
            <a:endParaRPr lang="zh-CN" altLang="zh-CN" sz="1200" kern="1200" dirty="0" smtClean="0">
              <a:solidFill>
                <a:schemeClr val="tx1"/>
              </a:solidFill>
              <a:effectLst/>
              <a:latin typeface="+mn-lt"/>
              <a:ea typeface="+mn-ea"/>
              <a:cs typeface="+mn-cs"/>
            </a:endParaRPr>
          </a:p>
        </p:txBody>
      </p:sp>
      <p:sp>
        <p:nvSpPr>
          <p:cNvPr id="368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charset="0"/>
                <a:ea typeface="宋体" panose="02010600030101010101" pitchFamily="2" charset="-122"/>
              </a:defRPr>
            </a:lvl1pPr>
            <a:lvl2pPr marL="742950" indent="-285750">
              <a:spcBef>
                <a:spcPct val="30000"/>
              </a:spcBef>
              <a:defRPr sz="1200">
                <a:solidFill>
                  <a:schemeClr val="tx1"/>
                </a:solidFill>
                <a:latin typeface="Calibri" panose="020F0502020204030204" charset="0"/>
                <a:ea typeface="宋体" panose="02010600030101010101" pitchFamily="2" charset="-122"/>
              </a:defRPr>
            </a:lvl2pPr>
            <a:lvl3pPr marL="1143000" indent="-228600">
              <a:spcBef>
                <a:spcPct val="30000"/>
              </a:spcBef>
              <a:defRPr sz="1200">
                <a:solidFill>
                  <a:schemeClr val="tx1"/>
                </a:solidFill>
                <a:latin typeface="Calibri" panose="020F0502020204030204" charset="0"/>
                <a:ea typeface="宋体" panose="02010600030101010101" pitchFamily="2" charset="-122"/>
              </a:defRPr>
            </a:lvl3pPr>
            <a:lvl4pPr marL="1600200" indent="-228600">
              <a:spcBef>
                <a:spcPct val="30000"/>
              </a:spcBef>
              <a:defRPr sz="1200">
                <a:solidFill>
                  <a:schemeClr val="tx1"/>
                </a:solidFill>
                <a:latin typeface="Calibri" panose="020F0502020204030204" charset="0"/>
                <a:ea typeface="宋体" panose="02010600030101010101" pitchFamily="2" charset="-122"/>
              </a:defRPr>
            </a:lvl4pPr>
            <a:lvl5pPr marL="2057400" indent="-228600">
              <a:spcBef>
                <a:spcPct val="30000"/>
              </a:spcBef>
              <a:defRPr sz="1200">
                <a:solidFill>
                  <a:schemeClr val="tx1"/>
                </a:solidFill>
                <a:latin typeface="Calibri" panose="020F0502020204030204" charset="0"/>
                <a:ea typeface="宋体" panose="02010600030101010101" pitchFamily="2" charset="-122"/>
              </a:defRPr>
            </a:lvl5pPr>
            <a:lvl6pPr marL="2514600" indent="-228600" defTabSz="684530" eaLnBrk="0" fontAlgn="base" hangingPunct="0">
              <a:spcBef>
                <a:spcPct val="30000"/>
              </a:spcBef>
              <a:spcAft>
                <a:spcPct val="0"/>
              </a:spcAft>
              <a:defRPr sz="1200">
                <a:solidFill>
                  <a:schemeClr val="tx1"/>
                </a:solidFill>
                <a:latin typeface="Calibri" panose="020F0502020204030204" charset="0"/>
                <a:ea typeface="宋体" panose="02010600030101010101" pitchFamily="2" charset="-122"/>
              </a:defRPr>
            </a:lvl6pPr>
            <a:lvl7pPr marL="2971800" indent="-228600" defTabSz="684530" eaLnBrk="0" fontAlgn="base" hangingPunct="0">
              <a:spcBef>
                <a:spcPct val="30000"/>
              </a:spcBef>
              <a:spcAft>
                <a:spcPct val="0"/>
              </a:spcAft>
              <a:defRPr sz="1200">
                <a:solidFill>
                  <a:schemeClr val="tx1"/>
                </a:solidFill>
                <a:latin typeface="Calibri" panose="020F0502020204030204" charset="0"/>
                <a:ea typeface="宋体" panose="02010600030101010101" pitchFamily="2" charset="-122"/>
              </a:defRPr>
            </a:lvl7pPr>
            <a:lvl8pPr marL="3429000" indent="-228600" defTabSz="684530" eaLnBrk="0" fontAlgn="base" hangingPunct="0">
              <a:spcBef>
                <a:spcPct val="30000"/>
              </a:spcBef>
              <a:spcAft>
                <a:spcPct val="0"/>
              </a:spcAft>
              <a:defRPr sz="1200">
                <a:solidFill>
                  <a:schemeClr val="tx1"/>
                </a:solidFill>
                <a:latin typeface="Calibri" panose="020F0502020204030204" charset="0"/>
                <a:ea typeface="宋体" panose="02010600030101010101" pitchFamily="2" charset="-122"/>
              </a:defRPr>
            </a:lvl8pPr>
            <a:lvl9pPr marL="3886200" indent="-228600" defTabSz="684530" eaLnBrk="0" fontAlgn="base" hangingPunct="0">
              <a:spcBef>
                <a:spcPct val="30000"/>
              </a:spcBef>
              <a:spcAft>
                <a:spcPct val="0"/>
              </a:spcAft>
              <a:defRPr sz="1200">
                <a:solidFill>
                  <a:schemeClr val="tx1"/>
                </a:solidFill>
                <a:latin typeface="Calibri" panose="020F0502020204030204" charset="0"/>
                <a:ea typeface="宋体" panose="02010600030101010101" pitchFamily="2" charset="-122"/>
              </a:defRPr>
            </a:lvl9pPr>
          </a:lstStyle>
          <a:p>
            <a:pPr>
              <a:spcBef>
                <a:spcPct val="0"/>
              </a:spcBef>
            </a:pPr>
            <a:fld id="{AB9630F9-9E20-4C74-B9D4-C70CDACE02D1}" type="slidenum">
              <a:rPr lang="zh-CN" altLang="en-US"/>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68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marL="0" marR="0" indent="0" algn="l" defTabSz="914400" rtl="0" eaLnBrk="0" fontAlgn="base" latinLnBrk="0" hangingPunct="0">
              <a:lnSpc>
                <a:spcPct val="100000"/>
              </a:lnSpc>
              <a:spcBef>
                <a:spcPct val="30000"/>
              </a:spcBef>
              <a:spcAft>
                <a:spcPct val="0"/>
              </a:spcAft>
              <a:buClrTx/>
              <a:buSzTx/>
              <a:buFontTx/>
              <a:buNone/>
              <a:defRPr/>
            </a:pPr>
            <a:endParaRPr lang="zh-CN" altLang="zh-CN" sz="1200" kern="1200" dirty="0" smtClean="0">
              <a:solidFill>
                <a:schemeClr val="tx1"/>
              </a:solidFill>
              <a:effectLst/>
              <a:latin typeface="+mn-lt"/>
              <a:ea typeface="+mn-ea"/>
              <a:cs typeface="+mn-cs"/>
            </a:endParaRPr>
          </a:p>
        </p:txBody>
      </p:sp>
      <p:sp>
        <p:nvSpPr>
          <p:cNvPr id="368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charset="0"/>
                <a:ea typeface="宋体" panose="02010600030101010101" pitchFamily="2" charset="-122"/>
              </a:defRPr>
            </a:lvl1pPr>
            <a:lvl2pPr marL="742950" indent="-285750">
              <a:spcBef>
                <a:spcPct val="30000"/>
              </a:spcBef>
              <a:defRPr sz="1200">
                <a:solidFill>
                  <a:schemeClr val="tx1"/>
                </a:solidFill>
                <a:latin typeface="Calibri" panose="020F0502020204030204" charset="0"/>
                <a:ea typeface="宋体" panose="02010600030101010101" pitchFamily="2" charset="-122"/>
              </a:defRPr>
            </a:lvl2pPr>
            <a:lvl3pPr marL="1143000" indent="-228600">
              <a:spcBef>
                <a:spcPct val="30000"/>
              </a:spcBef>
              <a:defRPr sz="1200">
                <a:solidFill>
                  <a:schemeClr val="tx1"/>
                </a:solidFill>
                <a:latin typeface="Calibri" panose="020F0502020204030204" charset="0"/>
                <a:ea typeface="宋体" panose="02010600030101010101" pitchFamily="2" charset="-122"/>
              </a:defRPr>
            </a:lvl3pPr>
            <a:lvl4pPr marL="1600200" indent="-228600">
              <a:spcBef>
                <a:spcPct val="30000"/>
              </a:spcBef>
              <a:defRPr sz="1200">
                <a:solidFill>
                  <a:schemeClr val="tx1"/>
                </a:solidFill>
                <a:latin typeface="Calibri" panose="020F0502020204030204" charset="0"/>
                <a:ea typeface="宋体" panose="02010600030101010101" pitchFamily="2" charset="-122"/>
              </a:defRPr>
            </a:lvl4pPr>
            <a:lvl5pPr marL="2057400" indent="-228600">
              <a:spcBef>
                <a:spcPct val="30000"/>
              </a:spcBef>
              <a:defRPr sz="1200">
                <a:solidFill>
                  <a:schemeClr val="tx1"/>
                </a:solidFill>
                <a:latin typeface="Calibri" panose="020F0502020204030204" charset="0"/>
                <a:ea typeface="宋体" panose="02010600030101010101" pitchFamily="2" charset="-122"/>
              </a:defRPr>
            </a:lvl5pPr>
            <a:lvl6pPr marL="2514600" indent="-228600" defTabSz="684530" eaLnBrk="0" fontAlgn="base" hangingPunct="0">
              <a:spcBef>
                <a:spcPct val="30000"/>
              </a:spcBef>
              <a:spcAft>
                <a:spcPct val="0"/>
              </a:spcAft>
              <a:defRPr sz="1200">
                <a:solidFill>
                  <a:schemeClr val="tx1"/>
                </a:solidFill>
                <a:latin typeface="Calibri" panose="020F0502020204030204" charset="0"/>
                <a:ea typeface="宋体" panose="02010600030101010101" pitchFamily="2" charset="-122"/>
              </a:defRPr>
            </a:lvl6pPr>
            <a:lvl7pPr marL="2971800" indent="-228600" defTabSz="684530" eaLnBrk="0" fontAlgn="base" hangingPunct="0">
              <a:spcBef>
                <a:spcPct val="30000"/>
              </a:spcBef>
              <a:spcAft>
                <a:spcPct val="0"/>
              </a:spcAft>
              <a:defRPr sz="1200">
                <a:solidFill>
                  <a:schemeClr val="tx1"/>
                </a:solidFill>
                <a:latin typeface="Calibri" panose="020F0502020204030204" charset="0"/>
                <a:ea typeface="宋体" panose="02010600030101010101" pitchFamily="2" charset="-122"/>
              </a:defRPr>
            </a:lvl7pPr>
            <a:lvl8pPr marL="3429000" indent="-228600" defTabSz="684530" eaLnBrk="0" fontAlgn="base" hangingPunct="0">
              <a:spcBef>
                <a:spcPct val="30000"/>
              </a:spcBef>
              <a:spcAft>
                <a:spcPct val="0"/>
              </a:spcAft>
              <a:defRPr sz="1200">
                <a:solidFill>
                  <a:schemeClr val="tx1"/>
                </a:solidFill>
                <a:latin typeface="Calibri" panose="020F0502020204030204" charset="0"/>
                <a:ea typeface="宋体" panose="02010600030101010101" pitchFamily="2" charset="-122"/>
              </a:defRPr>
            </a:lvl8pPr>
            <a:lvl9pPr marL="3886200" indent="-228600" defTabSz="684530" eaLnBrk="0" fontAlgn="base" hangingPunct="0">
              <a:spcBef>
                <a:spcPct val="30000"/>
              </a:spcBef>
              <a:spcAft>
                <a:spcPct val="0"/>
              </a:spcAft>
              <a:defRPr sz="1200">
                <a:solidFill>
                  <a:schemeClr val="tx1"/>
                </a:solidFill>
                <a:latin typeface="Calibri" panose="020F0502020204030204" charset="0"/>
                <a:ea typeface="宋体" panose="02010600030101010101" pitchFamily="2" charset="-122"/>
              </a:defRPr>
            </a:lvl9pPr>
          </a:lstStyle>
          <a:p>
            <a:pPr>
              <a:spcBef>
                <a:spcPct val="0"/>
              </a:spcBef>
            </a:pPr>
            <a:fld id="{AB9630F9-9E20-4C74-B9D4-C70CDACE02D1}" type="slidenum">
              <a:rPr lang="zh-CN" altLang="en-US"/>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68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marL="0" marR="0" indent="0" algn="l" defTabSz="914400" rtl="0" eaLnBrk="0" fontAlgn="base" latinLnBrk="0" hangingPunct="0">
              <a:lnSpc>
                <a:spcPct val="100000"/>
              </a:lnSpc>
              <a:spcBef>
                <a:spcPct val="30000"/>
              </a:spcBef>
              <a:spcAft>
                <a:spcPct val="0"/>
              </a:spcAft>
              <a:buClrTx/>
              <a:buSzTx/>
              <a:buFontTx/>
              <a:buNone/>
              <a:defRPr/>
            </a:pPr>
            <a:endParaRPr lang="zh-CN" altLang="zh-CN" sz="1200" kern="1200" dirty="0" smtClean="0">
              <a:solidFill>
                <a:schemeClr val="tx1"/>
              </a:solidFill>
              <a:effectLst/>
              <a:latin typeface="+mn-lt"/>
              <a:ea typeface="+mn-ea"/>
              <a:cs typeface="+mn-cs"/>
            </a:endParaRPr>
          </a:p>
        </p:txBody>
      </p:sp>
      <p:sp>
        <p:nvSpPr>
          <p:cNvPr id="368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charset="0"/>
                <a:ea typeface="宋体" panose="02010600030101010101" pitchFamily="2" charset="-122"/>
              </a:defRPr>
            </a:lvl1pPr>
            <a:lvl2pPr marL="742950" indent="-285750">
              <a:spcBef>
                <a:spcPct val="30000"/>
              </a:spcBef>
              <a:defRPr sz="1200">
                <a:solidFill>
                  <a:schemeClr val="tx1"/>
                </a:solidFill>
                <a:latin typeface="Calibri" panose="020F0502020204030204" charset="0"/>
                <a:ea typeface="宋体" panose="02010600030101010101" pitchFamily="2" charset="-122"/>
              </a:defRPr>
            </a:lvl2pPr>
            <a:lvl3pPr marL="1143000" indent="-228600">
              <a:spcBef>
                <a:spcPct val="30000"/>
              </a:spcBef>
              <a:defRPr sz="1200">
                <a:solidFill>
                  <a:schemeClr val="tx1"/>
                </a:solidFill>
                <a:latin typeface="Calibri" panose="020F0502020204030204" charset="0"/>
                <a:ea typeface="宋体" panose="02010600030101010101" pitchFamily="2" charset="-122"/>
              </a:defRPr>
            </a:lvl3pPr>
            <a:lvl4pPr marL="1600200" indent="-228600">
              <a:spcBef>
                <a:spcPct val="30000"/>
              </a:spcBef>
              <a:defRPr sz="1200">
                <a:solidFill>
                  <a:schemeClr val="tx1"/>
                </a:solidFill>
                <a:latin typeface="Calibri" panose="020F0502020204030204" charset="0"/>
                <a:ea typeface="宋体" panose="02010600030101010101" pitchFamily="2" charset="-122"/>
              </a:defRPr>
            </a:lvl4pPr>
            <a:lvl5pPr marL="2057400" indent="-228600">
              <a:spcBef>
                <a:spcPct val="30000"/>
              </a:spcBef>
              <a:defRPr sz="1200">
                <a:solidFill>
                  <a:schemeClr val="tx1"/>
                </a:solidFill>
                <a:latin typeface="Calibri" panose="020F0502020204030204" charset="0"/>
                <a:ea typeface="宋体" panose="02010600030101010101" pitchFamily="2" charset="-122"/>
              </a:defRPr>
            </a:lvl5pPr>
            <a:lvl6pPr marL="2514600" indent="-228600" defTabSz="684530" eaLnBrk="0" fontAlgn="base" hangingPunct="0">
              <a:spcBef>
                <a:spcPct val="30000"/>
              </a:spcBef>
              <a:spcAft>
                <a:spcPct val="0"/>
              </a:spcAft>
              <a:defRPr sz="1200">
                <a:solidFill>
                  <a:schemeClr val="tx1"/>
                </a:solidFill>
                <a:latin typeface="Calibri" panose="020F0502020204030204" charset="0"/>
                <a:ea typeface="宋体" panose="02010600030101010101" pitchFamily="2" charset="-122"/>
              </a:defRPr>
            </a:lvl6pPr>
            <a:lvl7pPr marL="2971800" indent="-228600" defTabSz="684530" eaLnBrk="0" fontAlgn="base" hangingPunct="0">
              <a:spcBef>
                <a:spcPct val="30000"/>
              </a:spcBef>
              <a:spcAft>
                <a:spcPct val="0"/>
              </a:spcAft>
              <a:defRPr sz="1200">
                <a:solidFill>
                  <a:schemeClr val="tx1"/>
                </a:solidFill>
                <a:latin typeface="Calibri" panose="020F0502020204030204" charset="0"/>
                <a:ea typeface="宋体" panose="02010600030101010101" pitchFamily="2" charset="-122"/>
              </a:defRPr>
            </a:lvl7pPr>
            <a:lvl8pPr marL="3429000" indent="-228600" defTabSz="684530" eaLnBrk="0" fontAlgn="base" hangingPunct="0">
              <a:spcBef>
                <a:spcPct val="30000"/>
              </a:spcBef>
              <a:spcAft>
                <a:spcPct val="0"/>
              </a:spcAft>
              <a:defRPr sz="1200">
                <a:solidFill>
                  <a:schemeClr val="tx1"/>
                </a:solidFill>
                <a:latin typeface="Calibri" panose="020F0502020204030204" charset="0"/>
                <a:ea typeface="宋体" panose="02010600030101010101" pitchFamily="2" charset="-122"/>
              </a:defRPr>
            </a:lvl8pPr>
            <a:lvl9pPr marL="3886200" indent="-228600" defTabSz="684530" eaLnBrk="0" fontAlgn="base" hangingPunct="0">
              <a:spcBef>
                <a:spcPct val="30000"/>
              </a:spcBef>
              <a:spcAft>
                <a:spcPct val="0"/>
              </a:spcAft>
              <a:defRPr sz="1200">
                <a:solidFill>
                  <a:schemeClr val="tx1"/>
                </a:solidFill>
                <a:latin typeface="Calibri" panose="020F0502020204030204" charset="0"/>
                <a:ea typeface="宋体" panose="02010600030101010101" pitchFamily="2" charset="-122"/>
              </a:defRPr>
            </a:lvl9pPr>
          </a:lstStyle>
          <a:p>
            <a:pPr>
              <a:spcBef>
                <a:spcPct val="0"/>
              </a:spcBef>
            </a:pPr>
            <a:fld id="{AB9630F9-9E20-4C74-B9D4-C70CDACE02D1}" type="slidenum">
              <a:rPr lang="zh-CN" altLang="en-US"/>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68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marL="0" marR="0" indent="0" algn="l" defTabSz="914400" rtl="0" eaLnBrk="0" fontAlgn="base" latinLnBrk="0" hangingPunct="0">
              <a:lnSpc>
                <a:spcPct val="100000"/>
              </a:lnSpc>
              <a:spcBef>
                <a:spcPct val="30000"/>
              </a:spcBef>
              <a:spcAft>
                <a:spcPct val="0"/>
              </a:spcAft>
              <a:buClrTx/>
              <a:buSzTx/>
              <a:buFontTx/>
              <a:buNone/>
              <a:defRPr/>
            </a:pPr>
            <a:endParaRPr lang="zh-CN" altLang="zh-CN" sz="1200" kern="1200" dirty="0" smtClean="0">
              <a:solidFill>
                <a:schemeClr val="tx1"/>
              </a:solidFill>
              <a:effectLst/>
              <a:latin typeface="+mn-lt"/>
              <a:ea typeface="+mn-ea"/>
              <a:cs typeface="+mn-cs"/>
            </a:endParaRPr>
          </a:p>
        </p:txBody>
      </p:sp>
      <p:sp>
        <p:nvSpPr>
          <p:cNvPr id="368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charset="0"/>
                <a:ea typeface="宋体" panose="02010600030101010101" pitchFamily="2" charset="-122"/>
              </a:defRPr>
            </a:lvl1pPr>
            <a:lvl2pPr marL="742950" indent="-285750">
              <a:spcBef>
                <a:spcPct val="30000"/>
              </a:spcBef>
              <a:defRPr sz="1200">
                <a:solidFill>
                  <a:schemeClr val="tx1"/>
                </a:solidFill>
                <a:latin typeface="Calibri" panose="020F0502020204030204" charset="0"/>
                <a:ea typeface="宋体" panose="02010600030101010101" pitchFamily="2" charset="-122"/>
              </a:defRPr>
            </a:lvl2pPr>
            <a:lvl3pPr marL="1143000" indent="-228600">
              <a:spcBef>
                <a:spcPct val="30000"/>
              </a:spcBef>
              <a:defRPr sz="1200">
                <a:solidFill>
                  <a:schemeClr val="tx1"/>
                </a:solidFill>
                <a:latin typeface="Calibri" panose="020F0502020204030204" charset="0"/>
                <a:ea typeface="宋体" panose="02010600030101010101" pitchFamily="2" charset="-122"/>
              </a:defRPr>
            </a:lvl3pPr>
            <a:lvl4pPr marL="1600200" indent="-228600">
              <a:spcBef>
                <a:spcPct val="30000"/>
              </a:spcBef>
              <a:defRPr sz="1200">
                <a:solidFill>
                  <a:schemeClr val="tx1"/>
                </a:solidFill>
                <a:latin typeface="Calibri" panose="020F0502020204030204" charset="0"/>
                <a:ea typeface="宋体" panose="02010600030101010101" pitchFamily="2" charset="-122"/>
              </a:defRPr>
            </a:lvl4pPr>
            <a:lvl5pPr marL="2057400" indent="-228600">
              <a:spcBef>
                <a:spcPct val="30000"/>
              </a:spcBef>
              <a:defRPr sz="1200">
                <a:solidFill>
                  <a:schemeClr val="tx1"/>
                </a:solidFill>
                <a:latin typeface="Calibri" panose="020F0502020204030204" charset="0"/>
                <a:ea typeface="宋体" panose="02010600030101010101" pitchFamily="2" charset="-122"/>
              </a:defRPr>
            </a:lvl5pPr>
            <a:lvl6pPr marL="2514600" indent="-228600" defTabSz="684530" eaLnBrk="0" fontAlgn="base" hangingPunct="0">
              <a:spcBef>
                <a:spcPct val="30000"/>
              </a:spcBef>
              <a:spcAft>
                <a:spcPct val="0"/>
              </a:spcAft>
              <a:defRPr sz="1200">
                <a:solidFill>
                  <a:schemeClr val="tx1"/>
                </a:solidFill>
                <a:latin typeface="Calibri" panose="020F0502020204030204" charset="0"/>
                <a:ea typeface="宋体" panose="02010600030101010101" pitchFamily="2" charset="-122"/>
              </a:defRPr>
            </a:lvl6pPr>
            <a:lvl7pPr marL="2971800" indent="-228600" defTabSz="684530" eaLnBrk="0" fontAlgn="base" hangingPunct="0">
              <a:spcBef>
                <a:spcPct val="30000"/>
              </a:spcBef>
              <a:spcAft>
                <a:spcPct val="0"/>
              </a:spcAft>
              <a:defRPr sz="1200">
                <a:solidFill>
                  <a:schemeClr val="tx1"/>
                </a:solidFill>
                <a:latin typeface="Calibri" panose="020F0502020204030204" charset="0"/>
                <a:ea typeface="宋体" panose="02010600030101010101" pitchFamily="2" charset="-122"/>
              </a:defRPr>
            </a:lvl7pPr>
            <a:lvl8pPr marL="3429000" indent="-228600" defTabSz="684530" eaLnBrk="0" fontAlgn="base" hangingPunct="0">
              <a:spcBef>
                <a:spcPct val="30000"/>
              </a:spcBef>
              <a:spcAft>
                <a:spcPct val="0"/>
              </a:spcAft>
              <a:defRPr sz="1200">
                <a:solidFill>
                  <a:schemeClr val="tx1"/>
                </a:solidFill>
                <a:latin typeface="Calibri" panose="020F0502020204030204" charset="0"/>
                <a:ea typeface="宋体" panose="02010600030101010101" pitchFamily="2" charset="-122"/>
              </a:defRPr>
            </a:lvl8pPr>
            <a:lvl9pPr marL="3886200" indent="-228600" defTabSz="684530" eaLnBrk="0" fontAlgn="base" hangingPunct="0">
              <a:spcBef>
                <a:spcPct val="30000"/>
              </a:spcBef>
              <a:spcAft>
                <a:spcPct val="0"/>
              </a:spcAft>
              <a:defRPr sz="1200">
                <a:solidFill>
                  <a:schemeClr val="tx1"/>
                </a:solidFill>
                <a:latin typeface="Calibri" panose="020F0502020204030204" charset="0"/>
                <a:ea typeface="宋体" panose="02010600030101010101" pitchFamily="2" charset="-122"/>
              </a:defRPr>
            </a:lvl9pPr>
          </a:lstStyle>
          <a:p>
            <a:pPr>
              <a:spcBef>
                <a:spcPct val="0"/>
              </a:spcBef>
            </a:pPr>
            <a:fld id="{AB9630F9-9E20-4C74-B9D4-C70CDACE02D1}" type="slidenum">
              <a:rPr lang="zh-CN" altLang="en-US"/>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68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marL="0" marR="0" indent="0" algn="l" defTabSz="914400" rtl="0" eaLnBrk="0" fontAlgn="base" latinLnBrk="0" hangingPunct="0">
              <a:lnSpc>
                <a:spcPct val="100000"/>
              </a:lnSpc>
              <a:spcBef>
                <a:spcPct val="30000"/>
              </a:spcBef>
              <a:spcAft>
                <a:spcPct val="0"/>
              </a:spcAft>
              <a:buClrTx/>
              <a:buSzTx/>
              <a:buFontTx/>
              <a:buNone/>
              <a:defRPr/>
            </a:pPr>
            <a:endParaRPr lang="zh-CN" altLang="zh-CN" sz="1200" kern="1200" dirty="0" smtClean="0">
              <a:solidFill>
                <a:schemeClr val="tx1"/>
              </a:solidFill>
              <a:effectLst/>
              <a:latin typeface="+mn-lt"/>
              <a:ea typeface="+mn-ea"/>
              <a:cs typeface="+mn-cs"/>
            </a:endParaRPr>
          </a:p>
        </p:txBody>
      </p:sp>
      <p:sp>
        <p:nvSpPr>
          <p:cNvPr id="368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charset="0"/>
                <a:ea typeface="宋体" panose="02010600030101010101" pitchFamily="2" charset="-122"/>
              </a:defRPr>
            </a:lvl1pPr>
            <a:lvl2pPr marL="742950" indent="-285750">
              <a:spcBef>
                <a:spcPct val="30000"/>
              </a:spcBef>
              <a:defRPr sz="1200">
                <a:solidFill>
                  <a:schemeClr val="tx1"/>
                </a:solidFill>
                <a:latin typeface="Calibri" panose="020F0502020204030204" charset="0"/>
                <a:ea typeface="宋体" panose="02010600030101010101" pitchFamily="2" charset="-122"/>
              </a:defRPr>
            </a:lvl2pPr>
            <a:lvl3pPr marL="1143000" indent="-228600">
              <a:spcBef>
                <a:spcPct val="30000"/>
              </a:spcBef>
              <a:defRPr sz="1200">
                <a:solidFill>
                  <a:schemeClr val="tx1"/>
                </a:solidFill>
                <a:latin typeface="Calibri" panose="020F0502020204030204" charset="0"/>
                <a:ea typeface="宋体" panose="02010600030101010101" pitchFamily="2" charset="-122"/>
              </a:defRPr>
            </a:lvl3pPr>
            <a:lvl4pPr marL="1600200" indent="-228600">
              <a:spcBef>
                <a:spcPct val="30000"/>
              </a:spcBef>
              <a:defRPr sz="1200">
                <a:solidFill>
                  <a:schemeClr val="tx1"/>
                </a:solidFill>
                <a:latin typeface="Calibri" panose="020F0502020204030204" charset="0"/>
                <a:ea typeface="宋体" panose="02010600030101010101" pitchFamily="2" charset="-122"/>
              </a:defRPr>
            </a:lvl4pPr>
            <a:lvl5pPr marL="2057400" indent="-228600">
              <a:spcBef>
                <a:spcPct val="30000"/>
              </a:spcBef>
              <a:defRPr sz="1200">
                <a:solidFill>
                  <a:schemeClr val="tx1"/>
                </a:solidFill>
                <a:latin typeface="Calibri" panose="020F0502020204030204" charset="0"/>
                <a:ea typeface="宋体" panose="02010600030101010101" pitchFamily="2" charset="-122"/>
              </a:defRPr>
            </a:lvl5pPr>
            <a:lvl6pPr marL="2514600" indent="-228600" defTabSz="684530" eaLnBrk="0" fontAlgn="base" hangingPunct="0">
              <a:spcBef>
                <a:spcPct val="30000"/>
              </a:spcBef>
              <a:spcAft>
                <a:spcPct val="0"/>
              </a:spcAft>
              <a:defRPr sz="1200">
                <a:solidFill>
                  <a:schemeClr val="tx1"/>
                </a:solidFill>
                <a:latin typeface="Calibri" panose="020F0502020204030204" charset="0"/>
                <a:ea typeface="宋体" panose="02010600030101010101" pitchFamily="2" charset="-122"/>
              </a:defRPr>
            </a:lvl6pPr>
            <a:lvl7pPr marL="2971800" indent="-228600" defTabSz="684530" eaLnBrk="0" fontAlgn="base" hangingPunct="0">
              <a:spcBef>
                <a:spcPct val="30000"/>
              </a:spcBef>
              <a:spcAft>
                <a:spcPct val="0"/>
              </a:spcAft>
              <a:defRPr sz="1200">
                <a:solidFill>
                  <a:schemeClr val="tx1"/>
                </a:solidFill>
                <a:latin typeface="Calibri" panose="020F0502020204030204" charset="0"/>
                <a:ea typeface="宋体" panose="02010600030101010101" pitchFamily="2" charset="-122"/>
              </a:defRPr>
            </a:lvl7pPr>
            <a:lvl8pPr marL="3429000" indent="-228600" defTabSz="684530" eaLnBrk="0" fontAlgn="base" hangingPunct="0">
              <a:spcBef>
                <a:spcPct val="30000"/>
              </a:spcBef>
              <a:spcAft>
                <a:spcPct val="0"/>
              </a:spcAft>
              <a:defRPr sz="1200">
                <a:solidFill>
                  <a:schemeClr val="tx1"/>
                </a:solidFill>
                <a:latin typeface="Calibri" panose="020F0502020204030204" charset="0"/>
                <a:ea typeface="宋体" panose="02010600030101010101" pitchFamily="2" charset="-122"/>
              </a:defRPr>
            </a:lvl8pPr>
            <a:lvl9pPr marL="3886200" indent="-228600" defTabSz="684530" eaLnBrk="0" fontAlgn="base" hangingPunct="0">
              <a:spcBef>
                <a:spcPct val="30000"/>
              </a:spcBef>
              <a:spcAft>
                <a:spcPct val="0"/>
              </a:spcAft>
              <a:defRPr sz="1200">
                <a:solidFill>
                  <a:schemeClr val="tx1"/>
                </a:solidFill>
                <a:latin typeface="Calibri" panose="020F0502020204030204" charset="0"/>
                <a:ea typeface="宋体" panose="02010600030101010101" pitchFamily="2" charset="-122"/>
              </a:defRPr>
            </a:lvl9pPr>
          </a:lstStyle>
          <a:p>
            <a:pPr>
              <a:spcBef>
                <a:spcPct val="0"/>
              </a:spcBef>
            </a:pPr>
            <a:fld id="{AB9630F9-9E20-4C74-B9D4-C70CDACE02D1}" type="slidenum">
              <a:rPr lang="zh-CN" altLang="en-US"/>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68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marL="0" marR="0" indent="0" algn="l" defTabSz="914400" rtl="0" eaLnBrk="0" fontAlgn="base" latinLnBrk="0" hangingPunct="0">
              <a:lnSpc>
                <a:spcPct val="100000"/>
              </a:lnSpc>
              <a:spcBef>
                <a:spcPct val="30000"/>
              </a:spcBef>
              <a:spcAft>
                <a:spcPct val="0"/>
              </a:spcAft>
              <a:buClrTx/>
              <a:buSzTx/>
              <a:buFontTx/>
              <a:buNone/>
              <a:defRPr/>
            </a:pPr>
            <a:endParaRPr lang="zh-CN" altLang="zh-CN" sz="1200" kern="1200" dirty="0" smtClean="0">
              <a:solidFill>
                <a:schemeClr val="tx1"/>
              </a:solidFill>
              <a:effectLst/>
              <a:latin typeface="+mn-lt"/>
              <a:ea typeface="+mn-ea"/>
              <a:cs typeface="+mn-cs"/>
            </a:endParaRPr>
          </a:p>
        </p:txBody>
      </p:sp>
      <p:sp>
        <p:nvSpPr>
          <p:cNvPr id="368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charset="0"/>
                <a:ea typeface="宋体" panose="02010600030101010101" pitchFamily="2" charset="-122"/>
              </a:defRPr>
            </a:lvl1pPr>
            <a:lvl2pPr marL="742950" indent="-285750">
              <a:spcBef>
                <a:spcPct val="30000"/>
              </a:spcBef>
              <a:defRPr sz="1200">
                <a:solidFill>
                  <a:schemeClr val="tx1"/>
                </a:solidFill>
                <a:latin typeface="Calibri" panose="020F0502020204030204" charset="0"/>
                <a:ea typeface="宋体" panose="02010600030101010101" pitchFamily="2" charset="-122"/>
              </a:defRPr>
            </a:lvl2pPr>
            <a:lvl3pPr marL="1143000" indent="-228600">
              <a:spcBef>
                <a:spcPct val="30000"/>
              </a:spcBef>
              <a:defRPr sz="1200">
                <a:solidFill>
                  <a:schemeClr val="tx1"/>
                </a:solidFill>
                <a:latin typeface="Calibri" panose="020F0502020204030204" charset="0"/>
                <a:ea typeface="宋体" panose="02010600030101010101" pitchFamily="2" charset="-122"/>
              </a:defRPr>
            </a:lvl3pPr>
            <a:lvl4pPr marL="1600200" indent="-228600">
              <a:spcBef>
                <a:spcPct val="30000"/>
              </a:spcBef>
              <a:defRPr sz="1200">
                <a:solidFill>
                  <a:schemeClr val="tx1"/>
                </a:solidFill>
                <a:latin typeface="Calibri" panose="020F0502020204030204" charset="0"/>
                <a:ea typeface="宋体" panose="02010600030101010101" pitchFamily="2" charset="-122"/>
              </a:defRPr>
            </a:lvl4pPr>
            <a:lvl5pPr marL="2057400" indent="-228600">
              <a:spcBef>
                <a:spcPct val="30000"/>
              </a:spcBef>
              <a:defRPr sz="1200">
                <a:solidFill>
                  <a:schemeClr val="tx1"/>
                </a:solidFill>
                <a:latin typeface="Calibri" panose="020F0502020204030204" charset="0"/>
                <a:ea typeface="宋体" panose="02010600030101010101" pitchFamily="2" charset="-122"/>
              </a:defRPr>
            </a:lvl5pPr>
            <a:lvl6pPr marL="2514600" indent="-228600" defTabSz="684530" eaLnBrk="0" fontAlgn="base" hangingPunct="0">
              <a:spcBef>
                <a:spcPct val="30000"/>
              </a:spcBef>
              <a:spcAft>
                <a:spcPct val="0"/>
              </a:spcAft>
              <a:defRPr sz="1200">
                <a:solidFill>
                  <a:schemeClr val="tx1"/>
                </a:solidFill>
                <a:latin typeface="Calibri" panose="020F0502020204030204" charset="0"/>
                <a:ea typeface="宋体" panose="02010600030101010101" pitchFamily="2" charset="-122"/>
              </a:defRPr>
            </a:lvl6pPr>
            <a:lvl7pPr marL="2971800" indent="-228600" defTabSz="684530" eaLnBrk="0" fontAlgn="base" hangingPunct="0">
              <a:spcBef>
                <a:spcPct val="30000"/>
              </a:spcBef>
              <a:spcAft>
                <a:spcPct val="0"/>
              </a:spcAft>
              <a:defRPr sz="1200">
                <a:solidFill>
                  <a:schemeClr val="tx1"/>
                </a:solidFill>
                <a:latin typeface="Calibri" panose="020F0502020204030204" charset="0"/>
                <a:ea typeface="宋体" panose="02010600030101010101" pitchFamily="2" charset="-122"/>
              </a:defRPr>
            </a:lvl7pPr>
            <a:lvl8pPr marL="3429000" indent="-228600" defTabSz="684530" eaLnBrk="0" fontAlgn="base" hangingPunct="0">
              <a:spcBef>
                <a:spcPct val="30000"/>
              </a:spcBef>
              <a:spcAft>
                <a:spcPct val="0"/>
              </a:spcAft>
              <a:defRPr sz="1200">
                <a:solidFill>
                  <a:schemeClr val="tx1"/>
                </a:solidFill>
                <a:latin typeface="Calibri" panose="020F0502020204030204" charset="0"/>
                <a:ea typeface="宋体" panose="02010600030101010101" pitchFamily="2" charset="-122"/>
              </a:defRPr>
            </a:lvl8pPr>
            <a:lvl9pPr marL="3886200" indent="-228600" defTabSz="684530" eaLnBrk="0" fontAlgn="base" hangingPunct="0">
              <a:spcBef>
                <a:spcPct val="30000"/>
              </a:spcBef>
              <a:spcAft>
                <a:spcPct val="0"/>
              </a:spcAft>
              <a:defRPr sz="1200">
                <a:solidFill>
                  <a:schemeClr val="tx1"/>
                </a:solidFill>
                <a:latin typeface="Calibri" panose="020F0502020204030204" charset="0"/>
                <a:ea typeface="宋体" panose="02010600030101010101" pitchFamily="2" charset="-122"/>
              </a:defRPr>
            </a:lvl9pPr>
          </a:lstStyle>
          <a:p>
            <a:pPr>
              <a:spcBef>
                <a:spcPct val="0"/>
              </a:spcBef>
            </a:pPr>
            <a:fld id="{AB9630F9-9E20-4C74-B9D4-C70CDACE02D1}" type="slidenum">
              <a:rPr lang="zh-CN" altLang="en-US"/>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68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marL="0" marR="0" indent="0" algn="l" defTabSz="914400" rtl="0" eaLnBrk="0" fontAlgn="base" latinLnBrk="0" hangingPunct="0">
              <a:lnSpc>
                <a:spcPct val="100000"/>
              </a:lnSpc>
              <a:spcBef>
                <a:spcPct val="30000"/>
              </a:spcBef>
              <a:spcAft>
                <a:spcPct val="0"/>
              </a:spcAft>
              <a:buClrTx/>
              <a:buSzTx/>
              <a:buFontTx/>
              <a:buNone/>
              <a:defRPr/>
            </a:pPr>
            <a:endParaRPr lang="zh-CN" altLang="zh-CN" sz="1200" kern="1200" dirty="0" smtClean="0">
              <a:solidFill>
                <a:schemeClr val="tx1"/>
              </a:solidFill>
              <a:effectLst/>
              <a:latin typeface="+mn-lt"/>
              <a:ea typeface="+mn-ea"/>
              <a:cs typeface="+mn-cs"/>
            </a:endParaRPr>
          </a:p>
        </p:txBody>
      </p:sp>
      <p:sp>
        <p:nvSpPr>
          <p:cNvPr id="368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charset="0"/>
                <a:ea typeface="宋体" panose="02010600030101010101" pitchFamily="2" charset="-122"/>
              </a:defRPr>
            </a:lvl1pPr>
            <a:lvl2pPr marL="742950" indent="-285750">
              <a:spcBef>
                <a:spcPct val="30000"/>
              </a:spcBef>
              <a:defRPr sz="1200">
                <a:solidFill>
                  <a:schemeClr val="tx1"/>
                </a:solidFill>
                <a:latin typeface="Calibri" panose="020F0502020204030204" charset="0"/>
                <a:ea typeface="宋体" panose="02010600030101010101" pitchFamily="2" charset="-122"/>
              </a:defRPr>
            </a:lvl2pPr>
            <a:lvl3pPr marL="1143000" indent="-228600">
              <a:spcBef>
                <a:spcPct val="30000"/>
              </a:spcBef>
              <a:defRPr sz="1200">
                <a:solidFill>
                  <a:schemeClr val="tx1"/>
                </a:solidFill>
                <a:latin typeface="Calibri" panose="020F0502020204030204" charset="0"/>
                <a:ea typeface="宋体" panose="02010600030101010101" pitchFamily="2" charset="-122"/>
              </a:defRPr>
            </a:lvl3pPr>
            <a:lvl4pPr marL="1600200" indent="-228600">
              <a:spcBef>
                <a:spcPct val="30000"/>
              </a:spcBef>
              <a:defRPr sz="1200">
                <a:solidFill>
                  <a:schemeClr val="tx1"/>
                </a:solidFill>
                <a:latin typeface="Calibri" panose="020F0502020204030204" charset="0"/>
                <a:ea typeface="宋体" panose="02010600030101010101" pitchFamily="2" charset="-122"/>
              </a:defRPr>
            </a:lvl4pPr>
            <a:lvl5pPr marL="2057400" indent="-228600">
              <a:spcBef>
                <a:spcPct val="30000"/>
              </a:spcBef>
              <a:defRPr sz="1200">
                <a:solidFill>
                  <a:schemeClr val="tx1"/>
                </a:solidFill>
                <a:latin typeface="Calibri" panose="020F0502020204030204" charset="0"/>
                <a:ea typeface="宋体" panose="02010600030101010101" pitchFamily="2" charset="-122"/>
              </a:defRPr>
            </a:lvl5pPr>
            <a:lvl6pPr marL="2514600" indent="-228600" defTabSz="684530" eaLnBrk="0" fontAlgn="base" hangingPunct="0">
              <a:spcBef>
                <a:spcPct val="30000"/>
              </a:spcBef>
              <a:spcAft>
                <a:spcPct val="0"/>
              </a:spcAft>
              <a:defRPr sz="1200">
                <a:solidFill>
                  <a:schemeClr val="tx1"/>
                </a:solidFill>
                <a:latin typeface="Calibri" panose="020F0502020204030204" charset="0"/>
                <a:ea typeface="宋体" panose="02010600030101010101" pitchFamily="2" charset="-122"/>
              </a:defRPr>
            </a:lvl6pPr>
            <a:lvl7pPr marL="2971800" indent="-228600" defTabSz="684530" eaLnBrk="0" fontAlgn="base" hangingPunct="0">
              <a:spcBef>
                <a:spcPct val="30000"/>
              </a:spcBef>
              <a:spcAft>
                <a:spcPct val="0"/>
              </a:spcAft>
              <a:defRPr sz="1200">
                <a:solidFill>
                  <a:schemeClr val="tx1"/>
                </a:solidFill>
                <a:latin typeface="Calibri" panose="020F0502020204030204" charset="0"/>
                <a:ea typeface="宋体" panose="02010600030101010101" pitchFamily="2" charset="-122"/>
              </a:defRPr>
            </a:lvl7pPr>
            <a:lvl8pPr marL="3429000" indent="-228600" defTabSz="684530" eaLnBrk="0" fontAlgn="base" hangingPunct="0">
              <a:spcBef>
                <a:spcPct val="30000"/>
              </a:spcBef>
              <a:spcAft>
                <a:spcPct val="0"/>
              </a:spcAft>
              <a:defRPr sz="1200">
                <a:solidFill>
                  <a:schemeClr val="tx1"/>
                </a:solidFill>
                <a:latin typeface="Calibri" panose="020F0502020204030204" charset="0"/>
                <a:ea typeface="宋体" panose="02010600030101010101" pitchFamily="2" charset="-122"/>
              </a:defRPr>
            </a:lvl8pPr>
            <a:lvl9pPr marL="3886200" indent="-228600" defTabSz="684530" eaLnBrk="0" fontAlgn="base" hangingPunct="0">
              <a:spcBef>
                <a:spcPct val="30000"/>
              </a:spcBef>
              <a:spcAft>
                <a:spcPct val="0"/>
              </a:spcAft>
              <a:defRPr sz="1200">
                <a:solidFill>
                  <a:schemeClr val="tx1"/>
                </a:solidFill>
                <a:latin typeface="Calibri" panose="020F0502020204030204" charset="0"/>
                <a:ea typeface="宋体" panose="02010600030101010101" pitchFamily="2" charset="-122"/>
              </a:defRPr>
            </a:lvl9pPr>
          </a:lstStyle>
          <a:p>
            <a:pPr>
              <a:spcBef>
                <a:spcPct val="0"/>
              </a:spcBef>
            </a:pPr>
            <a:fld id="{AB9630F9-9E20-4C74-B9D4-C70CDACE02D1}" type="slidenum">
              <a:rPr lang="zh-CN" altLang="en-US"/>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68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marL="0" marR="0" indent="0" algn="l" defTabSz="914400" rtl="0" eaLnBrk="0" fontAlgn="base" latinLnBrk="0" hangingPunct="0">
              <a:lnSpc>
                <a:spcPct val="100000"/>
              </a:lnSpc>
              <a:spcBef>
                <a:spcPct val="30000"/>
              </a:spcBef>
              <a:spcAft>
                <a:spcPct val="0"/>
              </a:spcAft>
              <a:buClrTx/>
              <a:buSzTx/>
              <a:buFontTx/>
              <a:buNone/>
              <a:defRPr/>
            </a:pPr>
            <a:endParaRPr lang="zh-CN" altLang="zh-CN" sz="1200" kern="1200" dirty="0" smtClean="0">
              <a:solidFill>
                <a:schemeClr val="tx1"/>
              </a:solidFill>
              <a:effectLst/>
              <a:latin typeface="+mn-lt"/>
              <a:ea typeface="+mn-ea"/>
              <a:cs typeface="+mn-cs"/>
            </a:endParaRPr>
          </a:p>
        </p:txBody>
      </p:sp>
      <p:sp>
        <p:nvSpPr>
          <p:cNvPr id="368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charset="0"/>
                <a:ea typeface="宋体" panose="02010600030101010101" pitchFamily="2" charset="-122"/>
              </a:defRPr>
            </a:lvl1pPr>
            <a:lvl2pPr marL="742950" indent="-285750">
              <a:spcBef>
                <a:spcPct val="30000"/>
              </a:spcBef>
              <a:defRPr sz="1200">
                <a:solidFill>
                  <a:schemeClr val="tx1"/>
                </a:solidFill>
                <a:latin typeface="Calibri" panose="020F0502020204030204" charset="0"/>
                <a:ea typeface="宋体" panose="02010600030101010101" pitchFamily="2" charset="-122"/>
              </a:defRPr>
            </a:lvl2pPr>
            <a:lvl3pPr marL="1143000" indent="-228600">
              <a:spcBef>
                <a:spcPct val="30000"/>
              </a:spcBef>
              <a:defRPr sz="1200">
                <a:solidFill>
                  <a:schemeClr val="tx1"/>
                </a:solidFill>
                <a:latin typeface="Calibri" panose="020F0502020204030204" charset="0"/>
                <a:ea typeface="宋体" panose="02010600030101010101" pitchFamily="2" charset="-122"/>
              </a:defRPr>
            </a:lvl3pPr>
            <a:lvl4pPr marL="1600200" indent="-228600">
              <a:spcBef>
                <a:spcPct val="30000"/>
              </a:spcBef>
              <a:defRPr sz="1200">
                <a:solidFill>
                  <a:schemeClr val="tx1"/>
                </a:solidFill>
                <a:latin typeface="Calibri" panose="020F0502020204030204" charset="0"/>
                <a:ea typeface="宋体" panose="02010600030101010101" pitchFamily="2" charset="-122"/>
              </a:defRPr>
            </a:lvl4pPr>
            <a:lvl5pPr marL="2057400" indent="-228600">
              <a:spcBef>
                <a:spcPct val="30000"/>
              </a:spcBef>
              <a:defRPr sz="1200">
                <a:solidFill>
                  <a:schemeClr val="tx1"/>
                </a:solidFill>
                <a:latin typeface="Calibri" panose="020F0502020204030204" charset="0"/>
                <a:ea typeface="宋体" panose="02010600030101010101" pitchFamily="2" charset="-122"/>
              </a:defRPr>
            </a:lvl5pPr>
            <a:lvl6pPr marL="2514600" indent="-228600" defTabSz="684530" eaLnBrk="0" fontAlgn="base" hangingPunct="0">
              <a:spcBef>
                <a:spcPct val="30000"/>
              </a:spcBef>
              <a:spcAft>
                <a:spcPct val="0"/>
              </a:spcAft>
              <a:defRPr sz="1200">
                <a:solidFill>
                  <a:schemeClr val="tx1"/>
                </a:solidFill>
                <a:latin typeface="Calibri" panose="020F0502020204030204" charset="0"/>
                <a:ea typeface="宋体" panose="02010600030101010101" pitchFamily="2" charset="-122"/>
              </a:defRPr>
            </a:lvl6pPr>
            <a:lvl7pPr marL="2971800" indent="-228600" defTabSz="684530" eaLnBrk="0" fontAlgn="base" hangingPunct="0">
              <a:spcBef>
                <a:spcPct val="30000"/>
              </a:spcBef>
              <a:spcAft>
                <a:spcPct val="0"/>
              </a:spcAft>
              <a:defRPr sz="1200">
                <a:solidFill>
                  <a:schemeClr val="tx1"/>
                </a:solidFill>
                <a:latin typeface="Calibri" panose="020F0502020204030204" charset="0"/>
                <a:ea typeface="宋体" panose="02010600030101010101" pitchFamily="2" charset="-122"/>
              </a:defRPr>
            </a:lvl7pPr>
            <a:lvl8pPr marL="3429000" indent="-228600" defTabSz="684530" eaLnBrk="0" fontAlgn="base" hangingPunct="0">
              <a:spcBef>
                <a:spcPct val="30000"/>
              </a:spcBef>
              <a:spcAft>
                <a:spcPct val="0"/>
              </a:spcAft>
              <a:defRPr sz="1200">
                <a:solidFill>
                  <a:schemeClr val="tx1"/>
                </a:solidFill>
                <a:latin typeface="Calibri" panose="020F0502020204030204" charset="0"/>
                <a:ea typeface="宋体" panose="02010600030101010101" pitchFamily="2" charset="-122"/>
              </a:defRPr>
            </a:lvl8pPr>
            <a:lvl9pPr marL="3886200" indent="-228600" defTabSz="684530" eaLnBrk="0" fontAlgn="base" hangingPunct="0">
              <a:spcBef>
                <a:spcPct val="30000"/>
              </a:spcBef>
              <a:spcAft>
                <a:spcPct val="0"/>
              </a:spcAft>
              <a:defRPr sz="1200">
                <a:solidFill>
                  <a:schemeClr val="tx1"/>
                </a:solidFill>
                <a:latin typeface="Calibri" panose="020F0502020204030204" charset="0"/>
                <a:ea typeface="宋体" panose="02010600030101010101" pitchFamily="2" charset="-122"/>
              </a:defRPr>
            </a:lvl9pPr>
          </a:lstStyle>
          <a:p>
            <a:pPr>
              <a:spcBef>
                <a:spcPct val="0"/>
              </a:spcBef>
            </a:pPr>
            <a:fld id="{AB9630F9-9E20-4C74-B9D4-C70CDACE02D1}" type="slidenum">
              <a:rPr lang="zh-CN" altLang="en-US"/>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673752C-4651-47D8-844C-FC607A730438}"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国际法和符合符合</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68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marL="0" marR="0" indent="0" algn="l" defTabSz="914400" rtl="0" eaLnBrk="0" fontAlgn="base" latinLnBrk="0" hangingPunct="0">
              <a:lnSpc>
                <a:spcPct val="100000"/>
              </a:lnSpc>
              <a:spcBef>
                <a:spcPct val="30000"/>
              </a:spcBef>
              <a:spcAft>
                <a:spcPct val="0"/>
              </a:spcAft>
              <a:buClrTx/>
              <a:buSzTx/>
              <a:buFontTx/>
              <a:buNone/>
              <a:defRPr/>
            </a:pPr>
            <a:endParaRPr lang="zh-CN" altLang="zh-CN" sz="1200" kern="1200" dirty="0" smtClean="0">
              <a:solidFill>
                <a:schemeClr val="tx1"/>
              </a:solidFill>
              <a:effectLst/>
              <a:latin typeface="+mn-lt"/>
              <a:ea typeface="+mn-ea"/>
              <a:cs typeface="+mn-cs"/>
            </a:endParaRPr>
          </a:p>
        </p:txBody>
      </p:sp>
      <p:sp>
        <p:nvSpPr>
          <p:cNvPr id="368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charset="0"/>
                <a:ea typeface="宋体" panose="02010600030101010101" pitchFamily="2" charset="-122"/>
              </a:defRPr>
            </a:lvl1pPr>
            <a:lvl2pPr marL="742950" indent="-285750">
              <a:spcBef>
                <a:spcPct val="30000"/>
              </a:spcBef>
              <a:defRPr sz="1200">
                <a:solidFill>
                  <a:schemeClr val="tx1"/>
                </a:solidFill>
                <a:latin typeface="Calibri" panose="020F0502020204030204" charset="0"/>
                <a:ea typeface="宋体" panose="02010600030101010101" pitchFamily="2" charset="-122"/>
              </a:defRPr>
            </a:lvl2pPr>
            <a:lvl3pPr marL="1143000" indent="-228600">
              <a:spcBef>
                <a:spcPct val="30000"/>
              </a:spcBef>
              <a:defRPr sz="1200">
                <a:solidFill>
                  <a:schemeClr val="tx1"/>
                </a:solidFill>
                <a:latin typeface="Calibri" panose="020F0502020204030204" charset="0"/>
                <a:ea typeface="宋体" panose="02010600030101010101" pitchFamily="2" charset="-122"/>
              </a:defRPr>
            </a:lvl3pPr>
            <a:lvl4pPr marL="1600200" indent="-228600">
              <a:spcBef>
                <a:spcPct val="30000"/>
              </a:spcBef>
              <a:defRPr sz="1200">
                <a:solidFill>
                  <a:schemeClr val="tx1"/>
                </a:solidFill>
                <a:latin typeface="Calibri" panose="020F0502020204030204" charset="0"/>
                <a:ea typeface="宋体" panose="02010600030101010101" pitchFamily="2" charset="-122"/>
              </a:defRPr>
            </a:lvl4pPr>
            <a:lvl5pPr marL="2057400" indent="-228600">
              <a:spcBef>
                <a:spcPct val="30000"/>
              </a:spcBef>
              <a:defRPr sz="1200">
                <a:solidFill>
                  <a:schemeClr val="tx1"/>
                </a:solidFill>
                <a:latin typeface="Calibri" panose="020F0502020204030204" charset="0"/>
                <a:ea typeface="宋体" panose="02010600030101010101" pitchFamily="2" charset="-122"/>
              </a:defRPr>
            </a:lvl5pPr>
            <a:lvl6pPr marL="2514600" indent="-228600" defTabSz="684530" eaLnBrk="0" fontAlgn="base" hangingPunct="0">
              <a:spcBef>
                <a:spcPct val="30000"/>
              </a:spcBef>
              <a:spcAft>
                <a:spcPct val="0"/>
              </a:spcAft>
              <a:defRPr sz="1200">
                <a:solidFill>
                  <a:schemeClr val="tx1"/>
                </a:solidFill>
                <a:latin typeface="Calibri" panose="020F0502020204030204" charset="0"/>
                <a:ea typeface="宋体" panose="02010600030101010101" pitchFamily="2" charset="-122"/>
              </a:defRPr>
            </a:lvl6pPr>
            <a:lvl7pPr marL="2971800" indent="-228600" defTabSz="684530" eaLnBrk="0" fontAlgn="base" hangingPunct="0">
              <a:spcBef>
                <a:spcPct val="30000"/>
              </a:spcBef>
              <a:spcAft>
                <a:spcPct val="0"/>
              </a:spcAft>
              <a:defRPr sz="1200">
                <a:solidFill>
                  <a:schemeClr val="tx1"/>
                </a:solidFill>
                <a:latin typeface="Calibri" panose="020F0502020204030204" charset="0"/>
                <a:ea typeface="宋体" panose="02010600030101010101" pitchFamily="2" charset="-122"/>
              </a:defRPr>
            </a:lvl7pPr>
            <a:lvl8pPr marL="3429000" indent="-228600" defTabSz="684530" eaLnBrk="0" fontAlgn="base" hangingPunct="0">
              <a:spcBef>
                <a:spcPct val="30000"/>
              </a:spcBef>
              <a:spcAft>
                <a:spcPct val="0"/>
              </a:spcAft>
              <a:defRPr sz="1200">
                <a:solidFill>
                  <a:schemeClr val="tx1"/>
                </a:solidFill>
                <a:latin typeface="Calibri" panose="020F0502020204030204" charset="0"/>
                <a:ea typeface="宋体" panose="02010600030101010101" pitchFamily="2" charset="-122"/>
              </a:defRPr>
            </a:lvl8pPr>
            <a:lvl9pPr marL="3886200" indent="-228600" defTabSz="684530" eaLnBrk="0" fontAlgn="base" hangingPunct="0">
              <a:spcBef>
                <a:spcPct val="30000"/>
              </a:spcBef>
              <a:spcAft>
                <a:spcPct val="0"/>
              </a:spcAft>
              <a:defRPr sz="1200">
                <a:solidFill>
                  <a:schemeClr val="tx1"/>
                </a:solidFill>
                <a:latin typeface="Calibri" panose="020F0502020204030204" charset="0"/>
                <a:ea typeface="宋体" panose="02010600030101010101" pitchFamily="2" charset="-122"/>
              </a:defRPr>
            </a:lvl9pPr>
          </a:lstStyle>
          <a:p>
            <a:pPr>
              <a:spcBef>
                <a:spcPct val="0"/>
              </a:spcBef>
            </a:pPr>
            <a:fld id="{AB9630F9-9E20-4C74-B9D4-C70CDACE02D1}" type="slidenum">
              <a:rPr lang="zh-CN" altLang="en-US"/>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68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marL="0" marR="0" indent="0" algn="l" defTabSz="914400" rtl="0" eaLnBrk="0" fontAlgn="base" latinLnBrk="0" hangingPunct="0">
              <a:lnSpc>
                <a:spcPct val="100000"/>
              </a:lnSpc>
              <a:spcBef>
                <a:spcPct val="30000"/>
              </a:spcBef>
              <a:spcAft>
                <a:spcPct val="0"/>
              </a:spcAft>
              <a:buClrTx/>
              <a:buSzTx/>
              <a:buFontTx/>
              <a:buNone/>
              <a:defRPr/>
            </a:pPr>
            <a:endParaRPr lang="zh-CN" altLang="zh-CN" sz="1200" kern="1200" dirty="0" smtClean="0">
              <a:solidFill>
                <a:schemeClr val="tx1"/>
              </a:solidFill>
              <a:effectLst/>
              <a:latin typeface="+mn-lt"/>
              <a:ea typeface="+mn-ea"/>
              <a:cs typeface="+mn-cs"/>
            </a:endParaRPr>
          </a:p>
        </p:txBody>
      </p:sp>
      <p:sp>
        <p:nvSpPr>
          <p:cNvPr id="368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charset="0"/>
                <a:ea typeface="宋体" panose="02010600030101010101" pitchFamily="2" charset="-122"/>
              </a:defRPr>
            </a:lvl1pPr>
            <a:lvl2pPr marL="742950" indent="-285750">
              <a:spcBef>
                <a:spcPct val="30000"/>
              </a:spcBef>
              <a:defRPr sz="1200">
                <a:solidFill>
                  <a:schemeClr val="tx1"/>
                </a:solidFill>
                <a:latin typeface="Calibri" panose="020F0502020204030204" charset="0"/>
                <a:ea typeface="宋体" panose="02010600030101010101" pitchFamily="2" charset="-122"/>
              </a:defRPr>
            </a:lvl2pPr>
            <a:lvl3pPr marL="1143000" indent="-228600">
              <a:spcBef>
                <a:spcPct val="30000"/>
              </a:spcBef>
              <a:defRPr sz="1200">
                <a:solidFill>
                  <a:schemeClr val="tx1"/>
                </a:solidFill>
                <a:latin typeface="Calibri" panose="020F0502020204030204" charset="0"/>
                <a:ea typeface="宋体" panose="02010600030101010101" pitchFamily="2" charset="-122"/>
              </a:defRPr>
            </a:lvl3pPr>
            <a:lvl4pPr marL="1600200" indent="-228600">
              <a:spcBef>
                <a:spcPct val="30000"/>
              </a:spcBef>
              <a:defRPr sz="1200">
                <a:solidFill>
                  <a:schemeClr val="tx1"/>
                </a:solidFill>
                <a:latin typeface="Calibri" panose="020F0502020204030204" charset="0"/>
                <a:ea typeface="宋体" panose="02010600030101010101" pitchFamily="2" charset="-122"/>
              </a:defRPr>
            </a:lvl4pPr>
            <a:lvl5pPr marL="2057400" indent="-228600">
              <a:spcBef>
                <a:spcPct val="30000"/>
              </a:spcBef>
              <a:defRPr sz="1200">
                <a:solidFill>
                  <a:schemeClr val="tx1"/>
                </a:solidFill>
                <a:latin typeface="Calibri" panose="020F0502020204030204" charset="0"/>
                <a:ea typeface="宋体" panose="02010600030101010101" pitchFamily="2" charset="-122"/>
              </a:defRPr>
            </a:lvl5pPr>
            <a:lvl6pPr marL="2514600" indent="-228600" defTabSz="684530" eaLnBrk="0" fontAlgn="base" hangingPunct="0">
              <a:spcBef>
                <a:spcPct val="30000"/>
              </a:spcBef>
              <a:spcAft>
                <a:spcPct val="0"/>
              </a:spcAft>
              <a:defRPr sz="1200">
                <a:solidFill>
                  <a:schemeClr val="tx1"/>
                </a:solidFill>
                <a:latin typeface="Calibri" panose="020F0502020204030204" charset="0"/>
                <a:ea typeface="宋体" panose="02010600030101010101" pitchFamily="2" charset="-122"/>
              </a:defRPr>
            </a:lvl6pPr>
            <a:lvl7pPr marL="2971800" indent="-228600" defTabSz="684530" eaLnBrk="0" fontAlgn="base" hangingPunct="0">
              <a:spcBef>
                <a:spcPct val="30000"/>
              </a:spcBef>
              <a:spcAft>
                <a:spcPct val="0"/>
              </a:spcAft>
              <a:defRPr sz="1200">
                <a:solidFill>
                  <a:schemeClr val="tx1"/>
                </a:solidFill>
                <a:latin typeface="Calibri" panose="020F0502020204030204" charset="0"/>
                <a:ea typeface="宋体" panose="02010600030101010101" pitchFamily="2" charset="-122"/>
              </a:defRPr>
            </a:lvl7pPr>
            <a:lvl8pPr marL="3429000" indent="-228600" defTabSz="684530" eaLnBrk="0" fontAlgn="base" hangingPunct="0">
              <a:spcBef>
                <a:spcPct val="30000"/>
              </a:spcBef>
              <a:spcAft>
                <a:spcPct val="0"/>
              </a:spcAft>
              <a:defRPr sz="1200">
                <a:solidFill>
                  <a:schemeClr val="tx1"/>
                </a:solidFill>
                <a:latin typeface="Calibri" panose="020F0502020204030204" charset="0"/>
                <a:ea typeface="宋体" panose="02010600030101010101" pitchFamily="2" charset="-122"/>
              </a:defRPr>
            </a:lvl8pPr>
            <a:lvl9pPr marL="3886200" indent="-228600" defTabSz="684530" eaLnBrk="0" fontAlgn="base" hangingPunct="0">
              <a:spcBef>
                <a:spcPct val="30000"/>
              </a:spcBef>
              <a:spcAft>
                <a:spcPct val="0"/>
              </a:spcAft>
              <a:defRPr sz="1200">
                <a:solidFill>
                  <a:schemeClr val="tx1"/>
                </a:solidFill>
                <a:latin typeface="Calibri" panose="020F0502020204030204" charset="0"/>
                <a:ea typeface="宋体" panose="02010600030101010101" pitchFamily="2" charset="-122"/>
              </a:defRPr>
            </a:lvl9pPr>
          </a:lstStyle>
          <a:p>
            <a:pPr>
              <a:spcBef>
                <a:spcPct val="0"/>
              </a:spcBef>
            </a:pPr>
            <a:fld id="{AB9630F9-9E20-4C74-B9D4-C70CDACE02D1}" type="slidenum">
              <a:rPr lang="zh-CN" altLang="en-US"/>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以上三项标准中，从业人数是指包括与企业建立劳动关系的职工人数和企业接受的劳务派遣用工人数的总数。如果企业在经营年度中发生从业人数或资产总额的变动，应按企业全年的季度平均值来确定是否符合小微条件，计算公式为全年四个季度的平均值之和除以四。季度的平均值则由季初值与季末值的总数除以二计算得出。如若企业在年度中间开业或者终止经营活动的，则以其实际经营期作为一个纳税年度来确定上述相关指标。</a:t>
            </a:r>
            <a:endParaRPr lang="zh-CN" altLang="en-US" dirty="0"/>
          </a:p>
        </p:txBody>
      </p:sp>
      <p:sp>
        <p:nvSpPr>
          <p:cNvPr id="4" name="灯片编号占位符 3"/>
          <p:cNvSpPr>
            <a:spLocks noGrp="1"/>
          </p:cNvSpPr>
          <p:nvPr>
            <p:ph type="sldNum" sz="quarter" idx="10"/>
          </p:nvPr>
        </p:nvSpPr>
        <p:spPr/>
        <p:txBody>
          <a:bodyPr/>
          <a:lstStyle/>
          <a:p>
            <a:pPr>
              <a:defRPr/>
            </a:pPr>
            <a:fld id="{2BAAA779-37D5-408B-8620-A3A22C4BCF3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68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marL="0" marR="0" indent="0" algn="l" defTabSz="914400" rtl="0" eaLnBrk="0" fontAlgn="base" latinLnBrk="0" hangingPunct="0">
              <a:lnSpc>
                <a:spcPct val="100000"/>
              </a:lnSpc>
              <a:spcBef>
                <a:spcPct val="30000"/>
              </a:spcBef>
              <a:spcAft>
                <a:spcPct val="0"/>
              </a:spcAft>
              <a:buClrTx/>
              <a:buSzTx/>
              <a:buFontTx/>
              <a:buNone/>
              <a:defRPr/>
            </a:pPr>
            <a:endParaRPr lang="zh-CN" altLang="zh-CN" sz="1200" kern="1200" dirty="0" smtClean="0">
              <a:solidFill>
                <a:schemeClr val="tx1"/>
              </a:solidFill>
              <a:effectLst/>
              <a:latin typeface="+mn-lt"/>
              <a:ea typeface="+mn-ea"/>
              <a:cs typeface="+mn-cs"/>
            </a:endParaRPr>
          </a:p>
        </p:txBody>
      </p:sp>
      <p:sp>
        <p:nvSpPr>
          <p:cNvPr id="368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charset="0"/>
                <a:ea typeface="宋体" panose="02010600030101010101" pitchFamily="2" charset="-122"/>
              </a:defRPr>
            </a:lvl1pPr>
            <a:lvl2pPr marL="742950" indent="-285750">
              <a:spcBef>
                <a:spcPct val="30000"/>
              </a:spcBef>
              <a:defRPr sz="1200">
                <a:solidFill>
                  <a:schemeClr val="tx1"/>
                </a:solidFill>
                <a:latin typeface="Calibri" panose="020F0502020204030204" charset="0"/>
                <a:ea typeface="宋体" panose="02010600030101010101" pitchFamily="2" charset="-122"/>
              </a:defRPr>
            </a:lvl2pPr>
            <a:lvl3pPr marL="1143000" indent="-228600">
              <a:spcBef>
                <a:spcPct val="30000"/>
              </a:spcBef>
              <a:defRPr sz="1200">
                <a:solidFill>
                  <a:schemeClr val="tx1"/>
                </a:solidFill>
                <a:latin typeface="Calibri" panose="020F0502020204030204" charset="0"/>
                <a:ea typeface="宋体" panose="02010600030101010101" pitchFamily="2" charset="-122"/>
              </a:defRPr>
            </a:lvl3pPr>
            <a:lvl4pPr marL="1600200" indent="-228600">
              <a:spcBef>
                <a:spcPct val="30000"/>
              </a:spcBef>
              <a:defRPr sz="1200">
                <a:solidFill>
                  <a:schemeClr val="tx1"/>
                </a:solidFill>
                <a:latin typeface="Calibri" panose="020F0502020204030204" charset="0"/>
                <a:ea typeface="宋体" panose="02010600030101010101" pitchFamily="2" charset="-122"/>
              </a:defRPr>
            </a:lvl4pPr>
            <a:lvl5pPr marL="2057400" indent="-228600">
              <a:spcBef>
                <a:spcPct val="30000"/>
              </a:spcBef>
              <a:defRPr sz="1200">
                <a:solidFill>
                  <a:schemeClr val="tx1"/>
                </a:solidFill>
                <a:latin typeface="Calibri" panose="020F0502020204030204" charset="0"/>
                <a:ea typeface="宋体" panose="02010600030101010101" pitchFamily="2" charset="-122"/>
              </a:defRPr>
            </a:lvl5pPr>
            <a:lvl6pPr marL="2514600" indent="-228600" defTabSz="684530" eaLnBrk="0" fontAlgn="base" hangingPunct="0">
              <a:spcBef>
                <a:spcPct val="30000"/>
              </a:spcBef>
              <a:spcAft>
                <a:spcPct val="0"/>
              </a:spcAft>
              <a:defRPr sz="1200">
                <a:solidFill>
                  <a:schemeClr val="tx1"/>
                </a:solidFill>
                <a:latin typeface="Calibri" panose="020F0502020204030204" charset="0"/>
                <a:ea typeface="宋体" panose="02010600030101010101" pitchFamily="2" charset="-122"/>
              </a:defRPr>
            </a:lvl6pPr>
            <a:lvl7pPr marL="2971800" indent="-228600" defTabSz="684530" eaLnBrk="0" fontAlgn="base" hangingPunct="0">
              <a:spcBef>
                <a:spcPct val="30000"/>
              </a:spcBef>
              <a:spcAft>
                <a:spcPct val="0"/>
              </a:spcAft>
              <a:defRPr sz="1200">
                <a:solidFill>
                  <a:schemeClr val="tx1"/>
                </a:solidFill>
                <a:latin typeface="Calibri" panose="020F0502020204030204" charset="0"/>
                <a:ea typeface="宋体" panose="02010600030101010101" pitchFamily="2" charset="-122"/>
              </a:defRPr>
            </a:lvl7pPr>
            <a:lvl8pPr marL="3429000" indent="-228600" defTabSz="684530" eaLnBrk="0" fontAlgn="base" hangingPunct="0">
              <a:spcBef>
                <a:spcPct val="30000"/>
              </a:spcBef>
              <a:spcAft>
                <a:spcPct val="0"/>
              </a:spcAft>
              <a:defRPr sz="1200">
                <a:solidFill>
                  <a:schemeClr val="tx1"/>
                </a:solidFill>
                <a:latin typeface="Calibri" panose="020F0502020204030204" charset="0"/>
                <a:ea typeface="宋体" panose="02010600030101010101" pitchFamily="2" charset="-122"/>
              </a:defRPr>
            </a:lvl8pPr>
            <a:lvl9pPr marL="3886200" indent="-228600" defTabSz="684530" eaLnBrk="0" fontAlgn="base" hangingPunct="0">
              <a:spcBef>
                <a:spcPct val="30000"/>
              </a:spcBef>
              <a:spcAft>
                <a:spcPct val="0"/>
              </a:spcAft>
              <a:defRPr sz="1200">
                <a:solidFill>
                  <a:schemeClr val="tx1"/>
                </a:solidFill>
                <a:latin typeface="Calibri" panose="020F0502020204030204" charset="0"/>
                <a:ea typeface="宋体" panose="02010600030101010101" pitchFamily="2" charset="-122"/>
              </a:defRPr>
            </a:lvl9pPr>
          </a:lstStyle>
          <a:p>
            <a:pPr>
              <a:spcBef>
                <a:spcPct val="0"/>
              </a:spcBef>
            </a:pPr>
            <a:fld id="{AB9630F9-9E20-4C74-B9D4-C70CDACE02D1}" type="slidenum">
              <a:rPr lang="zh-CN" altLang="en-US"/>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68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marL="0" marR="0" indent="0" algn="l" defTabSz="914400" rtl="0" eaLnBrk="0" fontAlgn="base" latinLnBrk="0" hangingPunct="0">
              <a:lnSpc>
                <a:spcPct val="100000"/>
              </a:lnSpc>
              <a:spcBef>
                <a:spcPct val="30000"/>
              </a:spcBef>
              <a:spcAft>
                <a:spcPct val="0"/>
              </a:spcAft>
              <a:buClrTx/>
              <a:buSzTx/>
              <a:buFontTx/>
              <a:buNone/>
              <a:defRPr/>
            </a:pPr>
            <a:endParaRPr lang="zh-CN" altLang="zh-CN" sz="1200" kern="1200" dirty="0" smtClean="0">
              <a:solidFill>
                <a:schemeClr val="tx1"/>
              </a:solidFill>
              <a:effectLst/>
              <a:latin typeface="+mn-lt"/>
              <a:ea typeface="+mn-ea"/>
              <a:cs typeface="+mn-cs"/>
            </a:endParaRPr>
          </a:p>
        </p:txBody>
      </p:sp>
      <p:sp>
        <p:nvSpPr>
          <p:cNvPr id="368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charset="0"/>
                <a:ea typeface="宋体" panose="02010600030101010101" pitchFamily="2" charset="-122"/>
              </a:defRPr>
            </a:lvl1pPr>
            <a:lvl2pPr marL="742950" indent="-285750">
              <a:spcBef>
                <a:spcPct val="30000"/>
              </a:spcBef>
              <a:defRPr sz="1200">
                <a:solidFill>
                  <a:schemeClr val="tx1"/>
                </a:solidFill>
                <a:latin typeface="Calibri" panose="020F0502020204030204" charset="0"/>
                <a:ea typeface="宋体" panose="02010600030101010101" pitchFamily="2" charset="-122"/>
              </a:defRPr>
            </a:lvl2pPr>
            <a:lvl3pPr marL="1143000" indent="-228600">
              <a:spcBef>
                <a:spcPct val="30000"/>
              </a:spcBef>
              <a:defRPr sz="1200">
                <a:solidFill>
                  <a:schemeClr val="tx1"/>
                </a:solidFill>
                <a:latin typeface="Calibri" panose="020F0502020204030204" charset="0"/>
                <a:ea typeface="宋体" panose="02010600030101010101" pitchFamily="2" charset="-122"/>
              </a:defRPr>
            </a:lvl3pPr>
            <a:lvl4pPr marL="1600200" indent="-228600">
              <a:spcBef>
                <a:spcPct val="30000"/>
              </a:spcBef>
              <a:defRPr sz="1200">
                <a:solidFill>
                  <a:schemeClr val="tx1"/>
                </a:solidFill>
                <a:latin typeface="Calibri" panose="020F0502020204030204" charset="0"/>
                <a:ea typeface="宋体" panose="02010600030101010101" pitchFamily="2" charset="-122"/>
              </a:defRPr>
            </a:lvl4pPr>
            <a:lvl5pPr marL="2057400" indent="-228600">
              <a:spcBef>
                <a:spcPct val="30000"/>
              </a:spcBef>
              <a:defRPr sz="1200">
                <a:solidFill>
                  <a:schemeClr val="tx1"/>
                </a:solidFill>
                <a:latin typeface="Calibri" panose="020F0502020204030204" charset="0"/>
                <a:ea typeface="宋体" panose="02010600030101010101" pitchFamily="2" charset="-122"/>
              </a:defRPr>
            </a:lvl5pPr>
            <a:lvl6pPr marL="2514600" indent="-228600" defTabSz="684530" eaLnBrk="0" fontAlgn="base" hangingPunct="0">
              <a:spcBef>
                <a:spcPct val="30000"/>
              </a:spcBef>
              <a:spcAft>
                <a:spcPct val="0"/>
              </a:spcAft>
              <a:defRPr sz="1200">
                <a:solidFill>
                  <a:schemeClr val="tx1"/>
                </a:solidFill>
                <a:latin typeface="Calibri" panose="020F0502020204030204" charset="0"/>
                <a:ea typeface="宋体" panose="02010600030101010101" pitchFamily="2" charset="-122"/>
              </a:defRPr>
            </a:lvl6pPr>
            <a:lvl7pPr marL="2971800" indent="-228600" defTabSz="684530" eaLnBrk="0" fontAlgn="base" hangingPunct="0">
              <a:spcBef>
                <a:spcPct val="30000"/>
              </a:spcBef>
              <a:spcAft>
                <a:spcPct val="0"/>
              </a:spcAft>
              <a:defRPr sz="1200">
                <a:solidFill>
                  <a:schemeClr val="tx1"/>
                </a:solidFill>
                <a:latin typeface="Calibri" panose="020F0502020204030204" charset="0"/>
                <a:ea typeface="宋体" panose="02010600030101010101" pitchFamily="2" charset="-122"/>
              </a:defRPr>
            </a:lvl7pPr>
            <a:lvl8pPr marL="3429000" indent="-228600" defTabSz="684530" eaLnBrk="0" fontAlgn="base" hangingPunct="0">
              <a:spcBef>
                <a:spcPct val="30000"/>
              </a:spcBef>
              <a:spcAft>
                <a:spcPct val="0"/>
              </a:spcAft>
              <a:defRPr sz="1200">
                <a:solidFill>
                  <a:schemeClr val="tx1"/>
                </a:solidFill>
                <a:latin typeface="Calibri" panose="020F0502020204030204" charset="0"/>
                <a:ea typeface="宋体" panose="02010600030101010101" pitchFamily="2" charset="-122"/>
              </a:defRPr>
            </a:lvl8pPr>
            <a:lvl9pPr marL="3886200" indent="-228600" defTabSz="684530" eaLnBrk="0" fontAlgn="base" hangingPunct="0">
              <a:spcBef>
                <a:spcPct val="30000"/>
              </a:spcBef>
              <a:spcAft>
                <a:spcPct val="0"/>
              </a:spcAft>
              <a:defRPr sz="1200">
                <a:solidFill>
                  <a:schemeClr val="tx1"/>
                </a:solidFill>
                <a:latin typeface="Calibri" panose="020F0502020204030204" charset="0"/>
                <a:ea typeface="宋体" panose="02010600030101010101" pitchFamily="2" charset="-122"/>
              </a:defRPr>
            </a:lvl9pPr>
          </a:lstStyle>
          <a:p>
            <a:pPr>
              <a:spcBef>
                <a:spcPct val="0"/>
              </a:spcBef>
            </a:pPr>
            <a:fld id="{AB9630F9-9E20-4C74-B9D4-C70CDACE02D1}" type="slidenum">
              <a:rPr lang="zh-CN" altLang="en-US"/>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68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marL="0" marR="0" indent="0" algn="l" defTabSz="914400" rtl="0" eaLnBrk="0" fontAlgn="base" latinLnBrk="0" hangingPunct="0">
              <a:lnSpc>
                <a:spcPct val="100000"/>
              </a:lnSpc>
              <a:spcBef>
                <a:spcPct val="30000"/>
              </a:spcBef>
              <a:spcAft>
                <a:spcPct val="0"/>
              </a:spcAft>
              <a:buClrTx/>
              <a:buSzTx/>
              <a:buFontTx/>
              <a:buNone/>
              <a:defRPr/>
            </a:pPr>
            <a:endParaRPr lang="zh-CN" altLang="zh-CN" sz="1200" kern="1200" dirty="0" smtClean="0">
              <a:solidFill>
                <a:schemeClr val="tx1"/>
              </a:solidFill>
              <a:effectLst/>
              <a:latin typeface="+mn-lt"/>
              <a:ea typeface="+mn-ea"/>
              <a:cs typeface="+mn-cs"/>
            </a:endParaRPr>
          </a:p>
        </p:txBody>
      </p:sp>
      <p:sp>
        <p:nvSpPr>
          <p:cNvPr id="368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charset="0"/>
                <a:ea typeface="宋体" panose="02010600030101010101" pitchFamily="2" charset="-122"/>
              </a:defRPr>
            </a:lvl1pPr>
            <a:lvl2pPr marL="742950" indent="-285750">
              <a:spcBef>
                <a:spcPct val="30000"/>
              </a:spcBef>
              <a:defRPr sz="1200">
                <a:solidFill>
                  <a:schemeClr val="tx1"/>
                </a:solidFill>
                <a:latin typeface="Calibri" panose="020F0502020204030204" charset="0"/>
                <a:ea typeface="宋体" panose="02010600030101010101" pitchFamily="2" charset="-122"/>
              </a:defRPr>
            </a:lvl2pPr>
            <a:lvl3pPr marL="1143000" indent="-228600">
              <a:spcBef>
                <a:spcPct val="30000"/>
              </a:spcBef>
              <a:defRPr sz="1200">
                <a:solidFill>
                  <a:schemeClr val="tx1"/>
                </a:solidFill>
                <a:latin typeface="Calibri" panose="020F0502020204030204" charset="0"/>
                <a:ea typeface="宋体" panose="02010600030101010101" pitchFamily="2" charset="-122"/>
              </a:defRPr>
            </a:lvl3pPr>
            <a:lvl4pPr marL="1600200" indent="-228600">
              <a:spcBef>
                <a:spcPct val="30000"/>
              </a:spcBef>
              <a:defRPr sz="1200">
                <a:solidFill>
                  <a:schemeClr val="tx1"/>
                </a:solidFill>
                <a:latin typeface="Calibri" panose="020F0502020204030204" charset="0"/>
                <a:ea typeface="宋体" panose="02010600030101010101" pitchFamily="2" charset="-122"/>
              </a:defRPr>
            </a:lvl4pPr>
            <a:lvl5pPr marL="2057400" indent="-228600">
              <a:spcBef>
                <a:spcPct val="30000"/>
              </a:spcBef>
              <a:defRPr sz="1200">
                <a:solidFill>
                  <a:schemeClr val="tx1"/>
                </a:solidFill>
                <a:latin typeface="Calibri" panose="020F0502020204030204" charset="0"/>
                <a:ea typeface="宋体" panose="02010600030101010101" pitchFamily="2" charset="-122"/>
              </a:defRPr>
            </a:lvl5pPr>
            <a:lvl6pPr marL="2514600" indent="-228600" defTabSz="684530" eaLnBrk="0" fontAlgn="base" hangingPunct="0">
              <a:spcBef>
                <a:spcPct val="30000"/>
              </a:spcBef>
              <a:spcAft>
                <a:spcPct val="0"/>
              </a:spcAft>
              <a:defRPr sz="1200">
                <a:solidFill>
                  <a:schemeClr val="tx1"/>
                </a:solidFill>
                <a:latin typeface="Calibri" panose="020F0502020204030204" charset="0"/>
                <a:ea typeface="宋体" panose="02010600030101010101" pitchFamily="2" charset="-122"/>
              </a:defRPr>
            </a:lvl6pPr>
            <a:lvl7pPr marL="2971800" indent="-228600" defTabSz="684530" eaLnBrk="0" fontAlgn="base" hangingPunct="0">
              <a:spcBef>
                <a:spcPct val="30000"/>
              </a:spcBef>
              <a:spcAft>
                <a:spcPct val="0"/>
              </a:spcAft>
              <a:defRPr sz="1200">
                <a:solidFill>
                  <a:schemeClr val="tx1"/>
                </a:solidFill>
                <a:latin typeface="Calibri" panose="020F0502020204030204" charset="0"/>
                <a:ea typeface="宋体" panose="02010600030101010101" pitchFamily="2" charset="-122"/>
              </a:defRPr>
            </a:lvl7pPr>
            <a:lvl8pPr marL="3429000" indent="-228600" defTabSz="684530" eaLnBrk="0" fontAlgn="base" hangingPunct="0">
              <a:spcBef>
                <a:spcPct val="30000"/>
              </a:spcBef>
              <a:spcAft>
                <a:spcPct val="0"/>
              </a:spcAft>
              <a:defRPr sz="1200">
                <a:solidFill>
                  <a:schemeClr val="tx1"/>
                </a:solidFill>
                <a:latin typeface="Calibri" panose="020F0502020204030204" charset="0"/>
                <a:ea typeface="宋体" panose="02010600030101010101" pitchFamily="2" charset="-122"/>
              </a:defRPr>
            </a:lvl8pPr>
            <a:lvl9pPr marL="3886200" indent="-228600" defTabSz="684530" eaLnBrk="0" fontAlgn="base" hangingPunct="0">
              <a:spcBef>
                <a:spcPct val="30000"/>
              </a:spcBef>
              <a:spcAft>
                <a:spcPct val="0"/>
              </a:spcAft>
              <a:defRPr sz="1200">
                <a:solidFill>
                  <a:schemeClr val="tx1"/>
                </a:solidFill>
                <a:latin typeface="Calibri" panose="020F0502020204030204" charset="0"/>
                <a:ea typeface="宋体" panose="02010600030101010101" pitchFamily="2" charset="-122"/>
              </a:defRPr>
            </a:lvl9pPr>
          </a:lstStyle>
          <a:p>
            <a:pPr>
              <a:spcBef>
                <a:spcPct val="0"/>
              </a:spcBef>
            </a:pPr>
            <a:fld id="{AB9630F9-9E20-4C74-B9D4-C70CDACE02D1}" type="slidenum">
              <a:rPr lang="zh-CN" altLang="en-US"/>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Picture 3" descr="C:\Users\Administrator\Desktop\微立体创业计划\005.png"/>
          <p:cNvPicPr>
            <a:picLocks noChangeAspect="1" noChangeArrowheads="1"/>
          </p:cNvPicPr>
          <p:nvPr userDrawn="1"/>
        </p:nvPicPr>
        <p:blipFill>
          <a:blip r:embed="rId2" cstate="print">
            <a:biLevel thresh="50000"/>
            <a:extLst>
              <a:ext uri="{28A0092B-C50C-407E-A947-70E740481C1C}">
                <a14:useLocalDpi xmlns:a14="http://schemas.microsoft.com/office/drawing/2010/main" val="0"/>
              </a:ext>
            </a:extLst>
          </a:blip>
          <a:srcRect/>
          <a:stretch>
            <a:fillRect/>
          </a:stretch>
        </p:blipFill>
        <p:spPr bwMode="auto">
          <a:xfrm>
            <a:off x="745067" y="-27384"/>
            <a:ext cx="81280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8" name="Picture 4" descr="C:\Users\Administrator\Desktop\微立体创业计划\004.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48265" y="-14888"/>
            <a:ext cx="81280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grpSp>
        <p:nvGrpSpPr>
          <p:cNvPr id="9" name="组合 8"/>
          <p:cNvGrpSpPr/>
          <p:nvPr userDrawn="1"/>
        </p:nvGrpSpPr>
        <p:grpSpPr>
          <a:xfrm>
            <a:off x="11022552" y="-24339"/>
            <a:ext cx="795020" cy="1016000"/>
            <a:chOff x="8266914" y="-18254"/>
            <a:chExt cx="596265" cy="762000"/>
          </a:xfrm>
        </p:grpSpPr>
        <p:sp>
          <p:nvSpPr>
            <p:cNvPr id="10" name="AutoShape 7"/>
            <p:cNvSpPr>
              <a:spLocks noChangeArrowheads="1"/>
            </p:cNvSpPr>
            <p:nvPr/>
          </p:nvSpPr>
          <p:spPr bwMode="auto">
            <a:xfrm rot="5400000">
              <a:off x="8201851" y="88633"/>
              <a:ext cx="762000" cy="548226"/>
            </a:xfrm>
            <a:prstGeom prst="homePlate">
              <a:avLst>
                <a:gd name="adj" fmla="val 35606"/>
              </a:avLst>
            </a:prstGeom>
            <a:solidFill>
              <a:schemeClr val="bg1">
                <a:lumMod val="95000"/>
              </a:schemeClr>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10800000" vert="eaVert" wrap="none" lIns="121920" tIns="60960" rIns="121920" bIns="6096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24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grpSp>
          <p:nvGrpSpPr>
            <p:cNvPr id="11" name="组合 10"/>
            <p:cNvGrpSpPr/>
            <p:nvPr/>
          </p:nvGrpSpPr>
          <p:grpSpPr>
            <a:xfrm>
              <a:off x="8266914" y="134144"/>
              <a:ext cx="596265" cy="452192"/>
              <a:chOff x="235091" y="185120"/>
              <a:chExt cx="596265" cy="452192"/>
            </a:xfrm>
          </p:grpSpPr>
          <p:sp>
            <p:nvSpPr>
              <p:cNvPr id="12" name="矩形 11"/>
              <p:cNvSpPr/>
              <p:nvPr/>
            </p:nvSpPr>
            <p:spPr>
              <a:xfrm>
                <a:off x="235091" y="185120"/>
                <a:ext cx="596265" cy="345281"/>
              </a:xfrm>
              <a:prstGeom prst="rect">
                <a:avLst/>
              </a:prstGeom>
            </p:spPr>
            <p:txBody>
              <a:bodyPr wrap="none">
                <a:spAutoFit/>
              </a:bodyPr>
              <a:lstStyle/>
              <a:p>
                <a:r>
                  <a:rPr lang="en-US" altLang="zh-CN" sz="2400" b="0" dirty="0">
                    <a:solidFill>
                      <a:schemeClr val="tx1">
                        <a:lumMod val="75000"/>
                        <a:lumOff val="25000"/>
                      </a:schemeClr>
                    </a:solidFill>
                    <a:latin typeface="Impact" panose="020B0806030902050204" pitchFamily="34" charset="0"/>
                  </a:rPr>
                  <a:t>LOGO</a:t>
                </a:r>
                <a:endParaRPr lang="zh-CN" altLang="en-US" sz="2400" b="0" dirty="0">
                  <a:solidFill>
                    <a:schemeClr val="tx1">
                      <a:lumMod val="75000"/>
                      <a:lumOff val="25000"/>
                    </a:schemeClr>
                  </a:solidFill>
                  <a:latin typeface="Impact" panose="020B0806030902050204" pitchFamily="34" charset="0"/>
                </a:endParaRPr>
              </a:p>
            </p:txBody>
          </p:sp>
          <p:sp>
            <p:nvSpPr>
              <p:cNvPr id="13" name="矩形 12"/>
              <p:cNvSpPr/>
              <p:nvPr/>
            </p:nvSpPr>
            <p:spPr>
              <a:xfrm>
                <a:off x="292677" y="460623"/>
                <a:ext cx="488156" cy="176689"/>
              </a:xfrm>
              <a:prstGeom prst="rect">
                <a:avLst/>
              </a:prstGeom>
            </p:spPr>
            <p:txBody>
              <a:bodyPr wrap="none">
                <a:spAutoFit/>
              </a:bodyPr>
              <a:lstStyle/>
              <a:p>
                <a:r>
                  <a:rPr lang="en-US" altLang="zh-CN" sz="935" b="0" dirty="0">
                    <a:solidFill>
                      <a:srgbClr val="0070C0"/>
                    </a:solidFill>
                    <a:latin typeface="Impact" panose="020B0806030902050204" pitchFamily="34" charset="0"/>
                    <a:ea typeface="微软雅黑" panose="020B0503020204020204" charset="-122"/>
                  </a:rPr>
                  <a:t>TEXT HERE</a:t>
                </a:r>
                <a:endParaRPr lang="en-US" altLang="zh-CN" sz="935" b="0" dirty="0">
                  <a:solidFill>
                    <a:srgbClr val="0070C0"/>
                  </a:solidFill>
                  <a:latin typeface="Impact" panose="020B0806030902050204" pitchFamily="34" charset="0"/>
                  <a:ea typeface="微软雅黑" panose="020B0503020204020204" charset="-122"/>
                </a:endParaRPr>
              </a:p>
            </p:txBody>
          </p:sp>
        </p:grpSp>
      </p:grpSp>
      <p:cxnSp>
        <p:nvCxnSpPr>
          <p:cNvPr id="14" name="直接连接符 13"/>
          <p:cNvCxnSpPr/>
          <p:nvPr userDrawn="1"/>
        </p:nvCxnSpPr>
        <p:spPr>
          <a:xfrm>
            <a:off x="143339" y="832152"/>
            <a:ext cx="10817981"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0000">
                                          <p:cBhvr additive="base">
                                            <p:cTn id="7" dur="500" fill="hold"/>
                                            <p:tgtEl>
                                              <p:spTgt spid="7"/>
                                            </p:tgtEl>
                                            <p:attrNameLst>
                                              <p:attrName>ppt_x</p:attrName>
                                            </p:attrNameLst>
                                          </p:cBhvr>
                                          <p:tavLst>
                                            <p:tav tm="0">
                                              <p:val>
                                                <p:strVal val="0-#ppt_w/2"/>
                                              </p:val>
                                            </p:tav>
                                            <p:tav tm="100000">
                                              <p:val>
                                                <p:strVal val="#ppt_x"/>
                                              </p:val>
                                            </p:tav>
                                          </p:tavLst>
                                        </p:anim>
                                        <p:anim calcmode="lin" valueType="num" p14:bounceEnd="50000">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50000">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14:bounceEnd="50000">
                                          <p:cBhvr additive="base">
                                            <p:cTn id="11" dur="500" fill="hold"/>
                                            <p:tgtEl>
                                              <p:spTgt spid="8"/>
                                            </p:tgtEl>
                                            <p:attrNameLst>
                                              <p:attrName>ppt_x</p:attrName>
                                            </p:attrNameLst>
                                          </p:cBhvr>
                                          <p:tavLst>
                                            <p:tav tm="0">
                                              <p:val>
                                                <p:strVal val="1+#ppt_w/2"/>
                                              </p:val>
                                            </p:tav>
                                            <p:tav tm="100000">
                                              <p:val>
                                                <p:strVal val="#ppt_x"/>
                                              </p:val>
                                            </p:tav>
                                          </p:tavLst>
                                        </p:anim>
                                        <p:anim calcmode="lin" valueType="num" p14:bounceEnd="50000">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47"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par>
                                    <p:cTn id="18" presetID="22" presetClass="entr" presetSubtype="8"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3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47"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par>
                                    <p:cTn id="18" presetID="22" presetClass="entr" presetSubtype="8"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3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标题和文本">
    <p:spTree>
      <p:nvGrpSpPr>
        <p:cNvPr id="1" name=""/>
        <p:cNvGrpSpPr/>
        <p:nvPr/>
      </p:nvGrpSpPr>
      <p:grpSpPr>
        <a:xfrm>
          <a:off x="0" y="0"/>
          <a:ext cx="0" cy="0"/>
          <a:chOff x="0" y="0"/>
          <a:chExt cx="0" cy="0"/>
        </a:xfrm>
      </p:grpSpPr>
      <p:sp>
        <p:nvSpPr>
          <p:cNvPr id="2" name="标题 1"/>
          <p:cNvSpPr>
            <a:spLocks noGrp="1"/>
          </p:cNvSpPr>
          <p:nvPr>
            <p:ph type="title"/>
          </p:nvPr>
        </p:nvSpPr>
        <p:spPr>
          <a:xfrm>
            <a:off x="1117600" y="486833"/>
            <a:ext cx="14020800" cy="1767417"/>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1117600" y="2434167"/>
            <a:ext cx="14020800" cy="58017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1117600" y="8475133"/>
            <a:ext cx="3657600" cy="486833"/>
          </a:xfrm>
        </p:spPr>
        <p:txBody>
          <a:bodyPr/>
          <a:lstStyle/>
          <a:p>
            <a:fld id="{AC1B7B3F-A56B-4310-A966-BD55D80449F1}" type="datetimeFigureOut">
              <a:rPr lang="zh-CN" altLang="en-US" smtClean="0"/>
            </a:fld>
            <a:endParaRPr lang="zh-CN" altLang="en-US"/>
          </a:p>
        </p:txBody>
      </p:sp>
      <p:sp>
        <p:nvSpPr>
          <p:cNvPr id="5" name="页脚占位符 4"/>
          <p:cNvSpPr>
            <a:spLocks noGrp="1"/>
          </p:cNvSpPr>
          <p:nvPr>
            <p:ph type="ftr" sz="quarter" idx="11"/>
          </p:nvPr>
        </p:nvSpPr>
        <p:spPr>
          <a:xfrm>
            <a:off x="5384800" y="8475133"/>
            <a:ext cx="5486400" cy="486833"/>
          </a:xfrm>
        </p:spPr>
        <p:txBody>
          <a:bodyPr/>
          <a:lstStyle/>
          <a:p>
            <a:endParaRPr lang="zh-CN" altLang="en-US"/>
          </a:p>
        </p:txBody>
      </p:sp>
      <p:sp>
        <p:nvSpPr>
          <p:cNvPr id="6" name="灯片编号占位符 5"/>
          <p:cNvSpPr>
            <a:spLocks noGrp="1"/>
          </p:cNvSpPr>
          <p:nvPr>
            <p:ph type="sldNum" sz="quarter" idx="12"/>
          </p:nvPr>
        </p:nvSpPr>
        <p:spPr>
          <a:xfrm>
            <a:off x="11480800" y="8475133"/>
            <a:ext cx="3657600" cy="486833"/>
          </a:xfrm>
        </p:spPr>
        <p:txBody>
          <a:bodyPr/>
          <a:lstStyle/>
          <a:p>
            <a:fld id="{73127340-2293-49D2-96F1-6E7BF0C8FD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内容页">
    <p:bg>
      <p:bgPr>
        <a:solidFill>
          <a:schemeClr val="bg1"/>
        </a:solidFill>
        <a:effectLst/>
      </p:bgPr>
    </p:bg>
    <p:spTree>
      <p:nvGrpSpPr>
        <p:cNvPr id="1" name=""/>
        <p:cNvGrpSpPr/>
        <p:nvPr/>
      </p:nvGrpSpPr>
      <p:grpSpPr>
        <a:xfrm>
          <a:off x="0" y="0"/>
          <a:ext cx="0" cy="0"/>
          <a:chOff x="0" y="0"/>
          <a:chExt cx="0" cy="0"/>
        </a:xfrm>
      </p:grpSpPr>
      <p:sp>
        <p:nvSpPr>
          <p:cNvPr id="2" name="任意多边形: 形状 9"/>
          <p:cNvSpPr/>
          <p:nvPr/>
        </p:nvSpPr>
        <p:spPr>
          <a:xfrm>
            <a:off x="0" y="495300"/>
            <a:ext cx="169863" cy="466725"/>
          </a:xfrm>
          <a:custGeom>
            <a:avLst/>
            <a:gdLst>
              <a:gd name="connsiteX0" fmla="*/ 0 w 169886"/>
              <a:gd name="connsiteY0" fmla="*/ 0 h 466725"/>
              <a:gd name="connsiteX1" fmla="*/ 111149 w 169886"/>
              <a:gd name="connsiteY1" fmla="*/ 0 h 466725"/>
              <a:gd name="connsiteX2" fmla="*/ 169886 w 169886"/>
              <a:gd name="connsiteY2" fmla="*/ 58737 h 466725"/>
              <a:gd name="connsiteX3" fmla="*/ 169886 w 169886"/>
              <a:gd name="connsiteY3" fmla="*/ 407988 h 466725"/>
              <a:gd name="connsiteX4" fmla="*/ 111149 w 169886"/>
              <a:gd name="connsiteY4" fmla="*/ 466725 h 466725"/>
              <a:gd name="connsiteX5" fmla="*/ 0 w 169886"/>
              <a:gd name="connsiteY5" fmla="*/ 466725 h 466725"/>
              <a:gd name="connsiteX6" fmla="*/ 0 w 169886"/>
              <a:gd name="connsiteY6" fmla="*/ 0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86" h="466725">
                <a:moveTo>
                  <a:pt x="0" y="0"/>
                </a:moveTo>
                <a:lnTo>
                  <a:pt x="111149" y="0"/>
                </a:lnTo>
                <a:cubicBezTo>
                  <a:pt x="143589" y="0"/>
                  <a:pt x="169886" y="26297"/>
                  <a:pt x="169886" y="58737"/>
                </a:cubicBezTo>
                <a:lnTo>
                  <a:pt x="169886" y="407988"/>
                </a:lnTo>
                <a:cubicBezTo>
                  <a:pt x="169886" y="440428"/>
                  <a:pt x="143589" y="466725"/>
                  <a:pt x="111149" y="466725"/>
                </a:cubicBezTo>
                <a:lnTo>
                  <a:pt x="0" y="46672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5" b="0" i="0" u="none" strike="noStrike" kern="1200" cap="none" spc="0" normalizeH="0" baseline="0" noProof="0">
              <a:ln>
                <a:noFill/>
              </a:ln>
              <a:solidFill>
                <a:schemeClr val="lt1"/>
              </a:solidFill>
              <a:effectLst/>
              <a:uLnTx/>
              <a:uFillTx/>
              <a:latin typeface="+mn-lt"/>
              <a:ea typeface="+mn-ea"/>
              <a:cs typeface="+mn-cs"/>
            </a:endParaRPr>
          </a:p>
        </p:txBody>
      </p:sp>
      <p:sp>
        <p:nvSpPr>
          <p:cNvPr id="7" name="文本占位符 6"/>
          <p:cNvSpPr>
            <a:spLocks noGrp="1"/>
          </p:cNvSpPr>
          <p:nvPr>
            <p:ph type="body" sz="quarter" idx="10"/>
          </p:nvPr>
        </p:nvSpPr>
        <p:spPr>
          <a:xfrm>
            <a:off x="169887" y="367499"/>
            <a:ext cx="5638800" cy="723900"/>
          </a:xfrm>
          <a:prstGeom prst="rect">
            <a:avLst/>
          </a:prstGeom>
        </p:spPr>
        <p:txBody>
          <a:bodyPr anchor="ctr" anchorCtr="0">
            <a:normAutofit/>
          </a:bodyPr>
          <a:lstStyle>
            <a:lvl1pPr marL="0" indent="0" algn="l" defTabSz="914400" rtl="0" eaLnBrk="1" latinLnBrk="0" hangingPunct="1">
              <a:buNone/>
              <a:defRPr lang="zh-CN" altLang="en-US" sz="2400" b="1" kern="1200" dirty="0" smtClean="0">
                <a:solidFill>
                  <a:schemeClr val="tx1">
                    <a:lumMod val="75000"/>
                    <a:lumOff val="25000"/>
                  </a:schemeClr>
                </a:solidFill>
                <a:latin typeface="+mj-ea"/>
                <a:ea typeface="+mj-ea"/>
                <a:cs typeface="+mn-cs"/>
              </a:defRPr>
            </a:lvl1pPr>
          </a:lstStyle>
          <a:p>
            <a:pPr lvl="0" fontAlgn="base"/>
            <a:r>
              <a:rPr lang="zh-CN" altLang="en-US" strike="noStrike" noProof="1"/>
              <a:t>单击此处编辑母版文本样式</a:t>
            </a:r>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6184"/>
          </a:xfrm>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213CF668-2633-42E2-BA45-EFFB01889138}"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a:xfrm>
            <a:off x="4165600" y="6356351"/>
            <a:ext cx="3860800" cy="366184"/>
          </a:xfr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a:xfrm>
            <a:off x="8737600" y="6356351"/>
            <a:ext cx="2844800" cy="366184"/>
          </a:xfrm>
        </p:spPr>
        <p:txBody>
          <a:bodyPr/>
          <a:lstStyle/>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6184"/>
          </a:xfrm>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213CF668-2633-42E2-BA45-EFFB01889138}"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a:xfrm>
            <a:off x="4165600" y="6356351"/>
            <a:ext cx="3860800" cy="366184"/>
          </a:xfr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a:xfrm>
            <a:off x="8737600" y="6356351"/>
            <a:ext cx="2844800" cy="366184"/>
          </a:xfrm>
        </p:spPr>
        <p:txBody>
          <a:bodyPr/>
          <a:lstStyle/>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5"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3368" y="1535113"/>
            <a:ext cx="5389033"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3368" y="2174875"/>
            <a:ext cx="5389033"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49"/>
            <a:ext cx="4011084" cy="1162051"/>
          </a:xfrm>
          <a:prstGeom prst="rect">
            <a:avLst/>
          </a:prstGeom>
        </p:spPr>
        <p:txBody>
          <a:bodyPr anchor="b"/>
          <a:lstStyle>
            <a:lvl1pPr algn="l">
              <a:defRPr sz="2665" b="1"/>
            </a:lvl1pPr>
          </a:lstStyle>
          <a:p>
            <a:r>
              <a:rPr lang="zh-CN" altLang="en-US"/>
              <a:t>单击此处编辑母版标题样式</a:t>
            </a:r>
            <a:endParaRPr lang="zh-CN" altLang="en-US"/>
          </a:p>
        </p:txBody>
      </p:sp>
      <p:sp>
        <p:nvSpPr>
          <p:cNvPr id="3" name="内容占位符 2"/>
          <p:cNvSpPr>
            <a:spLocks noGrp="1"/>
          </p:cNvSpPr>
          <p:nvPr>
            <p:ph idx="1"/>
          </p:nvPr>
        </p:nvSpPr>
        <p:spPr>
          <a:xfrm>
            <a:off x="4766733" y="273051"/>
            <a:ext cx="6815667" cy="5853113"/>
          </a:xfrm>
          <a:prstGeom prst="rect">
            <a:avLst/>
          </a:prstGeo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1" y="1435101"/>
            <a:ext cx="4011084" cy="46910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5"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7"/>
            <a:ext cx="7315200" cy="8048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image" Target="../media/image3.png"/><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narHorz">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17" name="图片 16"/>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524" y="0"/>
            <a:ext cx="12188951"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mc:AlternateContent xmlns:mc="http://schemas.openxmlformats.org/markup-compatibility/2006">
    <mc:Choice xmlns:p14="http://schemas.microsoft.com/office/powerpoint/2010/main" Requires="p14">
      <p:transition p14:dur="500">
        <p:wipe/>
      </p:transition>
    </mc:Choice>
    <mc:Fallback>
      <p:transition>
        <p:wipe/>
      </p:transition>
    </mc:Fallback>
  </mc:AlternateContent>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ts val="13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ts val="13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ts val="13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microsoft.com/office/2007/relationships/media" Target="../media/media1.mp3"/><Relationship Id="rId3" Type="http://schemas.openxmlformats.org/officeDocument/2006/relationships/audio" Target="../media/media1.mp3"/><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7.xml"/><Relationship Id="rId2" Type="http://schemas.openxmlformats.org/officeDocument/2006/relationships/tags" Target="../tags/tag15.xml"/><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7.xml"/><Relationship Id="rId2" Type="http://schemas.openxmlformats.org/officeDocument/2006/relationships/tags" Target="../tags/tag16.xml"/><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7.xml"/><Relationship Id="rId2" Type="http://schemas.openxmlformats.org/officeDocument/2006/relationships/tags" Target="../tags/tag17.xml"/><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7.xml"/><Relationship Id="rId2" Type="http://schemas.openxmlformats.org/officeDocument/2006/relationships/tags" Target="../tags/tag18.xml"/><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7.xml"/><Relationship Id="rId3" Type="http://schemas.openxmlformats.org/officeDocument/2006/relationships/tags" Target="../tags/tag20.xml"/><Relationship Id="rId2" Type="http://schemas.openxmlformats.org/officeDocument/2006/relationships/image" Target="../media/image6.png"/><Relationship Id="rId1" Type="http://schemas.openxmlformats.org/officeDocument/2006/relationships/tags" Target="../tags/tag19.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21.xml"/><Relationship Id="rId1"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22.xml"/><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23.xml"/><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7" Type="http://schemas.openxmlformats.org/officeDocument/2006/relationships/slideLayout" Target="../slideLayouts/slideLayout16.xml"/><Relationship Id="rId6" Type="http://schemas.openxmlformats.org/officeDocument/2006/relationships/tags" Target="../tags/tag25.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7.xml"/><Relationship Id="rId3" Type="http://schemas.openxmlformats.org/officeDocument/2006/relationships/tags" Target="../tags/tag26.xml"/><Relationship Id="rId2" Type="http://schemas.openxmlformats.org/officeDocument/2006/relationships/image" Target="../media/image8.png"/><Relationship Id="rId1" Type="http://schemas.openxmlformats.org/officeDocument/2006/relationships/image" Target="../media/image7.png"/></Relationships>
</file>

<file path=ppt/slides/_rels/slide28.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7.xml"/><Relationship Id="rId3" Type="http://schemas.openxmlformats.org/officeDocument/2006/relationships/tags" Target="../tags/tag27.xml"/><Relationship Id="rId2" Type="http://schemas.openxmlformats.org/officeDocument/2006/relationships/image" Target="../media/image8.png"/><Relationship Id="rId1" Type="http://schemas.openxmlformats.org/officeDocument/2006/relationships/image" Target="../media/image7.png"/></Relationships>
</file>

<file path=ppt/slides/_rels/slide29.xml.rels><?xml version="1.0" encoding="UTF-8" standalone="yes"?>
<Relationships xmlns="http://schemas.openxmlformats.org/package/2006/relationships"><Relationship Id="rId9" Type="http://schemas.openxmlformats.org/officeDocument/2006/relationships/notesSlide" Target="../notesSlides/notesSlide18.xml"/><Relationship Id="rId8" Type="http://schemas.openxmlformats.org/officeDocument/2006/relationships/slideLayout" Target="../slideLayouts/slideLayout2.xml"/><Relationship Id="rId7" Type="http://schemas.openxmlformats.org/officeDocument/2006/relationships/tags" Target="../tags/tag2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9" Type="http://schemas.openxmlformats.org/officeDocument/2006/relationships/notesSlide" Target="../notesSlides/notesSlide19.xml"/><Relationship Id="rId8" Type="http://schemas.openxmlformats.org/officeDocument/2006/relationships/slideLayout" Target="../slideLayouts/slideLayout2.xml"/><Relationship Id="rId7" Type="http://schemas.openxmlformats.org/officeDocument/2006/relationships/tags" Target="../tags/tag2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image" Target="../media/image7.pn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1.xml"/><Relationship Id="rId2" Type="http://schemas.openxmlformats.org/officeDocument/2006/relationships/image" Target="../media/image10.jpeg"/><Relationship Id="rId1" Type="http://schemas.openxmlformats.org/officeDocument/2006/relationships/image" Target="../media/image9.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7.xml"/><Relationship Id="rId2" Type="http://schemas.openxmlformats.org/officeDocument/2006/relationships/tags" Target="../tags/tag4.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7.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7.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13.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7" name="PA_文本框 57"/>
          <p:cNvSpPr txBox="1"/>
          <p:nvPr>
            <p:custDataLst>
              <p:tags r:id="rId1"/>
            </p:custDataLst>
          </p:nvPr>
        </p:nvSpPr>
        <p:spPr>
          <a:xfrm>
            <a:off x="2070735" y="1890607"/>
            <a:ext cx="7656407" cy="1404620"/>
          </a:xfrm>
          <a:prstGeom prst="rect">
            <a:avLst/>
          </a:prstGeom>
          <a:noFill/>
        </p:spPr>
        <p:txBody>
          <a:bodyPr wrap="square" rtlCol="0">
            <a:spAutoFit/>
          </a:bodyPr>
          <a:lstStyle/>
          <a:p>
            <a:pPr algn="ctr"/>
            <a:r>
              <a:rPr lang="zh-CN" altLang="en-US" sz="4265" b="1" dirty="0">
                <a:solidFill>
                  <a:srgbClr val="1969B9"/>
                </a:solidFill>
                <a:latin typeface="微软雅黑" panose="020B0503020204020204" charset="-122"/>
                <a:ea typeface="微软雅黑" panose="020B0503020204020204" charset="-122"/>
                <a:sym typeface="Bebas" pitchFamily="2" charset="0"/>
              </a:rPr>
              <a:t>支持制造业发展企业所得税</a:t>
            </a:r>
            <a:endParaRPr lang="zh-CN" altLang="en-US" sz="4265" b="1" dirty="0">
              <a:solidFill>
                <a:srgbClr val="1969B9"/>
              </a:solidFill>
              <a:latin typeface="微软雅黑" panose="020B0503020204020204" charset="-122"/>
              <a:ea typeface="微软雅黑" panose="020B0503020204020204" charset="-122"/>
              <a:sym typeface="Bebas" pitchFamily="2" charset="0"/>
            </a:endParaRPr>
          </a:p>
          <a:p>
            <a:pPr algn="ctr"/>
            <a:r>
              <a:rPr lang="zh-CN" altLang="en-US" sz="4265" b="1" dirty="0">
                <a:solidFill>
                  <a:srgbClr val="1969B9"/>
                </a:solidFill>
                <a:latin typeface="微软雅黑" panose="020B0503020204020204" charset="-122"/>
                <a:ea typeface="微软雅黑" panose="020B0503020204020204" charset="-122"/>
                <a:sym typeface="Bebas" pitchFamily="2" charset="0"/>
              </a:rPr>
              <a:t>普惠性优惠政策讲解</a:t>
            </a:r>
            <a:endParaRPr lang="zh-CN" altLang="en-US" sz="4265" b="1" dirty="0">
              <a:solidFill>
                <a:srgbClr val="1969B9"/>
              </a:solidFill>
              <a:latin typeface="微软雅黑" panose="020B0503020204020204" charset="-122"/>
              <a:ea typeface="微软雅黑" panose="020B0503020204020204" charset="-122"/>
            </a:endParaRPr>
          </a:p>
        </p:txBody>
      </p:sp>
      <p:sp>
        <p:nvSpPr>
          <p:cNvPr id="79" name="PA_文本框 79"/>
          <p:cNvSpPr txBox="1"/>
          <p:nvPr>
            <p:custDataLst>
              <p:tags r:id="rId2"/>
            </p:custDataLst>
          </p:nvPr>
        </p:nvSpPr>
        <p:spPr>
          <a:xfrm>
            <a:off x="15199591" y="8997619"/>
            <a:ext cx="1097280" cy="460375"/>
          </a:xfrm>
          <a:prstGeom prst="rect">
            <a:avLst/>
          </a:prstGeom>
          <a:noFill/>
        </p:spPr>
        <p:txBody>
          <a:bodyPr wrap="none" rtlCol="0">
            <a:spAutoFit/>
          </a:bodyPr>
          <a:lstStyle/>
          <a:p>
            <a:r>
              <a:rPr lang="zh-CN" altLang="en-US" sz="2400" dirty="0">
                <a:solidFill>
                  <a:prstClr val="black"/>
                </a:solidFill>
              </a:rPr>
              <a:t>延时符</a:t>
            </a:r>
            <a:endParaRPr lang="zh-CN" altLang="en-US" sz="2400" dirty="0">
              <a:solidFill>
                <a:prstClr val="black"/>
              </a:solidFill>
            </a:endParaRPr>
          </a:p>
        </p:txBody>
      </p:sp>
      <p:pic>
        <p:nvPicPr>
          <p:cNvPr id="46" name="PA_震撼呐喊节奏空旷.mp3">
            <a:hlinkClick r:id="" action="ppaction://media"/>
          </p:cNvPr>
          <p:cNvPicPr/>
          <p:nvPr>
            <a:audioFile r:link="rId3"/>
            <p:extLst>
              <p:ext uri="{DAA4B4D4-6D71-4841-9C94-3DE7FCFB9230}">
                <p14:media xmlns:p14="http://schemas.microsoft.com/office/powerpoint/2010/main" r:embed="rId4"/>
              </p:ext>
            </p:extLst>
          </p:nvPr>
        </p:nvPicPr>
        <p:blipFill>
          <a:blip r:embed="rId5"/>
          <a:stretch>
            <a:fillRect/>
          </a:stretch>
        </p:blipFill>
        <p:spPr>
          <a:xfrm>
            <a:off x="16369141" y="-3867811"/>
            <a:ext cx="1083733" cy="1083733"/>
          </a:xfrm>
          <a:prstGeom prst="rect">
            <a:avLst/>
          </a:prstGeom>
        </p:spPr>
      </p:pic>
      <p:sp>
        <p:nvSpPr>
          <p:cNvPr id="4" name="文本框 3"/>
          <p:cNvSpPr txBox="1"/>
          <p:nvPr/>
        </p:nvSpPr>
        <p:spPr>
          <a:xfrm>
            <a:off x="2565400" y="4415790"/>
            <a:ext cx="6232525" cy="460375"/>
          </a:xfrm>
          <a:prstGeom prst="rect">
            <a:avLst/>
          </a:prstGeom>
          <a:noFill/>
        </p:spPr>
        <p:txBody>
          <a:bodyPr wrap="square" rtlCol="0" anchor="t">
            <a:spAutoFit/>
          </a:bodyPr>
          <a:lstStyle/>
          <a:p>
            <a:pPr algn="ctr"/>
            <a:r>
              <a:rPr lang="zh-CN" altLang="en-US" sz="2400" b="1" dirty="0">
                <a:solidFill>
                  <a:schemeClr val="tx1"/>
                </a:solidFill>
                <a:latin typeface="微软雅黑" panose="020B0503020204020204" charset="-122"/>
                <a:ea typeface="微软雅黑" panose="020B0503020204020204" charset="-122"/>
                <a:sym typeface="+mn-ea"/>
              </a:rPr>
              <a:t>主讲人</a:t>
            </a:r>
            <a:r>
              <a:rPr lang="zh-CN" altLang="en-US" sz="2000" dirty="0">
                <a:solidFill>
                  <a:schemeClr val="tx1"/>
                </a:solidFill>
                <a:latin typeface="方正大黑简体" panose="02010601030101010101" pitchFamily="2" charset="-122"/>
                <a:ea typeface="方正大黑简体" panose="02010601030101010101" pitchFamily="2" charset="-122"/>
                <a:sym typeface="+mn-ea"/>
              </a:rPr>
              <a:t>：</a:t>
            </a:r>
            <a:r>
              <a:rPr lang="zh-CN" altLang="en-US" sz="2400" b="1" dirty="0">
                <a:solidFill>
                  <a:schemeClr val="tx1"/>
                </a:solidFill>
                <a:latin typeface="微软雅黑" panose="020B0503020204020204" charset="-122"/>
                <a:ea typeface="微软雅黑" panose="020B0503020204020204" charset="-122"/>
                <a:sym typeface="+mn-ea"/>
              </a:rPr>
              <a:t>汕尾市税务局所得税科 </a:t>
            </a:r>
            <a:r>
              <a:rPr lang="en-US" altLang="zh-CN" sz="2400" b="1" dirty="0">
                <a:solidFill>
                  <a:schemeClr val="tx1"/>
                </a:solidFill>
                <a:latin typeface="微软雅黑" panose="020B0503020204020204" charset="-122"/>
                <a:ea typeface="微软雅黑" panose="020B0503020204020204" charset="-122"/>
                <a:sym typeface="+mn-ea"/>
              </a:rPr>
              <a:t> </a:t>
            </a:r>
            <a:r>
              <a:rPr lang="zh-CN" altLang="en-US" sz="2400" b="1" dirty="0">
                <a:solidFill>
                  <a:schemeClr val="tx1"/>
                </a:solidFill>
                <a:latin typeface="微软雅黑" panose="020B0503020204020204" charset="-122"/>
                <a:ea typeface="微软雅黑" panose="020B0503020204020204" charset="-122"/>
                <a:sym typeface="+mn-ea"/>
              </a:rPr>
              <a:t>陈彦宇</a:t>
            </a:r>
            <a:endParaRPr lang="zh-CN" altLang="en-US" sz="2400" b="1" dirty="0">
              <a:solidFill>
                <a:schemeClr val="tx1"/>
              </a:solidFill>
              <a:latin typeface="微软雅黑" panose="020B0503020204020204" charset="-122"/>
              <a:ea typeface="微软雅黑" panose="020B0503020204020204" charset="-122"/>
              <a:sym typeface="+mn-ea"/>
            </a:endParaRPr>
          </a:p>
        </p:txBody>
      </p:sp>
      <p:pic>
        <p:nvPicPr>
          <p:cNvPr id="14348" name="图片 12" descr="标志副本.jpg"/>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525145" y="422910"/>
            <a:ext cx="653682" cy="545028"/>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timing>
    <p:tnLst>
      <p:par>
        <p:cTn id="1" dur="indefinite" restart="never" nodeType="tmRoot">
          <p:childTnLst>
            <p:audio>
              <p:cMediaNode vol="80000" numSld="999" showWhenStopped="0">
                <p:cTn id="2" repeatCount="indefinite" fill="remove" display="0">
                  <p:stCondLst>
                    <p:cond delay="indefinite"/>
                  </p:stCondLst>
                  <p:endCondLst>
                    <p:cond evt="onStopAudio" delay="0">
                      <p:tgtEl>
                        <p:sldTgt/>
                      </p:tgtEl>
                    </p:cond>
                  </p:endCondLst>
                </p:cTn>
                <p:tgtEl>
                  <p:spTgt spid="4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47"/>
          <p:cNvGrpSpPr/>
          <p:nvPr/>
        </p:nvGrpSpPr>
        <p:grpSpPr bwMode="auto">
          <a:xfrm>
            <a:off x="504537" y="1302499"/>
            <a:ext cx="319051" cy="465700"/>
            <a:chOff x="3582988" y="3510757"/>
            <a:chExt cx="319088" cy="465138"/>
          </a:xfrm>
          <a:solidFill>
            <a:schemeClr val="bg1"/>
          </a:solidFill>
        </p:grpSpPr>
        <p:sp>
          <p:nvSpPr>
            <p:cNvPr id="49"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33865" tIns="33865" rIns="33865" bIns="33865" anchor="ctr"/>
            <a:lstStyle/>
            <a:p>
              <a:pPr algn="ctr" defTabSz="171450">
                <a:defRPr/>
              </a:pPr>
              <a:endParaRPr lang="en-US" sz="1465" dirty="0">
                <a:solidFill>
                  <a:srgbClr val="FFFFFF"/>
                </a:solidFill>
                <a:effectLst>
                  <a:outerShdw blurRad="38100" dist="38100" dir="2700000" algn="tl">
                    <a:srgbClr val="000000"/>
                  </a:outerShdw>
                </a:effectLst>
                <a:latin typeface="+mj-ea"/>
                <a:ea typeface="+mj-ea"/>
                <a:sym typeface="Gill Sans" charset="0"/>
              </a:endParaRPr>
            </a:p>
          </p:txBody>
        </p:sp>
        <p:sp>
          <p:nvSpPr>
            <p:cNvPr id="50"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33865" tIns="33865" rIns="33865" bIns="33865" anchor="ctr"/>
            <a:lstStyle/>
            <a:p>
              <a:pPr algn="ctr" defTabSz="171450">
                <a:defRPr/>
              </a:pPr>
              <a:endParaRPr lang="en-US" sz="1465" dirty="0">
                <a:solidFill>
                  <a:srgbClr val="FFFFFF"/>
                </a:solidFill>
                <a:effectLst>
                  <a:outerShdw blurRad="38100" dist="38100" dir="2700000" algn="tl">
                    <a:srgbClr val="000000"/>
                  </a:outerShdw>
                </a:effectLst>
                <a:latin typeface="+mj-ea"/>
                <a:ea typeface="+mj-ea"/>
                <a:sym typeface="Gill Sans" charset="0"/>
              </a:endParaRPr>
            </a:p>
          </p:txBody>
        </p:sp>
      </p:grpSp>
      <p:cxnSp>
        <p:nvCxnSpPr>
          <p:cNvPr id="2" name="直接连接符 1"/>
          <p:cNvCxnSpPr/>
          <p:nvPr/>
        </p:nvCxnSpPr>
        <p:spPr>
          <a:xfrm>
            <a:off x="142876" y="831849"/>
            <a:ext cx="10818813"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 name="矩形 3"/>
          <p:cNvSpPr>
            <a:spLocks noChangeArrowheads="1"/>
          </p:cNvSpPr>
          <p:nvPr/>
        </p:nvSpPr>
        <p:spPr bwMode="auto">
          <a:xfrm>
            <a:off x="1985137" y="196976"/>
            <a:ext cx="1219962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40" tIns="45720" rIns="91440" bIns="45720">
            <a:spAutoFit/>
          </a:bodyPr>
          <a:p>
            <a:pPr defTabSz="685800">
              <a:defRPr/>
            </a:pPr>
            <a:r>
              <a:rPr lang="zh-CN" altLang="en-US" sz="3200" b="1" dirty="0">
                <a:solidFill>
                  <a:srgbClr val="047FBC"/>
                </a:solidFill>
                <a:latin typeface="微软雅黑" panose="020B0503020204020204" charset="-122"/>
                <a:ea typeface="微软雅黑" panose="020B0503020204020204" charset="-122"/>
                <a:sym typeface="+mn-ea"/>
              </a:rPr>
              <a:t>二、研发费用税前加计扣除优惠政策</a:t>
            </a:r>
            <a:endParaRPr lang="zh-CN" altLang="en-US" sz="3200" b="1" dirty="0">
              <a:solidFill>
                <a:srgbClr val="047FBC"/>
              </a:solidFill>
              <a:latin typeface="微软雅黑" panose="020B0503020204020204" charset="-122"/>
              <a:ea typeface="微软雅黑" panose="020B0503020204020204" charset="-122"/>
              <a:sym typeface="微软雅黑" panose="020B0503020204020204" charset="-122"/>
            </a:endParaRPr>
          </a:p>
        </p:txBody>
      </p:sp>
      <p:sp>
        <p:nvSpPr>
          <p:cNvPr id="5" name="文本框 4"/>
          <p:cNvSpPr txBox="1"/>
          <p:nvPr/>
        </p:nvSpPr>
        <p:spPr>
          <a:xfrm>
            <a:off x="924560" y="1591945"/>
            <a:ext cx="9665970" cy="2729865"/>
          </a:xfrm>
          <a:prstGeom prst="rect">
            <a:avLst/>
          </a:prstGeom>
          <a:noFill/>
        </p:spPr>
        <p:txBody>
          <a:bodyPr wrap="square" rtlCol="0" anchor="t">
            <a:spAutoFit/>
          </a:bodyPr>
          <a:p>
            <a:pPr>
              <a:lnSpc>
                <a:spcPct val="130000"/>
              </a:lnSpc>
            </a:pPr>
            <a:r>
              <a:rPr lang="en-US" altLang="zh-CN" sz="2800">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       </a:t>
            </a:r>
            <a:r>
              <a:rPr lang="en-US" altLang="zh-CN" sz="28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制造业企业</a:t>
            </a:r>
            <a:r>
              <a:rPr lang="en-US" altLang="zh-CN" sz="2400">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开展研发活动中实际发生的研发费用，未形成无形资产计入当期损益的，在按规定据实扣除的基础上，自</a:t>
            </a:r>
            <a:r>
              <a:rPr lang="en-US" altLang="zh-CN" sz="24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2021年1月1日</a:t>
            </a:r>
            <a:r>
              <a:rPr lang="en-US" altLang="zh-CN" sz="2400">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起，再按照实际发生额的</a:t>
            </a:r>
            <a:r>
              <a:rPr lang="en-US" altLang="zh-CN" sz="24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100%</a:t>
            </a:r>
            <a:r>
              <a:rPr lang="en-US" altLang="zh-CN" sz="2400">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在税前加计扣除；形成无形资产的，自</a:t>
            </a:r>
            <a:r>
              <a:rPr lang="en-US" altLang="zh-CN" sz="24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2021年1月1日</a:t>
            </a:r>
            <a:r>
              <a:rPr lang="en-US" altLang="zh-CN" sz="2400">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起，按照无形资产成本的</a:t>
            </a:r>
            <a:r>
              <a:rPr lang="en-US" altLang="zh-CN" sz="24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200%</a:t>
            </a:r>
            <a:r>
              <a:rPr lang="en-US" altLang="zh-CN" sz="2400">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在税前摊销。</a:t>
            </a:r>
            <a:endParaRPr lang="en-US" altLang="zh-CN" sz="3200"/>
          </a:p>
          <a:p>
            <a:pPr>
              <a:lnSpc>
                <a:spcPct val="130000"/>
              </a:lnSpc>
            </a:pPr>
            <a:endParaRPr lang="zh-CN" altLang="en-US" sz="3200"/>
          </a:p>
        </p:txBody>
      </p:sp>
      <p:sp>
        <p:nvSpPr>
          <p:cNvPr id="6" name="文本框 5"/>
          <p:cNvSpPr txBox="1"/>
          <p:nvPr/>
        </p:nvSpPr>
        <p:spPr>
          <a:xfrm>
            <a:off x="924560" y="4772660"/>
            <a:ext cx="9526905" cy="829945"/>
          </a:xfrm>
          <a:prstGeom prst="rect">
            <a:avLst/>
          </a:prstGeom>
          <a:noFill/>
        </p:spPr>
        <p:txBody>
          <a:bodyPr wrap="square" rtlCol="0" anchor="t">
            <a:spAutoFit/>
          </a:bodyPr>
          <a:p>
            <a:pPr defTabSz="685800">
              <a:defRPr/>
            </a:pPr>
            <a:r>
              <a:rPr lang="zh-CN" altLang="en-US" sz="2400" b="1" dirty="0">
                <a:latin typeface="+mj-ea"/>
                <a:ea typeface="+mj-ea"/>
                <a:cs typeface="Lato Regular"/>
                <a:sym typeface="+mn-ea"/>
              </a:rPr>
              <a:t>《财政部 税务总局关于进一步完善研发费用税前加计扣除政策的公告》（财政部 税务总局公告202</a:t>
            </a:r>
            <a:r>
              <a:rPr lang="en-US" altLang="zh-CN" sz="2400" b="1" dirty="0">
                <a:latin typeface="+mj-ea"/>
                <a:ea typeface="+mj-ea"/>
                <a:cs typeface="Lato Regular"/>
                <a:sym typeface="+mn-ea"/>
              </a:rPr>
              <a:t>1</a:t>
            </a:r>
            <a:r>
              <a:rPr lang="zh-CN" altLang="en-US" sz="2400" b="1" dirty="0">
                <a:latin typeface="+mj-ea"/>
                <a:ea typeface="+mj-ea"/>
                <a:cs typeface="Lato Regular"/>
                <a:sym typeface="+mn-ea"/>
              </a:rPr>
              <a:t>年第</a:t>
            </a:r>
            <a:r>
              <a:rPr lang="en-US" altLang="zh-CN" sz="2400" b="1" dirty="0">
                <a:latin typeface="+mj-ea"/>
                <a:ea typeface="+mj-ea"/>
                <a:cs typeface="Lato Regular"/>
                <a:sym typeface="+mn-ea"/>
              </a:rPr>
              <a:t>13</a:t>
            </a:r>
            <a:r>
              <a:rPr lang="zh-CN" altLang="en-US" sz="2400" b="1" dirty="0">
                <a:latin typeface="+mj-ea"/>
                <a:ea typeface="+mj-ea"/>
                <a:cs typeface="Lato Regular"/>
                <a:sym typeface="+mn-ea"/>
              </a:rPr>
              <a:t>号 ）</a:t>
            </a:r>
            <a:r>
              <a:rPr lang="zh-CN" altLang="en-US" sz="2400" b="1" dirty="0">
                <a:solidFill>
                  <a:srgbClr val="FF0000"/>
                </a:solidFill>
                <a:latin typeface="+mj-ea"/>
                <a:ea typeface="+mj-ea"/>
                <a:cs typeface="Lato Regular"/>
                <a:sym typeface="+mn-ea"/>
              </a:rPr>
              <a:t>（</a:t>
            </a:r>
            <a:r>
              <a:rPr lang="en-US" altLang="zh-CN" sz="2400" b="1" dirty="0">
                <a:solidFill>
                  <a:srgbClr val="FF0000"/>
                </a:solidFill>
                <a:latin typeface="+mj-ea"/>
                <a:ea typeface="+mj-ea"/>
                <a:cs typeface="Lato Regular"/>
                <a:sym typeface="+mn-ea"/>
              </a:rPr>
              <a:t>2023</a:t>
            </a:r>
            <a:r>
              <a:rPr lang="zh-CN" altLang="en-US" sz="2400" b="1" dirty="0">
                <a:solidFill>
                  <a:srgbClr val="FF0000"/>
                </a:solidFill>
                <a:latin typeface="+mj-ea"/>
                <a:ea typeface="+mj-ea"/>
                <a:cs typeface="Lato Regular"/>
                <a:sym typeface="+mn-ea"/>
              </a:rPr>
              <a:t>年</a:t>
            </a:r>
            <a:r>
              <a:rPr lang="en-US" altLang="zh-CN" sz="2400" b="1" dirty="0">
                <a:solidFill>
                  <a:srgbClr val="FF0000"/>
                </a:solidFill>
                <a:latin typeface="+mj-ea"/>
                <a:ea typeface="+mj-ea"/>
                <a:cs typeface="Lato Regular"/>
                <a:sym typeface="+mn-ea"/>
              </a:rPr>
              <a:t>1</a:t>
            </a:r>
            <a:r>
              <a:rPr lang="zh-CN" altLang="en-US" sz="2400" b="1" dirty="0">
                <a:solidFill>
                  <a:srgbClr val="FF0000"/>
                </a:solidFill>
                <a:latin typeface="+mj-ea"/>
                <a:ea typeface="+mj-ea"/>
                <a:cs typeface="Lato Regular"/>
                <a:sym typeface="+mn-ea"/>
              </a:rPr>
              <a:t>月</a:t>
            </a:r>
            <a:r>
              <a:rPr lang="en-US" altLang="zh-CN" sz="2400" b="1" dirty="0">
                <a:solidFill>
                  <a:srgbClr val="FF0000"/>
                </a:solidFill>
                <a:latin typeface="+mj-ea"/>
                <a:ea typeface="+mj-ea"/>
                <a:cs typeface="Lato Regular"/>
                <a:sym typeface="+mn-ea"/>
              </a:rPr>
              <a:t>1</a:t>
            </a:r>
            <a:r>
              <a:rPr lang="zh-CN" altLang="en-US" sz="2400" b="1" dirty="0">
                <a:solidFill>
                  <a:srgbClr val="FF0000"/>
                </a:solidFill>
                <a:latin typeface="+mj-ea"/>
                <a:ea typeface="+mj-ea"/>
                <a:cs typeface="Lato Regular"/>
                <a:sym typeface="+mn-ea"/>
              </a:rPr>
              <a:t>日起废止）</a:t>
            </a:r>
            <a:endParaRPr lang="zh-CN" altLang="en-US" sz="2400" b="1" dirty="0">
              <a:solidFill>
                <a:srgbClr val="FF0000"/>
              </a:solidFill>
              <a:latin typeface="+mj-ea"/>
              <a:ea typeface="+mj-ea"/>
              <a:cs typeface="Lato Regular"/>
              <a:sym typeface="+mn-ea"/>
            </a:endParaRPr>
          </a:p>
        </p:txBody>
      </p:sp>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16103" y="68633"/>
            <a:ext cx="1232263" cy="734617"/>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47"/>
          <p:cNvGrpSpPr/>
          <p:nvPr/>
        </p:nvGrpSpPr>
        <p:grpSpPr bwMode="auto">
          <a:xfrm>
            <a:off x="504537" y="1302499"/>
            <a:ext cx="319051" cy="465700"/>
            <a:chOff x="3582988" y="3510757"/>
            <a:chExt cx="319088" cy="465138"/>
          </a:xfrm>
          <a:solidFill>
            <a:schemeClr val="bg1"/>
          </a:solidFill>
        </p:grpSpPr>
        <p:sp>
          <p:nvSpPr>
            <p:cNvPr id="49"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33865" tIns="33865" rIns="33865" bIns="33865" anchor="ctr"/>
            <a:lstStyle/>
            <a:p>
              <a:pPr algn="ctr" defTabSz="171450">
                <a:defRPr/>
              </a:pPr>
              <a:endParaRPr lang="en-US" sz="1465" dirty="0">
                <a:solidFill>
                  <a:srgbClr val="FFFFFF"/>
                </a:solidFill>
                <a:effectLst>
                  <a:outerShdw blurRad="38100" dist="38100" dir="2700000" algn="tl">
                    <a:srgbClr val="000000"/>
                  </a:outerShdw>
                </a:effectLst>
                <a:latin typeface="+mj-ea"/>
                <a:ea typeface="+mj-ea"/>
                <a:sym typeface="Gill Sans" charset="0"/>
              </a:endParaRPr>
            </a:p>
          </p:txBody>
        </p:sp>
        <p:sp>
          <p:nvSpPr>
            <p:cNvPr id="50"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33865" tIns="33865" rIns="33865" bIns="33865" anchor="ctr"/>
            <a:lstStyle/>
            <a:p>
              <a:pPr algn="ctr" defTabSz="171450">
                <a:defRPr/>
              </a:pPr>
              <a:endParaRPr lang="en-US" sz="1465" dirty="0">
                <a:solidFill>
                  <a:srgbClr val="FFFFFF"/>
                </a:solidFill>
                <a:effectLst>
                  <a:outerShdw blurRad="38100" dist="38100" dir="2700000" algn="tl">
                    <a:srgbClr val="000000"/>
                  </a:outerShdw>
                </a:effectLst>
                <a:latin typeface="+mj-ea"/>
                <a:ea typeface="+mj-ea"/>
                <a:sym typeface="Gill Sans" charset="0"/>
              </a:endParaRPr>
            </a:p>
          </p:txBody>
        </p:sp>
      </p:grpSp>
      <p:cxnSp>
        <p:nvCxnSpPr>
          <p:cNvPr id="2" name="直接连接符 1"/>
          <p:cNvCxnSpPr/>
          <p:nvPr/>
        </p:nvCxnSpPr>
        <p:spPr>
          <a:xfrm>
            <a:off x="142876" y="831849"/>
            <a:ext cx="10818813"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 name="矩形 3"/>
          <p:cNvSpPr>
            <a:spLocks noChangeArrowheads="1"/>
          </p:cNvSpPr>
          <p:nvPr/>
        </p:nvSpPr>
        <p:spPr bwMode="auto">
          <a:xfrm>
            <a:off x="1990217" y="132841"/>
            <a:ext cx="1219962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40" tIns="45720" rIns="91440" bIns="45720">
            <a:spAutoFit/>
          </a:bodyPr>
          <a:p>
            <a:pPr algn="l" defTabSz="685800">
              <a:buClrTx/>
              <a:buSzTx/>
              <a:buFontTx/>
              <a:defRPr/>
            </a:pPr>
            <a:r>
              <a:rPr lang="zh-CN" altLang="en-US" sz="3200" b="1" dirty="0">
                <a:solidFill>
                  <a:srgbClr val="047FBC"/>
                </a:solidFill>
                <a:latin typeface="微软雅黑" panose="020B0503020204020204" charset="-122"/>
                <a:ea typeface="微软雅黑" panose="020B0503020204020204" charset="-122"/>
                <a:sym typeface="+mn-ea"/>
              </a:rPr>
              <a:t>二、研发费用税前加计扣除优惠政策</a:t>
            </a:r>
            <a:endParaRPr lang="zh-CN" altLang="en-US" sz="3200" b="1" dirty="0">
              <a:solidFill>
                <a:srgbClr val="047FBC"/>
              </a:solidFill>
              <a:latin typeface="微软雅黑" panose="020B0503020204020204" charset="-122"/>
              <a:ea typeface="微软雅黑" panose="020B0503020204020204" charset="-122"/>
              <a:sym typeface="微软雅黑" panose="020B0503020204020204" charset="-122"/>
            </a:endParaRPr>
          </a:p>
        </p:txBody>
      </p:sp>
      <p:sp>
        <p:nvSpPr>
          <p:cNvPr id="5" name="文本框 4"/>
          <p:cNvSpPr txBox="1"/>
          <p:nvPr/>
        </p:nvSpPr>
        <p:spPr>
          <a:xfrm>
            <a:off x="924560" y="1591945"/>
            <a:ext cx="9665970" cy="3449955"/>
          </a:xfrm>
          <a:prstGeom prst="rect">
            <a:avLst/>
          </a:prstGeom>
          <a:noFill/>
        </p:spPr>
        <p:txBody>
          <a:bodyPr wrap="square" rtlCol="0" anchor="t">
            <a:spAutoFit/>
          </a:bodyPr>
          <a:p>
            <a:pPr>
              <a:lnSpc>
                <a:spcPct val="130000"/>
              </a:lnSpc>
            </a:pPr>
            <a:r>
              <a:rPr lang="en-US" altLang="zh-CN" sz="2800">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     </a:t>
            </a:r>
            <a:r>
              <a:rPr lang="en-US" altLang="zh-CN" sz="2800">
                <a:effectLst>
                  <a:outerShdw blurRad="38100" dist="19050" dir="2700000" algn="tl" rotWithShape="0">
                    <a:schemeClr val="dk1">
                      <a:alpha val="40000"/>
                    </a:schemeClr>
                  </a:outerShdw>
                </a:effectLst>
                <a:latin typeface="仿宋_GB2312" panose="02010609030101010101" pitchFamily="49" charset="-122"/>
                <a:ea typeface="仿宋_GB2312" panose="02010609030101010101" pitchFamily="49" charset="-122"/>
                <a:cs typeface="仿宋_GB2312" panose="02010609030101010101" pitchFamily="49" charset="-122"/>
              </a:rPr>
              <a:t> </a:t>
            </a:r>
            <a:r>
              <a:rPr lang="en-US" altLang="zh-CN" sz="3200">
                <a:latin typeface="仿宋_GB2312" panose="02010609030101010101" pitchFamily="49" charset="-122"/>
                <a:ea typeface="仿宋_GB2312" panose="02010609030101010101" pitchFamily="49" charset="-122"/>
                <a:cs typeface="仿宋_GB2312" panose="02010609030101010101" pitchFamily="49" charset="-122"/>
              </a:rPr>
              <a:t> </a:t>
            </a:r>
            <a:r>
              <a:rPr lang="en-US" altLang="zh-CN" sz="28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科技型中小企业</a:t>
            </a:r>
            <a:r>
              <a:rPr lang="en-US" altLang="zh-CN" sz="240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开展研发活动中实际发生的研发费用，未形成无形资产计入当期损益的，在按规定据实扣除的基础上，自</a:t>
            </a:r>
            <a:r>
              <a:rPr lang="en-US" altLang="zh-CN" sz="24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2022年1月1日</a:t>
            </a:r>
            <a:r>
              <a:rPr lang="en-US" altLang="zh-CN" sz="240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起，再按照实际发生额的</a:t>
            </a:r>
            <a:r>
              <a:rPr lang="en-US" altLang="zh-CN" sz="24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100%</a:t>
            </a:r>
            <a:r>
              <a:rPr lang="en-US" altLang="zh-CN" sz="240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在税前加计扣除；形成无形资产的，自</a:t>
            </a:r>
            <a:r>
              <a:rPr lang="en-US" altLang="zh-CN" sz="24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2022年1月1日</a:t>
            </a:r>
            <a:r>
              <a:rPr lang="en-US" altLang="zh-CN" sz="240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起，按照无形资产成本的</a:t>
            </a:r>
            <a:r>
              <a:rPr lang="en-US" altLang="zh-CN" sz="24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200%</a:t>
            </a:r>
            <a:r>
              <a:rPr lang="en-US" altLang="zh-CN" sz="240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在税前摊销。</a:t>
            </a:r>
            <a:endParaRPr lang="en-US" altLang="zh-CN" sz="3200">
              <a:latin typeface="仿宋_GB2312" panose="02010609030101010101" pitchFamily="49" charset="-122"/>
              <a:ea typeface="仿宋_GB2312" panose="02010609030101010101" pitchFamily="49" charset="-122"/>
              <a:cs typeface="仿宋_GB2312" panose="02010609030101010101" pitchFamily="49" charset="-122"/>
            </a:endParaRPr>
          </a:p>
          <a:p>
            <a:pPr>
              <a:lnSpc>
                <a:spcPct val="130000"/>
              </a:lnSpc>
            </a:pPr>
            <a:endParaRPr lang="en-US" altLang="zh-CN" sz="3200"/>
          </a:p>
          <a:p>
            <a:pPr>
              <a:lnSpc>
                <a:spcPct val="130000"/>
              </a:lnSpc>
            </a:pPr>
            <a:endParaRPr lang="zh-CN" altLang="en-US" sz="3200"/>
          </a:p>
        </p:txBody>
      </p:sp>
      <p:sp>
        <p:nvSpPr>
          <p:cNvPr id="6" name="文本框 5"/>
          <p:cNvSpPr txBox="1"/>
          <p:nvPr/>
        </p:nvSpPr>
        <p:spPr>
          <a:xfrm>
            <a:off x="993775" y="4455160"/>
            <a:ext cx="9526905" cy="1198880"/>
          </a:xfrm>
          <a:prstGeom prst="rect">
            <a:avLst/>
          </a:prstGeom>
          <a:noFill/>
        </p:spPr>
        <p:txBody>
          <a:bodyPr wrap="square" rtlCol="0" anchor="t">
            <a:spAutoFit/>
          </a:bodyPr>
          <a:p>
            <a:pPr defTabSz="685800">
              <a:defRPr/>
            </a:pPr>
            <a:r>
              <a:rPr lang="zh-CN" altLang="en-US" sz="2400" b="1" dirty="0">
                <a:latin typeface="+mj-ea"/>
                <a:ea typeface="+mj-ea"/>
                <a:cs typeface="Lato Regular"/>
                <a:sym typeface="+mn-ea"/>
              </a:rPr>
              <a:t>《财政部 税务总局 科技部关于进一步提高科技型中小企业研发费用税前加计扣除比例的公告》（</a:t>
            </a:r>
            <a:r>
              <a:rPr sz="2400" b="1" dirty="0">
                <a:latin typeface="+mj-ea"/>
                <a:ea typeface="+mj-ea"/>
                <a:cs typeface="Lato Regular"/>
                <a:sym typeface="+mn-ea"/>
              </a:rPr>
              <a:t>财政部 税务总局 科技部公告2022年第16号</a:t>
            </a:r>
            <a:r>
              <a:rPr lang="zh-CN" altLang="en-US" sz="2400" b="1" dirty="0">
                <a:latin typeface="+mj-ea"/>
                <a:ea typeface="+mj-ea"/>
                <a:cs typeface="Lato Regular"/>
                <a:sym typeface="+mn-ea"/>
              </a:rPr>
              <a:t> ）</a:t>
            </a:r>
            <a:r>
              <a:rPr lang="zh-CN" altLang="en-US" sz="2400" b="1" dirty="0">
                <a:solidFill>
                  <a:srgbClr val="FF0000"/>
                </a:solidFill>
                <a:latin typeface="+mj-ea"/>
                <a:ea typeface="+mj-ea"/>
                <a:cs typeface="Lato Regular"/>
                <a:sym typeface="+mn-ea"/>
              </a:rPr>
              <a:t>（</a:t>
            </a:r>
            <a:r>
              <a:rPr lang="en-US" altLang="zh-CN" sz="2400" b="1" dirty="0">
                <a:solidFill>
                  <a:srgbClr val="FF0000"/>
                </a:solidFill>
                <a:latin typeface="+mj-ea"/>
                <a:ea typeface="+mj-ea"/>
                <a:cs typeface="Lato Regular"/>
                <a:sym typeface="+mn-ea"/>
              </a:rPr>
              <a:t>2023</a:t>
            </a:r>
            <a:r>
              <a:rPr lang="zh-CN" altLang="en-US" sz="2400" b="1" dirty="0">
                <a:solidFill>
                  <a:srgbClr val="FF0000"/>
                </a:solidFill>
                <a:latin typeface="+mj-ea"/>
                <a:ea typeface="+mj-ea"/>
                <a:cs typeface="Lato Regular"/>
                <a:sym typeface="+mn-ea"/>
              </a:rPr>
              <a:t>年</a:t>
            </a:r>
            <a:r>
              <a:rPr lang="en-US" altLang="zh-CN" sz="2400" b="1" dirty="0">
                <a:solidFill>
                  <a:srgbClr val="FF0000"/>
                </a:solidFill>
                <a:latin typeface="+mj-ea"/>
                <a:ea typeface="+mj-ea"/>
                <a:cs typeface="Lato Regular"/>
                <a:sym typeface="+mn-ea"/>
              </a:rPr>
              <a:t>1</a:t>
            </a:r>
            <a:r>
              <a:rPr lang="zh-CN" altLang="en-US" sz="2400" b="1" dirty="0">
                <a:solidFill>
                  <a:srgbClr val="FF0000"/>
                </a:solidFill>
                <a:latin typeface="+mj-ea"/>
                <a:ea typeface="+mj-ea"/>
                <a:cs typeface="Lato Regular"/>
                <a:sym typeface="+mn-ea"/>
              </a:rPr>
              <a:t>月</a:t>
            </a:r>
            <a:r>
              <a:rPr lang="en-US" altLang="zh-CN" sz="2400" b="1" dirty="0">
                <a:solidFill>
                  <a:srgbClr val="FF0000"/>
                </a:solidFill>
                <a:latin typeface="+mj-ea"/>
                <a:ea typeface="+mj-ea"/>
                <a:cs typeface="Lato Regular"/>
                <a:sym typeface="+mn-ea"/>
              </a:rPr>
              <a:t>1</a:t>
            </a:r>
            <a:r>
              <a:rPr lang="zh-CN" altLang="en-US" sz="2400" b="1" dirty="0">
                <a:solidFill>
                  <a:srgbClr val="FF0000"/>
                </a:solidFill>
                <a:latin typeface="+mj-ea"/>
                <a:ea typeface="+mj-ea"/>
                <a:cs typeface="Lato Regular"/>
                <a:sym typeface="+mn-ea"/>
              </a:rPr>
              <a:t>日起废止）</a:t>
            </a:r>
            <a:endParaRPr lang="zh-CN" altLang="en-US" sz="2400" b="1" dirty="0">
              <a:solidFill>
                <a:srgbClr val="FF0000"/>
              </a:solidFill>
              <a:latin typeface="+mj-ea"/>
              <a:ea typeface="+mj-ea"/>
              <a:cs typeface="Lato Regular"/>
              <a:sym typeface="+mn-ea"/>
            </a:endParaRPr>
          </a:p>
        </p:txBody>
      </p:sp>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16103" y="68633"/>
            <a:ext cx="1232263" cy="734617"/>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47"/>
          <p:cNvGrpSpPr/>
          <p:nvPr/>
        </p:nvGrpSpPr>
        <p:grpSpPr bwMode="auto">
          <a:xfrm>
            <a:off x="504537" y="1302499"/>
            <a:ext cx="319051" cy="465700"/>
            <a:chOff x="3582988" y="3510757"/>
            <a:chExt cx="319088" cy="465138"/>
          </a:xfrm>
          <a:solidFill>
            <a:schemeClr val="bg1"/>
          </a:solidFill>
        </p:grpSpPr>
        <p:sp>
          <p:nvSpPr>
            <p:cNvPr id="49"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33865" tIns="33865" rIns="33865" bIns="33865" anchor="ctr"/>
            <a:lstStyle/>
            <a:p>
              <a:pPr algn="ctr" defTabSz="171450">
                <a:defRPr/>
              </a:pPr>
              <a:endParaRPr lang="en-US" sz="1465" dirty="0">
                <a:solidFill>
                  <a:srgbClr val="FFFFFF"/>
                </a:solidFill>
                <a:effectLst>
                  <a:outerShdw blurRad="38100" dist="38100" dir="2700000" algn="tl">
                    <a:srgbClr val="000000"/>
                  </a:outerShdw>
                </a:effectLst>
                <a:latin typeface="+mj-ea"/>
                <a:ea typeface="+mj-ea"/>
                <a:sym typeface="Gill Sans" charset="0"/>
              </a:endParaRPr>
            </a:p>
          </p:txBody>
        </p:sp>
        <p:sp>
          <p:nvSpPr>
            <p:cNvPr id="50"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33865" tIns="33865" rIns="33865" bIns="33865" anchor="ctr"/>
            <a:lstStyle/>
            <a:p>
              <a:pPr algn="ctr" defTabSz="171450">
                <a:defRPr/>
              </a:pPr>
              <a:endParaRPr lang="en-US" sz="1465" dirty="0">
                <a:solidFill>
                  <a:srgbClr val="FFFFFF"/>
                </a:solidFill>
                <a:effectLst>
                  <a:outerShdw blurRad="38100" dist="38100" dir="2700000" algn="tl">
                    <a:srgbClr val="000000"/>
                  </a:outerShdw>
                </a:effectLst>
                <a:latin typeface="+mj-ea"/>
                <a:ea typeface="+mj-ea"/>
                <a:sym typeface="Gill Sans" charset="0"/>
              </a:endParaRPr>
            </a:p>
          </p:txBody>
        </p:sp>
      </p:grpSp>
      <p:cxnSp>
        <p:nvCxnSpPr>
          <p:cNvPr id="2" name="直接连接符 1"/>
          <p:cNvCxnSpPr/>
          <p:nvPr/>
        </p:nvCxnSpPr>
        <p:spPr>
          <a:xfrm>
            <a:off x="142876" y="831849"/>
            <a:ext cx="10818813"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 name="矩形 3"/>
          <p:cNvSpPr>
            <a:spLocks noChangeArrowheads="1"/>
          </p:cNvSpPr>
          <p:nvPr/>
        </p:nvSpPr>
        <p:spPr bwMode="auto">
          <a:xfrm>
            <a:off x="1901952" y="132841"/>
            <a:ext cx="1219962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40" tIns="45720" rIns="91440" bIns="45720">
            <a:spAutoFit/>
          </a:bodyPr>
          <a:p>
            <a:pPr algn="l" defTabSz="685800">
              <a:buClrTx/>
              <a:buSzTx/>
              <a:buFontTx/>
              <a:defRPr/>
            </a:pPr>
            <a:r>
              <a:rPr lang="zh-CN" altLang="en-US" sz="3200" b="1" dirty="0">
                <a:solidFill>
                  <a:srgbClr val="047FBC"/>
                </a:solidFill>
                <a:latin typeface="微软雅黑" panose="020B0503020204020204" charset="-122"/>
                <a:ea typeface="微软雅黑" panose="020B0503020204020204" charset="-122"/>
                <a:sym typeface="+mn-ea"/>
              </a:rPr>
              <a:t>二、研发费用税前加计扣除优惠政策</a:t>
            </a:r>
            <a:endParaRPr lang="zh-CN" altLang="en-US" sz="3200" b="1" dirty="0">
              <a:solidFill>
                <a:srgbClr val="047FBC"/>
              </a:solidFill>
              <a:latin typeface="微软雅黑" panose="020B0503020204020204" charset="-122"/>
              <a:ea typeface="微软雅黑" panose="020B0503020204020204" charset="-122"/>
              <a:sym typeface="微软雅黑" panose="020B0503020204020204" charset="-122"/>
            </a:endParaRPr>
          </a:p>
        </p:txBody>
      </p:sp>
      <p:sp>
        <p:nvSpPr>
          <p:cNvPr id="5" name="文本框 4"/>
          <p:cNvSpPr txBox="1"/>
          <p:nvPr/>
        </p:nvSpPr>
        <p:spPr>
          <a:xfrm>
            <a:off x="924560" y="1591945"/>
            <a:ext cx="9665970" cy="2810510"/>
          </a:xfrm>
          <a:prstGeom prst="rect">
            <a:avLst/>
          </a:prstGeom>
          <a:noFill/>
        </p:spPr>
        <p:txBody>
          <a:bodyPr wrap="square" rtlCol="0" anchor="t">
            <a:spAutoFit/>
          </a:bodyPr>
          <a:p>
            <a:pPr>
              <a:lnSpc>
                <a:spcPct val="130000"/>
              </a:lnSpc>
            </a:pPr>
            <a:r>
              <a:rPr lang="en-US" altLang="zh-CN" sz="2800">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      </a:t>
            </a:r>
            <a:r>
              <a:rPr lang="en-US" altLang="zh-CN" sz="2800"/>
              <a:t> </a:t>
            </a:r>
            <a:r>
              <a:rPr lang="en-US" altLang="zh-CN" sz="240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现行</a:t>
            </a:r>
            <a:r>
              <a:rPr lang="en-US" altLang="zh-CN" sz="28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适用研发费用税前加计扣除比例75%的企业</a:t>
            </a:r>
            <a:r>
              <a:rPr lang="en-US" altLang="zh-CN" sz="240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，在2022年10月1日至2022年12月31日期间，税前加计扣除比例提高至100%。</a:t>
            </a:r>
            <a:endParaRPr lang="en-US" altLang="zh-CN" sz="2800">
              <a:latin typeface="微软雅黑" panose="020B0503020204020204" charset="-122"/>
              <a:ea typeface="微软雅黑" panose="020B0503020204020204" charset="-122"/>
              <a:cs typeface="微软雅黑" panose="020B0503020204020204" charset="-122"/>
            </a:endParaRPr>
          </a:p>
          <a:p>
            <a:pPr>
              <a:lnSpc>
                <a:spcPct val="130000"/>
              </a:lnSpc>
            </a:pPr>
            <a:endParaRPr lang="en-US" altLang="zh-CN" sz="2000">
              <a:latin typeface="微软雅黑" panose="020B0503020204020204" charset="-122"/>
              <a:ea typeface="微软雅黑" panose="020B0503020204020204" charset="-122"/>
              <a:cs typeface="微软雅黑" panose="020B0503020204020204" charset="-122"/>
            </a:endParaRPr>
          </a:p>
          <a:p>
            <a:pPr>
              <a:lnSpc>
                <a:spcPct val="130000"/>
              </a:lnSpc>
            </a:pPr>
            <a:endParaRPr lang="en-US" altLang="zh-CN" sz="3200"/>
          </a:p>
          <a:p>
            <a:pPr>
              <a:lnSpc>
                <a:spcPct val="130000"/>
              </a:lnSpc>
            </a:pPr>
            <a:endParaRPr lang="zh-CN" altLang="en-US" sz="3200"/>
          </a:p>
        </p:txBody>
      </p:sp>
      <p:sp>
        <p:nvSpPr>
          <p:cNvPr id="6" name="文本框 5"/>
          <p:cNvSpPr txBox="1"/>
          <p:nvPr/>
        </p:nvSpPr>
        <p:spPr>
          <a:xfrm>
            <a:off x="994410" y="3601085"/>
            <a:ext cx="9526905" cy="1198880"/>
          </a:xfrm>
          <a:prstGeom prst="rect">
            <a:avLst/>
          </a:prstGeom>
          <a:noFill/>
        </p:spPr>
        <p:txBody>
          <a:bodyPr wrap="square" rtlCol="0" anchor="t">
            <a:spAutoFit/>
          </a:bodyPr>
          <a:p>
            <a:pPr defTabSz="685800">
              <a:defRPr/>
            </a:pPr>
            <a:r>
              <a:rPr lang="zh-CN" altLang="en-US" sz="2400" b="1" dirty="0">
                <a:latin typeface="+mj-ea"/>
                <a:ea typeface="+mj-ea"/>
                <a:cs typeface="Lato Regular"/>
                <a:sym typeface="+mn-ea"/>
              </a:rPr>
              <a:t>《财政部 税务总局 科技部关于加大支持科技创新税前扣除力度的公告》（</a:t>
            </a:r>
            <a:r>
              <a:rPr sz="2400" b="1" dirty="0">
                <a:latin typeface="+mj-ea"/>
                <a:ea typeface="+mj-ea"/>
                <a:cs typeface="Lato Regular"/>
                <a:sym typeface="+mn-ea"/>
              </a:rPr>
              <a:t>财政部 税务总局 科技部公告2022年第28号</a:t>
            </a:r>
            <a:r>
              <a:rPr lang="zh-CN" altLang="en-US" sz="2400" b="1" dirty="0">
                <a:latin typeface="+mj-ea"/>
                <a:ea typeface="+mj-ea"/>
                <a:cs typeface="Lato Regular"/>
                <a:sym typeface="+mn-ea"/>
              </a:rPr>
              <a:t> ）</a:t>
            </a:r>
            <a:r>
              <a:rPr lang="zh-CN" altLang="en-US" sz="2400" b="1" dirty="0">
                <a:solidFill>
                  <a:srgbClr val="FF0000"/>
                </a:solidFill>
                <a:latin typeface="+mj-ea"/>
                <a:ea typeface="+mj-ea"/>
                <a:cs typeface="Lato Regular"/>
                <a:sym typeface="+mn-ea"/>
              </a:rPr>
              <a:t>（</a:t>
            </a:r>
            <a:r>
              <a:rPr lang="en-US" altLang="zh-CN" sz="2400" b="1" dirty="0">
                <a:solidFill>
                  <a:srgbClr val="FF0000"/>
                </a:solidFill>
                <a:latin typeface="+mj-ea"/>
                <a:ea typeface="+mj-ea"/>
                <a:cs typeface="Lato Regular"/>
                <a:sym typeface="+mn-ea"/>
              </a:rPr>
              <a:t>2023</a:t>
            </a:r>
            <a:r>
              <a:rPr lang="zh-CN" altLang="en-US" sz="2400" b="1" dirty="0">
                <a:solidFill>
                  <a:srgbClr val="FF0000"/>
                </a:solidFill>
                <a:latin typeface="+mj-ea"/>
                <a:ea typeface="+mj-ea"/>
                <a:cs typeface="Lato Regular"/>
                <a:sym typeface="+mn-ea"/>
              </a:rPr>
              <a:t>年</a:t>
            </a:r>
            <a:r>
              <a:rPr lang="en-US" altLang="zh-CN" sz="2400" b="1" dirty="0">
                <a:solidFill>
                  <a:srgbClr val="FF0000"/>
                </a:solidFill>
                <a:latin typeface="+mj-ea"/>
                <a:ea typeface="+mj-ea"/>
                <a:cs typeface="Lato Regular"/>
                <a:sym typeface="+mn-ea"/>
              </a:rPr>
              <a:t>1</a:t>
            </a:r>
            <a:r>
              <a:rPr lang="zh-CN" altLang="en-US" sz="2400" b="1" dirty="0">
                <a:solidFill>
                  <a:srgbClr val="FF0000"/>
                </a:solidFill>
                <a:latin typeface="+mj-ea"/>
                <a:ea typeface="+mj-ea"/>
                <a:cs typeface="Lato Regular"/>
                <a:sym typeface="+mn-ea"/>
              </a:rPr>
              <a:t>月</a:t>
            </a:r>
            <a:r>
              <a:rPr lang="en-US" altLang="zh-CN" sz="2400" b="1" dirty="0">
                <a:solidFill>
                  <a:srgbClr val="FF0000"/>
                </a:solidFill>
                <a:latin typeface="+mj-ea"/>
                <a:ea typeface="+mj-ea"/>
                <a:cs typeface="Lato Regular"/>
                <a:sym typeface="+mn-ea"/>
              </a:rPr>
              <a:t>1</a:t>
            </a:r>
            <a:r>
              <a:rPr lang="zh-CN" altLang="en-US" sz="2400" b="1" dirty="0">
                <a:solidFill>
                  <a:srgbClr val="FF0000"/>
                </a:solidFill>
                <a:latin typeface="+mj-ea"/>
                <a:ea typeface="+mj-ea"/>
                <a:cs typeface="Lato Regular"/>
                <a:sym typeface="+mn-ea"/>
              </a:rPr>
              <a:t>日起废止）</a:t>
            </a:r>
            <a:endParaRPr lang="zh-CN" altLang="en-US" sz="2400" b="1" dirty="0">
              <a:solidFill>
                <a:srgbClr val="FF0000"/>
              </a:solidFill>
              <a:latin typeface="+mj-ea"/>
              <a:ea typeface="+mj-ea"/>
              <a:cs typeface="Lato Regular"/>
              <a:sym typeface="+mn-ea"/>
            </a:endParaRPr>
          </a:p>
        </p:txBody>
      </p:sp>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16103" y="68633"/>
            <a:ext cx="1232263" cy="734617"/>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47"/>
          <p:cNvGrpSpPr/>
          <p:nvPr/>
        </p:nvGrpSpPr>
        <p:grpSpPr bwMode="auto">
          <a:xfrm>
            <a:off x="504537" y="1302499"/>
            <a:ext cx="319051" cy="465700"/>
            <a:chOff x="3582988" y="3510757"/>
            <a:chExt cx="319088" cy="465138"/>
          </a:xfrm>
          <a:solidFill>
            <a:schemeClr val="bg1"/>
          </a:solidFill>
        </p:grpSpPr>
        <p:sp>
          <p:nvSpPr>
            <p:cNvPr id="49"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33865" tIns="33865" rIns="33865" bIns="33865" anchor="ctr"/>
            <a:lstStyle/>
            <a:p>
              <a:pPr algn="ctr" defTabSz="171450">
                <a:defRPr/>
              </a:pPr>
              <a:endParaRPr lang="en-US" sz="1465" dirty="0">
                <a:solidFill>
                  <a:srgbClr val="FFFFFF"/>
                </a:solidFill>
                <a:effectLst>
                  <a:outerShdw blurRad="38100" dist="38100" dir="2700000" algn="tl">
                    <a:srgbClr val="000000"/>
                  </a:outerShdw>
                </a:effectLst>
                <a:latin typeface="+mj-ea"/>
                <a:ea typeface="+mj-ea"/>
                <a:sym typeface="Gill Sans" charset="0"/>
              </a:endParaRPr>
            </a:p>
          </p:txBody>
        </p:sp>
        <p:sp>
          <p:nvSpPr>
            <p:cNvPr id="50"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33865" tIns="33865" rIns="33865" bIns="33865" anchor="ctr"/>
            <a:lstStyle/>
            <a:p>
              <a:pPr algn="ctr" defTabSz="171450">
                <a:defRPr/>
              </a:pPr>
              <a:endParaRPr lang="en-US" sz="1465" dirty="0">
                <a:solidFill>
                  <a:srgbClr val="FFFFFF"/>
                </a:solidFill>
                <a:effectLst>
                  <a:outerShdw blurRad="38100" dist="38100" dir="2700000" algn="tl">
                    <a:srgbClr val="000000"/>
                  </a:outerShdw>
                </a:effectLst>
                <a:latin typeface="+mj-ea"/>
                <a:ea typeface="+mj-ea"/>
                <a:sym typeface="Gill Sans" charset="0"/>
              </a:endParaRPr>
            </a:p>
          </p:txBody>
        </p:sp>
      </p:grpSp>
      <p:cxnSp>
        <p:nvCxnSpPr>
          <p:cNvPr id="2" name="直接连接符 1"/>
          <p:cNvCxnSpPr/>
          <p:nvPr/>
        </p:nvCxnSpPr>
        <p:spPr>
          <a:xfrm>
            <a:off x="142876" y="831849"/>
            <a:ext cx="10818813"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 name="矩形 3"/>
          <p:cNvSpPr>
            <a:spLocks noChangeArrowheads="1"/>
          </p:cNvSpPr>
          <p:nvPr/>
        </p:nvSpPr>
        <p:spPr bwMode="auto">
          <a:xfrm>
            <a:off x="1791462" y="224281"/>
            <a:ext cx="1219962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40" tIns="45720" rIns="91440" bIns="45720">
            <a:spAutoFit/>
          </a:bodyPr>
          <a:p>
            <a:pPr algn="l" defTabSz="685800">
              <a:buClrTx/>
              <a:buSzTx/>
              <a:buFontTx/>
              <a:defRPr/>
            </a:pPr>
            <a:r>
              <a:rPr lang="zh-CN" altLang="en-US" sz="3200" b="1" dirty="0">
                <a:solidFill>
                  <a:srgbClr val="047FBC"/>
                </a:solidFill>
                <a:latin typeface="微软雅黑" panose="020B0503020204020204" charset="-122"/>
                <a:ea typeface="微软雅黑" panose="020B0503020204020204" charset="-122"/>
                <a:sym typeface="+mn-ea"/>
              </a:rPr>
              <a:t>二、研发费用税前加计扣除优惠政策</a:t>
            </a:r>
            <a:endParaRPr lang="zh-CN" altLang="en-US" sz="3200" b="1" dirty="0">
              <a:solidFill>
                <a:srgbClr val="047FBC"/>
              </a:solidFill>
              <a:latin typeface="微软雅黑" panose="020B0503020204020204" charset="-122"/>
              <a:ea typeface="微软雅黑" panose="020B0503020204020204" charset="-122"/>
              <a:sym typeface="微软雅黑" panose="020B0503020204020204" charset="-122"/>
            </a:endParaRPr>
          </a:p>
        </p:txBody>
      </p:sp>
      <p:sp>
        <p:nvSpPr>
          <p:cNvPr id="5" name="文本框 4"/>
          <p:cNvSpPr txBox="1"/>
          <p:nvPr/>
        </p:nvSpPr>
        <p:spPr>
          <a:xfrm>
            <a:off x="994410" y="2481580"/>
            <a:ext cx="9665970" cy="2663825"/>
          </a:xfrm>
          <a:prstGeom prst="rect">
            <a:avLst/>
          </a:prstGeom>
          <a:noFill/>
        </p:spPr>
        <p:txBody>
          <a:bodyPr wrap="square" rtlCol="0" anchor="t">
            <a:spAutoFit/>
          </a:bodyPr>
          <a:p>
            <a:pPr>
              <a:lnSpc>
                <a:spcPct val="130000"/>
              </a:lnSpc>
            </a:pPr>
            <a:r>
              <a:rPr lang="en-US" altLang="zh-CN" sz="3200"/>
              <a:t>       </a:t>
            </a:r>
            <a:r>
              <a:rPr lang="en-US" altLang="zh-CN" sz="2000">
                <a:latin typeface="仿宋_GB2312" panose="02010609030101010101" pitchFamily="49" charset="-122"/>
                <a:ea typeface="仿宋_GB2312" panose="02010609030101010101" pitchFamily="49" charset="-122"/>
                <a:cs typeface="仿宋_GB2312" panose="02010609030101010101" pitchFamily="49" charset="-122"/>
              </a:rPr>
              <a:t>企业开展研发活动中实际发生的研发费用，未形成无形资产计入当期损益的，在按规定据实扣除的基础上，自2023年1月1日起，再按照实际发生额的100%在税前加计扣除；形成无形资产的，自2023年1月1日起，按照无形资产成本的200%在税前摊销。</a:t>
            </a:r>
            <a:endParaRPr lang="en-US" altLang="zh-CN" sz="2400">
              <a:latin typeface="仿宋_GB2312" panose="02010609030101010101" pitchFamily="49" charset="-122"/>
              <a:ea typeface="仿宋_GB2312" panose="02010609030101010101" pitchFamily="49" charset="-122"/>
              <a:cs typeface="仿宋_GB2312" panose="02010609030101010101" pitchFamily="49" charset="-122"/>
            </a:endParaRPr>
          </a:p>
          <a:p>
            <a:pPr>
              <a:lnSpc>
                <a:spcPct val="130000"/>
              </a:lnSpc>
            </a:pPr>
            <a:r>
              <a:rPr lang="en-US" altLang="zh-CN" sz="3200">
                <a:latin typeface="仿宋_GB2312" panose="02010609030101010101" pitchFamily="49" charset="-122"/>
                <a:ea typeface="仿宋_GB2312" panose="02010609030101010101" pitchFamily="49" charset="-122"/>
                <a:cs typeface="仿宋_GB2312" panose="02010609030101010101" pitchFamily="49" charset="-122"/>
              </a:rPr>
              <a:t> </a:t>
            </a:r>
            <a:endParaRPr lang="en-US" altLang="zh-CN" sz="2000">
              <a:latin typeface="仿宋_GB2312" panose="02010609030101010101" pitchFamily="49" charset="-122"/>
              <a:ea typeface="仿宋_GB2312" panose="02010609030101010101" pitchFamily="49" charset="-122"/>
              <a:cs typeface="仿宋_GB2312" panose="02010609030101010101" pitchFamily="49" charset="-122"/>
            </a:endParaRPr>
          </a:p>
          <a:p>
            <a:endParaRPr lang="zh-CN" altLang="en-US" sz="3200">
              <a:latin typeface="仿宋_GB2312" panose="02010609030101010101" pitchFamily="49" charset="-122"/>
              <a:ea typeface="仿宋_GB2312" panose="02010609030101010101" pitchFamily="49" charset="-122"/>
              <a:cs typeface="仿宋_GB2312" panose="02010609030101010101" pitchFamily="49" charset="-122"/>
            </a:endParaRPr>
          </a:p>
        </p:txBody>
      </p:sp>
      <p:sp>
        <p:nvSpPr>
          <p:cNvPr id="7" name="文本框 6"/>
          <p:cNvSpPr txBox="1"/>
          <p:nvPr/>
        </p:nvSpPr>
        <p:spPr>
          <a:xfrm>
            <a:off x="1063625" y="1302385"/>
            <a:ext cx="9526905" cy="1076325"/>
          </a:xfrm>
          <a:prstGeom prst="rect">
            <a:avLst/>
          </a:prstGeom>
          <a:noFill/>
        </p:spPr>
        <p:txBody>
          <a:bodyPr wrap="square" rtlCol="0" anchor="t">
            <a:spAutoFit/>
          </a:bodyPr>
          <a:p>
            <a:pPr algn="ctr" defTabSz="685800">
              <a:defRPr/>
            </a:pPr>
            <a:r>
              <a:rPr lang="zh-CN" altLang="en-US" sz="2400" b="1" dirty="0">
                <a:latin typeface="+mj-ea"/>
                <a:ea typeface="+mj-ea"/>
                <a:cs typeface="Lato Regular"/>
                <a:sym typeface="+mn-ea"/>
              </a:rPr>
              <a:t>财政部 税务总局关于进一步完善研发费用税前加计扣除政策的公告</a:t>
            </a:r>
            <a:endParaRPr lang="zh-CN" altLang="en-US" sz="2400" b="1" dirty="0">
              <a:latin typeface="+mj-ea"/>
              <a:ea typeface="+mj-ea"/>
              <a:cs typeface="Lato Regular"/>
              <a:sym typeface="+mn-ea"/>
            </a:endParaRPr>
          </a:p>
          <a:p>
            <a:pPr algn="ctr" defTabSz="685800">
              <a:defRPr/>
            </a:pPr>
            <a:endParaRPr lang="zh-CN" altLang="en-US" sz="2000" b="1" dirty="0">
              <a:solidFill>
                <a:schemeClr val="tx2">
                  <a:lumMod val="60000"/>
                  <a:lumOff val="40000"/>
                </a:schemeClr>
              </a:solidFill>
              <a:latin typeface="+mj-ea"/>
              <a:ea typeface="+mj-ea"/>
              <a:cs typeface="Lato Regular"/>
              <a:sym typeface="+mn-ea"/>
            </a:endParaRPr>
          </a:p>
          <a:p>
            <a:pPr algn="ctr" defTabSz="685800">
              <a:defRPr/>
            </a:pPr>
            <a:r>
              <a:rPr lang="zh-CN" altLang="en-US" sz="2000" b="1" dirty="0">
                <a:solidFill>
                  <a:schemeClr val="accent1">
                    <a:lumMod val="75000"/>
                  </a:schemeClr>
                </a:solidFill>
                <a:latin typeface="+mj-ea"/>
                <a:ea typeface="+mj-ea"/>
                <a:cs typeface="Lato Regular"/>
                <a:sym typeface="+mn-ea"/>
              </a:rPr>
              <a:t>财政部 税务总局公告2023年第</a:t>
            </a:r>
            <a:r>
              <a:rPr lang="en-US" altLang="zh-CN" sz="2000" b="1" dirty="0">
                <a:solidFill>
                  <a:schemeClr val="accent1">
                    <a:lumMod val="75000"/>
                  </a:schemeClr>
                </a:solidFill>
                <a:latin typeface="+mj-ea"/>
                <a:ea typeface="+mj-ea"/>
                <a:cs typeface="Lato Regular"/>
                <a:sym typeface="+mn-ea"/>
              </a:rPr>
              <a:t>7</a:t>
            </a:r>
            <a:r>
              <a:rPr lang="zh-CN" altLang="en-US" sz="2000" b="1" dirty="0">
                <a:solidFill>
                  <a:schemeClr val="accent1">
                    <a:lumMod val="75000"/>
                  </a:schemeClr>
                </a:solidFill>
                <a:latin typeface="+mj-ea"/>
                <a:ea typeface="+mj-ea"/>
                <a:cs typeface="Lato Regular"/>
                <a:sym typeface="+mn-ea"/>
              </a:rPr>
              <a:t>号 </a:t>
            </a:r>
            <a:endParaRPr lang="zh-CN" altLang="en-US" sz="2000" b="1" dirty="0">
              <a:solidFill>
                <a:schemeClr val="accent1">
                  <a:lumMod val="75000"/>
                </a:schemeClr>
              </a:solidFill>
              <a:latin typeface="+mj-ea"/>
              <a:ea typeface="+mj-ea"/>
              <a:cs typeface="Lato Regular"/>
              <a:sym typeface="+mn-ea"/>
            </a:endParaRPr>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96393" y="95938"/>
            <a:ext cx="1232263" cy="734617"/>
          </a:xfrm>
          <a:prstGeom prst="rect">
            <a:avLst/>
          </a:prstGeom>
        </p:spPr>
      </p:pic>
      <p:sp>
        <p:nvSpPr>
          <p:cNvPr id="100" name="文本框 99"/>
          <p:cNvSpPr txBox="1"/>
          <p:nvPr/>
        </p:nvSpPr>
        <p:spPr>
          <a:xfrm>
            <a:off x="3401060" y="4497705"/>
            <a:ext cx="5916295" cy="398780"/>
          </a:xfrm>
          <a:prstGeom prst="rect">
            <a:avLst/>
          </a:prstGeom>
          <a:noFill/>
          <a:ln w="9525">
            <a:noFill/>
          </a:ln>
        </p:spPr>
        <p:txBody>
          <a:bodyPr wrap="square">
            <a:spAutoFit/>
          </a:bodyPr>
          <a:p>
            <a:pPr indent="304800"/>
            <a:r>
              <a:rPr lang="zh-CN" sz="2000" b="0">
                <a:solidFill>
                  <a:srgbClr val="FF0000"/>
                </a:solidFill>
                <a:latin typeface="微软雅黑" panose="020B0503020204020204" charset="-122"/>
                <a:ea typeface="微软雅黑" panose="020B0503020204020204" charset="-122"/>
              </a:rPr>
              <a:t>上述政策作为制度性安排长期实施</a:t>
            </a:r>
            <a:endParaRPr lang="zh-CN" altLang="en-US" sz="2000" b="0">
              <a:solidFill>
                <a:srgbClr val="FF0000"/>
              </a:solidFill>
              <a:latin typeface="微软雅黑" panose="020B0503020204020204" charset="-122"/>
              <a:ea typeface="微软雅黑" panose="020B0503020204020204"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plus(in)">
                                      <p:cBhvr>
                                        <p:cTn id="7" dur="2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47"/>
          <p:cNvGrpSpPr/>
          <p:nvPr/>
        </p:nvGrpSpPr>
        <p:grpSpPr bwMode="auto">
          <a:xfrm>
            <a:off x="504537" y="1302499"/>
            <a:ext cx="319051" cy="465700"/>
            <a:chOff x="3582988" y="3510757"/>
            <a:chExt cx="319088" cy="465138"/>
          </a:xfrm>
          <a:solidFill>
            <a:schemeClr val="bg1"/>
          </a:solidFill>
        </p:grpSpPr>
        <p:sp>
          <p:nvSpPr>
            <p:cNvPr id="49"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33865" tIns="33865" rIns="33865" bIns="33865" anchor="ctr"/>
            <a:lstStyle/>
            <a:p>
              <a:pPr algn="ctr" defTabSz="171450">
                <a:defRPr/>
              </a:pPr>
              <a:endParaRPr lang="en-US" sz="1465" dirty="0">
                <a:solidFill>
                  <a:srgbClr val="FFFFFF"/>
                </a:solidFill>
                <a:effectLst>
                  <a:outerShdw blurRad="38100" dist="38100" dir="2700000" algn="tl">
                    <a:srgbClr val="000000"/>
                  </a:outerShdw>
                </a:effectLst>
                <a:latin typeface="+mj-ea"/>
                <a:ea typeface="+mj-ea"/>
                <a:sym typeface="Gill Sans" charset="0"/>
              </a:endParaRPr>
            </a:p>
          </p:txBody>
        </p:sp>
        <p:sp>
          <p:nvSpPr>
            <p:cNvPr id="50"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33865" tIns="33865" rIns="33865" bIns="33865" anchor="ctr"/>
            <a:lstStyle/>
            <a:p>
              <a:pPr algn="ctr" defTabSz="171450">
                <a:defRPr/>
              </a:pPr>
              <a:endParaRPr lang="en-US" sz="1465" dirty="0">
                <a:solidFill>
                  <a:srgbClr val="FFFFFF"/>
                </a:solidFill>
                <a:effectLst>
                  <a:outerShdw blurRad="38100" dist="38100" dir="2700000" algn="tl">
                    <a:srgbClr val="000000"/>
                  </a:outerShdw>
                </a:effectLst>
                <a:latin typeface="+mj-ea"/>
                <a:ea typeface="+mj-ea"/>
                <a:sym typeface="Gill Sans" charset="0"/>
              </a:endParaRPr>
            </a:p>
          </p:txBody>
        </p:sp>
      </p:grpSp>
      <p:cxnSp>
        <p:nvCxnSpPr>
          <p:cNvPr id="2" name="直接连接符 1"/>
          <p:cNvCxnSpPr/>
          <p:nvPr/>
        </p:nvCxnSpPr>
        <p:spPr>
          <a:xfrm>
            <a:off x="142876" y="831849"/>
            <a:ext cx="10818813"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 name="矩形 3"/>
          <p:cNvSpPr>
            <a:spLocks noChangeArrowheads="1"/>
          </p:cNvSpPr>
          <p:nvPr/>
        </p:nvSpPr>
        <p:spPr bwMode="auto">
          <a:xfrm>
            <a:off x="1647952" y="161416"/>
            <a:ext cx="1219962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40" tIns="45720" rIns="91440" bIns="45720">
            <a:spAutoFit/>
          </a:bodyPr>
          <a:p>
            <a:pPr algn="l" defTabSz="685800">
              <a:buClrTx/>
              <a:buSzTx/>
              <a:buFontTx/>
              <a:defRPr/>
            </a:pPr>
            <a:r>
              <a:rPr lang="zh-CN" altLang="en-US" sz="3200" b="1" dirty="0">
                <a:solidFill>
                  <a:srgbClr val="047FBC"/>
                </a:solidFill>
                <a:latin typeface="微软雅黑" panose="020B0503020204020204" charset="-122"/>
                <a:ea typeface="微软雅黑" panose="020B0503020204020204" charset="-122"/>
                <a:sym typeface="+mn-ea"/>
              </a:rPr>
              <a:t>二、研发费用税前加计扣除优惠政策</a:t>
            </a:r>
            <a:endParaRPr lang="zh-CN" altLang="en-US" sz="3200" b="1" dirty="0">
              <a:solidFill>
                <a:srgbClr val="047FBC"/>
              </a:solidFill>
              <a:latin typeface="微软雅黑" panose="020B0503020204020204" charset="-122"/>
              <a:ea typeface="微软雅黑" panose="020B0503020204020204" charset="-122"/>
              <a:sym typeface="微软雅黑" panose="020B0503020204020204" charset="-122"/>
            </a:endParaRPr>
          </a:p>
        </p:txBody>
      </p:sp>
      <p:graphicFrame>
        <p:nvGraphicFramePr>
          <p:cNvPr id="4194304" name="表格 2"/>
          <p:cNvGraphicFramePr/>
          <p:nvPr>
            <p:custDataLst>
              <p:tags r:id="rId1"/>
            </p:custDataLst>
          </p:nvPr>
        </p:nvGraphicFramePr>
        <p:xfrm>
          <a:off x="1240790" y="1122680"/>
          <a:ext cx="9305925" cy="4494530"/>
        </p:xfrm>
        <a:graphic>
          <a:graphicData uri="http://schemas.openxmlformats.org/drawingml/2006/table">
            <a:tbl>
              <a:tblPr firstRow="1" bandRow="1">
                <a:tableStyleId>{F8B58294-7C98-454F-8B8E-5373267BDF32}</a:tableStyleId>
              </a:tblPr>
              <a:tblGrid>
                <a:gridCol w="3101975"/>
                <a:gridCol w="3101975"/>
                <a:gridCol w="3101975"/>
              </a:tblGrid>
              <a:tr h="929640">
                <a:tc>
                  <a:txBody>
                    <a:bodyPr/>
                    <a:p>
                      <a:pPr indent="0" algn="ctr">
                        <a:buNone/>
                      </a:pPr>
                      <a:r>
                        <a:rPr lang="en-US" sz="1800">
                          <a:latin typeface="微软雅黑" panose="020B0503020204020204" charset="-122"/>
                          <a:ea typeface="微软雅黑" panose="020B0503020204020204" charset="-122"/>
                        </a:rPr>
                        <a:t>企业类型</a:t>
                      </a:r>
                      <a:endParaRPr lang="en-US" altLang="en-US" sz="1800">
                        <a:latin typeface="微软雅黑" panose="020B0503020204020204" charset="-122"/>
                        <a:ea typeface="微软雅黑" panose="020B0503020204020204" charset="-122"/>
                      </a:endParaRPr>
                    </a:p>
                  </a:txBody>
                  <a:tcPr marL="61722" marR="61722" marT="0" marB="0" vert="horz" anchor="ctr" anchorCtr="0"/>
                </a:tc>
                <a:tc>
                  <a:txBody>
                    <a:bodyPr/>
                    <a:p>
                      <a:pPr indent="0" algn="ctr">
                        <a:buNone/>
                      </a:pPr>
                      <a:r>
                        <a:rPr lang="zh-CN" altLang="en-US" sz="1800">
                          <a:latin typeface="微软雅黑" panose="020B0503020204020204" charset="-122"/>
                          <a:ea typeface="微软雅黑" panose="020B0503020204020204" charset="-122"/>
                        </a:rPr>
                        <a:t>研发费发生时间</a:t>
                      </a:r>
                      <a:endParaRPr lang="zh-CN" altLang="en-US" sz="1800">
                        <a:latin typeface="微软雅黑" panose="020B0503020204020204" charset="-122"/>
                        <a:ea typeface="微软雅黑" panose="020B0503020204020204" charset="-122"/>
                      </a:endParaRPr>
                    </a:p>
                  </a:txBody>
                  <a:tcPr marL="61722" marR="61722" marT="0" marB="0" vert="horz" anchor="ctr" anchorCtr="0"/>
                </a:tc>
                <a:tc>
                  <a:txBody>
                    <a:bodyPr/>
                    <a:p>
                      <a:pPr indent="0" algn="ctr">
                        <a:buNone/>
                      </a:pPr>
                      <a:r>
                        <a:rPr lang="en-US" sz="1800">
                          <a:latin typeface="微软雅黑" panose="020B0503020204020204" charset="-122"/>
                          <a:ea typeface="微软雅黑" panose="020B0503020204020204" charset="-122"/>
                        </a:rPr>
                        <a:t>加计扣除比例</a:t>
                      </a:r>
                      <a:endParaRPr lang="en-US" altLang="en-US" sz="1800">
                        <a:latin typeface="微软雅黑" panose="020B0503020204020204" charset="-122"/>
                        <a:ea typeface="微软雅黑" panose="020B0503020204020204" charset="-122"/>
                      </a:endParaRPr>
                    </a:p>
                  </a:txBody>
                  <a:tcPr marL="61722" marR="61722" marT="0" marB="0" vert="horz" anchor="ctr" anchorCtr="0"/>
                </a:tc>
              </a:tr>
              <a:tr h="890905">
                <a:tc>
                  <a:txBody>
                    <a:bodyPr/>
                    <a:p>
                      <a:pPr indent="0" algn="ctr">
                        <a:buNone/>
                      </a:pPr>
                      <a:r>
                        <a:rPr lang="zh-CN" altLang="en-US" sz="1800">
                          <a:latin typeface="微软雅黑" panose="020B0503020204020204" charset="-122"/>
                          <a:ea typeface="微软雅黑" panose="020B0503020204020204" charset="-122"/>
                        </a:rPr>
                        <a:t>制造业企业</a:t>
                      </a:r>
                      <a:endParaRPr lang="zh-CN" altLang="en-US" sz="1800">
                        <a:latin typeface="微软雅黑" panose="020B0503020204020204" charset="-122"/>
                        <a:ea typeface="微软雅黑" panose="020B0503020204020204" charset="-122"/>
                      </a:endParaRPr>
                    </a:p>
                  </a:txBody>
                  <a:tcPr marL="61722" marR="61722" marT="0" marB="0" vert="horz" anchor="ctr" anchorCtr="0"/>
                </a:tc>
                <a:tc>
                  <a:txBody>
                    <a:bodyPr/>
                    <a:p>
                      <a:pPr indent="0" algn="ctr">
                        <a:buNone/>
                      </a:pPr>
                      <a:r>
                        <a:rPr lang="en-US" altLang="zh-CN" sz="1800">
                          <a:latin typeface="微软雅黑" panose="020B0503020204020204" charset="-122"/>
                          <a:ea typeface="微软雅黑" panose="020B0503020204020204" charset="-122"/>
                          <a:cs typeface="微软雅黑" panose="020B0503020204020204" charset="-122"/>
                        </a:rPr>
                        <a:t>2021</a:t>
                      </a:r>
                      <a:r>
                        <a:rPr lang="zh-CN" altLang="en-US" sz="1800">
                          <a:latin typeface="微软雅黑" panose="020B0503020204020204" charset="-122"/>
                          <a:ea typeface="微软雅黑" panose="020B0503020204020204" charset="-122"/>
                          <a:cs typeface="微软雅黑" panose="020B0503020204020204" charset="-122"/>
                        </a:rPr>
                        <a:t>年度</a:t>
                      </a:r>
                      <a:r>
                        <a:rPr lang="en-US" altLang="zh-CN" sz="1800">
                          <a:latin typeface="微软雅黑" panose="020B0503020204020204" charset="-122"/>
                          <a:ea typeface="微软雅黑" panose="020B0503020204020204" charset="-122"/>
                          <a:cs typeface="微软雅黑" panose="020B0503020204020204" charset="-122"/>
                        </a:rPr>
                        <a:t>-2022</a:t>
                      </a:r>
                      <a:r>
                        <a:rPr lang="zh-CN" altLang="en-US" sz="1800">
                          <a:latin typeface="微软雅黑" panose="020B0503020204020204" charset="-122"/>
                          <a:ea typeface="微软雅黑" panose="020B0503020204020204" charset="-122"/>
                          <a:cs typeface="微软雅黑" panose="020B0503020204020204" charset="-122"/>
                        </a:rPr>
                        <a:t>年度</a:t>
                      </a:r>
                      <a:endParaRPr lang="zh-CN" altLang="en-US" sz="1800">
                        <a:latin typeface="微软雅黑" panose="020B0503020204020204" charset="-122"/>
                        <a:ea typeface="微软雅黑" panose="020B0503020204020204" charset="-122"/>
                        <a:cs typeface="微软雅黑" panose="020B0503020204020204" charset="-122"/>
                      </a:endParaRPr>
                    </a:p>
                  </a:txBody>
                  <a:tcPr marL="61722" marR="61722" marT="0" marB="0" vert="horz" anchor="ctr" anchorCtr="0"/>
                </a:tc>
                <a:tc>
                  <a:txBody>
                    <a:bodyPr/>
                    <a:p>
                      <a:pPr indent="0" algn="ctr">
                        <a:buNone/>
                      </a:pPr>
                      <a:r>
                        <a:rPr lang="en-US" altLang="en-US" sz="1800">
                          <a:latin typeface="微软雅黑" panose="020B0503020204020204" charset="-122"/>
                          <a:ea typeface="微软雅黑" panose="020B0503020204020204" charset="-122"/>
                        </a:rPr>
                        <a:t>100%</a:t>
                      </a:r>
                      <a:endParaRPr lang="en-US" altLang="en-US" sz="1800">
                        <a:latin typeface="微软雅黑" panose="020B0503020204020204" charset="-122"/>
                        <a:ea typeface="微软雅黑" panose="020B0503020204020204" charset="-122"/>
                      </a:endParaRPr>
                    </a:p>
                  </a:txBody>
                  <a:tcPr marL="61722" marR="61722" marT="0" marB="0" vert="horz" anchor="ctr" anchorCtr="0"/>
                </a:tc>
              </a:tr>
              <a:tr h="891540">
                <a:tc>
                  <a:txBody>
                    <a:bodyPr/>
                    <a:p>
                      <a:pPr indent="0" algn="ctr">
                        <a:buNone/>
                      </a:pPr>
                      <a:r>
                        <a:rPr lang="zh-CN" altLang="en-US" sz="1800">
                          <a:latin typeface="微软雅黑" panose="020B0503020204020204" charset="-122"/>
                          <a:ea typeface="微软雅黑" panose="020B0503020204020204" charset="-122"/>
                        </a:rPr>
                        <a:t>科技型中小企业</a:t>
                      </a:r>
                      <a:endParaRPr lang="zh-CN" altLang="en-US" sz="1800">
                        <a:latin typeface="微软雅黑" panose="020B0503020204020204" charset="-122"/>
                        <a:ea typeface="微软雅黑" panose="020B0503020204020204" charset="-122"/>
                      </a:endParaRPr>
                    </a:p>
                  </a:txBody>
                  <a:tcPr marL="61722" marR="61722" marT="0" marB="0" vert="horz" anchor="ctr" anchorCtr="0"/>
                </a:tc>
                <a:tc>
                  <a:txBody>
                    <a:bodyPr/>
                    <a:p>
                      <a:pPr indent="0" algn="ctr">
                        <a:buNone/>
                      </a:pPr>
                      <a:r>
                        <a:rPr lang="en-US" altLang="zh-CN" sz="1800">
                          <a:latin typeface="微软雅黑" panose="020B0503020204020204" charset="-122"/>
                          <a:ea typeface="微软雅黑" panose="020B0503020204020204" charset="-122"/>
                          <a:cs typeface="微软雅黑" panose="020B0503020204020204" charset="-122"/>
                        </a:rPr>
                        <a:t>2022</a:t>
                      </a:r>
                      <a:r>
                        <a:rPr lang="zh-CN" altLang="en-US" sz="1800">
                          <a:latin typeface="微软雅黑" panose="020B0503020204020204" charset="-122"/>
                          <a:ea typeface="微软雅黑" panose="020B0503020204020204" charset="-122"/>
                          <a:cs typeface="微软雅黑" panose="020B0503020204020204" charset="-122"/>
                        </a:rPr>
                        <a:t>年度</a:t>
                      </a:r>
                      <a:endParaRPr lang="zh-CN" altLang="en-US" sz="1800">
                        <a:latin typeface="微软雅黑" panose="020B0503020204020204" charset="-122"/>
                        <a:ea typeface="微软雅黑" panose="020B0503020204020204" charset="-122"/>
                        <a:cs typeface="微软雅黑" panose="020B0503020204020204" charset="-122"/>
                      </a:endParaRPr>
                    </a:p>
                  </a:txBody>
                  <a:tcPr marL="61722" marR="61722" marT="0" marB="0" vert="horz" anchor="ctr" anchorCtr="0"/>
                </a:tc>
                <a:tc>
                  <a:txBody>
                    <a:bodyPr/>
                    <a:p>
                      <a:pPr indent="0" algn="ctr">
                        <a:buNone/>
                      </a:pPr>
                      <a:r>
                        <a:rPr lang="en-US" altLang="en-US" sz="1800">
                          <a:latin typeface="微软雅黑" panose="020B0503020204020204" charset="-122"/>
                          <a:ea typeface="微软雅黑" panose="020B0503020204020204" charset="-122"/>
                        </a:rPr>
                        <a:t>100%</a:t>
                      </a:r>
                      <a:endParaRPr lang="en-US" altLang="en-US" sz="1800">
                        <a:latin typeface="微软雅黑" panose="020B0503020204020204" charset="-122"/>
                        <a:ea typeface="微软雅黑" panose="020B0503020204020204" charset="-122"/>
                      </a:endParaRPr>
                    </a:p>
                  </a:txBody>
                  <a:tcPr marL="61722" marR="61722" marT="0" marB="0" vert="horz" anchor="ctr" anchorCtr="0"/>
                </a:tc>
              </a:tr>
              <a:tr h="445135">
                <a:tc rowSpan="3">
                  <a:txBody>
                    <a:bodyPr/>
                    <a:p>
                      <a:pPr indent="0" algn="ctr">
                        <a:buNone/>
                      </a:pPr>
                      <a:r>
                        <a:rPr lang="zh-CN" altLang="en-US" sz="1800">
                          <a:latin typeface="微软雅黑" panose="020B0503020204020204" charset="-122"/>
                          <a:ea typeface="微软雅黑" panose="020B0503020204020204" charset="-122"/>
                        </a:rPr>
                        <a:t>除制造业和科技型中小企业以外的符合条件的行业企业</a:t>
                      </a:r>
                      <a:endParaRPr lang="zh-CN" altLang="en-US" sz="1800">
                        <a:latin typeface="微软雅黑" panose="020B0503020204020204" charset="-122"/>
                        <a:ea typeface="微软雅黑" panose="020B0503020204020204" charset="-122"/>
                      </a:endParaRPr>
                    </a:p>
                  </a:txBody>
                  <a:tcPr marL="61722" marR="61722" marT="0" marB="0" vert="horz" anchor="ctr" anchorCtr="0">
                    <a:solidFill>
                      <a:schemeClr val="accent5">
                        <a:lumMod val="20000"/>
                        <a:lumOff val="80000"/>
                      </a:schemeClr>
                    </a:solidFill>
                  </a:tcPr>
                </a:tc>
                <a:tc>
                  <a:txBody>
                    <a:bodyPr/>
                    <a:p>
                      <a:pPr indent="0" algn="ctr">
                        <a:buNone/>
                      </a:pPr>
                      <a:r>
                        <a:rPr lang="en-US" altLang="zh-CN" sz="1800">
                          <a:latin typeface="微软雅黑" panose="020B0503020204020204" charset="-122"/>
                          <a:ea typeface="微软雅黑" panose="020B0503020204020204" charset="-122"/>
                          <a:cs typeface="微软雅黑" panose="020B0503020204020204" charset="-122"/>
                        </a:rPr>
                        <a:t>2018</a:t>
                      </a:r>
                      <a:r>
                        <a:rPr lang="zh-CN" altLang="en-US" sz="1800">
                          <a:latin typeface="微软雅黑" panose="020B0503020204020204" charset="-122"/>
                          <a:ea typeface="微软雅黑" panose="020B0503020204020204" charset="-122"/>
                          <a:cs typeface="微软雅黑" panose="020B0503020204020204" charset="-122"/>
                        </a:rPr>
                        <a:t>年度</a:t>
                      </a:r>
                      <a:r>
                        <a:rPr lang="en-US" altLang="zh-CN" sz="1800">
                          <a:latin typeface="微软雅黑" panose="020B0503020204020204" charset="-122"/>
                          <a:ea typeface="微软雅黑" panose="020B0503020204020204" charset="-122"/>
                          <a:cs typeface="微软雅黑" panose="020B0503020204020204" charset="-122"/>
                        </a:rPr>
                        <a:t>-2022</a:t>
                      </a:r>
                      <a:r>
                        <a:rPr lang="zh-CN" altLang="en-US" sz="1800">
                          <a:latin typeface="微软雅黑" panose="020B0503020204020204" charset="-122"/>
                          <a:ea typeface="微软雅黑" panose="020B0503020204020204" charset="-122"/>
                          <a:cs typeface="微软雅黑" panose="020B0503020204020204" charset="-122"/>
                        </a:rPr>
                        <a:t>年第三季度</a:t>
                      </a:r>
                      <a:endParaRPr lang="zh-CN" altLang="en-US" sz="1800">
                        <a:latin typeface="微软雅黑" panose="020B0503020204020204" charset="-122"/>
                        <a:ea typeface="微软雅黑" panose="020B0503020204020204" charset="-122"/>
                        <a:cs typeface="微软雅黑" panose="020B0503020204020204" charset="-122"/>
                      </a:endParaRPr>
                    </a:p>
                  </a:txBody>
                  <a:tcPr marL="61722" marR="61722" marT="0" marB="0" vert="horz" anchor="ctr" anchorCtr="0">
                    <a:solidFill>
                      <a:schemeClr val="accent5">
                        <a:lumMod val="20000"/>
                        <a:lumOff val="80000"/>
                      </a:schemeClr>
                    </a:solidFill>
                  </a:tcPr>
                </a:tc>
                <a:tc rowSpan="2">
                  <a:txBody>
                    <a:bodyPr/>
                    <a:p>
                      <a:pPr indent="0" algn="ctr">
                        <a:buNone/>
                      </a:pPr>
                      <a:r>
                        <a:rPr lang="en-US" altLang="en-US" sz="1800">
                          <a:latin typeface="微软雅黑" panose="020B0503020204020204" charset="-122"/>
                          <a:ea typeface="微软雅黑" panose="020B0503020204020204" charset="-122"/>
                        </a:rPr>
                        <a:t>75%</a:t>
                      </a:r>
                      <a:endParaRPr lang="en-US" altLang="en-US" sz="1800">
                        <a:latin typeface="微软雅黑" panose="020B0503020204020204" charset="-122"/>
                        <a:ea typeface="微软雅黑" panose="020B0503020204020204" charset="-122"/>
                      </a:endParaRPr>
                    </a:p>
                  </a:txBody>
                  <a:tcPr marL="61722" marR="61722" marT="0" marB="0" vert="horz" anchor="ctr" anchorCtr="0">
                    <a:solidFill>
                      <a:schemeClr val="accent5">
                        <a:lumMod val="20000"/>
                        <a:lumOff val="80000"/>
                      </a:schemeClr>
                    </a:solidFill>
                  </a:tcPr>
                </a:tc>
              </a:tr>
              <a:tr h="0">
                <a:tc vMerge="1">
                  <a:tcPr marL="61722" marR="61722" marT="0" marB="0" vert="horz" anchor="ctr" anchorCtr="0"/>
                </a:tc>
                <a:tc rowSpan="2">
                  <a:txBody>
                    <a:bodyPr/>
                    <a:p>
                      <a:pPr indent="0" algn="ctr">
                        <a:buNone/>
                      </a:pPr>
                      <a:r>
                        <a:rPr lang="en-US" altLang="zh-CN" sz="1800">
                          <a:latin typeface="微软雅黑" panose="020B0503020204020204" charset="-122"/>
                          <a:ea typeface="微软雅黑" panose="020B0503020204020204" charset="-122"/>
                          <a:cs typeface="微软雅黑" panose="020B0503020204020204" charset="-122"/>
                        </a:rPr>
                        <a:t>2022</a:t>
                      </a:r>
                      <a:r>
                        <a:rPr lang="zh-CN" altLang="en-US" sz="1800">
                          <a:latin typeface="微软雅黑" panose="020B0503020204020204" charset="-122"/>
                          <a:ea typeface="微软雅黑" panose="020B0503020204020204" charset="-122"/>
                          <a:cs typeface="微软雅黑" panose="020B0503020204020204" charset="-122"/>
                        </a:rPr>
                        <a:t>年第四季度</a:t>
                      </a:r>
                      <a:endParaRPr lang="zh-CN" altLang="en-US" sz="1800">
                        <a:latin typeface="微软雅黑" panose="020B0503020204020204" charset="-122"/>
                        <a:ea typeface="微软雅黑" panose="020B0503020204020204" charset="-122"/>
                        <a:cs typeface="微软雅黑" panose="020B0503020204020204" charset="-122"/>
                      </a:endParaRPr>
                    </a:p>
                  </a:txBody>
                  <a:tcPr marL="61722" marR="61722" marT="0" marB="0" vert="horz" anchor="ctr" anchorCtr="0">
                    <a:solidFill>
                      <a:schemeClr val="accent5">
                        <a:lumMod val="20000"/>
                        <a:lumOff val="80000"/>
                      </a:schemeClr>
                    </a:solidFill>
                  </a:tcPr>
                </a:tc>
                <a:tc vMerge="1">
                  <a:tcPr marL="61722" marR="61722" marT="0" marB="0" vert="horz" anchor="ctr" anchorCtr="0"/>
                </a:tc>
              </a:tr>
              <a:tr h="445453">
                <a:tc vMerge="1">
                  <a:tcPr marL="61722" marR="61722" marT="0" marB="0" vert="horz" anchor="ctr" anchorCtr="0"/>
                </a:tc>
                <a:tc vMerge="1">
                  <a:tcPr marL="61722" marR="61722" marT="0" marB="0" vert="horz" anchor="ctr" anchorCtr="0"/>
                </a:tc>
                <a:tc>
                  <a:txBody>
                    <a:bodyPr/>
                    <a:p>
                      <a:pPr indent="0" algn="ctr">
                        <a:buNone/>
                      </a:pPr>
                      <a:r>
                        <a:rPr lang="en-US" altLang="en-US" sz="1800">
                          <a:latin typeface="微软雅黑" panose="020B0503020204020204" charset="-122"/>
                          <a:ea typeface="微软雅黑" panose="020B0503020204020204" charset="-122"/>
                        </a:rPr>
                        <a:t>100%</a:t>
                      </a:r>
                      <a:endParaRPr lang="en-US" altLang="en-US" sz="1800">
                        <a:latin typeface="微软雅黑" panose="020B0503020204020204" charset="-122"/>
                        <a:ea typeface="微软雅黑" panose="020B0503020204020204" charset="-122"/>
                      </a:endParaRPr>
                    </a:p>
                  </a:txBody>
                  <a:tcPr marL="61722" marR="61722" marT="0" marB="0" vert="horz" anchor="ctr" anchorCtr="0">
                    <a:solidFill>
                      <a:schemeClr val="accent5">
                        <a:lumMod val="20000"/>
                        <a:lumOff val="80000"/>
                      </a:schemeClr>
                    </a:solidFill>
                  </a:tcPr>
                </a:tc>
              </a:tr>
              <a:tr h="891540">
                <a:tc>
                  <a:txBody>
                    <a:bodyPr/>
                    <a:p>
                      <a:pPr indent="0" algn="ctr">
                        <a:buNone/>
                      </a:pPr>
                      <a:r>
                        <a:rPr lang="zh-CN" altLang="en-US" sz="1800">
                          <a:latin typeface="微软雅黑" panose="020B0503020204020204" charset="-122"/>
                          <a:ea typeface="微软雅黑" panose="020B0503020204020204" charset="-122"/>
                        </a:rPr>
                        <a:t>所有符合条件的行业</a:t>
                      </a:r>
                      <a:r>
                        <a:rPr lang="en-US" sz="1800">
                          <a:latin typeface="微软雅黑" panose="020B0503020204020204" charset="-122"/>
                          <a:ea typeface="微软雅黑" panose="020B0503020204020204" charset="-122"/>
                        </a:rPr>
                        <a:t>企业</a:t>
                      </a:r>
                      <a:endParaRPr lang="en-US" altLang="en-US" sz="1800">
                        <a:latin typeface="微软雅黑" panose="020B0503020204020204" charset="-122"/>
                        <a:ea typeface="微软雅黑" panose="020B0503020204020204" charset="-122"/>
                      </a:endParaRPr>
                    </a:p>
                  </a:txBody>
                  <a:tcPr marL="61722" marR="61722" marT="0" marB="0" vert="horz" anchor="ctr" anchorCtr="0"/>
                </a:tc>
                <a:tc>
                  <a:txBody>
                    <a:bodyPr/>
                    <a:p>
                      <a:pPr indent="0" algn="ctr">
                        <a:buNone/>
                      </a:pPr>
                      <a:r>
                        <a:rPr lang="en-US" altLang="zh-CN" sz="1800">
                          <a:latin typeface="微软雅黑" panose="020B0503020204020204" charset="-122"/>
                          <a:ea typeface="微软雅黑" panose="020B0503020204020204" charset="-122"/>
                          <a:cs typeface="微软雅黑" panose="020B0503020204020204" charset="-122"/>
                        </a:rPr>
                        <a:t>2023</a:t>
                      </a:r>
                      <a:r>
                        <a:rPr lang="zh-CN" altLang="en-US" sz="1800">
                          <a:latin typeface="微软雅黑" panose="020B0503020204020204" charset="-122"/>
                          <a:ea typeface="微软雅黑" panose="020B0503020204020204" charset="-122"/>
                          <a:cs typeface="微软雅黑" panose="020B0503020204020204" charset="-122"/>
                        </a:rPr>
                        <a:t>年度及以后年度</a:t>
                      </a:r>
                      <a:endParaRPr lang="zh-CN" altLang="en-US" sz="1800">
                        <a:latin typeface="微软雅黑" panose="020B0503020204020204" charset="-122"/>
                        <a:ea typeface="微软雅黑" panose="020B0503020204020204" charset="-122"/>
                        <a:cs typeface="微软雅黑" panose="020B0503020204020204" charset="-122"/>
                      </a:endParaRPr>
                    </a:p>
                  </a:txBody>
                  <a:tcPr marL="61722" marR="61722" marT="0" marB="0" vert="horz" anchor="ctr" anchorCtr="0"/>
                </a:tc>
                <a:tc>
                  <a:txBody>
                    <a:bodyPr/>
                    <a:p>
                      <a:pPr indent="0" algn="ctr">
                        <a:buNone/>
                      </a:pPr>
                      <a:r>
                        <a:rPr lang="en-US" altLang="en-US" sz="1800">
                          <a:latin typeface="微软雅黑" panose="020B0503020204020204" charset="-122"/>
                          <a:ea typeface="微软雅黑" panose="020B0503020204020204" charset="-122"/>
                        </a:rPr>
                        <a:t>100%</a:t>
                      </a:r>
                      <a:endParaRPr lang="en-US" altLang="en-US" sz="1800">
                        <a:latin typeface="微软雅黑" panose="020B0503020204020204" charset="-122"/>
                        <a:ea typeface="微软雅黑" panose="020B0503020204020204" charset="-122"/>
                      </a:endParaRPr>
                    </a:p>
                  </a:txBody>
                  <a:tcPr marL="61722" marR="61722" marT="0" marB="0" vert="horz" anchor="ctr" anchorCtr="0"/>
                </a:tc>
              </a:tr>
            </a:tbl>
          </a:graphicData>
        </a:graphic>
      </p:graphicFrame>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998" y="97208"/>
            <a:ext cx="1232263" cy="734617"/>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24" name="直接连接符 23"/>
          <p:cNvCxnSpPr/>
          <p:nvPr/>
        </p:nvCxnSpPr>
        <p:spPr>
          <a:xfrm>
            <a:off x="142876" y="831849"/>
            <a:ext cx="10818813"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矩形 3"/>
          <p:cNvSpPr>
            <a:spLocks noChangeArrowheads="1"/>
          </p:cNvSpPr>
          <p:nvPr/>
        </p:nvSpPr>
        <p:spPr bwMode="auto">
          <a:xfrm>
            <a:off x="1558417" y="214121"/>
            <a:ext cx="1219962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40" tIns="45720" rIns="91440" bIns="45720">
            <a:spAutoFit/>
          </a:bodyPr>
          <a:p>
            <a:pPr algn="l">
              <a:buClrTx/>
              <a:buSzTx/>
              <a:buFontTx/>
            </a:pPr>
            <a:r>
              <a:rPr lang="zh-CN" altLang="en-US" sz="2665" b="1" dirty="0">
                <a:latin typeface="微软雅黑" panose="020B0503020204020204" charset="-122"/>
                <a:ea typeface="微软雅黑" panose="020B0503020204020204" charset="-122"/>
                <a:sym typeface="微软雅黑" panose="020B0503020204020204" charset="-122"/>
              </a:rPr>
              <a:t>适用的对象</a:t>
            </a:r>
            <a:endParaRPr lang="zh-CN" altLang="en-US" sz="2665" b="1" dirty="0">
              <a:latin typeface="微软雅黑" panose="020B0503020204020204" charset="-122"/>
              <a:ea typeface="微软雅黑" panose="020B0503020204020204" charset="-122"/>
              <a:sym typeface="微软雅黑" panose="020B0503020204020204" charset="-122"/>
            </a:endParaRPr>
          </a:p>
        </p:txBody>
      </p:sp>
      <p:sp>
        <p:nvSpPr>
          <p:cNvPr id="15" name="koppt-文本框"/>
          <p:cNvSpPr/>
          <p:nvPr/>
        </p:nvSpPr>
        <p:spPr>
          <a:xfrm>
            <a:off x="987213" y="1124373"/>
            <a:ext cx="10082107" cy="2861310"/>
          </a:xfrm>
          <a:prstGeom prst="rect">
            <a:avLst/>
          </a:prstGeom>
        </p:spPr>
        <p:txBody>
          <a:bodyPr wrap="square" lIns="91440" tIns="45720" rIns="91440" bIns="45720">
            <a:spAutoFit/>
          </a:bodyPr>
          <a:p>
            <a:pPr marL="0" marR="0" lvl="0" indent="0" algn="l" defTabSz="914400" rtl="0" eaLnBrk="1" fontAlgn="auto" latinLnBrk="0" hangingPunct="1">
              <a:lnSpc>
                <a:spcPct val="150000"/>
              </a:lnSpc>
              <a:spcBef>
                <a:spcPts val="0"/>
              </a:spcBef>
              <a:spcAft>
                <a:spcPts val="0"/>
              </a:spcAft>
              <a:buClrTx/>
              <a:buSzTx/>
              <a:buFont typeface="Wingdings" panose="05000000000000000000" pitchFamily="2" charset="2"/>
              <a:buNone/>
              <a:defRPr/>
            </a:pPr>
            <a:br>
              <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charset="-122"/>
                <a:cs typeface="+mn-cs"/>
              </a:rPr>
            </a:br>
            <a:r>
              <a:rPr kumimoji="0" lang="zh-CN" altLang="en-US" sz="24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rPr>
              <a:t>　　</a:t>
            </a:r>
            <a:r>
              <a:rPr kumimoji="0" lang="en-US" altLang="zh-CN" sz="24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rPr>
              <a:t>   </a:t>
            </a:r>
            <a:r>
              <a:rPr kumimoji="0" lang="zh-CN" sz="32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rPr>
              <a:t>会计核算健全、实行查账征收并能够准确归集研发费用的居民企业。</a:t>
            </a:r>
            <a:endParaRPr kumimoji="0" lang="zh-CN" sz="32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endParaRPr>
          </a:p>
          <a:p>
            <a:pPr marL="0" marR="0" lvl="0" algn="l" defTabSz="914400" rtl="0" eaLnBrk="1" fontAlgn="auto" latinLnBrk="0" hangingPunct="1">
              <a:lnSpc>
                <a:spcPct val="150000"/>
              </a:lnSpc>
              <a:spcBef>
                <a:spcPts val="0"/>
              </a:spcBef>
              <a:spcAft>
                <a:spcPts val="0"/>
              </a:spcAft>
              <a:buClrTx/>
              <a:buSzTx/>
              <a:buFont typeface="Wingdings" panose="05000000000000000000" pitchFamily="2" charset="2"/>
              <a:buNone/>
              <a:defRPr/>
            </a:pPr>
            <a:r>
              <a:rPr kumimoji="0" lang="en-US" altLang="zh-CN" sz="3200" b="1" i="0" u="none" strike="noStrike" kern="1200" cap="none" spc="0" normalizeH="0" baseline="0" noProof="0" dirty="0">
                <a:ln>
                  <a:noFill/>
                </a:ln>
                <a:solidFill>
                  <a:schemeClr val="tx1"/>
                </a:solidFill>
                <a:effectLst/>
                <a:uLnTx/>
                <a:uFillTx/>
                <a:latin typeface="+mn-ea"/>
                <a:ea typeface="+mn-ea"/>
                <a:cs typeface="+mn-cs"/>
              </a:rPr>
              <a:t>    </a:t>
            </a:r>
            <a:r>
              <a:rPr kumimoji="0" lang="zh-CN" sz="320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rPr>
              <a:t>不属于负面清单行业企业。</a:t>
            </a:r>
            <a:endParaRPr kumimoji="0" lang="zh-CN" sz="320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10973" y="97208"/>
            <a:ext cx="1232263" cy="734617"/>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1933847" y="184389"/>
            <a:ext cx="153924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42" tIns="45722" rIns="91442" bIns="45722">
            <a:spAutoFit/>
          </a:bodyPr>
          <a:lstStyle/>
          <a:p>
            <a:pPr algn="l">
              <a:buClrTx/>
              <a:buSzTx/>
              <a:buFontTx/>
            </a:pPr>
            <a:r>
              <a:rPr lang="zh-CN" altLang="en-US" sz="2665" b="1" dirty="0">
                <a:latin typeface="微软雅黑" panose="020B0503020204020204" charset="-122"/>
                <a:ea typeface="微软雅黑" panose="020B0503020204020204" charset="-122"/>
                <a:sym typeface="Arial" panose="020B0604020202020204" pitchFamily="34" charset="0"/>
              </a:rPr>
              <a:t>政策要点</a:t>
            </a:r>
            <a:endParaRPr lang="zh-CN" altLang="en-US" sz="2665" b="1" dirty="0">
              <a:latin typeface="微软雅黑" panose="020B0503020204020204" charset="-122"/>
              <a:ea typeface="微软雅黑" panose="020B0503020204020204" charset="-122"/>
              <a:sym typeface="Arial" panose="020B0604020202020204" pitchFamily="34" charset="0"/>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16103" y="68633"/>
            <a:ext cx="1232263" cy="734617"/>
          </a:xfrm>
          <a:prstGeom prst="rect">
            <a:avLst/>
          </a:prstGeom>
        </p:spPr>
      </p:pic>
      <p:cxnSp>
        <p:nvCxnSpPr>
          <p:cNvPr id="24" name="直接连接符 23"/>
          <p:cNvCxnSpPr/>
          <p:nvPr/>
        </p:nvCxnSpPr>
        <p:spPr>
          <a:xfrm>
            <a:off x="143339" y="832152"/>
            <a:ext cx="10817981"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3" name="Group 4"/>
          <p:cNvGrpSpPr/>
          <p:nvPr/>
        </p:nvGrpSpPr>
        <p:grpSpPr>
          <a:xfrm>
            <a:off x="-40640" y="3136053"/>
            <a:ext cx="2341880" cy="3683847"/>
            <a:chOff x="999702" y="2525317"/>
            <a:chExt cx="2506642" cy="3607219"/>
          </a:xfrm>
        </p:grpSpPr>
        <p:sp>
          <p:nvSpPr>
            <p:cNvPr id="18" name="Freeform 13"/>
            <p:cNvSpPr/>
            <p:nvPr/>
          </p:nvSpPr>
          <p:spPr bwMode="auto">
            <a:xfrm>
              <a:off x="2216772" y="3585162"/>
              <a:ext cx="857814" cy="680223"/>
            </a:xfrm>
            <a:custGeom>
              <a:avLst/>
              <a:gdLst>
                <a:gd name="T0" fmla="*/ 57 w 445"/>
                <a:gd name="T1" fmla="*/ 82 h 353"/>
                <a:gd name="T2" fmla="*/ 247 w 445"/>
                <a:gd name="T3" fmla="*/ 239 h 353"/>
                <a:gd name="T4" fmla="*/ 366 w 445"/>
                <a:gd name="T5" fmla="*/ 0 h 353"/>
                <a:gd name="T6" fmla="*/ 445 w 445"/>
                <a:gd name="T7" fmla="*/ 39 h 353"/>
                <a:gd name="T8" fmla="*/ 301 w 445"/>
                <a:gd name="T9" fmla="*/ 328 h 353"/>
                <a:gd name="T10" fmla="*/ 271 w 445"/>
                <a:gd name="T11" fmla="*/ 352 h 353"/>
                <a:gd name="T12" fmla="*/ 261 w 445"/>
                <a:gd name="T13" fmla="*/ 353 h 353"/>
                <a:gd name="T14" fmla="*/ 233 w 445"/>
                <a:gd name="T15" fmla="*/ 343 h 353"/>
                <a:gd name="T16" fmla="*/ 0 w 445"/>
                <a:gd name="T17" fmla="*/ 151 h 353"/>
                <a:gd name="T18" fmla="*/ 57 w 445"/>
                <a:gd name="T19"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5" h="353">
                  <a:moveTo>
                    <a:pt x="57" y="82"/>
                  </a:moveTo>
                  <a:cubicBezTo>
                    <a:pt x="247" y="239"/>
                    <a:pt x="247" y="239"/>
                    <a:pt x="247" y="239"/>
                  </a:cubicBezTo>
                  <a:cubicBezTo>
                    <a:pt x="366" y="0"/>
                    <a:pt x="366" y="0"/>
                    <a:pt x="366" y="0"/>
                  </a:cubicBezTo>
                  <a:cubicBezTo>
                    <a:pt x="445" y="39"/>
                    <a:pt x="445" y="39"/>
                    <a:pt x="445" y="39"/>
                  </a:cubicBezTo>
                  <a:cubicBezTo>
                    <a:pt x="301" y="328"/>
                    <a:pt x="301" y="328"/>
                    <a:pt x="301" y="328"/>
                  </a:cubicBezTo>
                  <a:cubicBezTo>
                    <a:pt x="295" y="340"/>
                    <a:pt x="284" y="349"/>
                    <a:pt x="271" y="352"/>
                  </a:cubicBezTo>
                  <a:cubicBezTo>
                    <a:pt x="268" y="352"/>
                    <a:pt x="264" y="353"/>
                    <a:pt x="261" y="353"/>
                  </a:cubicBezTo>
                  <a:cubicBezTo>
                    <a:pt x="251" y="353"/>
                    <a:pt x="241" y="349"/>
                    <a:pt x="233" y="343"/>
                  </a:cubicBezTo>
                  <a:cubicBezTo>
                    <a:pt x="0" y="151"/>
                    <a:pt x="0" y="151"/>
                    <a:pt x="0" y="151"/>
                  </a:cubicBezTo>
                  <a:lnTo>
                    <a:pt x="57" y="82"/>
                  </a:lnTo>
                  <a:close/>
                </a:path>
              </a:pathLst>
            </a:custGeom>
            <a:solidFill>
              <a:srgbClr val="63C3E4"/>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19" name="Rectangle 14"/>
            <p:cNvSpPr>
              <a:spLocks noChangeArrowheads="1"/>
            </p:cNvSpPr>
            <p:nvPr/>
          </p:nvSpPr>
          <p:spPr bwMode="auto">
            <a:xfrm>
              <a:off x="1606608" y="3579460"/>
              <a:ext cx="348665" cy="90425"/>
            </a:xfrm>
            <a:prstGeom prst="rect">
              <a:avLst/>
            </a:prstGeom>
            <a:solidFill>
              <a:srgbClr val="F4C8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5598" tIns="57798" rIns="115598" bIns="57798" numCol="1" anchor="t" anchorCtr="0" compatLnSpc="1"/>
            <a:lstStyle/>
            <a:p>
              <a:endParaRPr lang="en-US" sz="2275"/>
            </a:p>
          </p:txBody>
        </p:sp>
        <p:sp>
          <p:nvSpPr>
            <p:cNvPr id="20" name="Freeform 15"/>
            <p:cNvSpPr/>
            <p:nvPr/>
          </p:nvSpPr>
          <p:spPr bwMode="auto">
            <a:xfrm>
              <a:off x="1270977" y="2779485"/>
              <a:ext cx="618310" cy="863517"/>
            </a:xfrm>
            <a:custGeom>
              <a:avLst/>
              <a:gdLst>
                <a:gd name="T0" fmla="*/ 303 w 321"/>
                <a:gd name="T1" fmla="*/ 310 h 448"/>
                <a:gd name="T2" fmla="*/ 277 w 321"/>
                <a:gd name="T3" fmla="*/ 296 h 448"/>
                <a:gd name="T4" fmla="*/ 277 w 321"/>
                <a:gd name="T5" fmla="*/ 32 h 448"/>
                <a:gd name="T6" fmla="*/ 321 w 321"/>
                <a:gd name="T7" fmla="*/ 0 h 448"/>
                <a:gd name="T8" fmla="*/ 261 w 321"/>
                <a:gd name="T9" fmla="*/ 0 h 448"/>
                <a:gd name="T10" fmla="*/ 63 w 321"/>
                <a:gd name="T11" fmla="*/ 0 h 448"/>
                <a:gd name="T12" fmla="*/ 57 w 321"/>
                <a:gd name="T13" fmla="*/ 171 h 448"/>
                <a:gd name="T14" fmla="*/ 55 w 321"/>
                <a:gd name="T15" fmla="*/ 172 h 448"/>
                <a:gd name="T16" fmla="*/ 0 w 321"/>
                <a:gd name="T17" fmla="*/ 224 h 448"/>
                <a:gd name="T18" fmla="*/ 55 w 321"/>
                <a:gd name="T19" fmla="*/ 275 h 448"/>
                <a:gd name="T20" fmla="*/ 58 w 321"/>
                <a:gd name="T21" fmla="*/ 275 h 448"/>
                <a:gd name="T22" fmla="*/ 58 w 321"/>
                <a:gd name="T23" fmla="*/ 276 h 448"/>
                <a:gd name="T24" fmla="*/ 58 w 321"/>
                <a:gd name="T25" fmla="*/ 275 h 448"/>
                <a:gd name="T26" fmla="*/ 211 w 321"/>
                <a:gd name="T27" fmla="*/ 446 h 448"/>
                <a:gd name="T28" fmla="*/ 212 w 321"/>
                <a:gd name="T29" fmla="*/ 446 h 448"/>
                <a:gd name="T30" fmla="*/ 261 w 321"/>
                <a:gd name="T31" fmla="*/ 446 h 448"/>
                <a:gd name="T32" fmla="*/ 277 w 321"/>
                <a:gd name="T33" fmla="*/ 447 h 448"/>
                <a:gd name="T34" fmla="*/ 277 w 321"/>
                <a:gd name="T35" fmla="*/ 326 h 448"/>
                <a:gd name="T36" fmla="*/ 303 w 321"/>
                <a:gd name="T37" fmla="*/ 31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1" h="448">
                  <a:moveTo>
                    <a:pt x="303" y="310"/>
                  </a:moveTo>
                  <a:cubicBezTo>
                    <a:pt x="277" y="296"/>
                    <a:pt x="277" y="296"/>
                    <a:pt x="277" y="296"/>
                  </a:cubicBezTo>
                  <a:cubicBezTo>
                    <a:pt x="277" y="32"/>
                    <a:pt x="277" y="32"/>
                    <a:pt x="277" y="32"/>
                  </a:cubicBezTo>
                  <a:cubicBezTo>
                    <a:pt x="277" y="32"/>
                    <a:pt x="295" y="24"/>
                    <a:pt x="321" y="0"/>
                  </a:cubicBezTo>
                  <a:cubicBezTo>
                    <a:pt x="261" y="0"/>
                    <a:pt x="261" y="0"/>
                    <a:pt x="261" y="0"/>
                  </a:cubicBezTo>
                  <a:cubicBezTo>
                    <a:pt x="63" y="0"/>
                    <a:pt x="63" y="0"/>
                    <a:pt x="63" y="0"/>
                  </a:cubicBezTo>
                  <a:cubicBezTo>
                    <a:pt x="63" y="0"/>
                    <a:pt x="58" y="89"/>
                    <a:pt x="57" y="171"/>
                  </a:cubicBezTo>
                  <a:cubicBezTo>
                    <a:pt x="56" y="171"/>
                    <a:pt x="56" y="172"/>
                    <a:pt x="55" y="172"/>
                  </a:cubicBezTo>
                  <a:cubicBezTo>
                    <a:pt x="24" y="172"/>
                    <a:pt x="0" y="196"/>
                    <a:pt x="0" y="224"/>
                  </a:cubicBezTo>
                  <a:cubicBezTo>
                    <a:pt x="0" y="252"/>
                    <a:pt x="24" y="275"/>
                    <a:pt x="55" y="275"/>
                  </a:cubicBezTo>
                  <a:cubicBezTo>
                    <a:pt x="56" y="275"/>
                    <a:pt x="57" y="275"/>
                    <a:pt x="58" y="275"/>
                  </a:cubicBezTo>
                  <a:cubicBezTo>
                    <a:pt x="58" y="275"/>
                    <a:pt x="58" y="276"/>
                    <a:pt x="58" y="276"/>
                  </a:cubicBezTo>
                  <a:cubicBezTo>
                    <a:pt x="58" y="276"/>
                    <a:pt x="58" y="275"/>
                    <a:pt x="58" y="275"/>
                  </a:cubicBezTo>
                  <a:cubicBezTo>
                    <a:pt x="58" y="275"/>
                    <a:pt x="112" y="411"/>
                    <a:pt x="211" y="446"/>
                  </a:cubicBezTo>
                  <a:cubicBezTo>
                    <a:pt x="212" y="446"/>
                    <a:pt x="212" y="446"/>
                    <a:pt x="212" y="446"/>
                  </a:cubicBezTo>
                  <a:cubicBezTo>
                    <a:pt x="224" y="448"/>
                    <a:pt x="261" y="446"/>
                    <a:pt x="261" y="446"/>
                  </a:cubicBezTo>
                  <a:cubicBezTo>
                    <a:pt x="261" y="446"/>
                    <a:pt x="268" y="446"/>
                    <a:pt x="277" y="447"/>
                  </a:cubicBezTo>
                  <a:cubicBezTo>
                    <a:pt x="277" y="326"/>
                    <a:pt x="277" y="326"/>
                    <a:pt x="277" y="326"/>
                  </a:cubicBezTo>
                  <a:lnTo>
                    <a:pt x="303" y="310"/>
                  </a:lnTo>
                  <a:close/>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21" name="Freeform 16"/>
            <p:cNvSpPr/>
            <p:nvPr/>
          </p:nvSpPr>
          <p:spPr bwMode="auto">
            <a:xfrm>
              <a:off x="1829818" y="3629153"/>
              <a:ext cx="61913" cy="12220"/>
            </a:xfrm>
            <a:custGeom>
              <a:avLst/>
              <a:gdLst>
                <a:gd name="T0" fmla="*/ 20 w 32"/>
                <a:gd name="T1" fmla="*/ 5 h 6"/>
                <a:gd name="T2" fmla="*/ 32 w 32"/>
                <a:gd name="T3" fmla="*/ 0 h 6"/>
                <a:gd name="T4" fmla="*/ 0 w 32"/>
                <a:gd name="T5" fmla="*/ 6 h 6"/>
                <a:gd name="T6" fmla="*/ 20 w 32"/>
                <a:gd name="T7" fmla="*/ 5 h 6"/>
              </a:gdLst>
              <a:ahLst/>
              <a:cxnLst>
                <a:cxn ang="0">
                  <a:pos x="T0" y="T1"/>
                </a:cxn>
                <a:cxn ang="0">
                  <a:pos x="T2" y="T3"/>
                </a:cxn>
                <a:cxn ang="0">
                  <a:pos x="T4" y="T5"/>
                </a:cxn>
                <a:cxn ang="0">
                  <a:pos x="T6" y="T7"/>
                </a:cxn>
              </a:cxnLst>
              <a:rect l="0" t="0" r="r" b="b"/>
              <a:pathLst>
                <a:path w="32" h="6">
                  <a:moveTo>
                    <a:pt x="20" y="5"/>
                  </a:moveTo>
                  <a:cubicBezTo>
                    <a:pt x="24" y="4"/>
                    <a:pt x="28" y="2"/>
                    <a:pt x="32" y="0"/>
                  </a:cubicBezTo>
                  <a:cubicBezTo>
                    <a:pt x="19" y="3"/>
                    <a:pt x="8" y="5"/>
                    <a:pt x="0" y="6"/>
                  </a:cubicBezTo>
                  <a:cubicBezTo>
                    <a:pt x="8" y="6"/>
                    <a:pt x="16" y="6"/>
                    <a:pt x="20" y="5"/>
                  </a:cubicBezTo>
                  <a:close/>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22" name="Freeform 17"/>
            <p:cNvSpPr/>
            <p:nvPr/>
          </p:nvSpPr>
          <p:spPr bwMode="auto">
            <a:xfrm>
              <a:off x="1802935" y="3641372"/>
              <a:ext cx="25254" cy="3259"/>
            </a:xfrm>
            <a:custGeom>
              <a:avLst/>
              <a:gdLst>
                <a:gd name="T0" fmla="*/ 0 w 13"/>
                <a:gd name="T1" fmla="*/ 2 h 2"/>
                <a:gd name="T2" fmla="*/ 13 w 13"/>
                <a:gd name="T3" fmla="*/ 0 h 2"/>
                <a:gd name="T4" fmla="*/ 0 w 13"/>
                <a:gd name="T5" fmla="*/ 0 h 2"/>
                <a:gd name="T6" fmla="*/ 0 w 13"/>
                <a:gd name="T7" fmla="*/ 2 h 2"/>
              </a:gdLst>
              <a:ahLst/>
              <a:cxnLst>
                <a:cxn ang="0">
                  <a:pos x="T0" y="T1"/>
                </a:cxn>
                <a:cxn ang="0">
                  <a:pos x="T2" y="T3"/>
                </a:cxn>
                <a:cxn ang="0">
                  <a:pos x="T4" y="T5"/>
                </a:cxn>
                <a:cxn ang="0">
                  <a:pos x="T6" y="T7"/>
                </a:cxn>
              </a:cxnLst>
              <a:rect l="0" t="0" r="r" b="b"/>
              <a:pathLst>
                <a:path w="13" h="2">
                  <a:moveTo>
                    <a:pt x="0" y="2"/>
                  </a:moveTo>
                  <a:cubicBezTo>
                    <a:pt x="0" y="2"/>
                    <a:pt x="5" y="1"/>
                    <a:pt x="13" y="0"/>
                  </a:cubicBezTo>
                  <a:cubicBezTo>
                    <a:pt x="9" y="0"/>
                    <a:pt x="4" y="0"/>
                    <a:pt x="0" y="0"/>
                  </a:cubicBezTo>
                  <a:lnTo>
                    <a:pt x="0" y="2"/>
                  </a:lnTo>
                  <a:close/>
                </a:path>
              </a:pathLst>
            </a:custGeom>
            <a:solidFill>
              <a:srgbClr val="FFE9D9"/>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23" name="Freeform 18"/>
            <p:cNvSpPr/>
            <p:nvPr/>
          </p:nvSpPr>
          <p:spPr bwMode="auto">
            <a:xfrm>
              <a:off x="1802935" y="2779485"/>
              <a:ext cx="474119" cy="861888"/>
            </a:xfrm>
            <a:custGeom>
              <a:avLst/>
              <a:gdLst>
                <a:gd name="T0" fmla="*/ 187 w 246"/>
                <a:gd name="T1" fmla="*/ 276 h 447"/>
                <a:gd name="T2" fmla="*/ 191 w 246"/>
                <a:gd name="T3" fmla="*/ 276 h 447"/>
                <a:gd name="T4" fmla="*/ 246 w 246"/>
                <a:gd name="T5" fmla="*/ 225 h 447"/>
                <a:gd name="T6" fmla="*/ 191 w 246"/>
                <a:gd name="T7" fmla="*/ 174 h 447"/>
                <a:gd name="T8" fmla="*/ 189 w 246"/>
                <a:gd name="T9" fmla="*/ 171 h 447"/>
                <a:gd name="T10" fmla="*/ 182 w 246"/>
                <a:gd name="T11" fmla="*/ 0 h 447"/>
                <a:gd name="T12" fmla="*/ 45 w 246"/>
                <a:gd name="T13" fmla="*/ 0 h 447"/>
                <a:gd name="T14" fmla="*/ 0 w 246"/>
                <a:gd name="T15" fmla="*/ 32 h 447"/>
                <a:gd name="T16" fmla="*/ 0 w 246"/>
                <a:gd name="T17" fmla="*/ 447 h 447"/>
                <a:gd name="T18" fmla="*/ 13 w 246"/>
                <a:gd name="T19" fmla="*/ 447 h 447"/>
                <a:gd name="T20" fmla="*/ 45 w 246"/>
                <a:gd name="T21" fmla="*/ 441 h 447"/>
                <a:gd name="T22" fmla="*/ 187 w 246"/>
                <a:gd name="T23" fmla="*/ 276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6" h="447">
                  <a:moveTo>
                    <a:pt x="187" y="276"/>
                  </a:moveTo>
                  <a:cubicBezTo>
                    <a:pt x="189" y="276"/>
                    <a:pt x="190" y="276"/>
                    <a:pt x="191" y="276"/>
                  </a:cubicBezTo>
                  <a:cubicBezTo>
                    <a:pt x="221" y="276"/>
                    <a:pt x="246" y="253"/>
                    <a:pt x="246" y="225"/>
                  </a:cubicBezTo>
                  <a:cubicBezTo>
                    <a:pt x="246" y="196"/>
                    <a:pt x="221" y="174"/>
                    <a:pt x="191" y="174"/>
                  </a:cubicBezTo>
                  <a:cubicBezTo>
                    <a:pt x="190" y="174"/>
                    <a:pt x="189" y="171"/>
                    <a:pt x="189" y="171"/>
                  </a:cubicBezTo>
                  <a:cubicBezTo>
                    <a:pt x="187" y="89"/>
                    <a:pt x="182" y="0"/>
                    <a:pt x="182" y="0"/>
                  </a:cubicBezTo>
                  <a:cubicBezTo>
                    <a:pt x="45" y="0"/>
                    <a:pt x="45" y="0"/>
                    <a:pt x="45" y="0"/>
                  </a:cubicBezTo>
                  <a:cubicBezTo>
                    <a:pt x="19" y="24"/>
                    <a:pt x="0" y="32"/>
                    <a:pt x="0" y="32"/>
                  </a:cubicBezTo>
                  <a:cubicBezTo>
                    <a:pt x="0" y="447"/>
                    <a:pt x="0" y="447"/>
                    <a:pt x="0" y="447"/>
                  </a:cubicBezTo>
                  <a:cubicBezTo>
                    <a:pt x="4" y="447"/>
                    <a:pt x="9" y="447"/>
                    <a:pt x="13" y="447"/>
                  </a:cubicBezTo>
                  <a:cubicBezTo>
                    <a:pt x="21" y="446"/>
                    <a:pt x="33" y="444"/>
                    <a:pt x="45" y="441"/>
                  </a:cubicBezTo>
                  <a:cubicBezTo>
                    <a:pt x="137" y="400"/>
                    <a:pt x="187" y="276"/>
                    <a:pt x="187" y="276"/>
                  </a:cubicBezTo>
                  <a:close/>
                </a:path>
              </a:pathLst>
            </a:custGeom>
            <a:solidFill>
              <a:srgbClr val="FFE9D9"/>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5" name="Freeform 19"/>
            <p:cNvSpPr/>
            <p:nvPr/>
          </p:nvSpPr>
          <p:spPr bwMode="auto">
            <a:xfrm>
              <a:off x="1756501" y="4760685"/>
              <a:ext cx="317709" cy="1281426"/>
            </a:xfrm>
            <a:custGeom>
              <a:avLst/>
              <a:gdLst>
                <a:gd name="T0" fmla="*/ 109 w 390"/>
                <a:gd name="T1" fmla="*/ 1573 h 1573"/>
                <a:gd name="T2" fmla="*/ 336 w 390"/>
                <a:gd name="T3" fmla="*/ 1573 h 1573"/>
                <a:gd name="T4" fmla="*/ 390 w 390"/>
                <a:gd name="T5" fmla="*/ 0 h 1573"/>
                <a:gd name="T6" fmla="*/ 0 w 390"/>
                <a:gd name="T7" fmla="*/ 0 h 1573"/>
                <a:gd name="T8" fmla="*/ 109 w 390"/>
                <a:gd name="T9" fmla="*/ 1573 h 1573"/>
              </a:gdLst>
              <a:ahLst/>
              <a:cxnLst>
                <a:cxn ang="0">
                  <a:pos x="T0" y="T1"/>
                </a:cxn>
                <a:cxn ang="0">
                  <a:pos x="T2" y="T3"/>
                </a:cxn>
                <a:cxn ang="0">
                  <a:pos x="T4" y="T5"/>
                </a:cxn>
                <a:cxn ang="0">
                  <a:pos x="T6" y="T7"/>
                </a:cxn>
                <a:cxn ang="0">
                  <a:pos x="T8" y="T9"/>
                </a:cxn>
              </a:cxnLst>
              <a:rect l="0" t="0" r="r" b="b"/>
              <a:pathLst>
                <a:path w="390" h="1573">
                  <a:moveTo>
                    <a:pt x="109" y="1573"/>
                  </a:moveTo>
                  <a:lnTo>
                    <a:pt x="336" y="1573"/>
                  </a:lnTo>
                  <a:lnTo>
                    <a:pt x="390" y="0"/>
                  </a:lnTo>
                  <a:lnTo>
                    <a:pt x="0" y="0"/>
                  </a:lnTo>
                  <a:lnTo>
                    <a:pt x="109" y="1573"/>
                  </a:lnTo>
                  <a:close/>
                </a:path>
              </a:pathLst>
            </a:custGeom>
            <a:solidFill>
              <a:srgbClr val="373844"/>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6" name="Freeform 20"/>
            <p:cNvSpPr/>
            <p:nvPr/>
          </p:nvSpPr>
          <p:spPr bwMode="auto">
            <a:xfrm>
              <a:off x="1485226" y="4760685"/>
              <a:ext cx="319338" cy="1281426"/>
            </a:xfrm>
            <a:custGeom>
              <a:avLst/>
              <a:gdLst>
                <a:gd name="T0" fmla="*/ 283 w 392"/>
                <a:gd name="T1" fmla="*/ 1573 h 1573"/>
                <a:gd name="T2" fmla="*/ 56 w 392"/>
                <a:gd name="T3" fmla="*/ 1573 h 1573"/>
                <a:gd name="T4" fmla="*/ 0 w 392"/>
                <a:gd name="T5" fmla="*/ 0 h 1573"/>
                <a:gd name="T6" fmla="*/ 392 w 392"/>
                <a:gd name="T7" fmla="*/ 0 h 1573"/>
                <a:gd name="T8" fmla="*/ 283 w 392"/>
                <a:gd name="T9" fmla="*/ 1573 h 1573"/>
              </a:gdLst>
              <a:ahLst/>
              <a:cxnLst>
                <a:cxn ang="0">
                  <a:pos x="T0" y="T1"/>
                </a:cxn>
                <a:cxn ang="0">
                  <a:pos x="T2" y="T3"/>
                </a:cxn>
                <a:cxn ang="0">
                  <a:pos x="T4" y="T5"/>
                </a:cxn>
                <a:cxn ang="0">
                  <a:pos x="T6" y="T7"/>
                </a:cxn>
                <a:cxn ang="0">
                  <a:pos x="T8" y="T9"/>
                </a:cxn>
              </a:cxnLst>
              <a:rect l="0" t="0" r="r" b="b"/>
              <a:pathLst>
                <a:path w="392" h="1573">
                  <a:moveTo>
                    <a:pt x="283" y="1573"/>
                  </a:moveTo>
                  <a:lnTo>
                    <a:pt x="56" y="1573"/>
                  </a:lnTo>
                  <a:lnTo>
                    <a:pt x="0" y="0"/>
                  </a:lnTo>
                  <a:lnTo>
                    <a:pt x="392" y="0"/>
                  </a:lnTo>
                  <a:lnTo>
                    <a:pt x="283" y="1573"/>
                  </a:lnTo>
                  <a:close/>
                </a:path>
              </a:pathLst>
            </a:custGeom>
            <a:solidFill>
              <a:srgbClr val="2D2E3A"/>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7" name="Rectangle 21"/>
            <p:cNvSpPr>
              <a:spLocks noChangeArrowheads="1"/>
            </p:cNvSpPr>
            <p:nvPr/>
          </p:nvSpPr>
          <p:spPr bwMode="auto">
            <a:xfrm>
              <a:off x="1457529" y="3743202"/>
              <a:ext cx="634603" cy="618311"/>
            </a:xfrm>
            <a:prstGeom prst="rect">
              <a:avLst/>
            </a:prstGeom>
            <a:solidFill>
              <a:srgbClr val="E8E1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5598" tIns="57798" rIns="115598" bIns="57798" numCol="1" anchor="t" anchorCtr="0" compatLnSpc="1"/>
            <a:lstStyle/>
            <a:p>
              <a:endParaRPr lang="en-US" sz="2275"/>
            </a:p>
          </p:txBody>
        </p:sp>
        <p:sp>
          <p:nvSpPr>
            <p:cNvPr id="27" name="Rectangle 22"/>
            <p:cNvSpPr>
              <a:spLocks noChangeArrowheads="1"/>
            </p:cNvSpPr>
            <p:nvPr/>
          </p:nvSpPr>
          <p:spPr bwMode="auto">
            <a:xfrm>
              <a:off x="1694588" y="3669884"/>
              <a:ext cx="160484" cy="92869"/>
            </a:xfrm>
            <a:prstGeom prst="rect">
              <a:avLst/>
            </a:prstGeom>
            <a:solidFill>
              <a:srgbClr val="37384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5598" tIns="57798" rIns="115598" bIns="57798" numCol="1" anchor="t" anchorCtr="0" compatLnSpc="1"/>
            <a:lstStyle/>
            <a:p>
              <a:endParaRPr lang="en-US" sz="2275"/>
            </a:p>
          </p:txBody>
        </p:sp>
        <p:sp>
          <p:nvSpPr>
            <p:cNvPr id="8" name="Freeform 23"/>
            <p:cNvSpPr/>
            <p:nvPr/>
          </p:nvSpPr>
          <p:spPr bwMode="auto">
            <a:xfrm>
              <a:off x="1677481" y="3743202"/>
              <a:ext cx="194699" cy="1017484"/>
            </a:xfrm>
            <a:custGeom>
              <a:avLst/>
              <a:gdLst>
                <a:gd name="T0" fmla="*/ 0 w 239"/>
                <a:gd name="T1" fmla="*/ 1145 h 1249"/>
                <a:gd name="T2" fmla="*/ 121 w 239"/>
                <a:gd name="T3" fmla="*/ 1249 h 1249"/>
                <a:gd name="T4" fmla="*/ 239 w 239"/>
                <a:gd name="T5" fmla="*/ 1145 h 1249"/>
                <a:gd name="T6" fmla="*/ 154 w 239"/>
                <a:gd name="T7" fmla="*/ 0 h 1249"/>
                <a:gd name="T8" fmla="*/ 85 w 239"/>
                <a:gd name="T9" fmla="*/ 0 h 1249"/>
                <a:gd name="T10" fmla="*/ 0 w 239"/>
                <a:gd name="T11" fmla="*/ 1145 h 1249"/>
              </a:gdLst>
              <a:ahLst/>
              <a:cxnLst>
                <a:cxn ang="0">
                  <a:pos x="T0" y="T1"/>
                </a:cxn>
                <a:cxn ang="0">
                  <a:pos x="T2" y="T3"/>
                </a:cxn>
                <a:cxn ang="0">
                  <a:pos x="T4" y="T5"/>
                </a:cxn>
                <a:cxn ang="0">
                  <a:pos x="T6" y="T7"/>
                </a:cxn>
                <a:cxn ang="0">
                  <a:pos x="T8" y="T9"/>
                </a:cxn>
                <a:cxn ang="0">
                  <a:pos x="T10" y="T11"/>
                </a:cxn>
              </a:cxnLst>
              <a:rect l="0" t="0" r="r" b="b"/>
              <a:pathLst>
                <a:path w="239" h="1249">
                  <a:moveTo>
                    <a:pt x="0" y="1145"/>
                  </a:moveTo>
                  <a:lnTo>
                    <a:pt x="121" y="1249"/>
                  </a:lnTo>
                  <a:lnTo>
                    <a:pt x="239" y="1145"/>
                  </a:lnTo>
                  <a:lnTo>
                    <a:pt x="154" y="0"/>
                  </a:lnTo>
                  <a:lnTo>
                    <a:pt x="85" y="0"/>
                  </a:lnTo>
                  <a:lnTo>
                    <a:pt x="0" y="1145"/>
                  </a:lnTo>
                  <a:close/>
                </a:path>
              </a:pathLst>
            </a:custGeom>
            <a:solidFill>
              <a:srgbClr val="373844"/>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29" name="Freeform 24"/>
            <p:cNvSpPr/>
            <p:nvPr/>
          </p:nvSpPr>
          <p:spPr bwMode="auto">
            <a:xfrm>
              <a:off x="1825745" y="3669884"/>
              <a:ext cx="183294" cy="125454"/>
            </a:xfrm>
            <a:custGeom>
              <a:avLst/>
              <a:gdLst>
                <a:gd name="T0" fmla="*/ 50 w 225"/>
                <a:gd name="T1" fmla="*/ 154 h 154"/>
                <a:gd name="T2" fmla="*/ 225 w 225"/>
                <a:gd name="T3" fmla="*/ 90 h 154"/>
                <a:gd name="T4" fmla="*/ 225 w 225"/>
                <a:gd name="T5" fmla="*/ 0 h 154"/>
                <a:gd name="T6" fmla="*/ 0 w 225"/>
                <a:gd name="T7" fmla="*/ 0 h 154"/>
                <a:gd name="T8" fmla="*/ 50 w 225"/>
                <a:gd name="T9" fmla="*/ 154 h 154"/>
              </a:gdLst>
              <a:ahLst/>
              <a:cxnLst>
                <a:cxn ang="0">
                  <a:pos x="T0" y="T1"/>
                </a:cxn>
                <a:cxn ang="0">
                  <a:pos x="T2" y="T3"/>
                </a:cxn>
                <a:cxn ang="0">
                  <a:pos x="T4" y="T5"/>
                </a:cxn>
                <a:cxn ang="0">
                  <a:pos x="T6" y="T7"/>
                </a:cxn>
                <a:cxn ang="0">
                  <a:pos x="T8" y="T9"/>
                </a:cxn>
              </a:cxnLst>
              <a:rect l="0" t="0" r="r" b="b"/>
              <a:pathLst>
                <a:path w="225" h="154">
                  <a:moveTo>
                    <a:pt x="50" y="154"/>
                  </a:moveTo>
                  <a:lnTo>
                    <a:pt x="225" y="90"/>
                  </a:lnTo>
                  <a:lnTo>
                    <a:pt x="225" y="0"/>
                  </a:lnTo>
                  <a:lnTo>
                    <a:pt x="0" y="0"/>
                  </a:lnTo>
                  <a:lnTo>
                    <a:pt x="50" y="154"/>
                  </a:lnTo>
                  <a:close/>
                </a:path>
              </a:pathLst>
            </a:custGeom>
            <a:solidFill>
              <a:srgbClr val="FEF6FA"/>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11" name="Freeform 25"/>
            <p:cNvSpPr/>
            <p:nvPr/>
          </p:nvSpPr>
          <p:spPr bwMode="auto">
            <a:xfrm>
              <a:off x="1540622" y="3669884"/>
              <a:ext cx="183294" cy="125454"/>
            </a:xfrm>
            <a:custGeom>
              <a:avLst/>
              <a:gdLst>
                <a:gd name="T0" fmla="*/ 175 w 225"/>
                <a:gd name="T1" fmla="*/ 154 h 154"/>
                <a:gd name="T2" fmla="*/ 0 w 225"/>
                <a:gd name="T3" fmla="*/ 90 h 154"/>
                <a:gd name="T4" fmla="*/ 0 w 225"/>
                <a:gd name="T5" fmla="*/ 0 h 154"/>
                <a:gd name="T6" fmla="*/ 225 w 225"/>
                <a:gd name="T7" fmla="*/ 0 h 154"/>
                <a:gd name="T8" fmla="*/ 175 w 225"/>
                <a:gd name="T9" fmla="*/ 154 h 154"/>
              </a:gdLst>
              <a:ahLst/>
              <a:cxnLst>
                <a:cxn ang="0">
                  <a:pos x="T0" y="T1"/>
                </a:cxn>
                <a:cxn ang="0">
                  <a:pos x="T2" y="T3"/>
                </a:cxn>
                <a:cxn ang="0">
                  <a:pos x="T4" y="T5"/>
                </a:cxn>
                <a:cxn ang="0">
                  <a:pos x="T6" y="T7"/>
                </a:cxn>
                <a:cxn ang="0">
                  <a:pos x="T8" y="T9"/>
                </a:cxn>
              </a:cxnLst>
              <a:rect l="0" t="0" r="r" b="b"/>
              <a:pathLst>
                <a:path w="225" h="154">
                  <a:moveTo>
                    <a:pt x="175" y="154"/>
                  </a:moveTo>
                  <a:lnTo>
                    <a:pt x="0" y="90"/>
                  </a:lnTo>
                  <a:lnTo>
                    <a:pt x="0" y="0"/>
                  </a:lnTo>
                  <a:lnTo>
                    <a:pt x="225" y="0"/>
                  </a:lnTo>
                  <a:lnTo>
                    <a:pt x="175" y="154"/>
                  </a:lnTo>
                  <a:close/>
                </a:path>
              </a:pathLst>
            </a:custGeom>
            <a:solidFill>
              <a:srgbClr val="FEF6FA"/>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12" name="Freeform 26"/>
            <p:cNvSpPr/>
            <p:nvPr/>
          </p:nvSpPr>
          <p:spPr bwMode="auto">
            <a:xfrm>
              <a:off x="999702" y="3743202"/>
              <a:ext cx="382880" cy="1152714"/>
            </a:xfrm>
            <a:custGeom>
              <a:avLst/>
              <a:gdLst>
                <a:gd name="T0" fmla="*/ 126 w 199"/>
                <a:gd name="T1" fmla="*/ 590 h 598"/>
                <a:gd name="T2" fmla="*/ 40 w 199"/>
                <a:gd name="T3" fmla="*/ 598 h 598"/>
                <a:gd name="T4" fmla="*/ 117 w 199"/>
                <a:gd name="T5" fmla="*/ 0 h 598"/>
                <a:gd name="T6" fmla="*/ 199 w 199"/>
                <a:gd name="T7" fmla="*/ 21 h 598"/>
                <a:gd name="T8" fmla="*/ 126 w 199"/>
                <a:gd name="T9" fmla="*/ 590 h 598"/>
              </a:gdLst>
              <a:ahLst/>
              <a:cxnLst>
                <a:cxn ang="0">
                  <a:pos x="T0" y="T1"/>
                </a:cxn>
                <a:cxn ang="0">
                  <a:pos x="T2" y="T3"/>
                </a:cxn>
                <a:cxn ang="0">
                  <a:pos x="T4" y="T5"/>
                </a:cxn>
                <a:cxn ang="0">
                  <a:pos x="T6" y="T7"/>
                </a:cxn>
                <a:cxn ang="0">
                  <a:pos x="T8" y="T9"/>
                </a:cxn>
              </a:cxnLst>
              <a:rect l="0" t="0" r="r" b="b"/>
              <a:pathLst>
                <a:path w="199" h="598">
                  <a:moveTo>
                    <a:pt x="126" y="590"/>
                  </a:moveTo>
                  <a:cubicBezTo>
                    <a:pt x="98" y="593"/>
                    <a:pt x="69" y="596"/>
                    <a:pt x="40" y="598"/>
                  </a:cubicBezTo>
                  <a:cubicBezTo>
                    <a:pt x="0" y="397"/>
                    <a:pt x="27" y="192"/>
                    <a:pt x="117" y="0"/>
                  </a:cubicBezTo>
                  <a:cubicBezTo>
                    <a:pt x="144" y="7"/>
                    <a:pt x="172" y="14"/>
                    <a:pt x="199" y="21"/>
                  </a:cubicBezTo>
                  <a:cubicBezTo>
                    <a:pt x="113" y="204"/>
                    <a:pt x="88" y="398"/>
                    <a:pt x="126" y="590"/>
                  </a:cubicBezTo>
                </a:path>
              </a:pathLst>
            </a:custGeom>
            <a:solidFill>
              <a:srgbClr val="63C3E4"/>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32" name="Freeform 27"/>
            <p:cNvSpPr/>
            <p:nvPr/>
          </p:nvSpPr>
          <p:spPr bwMode="auto">
            <a:xfrm>
              <a:off x="1078722" y="4880437"/>
              <a:ext cx="223211" cy="163742"/>
            </a:xfrm>
            <a:custGeom>
              <a:avLst/>
              <a:gdLst>
                <a:gd name="T0" fmla="*/ 97 w 116"/>
                <a:gd name="T1" fmla="*/ 10 h 85"/>
                <a:gd name="T2" fmla="*/ 86 w 116"/>
                <a:gd name="T3" fmla="*/ 5 h 85"/>
                <a:gd name="T4" fmla="*/ 84 w 116"/>
                <a:gd name="T5" fmla="*/ 0 h 85"/>
                <a:gd name="T6" fmla="*/ 1 w 116"/>
                <a:gd name="T7" fmla="*/ 8 h 85"/>
                <a:gd name="T8" fmla="*/ 1 w 116"/>
                <a:gd name="T9" fmla="*/ 30 h 85"/>
                <a:gd name="T10" fmla="*/ 54 w 116"/>
                <a:gd name="T11" fmla="*/ 83 h 85"/>
                <a:gd name="T12" fmla="*/ 91 w 116"/>
                <a:gd name="T13" fmla="*/ 32 h 85"/>
                <a:gd name="T14" fmla="*/ 112 w 116"/>
                <a:gd name="T15" fmla="*/ 31 h 85"/>
                <a:gd name="T16" fmla="*/ 97 w 116"/>
                <a:gd name="T17" fmla="*/ 1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85">
                  <a:moveTo>
                    <a:pt x="97" y="10"/>
                  </a:moveTo>
                  <a:cubicBezTo>
                    <a:pt x="93" y="8"/>
                    <a:pt x="90" y="6"/>
                    <a:pt x="86" y="5"/>
                  </a:cubicBezTo>
                  <a:cubicBezTo>
                    <a:pt x="85" y="3"/>
                    <a:pt x="84" y="2"/>
                    <a:pt x="84" y="0"/>
                  </a:cubicBezTo>
                  <a:cubicBezTo>
                    <a:pt x="1" y="8"/>
                    <a:pt x="1" y="8"/>
                    <a:pt x="1" y="8"/>
                  </a:cubicBezTo>
                  <a:cubicBezTo>
                    <a:pt x="0" y="15"/>
                    <a:pt x="0" y="22"/>
                    <a:pt x="1" y="30"/>
                  </a:cubicBezTo>
                  <a:cubicBezTo>
                    <a:pt x="5" y="62"/>
                    <a:pt x="29" y="85"/>
                    <a:pt x="54" y="83"/>
                  </a:cubicBezTo>
                  <a:cubicBezTo>
                    <a:pt x="76" y="82"/>
                    <a:pt x="91" y="60"/>
                    <a:pt x="91" y="32"/>
                  </a:cubicBezTo>
                  <a:cubicBezTo>
                    <a:pt x="100" y="35"/>
                    <a:pt x="108" y="35"/>
                    <a:pt x="112" y="31"/>
                  </a:cubicBezTo>
                  <a:cubicBezTo>
                    <a:pt x="116" y="26"/>
                    <a:pt x="110" y="17"/>
                    <a:pt x="97" y="10"/>
                  </a:cubicBezTo>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33" name="Freeform 28"/>
            <p:cNvSpPr/>
            <p:nvPr/>
          </p:nvSpPr>
          <p:spPr bwMode="auto">
            <a:xfrm>
              <a:off x="1745096" y="3743202"/>
              <a:ext cx="581652" cy="1191002"/>
            </a:xfrm>
            <a:custGeom>
              <a:avLst/>
              <a:gdLst>
                <a:gd name="T0" fmla="*/ 55 w 302"/>
                <a:gd name="T1" fmla="*/ 618 h 618"/>
                <a:gd name="T2" fmla="*/ 54 w 302"/>
                <a:gd name="T3" fmla="*/ 618 h 618"/>
                <a:gd name="T4" fmla="*/ 52 w 302"/>
                <a:gd name="T5" fmla="*/ 618 h 618"/>
                <a:gd name="T6" fmla="*/ 1 w 302"/>
                <a:gd name="T7" fmla="*/ 580 h 618"/>
                <a:gd name="T8" fmla="*/ 0 w 302"/>
                <a:gd name="T9" fmla="*/ 580 h 618"/>
                <a:gd name="T10" fmla="*/ 0 w 302"/>
                <a:gd name="T11" fmla="*/ 304 h 618"/>
                <a:gd name="T12" fmla="*/ 134 w 302"/>
                <a:gd name="T13" fmla="*/ 0 h 618"/>
                <a:gd name="T14" fmla="*/ 302 w 302"/>
                <a:gd name="T15" fmla="*/ 0 h 618"/>
                <a:gd name="T16" fmla="*/ 236 w 302"/>
                <a:gd name="T17" fmla="*/ 304 h 618"/>
                <a:gd name="T18" fmla="*/ 236 w 302"/>
                <a:gd name="T19" fmla="*/ 618 h 618"/>
                <a:gd name="T20" fmla="*/ 55 w 302"/>
                <a:gd name="T21" fmla="*/ 618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618">
                  <a:moveTo>
                    <a:pt x="55" y="618"/>
                  </a:moveTo>
                  <a:cubicBezTo>
                    <a:pt x="54" y="618"/>
                    <a:pt x="54" y="618"/>
                    <a:pt x="54" y="618"/>
                  </a:cubicBezTo>
                  <a:cubicBezTo>
                    <a:pt x="54" y="618"/>
                    <a:pt x="53" y="618"/>
                    <a:pt x="52" y="618"/>
                  </a:cubicBezTo>
                  <a:cubicBezTo>
                    <a:pt x="26" y="618"/>
                    <a:pt x="4" y="602"/>
                    <a:pt x="1" y="580"/>
                  </a:cubicBezTo>
                  <a:cubicBezTo>
                    <a:pt x="0" y="580"/>
                    <a:pt x="0" y="580"/>
                    <a:pt x="0" y="580"/>
                  </a:cubicBezTo>
                  <a:cubicBezTo>
                    <a:pt x="0" y="304"/>
                    <a:pt x="0" y="304"/>
                    <a:pt x="0" y="304"/>
                  </a:cubicBezTo>
                  <a:cubicBezTo>
                    <a:pt x="134" y="0"/>
                    <a:pt x="134" y="0"/>
                    <a:pt x="134" y="0"/>
                  </a:cubicBezTo>
                  <a:cubicBezTo>
                    <a:pt x="302" y="0"/>
                    <a:pt x="302" y="0"/>
                    <a:pt x="302" y="0"/>
                  </a:cubicBezTo>
                  <a:cubicBezTo>
                    <a:pt x="236" y="304"/>
                    <a:pt x="236" y="304"/>
                    <a:pt x="236" y="304"/>
                  </a:cubicBezTo>
                  <a:cubicBezTo>
                    <a:pt x="236" y="618"/>
                    <a:pt x="236" y="618"/>
                    <a:pt x="236" y="618"/>
                  </a:cubicBezTo>
                  <a:lnTo>
                    <a:pt x="55" y="618"/>
                  </a:lnTo>
                  <a:close/>
                </a:path>
              </a:pathLst>
            </a:custGeom>
            <a:solidFill>
              <a:srgbClr val="98D5DC"/>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34" name="Freeform 29"/>
            <p:cNvSpPr/>
            <p:nvPr/>
          </p:nvSpPr>
          <p:spPr bwMode="auto">
            <a:xfrm>
              <a:off x="1745096" y="3704914"/>
              <a:ext cx="402431" cy="624013"/>
            </a:xfrm>
            <a:custGeom>
              <a:avLst/>
              <a:gdLst>
                <a:gd name="T0" fmla="*/ 265 w 494"/>
                <a:gd name="T1" fmla="*/ 383 h 766"/>
                <a:gd name="T2" fmla="*/ 0 w 494"/>
                <a:gd name="T3" fmla="*/ 766 h 766"/>
                <a:gd name="T4" fmla="*/ 333 w 494"/>
                <a:gd name="T5" fmla="*/ 0 h 766"/>
                <a:gd name="T6" fmla="*/ 494 w 494"/>
                <a:gd name="T7" fmla="*/ 47 h 766"/>
                <a:gd name="T8" fmla="*/ 385 w 494"/>
                <a:gd name="T9" fmla="*/ 203 h 766"/>
                <a:gd name="T10" fmla="*/ 272 w 494"/>
                <a:gd name="T11" fmla="*/ 371 h 766"/>
                <a:gd name="T12" fmla="*/ 265 w 494"/>
                <a:gd name="T13" fmla="*/ 383 h 766"/>
              </a:gdLst>
              <a:ahLst/>
              <a:cxnLst>
                <a:cxn ang="0">
                  <a:pos x="T0" y="T1"/>
                </a:cxn>
                <a:cxn ang="0">
                  <a:pos x="T2" y="T3"/>
                </a:cxn>
                <a:cxn ang="0">
                  <a:pos x="T4" y="T5"/>
                </a:cxn>
                <a:cxn ang="0">
                  <a:pos x="T6" y="T7"/>
                </a:cxn>
                <a:cxn ang="0">
                  <a:pos x="T8" y="T9"/>
                </a:cxn>
                <a:cxn ang="0">
                  <a:pos x="T10" y="T11"/>
                </a:cxn>
                <a:cxn ang="0">
                  <a:pos x="T12" y="T13"/>
                </a:cxn>
              </a:cxnLst>
              <a:rect l="0" t="0" r="r" b="b"/>
              <a:pathLst>
                <a:path w="494" h="766">
                  <a:moveTo>
                    <a:pt x="265" y="383"/>
                  </a:moveTo>
                  <a:lnTo>
                    <a:pt x="0" y="766"/>
                  </a:lnTo>
                  <a:lnTo>
                    <a:pt x="333" y="0"/>
                  </a:lnTo>
                  <a:lnTo>
                    <a:pt x="494" y="47"/>
                  </a:lnTo>
                  <a:lnTo>
                    <a:pt x="385" y="203"/>
                  </a:lnTo>
                  <a:lnTo>
                    <a:pt x="272" y="371"/>
                  </a:lnTo>
                  <a:lnTo>
                    <a:pt x="265" y="383"/>
                  </a:lnTo>
                  <a:close/>
                </a:path>
              </a:pathLst>
            </a:custGeom>
            <a:solidFill>
              <a:srgbClr val="63C3E4"/>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35" name="Freeform 30"/>
            <p:cNvSpPr/>
            <p:nvPr/>
          </p:nvSpPr>
          <p:spPr bwMode="auto">
            <a:xfrm>
              <a:off x="1222913" y="3743202"/>
              <a:ext cx="581652" cy="1191002"/>
            </a:xfrm>
            <a:custGeom>
              <a:avLst/>
              <a:gdLst>
                <a:gd name="T0" fmla="*/ 248 w 302"/>
                <a:gd name="T1" fmla="*/ 618 h 618"/>
                <a:gd name="T2" fmla="*/ 248 w 302"/>
                <a:gd name="T3" fmla="*/ 618 h 618"/>
                <a:gd name="T4" fmla="*/ 250 w 302"/>
                <a:gd name="T5" fmla="*/ 618 h 618"/>
                <a:gd name="T6" fmla="*/ 301 w 302"/>
                <a:gd name="T7" fmla="*/ 580 h 618"/>
                <a:gd name="T8" fmla="*/ 302 w 302"/>
                <a:gd name="T9" fmla="*/ 580 h 618"/>
                <a:gd name="T10" fmla="*/ 302 w 302"/>
                <a:gd name="T11" fmla="*/ 304 h 618"/>
                <a:gd name="T12" fmla="*/ 168 w 302"/>
                <a:gd name="T13" fmla="*/ 0 h 618"/>
                <a:gd name="T14" fmla="*/ 0 w 302"/>
                <a:gd name="T15" fmla="*/ 0 h 618"/>
                <a:gd name="T16" fmla="*/ 66 w 302"/>
                <a:gd name="T17" fmla="*/ 304 h 618"/>
                <a:gd name="T18" fmla="*/ 66 w 302"/>
                <a:gd name="T19" fmla="*/ 618 h 618"/>
                <a:gd name="T20" fmla="*/ 248 w 302"/>
                <a:gd name="T21" fmla="*/ 618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618">
                  <a:moveTo>
                    <a:pt x="248" y="618"/>
                  </a:moveTo>
                  <a:cubicBezTo>
                    <a:pt x="248" y="618"/>
                    <a:pt x="248" y="618"/>
                    <a:pt x="248" y="618"/>
                  </a:cubicBezTo>
                  <a:cubicBezTo>
                    <a:pt x="249" y="618"/>
                    <a:pt x="249" y="618"/>
                    <a:pt x="250" y="618"/>
                  </a:cubicBezTo>
                  <a:cubicBezTo>
                    <a:pt x="276" y="618"/>
                    <a:pt x="298" y="602"/>
                    <a:pt x="301" y="580"/>
                  </a:cubicBezTo>
                  <a:cubicBezTo>
                    <a:pt x="302" y="580"/>
                    <a:pt x="302" y="580"/>
                    <a:pt x="302" y="580"/>
                  </a:cubicBezTo>
                  <a:cubicBezTo>
                    <a:pt x="302" y="304"/>
                    <a:pt x="302" y="304"/>
                    <a:pt x="302" y="304"/>
                  </a:cubicBezTo>
                  <a:cubicBezTo>
                    <a:pt x="168" y="0"/>
                    <a:pt x="168" y="0"/>
                    <a:pt x="168" y="0"/>
                  </a:cubicBezTo>
                  <a:cubicBezTo>
                    <a:pt x="0" y="0"/>
                    <a:pt x="0" y="0"/>
                    <a:pt x="0" y="0"/>
                  </a:cubicBezTo>
                  <a:cubicBezTo>
                    <a:pt x="66" y="304"/>
                    <a:pt x="66" y="304"/>
                    <a:pt x="66" y="304"/>
                  </a:cubicBezTo>
                  <a:cubicBezTo>
                    <a:pt x="66" y="618"/>
                    <a:pt x="66" y="618"/>
                    <a:pt x="66" y="618"/>
                  </a:cubicBezTo>
                  <a:lnTo>
                    <a:pt x="248" y="618"/>
                  </a:lnTo>
                  <a:close/>
                </a:path>
              </a:pathLst>
            </a:custGeom>
            <a:solidFill>
              <a:srgbClr val="98D5DC"/>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36" name="Freeform 31"/>
            <p:cNvSpPr/>
            <p:nvPr/>
          </p:nvSpPr>
          <p:spPr bwMode="auto">
            <a:xfrm>
              <a:off x="1402133" y="3704914"/>
              <a:ext cx="402431" cy="624013"/>
            </a:xfrm>
            <a:custGeom>
              <a:avLst/>
              <a:gdLst>
                <a:gd name="T0" fmla="*/ 0 w 494"/>
                <a:gd name="T1" fmla="*/ 47 h 766"/>
                <a:gd name="T2" fmla="*/ 161 w 494"/>
                <a:gd name="T3" fmla="*/ 0 h 766"/>
                <a:gd name="T4" fmla="*/ 494 w 494"/>
                <a:gd name="T5" fmla="*/ 766 h 766"/>
                <a:gd name="T6" fmla="*/ 109 w 494"/>
                <a:gd name="T7" fmla="*/ 203 h 766"/>
                <a:gd name="T8" fmla="*/ 0 w 494"/>
                <a:gd name="T9" fmla="*/ 47 h 766"/>
              </a:gdLst>
              <a:ahLst/>
              <a:cxnLst>
                <a:cxn ang="0">
                  <a:pos x="T0" y="T1"/>
                </a:cxn>
                <a:cxn ang="0">
                  <a:pos x="T2" y="T3"/>
                </a:cxn>
                <a:cxn ang="0">
                  <a:pos x="T4" y="T5"/>
                </a:cxn>
                <a:cxn ang="0">
                  <a:pos x="T6" y="T7"/>
                </a:cxn>
                <a:cxn ang="0">
                  <a:pos x="T8" y="T9"/>
                </a:cxn>
              </a:cxnLst>
              <a:rect l="0" t="0" r="r" b="b"/>
              <a:pathLst>
                <a:path w="494" h="766">
                  <a:moveTo>
                    <a:pt x="0" y="47"/>
                  </a:moveTo>
                  <a:lnTo>
                    <a:pt x="161" y="0"/>
                  </a:lnTo>
                  <a:lnTo>
                    <a:pt x="494" y="766"/>
                  </a:lnTo>
                  <a:lnTo>
                    <a:pt x="109" y="203"/>
                  </a:lnTo>
                  <a:lnTo>
                    <a:pt x="0" y="47"/>
                  </a:lnTo>
                  <a:close/>
                </a:path>
              </a:pathLst>
            </a:custGeom>
            <a:solidFill>
              <a:srgbClr val="63C3E4"/>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37" name="Freeform 32"/>
            <p:cNvSpPr/>
            <p:nvPr/>
          </p:nvSpPr>
          <p:spPr bwMode="auto">
            <a:xfrm>
              <a:off x="1313338" y="3188433"/>
              <a:ext cx="59469" cy="59469"/>
            </a:xfrm>
            <a:custGeom>
              <a:avLst/>
              <a:gdLst>
                <a:gd name="T0" fmla="*/ 7 w 31"/>
                <a:gd name="T1" fmla="*/ 24 h 31"/>
                <a:gd name="T2" fmla="*/ 23 w 31"/>
                <a:gd name="T3" fmla="*/ 7 h 31"/>
                <a:gd name="T4" fmla="*/ 31 w 31"/>
                <a:gd name="T5" fmla="*/ 9 h 31"/>
                <a:gd name="T6" fmla="*/ 16 w 31"/>
                <a:gd name="T7" fmla="*/ 0 h 31"/>
                <a:gd name="T8" fmla="*/ 0 w 31"/>
                <a:gd name="T9" fmla="*/ 17 h 31"/>
                <a:gd name="T10" fmla="*/ 9 w 31"/>
                <a:gd name="T11" fmla="*/ 31 h 31"/>
                <a:gd name="T12" fmla="*/ 7 w 31"/>
                <a:gd name="T13" fmla="*/ 24 h 31"/>
              </a:gdLst>
              <a:ahLst/>
              <a:cxnLst>
                <a:cxn ang="0">
                  <a:pos x="T0" y="T1"/>
                </a:cxn>
                <a:cxn ang="0">
                  <a:pos x="T2" y="T3"/>
                </a:cxn>
                <a:cxn ang="0">
                  <a:pos x="T4" y="T5"/>
                </a:cxn>
                <a:cxn ang="0">
                  <a:pos x="T6" y="T7"/>
                </a:cxn>
                <a:cxn ang="0">
                  <a:pos x="T8" y="T9"/>
                </a:cxn>
                <a:cxn ang="0">
                  <a:pos x="T10" y="T11"/>
                </a:cxn>
                <a:cxn ang="0">
                  <a:pos x="T12" y="T13"/>
                </a:cxn>
              </a:cxnLst>
              <a:rect l="0" t="0" r="r" b="b"/>
              <a:pathLst>
                <a:path w="31" h="31">
                  <a:moveTo>
                    <a:pt x="7" y="24"/>
                  </a:moveTo>
                  <a:cubicBezTo>
                    <a:pt x="7" y="15"/>
                    <a:pt x="14" y="7"/>
                    <a:pt x="23" y="7"/>
                  </a:cubicBezTo>
                  <a:cubicBezTo>
                    <a:pt x="26" y="7"/>
                    <a:pt x="29" y="8"/>
                    <a:pt x="31" y="9"/>
                  </a:cubicBezTo>
                  <a:cubicBezTo>
                    <a:pt x="28" y="4"/>
                    <a:pt x="23" y="0"/>
                    <a:pt x="16" y="0"/>
                  </a:cubicBezTo>
                  <a:cubicBezTo>
                    <a:pt x="7" y="0"/>
                    <a:pt x="0" y="8"/>
                    <a:pt x="0" y="17"/>
                  </a:cubicBezTo>
                  <a:cubicBezTo>
                    <a:pt x="0" y="23"/>
                    <a:pt x="3" y="29"/>
                    <a:pt x="9" y="31"/>
                  </a:cubicBezTo>
                  <a:cubicBezTo>
                    <a:pt x="8" y="29"/>
                    <a:pt x="7" y="27"/>
                    <a:pt x="7" y="24"/>
                  </a:cubicBezTo>
                </a:path>
              </a:pathLst>
            </a:custGeom>
            <a:solidFill>
              <a:srgbClr val="D3AB90"/>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38" name="Freeform 33"/>
            <p:cNvSpPr/>
            <p:nvPr/>
          </p:nvSpPr>
          <p:spPr bwMode="auto">
            <a:xfrm>
              <a:off x="2174410" y="3188433"/>
              <a:ext cx="60283" cy="59469"/>
            </a:xfrm>
            <a:custGeom>
              <a:avLst/>
              <a:gdLst>
                <a:gd name="T0" fmla="*/ 24 w 31"/>
                <a:gd name="T1" fmla="*/ 24 h 31"/>
                <a:gd name="T2" fmla="*/ 7 w 31"/>
                <a:gd name="T3" fmla="*/ 7 h 31"/>
                <a:gd name="T4" fmla="*/ 0 w 31"/>
                <a:gd name="T5" fmla="*/ 9 h 31"/>
                <a:gd name="T6" fmla="*/ 14 w 31"/>
                <a:gd name="T7" fmla="*/ 0 h 31"/>
                <a:gd name="T8" fmla="*/ 31 w 31"/>
                <a:gd name="T9" fmla="*/ 17 h 31"/>
                <a:gd name="T10" fmla="*/ 22 w 31"/>
                <a:gd name="T11" fmla="*/ 31 h 31"/>
                <a:gd name="T12" fmla="*/ 24 w 31"/>
                <a:gd name="T13" fmla="*/ 24 h 31"/>
              </a:gdLst>
              <a:ahLst/>
              <a:cxnLst>
                <a:cxn ang="0">
                  <a:pos x="T0" y="T1"/>
                </a:cxn>
                <a:cxn ang="0">
                  <a:pos x="T2" y="T3"/>
                </a:cxn>
                <a:cxn ang="0">
                  <a:pos x="T4" y="T5"/>
                </a:cxn>
                <a:cxn ang="0">
                  <a:pos x="T6" y="T7"/>
                </a:cxn>
                <a:cxn ang="0">
                  <a:pos x="T8" y="T9"/>
                </a:cxn>
                <a:cxn ang="0">
                  <a:pos x="T10" y="T11"/>
                </a:cxn>
                <a:cxn ang="0">
                  <a:pos x="T12" y="T13"/>
                </a:cxn>
              </a:cxnLst>
              <a:rect l="0" t="0" r="r" b="b"/>
              <a:pathLst>
                <a:path w="31" h="31">
                  <a:moveTo>
                    <a:pt x="24" y="24"/>
                  </a:moveTo>
                  <a:cubicBezTo>
                    <a:pt x="24" y="15"/>
                    <a:pt x="16" y="7"/>
                    <a:pt x="7" y="7"/>
                  </a:cubicBezTo>
                  <a:cubicBezTo>
                    <a:pt x="4" y="7"/>
                    <a:pt x="2" y="8"/>
                    <a:pt x="0" y="9"/>
                  </a:cubicBezTo>
                  <a:cubicBezTo>
                    <a:pt x="2" y="4"/>
                    <a:pt x="8" y="0"/>
                    <a:pt x="14" y="0"/>
                  </a:cubicBezTo>
                  <a:cubicBezTo>
                    <a:pt x="23" y="0"/>
                    <a:pt x="31" y="8"/>
                    <a:pt x="31" y="17"/>
                  </a:cubicBezTo>
                  <a:cubicBezTo>
                    <a:pt x="31" y="23"/>
                    <a:pt x="27" y="29"/>
                    <a:pt x="22" y="31"/>
                  </a:cubicBezTo>
                  <a:cubicBezTo>
                    <a:pt x="23" y="29"/>
                    <a:pt x="24" y="27"/>
                    <a:pt x="24" y="24"/>
                  </a:cubicBezTo>
                </a:path>
              </a:pathLst>
            </a:custGeom>
            <a:solidFill>
              <a:srgbClr val="DDAA87"/>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39" name="Freeform 34"/>
            <p:cNvSpPr/>
            <p:nvPr/>
          </p:nvSpPr>
          <p:spPr bwMode="auto">
            <a:xfrm>
              <a:off x="1306006" y="3188433"/>
              <a:ext cx="59469" cy="59469"/>
            </a:xfrm>
            <a:custGeom>
              <a:avLst/>
              <a:gdLst>
                <a:gd name="T0" fmla="*/ 7 w 31"/>
                <a:gd name="T1" fmla="*/ 24 h 31"/>
                <a:gd name="T2" fmla="*/ 24 w 31"/>
                <a:gd name="T3" fmla="*/ 7 h 31"/>
                <a:gd name="T4" fmla="*/ 31 w 31"/>
                <a:gd name="T5" fmla="*/ 9 h 31"/>
                <a:gd name="T6" fmla="*/ 17 w 31"/>
                <a:gd name="T7" fmla="*/ 0 h 31"/>
                <a:gd name="T8" fmla="*/ 0 w 31"/>
                <a:gd name="T9" fmla="*/ 17 h 31"/>
                <a:gd name="T10" fmla="*/ 9 w 31"/>
                <a:gd name="T11" fmla="*/ 31 h 31"/>
                <a:gd name="T12" fmla="*/ 7 w 31"/>
                <a:gd name="T13" fmla="*/ 24 h 31"/>
              </a:gdLst>
              <a:ahLst/>
              <a:cxnLst>
                <a:cxn ang="0">
                  <a:pos x="T0" y="T1"/>
                </a:cxn>
                <a:cxn ang="0">
                  <a:pos x="T2" y="T3"/>
                </a:cxn>
                <a:cxn ang="0">
                  <a:pos x="T4" y="T5"/>
                </a:cxn>
                <a:cxn ang="0">
                  <a:pos x="T6" y="T7"/>
                </a:cxn>
                <a:cxn ang="0">
                  <a:pos x="T8" y="T9"/>
                </a:cxn>
                <a:cxn ang="0">
                  <a:pos x="T10" y="T11"/>
                </a:cxn>
                <a:cxn ang="0">
                  <a:pos x="T12" y="T13"/>
                </a:cxn>
              </a:cxnLst>
              <a:rect l="0" t="0" r="r" b="b"/>
              <a:pathLst>
                <a:path w="31" h="31">
                  <a:moveTo>
                    <a:pt x="7" y="24"/>
                  </a:moveTo>
                  <a:cubicBezTo>
                    <a:pt x="7" y="15"/>
                    <a:pt x="15" y="7"/>
                    <a:pt x="24" y="7"/>
                  </a:cubicBezTo>
                  <a:cubicBezTo>
                    <a:pt x="26" y="7"/>
                    <a:pt x="29" y="8"/>
                    <a:pt x="31" y="9"/>
                  </a:cubicBezTo>
                  <a:cubicBezTo>
                    <a:pt x="28" y="4"/>
                    <a:pt x="23" y="0"/>
                    <a:pt x="17" y="0"/>
                  </a:cubicBezTo>
                  <a:cubicBezTo>
                    <a:pt x="7" y="0"/>
                    <a:pt x="0" y="8"/>
                    <a:pt x="0" y="17"/>
                  </a:cubicBezTo>
                  <a:cubicBezTo>
                    <a:pt x="0" y="23"/>
                    <a:pt x="4" y="29"/>
                    <a:pt x="9" y="31"/>
                  </a:cubicBezTo>
                  <a:cubicBezTo>
                    <a:pt x="8" y="29"/>
                    <a:pt x="7" y="27"/>
                    <a:pt x="7" y="24"/>
                  </a:cubicBezTo>
                </a:path>
              </a:pathLst>
            </a:custGeom>
            <a:solidFill>
              <a:srgbClr val="DDAA87"/>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40" name="Freeform 35"/>
            <p:cNvSpPr/>
            <p:nvPr/>
          </p:nvSpPr>
          <p:spPr bwMode="auto">
            <a:xfrm>
              <a:off x="1327187" y="2525317"/>
              <a:ext cx="886326" cy="639491"/>
            </a:xfrm>
            <a:custGeom>
              <a:avLst/>
              <a:gdLst>
                <a:gd name="T0" fmla="*/ 455 w 460"/>
                <a:gd name="T1" fmla="*/ 140 h 332"/>
                <a:gd name="T2" fmla="*/ 117 w 460"/>
                <a:gd name="T3" fmla="*/ 23 h 332"/>
                <a:gd name="T4" fmla="*/ 131 w 460"/>
                <a:gd name="T5" fmla="*/ 1 h 332"/>
                <a:gd name="T6" fmla="*/ 63 w 460"/>
                <a:gd name="T7" fmla="*/ 45 h 332"/>
                <a:gd name="T8" fmla="*/ 53 w 460"/>
                <a:gd name="T9" fmla="*/ 54 h 332"/>
                <a:gd name="T10" fmla="*/ 52 w 460"/>
                <a:gd name="T11" fmla="*/ 55 h 332"/>
                <a:gd name="T12" fmla="*/ 52 w 460"/>
                <a:gd name="T13" fmla="*/ 55 h 332"/>
                <a:gd name="T14" fmla="*/ 35 w 460"/>
                <a:gd name="T15" fmla="*/ 113 h 332"/>
                <a:gd name="T16" fmla="*/ 29 w 460"/>
                <a:gd name="T17" fmla="*/ 314 h 332"/>
                <a:gd name="T18" fmla="*/ 29 w 460"/>
                <a:gd name="T19" fmla="*/ 315 h 332"/>
                <a:gd name="T20" fmla="*/ 32 w 460"/>
                <a:gd name="T21" fmla="*/ 324 h 332"/>
                <a:gd name="T22" fmla="*/ 40 w 460"/>
                <a:gd name="T23" fmla="*/ 311 h 332"/>
                <a:gd name="T24" fmla="*/ 47 w 460"/>
                <a:gd name="T25" fmla="*/ 264 h 332"/>
                <a:gd name="T26" fmla="*/ 68 w 460"/>
                <a:gd name="T27" fmla="*/ 172 h 332"/>
                <a:gd name="T28" fmla="*/ 75 w 460"/>
                <a:gd name="T29" fmla="*/ 173 h 332"/>
                <a:gd name="T30" fmla="*/ 338 w 460"/>
                <a:gd name="T31" fmla="*/ 218 h 332"/>
                <a:gd name="T32" fmla="*/ 327 w 460"/>
                <a:gd name="T33" fmla="*/ 209 h 332"/>
                <a:gd name="T34" fmla="*/ 381 w 460"/>
                <a:gd name="T35" fmla="*/ 193 h 332"/>
                <a:gd name="T36" fmla="*/ 400 w 460"/>
                <a:gd name="T37" fmla="*/ 191 h 332"/>
                <a:gd name="T38" fmla="*/ 410 w 460"/>
                <a:gd name="T39" fmla="*/ 204 h 332"/>
                <a:gd name="T40" fmla="*/ 418 w 460"/>
                <a:gd name="T41" fmla="*/ 245 h 332"/>
                <a:gd name="T42" fmla="*/ 431 w 460"/>
                <a:gd name="T43" fmla="*/ 332 h 332"/>
                <a:gd name="T44" fmla="*/ 440 w 460"/>
                <a:gd name="T45" fmla="*/ 324 h 332"/>
                <a:gd name="T46" fmla="*/ 453 w 460"/>
                <a:gd name="T47" fmla="*/ 213 h 332"/>
                <a:gd name="T48" fmla="*/ 455 w 460"/>
                <a:gd name="T49" fmla="*/ 14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332">
                  <a:moveTo>
                    <a:pt x="455" y="140"/>
                  </a:moveTo>
                  <a:cubicBezTo>
                    <a:pt x="420" y="0"/>
                    <a:pt x="202" y="9"/>
                    <a:pt x="117" y="23"/>
                  </a:cubicBezTo>
                  <a:cubicBezTo>
                    <a:pt x="116" y="15"/>
                    <a:pt x="131" y="1"/>
                    <a:pt x="131" y="1"/>
                  </a:cubicBezTo>
                  <a:cubicBezTo>
                    <a:pt x="99" y="16"/>
                    <a:pt x="75" y="34"/>
                    <a:pt x="63" y="45"/>
                  </a:cubicBezTo>
                  <a:cubicBezTo>
                    <a:pt x="59" y="48"/>
                    <a:pt x="56" y="51"/>
                    <a:pt x="53" y="54"/>
                  </a:cubicBezTo>
                  <a:cubicBezTo>
                    <a:pt x="52" y="55"/>
                    <a:pt x="52" y="55"/>
                    <a:pt x="52" y="55"/>
                  </a:cubicBezTo>
                  <a:cubicBezTo>
                    <a:pt x="52" y="55"/>
                    <a:pt x="52" y="55"/>
                    <a:pt x="52" y="55"/>
                  </a:cubicBezTo>
                  <a:cubicBezTo>
                    <a:pt x="34" y="74"/>
                    <a:pt x="31" y="95"/>
                    <a:pt x="35" y="113"/>
                  </a:cubicBezTo>
                  <a:cubicBezTo>
                    <a:pt x="13" y="157"/>
                    <a:pt x="0" y="223"/>
                    <a:pt x="29" y="314"/>
                  </a:cubicBezTo>
                  <a:cubicBezTo>
                    <a:pt x="29" y="314"/>
                    <a:pt x="29" y="315"/>
                    <a:pt x="29" y="315"/>
                  </a:cubicBezTo>
                  <a:cubicBezTo>
                    <a:pt x="30" y="318"/>
                    <a:pt x="31" y="321"/>
                    <a:pt x="32" y="324"/>
                  </a:cubicBezTo>
                  <a:cubicBezTo>
                    <a:pt x="40" y="311"/>
                    <a:pt x="40" y="311"/>
                    <a:pt x="40" y="311"/>
                  </a:cubicBezTo>
                  <a:cubicBezTo>
                    <a:pt x="40" y="311"/>
                    <a:pt x="42" y="290"/>
                    <a:pt x="47" y="264"/>
                  </a:cubicBezTo>
                  <a:cubicBezTo>
                    <a:pt x="68" y="172"/>
                    <a:pt x="68" y="172"/>
                    <a:pt x="68" y="172"/>
                  </a:cubicBezTo>
                  <a:cubicBezTo>
                    <a:pt x="68" y="172"/>
                    <a:pt x="71" y="172"/>
                    <a:pt x="75" y="173"/>
                  </a:cubicBezTo>
                  <a:cubicBezTo>
                    <a:pt x="127" y="192"/>
                    <a:pt x="223" y="220"/>
                    <a:pt x="338" y="218"/>
                  </a:cubicBezTo>
                  <a:cubicBezTo>
                    <a:pt x="327" y="209"/>
                    <a:pt x="327" y="209"/>
                    <a:pt x="327" y="209"/>
                  </a:cubicBezTo>
                  <a:cubicBezTo>
                    <a:pt x="327" y="209"/>
                    <a:pt x="351" y="203"/>
                    <a:pt x="381" y="193"/>
                  </a:cubicBezTo>
                  <a:cubicBezTo>
                    <a:pt x="387" y="193"/>
                    <a:pt x="394" y="192"/>
                    <a:pt x="400" y="191"/>
                  </a:cubicBezTo>
                  <a:cubicBezTo>
                    <a:pt x="410" y="204"/>
                    <a:pt x="410" y="204"/>
                    <a:pt x="410" y="204"/>
                  </a:cubicBezTo>
                  <a:cubicBezTo>
                    <a:pt x="410" y="204"/>
                    <a:pt x="415" y="232"/>
                    <a:pt x="418" y="245"/>
                  </a:cubicBezTo>
                  <a:cubicBezTo>
                    <a:pt x="421" y="257"/>
                    <a:pt x="431" y="332"/>
                    <a:pt x="431" y="332"/>
                  </a:cubicBezTo>
                  <a:cubicBezTo>
                    <a:pt x="440" y="324"/>
                    <a:pt x="440" y="324"/>
                    <a:pt x="440" y="324"/>
                  </a:cubicBezTo>
                  <a:cubicBezTo>
                    <a:pt x="440" y="324"/>
                    <a:pt x="452" y="234"/>
                    <a:pt x="453" y="213"/>
                  </a:cubicBezTo>
                  <a:cubicBezTo>
                    <a:pt x="453" y="195"/>
                    <a:pt x="460" y="154"/>
                    <a:pt x="455" y="140"/>
                  </a:cubicBezTo>
                </a:path>
              </a:pathLst>
            </a:custGeom>
            <a:solidFill>
              <a:srgbClr val="753C29"/>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41" name="Freeform 36"/>
            <p:cNvSpPr/>
            <p:nvPr/>
          </p:nvSpPr>
          <p:spPr bwMode="auto">
            <a:xfrm>
              <a:off x="1367104" y="6007082"/>
              <a:ext cx="348665" cy="125454"/>
            </a:xfrm>
            <a:custGeom>
              <a:avLst/>
              <a:gdLst>
                <a:gd name="T0" fmla="*/ 94 w 181"/>
                <a:gd name="T1" fmla="*/ 1 h 65"/>
                <a:gd name="T2" fmla="*/ 90 w 181"/>
                <a:gd name="T3" fmla="*/ 0 h 65"/>
                <a:gd name="T4" fmla="*/ 87 w 181"/>
                <a:gd name="T5" fmla="*/ 1 h 65"/>
                <a:gd name="T6" fmla="*/ 85 w 181"/>
                <a:gd name="T7" fmla="*/ 1 h 65"/>
                <a:gd name="T8" fmla="*/ 85 w 181"/>
                <a:gd name="T9" fmla="*/ 1 h 65"/>
                <a:gd name="T10" fmla="*/ 0 w 181"/>
                <a:gd name="T11" fmla="*/ 65 h 65"/>
                <a:gd name="T12" fmla="*/ 181 w 181"/>
                <a:gd name="T13" fmla="*/ 65 h 65"/>
                <a:gd name="T14" fmla="*/ 181 w 181"/>
                <a:gd name="T15" fmla="*/ 1 h 65"/>
                <a:gd name="T16" fmla="*/ 94 w 181"/>
                <a:gd name="T17"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 h="65">
                  <a:moveTo>
                    <a:pt x="94" y="1"/>
                  </a:moveTo>
                  <a:cubicBezTo>
                    <a:pt x="93" y="1"/>
                    <a:pt x="92" y="0"/>
                    <a:pt x="90" y="0"/>
                  </a:cubicBezTo>
                  <a:cubicBezTo>
                    <a:pt x="89" y="0"/>
                    <a:pt x="88" y="1"/>
                    <a:pt x="87" y="1"/>
                  </a:cubicBezTo>
                  <a:cubicBezTo>
                    <a:pt x="85" y="1"/>
                    <a:pt x="85" y="1"/>
                    <a:pt x="85" y="1"/>
                  </a:cubicBezTo>
                  <a:cubicBezTo>
                    <a:pt x="85" y="1"/>
                    <a:pt x="85" y="1"/>
                    <a:pt x="85" y="1"/>
                  </a:cubicBezTo>
                  <a:cubicBezTo>
                    <a:pt x="37" y="3"/>
                    <a:pt x="0" y="31"/>
                    <a:pt x="0" y="65"/>
                  </a:cubicBezTo>
                  <a:cubicBezTo>
                    <a:pt x="181" y="65"/>
                    <a:pt x="181" y="65"/>
                    <a:pt x="181" y="65"/>
                  </a:cubicBezTo>
                  <a:cubicBezTo>
                    <a:pt x="181" y="1"/>
                    <a:pt x="181" y="1"/>
                    <a:pt x="181" y="1"/>
                  </a:cubicBezTo>
                  <a:lnTo>
                    <a:pt x="94" y="1"/>
                  </a:lnTo>
                  <a:close/>
                </a:path>
              </a:pathLst>
            </a:custGeom>
            <a:solidFill>
              <a:srgbClr val="373844"/>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42" name="Freeform 37"/>
            <p:cNvSpPr/>
            <p:nvPr/>
          </p:nvSpPr>
          <p:spPr bwMode="auto">
            <a:xfrm>
              <a:off x="1845297" y="6007082"/>
              <a:ext cx="348665" cy="125454"/>
            </a:xfrm>
            <a:custGeom>
              <a:avLst/>
              <a:gdLst>
                <a:gd name="T0" fmla="*/ 87 w 181"/>
                <a:gd name="T1" fmla="*/ 1 h 65"/>
                <a:gd name="T2" fmla="*/ 91 w 181"/>
                <a:gd name="T3" fmla="*/ 0 h 65"/>
                <a:gd name="T4" fmla="*/ 94 w 181"/>
                <a:gd name="T5" fmla="*/ 1 h 65"/>
                <a:gd name="T6" fmla="*/ 96 w 181"/>
                <a:gd name="T7" fmla="*/ 1 h 65"/>
                <a:gd name="T8" fmla="*/ 96 w 181"/>
                <a:gd name="T9" fmla="*/ 1 h 65"/>
                <a:gd name="T10" fmla="*/ 181 w 181"/>
                <a:gd name="T11" fmla="*/ 65 h 65"/>
                <a:gd name="T12" fmla="*/ 0 w 181"/>
                <a:gd name="T13" fmla="*/ 65 h 65"/>
                <a:gd name="T14" fmla="*/ 0 w 181"/>
                <a:gd name="T15" fmla="*/ 1 h 65"/>
                <a:gd name="T16" fmla="*/ 87 w 181"/>
                <a:gd name="T17"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 h="65">
                  <a:moveTo>
                    <a:pt x="87" y="1"/>
                  </a:moveTo>
                  <a:cubicBezTo>
                    <a:pt x="88" y="1"/>
                    <a:pt x="89" y="0"/>
                    <a:pt x="91" y="0"/>
                  </a:cubicBezTo>
                  <a:cubicBezTo>
                    <a:pt x="92" y="0"/>
                    <a:pt x="93" y="1"/>
                    <a:pt x="94" y="1"/>
                  </a:cubicBezTo>
                  <a:cubicBezTo>
                    <a:pt x="96" y="1"/>
                    <a:pt x="96" y="1"/>
                    <a:pt x="96" y="1"/>
                  </a:cubicBezTo>
                  <a:cubicBezTo>
                    <a:pt x="96" y="1"/>
                    <a:pt x="96" y="1"/>
                    <a:pt x="96" y="1"/>
                  </a:cubicBezTo>
                  <a:cubicBezTo>
                    <a:pt x="144" y="3"/>
                    <a:pt x="181" y="31"/>
                    <a:pt x="181" y="65"/>
                  </a:cubicBezTo>
                  <a:cubicBezTo>
                    <a:pt x="0" y="65"/>
                    <a:pt x="0" y="65"/>
                    <a:pt x="0" y="65"/>
                  </a:cubicBezTo>
                  <a:cubicBezTo>
                    <a:pt x="0" y="1"/>
                    <a:pt x="0" y="1"/>
                    <a:pt x="0" y="1"/>
                  </a:cubicBezTo>
                  <a:lnTo>
                    <a:pt x="87" y="1"/>
                  </a:lnTo>
                  <a:close/>
                </a:path>
              </a:pathLst>
            </a:custGeom>
            <a:solidFill>
              <a:srgbClr val="2D2E3A"/>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43" name="Freeform 38"/>
            <p:cNvSpPr/>
            <p:nvPr/>
          </p:nvSpPr>
          <p:spPr bwMode="auto">
            <a:xfrm>
              <a:off x="1876253" y="4575763"/>
              <a:ext cx="316080" cy="74947"/>
            </a:xfrm>
            <a:custGeom>
              <a:avLst/>
              <a:gdLst>
                <a:gd name="T0" fmla="*/ 10 w 164"/>
                <a:gd name="T1" fmla="*/ 39 h 39"/>
                <a:gd name="T2" fmla="*/ 155 w 164"/>
                <a:gd name="T3" fmla="*/ 39 h 39"/>
                <a:gd name="T4" fmla="*/ 164 w 164"/>
                <a:gd name="T5" fmla="*/ 29 h 39"/>
                <a:gd name="T6" fmla="*/ 164 w 164"/>
                <a:gd name="T7" fmla="*/ 10 h 39"/>
                <a:gd name="T8" fmla="*/ 155 w 164"/>
                <a:gd name="T9" fmla="*/ 0 h 39"/>
                <a:gd name="T10" fmla="*/ 10 w 164"/>
                <a:gd name="T11" fmla="*/ 0 h 39"/>
                <a:gd name="T12" fmla="*/ 0 w 164"/>
                <a:gd name="T13" fmla="*/ 10 h 39"/>
                <a:gd name="T14" fmla="*/ 0 w 164"/>
                <a:gd name="T15" fmla="*/ 29 h 39"/>
                <a:gd name="T16" fmla="*/ 10 w 164"/>
                <a:gd name="T1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39">
                  <a:moveTo>
                    <a:pt x="10" y="39"/>
                  </a:moveTo>
                  <a:cubicBezTo>
                    <a:pt x="155" y="39"/>
                    <a:pt x="155" y="39"/>
                    <a:pt x="155" y="39"/>
                  </a:cubicBezTo>
                  <a:cubicBezTo>
                    <a:pt x="160" y="39"/>
                    <a:pt x="164" y="35"/>
                    <a:pt x="164" y="29"/>
                  </a:cubicBezTo>
                  <a:cubicBezTo>
                    <a:pt x="164" y="10"/>
                    <a:pt x="164" y="10"/>
                    <a:pt x="164" y="10"/>
                  </a:cubicBezTo>
                  <a:cubicBezTo>
                    <a:pt x="164" y="4"/>
                    <a:pt x="160" y="0"/>
                    <a:pt x="155" y="0"/>
                  </a:cubicBezTo>
                  <a:cubicBezTo>
                    <a:pt x="10" y="0"/>
                    <a:pt x="10" y="0"/>
                    <a:pt x="10" y="0"/>
                  </a:cubicBezTo>
                  <a:cubicBezTo>
                    <a:pt x="5" y="0"/>
                    <a:pt x="0" y="4"/>
                    <a:pt x="0" y="10"/>
                  </a:cubicBezTo>
                  <a:cubicBezTo>
                    <a:pt x="0" y="29"/>
                    <a:pt x="0" y="29"/>
                    <a:pt x="0" y="29"/>
                  </a:cubicBezTo>
                  <a:cubicBezTo>
                    <a:pt x="0" y="35"/>
                    <a:pt x="5" y="39"/>
                    <a:pt x="10" y="39"/>
                  </a:cubicBezTo>
                </a:path>
              </a:pathLst>
            </a:custGeom>
            <a:solidFill>
              <a:srgbClr val="63C3E4"/>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44" name="Freeform 39"/>
            <p:cNvSpPr/>
            <p:nvPr/>
          </p:nvSpPr>
          <p:spPr bwMode="auto">
            <a:xfrm>
              <a:off x="1357328" y="4575763"/>
              <a:ext cx="316080" cy="74947"/>
            </a:xfrm>
            <a:custGeom>
              <a:avLst/>
              <a:gdLst>
                <a:gd name="T0" fmla="*/ 9 w 164"/>
                <a:gd name="T1" fmla="*/ 39 h 39"/>
                <a:gd name="T2" fmla="*/ 154 w 164"/>
                <a:gd name="T3" fmla="*/ 39 h 39"/>
                <a:gd name="T4" fmla="*/ 164 w 164"/>
                <a:gd name="T5" fmla="*/ 29 h 39"/>
                <a:gd name="T6" fmla="*/ 164 w 164"/>
                <a:gd name="T7" fmla="*/ 10 h 39"/>
                <a:gd name="T8" fmla="*/ 154 w 164"/>
                <a:gd name="T9" fmla="*/ 0 h 39"/>
                <a:gd name="T10" fmla="*/ 9 w 164"/>
                <a:gd name="T11" fmla="*/ 0 h 39"/>
                <a:gd name="T12" fmla="*/ 0 w 164"/>
                <a:gd name="T13" fmla="*/ 10 h 39"/>
                <a:gd name="T14" fmla="*/ 0 w 164"/>
                <a:gd name="T15" fmla="*/ 29 h 39"/>
                <a:gd name="T16" fmla="*/ 9 w 164"/>
                <a:gd name="T1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39">
                  <a:moveTo>
                    <a:pt x="9" y="39"/>
                  </a:moveTo>
                  <a:cubicBezTo>
                    <a:pt x="154" y="39"/>
                    <a:pt x="154" y="39"/>
                    <a:pt x="154" y="39"/>
                  </a:cubicBezTo>
                  <a:cubicBezTo>
                    <a:pt x="160" y="39"/>
                    <a:pt x="164" y="35"/>
                    <a:pt x="164" y="29"/>
                  </a:cubicBezTo>
                  <a:cubicBezTo>
                    <a:pt x="164" y="10"/>
                    <a:pt x="164" y="10"/>
                    <a:pt x="164" y="10"/>
                  </a:cubicBezTo>
                  <a:cubicBezTo>
                    <a:pt x="164" y="4"/>
                    <a:pt x="160" y="0"/>
                    <a:pt x="154" y="0"/>
                  </a:cubicBezTo>
                  <a:cubicBezTo>
                    <a:pt x="9" y="0"/>
                    <a:pt x="9" y="0"/>
                    <a:pt x="9" y="0"/>
                  </a:cubicBezTo>
                  <a:cubicBezTo>
                    <a:pt x="4" y="0"/>
                    <a:pt x="0" y="4"/>
                    <a:pt x="0" y="10"/>
                  </a:cubicBezTo>
                  <a:cubicBezTo>
                    <a:pt x="0" y="29"/>
                    <a:pt x="0" y="29"/>
                    <a:pt x="0" y="29"/>
                  </a:cubicBezTo>
                  <a:cubicBezTo>
                    <a:pt x="0" y="35"/>
                    <a:pt x="4" y="39"/>
                    <a:pt x="9" y="39"/>
                  </a:cubicBezTo>
                </a:path>
              </a:pathLst>
            </a:custGeom>
            <a:solidFill>
              <a:srgbClr val="63C3E4"/>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45" name="Freeform 40"/>
            <p:cNvSpPr/>
            <p:nvPr/>
          </p:nvSpPr>
          <p:spPr bwMode="auto">
            <a:xfrm>
              <a:off x="2933653" y="3502069"/>
              <a:ext cx="572691" cy="153967"/>
            </a:xfrm>
            <a:custGeom>
              <a:avLst/>
              <a:gdLst>
                <a:gd name="T0" fmla="*/ 255 w 297"/>
                <a:gd name="T1" fmla="*/ 14 h 80"/>
                <a:gd name="T2" fmla="*/ 134 w 297"/>
                <a:gd name="T3" fmla="*/ 12 h 80"/>
                <a:gd name="T4" fmla="*/ 132 w 297"/>
                <a:gd name="T5" fmla="*/ 1 h 80"/>
                <a:gd name="T6" fmla="*/ 78 w 297"/>
                <a:gd name="T7" fmla="*/ 13 h 80"/>
                <a:gd name="T8" fmla="*/ 50 w 297"/>
                <a:gd name="T9" fmla="*/ 14 h 80"/>
                <a:gd name="T10" fmla="*/ 0 w 297"/>
                <a:gd name="T11" fmla="*/ 48 h 80"/>
                <a:gd name="T12" fmla="*/ 63 w 297"/>
                <a:gd name="T13" fmla="*/ 80 h 80"/>
                <a:gd name="T14" fmla="*/ 201 w 297"/>
                <a:gd name="T15" fmla="*/ 48 h 80"/>
                <a:gd name="T16" fmla="*/ 255 w 297"/>
                <a:gd name="T17" fmla="*/ 1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80">
                  <a:moveTo>
                    <a:pt x="255" y="14"/>
                  </a:moveTo>
                  <a:cubicBezTo>
                    <a:pt x="255" y="14"/>
                    <a:pt x="192" y="13"/>
                    <a:pt x="134" y="12"/>
                  </a:cubicBezTo>
                  <a:cubicBezTo>
                    <a:pt x="140" y="7"/>
                    <a:pt x="144" y="2"/>
                    <a:pt x="132" y="1"/>
                  </a:cubicBezTo>
                  <a:cubicBezTo>
                    <a:pt x="118" y="0"/>
                    <a:pt x="95" y="7"/>
                    <a:pt x="78" y="13"/>
                  </a:cubicBezTo>
                  <a:cubicBezTo>
                    <a:pt x="67" y="13"/>
                    <a:pt x="57" y="14"/>
                    <a:pt x="50" y="14"/>
                  </a:cubicBezTo>
                  <a:cubicBezTo>
                    <a:pt x="0" y="19"/>
                    <a:pt x="0" y="48"/>
                    <a:pt x="0" y="48"/>
                  </a:cubicBezTo>
                  <a:cubicBezTo>
                    <a:pt x="63" y="80"/>
                    <a:pt x="63" y="80"/>
                    <a:pt x="63" y="80"/>
                  </a:cubicBezTo>
                  <a:cubicBezTo>
                    <a:pt x="63" y="80"/>
                    <a:pt x="106" y="59"/>
                    <a:pt x="201" y="48"/>
                  </a:cubicBezTo>
                  <a:cubicBezTo>
                    <a:pt x="297" y="38"/>
                    <a:pt x="255" y="14"/>
                    <a:pt x="255" y="14"/>
                  </a:cubicBezTo>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46" name="Freeform 100"/>
            <p:cNvSpPr/>
            <p:nvPr/>
          </p:nvSpPr>
          <p:spPr bwMode="auto">
            <a:xfrm>
              <a:off x="1715769" y="3449932"/>
              <a:ext cx="181664" cy="39103"/>
            </a:xfrm>
            <a:custGeom>
              <a:avLst/>
              <a:gdLst>
                <a:gd name="T0" fmla="*/ 0 w 94"/>
                <a:gd name="T1" fmla="*/ 0 h 20"/>
                <a:gd name="T2" fmla="*/ 0 w 94"/>
                <a:gd name="T3" fmla="*/ 1 h 20"/>
                <a:gd name="T4" fmla="*/ 47 w 94"/>
                <a:gd name="T5" fmla="*/ 20 h 20"/>
                <a:gd name="T6" fmla="*/ 94 w 94"/>
                <a:gd name="T7" fmla="*/ 1 h 20"/>
                <a:gd name="T8" fmla="*/ 94 w 94"/>
                <a:gd name="T9" fmla="*/ 0 h 20"/>
                <a:gd name="T10" fmla="*/ 0 w 94"/>
                <a:gd name="T11" fmla="*/ 0 h 20"/>
              </a:gdLst>
              <a:ahLst/>
              <a:cxnLst>
                <a:cxn ang="0">
                  <a:pos x="T0" y="T1"/>
                </a:cxn>
                <a:cxn ang="0">
                  <a:pos x="T2" y="T3"/>
                </a:cxn>
                <a:cxn ang="0">
                  <a:pos x="T4" y="T5"/>
                </a:cxn>
                <a:cxn ang="0">
                  <a:pos x="T6" y="T7"/>
                </a:cxn>
                <a:cxn ang="0">
                  <a:pos x="T8" y="T9"/>
                </a:cxn>
                <a:cxn ang="0">
                  <a:pos x="T10" y="T11"/>
                </a:cxn>
              </a:cxnLst>
              <a:rect l="0" t="0" r="r" b="b"/>
              <a:pathLst>
                <a:path w="94" h="20">
                  <a:moveTo>
                    <a:pt x="0" y="0"/>
                  </a:moveTo>
                  <a:cubicBezTo>
                    <a:pt x="0" y="0"/>
                    <a:pt x="0" y="0"/>
                    <a:pt x="0" y="1"/>
                  </a:cubicBezTo>
                  <a:cubicBezTo>
                    <a:pt x="0" y="11"/>
                    <a:pt x="21" y="20"/>
                    <a:pt x="47" y="20"/>
                  </a:cubicBezTo>
                  <a:cubicBezTo>
                    <a:pt x="73" y="20"/>
                    <a:pt x="94" y="11"/>
                    <a:pt x="94" y="1"/>
                  </a:cubicBezTo>
                  <a:cubicBezTo>
                    <a:pt x="94" y="0"/>
                    <a:pt x="94" y="0"/>
                    <a:pt x="94" y="0"/>
                  </a:cubicBezTo>
                  <a:lnTo>
                    <a:pt x="0" y="0"/>
                  </a:lnTo>
                  <a:close/>
                </a:path>
              </a:pathLst>
            </a:custGeom>
            <a:solidFill>
              <a:srgbClr val="DDAA87"/>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47" name="Freeform 101"/>
            <p:cNvSpPr>
              <a:spLocks noEditPoints="1"/>
            </p:cNvSpPr>
            <p:nvPr/>
          </p:nvSpPr>
          <p:spPr bwMode="auto">
            <a:xfrm>
              <a:off x="1385026" y="3085789"/>
              <a:ext cx="780423" cy="242762"/>
            </a:xfrm>
            <a:custGeom>
              <a:avLst/>
              <a:gdLst>
                <a:gd name="T0" fmla="*/ 401 w 405"/>
                <a:gd name="T1" fmla="*/ 7 h 126"/>
                <a:gd name="T2" fmla="*/ 369 w 405"/>
                <a:gd name="T3" fmla="*/ 7 h 126"/>
                <a:gd name="T4" fmla="*/ 253 w 405"/>
                <a:gd name="T5" fmla="*/ 14 h 126"/>
                <a:gd name="T6" fmla="*/ 202 w 405"/>
                <a:gd name="T7" fmla="*/ 19 h 126"/>
                <a:gd name="T8" fmla="*/ 152 w 405"/>
                <a:gd name="T9" fmla="*/ 14 h 126"/>
                <a:gd name="T10" fmla="*/ 36 w 405"/>
                <a:gd name="T11" fmla="*/ 7 h 126"/>
                <a:gd name="T12" fmla="*/ 4 w 405"/>
                <a:gd name="T13" fmla="*/ 7 h 126"/>
                <a:gd name="T14" fmla="*/ 4 w 405"/>
                <a:gd name="T15" fmla="*/ 35 h 126"/>
                <a:gd name="T16" fmla="*/ 13 w 405"/>
                <a:gd name="T17" fmla="*/ 42 h 126"/>
                <a:gd name="T18" fmla="*/ 24 w 405"/>
                <a:gd name="T19" fmla="*/ 84 h 126"/>
                <a:gd name="T20" fmla="*/ 40 w 405"/>
                <a:gd name="T21" fmla="*/ 109 h 126"/>
                <a:gd name="T22" fmla="*/ 63 w 405"/>
                <a:gd name="T23" fmla="*/ 121 h 126"/>
                <a:gd name="T24" fmla="*/ 133 w 405"/>
                <a:gd name="T25" fmla="*/ 116 h 126"/>
                <a:gd name="T26" fmla="*/ 174 w 405"/>
                <a:gd name="T27" fmla="*/ 60 h 126"/>
                <a:gd name="T28" fmla="*/ 198 w 405"/>
                <a:gd name="T29" fmla="*/ 36 h 126"/>
                <a:gd name="T30" fmla="*/ 201 w 405"/>
                <a:gd name="T31" fmla="*/ 36 h 126"/>
                <a:gd name="T32" fmla="*/ 206 w 405"/>
                <a:gd name="T33" fmla="*/ 36 h 126"/>
                <a:gd name="T34" fmla="*/ 231 w 405"/>
                <a:gd name="T35" fmla="*/ 60 h 126"/>
                <a:gd name="T36" fmla="*/ 272 w 405"/>
                <a:gd name="T37" fmla="*/ 116 h 126"/>
                <a:gd name="T38" fmla="*/ 342 w 405"/>
                <a:gd name="T39" fmla="*/ 121 h 126"/>
                <a:gd name="T40" fmla="*/ 365 w 405"/>
                <a:gd name="T41" fmla="*/ 109 h 126"/>
                <a:gd name="T42" fmla="*/ 381 w 405"/>
                <a:gd name="T43" fmla="*/ 84 h 126"/>
                <a:gd name="T44" fmla="*/ 391 w 405"/>
                <a:gd name="T45" fmla="*/ 42 h 126"/>
                <a:gd name="T46" fmla="*/ 401 w 405"/>
                <a:gd name="T47" fmla="*/ 35 h 126"/>
                <a:gd name="T48" fmla="*/ 401 w 405"/>
                <a:gd name="T49" fmla="*/ 7 h 126"/>
                <a:gd name="T50" fmla="*/ 162 w 405"/>
                <a:gd name="T51" fmla="*/ 61 h 126"/>
                <a:gd name="T52" fmla="*/ 126 w 405"/>
                <a:gd name="T53" fmla="*/ 111 h 126"/>
                <a:gd name="T54" fmla="*/ 58 w 405"/>
                <a:gd name="T55" fmla="*/ 112 h 126"/>
                <a:gd name="T56" fmla="*/ 26 w 405"/>
                <a:gd name="T57" fmla="*/ 28 h 126"/>
                <a:gd name="T58" fmla="*/ 89 w 405"/>
                <a:gd name="T59" fmla="*/ 15 h 126"/>
                <a:gd name="T60" fmla="*/ 148 w 405"/>
                <a:gd name="T61" fmla="*/ 22 h 126"/>
                <a:gd name="T62" fmla="*/ 162 w 405"/>
                <a:gd name="T63" fmla="*/ 61 h 126"/>
                <a:gd name="T64" fmla="*/ 347 w 405"/>
                <a:gd name="T65" fmla="*/ 112 h 126"/>
                <a:gd name="T66" fmla="*/ 279 w 405"/>
                <a:gd name="T67" fmla="*/ 111 h 126"/>
                <a:gd name="T68" fmla="*/ 243 w 405"/>
                <a:gd name="T69" fmla="*/ 61 h 126"/>
                <a:gd name="T70" fmla="*/ 257 w 405"/>
                <a:gd name="T71" fmla="*/ 22 h 126"/>
                <a:gd name="T72" fmla="*/ 316 w 405"/>
                <a:gd name="T73" fmla="*/ 15 h 126"/>
                <a:gd name="T74" fmla="*/ 379 w 405"/>
                <a:gd name="T75" fmla="*/ 28 h 126"/>
                <a:gd name="T76" fmla="*/ 347 w 405"/>
                <a:gd name="T77" fmla="*/ 11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5" h="126">
                  <a:moveTo>
                    <a:pt x="401" y="7"/>
                  </a:moveTo>
                  <a:cubicBezTo>
                    <a:pt x="401" y="7"/>
                    <a:pt x="378" y="7"/>
                    <a:pt x="369" y="7"/>
                  </a:cubicBezTo>
                  <a:cubicBezTo>
                    <a:pt x="360" y="8"/>
                    <a:pt x="323" y="0"/>
                    <a:pt x="253" y="14"/>
                  </a:cubicBezTo>
                  <a:cubicBezTo>
                    <a:pt x="253" y="14"/>
                    <a:pt x="231" y="19"/>
                    <a:pt x="202" y="19"/>
                  </a:cubicBezTo>
                  <a:cubicBezTo>
                    <a:pt x="174" y="19"/>
                    <a:pt x="152" y="14"/>
                    <a:pt x="152" y="14"/>
                  </a:cubicBezTo>
                  <a:cubicBezTo>
                    <a:pt x="82" y="0"/>
                    <a:pt x="45" y="8"/>
                    <a:pt x="36" y="7"/>
                  </a:cubicBezTo>
                  <a:cubicBezTo>
                    <a:pt x="27" y="7"/>
                    <a:pt x="4" y="7"/>
                    <a:pt x="4" y="7"/>
                  </a:cubicBezTo>
                  <a:cubicBezTo>
                    <a:pt x="0" y="22"/>
                    <a:pt x="3" y="34"/>
                    <a:pt x="4" y="35"/>
                  </a:cubicBezTo>
                  <a:cubicBezTo>
                    <a:pt x="5" y="36"/>
                    <a:pt x="10" y="36"/>
                    <a:pt x="13" y="42"/>
                  </a:cubicBezTo>
                  <a:cubicBezTo>
                    <a:pt x="17" y="48"/>
                    <a:pt x="18" y="64"/>
                    <a:pt x="24" y="84"/>
                  </a:cubicBezTo>
                  <a:cubicBezTo>
                    <a:pt x="27" y="93"/>
                    <a:pt x="33" y="103"/>
                    <a:pt x="40" y="109"/>
                  </a:cubicBezTo>
                  <a:cubicBezTo>
                    <a:pt x="48" y="116"/>
                    <a:pt x="57" y="120"/>
                    <a:pt x="63" y="121"/>
                  </a:cubicBezTo>
                  <a:cubicBezTo>
                    <a:pt x="75" y="124"/>
                    <a:pt x="111" y="126"/>
                    <a:pt x="133" y="116"/>
                  </a:cubicBezTo>
                  <a:cubicBezTo>
                    <a:pt x="155" y="106"/>
                    <a:pt x="165" y="83"/>
                    <a:pt x="174" y="60"/>
                  </a:cubicBezTo>
                  <a:cubicBezTo>
                    <a:pt x="182" y="37"/>
                    <a:pt x="198" y="36"/>
                    <a:pt x="198" y="36"/>
                  </a:cubicBezTo>
                  <a:cubicBezTo>
                    <a:pt x="198" y="36"/>
                    <a:pt x="199" y="36"/>
                    <a:pt x="201" y="36"/>
                  </a:cubicBezTo>
                  <a:cubicBezTo>
                    <a:pt x="205" y="36"/>
                    <a:pt x="206" y="36"/>
                    <a:pt x="206" y="36"/>
                  </a:cubicBezTo>
                  <a:cubicBezTo>
                    <a:pt x="206" y="36"/>
                    <a:pt x="223" y="37"/>
                    <a:pt x="231" y="60"/>
                  </a:cubicBezTo>
                  <a:cubicBezTo>
                    <a:pt x="239" y="83"/>
                    <a:pt x="250" y="106"/>
                    <a:pt x="272" y="116"/>
                  </a:cubicBezTo>
                  <a:cubicBezTo>
                    <a:pt x="294" y="126"/>
                    <a:pt x="330" y="124"/>
                    <a:pt x="342" y="121"/>
                  </a:cubicBezTo>
                  <a:cubicBezTo>
                    <a:pt x="348" y="120"/>
                    <a:pt x="357" y="116"/>
                    <a:pt x="365" y="109"/>
                  </a:cubicBezTo>
                  <a:cubicBezTo>
                    <a:pt x="372" y="103"/>
                    <a:pt x="378" y="93"/>
                    <a:pt x="381" y="84"/>
                  </a:cubicBezTo>
                  <a:cubicBezTo>
                    <a:pt x="387" y="64"/>
                    <a:pt x="388" y="48"/>
                    <a:pt x="391" y="42"/>
                  </a:cubicBezTo>
                  <a:cubicBezTo>
                    <a:pt x="395" y="36"/>
                    <a:pt x="400" y="36"/>
                    <a:pt x="401" y="35"/>
                  </a:cubicBezTo>
                  <a:cubicBezTo>
                    <a:pt x="402" y="34"/>
                    <a:pt x="405" y="22"/>
                    <a:pt x="401" y="7"/>
                  </a:cubicBezTo>
                  <a:moveTo>
                    <a:pt x="162" y="61"/>
                  </a:moveTo>
                  <a:cubicBezTo>
                    <a:pt x="160" y="73"/>
                    <a:pt x="151" y="102"/>
                    <a:pt x="126" y="111"/>
                  </a:cubicBezTo>
                  <a:cubicBezTo>
                    <a:pt x="87" y="123"/>
                    <a:pt x="58" y="112"/>
                    <a:pt x="58" y="112"/>
                  </a:cubicBezTo>
                  <a:cubicBezTo>
                    <a:pt x="28" y="104"/>
                    <a:pt x="20" y="41"/>
                    <a:pt x="26" y="28"/>
                  </a:cubicBezTo>
                  <a:cubicBezTo>
                    <a:pt x="32" y="15"/>
                    <a:pt x="51" y="15"/>
                    <a:pt x="89" y="15"/>
                  </a:cubicBezTo>
                  <a:cubicBezTo>
                    <a:pt x="126" y="15"/>
                    <a:pt x="148" y="22"/>
                    <a:pt x="148" y="22"/>
                  </a:cubicBezTo>
                  <a:cubicBezTo>
                    <a:pt x="167" y="28"/>
                    <a:pt x="165" y="48"/>
                    <a:pt x="162" y="61"/>
                  </a:cubicBezTo>
                  <a:moveTo>
                    <a:pt x="347" y="112"/>
                  </a:moveTo>
                  <a:cubicBezTo>
                    <a:pt x="347" y="112"/>
                    <a:pt x="318" y="123"/>
                    <a:pt x="279" y="111"/>
                  </a:cubicBezTo>
                  <a:cubicBezTo>
                    <a:pt x="254" y="102"/>
                    <a:pt x="245" y="73"/>
                    <a:pt x="243" y="61"/>
                  </a:cubicBezTo>
                  <a:cubicBezTo>
                    <a:pt x="240" y="48"/>
                    <a:pt x="238" y="28"/>
                    <a:pt x="257" y="22"/>
                  </a:cubicBezTo>
                  <a:cubicBezTo>
                    <a:pt x="257" y="22"/>
                    <a:pt x="279" y="15"/>
                    <a:pt x="316" y="15"/>
                  </a:cubicBezTo>
                  <a:cubicBezTo>
                    <a:pt x="354" y="15"/>
                    <a:pt x="373" y="15"/>
                    <a:pt x="379" y="28"/>
                  </a:cubicBezTo>
                  <a:cubicBezTo>
                    <a:pt x="385" y="41"/>
                    <a:pt x="377" y="104"/>
                    <a:pt x="347" y="112"/>
                  </a:cubicBezTo>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grpSp>
      <p:sp>
        <p:nvSpPr>
          <p:cNvPr id="17" name="文本占位符 1"/>
          <p:cNvSpPr txBox="1">
            <a:spLocks noChangeArrowheads="1"/>
          </p:cNvSpPr>
          <p:nvPr/>
        </p:nvSpPr>
        <p:spPr bwMode="auto">
          <a:xfrm>
            <a:off x="-182607" y="1109927"/>
            <a:ext cx="11470216"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Montserrat Light" charset="0"/>
                <a:ea typeface="方正兰亭黑简体" charset="-122"/>
              </a:defRPr>
            </a:lvl1pPr>
            <a:lvl2pPr marL="685800" indent="-228600">
              <a:lnSpc>
                <a:spcPct val="90000"/>
              </a:lnSpc>
              <a:spcBef>
                <a:spcPts val="500"/>
              </a:spcBef>
              <a:buFont typeface="Arial" panose="020B0604020202020204" pitchFamily="34" charset="0"/>
              <a:buChar char="•"/>
              <a:defRPr sz="2400">
                <a:solidFill>
                  <a:schemeClr val="tx1"/>
                </a:solidFill>
                <a:latin typeface="Montserrat Light" charset="0"/>
                <a:ea typeface="方正兰亭黑简体"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Montserrat Light" charset="0"/>
                <a:ea typeface="方正兰亭黑简体" charset="-122"/>
              </a:defRPr>
            </a:lvl3pPr>
            <a:lvl4pPr marL="1600200" indent="-228600">
              <a:lnSpc>
                <a:spcPct val="90000"/>
              </a:lnSpc>
              <a:spcBef>
                <a:spcPts val="500"/>
              </a:spcBef>
              <a:buFont typeface="Arial" panose="020B0604020202020204" pitchFamily="34" charset="0"/>
              <a:buChar char="•"/>
              <a:defRPr>
                <a:solidFill>
                  <a:schemeClr val="tx1"/>
                </a:solidFill>
                <a:latin typeface="Montserrat Light" charset="0"/>
                <a:ea typeface="方正兰亭黑简体" charset="-122"/>
              </a:defRPr>
            </a:lvl4pPr>
            <a:lvl5pPr marL="2057400" indent="-228600">
              <a:lnSpc>
                <a:spcPct val="90000"/>
              </a:lnSpc>
              <a:spcBef>
                <a:spcPts val="500"/>
              </a:spcBef>
              <a:buFont typeface="Arial" panose="020B0604020202020204" pitchFamily="34" charset="0"/>
              <a:buChar char="•"/>
              <a:defRPr>
                <a:solidFill>
                  <a:schemeClr val="tx1"/>
                </a:solidFill>
                <a:latin typeface="Montserrat Light" charset="0"/>
                <a:ea typeface="方正兰亭黑简体"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Montserrat Light" charset="0"/>
                <a:ea typeface="方正兰亭黑简体"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Montserrat Light" charset="0"/>
                <a:ea typeface="方正兰亭黑简体"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Montserrat Light" charset="0"/>
                <a:ea typeface="方正兰亭黑简体"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Montserrat Light" charset="0"/>
                <a:ea typeface="方正兰亭黑简体" charset="-122"/>
              </a:defRPr>
            </a:lvl9pPr>
          </a:lstStyle>
          <a:p>
            <a:pPr algn="ctr">
              <a:spcBef>
                <a:spcPct val="0"/>
              </a:spcBef>
              <a:buFont typeface="Arial" panose="020B0604020202020204" pitchFamily="34" charset="0"/>
              <a:buNone/>
            </a:pPr>
            <a:r>
              <a:rPr lang="zh-CN" altLang="en-US" sz="2665" dirty="0">
                <a:latin typeface="微软雅黑" panose="020B0503020204020204" charset="-122"/>
                <a:ea typeface="微软雅黑" panose="020B0503020204020204" charset="-122"/>
              </a:rPr>
              <a:t>负面清单</a:t>
            </a:r>
            <a:r>
              <a:rPr lang="en-US" altLang="zh-CN" sz="2665" dirty="0">
                <a:latin typeface="微软雅黑" panose="020B0503020204020204" charset="-122"/>
                <a:ea typeface="微软雅黑" panose="020B0503020204020204" charset="-122"/>
              </a:rPr>
              <a:t>——</a:t>
            </a:r>
            <a:r>
              <a:rPr lang="zh-CN" altLang="en-US" sz="2665" dirty="0">
                <a:latin typeface="微软雅黑" panose="020B0503020204020204" charset="-122"/>
                <a:ea typeface="微软雅黑" panose="020B0503020204020204" charset="-122"/>
              </a:rPr>
              <a:t>不适用税前加计扣除政策的行业</a:t>
            </a:r>
            <a:endParaRPr lang="zh-CN" altLang="en-US" sz="2665" dirty="0">
              <a:latin typeface="微软雅黑" panose="020B0503020204020204" charset="-122"/>
              <a:ea typeface="微软雅黑" panose="020B0503020204020204" charset="-122"/>
            </a:endParaRPr>
          </a:p>
          <a:p>
            <a:pPr algn="ctr">
              <a:spcBef>
                <a:spcPct val="0"/>
              </a:spcBef>
              <a:buFont typeface="Arial" panose="020B0604020202020204" pitchFamily="34" charset="0"/>
              <a:buNone/>
            </a:pPr>
            <a:endParaRPr lang="zh-CN" altLang="en-US" sz="2665" dirty="0">
              <a:latin typeface="微软雅黑" panose="020B0503020204020204" charset="-122"/>
              <a:ea typeface="微软雅黑" panose="020B0503020204020204" charset="-122"/>
            </a:endParaRPr>
          </a:p>
        </p:txBody>
      </p:sp>
      <p:sp>
        <p:nvSpPr>
          <p:cNvPr id="58" name="Freeform 23"/>
          <p:cNvSpPr>
            <a:spLocks noEditPoints="1"/>
          </p:cNvSpPr>
          <p:nvPr/>
        </p:nvSpPr>
        <p:spPr bwMode="auto">
          <a:xfrm>
            <a:off x="6706917" y="3506485"/>
            <a:ext cx="937683" cy="704851"/>
          </a:xfrm>
          <a:custGeom>
            <a:avLst/>
            <a:gdLst/>
            <a:ahLst/>
            <a:cxnLst>
              <a:cxn ang="0">
                <a:pos x="312" y="110"/>
              </a:cxn>
              <a:cxn ang="0">
                <a:pos x="323" y="138"/>
              </a:cxn>
              <a:cxn ang="0">
                <a:pos x="350" y="127"/>
              </a:cxn>
              <a:cxn ang="0">
                <a:pos x="339" y="100"/>
              </a:cxn>
              <a:cxn ang="0">
                <a:pos x="25" y="100"/>
              </a:cxn>
              <a:cxn ang="0">
                <a:pos x="15" y="127"/>
              </a:cxn>
              <a:cxn ang="0">
                <a:pos x="42" y="138"/>
              </a:cxn>
              <a:cxn ang="0">
                <a:pos x="53" y="110"/>
              </a:cxn>
              <a:cxn ang="0">
                <a:pos x="270" y="60"/>
              </a:cxn>
              <a:cxn ang="0">
                <a:pos x="248" y="69"/>
              </a:cxn>
              <a:cxn ang="0">
                <a:pos x="239" y="91"/>
              </a:cxn>
              <a:cxn ang="0">
                <a:pos x="252" y="116"/>
              </a:cxn>
              <a:cxn ang="0">
                <a:pos x="276" y="121"/>
              </a:cxn>
              <a:cxn ang="0">
                <a:pos x="297" y="103"/>
              </a:cxn>
              <a:cxn ang="0">
                <a:pos x="297" y="80"/>
              </a:cxn>
              <a:cxn ang="0">
                <a:pos x="276" y="62"/>
              </a:cxn>
              <a:cxn ang="0">
                <a:pos x="330" y="183"/>
              </a:cxn>
              <a:cxn ang="0">
                <a:pos x="321" y="152"/>
              </a:cxn>
              <a:cxn ang="0">
                <a:pos x="350" y="158"/>
              </a:cxn>
              <a:cxn ang="0">
                <a:pos x="364" y="185"/>
              </a:cxn>
              <a:cxn ang="0">
                <a:pos x="83" y="63"/>
              </a:cxn>
              <a:cxn ang="0">
                <a:pos x="65" y="85"/>
              </a:cxn>
              <a:cxn ang="0">
                <a:pos x="71" y="109"/>
              </a:cxn>
              <a:cxn ang="0">
                <a:pos x="96" y="121"/>
              </a:cxn>
              <a:cxn ang="0">
                <a:pos x="118" y="112"/>
              </a:cxn>
              <a:cxn ang="0">
                <a:pos x="127" y="91"/>
              </a:cxn>
              <a:cxn ang="0">
                <a:pos x="112" y="65"/>
              </a:cxn>
              <a:cxn ang="0">
                <a:pos x="35" y="150"/>
              </a:cxn>
              <a:cxn ang="0">
                <a:pos x="36" y="176"/>
              </a:cxn>
              <a:cxn ang="0">
                <a:pos x="0" y="185"/>
              </a:cxn>
              <a:cxn ang="0">
                <a:pos x="15" y="158"/>
              </a:cxn>
              <a:cxn ang="0">
                <a:pos x="183" y="0"/>
              </a:cxn>
              <a:cxn ang="0">
                <a:pos x="151" y="13"/>
              </a:cxn>
              <a:cxn ang="0">
                <a:pos x="138" y="45"/>
              </a:cxn>
              <a:cxn ang="0">
                <a:pos x="158" y="81"/>
              </a:cxn>
              <a:cxn ang="0">
                <a:pos x="192" y="89"/>
              </a:cxn>
              <a:cxn ang="0">
                <a:pos x="225" y="62"/>
              </a:cxn>
              <a:cxn ang="0">
                <a:pos x="225" y="27"/>
              </a:cxn>
              <a:cxn ang="0">
                <a:pos x="192" y="0"/>
              </a:cxn>
              <a:cxn ang="0">
                <a:pos x="265" y="174"/>
              </a:cxn>
              <a:cxn ang="0">
                <a:pos x="256" y="136"/>
              </a:cxn>
              <a:cxn ang="0">
                <a:pos x="279" y="136"/>
              </a:cxn>
              <a:cxn ang="0">
                <a:pos x="316" y="165"/>
              </a:cxn>
              <a:cxn ang="0">
                <a:pos x="100" y="272"/>
              </a:cxn>
              <a:cxn ang="0">
                <a:pos x="51" y="165"/>
              </a:cxn>
              <a:cxn ang="0">
                <a:pos x="85" y="136"/>
              </a:cxn>
              <a:cxn ang="0">
                <a:pos x="109" y="136"/>
              </a:cxn>
              <a:cxn ang="0">
                <a:pos x="100" y="174"/>
              </a:cxn>
              <a:cxn ang="0">
                <a:pos x="252" y="159"/>
              </a:cxn>
              <a:cxn ang="0">
                <a:pos x="210" y="109"/>
              </a:cxn>
              <a:cxn ang="0">
                <a:pos x="154" y="109"/>
              </a:cxn>
              <a:cxn ang="0">
                <a:pos x="112" y="159"/>
              </a:cxn>
            </a:cxnLst>
            <a:rect l="0" t="0" r="r" b="b"/>
            <a:pathLst>
              <a:path w="364" h="301">
                <a:moveTo>
                  <a:pt x="332" y="98"/>
                </a:moveTo>
                <a:lnTo>
                  <a:pt x="332" y="98"/>
                </a:lnTo>
                <a:lnTo>
                  <a:pt x="323" y="100"/>
                </a:lnTo>
                <a:lnTo>
                  <a:pt x="317" y="105"/>
                </a:lnTo>
                <a:lnTo>
                  <a:pt x="312" y="110"/>
                </a:lnTo>
                <a:lnTo>
                  <a:pt x="310" y="120"/>
                </a:lnTo>
                <a:lnTo>
                  <a:pt x="310" y="120"/>
                </a:lnTo>
                <a:lnTo>
                  <a:pt x="312" y="127"/>
                </a:lnTo>
                <a:lnTo>
                  <a:pt x="317" y="134"/>
                </a:lnTo>
                <a:lnTo>
                  <a:pt x="323" y="138"/>
                </a:lnTo>
                <a:lnTo>
                  <a:pt x="332" y="139"/>
                </a:lnTo>
                <a:lnTo>
                  <a:pt x="332" y="139"/>
                </a:lnTo>
                <a:lnTo>
                  <a:pt x="339" y="138"/>
                </a:lnTo>
                <a:lnTo>
                  <a:pt x="346" y="134"/>
                </a:lnTo>
                <a:lnTo>
                  <a:pt x="350" y="127"/>
                </a:lnTo>
                <a:lnTo>
                  <a:pt x="352" y="120"/>
                </a:lnTo>
                <a:lnTo>
                  <a:pt x="352" y="120"/>
                </a:lnTo>
                <a:lnTo>
                  <a:pt x="350" y="110"/>
                </a:lnTo>
                <a:lnTo>
                  <a:pt x="346" y="105"/>
                </a:lnTo>
                <a:lnTo>
                  <a:pt x="339" y="100"/>
                </a:lnTo>
                <a:lnTo>
                  <a:pt x="332" y="98"/>
                </a:lnTo>
                <a:lnTo>
                  <a:pt x="332" y="98"/>
                </a:lnTo>
                <a:close/>
                <a:moveTo>
                  <a:pt x="35" y="98"/>
                </a:moveTo>
                <a:lnTo>
                  <a:pt x="35" y="98"/>
                </a:lnTo>
                <a:lnTo>
                  <a:pt x="25" y="100"/>
                </a:lnTo>
                <a:lnTo>
                  <a:pt x="20" y="105"/>
                </a:lnTo>
                <a:lnTo>
                  <a:pt x="15" y="110"/>
                </a:lnTo>
                <a:lnTo>
                  <a:pt x="13" y="120"/>
                </a:lnTo>
                <a:lnTo>
                  <a:pt x="13" y="120"/>
                </a:lnTo>
                <a:lnTo>
                  <a:pt x="15" y="127"/>
                </a:lnTo>
                <a:lnTo>
                  <a:pt x="20" y="134"/>
                </a:lnTo>
                <a:lnTo>
                  <a:pt x="25" y="138"/>
                </a:lnTo>
                <a:lnTo>
                  <a:pt x="35" y="139"/>
                </a:lnTo>
                <a:lnTo>
                  <a:pt x="35" y="139"/>
                </a:lnTo>
                <a:lnTo>
                  <a:pt x="42" y="138"/>
                </a:lnTo>
                <a:lnTo>
                  <a:pt x="49" y="134"/>
                </a:lnTo>
                <a:lnTo>
                  <a:pt x="53" y="127"/>
                </a:lnTo>
                <a:lnTo>
                  <a:pt x="54" y="120"/>
                </a:lnTo>
                <a:lnTo>
                  <a:pt x="54" y="120"/>
                </a:lnTo>
                <a:lnTo>
                  <a:pt x="53" y="110"/>
                </a:lnTo>
                <a:lnTo>
                  <a:pt x="49" y="105"/>
                </a:lnTo>
                <a:lnTo>
                  <a:pt x="42" y="100"/>
                </a:lnTo>
                <a:lnTo>
                  <a:pt x="35" y="98"/>
                </a:lnTo>
                <a:lnTo>
                  <a:pt x="35" y="98"/>
                </a:lnTo>
                <a:close/>
                <a:moveTo>
                  <a:pt x="270" y="60"/>
                </a:moveTo>
                <a:lnTo>
                  <a:pt x="270" y="60"/>
                </a:lnTo>
                <a:lnTo>
                  <a:pt x="263" y="62"/>
                </a:lnTo>
                <a:lnTo>
                  <a:pt x="258" y="63"/>
                </a:lnTo>
                <a:lnTo>
                  <a:pt x="252" y="65"/>
                </a:lnTo>
                <a:lnTo>
                  <a:pt x="248" y="69"/>
                </a:lnTo>
                <a:lnTo>
                  <a:pt x="245" y="74"/>
                </a:lnTo>
                <a:lnTo>
                  <a:pt x="241" y="80"/>
                </a:lnTo>
                <a:lnTo>
                  <a:pt x="239" y="85"/>
                </a:lnTo>
                <a:lnTo>
                  <a:pt x="239" y="91"/>
                </a:lnTo>
                <a:lnTo>
                  <a:pt x="239" y="91"/>
                </a:lnTo>
                <a:lnTo>
                  <a:pt x="239" y="98"/>
                </a:lnTo>
                <a:lnTo>
                  <a:pt x="241" y="103"/>
                </a:lnTo>
                <a:lnTo>
                  <a:pt x="245" y="109"/>
                </a:lnTo>
                <a:lnTo>
                  <a:pt x="248" y="112"/>
                </a:lnTo>
                <a:lnTo>
                  <a:pt x="252" y="116"/>
                </a:lnTo>
                <a:lnTo>
                  <a:pt x="258" y="120"/>
                </a:lnTo>
                <a:lnTo>
                  <a:pt x="263" y="121"/>
                </a:lnTo>
                <a:lnTo>
                  <a:pt x="270" y="121"/>
                </a:lnTo>
                <a:lnTo>
                  <a:pt x="270" y="121"/>
                </a:lnTo>
                <a:lnTo>
                  <a:pt x="276" y="121"/>
                </a:lnTo>
                <a:lnTo>
                  <a:pt x="281" y="120"/>
                </a:lnTo>
                <a:lnTo>
                  <a:pt x="287" y="116"/>
                </a:lnTo>
                <a:lnTo>
                  <a:pt x="292" y="112"/>
                </a:lnTo>
                <a:lnTo>
                  <a:pt x="296" y="109"/>
                </a:lnTo>
                <a:lnTo>
                  <a:pt x="297" y="103"/>
                </a:lnTo>
                <a:lnTo>
                  <a:pt x="299" y="98"/>
                </a:lnTo>
                <a:lnTo>
                  <a:pt x="301" y="91"/>
                </a:lnTo>
                <a:lnTo>
                  <a:pt x="301" y="91"/>
                </a:lnTo>
                <a:lnTo>
                  <a:pt x="299" y="85"/>
                </a:lnTo>
                <a:lnTo>
                  <a:pt x="297" y="80"/>
                </a:lnTo>
                <a:lnTo>
                  <a:pt x="296" y="74"/>
                </a:lnTo>
                <a:lnTo>
                  <a:pt x="292" y="69"/>
                </a:lnTo>
                <a:lnTo>
                  <a:pt x="287" y="65"/>
                </a:lnTo>
                <a:lnTo>
                  <a:pt x="281" y="63"/>
                </a:lnTo>
                <a:lnTo>
                  <a:pt x="276" y="62"/>
                </a:lnTo>
                <a:lnTo>
                  <a:pt x="270" y="60"/>
                </a:lnTo>
                <a:lnTo>
                  <a:pt x="270" y="60"/>
                </a:lnTo>
                <a:close/>
                <a:moveTo>
                  <a:pt x="364" y="248"/>
                </a:moveTo>
                <a:lnTo>
                  <a:pt x="330" y="248"/>
                </a:lnTo>
                <a:lnTo>
                  <a:pt x="330" y="183"/>
                </a:lnTo>
                <a:lnTo>
                  <a:pt x="330" y="183"/>
                </a:lnTo>
                <a:lnTo>
                  <a:pt x="330" y="176"/>
                </a:lnTo>
                <a:lnTo>
                  <a:pt x="328" y="167"/>
                </a:lnTo>
                <a:lnTo>
                  <a:pt x="321" y="152"/>
                </a:lnTo>
                <a:lnTo>
                  <a:pt x="321" y="152"/>
                </a:lnTo>
                <a:lnTo>
                  <a:pt x="332" y="150"/>
                </a:lnTo>
                <a:lnTo>
                  <a:pt x="332" y="150"/>
                </a:lnTo>
                <a:lnTo>
                  <a:pt x="337" y="152"/>
                </a:lnTo>
                <a:lnTo>
                  <a:pt x="345" y="154"/>
                </a:lnTo>
                <a:lnTo>
                  <a:pt x="350" y="158"/>
                </a:lnTo>
                <a:lnTo>
                  <a:pt x="355" y="161"/>
                </a:lnTo>
                <a:lnTo>
                  <a:pt x="359" y="167"/>
                </a:lnTo>
                <a:lnTo>
                  <a:pt x="363" y="172"/>
                </a:lnTo>
                <a:lnTo>
                  <a:pt x="364" y="178"/>
                </a:lnTo>
                <a:lnTo>
                  <a:pt x="364" y="185"/>
                </a:lnTo>
                <a:lnTo>
                  <a:pt x="364" y="248"/>
                </a:lnTo>
                <a:close/>
                <a:moveTo>
                  <a:pt x="96" y="60"/>
                </a:moveTo>
                <a:lnTo>
                  <a:pt x="96" y="60"/>
                </a:lnTo>
                <a:lnTo>
                  <a:pt x="89" y="62"/>
                </a:lnTo>
                <a:lnTo>
                  <a:pt x="83" y="63"/>
                </a:lnTo>
                <a:lnTo>
                  <a:pt x="78" y="65"/>
                </a:lnTo>
                <a:lnTo>
                  <a:pt x="74" y="69"/>
                </a:lnTo>
                <a:lnTo>
                  <a:pt x="71" y="74"/>
                </a:lnTo>
                <a:lnTo>
                  <a:pt x="67" y="80"/>
                </a:lnTo>
                <a:lnTo>
                  <a:pt x="65" y="85"/>
                </a:lnTo>
                <a:lnTo>
                  <a:pt x="65" y="91"/>
                </a:lnTo>
                <a:lnTo>
                  <a:pt x="65" y="91"/>
                </a:lnTo>
                <a:lnTo>
                  <a:pt x="65" y="98"/>
                </a:lnTo>
                <a:lnTo>
                  <a:pt x="67" y="103"/>
                </a:lnTo>
                <a:lnTo>
                  <a:pt x="71" y="109"/>
                </a:lnTo>
                <a:lnTo>
                  <a:pt x="74" y="112"/>
                </a:lnTo>
                <a:lnTo>
                  <a:pt x="78" y="116"/>
                </a:lnTo>
                <a:lnTo>
                  <a:pt x="83" y="120"/>
                </a:lnTo>
                <a:lnTo>
                  <a:pt x="89" y="121"/>
                </a:lnTo>
                <a:lnTo>
                  <a:pt x="96" y="121"/>
                </a:lnTo>
                <a:lnTo>
                  <a:pt x="96" y="121"/>
                </a:lnTo>
                <a:lnTo>
                  <a:pt x="102" y="121"/>
                </a:lnTo>
                <a:lnTo>
                  <a:pt x="107" y="120"/>
                </a:lnTo>
                <a:lnTo>
                  <a:pt x="112" y="116"/>
                </a:lnTo>
                <a:lnTo>
                  <a:pt x="118" y="112"/>
                </a:lnTo>
                <a:lnTo>
                  <a:pt x="122" y="109"/>
                </a:lnTo>
                <a:lnTo>
                  <a:pt x="123" y="103"/>
                </a:lnTo>
                <a:lnTo>
                  <a:pt x="125" y="98"/>
                </a:lnTo>
                <a:lnTo>
                  <a:pt x="127" y="91"/>
                </a:lnTo>
                <a:lnTo>
                  <a:pt x="127" y="91"/>
                </a:lnTo>
                <a:lnTo>
                  <a:pt x="125" y="85"/>
                </a:lnTo>
                <a:lnTo>
                  <a:pt x="123" y="80"/>
                </a:lnTo>
                <a:lnTo>
                  <a:pt x="122" y="74"/>
                </a:lnTo>
                <a:lnTo>
                  <a:pt x="118" y="69"/>
                </a:lnTo>
                <a:lnTo>
                  <a:pt x="112" y="65"/>
                </a:lnTo>
                <a:lnTo>
                  <a:pt x="107" y="63"/>
                </a:lnTo>
                <a:lnTo>
                  <a:pt x="102" y="62"/>
                </a:lnTo>
                <a:lnTo>
                  <a:pt x="96" y="60"/>
                </a:lnTo>
                <a:lnTo>
                  <a:pt x="96" y="60"/>
                </a:lnTo>
                <a:close/>
                <a:moveTo>
                  <a:pt x="35" y="150"/>
                </a:moveTo>
                <a:lnTo>
                  <a:pt x="35" y="150"/>
                </a:lnTo>
                <a:lnTo>
                  <a:pt x="44" y="152"/>
                </a:lnTo>
                <a:lnTo>
                  <a:pt x="44" y="152"/>
                </a:lnTo>
                <a:lnTo>
                  <a:pt x="38" y="167"/>
                </a:lnTo>
                <a:lnTo>
                  <a:pt x="36" y="176"/>
                </a:lnTo>
                <a:lnTo>
                  <a:pt x="35" y="183"/>
                </a:lnTo>
                <a:lnTo>
                  <a:pt x="35" y="248"/>
                </a:lnTo>
                <a:lnTo>
                  <a:pt x="0" y="248"/>
                </a:lnTo>
                <a:lnTo>
                  <a:pt x="0" y="185"/>
                </a:lnTo>
                <a:lnTo>
                  <a:pt x="0" y="185"/>
                </a:lnTo>
                <a:lnTo>
                  <a:pt x="0" y="178"/>
                </a:lnTo>
                <a:lnTo>
                  <a:pt x="2" y="172"/>
                </a:lnTo>
                <a:lnTo>
                  <a:pt x="6" y="167"/>
                </a:lnTo>
                <a:lnTo>
                  <a:pt x="9" y="161"/>
                </a:lnTo>
                <a:lnTo>
                  <a:pt x="15" y="158"/>
                </a:lnTo>
                <a:lnTo>
                  <a:pt x="20" y="154"/>
                </a:lnTo>
                <a:lnTo>
                  <a:pt x="27" y="152"/>
                </a:lnTo>
                <a:lnTo>
                  <a:pt x="35" y="150"/>
                </a:lnTo>
                <a:lnTo>
                  <a:pt x="35" y="150"/>
                </a:lnTo>
                <a:close/>
                <a:moveTo>
                  <a:pt x="183" y="0"/>
                </a:moveTo>
                <a:lnTo>
                  <a:pt x="183" y="0"/>
                </a:lnTo>
                <a:lnTo>
                  <a:pt x="174" y="0"/>
                </a:lnTo>
                <a:lnTo>
                  <a:pt x="165" y="4"/>
                </a:lnTo>
                <a:lnTo>
                  <a:pt x="158" y="7"/>
                </a:lnTo>
                <a:lnTo>
                  <a:pt x="151" y="13"/>
                </a:lnTo>
                <a:lnTo>
                  <a:pt x="145" y="20"/>
                </a:lnTo>
                <a:lnTo>
                  <a:pt x="141" y="27"/>
                </a:lnTo>
                <a:lnTo>
                  <a:pt x="138" y="36"/>
                </a:lnTo>
                <a:lnTo>
                  <a:pt x="138" y="45"/>
                </a:lnTo>
                <a:lnTo>
                  <a:pt x="138" y="45"/>
                </a:lnTo>
                <a:lnTo>
                  <a:pt x="138" y="54"/>
                </a:lnTo>
                <a:lnTo>
                  <a:pt x="141" y="62"/>
                </a:lnTo>
                <a:lnTo>
                  <a:pt x="145" y="71"/>
                </a:lnTo>
                <a:lnTo>
                  <a:pt x="151" y="76"/>
                </a:lnTo>
                <a:lnTo>
                  <a:pt x="158" y="81"/>
                </a:lnTo>
                <a:lnTo>
                  <a:pt x="165" y="87"/>
                </a:lnTo>
                <a:lnTo>
                  <a:pt x="174" y="89"/>
                </a:lnTo>
                <a:lnTo>
                  <a:pt x="183" y="91"/>
                </a:lnTo>
                <a:lnTo>
                  <a:pt x="183" y="91"/>
                </a:lnTo>
                <a:lnTo>
                  <a:pt x="192" y="89"/>
                </a:lnTo>
                <a:lnTo>
                  <a:pt x="200" y="87"/>
                </a:lnTo>
                <a:lnTo>
                  <a:pt x="209" y="81"/>
                </a:lnTo>
                <a:lnTo>
                  <a:pt x="214" y="76"/>
                </a:lnTo>
                <a:lnTo>
                  <a:pt x="219" y="71"/>
                </a:lnTo>
                <a:lnTo>
                  <a:pt x="225" y="62"/>
                </a:lnTo>
                <a:lnTo>
                  <a:pt x="227" y="54"/>
                </a:lnTo>
                <a:lnTo>
                  <a:pt x="229" y="45"/>
                </a:lnTo>
                <a:lnTo>
                  <a:pt x="229" y="45"/>
                </a:lnTo>
                <a:lnTo>
                  <a:pt x="227" y="36"/>
                </a:lnTo>
                <a:lnTo>
                  <a:pt x="225" y="27"/>
                </a:lnTo>
                <a:lnTo>
                  <a:pt x="219" y="20"/>
                </a:lnTo>
                <a:lnTo>
                  <a:pt x="214" y="13"/>
                </a:lnTo>
                <a:lnTo>
                  <a:pt x="209" y="7"/>
                </a:lnTo>
                <a:lnTo>
                  <a:pt x="200" y="4"/>
                </a:lnTo>
                <a:lnTo>
                  <a:pt x="192" y="0"/>
                </a:lnTo>
                <a:lnTo>
                  <a:pt x="183" y="0"/>
                </a:lnTo>
                <a:lnTo>
                  <a:pt x="183" y="0"/>
                </a:lnTo>
                <a:close/>
                <a:moveTo>
                  <a:pt x="319" y="272"/>
                </a:moveTo>
                <a:lnTo>
                  <a:pt x="265" y="272"/>
                </a:lnTo>
                <a:lnTo>
                  <a:pt x="265" y="174"/>
                </a:lnTo>
                <a:lnTo>
                  <a:pt x="265" y="174"/>
                </a:lnTo>
                <a:lnTo>
                  <a:pt x="265" y="163"/>
                </a:lnTo>
                <a:lnTo>
                  <a:pt x="263" y="154"/>
                </a:lnTo>
                <a:lnTo>
                  <a:pt x="259" y="145"/>
                </a:lnTo>
                <a:lnTo>
                  <a:pt x="256" y="136"/>
                </a:lnTo>
                <a:lnTo>
                  <a:pt x="256" y="136"/>
                </a:lnTo>
                <a:lnTo>
                  <a:pt x="263" y="134"/>
                </a:lnTo>
                <a:lnTo>
                  <a:pt x="270" y="134"/>
                </a:lnTo>
                <a:lnTo>
                  <a:pt x="270" y="134"/>
                </a:lnTo>
                <a:lnTo>
                  <a:pt x="279" y="136"/>
                </a:lnTo>
                <a:lnTo>
                  <a:pt x="288" y="138"/>
                </a:lnTo>
                <a:lnTo>
                  <a:pt x="297" y="143"/>
                </a:lnTo>
                <a:lnTo>
                  <a:pt x="305" y="149"/>
                </a:lnTo>
                <a:lnTo>
                  <a:pt x="310" y="156"/>
                </a:lnTo>
                <a:lnTo>
                  <a:pt x="316" y="165"/>
                </a:lnTo>
                <a:lnTo>
                  <a:pt x="317" y="174"/>
                </a:lnTo>
                <a:lnTo>
                  <a:pt x="319" y="183"/>
                </a:lnTo>
                <a:lnTo>
                  <a:pt x="319" y="272"/>
                </a:lnTo>
                <a:close/>
                <a:moveTo>
                  <a:pt x="100" y="174"/>
                </a:moveTo>
                <a:lnTo>
                  <a:pt x="100" y="272"/>
                </a:lnTo>
                <a:lnTo>
                  <a:pt x="45" y="272"/>
                </a:lnTo>
                <a:lnTo>
                  <a:pt x="45" y="183"/>
                </a:lnTo>
                <a:lnTo>
                  <a:pt x="45" y="183"/>
                </a:lnTo>
                <a:lnTo>
                  <a:pt x="47" y="174"/>
                </a:lnTo>
                <a:lnTo>
                  <a:pt x="51" y="165"/>
                </a:lnTo>
                <a:lnTo>
                  <a:pt x="54" y="156"/>
                </a:lnTo>
                <a:lnTo>
                  <a:pt x="60" y="149"/>
                </a:lnTo>
                <a:lnTo>
                  <a:pt x="67" y="143"/>
                </a:lnTo>
                <a:lnTo>
                  <a:pt x="76" y="138"/>
                </a:lnTo>
                <a:lnTo>
                  <a:pt x="85" y="136"/>
                </a:lnTo>
                <a:lnTo>
                  <a:pt x="96" y="134"/>
                </a:lnTo>
                <a:lnTo>
                  <a:pt x="96" y="134"/>
                </a:lnTo>
                <a:lnTo>
                  <a:pt x="103" y="134"/>
                </a:lnTo>
                <a:lnTo>
                  <a:pt x="109" y="136"/>
                </a:lnTo>
                <a:lnTo>
                  <a:pt x="109" y="136"/>
                </a:lnTo>
                <a:lnTo>
                  <a:pt x="105" y="145"/>
                </a:lnTo>
                <a:lnTo>
                  <a:pt x="102" y="154"/>
                </a:lnTo>
                <a:lnTo>
                  <a:pt x="100" y="163"/>
                </a:lnTo>
                <a:lnTo>
                  <a:pt x="100" y="174"/>
                </a:lnTo>
                <a:lnTo>
                  <a:pt x="100" y="174"/>
                </a:lnTo>
                <a:close/>
                <a:moveTo>
                  <a:pt x="111" y="301"/>
                </a:moveTo>
                <a:lnTo>
                  <a:pt x="254" y="301"/>
                </a:lnTo>
                <a:lnTo>
                  <a:pt x="254" y="174"/>
                </a:lnTo>
                <a:lnTo>
                  <a:pt x="254" y="174"/>
                </a:lnTo>
                <a:lnTo>
                  <a:pt x="252" y="159"/>
                </a:lnTo>
                <a:lnTo>
                  <a:pt x="248" y="145"/>
                </a:lnTo>
                <a:lnTo>
                  <a:pt x="241" y="134"/>
                </a:lnTo>
                <a:lnTo>
                  <a:pt x="232" y="123"/>
                </a:lnTo>
                <a:lnTo>
                  <a:pt x="223" y="114"/>
                </a:lnTo>
                <a:lnTo>
                  <a:pt x="210" y="109"/>
                </a:lnTo>
                <a:lnTo>
                  <a:pt x="198" y="103"/>
                </a:lnTo>
                <a:lnTo>
                  <a:pt x="183" y="101"/>
                </a:lnTo>
                <a:lnTo>
                  <a:pt x="183" y="101"/>
                </a:lnTo>
                <a:lnTo>
                  <a:pt x="169" y="103"/>
                </a:lnTo>
                <a:lnTo>
                  <a:pt x="154" y="109"/>
                </a:lnTo>
                <a:lnTo>
                  <a:pt x="143" y="114"/>
                </a:lnTo>
                <a:lnTo>
                  <a:pt x="132" y="123"/>
                </a:lnTo>
                <a:lnTo>
                  <a:pt x="123" y="134"/>
                </a:lnTo>
                <a:lnTo>
                  <a:pt x="116" y="145"/>
                </a:lnTo>
                <a:lnTo>
                  <a:pt x="112" y="159"/>
                </a:lnTo>
                <a:lnTo>
                  <a:pt x="111" y="174"/>
                </a:lnTo>
                <a:lnTo>
                  <a:pt x="111" y="301"/>
                </a:lnTo>
                <a:close/>
              </a:path>
            </a:pathLst>
          </a:custGeom>
          <a:solidFill>
            <a:schemeClr val="accent6">
              <a:lumMod val="75000"/>
            </a:schemeClr>
          </a:solidFill>
          <a:ln w="9525">
            <a:noFill/>
            <a:round/>
          </a:ln>
        </p:spPr>
        <p:txBody>
          <a:bodyPr lIns="91440" tIns="45720" rIns="91440" bIns="45720"/>
          <a:lstStyle/>
          <a:p>
            <a:pPr>
              <a:defRPr/>
            </a:pPr>
            <a:endParaRPr lang="en-US" sz="2400" noProof="1"/>
          </a:p>
        </p:txBody>
      </p:sp>
      <p:sp>
        <p:nvSpPr>
          <p:cNvPr id="62" name="TextBox 93"/>
          <p:cNvSpPr txBox="1">
            <a:spLocks noChangeArrowheads="1"/>
          </p:cNvSpPr>
          <p:nvPr/>
        </p:nvSpPr>
        <p:spPr bwMode="auto">
          <a:xfrm>
            <a:off x="7436320" y="2691569"/>
            <a:ext cx="158326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lnSpc>
                <a:spcPct val="90000"/>
              </a:lnSpc>
              <a:spcBef>
                <a:spcPts val="1000"/>
              </a:spcBef>
              <a:buFont typeface="Arial" panose="020B0604020202020204" pitchFamily="34" charset="0"/>
              <a:buChar char="•"/>
              <a:defRPr sz="2800">
                <a:solidFill>
                  <a:schemeClr val="tx1"/>
                </a:solidFill>
                <a:latin typeface="Montserrat Light" charset="0"/>
                <a:ea typeface="方正兰亭黑简体" charset="-122"/>
              </a:defRPr>
            </a:lvl1pPr>
            <a:lvl2pPr marL="742950" indent="-285750">
              <a:lnSpc>
                <a:spcPct val="90000"/>
              </a:lnSpc>
              <a:spcBef>
                <a:spcPts val="500"/>
              </a:spcBef>
              <a:buFont typeface="Arial" panose="020B0604020202020204" pitchFamily="34" charset="0"/>
              <a:buChar char="•"/>
              <a:defRPr sz="2400">
                <a:solidFill>
                  <a:schemeClr val="tx1"/>
                </a:solidFill>
                <a:latin typeface="Montserrat Light" charset="0"/>
                <a:ea typeface="方正兰亭黑简体"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Montserrat Light" charset="0"/>
                <a:ea typeface="方正兰亭黑简体" charset="-122"/>
              </a:defRPr>
            </a:lvl3pPr>
            <a:lvl4pPr marL="1600200" indent="-228600">
              <a:lnSpc>
                <a:spcPct val="90000"/>
              </a:lnSpc>
              <a:spcBef>
                <a:spcPts val="500"/>
              </a:spcBef>
              <a:buFont typeface="Arial" panose="020B0604020202020204" pitchFamily="34" charset="0"/>
              <a:buChar char="•"/>
              <a:defRPr>
                <a:solidFill>
                  <a:schemeClr val="tx1"/>
                </a:solidFill>
                <a:latin typeface="Montserrat Light" charset="0"/>
                <a:ea typeface="方正兰亭黑简体" charset="-122"/>
              </a:defRPr>
            </a:lvl4pPr>
            <a:lvl5pPr marL="2057400" indent="-228600">
              <a:lnSpc>
                <a:spcPct val="90000"/>
              </a:lnSpc>
              <a:spcBef>
                <a:spcPts val="500"/>
              </a:spcBef>
              <a:buFont typeface="Arial" panose="020B0604020202020204" pitchFamily="34" charset="0"/>
              <a:buChar char="•"/>
              <a:defRPr>
                <a:solidFill>
                  <a:schemeClr val="tx1"/>
                </a:solidFill>
                <a:latin typeface="Montserrat Light" charset="0"/>
                <a:ea typeface="方正兰亭黑简体"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Montserrat Light" charset="0"/>
                <a:ea typeface="方正兰亭黑简体"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Montserrat Light" charset="0"/>
                <a:ea typeface="方正兰亭黑简体"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Montserrat Light" charset="0"/>
                <a:ea typeface="方正兰亭黑简体"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Montserrat Light" charset="0"/>
                <a:ea typeface="方正兰亭黑简体" charset="-122"/>
              </a:defRPr>
            </a:lvl9pPr>
          </a:lstStyle>
          <a:p>
            <a:pPr eaLnBrk="1" hangingPunct="1">
              <a:lnSpc>
                <a:spcPct val="100000"/>
              </a:lnSpc>
              <a:spcBef>
                <a:spcPct val="0"/>
              </a:spcBef>
              <a:buFontTx/>
              <a:buNone/>
            </a:pPr>
            <a:r>
              <a:rPr lang="zh-CN" altLang="en-US" sz="2400">
                <a:latin typeface="Arial" panose="020B0604020202020204" pitchFamily="34" charset="0"/>
                <a:ea typeface="微软雅黑" panose="020B0503020204020204" charset="-122"/>
              </a:rPr>
              <a:t>房地产业</a:t>
            </a:r>
            <a:endParaRPr lang="zh-CN" altLang="en-US" sz="2400">
              <a:latin typeface="Arial" panose="020B0604020202020204" pitchFamily="34" charset="0"/>
              <a:ea typeface="微软雅黑" panose="020B0503020204020204" charset="-122"/>
            </a:endParaRPr>
          </a:p>
        </p:txBody>
      </p:sp>
      <p:sp>
        <p:nvSpPr>
          <p:cNvPr id="65" name="TextBox 96"/>
          <p:cNvSpPr txBox="1">
            <a:spLocks noChangeArrowheads="1"/>
          </p:cNvSpPr>
          <p:nvPr/>
        </p:nvSpPr>
        <p:spPr bwMode="auto">
          <a:xfrm>
            <a:off x="5986780" y="4342553"/>
            <a:ext cx="233934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lnSpc>
                <a:spcPct val="90000"/>
              </a:lnSpc>
              <a:spcBef>
                <a:spcPts val="1000"/>
              </a:spcBef>
              <a:buFont typeface="Arial" panose="020B0604020202020204" pitchFamily="34" charset="0"/>
              <a:buChar char="•"/>
              <a:defRPr sz="2800">
                <a:solidFill>
                  <a:schemeClr val="tx1"/>
                </a:solidFill>
                <a:latin typeface="Montserrat Light" charset="0"/>
                <a:ea typeface="方正兰亭黑简体" charset="-122"/>
              </a:defRPr>
            </a:lvl1pPr>
            <a:lvl2pPr marL="742950" indent="-285750">
              <a:lnSpc>
                <a:spcPct val="90000"/>
              </a:lnSpc>
              <a:spcBef>
                <a:spcPts val="500"/>
              </a:spcBef>
              <a:buFont typeface="Arial" panose="020B0604020202020204" pitchFamily="34" charset="0"/>
              <a:buChar char="•"/>
              <a:defRPr sz="2400">
                <a:solidFill>
                  <a:schemeClr val="tx1"/>
                </a:solidFill>
                <a:latin typeface="Montserrat Light" charset="0"/>
                <a:ea typeface="方正兰亭黑简体"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Montserrat Light" charset="0"/>
                <a:ea typeface="方正兰亭黑简体" charset="-122"/>
              </a:defRPr>
            </a:lvl3pPr>
            <a:lvl4pPr marL="1600200" indent="-228600">
              <a:lnSpc>
                <a:spcPct val="90000"/>
              </a:lnSpc>
              <a:spcBef>
                <a:spcPts val="500"/>
              </a:spcBef>
              <a:buFont typeface="Arial" panose="020B0604020202020204" pitchFamily="34" charset="0"/>
              <a:buChar char="•"/>
              <a:defRPr>
                <a:solidFill>
                  <a:schemeClr val="tx1"/>
                </a:solidFill>
                <a:latin typeface="Montserrat Light" charset="0"/>
                <a:ea typeface="方正兰亭黑简体" charset="-122"/>
              </a:defRPr>
            </a:lvl4pPr>
            <a:lvl5pPr marL="2057400" indent="-228600">
              <a:lnSpc>
                <a:spcPct val="90000"/>
              </a:lnSpc>
              <a:spcBef>
                <a:spcPts val="500"/>
              </a:spcBef>
              <a:buFont typeface="Arial" panose="020B0604020202020204" pitchFamily="34" charset="0"/>
              <a:buChar char="•"/>
              <a:defRPr>
                <a:solidFill>
                  <a:schemeClr val="tx1"/>
                </a:solidFill>
                <a:latin typeface="Montserrat Light" charset="0"/>
                <a:ea typeface="方正兰亭黑简体"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Montserrat Light" charset="0"/>
                <a:ea typeface="方正兰亭黑简体"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Montserrat Light" charset="0"/>
                <a:ea typeface="方正兰亭黑简体"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Montserrat Light" charset="0"/>
                <a:ea typeface="方正兰亭黑简体"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Montserrat Light" charset="0"/>
                <a:ea typeface="方正兰亭黑简体" charset="-122"/>
              </a:defRPr>
            </a:lvl9pPr>
          </a:lstStyle>
          <a:p>
            <a:pPr algn="just" eaLnBrk="1" hangingPunct="1">
              <a:lnSpc>
                <a:spcPct val="100000"/>
              </a:lnSpc>
              <a:spcBef>
                <a:spcPct val="0"/>
              </a:spcBef>
              <a:buFontTx/>
              <a:buNone/>
            </a:pPr>
            <a:r>
              <a:rPr lang="zh-CN" altLang="en-US" sz="2400" dirty="0">
                <a:latin typeface="Arial" panose="020B0604020202020204" pitchFamily="34" charset="0"/>
                <a:ea typeface="微软雅黑" panose="020B0503020204020204" charset="-122"/>
              </a:rPr>
              <a:t>财政部和国家税务总局规定的其他行业</a:t>
            </a:r>
            <a:endParaRPr lang="zh-CN" altLang="en-US" sz="2400" dirty="0">
              <a:latin typeface="Arial" panose="020B0604020202020204" pitchFamily="34" charset="0"/>
              <a:ea typeface="微软雅黑" panose="020B0503020204020204" charset="-122"/>
            </a:endParaRPr>
          </a:p>
        </p:txBody>
      </p:sp>
      <p:sp>
        <p:nvSpPr>
          <p:cNvPr id="74" name="Freeform 104"/>
          <p:cNvSpPr>
            <a:spLocks noEditPoints="1" noChangeArrowheads="1"/>
          </p:cNvSpPr>
          <p:nvPr/>
        </p:nvSpPr>
        <p:spPr bwMode="auto">
          <a:xfrm>
            <a:off x="2058293" y="1970209"/>
            <a:ext cx="791633" cy="721783"/>
          </a:xfrm>
          <a:custGeom>
            <a:avLst/>
            <a:gdLst>
              <a:gd name="T0" fmla="*/ 2147483647 w 310"/>
              <a:gd name="T1" fmla="*/ 2147483647 h 301"/>
              <a:gd name="T2" fmla="*/ 2147483647 w 310"/>
              <a:gd name="T3" fmla="*/ 2147483647 h 301"/>
              <a:gd name="T4" fmla="*/ 2147483647 w 310"/>
              <a:gd name="T5" fmla="*/ 2147483647 h 301"/>
              <a:gd name="T6" fmla="*/ 2147483647 w 310"/>
              <a:gd name="T7" fmla="*/ 2147483647 h 301"/>
              <a:gd name="T8" fmla="*/ 2147483647 w 310"/>
              <a:gd name="T9" fmla="*/ 2147483647 h 301"/>
              <a:gd name="T10" fmla="*/ 2147483647 w 310"/>
              <a:gd name="T11" fmla="*/ 2147483647 h 301"/>
              <a:gd name="T12" fmla="*/ 2147483647 w 310"/>
              <a:gd name="T13" fmla="*/ 2147483647 h 301"/>
              <a:gd name="T14" fmla="*/ 2147483647 w 310"/>
              <a:gd name="T15" fmla="*/ 2147483647 h 301"/>
              <a:gd name="T16" fmla="*/ 2147483647 w 310"/>
              <a:gd name="T17" fmla="*/ 0 h 301"/>
              <a:gd name="T18" fmla="*/ 2147483647 w 310"/>
              <a:gd name="T19" fmla="*/ 2147483647 h 301"/>
              <a:gd name="T20" fmla="*/ 2147483647 w 310"/>
              <a:gd name="T21" fmla="*/ 2147483647 h 301"/>
              <a:gd name="T22" fmla="*/ 2147483647 w 310"/>
              <a:gd name="T23" fmla="*/ 2147483647 h 301"/>
              <a:gd name="T24" fmla="*/ 2147483647 w 310"/>
              <a:gd name="T25" fmla="*/ 2147483647 h 301"/>
              <a:gd name="T26" fmla="*/ 0 w 310"/>
              <a:gd name="T27" fmla="*/ 2147483647 h 301"/>
              <a:gd name="T28" fmla="*/ 2147483647 w 310"/>
              <a:gd name="T29" fmla="*/ 2147483647 h 301"/>
              <a:gd name="T30" fmla="*/ 2147483647 w 310"/>
              <a:gd name="T31" fmla="*/ 2147483647 h 301"/>
              <a:gd name="T32" fmla="*/ 2147483647 w 310"/>
              <a:gd name="T33" fmla="*/ 2147483647 h 301"/>
              <a:gd name="T34" fmla="*/ 2147483647 w 310"/>
              <a:gd name="T35" fmla="*/ 2147483647 h 301"/>
              <a:gd name="T36" fmla="*/ 2147483647 w 310"/>
              <a:gd name="T37" fmla="*/ 2147483647 h 301"/>
              <a:gd name="T38" fmla="*/ 2147483647 w 310"/>
              <a:gd name="T39" fmla="*/ 2147483647 h 301"/>
              <a:gd name="T40" fmla="*/ 2147483647 w 310"/>
              <a:gd name="T41" fmla="*/ 2147483647 h 301"/>
              <a:gd name="T42" fmla="*/ 2147483647 w 310"/>
              <a:gd name="T43" fmla="*/ 2147483647 h 301"/>
              <a:gd name="T44" fmla="*/ 2147483647 w 310"/>
              <a:gd name="T45" fmla="*/ 2147483647 h 301"/>
              <a:gd name="T46" fmla="*/ 2147483647 w 310"/>
              <a:gd name="T47" fmla="*/ 2147483647 h 301"/>
              <a:gd name="T48" fmla="*/ 2147483647 w 310"/>
              <a:gd name="T49" fmla="*/ 2147483647 h 301"/>
              <a:gd name="T50" fmla="*/ 2147483647 w 310"/>
              <a:gd name="T51" fmla="*/ 2147483647 h 301"/>
              <a:gd name="T52" fmla="*/ 2147483647 w 310"/>
              <a:gd name="T53" fmla="*/ 2147483647 h 301"/>
              <a:gd name="T54" fmla="*/ 2147483647 w 310"/>
              <a:gd name="T55" fmla="*/ 2147483647 h 301"/>
              <a:gd name="T56" fmla="*/ 2147483647 w 310"/>
              <a:gd name="T57" fmla="*/ 2147483647 h 301"/>
              <a:gd name="T58" fmla="*/ 2147483647 w 310"/>
              <a:gd name="T59" fmla="*/ 2147483647 h 301"/>
              <a:gd name="T60" fmla="*/ 2147483647 w 310"/>
              <a:gd name="T61" fmla="*/ 2147483647 h 301"/>
              <a:gd name="T62" fmla="*/ 2147483647 w 310"/>
              <a:gd name="T63" fmla="*/ 2147483647 h 301"/>
              <a:gd name="T64" fmla="*/ 2147483647 w 310"/>
              <a:gd name="T65" fmla="*/ 2147483647 h 301"/>
              <a:gd name="T66" fmla="*/ 2147483647 w 310"/>
              <a:gd name="T67" fmla="*/ 2147483647 h 301"/>
              <a:gd name="T68" fmla="*/ 2147483647 w 310"/>
              <a:gd name="T69" fmla="*/ 2147483647 h 301"/>
              <a:gd name="T70" fmla="*/ 2147483647 w 310"/>
              <a:gd name="T71" fmla="*/ 2147483647 h 301"/>
              <a:gd name="T72" fmla="*/ 2147483647 w 310"/>
              <a:gd name="T73" fmla="*/ 2147483647 h 301"/>
              <a:gd name="T74" fmla="*/ 2147483647 w 310"/>
              <a:gd name="T75" fmla="*/ 2147483647 h 301"/>
              <a:gd name="T76" fmla="*/ 2147483647 w 310"/>
              <a:gd name="T77" fmla="*/ 2147483647 h 301"/>
              <a:gd name="T78" fmla="*/ 2147483647 w 310"/>
              <a:gd name="T79" fmla="*/ 2147483647 h 301"/>
              <a:gd name="T80" fmla="*/ 2147483647 w 310"/>
              <a:gd name="T81" fmla="*/ 2147483647 h 301"/>
              <a:gd name="T82" fmla="*/ 2147483647 w 310"/>
              <a:gd name="T83" fmla="*/ 2147483647 h 301"/>
              <a:gd name="T84" fmla="*/ 2147483647 w 310"/>
              <a:gd name="T85" fmla="*/ 2147483647 h 301"/>
              <a:gd name="T86" fmla="*/ 2147483647 w 310"/>
              <a:gd name="T87" fmla="*/ 2147483647 h 301"/>
              <a:gd name="T88" fmla="*/ 2147483647 w 310"/>
              <a:gd name="T89" fmla="*/ 2147483647 h 301"/>
              <a:gd name="T90" fmla="*/ 2147483647 w 310"/>
              <a:gd name="T91" fmla="*/ 2147483647 h 301"/>
              <a:gd name="T92" fmla="*/ 2147483647 w 310"/>
              <a:gd name="T93" fmla="*/ 2147483647 h 301"/>
              <a:gd name="T94" fmla="*/ 2147483647 w 310"/>
              <a:gd name="T95" fmla="*/ 2147483647 h 301"/>
              <a:gd name="T96" fmla="*/ 2147483647 w 310"/>
              <a:gd name="T97" fmla="*/ 2147483647 h 301"/>
              <a:gd name="T98" fmla="*/ 2147483647 w 310"/>
              <a:gd name="T99" fmla="*/ 2147483647 h 301"/>
              <a:gd name="T100" fmla="*/ 2147483647 w 310"/>
              <a:gd name="T101" fmla="*/ 2147483647 h 30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10"/>
              <a:gd name="T154" fmla="*/ 0 h 301"/>
              <a:gd name="T155" fmla="*/ 310 w 310"/>
              <a:gd name="T156" fmla="*/ 301 h 30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10" h="301">
                <a:moveTo>
                  <a:pt x="294" y="45"/>
                </a:moveTo>
                <a:lnTo>
                  <a:pt x="243" y="45"/>
                </a:lnTo>
                <a:lnTo>
                  <a:pt x="243" y="20"/>
                </a:lnTo>
                <a:lnTo>
                  <a:pt x="241" y="13"/>
                </a:lnTo>
                <a:lnTo>
                  <a:pt x="238" y="6"/>
                </a:lnTo>
                <a:lnTo>
                  <a:pt x="231" y="2"/>
                </a:lnTo>
                <a:lnTo>
                  <a:pt x="221" y="0"/>
                </a:lnTo>
                <a:lnTo>
                  <a:pt x="214" y="2"/>
                </a:lnTo>
                <a:lnTo>
                  <a:pt x="207" y="6"/>
                </a:lnTo>
                <a:lnTo>
                  <a:pt x="203" y="13"/>
                </a:lnTo>
                <a:lnTo>
                  <a:pt x="202" y="20"/>
                </a:lnTo>
                <a:lnTo>
                  <a:pt x="202" y="45"/>
                </a:lnTo>
                <a:lnTo>
                  <a:pt x="109" y="45"/>
                </a:lnTo>
                <a:lnTo>
                  <a:pt x="109" y="20"/>
                </a:lnTo>
                <a:lnTo>
                  <a:pt x="107" y="13"/>
                </a:lnTo>
                <a:lnTo>
                  <a:pt x="102" y="6"/>
                </a:lnTo>
                <a:lnTo>
                  <a:pt x="96" y="2"/>
                </a:lnTo>
                <a:lnTo>
                  <a:pt x="87" y="0"/>
                </a:lnTo>
                <a:lnTo>
                  <a:pt x="80" y="2"/>
                </a:lnTo>
                <a:lnTo>
                  <a:pt x="73" y="6"/>
                </a:lnTo>
                <a:lnTo>
                  <a:pt x="69" y="13"/>
                </a:lnTo>
                <a:lnTo>
                  <a:pt x="67" y="20"/>
                </a:lnTo>
                <a:lnTo>
                  <a:pt x="67" y="45"/>
                </a:lnTo>
                <a:lnTo>
                  <a:pt x="17" y="45"/>
                </a:lnTo>
                <a:lnTo>
                  <a:pt x="9" y="47"/>
                </a:lnTo>
                <a:lnTo>
                  <a:pt x="4" y="51"/>
                </a:lnTo>
                <a:lnTo>
                  <a:pt x="2" y="54"/>
                </a:lnTo>
                <a:lnTo>
                  <a:pt x="0" y="62"/>
                </a:lnTo>
                <a:lnTo>
                  <a:pt x="0" y="287"/>
                </a:lnTo>
                <a:lnTo>
                  <a:pt x="2" y="292"/>
                </a:lnTo>
                <a:lnTo>
                  <a:pt x="4" y="297"/>
                </a:lnTo>
                <a:lnTo>
                  <a:pt x="9" y="301"/>
                </a:lnTo>
                <a:lnTo>
                  <a:pt x="17" y="301"/>
                </a:lnTo>
                <a:lnTo>
                  <a:pt x="294" y="301"/>
                </a:lnTo>
                <a:lnTo>
                  <a:pt x="301" y="301"/>
                </a:lnTo>
                <a:lnTo>
                  <a:pt x="305" y="297"/>
                </a:lnTo>
                <a:lnTo>
                  <a:pt x="308" y="292"/>
                </a:lnTo>
                <a:lnTo>
                  <a:pt x="310" y="287"/>
                </a:lnTo>
                <a:lnTo>
                  <a:pt x="310" y="62"/>
                </a:lnTo>
                <a:lnTo>
                  <a:pt x="308" y="54"/>
                </a:lnTo>
                <a:lnTo>
                  <a:pt x="305" y="51"/>
                </a:lnTo>
                <a:lnTo>
                  <a:pt x="301" y="47"/>
                </a:lnTo>
                <a:lnTo>
                  <a:pt x="294" y="45"/>
                </a:lnTo>
                <a:close/>
                <a:moveTo>
                  <a:pt x="145" y="114"/>
                </a:moveTo>
                <a:lnTo>
                  <a:pt x="145" y="156"/>
                </a:lnTo>
                <a:lnTo>
                  <a:pt x="96" y="156"/>
                </a:lnTo>
                <a:lnTo>
                  <a:pt x="96" y="114"/>
                </a:lnTo>
                <a:lnTo>
                  <a:pt x="145" y="114"/>
                </a:lnTo>
                <a:close/>
                <a:moveTo>
                  <a:pt x="165" y="114"/>
                </a:moveTo>
                <a:lnTo>
                  <a:pt x="214" y="114"/>
                </a:lnTo>
                <a:lnTo>
                  <a:pt x="214" y="156"/>
                </a:lnTo>
                <a:lnTo>
                  <a:pt x="165" y="156"/>
                </a:lnTo>
                <a:lnTo>
                  <a:pt x="165" y="114"/>
                </a:lnTo>
                <a:close/>
                <a:moveTo>
                  <a:pt x="75" y="114"/>
                </a:moveTo>
                <a:lnTo>
                  <a:pt x="75" y="156"/>
                </a:lnTo>
                <a:lnTo>
                  <a:pt x="31" y="156"/>
                </a:lnTo>
                <a:lnTo>
                  <a:pt x="31" y="114"/>
                </a:lnTo>
                <a:lnTo>
                  <a:pt x="75" y="114"/>
                </a:lnTo>
                <a:close/>
                <a:moveTo>
                  <a:pt x="75" y="178"/>
                </a:moveTo>
                <a:lnTo>
                  <a:pt x="75" y="209"/>
                </a:lnTo>
                <a:lnTo>
                  <a:pt x="31" y="209"/>
                </a:lnTo>
                <a:lnTo>
                  <a:pt x="31" y="178"/>
                </a:lnTo>
                <a:lnTo>
                  <a:pt x="75" y="178"/>
                </a:lnTo>
                <a:close/>
                <a:moveTo>
                  <a:pt x="96" y="178"/>
                </a:moveTo>
                <a:lnTo>
                  <a:pt x="145" y="178"/>
                </a:lnTo>
                <a:lnTo>
                  <a:pt x="145" y="209"/>
                </a:lnTo>
                <a:lnTo>
                  <a:pt x="96" y="209"/>
                </a:lnTo>
                <a:lnTo>
                  <a:pt x="96" y="178"/>
                </a:lnTo>
                <a:close/>
                <a:moveTo>
                  <a:pt x="145" y="229"/>
                </a:moveTo>
                <a:lnTo>
                  <a:pt x="145" y="270"/>
                </a:lnTo>
                <a:lnTo>
                  <a:pt x="96" y="270"/>
                </a:lnTo>
                <a:lnTo>
                  <a:pt x="96" y="229"/>
                </a:lnTo>
                <a:lnTo>
                  <a:pt x="145" y="229"/>
                </a:lnTo>
                <a:close/>
                <a:moveTo>
                  <a:pt x="165" y="229"/>
                </a:moveTo>
                <a:lnTo>
                  <a:pt x="214" y="229"/>
                </a:lnTo>
                <a:lnTo>
                  <a:pt x="214" y="270"/>
                </a:lnTo>
                <a:lnTo>
                  <a:pt x="165" y="270"/>
                </a:lnTo>
                <a:lnTo>
                  <a:pt x="165" y="229"/>
                </a:lnTo>
                <a:close/>
                <a:moveTo>
                  <a:pt x="165" y="209"/>
                </a:moveTo>
                <a:lnTo>
                  <a:pt x="165" y="178"/>
                </a:lnTo>
                <a:lnTo>
                  <a:pt x="214" y="178"/>
                </a:lnTo>
                <a:lnTo>
                  <a:pt x="214" y="209"/>
                </a:lnTo>
                <a:lnTo>
                  <a:pt x="165" y="209"/>
                </a:lnTo>
                <a:close/>
                <a:moveTo>
                  <a:pt x="236" y="178"/>
                </a:moveTo>
                <a:lnTo>
                  <a:pt x="279" y="178"/>
                </a:lnTo>
                <a:lnTo>
                  <a:pt x="279" y="209"/>
                </a:lnTo>
                <a:lnTo>
                  <a:pt x="236" y="209"/>
                </a:lnTo>
                <a:lnTo>
                  <a:pt x="236" y="178"/>
                </a:lnTo>
                <a:close/>
                <a:moveTo>
                  <a:pt x="236" y="156"/>
                </a:moveTo>
                <a:lnTo>
                  <a:pt x="236" y="114"/>
                </a:lnTo>
                <a:lnTo>
                  <a:pt x="279" y="114"/>
                </a:lnTo>
                <a:lnTo>
                  <a:pt x="279" y="156"/>
                </a:lnTo>
                <a:lnTo>
                  <a:pt x="236" y="156"/>
                </a:lnTo>
                <a:close/>
                <a:moveTo>
                  <a:pt x="31" y="229"/>
                </a:moveTo>
                <a:lnTo>
                  <a:pt x="75" y="229"/>
                </a:lnTo>
                <a:lnTo>
                  <a:pt x="75" y="270"/>
                </a:lnTo>
                <a:lnTo>
                  <a:pt x="31" y="270"/>
                </a:lnTo>
                <a:lnTo>
                  <a:pt x="31" y="229"/>
                </a:lnTo>
                <a:close/>
                <a:moveTo>
                  <a:pt x="236" y="270"/>
                </a:moveTo>
                <a:lnTo>
                  <a:pt x="236" y="229"/>
                </a:lnTo>
                <a:lnTo>
                  <a:pt x="279" y="229"/>
                </a:lnTo>
                <a:lnTo>
                  <a:pt x="279" y="270"/>
                </a:lnTo>
                <a:lnTo>
                  <a:pt x="236" y="27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75" name="AutoShape 28"/>
          <p:cNvSpPr/>
          <p:nvPr/>
        </p:nvSpPr>
        <p:spPr bwMode="auto">
          <a:xfrm>
            <a:off x="4002664" y="2007039"/>
            <a:ext cx="719667" cy="647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9450"/>
                </a:moveTo>
                <a:cubicBezTo>
                  <a:pt x="20249" y="9823"/>
                  <a:pt x="19947" y="10124"/>
                  <a:pt x="19575" y="10124"/>
                </a:cubicBezTo>
                <a:lnTo>
                  <a:pt x="18324" y="10124"/>
                </a:lnTo>
                <a:lnTo>
                  <a:pt x="15624" y="5400"/>
                </a:lnTo>
                <a:lnTo>
                  <a:pt x="17549" y="5400"/>
                </a:lnTo>
                <a:cubicBezTo>
                  <a:pt x="17762" y="5400"/>
                  <a:pt x="17962" y="5500"/>
                  <a:pt x="18089" y="5670"/>
                </a:cubicBezTo>
                <a:lnTo>
                  <a:pt x="20114" y="8370"/>
                </a:lnTo>
                <a:cubicBezTo>
                  <a:pt x="20202" y="8486"/>
                  <a:pt x="20249" y="8628"/>
                  <a:pt x="20249" y="8774"/>
                </a:cubicBezTo>
                <a:cubicBezTo>
                  <a:pt x="20249" y="8774"/>
                  <a:pt x="20249" y="9450"/>
                  <a:pt x="20249" y="9450"/>
                </a:cubicBezTo>
                <a:close/>
                <a:moveTo>
                  <a:pt x="18224" y="20249"/>
                </a:moveTo>
                <a:lnTo>
                  <a:pt x="14174" y="20249"/>
                </a:lnTo>
                <a:lnTo>
                  <a:pt x="14174" y="13500"/>
                </a:lnTo>
                <a:cubicBezTo>
                  <a:pt x="14174" y="13126"/>
                  <a:pt x="13872" y="12825"/>
                  <a:pt x="13499" y="12825"/>
                </a:cubicBezTo>
                <a:lnTo>
                  <a:pt x="8437" y="12825"/>
                </a:lnTo>
                <a:cubicBezTo>
                  <a:pt x="8064" y="12825"/>
                  <a:pt x="7762" y="13126"/>
                  <a:pt x="7762" y="13500"/>
                </a:cubicBezTo>
                <a:lnTo>
                  <a:pt x="7762" y="20249"/>
                </a:lnTo>
                <a:lnTo>
                  <a:pt x="3374" y="20249"/>
                </a:lnTo>
                <a:lnTo>
                  <a:pt x="3374" y="11475"/>
                </a:lnTo>
                <a:lnTo>
                  <a:pt x="18224" y="11475"/>
                </a:lnTo>
                <a:cubicBezTo>
                  <a:pt x="18224" y="11475"/>
                  <a:pt x="18224" y="20249"/>
                  <a:pt x="18224" y="20249"/>
                </a:cubicBezTo>
                <a:close/>
                <a:moveTo>
                  <a:pt x="13499" y="20249"/>
                </a:moveTo>
                <a:lnTo>
                  <a:pt x="8437" y="20249"/>
                </a:lnTo>
                <a:lnTo>
                  <a:pt x="8437" y="13500"/>
                </a:lnTo>
                <a:lnTo>
                  <a:pt x="13499" y="13500"/>
                </a:lnTo>
                <a:cubicBezTo>
                  <a:pt x="13499" y="13500"/>
                  <a:pt x="13499" y="20249"/>
                  <a:pt x="13499" y="20249"/>
                </a:cubicBezTo>
                <a:close/>
                <a:moveTo>
                  <a:pt x="1349" y="9450"/>
                </a:moveTo>
                <a:lnTo>
                  <a:pt x="1349" y="8774"/>
                </a:lnTo>
                <a:cubicBezTo>
                  <a:pt x="1349" y="8628"/>
                  <a:pt x="1397" y="8486"/>
                  <a:pt x="1485" y="8370"/>
                </a:cubicBezTo>
                <a:lnTo>
                  <a:pt x="3510" y="5670"/>
                </a:lnTo>
                <a:cubicBezTo>
                  <a:pt x="3637" y="5500"/>
                  <a:pt x="3837" y="5400"/>
                  <a:pt x="4049" y="5400"/>
                </a:cubicBezTo>
                <a:lnTo>
                  <a:pt x="5975" y="5400"/>
                </a:lnTo>
                <a:lnTo>
                  <a:pt x="3275" y="10124"/>
                </a:lnTo>
                <a:lnTo>
                  <a:pt x="2024" y="10124"/>
                </a:lnTo>
                <a:cubicBezTo>
                  <a:pt x="1652" y="10124"/>
                  <a:pt x="1349" y="9823"/>
                  <a:pt x="1349" y="9450"/>
                </a:cubicBezTo>
                <a:moveTo>
                  <a:pt x="13369" y="5400"/>
                </a:moveTo>
                <a:lnTo>
                  <a:pt x="14846" y="5400"/>
                </a:lnTo>
                <a:lnTo>
                  <a:pt x="17546" y="10124"/>
                </a:lnTo>
                <a:lnTo>
                  <a:pt x="14719" y="10124"/>
                </a:lnTo>
                <a:cubicBezTo>
                  <a:pt x="14719" y="10124"/>
                  <a:pt x="13369" y="5400"/>
                  <a:pt x="13369" y="5400"/>
                </a:cubicBezTo>
                <a:close/>
                <a:moveTo>
                  <a:pt x="11137" y="5400"/>
                </a:moveTo>
                <a:lnTo>
                  <a:pt x="12666" y="5400"/>
                </a:lnTo>
                <a:lnTo>
                  <a:pt x="14016" y="10124"/>
                </a:lnTo>
                <a:lnTo>
                  <a:pt x="11137" y="10124"/>
                </a:lnTo>
                <a:cubicBezTo>
                  <a:pt x="11137" y="10124"/>
                  <a:pt x="11137" y="5400"/>
                  <a:pt x="11137" y="5400"/>
                </a:cubicBezTo>
                <a:close/>
                <a:moveTo>
                  <a:pt x="8932" y="5400"/>
                </a:moveTo>
                <a:lnTo>
                  <a:pt x="10462" y="5400"/>
                </a:lnTo>
                <a:lnTo>
                  <a:pt x="10462" y="10124"/>
                </a:lnTo>
                <a:lnTo>
                  <a:pt x="7582" y="10124"/>
                </a:lnTo>
                <a:cubicBezTo>
                  <a:pt x="7582" y="10124"/>
                  <a:pt x="8932" y="5400"/>
                  <a:pt x="8932" y="5400"/>
                </a:cubicBezTo>
                <a:close/>
                <a:moveTo>
                  <a:pt x="6880" y="10124"/>
                </a:moveTo>
                <a:lnTo>
                  <a:pt x="4052" y="10124"/>
                </a:lnTo>
                <a:lnTo>
                  <a:pt x="6752" y="5400"/>
                </a:lnTo>
                <a:lnTo>
                  <a:pt x="8230" y="5400"/>
                </a:lnTo>
                <a:cubicBezTo>
                  <a:pt x="8230" y="5400"/>
                  <a:pt x="6880" y="10124"/>
                  <a:pt x="6880" y="10124"/>
                </a:cubicBezTo>
                <a:close/>
                <a:moveTo>
                  <a:pt x="17549" y="1350"/>
                </a:moveTo>
                <a:lnTo>
                  <a:pt x="17549" y="4050"/>
                </a:lnTo>
                <a:lnTo>
                  <a:pt x="4049" y="4050"/>
                </a:lnTo>
                <a:lnTo>
                  <a:pt x="4049" y="1350"/>
                </a:lnTo>
                <a:cubicBezTo>
                  <a:pt x="4049" y="1350"/>
                  <a:pt x="17549" y="1350"/>
                  <a:pt x="17549" y="1350"/>
                </a:cubicBezTo>
                <a:close/>
                <a:moveTo>
                  <a:pt x="21194" y="7560"/>
                </a:moveTo>
                <a:lnTo>
                  <a:pt x="19170" y="4861"/>
                </a:lnTo>
                <a:cubicBezTo>
                  <a:pt x="19091" y="4755"/>
                  <a:pt x="18997" y="4663"/>
                  <a:pt x="18899" y="4576"/>
                </a:cubicBezTo>
                <a:lnTo>
                  <a:pt x="18899" y="1350"/>
                </a:lnTo>
                <a:cubicBezTo>
                  <a:pt x="18899" y="605"/>
                  <a:pt x="18295" y="0"/>
                  <a:pt x="17549" y="0"/>
                </a:cubicBezTo>
                <a:lnTo>
                  <a:pt x="4049" y="0"/>
                </a:lnTo>
                <a:cubicBezTo>
                  <a:pt x="3304" y="0"/>
                  <a:pt x="2699" y="605"/>
                  <a:pt x="2699" y="1350"/>
                </a:cubicBezTo>
                <a:lnTo>
                  <a:pt x="2699" y="4576"/>
                </a:lnTo>
                <a:cubicBezTo>
                  <a:pt x="2602" y="4663"/>
                  <a:pt x="2508" y="4754"/>
                  <a:pt x="2430" y="4860"/>
                </a:cubicBezTo>
                <a:lnTo>
                  <a:pt x="406" y="7559"/>
                </a:lnTo>
                <a:cubicBezTo>
                  <a:pt x="143" y="7907"/>
                  <a:pt x="0" y="8338"/>
                  <a:pt x="0" y="8774"/>
                </a:cubicBezTo>
                <a:lnTo>
                  <a:pt x="0" y="9450"/>
                </a:lnTo>
                <a:cubicBezTo>
                  <a:pt x="0" y="10566"/>
                  <a:pt x="908" y="11475"/>
                  <a:pt x="2024" y="11475"/>
                </a:cubicBezTo>
                <a:lnTo>
                  <a:pt x="2024" y="20249"/>
                </a:lnTo>
                <a:cubicBezTo>
                  <a:pt x="2024" y="20994"/>
                  <a:pt x="2629" y="21599"/>
                  <a:pt x="3374" y="21599"/>
                </a:cubicBezTo>
                <a:lnTo>
                  <a:pt x="18224" y="21599"/>
                </a:lnTo>
                <a:cubicBezTo>
                  <a:pt x="18970" y="21599"/>
                  <a:pt x="19575" y="20994"/>
                  <a:pt x="19575" y="20249"/>
                </a:cubicBezTo>
                <a:lnTo>
                  <a:pt x="19575" y="11475"/>
                </a:lnTo>
                <a:cubicBezTo>
                  <a:pt x="20691" y="11475"/>
                  <a:pt x="21600" y="10566"/>
                  <a:pt x="21600" y="9450"/>
                </a:cubicBezTo>
                <a:lnTo>
                  <a:pt x="21600" y="8774"/>
                </a:lnTo>
                <a:cubicBezTo>
                  <a:pt x="21600" y="8338"/>
                  <a:pt x="21456" y="7907"/>
                  <a:pt x="21194" y="7560"/>
                </a:cubicBezTo>
              </a:path>
            </a:pathLst>
          </a:custGeom>
          <a:solidFill>
            <a:srgbClr val="00B050"/>
          </a:solidFill>
          <a:ln>
            <a:noFill/>
          </a:ln>
          <a:effectLst/>
        </p:spPr>
        <p:txBody>
          <a:bodyPr lIns="38100" tIns="38100" rIns="38100" bIns="38100" anchor="ctr"/>
          <a:lstStyle/>
          <a:p>
            <a:pPr defTabSz="342900">
              <a:defRPr/>
            </a:pPr>
            <a:endParaRPr lang="en-US" sz="3065" noProof="1">
              <a:solidFill>
                <a:srgbClr val="FFFFFF"/>
              </a:solidFill>
              <a:effectLst>
                <a:outerShdw blurRad="38100" dist="38100" dir="2700000" algn="tl">
                  <a:srgbClr val="000000"/>
                </a:outerShdw>
              </a:effectLst>
            </a:endParaRPr>
          </a:p>
        </p:txBody>
      </p:sp>
      <p:sp>
        <p:nvSpPr>
          <p:cNvPr id="76" name="AutoShape 6"/>
          <p:cNvSpPr/>
          <p:nvPr/>
        </p:nvSpPr>
        <p:spPr bwMode="auto">
          <a:xfrm>
            <a:off x="5985557" y="2007039"/>
            <a:ext cx="721783" cy="647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solidFill>
            <a:srgbClr val="FFC000"/>
          </a:solidFill>
          <a:ln>
            <a:noFill/>
          </a:ln>
          <a:effectLst/>
        </p:spPr>
        <p:txBody>
          <a:bodyPr lIns="38100" tIns="38100" rIns="38100" bIns="38100" anchor="ctr"/>
          <a:lstStyle/>
          <a:p>
            <a:pPr defTabSz="342900">
              <a:defRPr/>
            </a:pPr>
            <a:endParaRPr lang="en-US" sz="3065" noProof="1">
              <a:solidFill>
                <a:srgbClr val="FFFFFF"/>
              </a:solidFill>
              <a:effectLst>
                <a:outerShdw blurRad="38100" dist="38100" dir="2700000" algn="tl">
                  <a:srgbClr val="000000"/>
                </a:outerShdw>
              </a:effectLst>
            </a:endParaRPr>
          </a:p>
        </p:txBody>
      </p:sp>
      <p:sp>
        <p:nvSpPr>
          <p:cNvPr id="77" name="Freeform 107"/>
          <p:cNvSpPr>
            <a:spLocks noEditPoints="1" noChangeArrowheads="1"/>
          </p:cNvSpPr>
          <p:nvPr/>
        </p:nvSpPr>
        <p:spPr bwMode="auto">
          <a:xfrm>
            <a:off x="7644600" y="1969785"/>
            <a:ext cx="863600" cy="647700"/>
          </a:xfrm>
          <a:custGeom>
            <a:avLst/>
            <a:gdLst>
              <a:gd name="T0" fmla="*/ 2147483647 w 343"/>
              <a:gd name="T1" fmla="*/ 2147483647 h 294"/>
              <a:gd name="T2" fmla="*/ 2147483647 w 343"/>
              <a:gd name="T3" fmla="*/ 0 h 294"/>
              <a:gd name="T4" fmla="*/ 2147483647 w 343"/>
              <a:gd name="T5" fmla="*/ 2147483647 h 294"/>
              <a:gd name="T6" fmla="*/ 0 w 343"/>
              <a:gd name="T7" fmla="*/ 2147483647 h 294"/>
              <a:gd name="T8" fmla="*/ 0 w 343"/>
              <a:gd name="T9" fmla="*/ 2147483647 h 294"/>
              <a:gd name="T10" fmla="*/ 0 w 343"/>
              <a:gd name="T11" fmla="*/ 2147483647 h 294"/>
              <a:gd name="T12" fmla="*/ 2147483647 w 343"/>
              <a:gd name="T13" fmla="*/ 2147483647 h 294"/>
              <a:gd name="T14" fmla="*/ 2147483647 w 343"/>
              <a:gd name="T15" fmla="*/ 2147483647 h 294"/>
              <a:gd name="T16" fmla="*/ 2147483647 w 343"/>
              <a:gd name="T17" fmla="*/ 2147483647 h 294"/>
              <a:gd name="T18" fmla="*/ 2147483647 w 343"/>
              <a:gd name="T19" fmla="*/ 2147483647 h 294"/>
              <a:gd name="T20" fmla="*/ 2147483647 w 343"/>
              <a:gd name="T21" fmla="*/ 2147483647 h 294"/>
              <a:gd name="T22" fmla="*/ 2147483647 w 343"/>
              <a:gd name="T23" fmla="*/ 2147483647 h 294"/>
              <a:gd name="T24" fmla="*/ 2147483647 w 343"/>
              <a:gd name="T25" fmla="*/ 2147483647 h 294"/>
              <a:gd name="T26" fmla="*/ 2147483647 w 343"/>
              <a:gd name="T27" fmla="*/ 2147483647 h 294"/>
              <a:gd name="T28" fmla="*/ 2147483647 w 343"/>
              <a:gd name="T29" fmla="*/ 2147483647 h 294"/>
              <a:gd name="T30" fmla="*/ 2147483647 w 343"/>
              <a:gd name="T31" fmla="*/ 2147483647 h 294"/>
              <a:gd name="T32" fmla="*/ 2147483647 w 343"/>
              <a:gd name="T33" fmla="*/ 2147483647 h 294"/>
              <a:gd name="T34" fmla="*/ 2147483647 w 343"/>
              <a:gd name="T35" fmla="*/ 2147483647 h 294"/>
              <a:gd name="T36" fmla="*/ 2147483647 w 343"/>
              <a:gd name="T37" fmla="*/ 2147483647 h 294"/>
              <a:gd name="T38" fmla="*/ 2147483647 w 343"/>
              <a:gd name="T39" fmla="*/ 2147483647 h 294"/>
              <a:gd name="T40" fmla="*/ 2147483647 w 343"/>
              <a:gd name="T41" fmla="*/ 2147483647 h 294"/>
              <a:gd name="T42" fmla="*/ 2147483647 w 343"/>
              <a:gd name="T43" fmla="*/ 2147483647 h 294"/>
              <a:gd name="T44" fmla="*/ 2147483647 w 343"/>
              <a:gd name="T45" fmla="*/ 2147483647 h 294"/>
              <a:gd name="T46" fmla="*/ 2147483647 w 343"/>
              <a:gd name="T47" fmla="*/ 2147483647 h 294"/>
              <a:gd name="T48" fmla="*/ 2147483647 w 343"/>
              <a:gd name="T49" fmla="*/ 2147483647 h 294"/>
              <a:gd name="T50" fmla="*/ 2147483647 w 343"/>
              <a:gd name="T51" fmla="*/ 2147483647 h 294"/>
              <a:gd name="T52" fmla="*/ 2147483647 w 343"/>
              <a:gd name="T53" fmla="*/ 2147483647 h 294"/>
              <a:gd name="T54" fmla="*/ 2147483647 w 343"/>
              <a:gd name="T55" fmla="*/ 2147483647 h 294"/>
              <a:gd name="T56" fmla="*/ 2147483647 w 343"/>
              <a:gd name="T57" fmla="*/ 2147483647 h 294"/>
              <a:gd name="T58" fmla="*/ 2147483647 w 343"/>
              <a:gd name="T59" fmla="*/ 2147483647 h 294"/>
              <a:gd name="T60" fmla="*/ 2147483647 w 343"/>
              <a:gd name="T61" fmla="*/ 2147483647 h 294"/>
              <a:gd name="T62" fmla="*/ 2147483647 w 343"/>
              <a:gd name="T63" fmla="*/ 2147483647 h 294"/>
              <a:gd name="T64" fmla="*/ 2147483647 w 343"/>
              <a:gd name="T65" fmla="*/ 2147483647 h 294"/>
              <a:gd name="T66" fmla="*/ 2147483647 w 343"/>
              <a:gd name="T67" fmla="*/ 2147483647 h 29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43"/>
              <a:gd name="T103" fmla="*/ 0 h 294"/>
              <a:gd name="T104" fmla="*/ 343 w 343"/>
              <a:gd name="T105" fmla="*/ 294 h 29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43" h="294">
                <a:moveTo>
                  <a:pt x="337" y="165"/>
                </a:moveTo>
                <a:lnTo>
                  <a:pt x="170" y="0"/>
                </a:lnTo>
                <a:lnTo>
                  <a:pt x="5" y="165"/>
                </a:lnTo>
                <a:lnTo>
                  <a:pt x="0" y="172"/>
                </a:lnTo>
                <a:lnTo>
                  <a:pt x="0" y="181"/>
                </a:lnTo>
                <a:lnTo>
                  <a:pt x="0" y="189"/>
                </a:lnTo>
                <a:lnTo>
                  <a:pt x="5" y="196"/>
                </a:lnTo>
                <a:lnTo>
                  <a:pt x="13" y="201"/>
                </a:lnTo>
                <a:lnTo>
                  <a:pt x="20" y="201"/>
                </a:lnTo>
                <a:lnTo>
                  <a:pt x="29" y="201"/>
                </a:lnTo>
                <a:lnTo>
                  <a:pt x="36" y="196"/>
                </a:lnTo>
                <a:lnTo>
                  <a:pt x="42" y="189"/>
                </a:lnTo>
                <a:lnTo>
                  <a:pt x="42" y="294"/>
                </a:lnTo>
                <a:lnTo>
                  <a:pt x="301" y="294"/>
                </a:lnTo>
                <a:lnTo>
                  <a:pt x="301" y="189"/>
                </a:lnTo>
                <a:lnTo>
                  <a:pt x="306" y="196"/>
                </a:lnTo>
                <a:lnTo>
                  <a:pt x="314" y="201"/>
                </a:lnTo>
                <a:lnTo>
                  <a:pt x="321" y="201"/>
                </a:lnTo>
                <a:lnTo>
                  <a:pt x="330" y="201"/>
                </a:lnTo>
                <a:lnTo>
                  <a:pt x="337" y="196"/>
                </a:lnTo>
                <a:lnTo>
                  <a:pt x="341" y="189"/>
                </a:lnTo>
                <a:lnTo>
                  <a:pt x="343" y="181"/>
                </a:lnTo>
                <a:lnTo>
                  <a:pt x="341" y="172"/>
                </a:lnTo>
                <a:lnTo>
                  <a:pt x="337" y="165"/>
                </a:lnTo>
                <a:close/>
                <a:moveTo>
                  <a:pt x="279" y="272"/>
                </a:moveTo>
                <a:lnTo>
                  <a:pt x="214" y="272"/>
                </a:lnTo>
                <a:lnTo>
                  <a:pt x="214" y="187"/>
                </a:lnTo>
                <a:lnTo>
                  <a:pt x="129" y="187"/>
                </a:lnTo>
                <a:lnTo>
                  <a:pt x="129" y="272"/>
                </a:lnTo>
                <a:lnTo>
                  <a:pt x="63" y="272"/>
                </a:lnTo>
                <a:lnTo>
                  <a:pt x="63" y="169"/>
                </a:lnTo>
                <a:lnTo>
                  <a:pt x="170" y="60"/>
                </a:lnTo>
                <a:lnTo>
                  <a:pt x="279" y="169"/>
                </a:lnTo>
                <a:lnTo>
                  <a:pt x="279" y="272"/>
                </a:lnTo>
                <a:close/>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nvGrpSpPr>
          <p:cNvPr id="78" name="Group 73"/>
          <p:cNvGrpSpPr/>
          <p:nvPr/>
        </p:nvGrpSpPr>
        <p:grpSpPr>
          <a:xfrm>
            <a:off x="2774823" y="3506913"/>
            <a:ext cx="792087" cy="720083"/>
            <a:chOff x="2549886" y="800334"/>
            <a:chExt cx="355053" cy="313526"/>
          </a:xfrm>
          <a:solidFill>
            <a:srgbClr val="00B0F0"/>
          </a:solidFill>
        </p:grpSpPr>
        <p:sp>
          <p:nvSpPr>
            <p:cNvPr id="79" name="Freeform 88"/>
            <p:cNvSpPr/>
            <p:nvPr/>
          </p:nvSpPr>
          <p:spPr bwMode="auto">
            <a:xfrm>
              <a:off x="2653702" y="1055723"/>
              <a:ext cx="58137" cy="58137"/>
            </a:xfrm>
            <a:custGeom>
              <a:avLst/>
              <a:gdLst/>
              <a:ahLst/>
              <a:cxnLst>
                <a:cxn ang="0">
                  <a:pos x="27" y="0"/>
                </a:cxn>
                <a:cxn ang="0">
                  <a:pos x="27" y="0"/>
                </a:cxn>
                <a:cxn ang="0">
                  <a:pos x="34" y="0"/>
                </a:cxn>
                <a:cxn ang="0">
                  <a:pos x="40" y="2"/>
                </a:cxn>
                <a:cxn ang="0">
                  <a:pos x="49" y="10"/>
                </a:cxn>
                <a:cxn ang="0">
                  <a:pos x="54" y="19"/>
                </a:cxn>
                <a:cxn ang="0">
                  <a:pos x="56" y="24"/>
                </a:cxn>
                <a:cxn ang="0">
                  <a:pos x="56" y="30"/>
                </a:cxn>
                <a:cxn ang="0">
                  <a:pos x="56" y="30"/>
                </a:cxn>
                <a:cxn ang="0">
                  <a:pos x="56" y="35"/>
                </a:cxn>
                <a:cxn ang="0">
                  <a:pos x="54" y="40"/>
                </a:cxn>
                <a:cxn ang="0">
                  <a:pos x="49" y="49"/>
                </a:cxn>
                <a:cxn ang="0">
                  <a:pos x="40" y="55"/>
                </a:cxn>
                <a:cxn ang="0">
                  <a:pos x="34" y="57"/>
                </a:cxn>
                <a:cxn ang="0">
                  <a:pos x="27" y="57"/>
                </a:cxn>
                <a:cxn ang="0">
                  <a:pos x="27" y="57"/>
                </a:cxn>
                <a:cxn ang="0">
                  <a:pos x="22" y="57"/>
                </a:cxn>
                <a:cxn ang="0">
                  <a:pos x="16" y="55"/>
                </a:cxn>
                <a:cxn ang="0">
                  <a:pos x="7" y="49"/>
                </a:cxn>
                <a:cxn ang="0">
                  <a:pos x="2" y="40"/>
                </a:cxn>
                <a:cxn ang="0">
                  <a:pos x="0" y="35"/>
                </a:cxn>
                <a:cxn ang="0">
                  <a:pos x="0" y="30"/>
                </a:cxn>
                <a:cxn ang="0">
                  <a:pos x="0" y="30"/>
                </a:cxn>
                <a:cxn ang="0">
                  <a:pos x="0" y="24"/>
                </a:cxn>
                <a:cxn ang="0">
                  <a:pos x="2" y="19"/>
                </a:cxn>
                <a:cxn ang="0">
                  <a:pos x="7" y="10"/>
                </a:cxn>
                <a:cxn ang="0">
                  <a:pos x="16" y="2"/>
                </a:cxn>
                <a:cxn ang="0">
                  <a:pos x="22" y="0"/>
                </a:cxn>
                <a:cxn ang="0">
                  <a:pos x="27" y="0"/>
                </a:cxn>
                <a:cxn ang="0">
                  <a:pos x="27" y="0"/>
                </a:cxn>
              </a:cxnLst>
              <a:rect l="0" t="0" r="r" b="b"/>
              <a:pathLst>
                <a:path w="56" h="57">
                  <a:moveTo>
                    <a:pt x="27" y="0"/>
                  </a:moveTo>
                  <a:lnTo>
                    <a:pt x="27" y="0"/>
                  </a:lnTo>
                  <a:lnTo>
                    <a:pt x="34" y="0"/>
                  </a:lnTo>
                  <a:lnTo>
                    <a:pt x="40" y="2"/>
                  </a:lnTo>
                  <a:lnTo>
                    <a:pt x="49" y="10"/>
                  </a:lnTo>
                  <a:lnTo>
                    <a:pt x="54" y="19"/>
                  </a:lnTo>
                  <a:lnTo>
                    <a:pt x="56" y="24"/>
                  </a:lnTo>
                  <a:lnTo>
                    <a:pt x="56" y="30"/>
                  </a:lnTo>
                  <a:lnTo>
                    <a:pt x="56" y="30"/>
                  </a:lnTo>
                  <a:lnTo>
                    <a:pt x="56" y="35"/>
                  </a:lnTo>
                  <a:lnTo>
                    <a:pt x="54" y="40"/>
                  </a:lnTo>
                  <a:lnTo>
                    <a:pt x="49" y="49"/>
                  </a:lnTo>
                  <a:lnTo>
                    <a:pt x="40" y="55"/>
                  </a:lnTo>
                  <a:lnTo>
                    <a:pt x="34" y="57"/>
                  </a:lnTo>
                  <a:lnTo>
                    <a:pt x="27" y="57"/>
                  </a:lnTo>
                  <a:lnTo>
                    <a:pt x="27" y="57"/>
                  </a:lnTo>
                  <a:lnTo>
                    <a:pt x="22" y="57"/>
                  </a:lnTo>
                  <a:lnTo>
                    <a:pt x="16" y="55"/>
                  </a:lnTo>
                  <a:lnTo>
                    <a:pt x="7" y="49"/>
                  </a:lnTo>
                  <a:lnTo>
                    <a:pt x="2" y="40"/>
                  </a:lnTo>
                  <a:lnTo>
                    <a:pt x="0" y="35"/>
                  </a:lnTo>
                  <a:lnTo>
                    <a:pt x="0" y="30"/>
                  </a:lnTo>
                  <a:lnTo>
                    <a:pt x="0" y="30"/>
                  </a:lnTo>
                  <a:lnTo>
                    <a:pt x="0" y="24"/>
                  </a:lnTo>
                  <a:lnTo>
                    <a:pt x="2" y="19"/>
                  </a:lnTo>
                  <a:lnTo>
                    <a:pt x="7" y="10"/>
                  </a:lnTo>
                  <a:lnTo>
                    <a:pt x="16" y="2"/>
                  </a:lnTo>
                  <a:lnTo>
                    <a:pt x="22" y="0"/>
                  </a:lnTo>
                  <a:lnTo>
                    <a:pt x="27" y="0"/>
                  </a:lnTo>
                  <a:lnTo>
                    <a:pt x="27" y="0"/>
                  </a:lnTo>
                  <a:close/>
                </a:path>
              </a:pathLst>
            </a:custGeom>
            <a:grpFill/>
            <a:ln w="9525">
              <a:noFill/>
              <a:round/>
            </a:ln>
          </p:spPr>
          <p:txBody>
            <a:bodyPr/>
            <a:lstStyle/>
            <a:p>
              <a:pPr>
                <a:defRPr/>
              </a:pPr>
              <a:endParaRPr lang="en-US" sz="2400" noProof="1"/>
            </a:p>
          </p:txBody>
        </p:sp>
        <p:sp>
          <p:nvSpPr>
            <p:cNvPr id="80" name="Freeform 89"/>
            <p:cNvSpPr/>
            <p:nvPr/>
          </p:nvSpPr>
          <p:spPr bwMode="auto">
            <a:xfrm>
              <a:off x="2782435" y="1055723"/>
              <a:ext cx="60214" cy="58137"/>
            </a:xfrm>
            <a:custGeom>
              <a:avLst/>
              <a:gdLst/>
              <a:ahLst/>
              <a:cxnLst>
                <a:cxn ang="0">
                  <a:pos x="29" y="0"/>
                </a:cxn>
                <a:cxn ang="0">
                  <a:pos x="29" y="0"/>
                </a:cxn>
                <a:cxn ang="0">
                  <a:pos x="35" y="0"/>
                </a:cxn>
                <a:cxn ang="0">
                  <a:pos x="40" y="2"/>
                </a:cxn>
                <a:cxn ang="0">
                  <a:pos x="49" y="10"/>
                </a:cxn>
                <a:cxn ang="0">
                  <a:pos x="55" y="19"/>
                </a:cxn>
                <a:cxn ang="0">
                  <a:pos x="56" y="24"/>
                </a:cxn>
                <a:cxn ang="0">
                  <a:pos x="58" y="30"/>
                </a:cxn>
                <a:cxn ang="0">
                  <a:pos x="58" y="30"/>
                </a:cxn>
                <a:cxn ang="0">
                  <a:pos x="56" y="35"/>
                </a:cxn>
                <a:cxn ang="0">
                  <a:pos x="55" y="40"/>
                </a:cxn>
                <a:cxn ang="0">
                  <a:pos x="49" y="49"/>
                </a:cxn>
                <a:cxn ang="0">
                  <a:pos x="40" y="55"/>
                </a:cxn>
                <a:cxn ang="0">
                  <a:pos x="35" y="57"/>
                </a:cxn>
                <a:cxn ang="0">
                  <a:pos x="29" y="57"/>
                </a:cxn>
                <a:cxn ang="0">
                  <a:pos x="29" y="57"/>
                </a:cxn>
                <a:cxn ang="0">
                  <a:pos x="24" y="57"/>
                </a:cxn>
                <a:cxn ang="0">
                  <a:pos x="18" y="55"/>
                </a:cxn>
                <a:cxn ang="0">
                  <a:pos x="9" y="49"/>
                </a:cxn>
                <a:cxn ang="0">
                  <a:pos x="4" y="40"/>
                </a:cxn>
                <a:cxn ang="0">
                  <a:pos x="2" y="35"/>
                </a:cxn>
                <a:cxn ang="0">
                  <a:pos x="0" y="30"/>
                </a:cxn>
                <a:cxn ang="0">
                  <a:pos x="0" y="30"/>
                </a:cxn>
                <a:cxn ang="0">
                  <a:pos x="2" y="24"/>
                </a:cxn>
                <a:cxn ang="0">
                  <a:pos x="4" y="19"/>
                </a:cxn>
                <a:cxn ang="0">
                  <a:pos x="9" y="10"/>
                </a:cxn>
                <a:cxn ang="0">
                  <a:pos x="18" y="2"/>
                </a:cxn>
                <a:cxn ang="0">
                  <a:pos x="24" y="0"/>
                </a:cxn>
                <a:cxn ang="0">
                  <a:pos x="29" y="0"/>
                </a:cxn>
                <a:cxn ang="0">
                  <a:pos x="29" y="0"/>
                </a:cxn>
              </a:cxnLst>
              <a:rect l="0" t="0" r="r" b="b"/>
              <a:pathLst>
                <a:path w="58" h="57">
                  <a:moveTo>
                    <a:pt x="29" y="0"/>
                  </a:moveTo>
                  <a:lnTo>
                    <a:pt x="29" y="0"/>
                  </a:lnTo>
                  <a:lnTo>
                    <a:pt x="35" y="0"/>
                  </a:lnTo>
                  <a:lnTo>
                    <a:pt x="40" y="2"/>
                  </a:lnTo>
                  <a:lnTo>
                    <a:pt x="49" y="10"/>
                  </a:lnTo>
                  <a:lnTo>
                    <a:pt x="55" y="19"/>
                  </a:lnTo>
                  <a:lnTo>
                    <a:pt x="56" y="24"/>
                  </a:lnTo>
                  <a:lnTo>
                    <a:pt x="58" y="30"/>
                  </a:lnTo>
                  <a:lnTo>
                    <a:pt x="58" y="30"/>
                  </a:lnTo>
                  <a:lnTo>
                    <a:pt x="56" y="35"/>
                  </a:lnTo>
                  <a:lnTo>
                    <a:pt x="55" y="40"/>
                  </a:lnTo>
                  <a:lnTo>
                    <a:pt x="49" y="49"/>
                  </a:lnTo>
                  <a:lnTo>
                    <a:pt x="40" y="55"/>
                  </a:lnTo>
                  <a:lnTo>
                    <a:pt x="35" y="57"/>
                  </a:lnTo>
                  <a:lnTo>
                    <a:pt x="29" y="57"/>
                  </a:lnTo>
                  <a:lnTo>
                    <a:pt x="29" y="57"/>
                  </a:lnTo>
                  <a:lnTo>
                    <a:pt x="24" y="57"/>
                  </a:lnTo>
                  <a:lnTo>
                    <a:pt x="18" y="55"/>
                  </a:lnTo>
                  <a:lnTo>
                    <a:pt x="9" y="49"/>
                  </a:lnTo>
                  <a:lnTo>
                    <a:pt x="4" y="40"/>
                  </a:lnTo>
                  <a:lnTo>
                    <a:pt x="2" y="35"/>
                  </a:lnTo>
                  <a:lnTo>
                    <a:pt x="0" y="30"/>
                  </a:lnTo>
                  <a:lnTo>
                    <a:pt x="0" y="30"/>
                  </a:lnTo>
                  <a:lnTo>
                    <a:pt x="2" y="24"/>
                  </a:lnTo>
                  <a:lnTo>
                    <a:pt x="4" y="19"/>
                  </a:lnTo>
                  <a:lnTo>
                    <a:pt x="9" y="10"/>
                  </a:lnTo>
                  <a:lnTo>
                    <a:pt x="18" y="2"/>
                  </a:lnTo>
                  <a:lnTo>
                    <a:pt x="24" y="0"/>
                  </a:lnTo>
                  <a:lnTo>
                    <a:pt x="29" y="0"/>
                  </a:lnTo>
                  <a:lnTo>
                    <a:pt x="29" y="0"/>
                  </a:lnTo>
                  <a:close/>
                </a:path>
              </a:pathLst>
            </a:custGeom>
            <a:grpFill/>
            <a:ln w="9525">
              <a:noFill/>
              <a:round/>
            </a:ln>
          </p:spPr>
          <p:txBody>
            <a:bodyPr/>
            <a:lstStyle/>
            <a:p>
              <a:pPr>
                <a:defRPr/>
              </a:pPr>
              <a:endParaRPr lang="en-US" sz="2400" noProof="1"/>
            </a:p>
          </p:txBody>
        </p:sp>
        <p:sp>
          <p:nvSpPr>
            <p:cNvPr id="81" name="Freeform 90"/>
            <p:cNvSpPr/>
            <p:nvPr/>
          </p:nvSpPr>
          <p:spPr bwMode="auto">
            <a:xfrm>
              <a:off x="2549886" y="800334"/>
              <a:ext cx="355053" cy="247084"/>
            </a:xfrm>
            <a:custGeom>
              <a:avLst/>
              <a:gdLst/>
              <a:ahLst/>
              <a:cxnLst>
                <a:cxn ang="0">
                  <a:pos x="325" y="91"/>
                </a:cxn>
                <a:cxn ang="0">
                  <a:pos x="149" y="91"/>
                </a:cxn>
                <a:cxn ang="0">
                  <a:pos x="140" y="98"/>
                </a:cxn>
                <a:cxn ang="0">
                  <a:pos x="138" y="105"/>
                </a:cxn>
                <a:cxn ang="0">
                  <a:pos x="143" y="116"/>
                </a:cxn>
                <a:cxn ang="0">
                  <a:pos x="307" y="120"/>
                </a:cxn>
                <a:cxn ang="0">
                  <a:pos x="297" y="149"/>
                </a:cxn>
                <a:cxn ang="0">
                  <a:pos x="143" y="149"/>
                </a:cxn>
                <a:cxn ang="0">
                  <a:pos x="134" y="156"/>
                </a:cxn>
                <a:cxn ang="0">
                  <a:pos x="132" y="161"/>
                </a:cxn>
                <a:cxn ang="0">
                  <a:pos x="138" y="172"/>
                </a:cxn>
                <a:cxn ang="0">
                  <a:pos x="290" y="176"/>
                </a:cxn>
                <a:cxn ang="0">
                  <a:pos x="281" y="203"/>
                </a:cxn>
                <a:cxn ang="0">
                  <a:pos x="111" y="120"/>
                </a:cxn>
                <a:cxn ang="0">
                  <a:pos x="107" y="91"/>
                </a:cxn>
                <a:cxn ang="0">
                  <a:pos x="103" y="53"/>
                </a:cxn>
                <a:cxn ang="0">
                  <a:pos x="96" y="45"/>
                </a:cxn>
                <a:cxn ang="0">
                  <a:pos x="53" y="20"/>
                </a:cxn>
                <a:cxn ang="0">
                  <a:pos x="15" y="2"/>
                </a:cxn>
                <a:cxn ang="0">
                  <a:pos x="6" y="2"/>
                </a:cxn>
                <a:cxn ang="0">
                  <a:pos x="0" y="11"/>
                </a:cxn>
                <a:cxn ang="0">
                  <a:pos x="2" y="22"/>
                </a:cxn>
                <a:cxn ang="0">
                  <a:pos x="15" y="34"/>
                </a:cxn>
                <a:cxn ang="0">
                  <a:pos x="62" y="56"/>
                </a:cxn>
                <a:cxn ang="0">
                  <a:pos x="71" y="63"/>
                </a:cxn>
                <a:cxn ang="0">
                  <a:pos x="73" y="71"/>
                </a:cxn>
                <a:cxn ang="0">
                  <a:pos x="93" y="217"/>
                </a:cxn>
                <a:cxn ang="0">
                  <a:pos x="94" y="227"/>
                </a:cxn>
                <a:cxn ang="0">
                  <a:pos x="100" y="234"/>
                </a:cxn>
                <a:cxn ang="0">
                  <a:pos x="111" y="237"/>
                </a:cxn>
                <a:cxn ang="0">
                  <a:pos x="288" y="237"/>
                </a:cxn>
                <a:cxn ang="0">
                  <a:pos x="292" y="236"/>
                </a:cxn>
                <a:cxn ang="0">
                  <a:pos x="303" y="230"/>
                </a:cxn>
                <a:cxn ang="0">
                  <a:pos x="305" y="221"/>
                </a:cxn>
                <a:cxn ang="0">
                  <a:pos x="341" y="118"/>
                </a:cxn>
                <a:cxn ang="0">
                  <a:pos x="343" y="103"/>
                </a:cxn>
                <a:cxn ang="0">
                  <a:pos x="337" y="94"/>
                </a:cxn>
                <a:cxn ang="0">
                  <a:pos x="325" y="91"/>
                </a:cxn>
              </a:cxnLst>
              <a:rect l="0" t="0" r="r" b="b"/>
              <a:pathLst>
                <a:path w="343" h="237">
                  <a:moveTo>
                    <a:pt x="325" y="91"/>
                  </a:moveTo>
                  <a:lnTo>
                    <a:pt x="325" y="91"/>
                  </a:lnTo>
                  <a:lnTo>
                    <a:pt x="149" y="91"/>
                  </a:lnTo>
                  <a:lnTo>
                    <a:pt x="149" y="91"/>
                  </a:lnTo>
                  <a:lnTo>
                    <a:pt x="143" y="92"/>
                  </a:lnTo>
                  <a:lnTo>
                    <a:pt x="140" y="98"/>
                  </a:lnTo>
                  <a:lnTo>
                    <a:pt x="138" y="105"/>
                  </a:lnTo>
                  <a:lnTo>
                    <a:pt x="138" y="105"/>
                  </a:lnTo>
                  <a:lnTo>
                    <a:pt x="140" y="111"/>
                  </a:lnTo>
                  <a:lnTo>
                    <a:pt x="143" y="116"/>
                  </a:lnTo>
                  <a:lnTo>
                    <a:pt x="149" y="120"/>
                  </a:lnTo>
                  <a:lnTo>
                    <a:pt x="307" y="120"/>
                  </a:lnTo>
                  <a:lnTo>
                    <a:pt x="297" y="149"/>
                  </a:lnTo>
                  <a:lnTo>
                    <a:pt x="297" y="149"/>
                  </a:lnTo>
                  <a:lnTo>
                    <a:pt x="143" y="149"/>
                  </a:lnTo>
                  <a:lnTo>
                    <a:pt x="143" y="149"/>
                  </a:lnTo>
                  <a:lnTo>
                    <a:pt x="138" y="152"/>
                  </a:lnTo>
                  <a:lnTo>
                    <a:pt x="134" y="156"/>
                  </a:lnTo>
                  <a:lnTo>
                    <a:pt x="132" y="161"/>
                  </a:lnTo>
                  <a:lnTo>
                    <a:pt x="132" y="161"/>
                  </a:lnTo>
                  <a:lnTo>
                    <a:pt x="134" y="169"/>
                  </a:lnTo>
                  <a:lnTo>
                    <a:pt x="138" y="172"/>
                  </a:lnTo>
                  <a:lnTo>
                    <a:pt x="143" y="176"/>
                  </a:lnTo>
                  <a:lnTo>
                    <a:pt x="290" y="176"/>
                  </a:lnTo>
                  <a:lnTo>
                    <a:pt x="290" y="176"/>
                  </a:lnTo>
                  <a:lnTo>
                    <a:pt x="281" y="203"/>
                  </a:lnTo>
                  <a:lnTo>
                    <a:pt x="122" y="203"/>
                  </a:lnTo>
                  <a:lnTo>
                    <a:pt x="111" y="120"/>
                  </a:lnTo>
                  <a:lnTo>
                    <a:pt x="107" y="91"/>
                  </a:lnTo>
                  <a:lnTo>
                    <a:pt x="107" y="91"/>
                  </a:lnTo>
                  <a:lnTo>
                    <a:pt x="103" y="53"/>
                  </a:lnTo>
                  <a:lnTo>
                    <a:pt x="103" y="53"/>
                  </a:lnTo>
                  <a:lnTo>
                    <a:pt x="102" y="49"/>
                  </a:lnTo>
                  <a:lnTo>
                    <a:pt x="96" y="45"/>
                  </a:lnTo>
                  <a:lnTo>
                    <a:pt x="80" y="33"/>
                  </a:lnTo>
                  <a:lnTo>
                    <a:pt x="53" y="20"/>
                  </a:lnTo>
                  <a:lnTo>
                    <a:pt x="15" y="2"/>
                  </a:lnTo>
                  <a:lnTo>
                    <a:pt x="15" y="2"/>
                  </a:lnTo>
                  <a:lnTo>
                    <a:pt x="9" y="0"/>
                  </a:lnTo>
                  <a:lnTo>
                    <a:pt x="6" y="2"/>
                  </a:lnTo>
                  <a:lnTo>
                    <a:pt x="2" y="5"/>
                  </a:lnTo>
                  <a:lnTo>
                    <a:pt x="0" y="11"/>
                  </a:lnTo>
                  <a:lnTo>
                    <a:pt x="0" y="16"/>
                  </a:lnTo>
                  <a:lnTo>
                    <a:pt x="2" y="22"/>
                  </a:lnTo>
                  <a:lnTo>
                    <a:pt x="7" y="29"/>
                  </a:lnTo>
                  <a:lnTo>
                    <a:pt x="15" y="34"/>
                  </a:lnTo>
                  <a:lnTo>
                    <a:pt x="62" y="56"/>
                  </a:lnTo>
                  <a:lnTo>
                    <a:pt x="62" y="56"/>
                  </a:lnTo>
                  <a:lnTo>
                    <a:pt x="67" y="60"/>
                  </a:lnTo>
                  <a:lnTo>
                    <a:pt x="71" y="63"/>
                  </a:lnTo>
                  <a:lnTo>
                    <a:pt x="73" y="71"/>
                  </a:lnTo>
                  <a:lnTo>
                    <a:pt x="73" y="71"/>
                  </a:lnTo>
                  <a:lnTo>
                    <a:pt x="93" y="217"/>
                  </a:lnTo>
                  <a:lnTo>
                    <a:pt x="93" y="217"/>
                  </a:lnTo>
                  <a:lnTo>
                    <a:pt x="93" y="221"/>
                  </a:lnTo>
                  <a:lnTo>
                    <a:pt x="94" y="227"/>
                  </a:lnTo>
                  <a:lnTo>
                    <a:pt x="98" y="230"/>
                  </a:lnTo>
                  <a:lnTo>
                    <a:pt x="100" y="234"/>
                  </a:lnTo>
                  <a:lnTo>
                    <a:pt x="105" y="236"/>
                  </a:lnTo>
                  <a:lnTo>
                    <a:pt x="111" y="237"/>
                  </a:lnTo>
                  <a:lnTo>
                    <a:pt x="111" y="237"/>
                  </a:lnTo>
                  <a:lnTo>
                    <a:pt x="288" y="237"/>
                  </a:lnTo>
                  <a:lnTo>
                    <a:pt x="288" y="237"/>
                  </a:lnTo>
                  <a:lnTo>
                    <a:pt x="292" y="236"/>
                  </a:lnTo>
                  <a:lnTo>
                    <a:pt x="297" y="234"/>
                  </a:lnTo>
                  <a:lnTo>
                    <a:pt x="303" y="230"/>
                  </a:lnTo>
                  <a:lnTo>
                    <a:pt x="305" y="225"/>
                  </a:lnTo>
                  <a:lnTo>
                    <a:pt x="305" y="221"/>
                  </a:lnTo>
                  <a:lnTo>
                    <a:pt x="341" y="118"/>
                  </a:lnTo>
                  <a:lnTo>
                    <a:pt x="341" y="118"/>
                  </a:lnTo>
                  <a:lnTo>
                    <a:pt x="341" y="114"/>
                  </a:lnTo>
                  <a:lnTo>
                    <a:pt x="343" y="103"/>
                  </a:lnTo>
                  <a:lnTo>
                    <a:pt x="341" y="100"/>
                  </a:lnTo>
                  <a:lnTo>
                    <a:pt x="337" y="94"/>
                  </a:lnTo>
                  <a:lnTo>
                    <a:pt x="334" y="92"/>
                  </a:lnTo>
                  <a:lnTo>
                    <a:pt x="325" y="91"/>
                  </a:lnTo>
                  <a:lnTo>
                    <a:pt x="325" y="91"/>
                  </a:lnTo>
                  <a:close/>
                </a:path>
              </a:pathLst>
            </a:custGeom>
            <a:grpFill/>
            <a:ln w="9525">
              <a:noFill/>
              <a:round/>
            </a:ln>
          </p:spPr>
          <p:txBody>
            <a:bodyPr/>
            <a:lstStyle/>
            <a:p>
              <a:pPr>
                <a:defRPr/>
              </a:pPr>
              <a:endParaRPr lang="en-US" sz="2400" noProof="1"/>
            </a:p>
          </p:txBody>
        </p:sp>
      </p:grpSp>
      <p:grpSp>
        <p:nvGrpSpPr>
          <p:cNvPr id="82" name="组合 81"/>
          <p:cNvGrpSpPr/>
          <p:nvPr/>
        </p:nvGrpSpPr>
        <p:grpSpPr>
          <a:xfrm>
            <a:off x="4622476" y="3598396"/>
            <a:ext cx="792088" cy="648072"/>
            <a:chOff x="6998061" y="3496249"/>
            <a:chExt cx="366051" cy="366676"/>
          </a:xfrm>
          <a:solidFill>
            <a:srgbClr val="7030A0"/>
          </a:solidFill>
        </p:grpSpPr>
        <p:sp>
          <p:nvSpPr>
            <p:cNvPr id="83" name="AutoShape 7"/>
            <p:cNvSpPr/>
            <p:nvPr/>
          </p:nvSpPr>
          <p:spPr bwMode="auto">
            <a:xfrm>
              <a:off x="6998061" y="3496249"/>
              <a:ext cx="366051" cy="366676"/>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p:spPr>
          <p:txBody>
            <a:bodyPr lIns="50800" tIns="50800" rIns="50800" bIns="50800" anchor="ctr"/>
            <a:lstStyle/>
            <a:p>
              <a:pPr defTabSz="342900">
                <a:defRPr/>
              </a:pPr>
              <a:endParaRPr lang="en-US" sz="3065" noProof="1">
                <a:solidFill>
                  <a:srgbClr val="FFFFFF"/>
                </a:solidFill>
                <a:effectLst>
                  <a:outerShdw blurRad="38100" dist="38100" dir="2700000" algn="tl">
                    <a:srgbClr val="000000"/>
                  </a:outerShdw>
                </a:effectLst>
              </a:endParaRPr>
            </a:p>
          </p:txBody>
        </p:sp>
        <p:sp>
          <p:nvSpPr>
            <p:cNvPr id="84" name="AutoShape 8"/>
            <p:cNvSpPr/>
            <p:nvPr/>
          </p:nvSpPr>
          <p:spPr bwMode="auto">
            <a:xfrm>
              <a:off x="7158247" y="3656437"/>
              <a:ext cx="45678" cy="45678"/>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p:spPr>
          <p:txBody>
            <a:bodyPr lIns="50800" tIns="50800" rIns="50800" bIns="50800" anchor="ctr"/>
            <a:lstStyle/>
            <a:p>
              <a:pPr defTabSz="342900">
                <a:defRPr/>
              </a:pPr>
              <a:endParaRPr lang="en-US" sz="3065" noProof="1">
                <a:solidFill>
                  <a:srgbClr val="FFFFFF"/>
                </a:solidFill>
                <a:effectLst>
                  <a:outerShdw blurRad="38100" dist="38100" dir="2700000" algn="tl">
                    <a:srgbClr val="000000"/>
                  </a:outerShdw>
                </a:effectLst>
              </a:endParaRPr>
            </a:p>
          </p:txBody>
        </p:sp>
        <p:sp>
          <p:nvSpPr>
            <p:cNvPr id="85" name="AutoShape 9"/>
            <p:cNvSpPr/>
            <p:nvPr/>
          </p:nvSpPr>
          <p:spPr bwMode="auto">
            <a:xfrm>
              <a:off x="7111943" y="3610758"/>
              <a:ext cx="137660" cy="137660"/>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p:spPr>
          <p:txBody>
            <a:bodyPr lIns="50800" tIns="50800" rIns="50800" bIns="50800" anchor="ctr"/>
            <a:lstStyle/>
            <a:p>
              <a:pPr defTabSz="342900">
                <a:defRPr/>
              </a:pPr>
              <a:endParaRPr lang="en-US" sz="3065" noProof="1">
                <a:solidFill>
                  <a:srgbClr val="FFFFFF"/>
                </a:solidFill>
                <a:effectLst>
                  <a:outerShdw blurRad="38100" dist="38100" dir="2700000" algn="tl">
                    <a:srgbClr val="000000"/>
                  </a:outerShdw>
                </a:effectLst>
              </a:endParaRPr>
            </a:p>
          </p:txBody>
        </p:sp>
        <p:sp>
          <p:nvSpPr>
            <p:cNvPr id="86" name="AutoShape 10"/>
            <p:cNvSpPr/>
            <p:nvPr/>
          </p:nvSpPr>
          <p:spPr bwMode="auto">
            <a:xfrm>
              <a:off x="7203927" y="3702114"/>
              <a:ext cx="56941" cy="58818"/>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p:spPr>
          <p:txBody>
            <a:bodyPr lIns="50800" tIns="50800" rIns="50800" bIns="50800" anchor="ctr"/>
            <a:lstStyle/>
            <a:p>
              <a:pPr defTabSz="342900">
                <a:defRPr/>
              </a:pPr>
              <a:endParaRPr lang="en-US" sz="3065" noProof="1">
                <a:solidFill>
                  <a:srgbClr val="FFFFFF"/>
                </a:solidFill>
                <a:effectLst>
                  <a:outerShdw blurRad="38100" dist="38100" dir="2700000" algn="tl">
                    <a:srgbClr val="000000"/>
                  </a:outerShdw>
                </a:effectLst>
              </a:endParaRPr>
            </a:p>
          </p:txBody>
        </p:sp>
        <p:sp>
          <p:nvSpPr>
            <p:cNvPr id="87" name="AutoShape 11"/>
            <p:cNvSpPr/>
            <p:nvPr/>
          </p:nvSpPr>
          <p:spPr bwMode="auto">
            <a:xfrm>
              <a:off x="7226451" y="3725267"/>
              <a:ext cx="81970" cy="83847"/>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p:spPr>
          <p:txBody>
            <a:bodyPr lIns="50800" tIns="50800" rIns="50800" bIns="50800" anchor="ctr"/>
            <a:lstStyle/>
            <a:p>
              <a:pPr defTabSz="342900">
                <a:defRPr/>
              </a:pPr>
              <a:endParaRPr lang="en-US" sz="3065" noProof="1">
                <a:solidFill>
                  <a:srgbClr val="FFFFFF"/>
                </a:solidFill>
                <a:effectLst>
                  <a:outerShdw blurRad="38100" dist="38100" dir="2700000" algn="tl">
                    <a:srgbClr val="000000"/>
                  </a:outerShdw>
                </a:effectLst>
              </a:endParaRPr>
            </a:p>
          </p:txBody>
        </p:sp>
        <p:sp>
          <p:nvSpPr>
            <p:cNvPr id="88" name="AutoShape 12"/>
            <p:cNvSpPr/>
            <p:nvPr/>
          </p:nvSpPr>
          <p:spPr bwMode="auto">
            <a:xfrm>
              <a:off x="7215188" y="3714003"/>
              <a:ext cx="69456" cy="70707"/>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p:spPr>
          <p:txBody>
            <a:bodyPr lIns="50800" tIns="50800" rIns="50800" bIns="50800" anchor="ctr"/>
            <a:lstStyle/>
            <a:p>
              <a:pPr defTabSz="342900">
                <a:defRPr/>
              </a:pPr>
              <a:endParaRPr lang="en-US" sz="3065" noProof="1">
                <a:solidFill>
                  <a:srgbClr val="FFFFFF"/>
                </a:solidFill>
                <a:effectLst>
                  <a:outerShdw blurRad="38100" dist="38100" dir="2700000" algn="tl">
                    <a:srgbClr val="000000"/>
                  </a:outerShdw>
                </a:effectLst>
              </a:endParaRPr>
            </a:p>
          </p:txBody>
        </p:sp>
        <p:sp>
          <p:nvSpPr>
            <p:cNvPr id="89" name="AutoShape 13"/>
            <p:cNvSpPr/>
            <p:nvPr/>
          </p:nvSpPr>
          <p:spPr bwMode="auto">
            <a:xfrm>
              <a:off x="7100682" y="3599495"/>
              <a:ext cx="57567" cy="58192"/>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p:spPr>
          <p:txBody>
            <a:bodyPr lIns="50800" tIns="50800" rIns="50800" bIns="50800" anchor="ctr"/>
            <a:lstStyle/>
            <a:p>
              <a:pPr defTabSz="342900">
                <a:defRPr/>
              </a:pPr>
              <a:endParaRPr lang="en-US" sz="3065" noProof="1">
                <a:solidFill>
                  <a:srgbClr val="FFFFFF"/>
                </a:solidFill>
                <a:effectLst>
                  <a:outerShdw blurRad="38100" dist="38100" dir="2700000" algn="tl">
                    <a:srgbClr val="000000"/>
                  </a:outerShdw>
                </a:effectLst>
              </a:endParaRPr>
            </a:p>
          </p:txBody>
        </p:sp>
        <p:sp>
          <p:nvSpPr>
            <p:cNvPr id="90" name="AutoShape 14"/>
            <p:cNvSpPr/>
            <p:nvPr/>
          </p:nvSpPr>
          <p:spPr bwMode="auto">
            <a:xfrm>
              <a:off x="7055002" y="3553816"/>
              <a:ext cx="81970" cy="83222"/>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p:spPr>
          <p:txBody>
            <a:bodyPr lIns="50800" tIns="50800" rIns="50800" bIns="50800" anchor="ctr"/>
            <a:lstStyle/>
            <a:p>
              <a:pPr defTabSz="342900">
                <a:defRPr/>
              </a:pPr>
              <a:endParaRPr lang="en-US" sz="3065" noProof="1">
                <a:solidFill>
                  <a:srgbClr val="FFFFFF"/>
                </a:solidFill>
                <a:effectLst>
                  <a:outerShdw blurRad="38100" dist="38100" dir="2700000" algn="tl">
                    <a:srgbClr val="000000"/>
                  </a:outerShdw>
                </a:effectLst>
              </a:endParaRPr>
            </a:p>
          </p:txBody>
        </p:sp>
        <p:sp>
          <p:nvSpPr>
            <p:cNvPr id="91" name="AutoShape 15"/>
            <p:cNvSpPr/>
            <p:nvPr/>
          </p:nvSpPr>
          <p:spPr bwMode="auto">
            <a:xfrm>
              <a:off x="7078154" y="3576343"/>
              <a:ext cx="69456" cy="71333"/>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p:spPr>
          <p:txBody>
            <a:bodyPr lIns="50800" tIns="50800" rIns="50800" bIns="50800" anchor="ctr"/>
            <a:lstStyle/>
            <a:p>
              <a:pPr defTabSz="342900">
                <a:defRPr/>
              </a:pPr>
              <a:endParaRPr lang="en-US" sz="3065" noProof="1">
                <a:solidFill>
                  <a:srgbClr val="FFFFFF"/>
                </a:solidFill>
                <a:effectLst>
                  <a:outerShdw blurRad="38100" dist="38100" dir="2700000" algn="tl">
                    <a:srgbClr val="000000"/>
                  </a:outerShdw>
                </a:effectLst>
              </a:endParaRPr>
            </a:p>
          </p:txBody>
        </p:sp>
      </p:grpSp>
      <p:sp>
        <p:nvSpPr>
          <p:cNvPr id="92" name="TextBox 90"/>
          <p:cNvSpPr txBox="1">
            <a:spLocks noChangeArrowheads="1"/>
          </p:cNvSpPr>
          <p:nvPr/>
        </p:nvSpPr>
        <p:spPr bwMode="auto">
          <a:xfrm>
            <a:off x="1551940" y="2691553"/>
            <a:ext cx="1803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lnSpc>
                <a:spcPct val="90000"/>
              </a:lnSpc>
              <a:spcBef>
                <a:spcPts val="1000"/>
              </a:spcBef>
              <a:buFont typeface="Arial" panose="020B0604020202020204" pitchFamily="34" charset="0"/>
              <a:buChar char="•"/>
              <a:defRPr sz="2800">
                <a:solidFill>
                  <a:schemeClr val="tx1"/>
                </a:solidFill>
                <a:latin typeface="Montserrat Light" charset="0"/>
                <a:ea typeface="方正兰亭黑简体" charset="-122"/>
              </a:defRPr>
            </a:lvl1pPr>
            <a:lvl2pPr marL="742950" indent="-285750">
              <a:lnSpc>
                <a:spcPct val="90000"/>
              </a:lnSpc>
              <a:spcBef>
                <a:spcPts val="500"/>
              </a:spcBef>
              <a:buFont typeface="Arial" panose="020B0604020202020204" pitchFamily="34" charset="0"/>
              <a:buChar char="•"/>
              <a:defRPr sz="2400">
                <a:solidFill>
                  <a:schemeClr val="tx1"/>
                </a:solidFill>
                <a:latin typeface="Montserrat Light" charset="0"/>
                <a:ea typeface="方正兰亭黑简体"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Montserrat Light" charset="0"/>
                <a:ea typeface="方正兰亭黑简体" charset="-122"/>
              </a:defRPr>
            </a:lvl3pPr>
            <a:lvl4pPr marL="1600200" indent="-228600">
              <a:lnSpc>
                <a:spcPct val="90000"/>
              </a:lnSpc>
              <a:spcBef>
                <a:spcPts val="500"/>
              </a:spcBef>
              <a:buFont typeface="Arial" panose="020B0604020202020204" pitchFamily="34" charset="0"/>
              <a:buChar char="•"/>
              <a:defRPr>
                <a:solidFill>
                  <a:schemeClr val="tx1"/>
                </a:solidFill>
                <a:latin typeface="Montserrat Light" charset="0"/>
                <a:ea typeface="方正兰亭黑简体" charset="-122"/>
              </a:defRPr>
            </a:lvl4pPr>
            <a:lvl5pPr marL="2057400" indent="-228600">
              <a:lnSpc>
                <a:spcPct val="90000"/>
              </a:lnSpc>
              <a:spcBef>
                <a:spcPts val="500"/>
              </a:spcBef>
              <a:buFont typeface="Arial" panose="020B0604020202020204" pitchFamily="34" charset="0"/>
              <a:buChar char="•"/>
              <a:defRPr>
                <a:solidFill>
                  <a:schemeClr val="tx1"/>
                </a:solidFill>
                <a:latin typeface="Montserrat Light" charset="0"/>
                <a:ea typeface="方正兰亭黑简体"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Montserrat Light" charset="0"/>
                <a:ea typeface="方正兰亭黑简体"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Montserrat Light" charset="0"/>
                <a:ea typeface="方正兰亭黑简体"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Montserrat Light" charset="0"/>
                <a:ea typeface="方正兰亭黑简体"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Montserrat Light" charset="0"/>
                <a:ea typeface="方正兰亭黑简体" charset="-122"/>
              </a:defRPr>
            </a:lvl9pPr>
          </a:lstStyle>
          <a:p>
            <a:pPr eaLnBrk="1" hangingPunct="1">
              <a:lnSpc>
                <a:spcPct val="100000"/>
              </a:lnSpc>
              <a:spcBef>
                <a:spcPct val="0"/>
              </a:spcBef>
              <a:buFontTx/>
              <a:buNone/>
            </a:pPr>
            <a:r>
              <a:rPr lang="zh-CN" altLang="en-US" sz="2400" dirty="0">
                <a:latin typeface="Arial" panose="020B0604020202020204" pitchFamily="34" charset="0"/>
                <a:ea typeface="微软雅黑" panose="020B0503020204020204" charset="-122"/>
              </a:rPr>
              <a:t>烟草制造业</a:t>
            </a:r>
            <a:endParaRPr lang="zh-CN" altLang="en-US" sz="2400" dirty="0">
              <a:latin typeface="Arial" panose="020B0604020202020204" pitchFamily="34" charset="0"/>
              <a:ea typeface="微软雅黑" panose="020B0503020204020204" charset="-122"/>
            </a:endParaRPr>
          </a:p>
        </p:txBody>
      </p:sp>
      <p:sp>
        <p:nvSpPr>
          <p:cNvPr id="93" name="TextBox 91"/>
          <p:cNvSpPr txBox="1">
            <a:spLocks noChangeArrowheads="1"/>
          </p:cNvSpPr>
          <p:nvPr/>
        </p:nvSpPr>
        <p:spPr bwMode="auto">
          <a:xfrm>
            <a:off x="3354493" y="2691553"/>
            <a:ext cx="216069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lnSpc>
                <a:spcPct val="90000"/>
              </a:lnSpc>
              <a:spcBef>
                <a:spcPts val="1000"/>
              </a:spcBef>
              <a:buFont typeface="Arial" panose="020B0604020202020204" pitchFamily="34" charset="0"/>
              <a:buChar char="•"/>
              <a:defRPr sz="2800">
                <a:solidFill>
                  <a:schemeClr val="tx1"/>
                </a:solidFill>
                <a:latin typeface="Montserrat Light" charset="0"/>
                <a:ea typeface="方正兰亭黑简体" charset="-122"/>
              </a:defRPr>
            </a:lvl1pPr>
            <a:lvl2pPr marL="742950" indent="-285750">
              <a:lnSpc>
                <a:spcPct val="90000"/>
              </a:lnSpc>
              <a:spcBef>
                <a:spcPts val="500"/>
              </a:spcBef>
              <a:buFont typeface="Arial" panose="020B0604020202020204" pitchFamily="34" charset="0"/>
              <a:buChar char="•"/>
              <a:defRPr sz="2400">
                <a:solidFill>
                  <a:schemeClr val="tx1"/>
                </a:solidFill>
                <a:latin typeface="Montserrat Light" charset="0"/>
                <a:ea typeface="方正兰亭黑简体"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Montserrat Light" charset="0"/>
                <a:ea typeface="方正兰亭黑简体" charset="-122"/>
              </a:defRPr>
            </a:lvl3pPr>
            <a:lvl4pPr marL="1600200" indent="-228600">
              <a:lnSpc>
                <a:spcPct val="90000"/>
              </a:lnSpc>
              <a:spcBef>
                <a:spcPts val="500"/>
              </a:spcBef>
              <a:buFont typeface="Arial" panose="020B0604020202020204" pitchFamily="34" charset="0"/>
              <a:buChar char="•"/>
              <a:defRPr>
                <a:solidFill>
                  <a:schemeClr val="tx1"/>
                </a:solidFill>
                <a:latin typeface="Montserrat Light" charset="0"/>
                <a:ea typeface="方正兰亭黑简体" charset="-122"/>
              </a:defRPr>
            </a:lvl4pPr>
            <a:lvl5pPr marL="2057400" indent="-228600">
              <a:lnSpc>
                <a:spcPct val="90000"/>
              </a:lnSpc>
              <a:spcBef>
                <a:spcPts val="500"/>
              </a:spcBef>
              <a:buFont typeface="Arial" panose="020B0604020202020204" pitchFamily="34" charset="0"/>
              <a:buChar char="•"/>
              <a:defRPr>
                <a:solidFill>
                  <a:schemeClr val="tx1"/>
                </a:solidFill>
                <a:latin typeface="Montserrat Light" charset="0"/>
                <a:ea typeface="方正兰亭黑简体"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Montserrat Light" charset="0"/>
                <a:ea typeface="方正兰亭黑简体"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Montserrat Light" charset="0"/>
                <a:ea typeface="方正兰亭黑简体"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Montserrat Light" charset="0"/>
                <a:ea typeface="方正兰亭黑简体"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Montserrat Light" charset="0"/>
                <a:ea typeface="方正兰亭黑简体" charset="-122"/>
              </a:defRPr>
            </a:lvl9pPr>
          </a:lstStyle>
          <a:p>
            <a:pPr eaLnBrk="1" hangingPunct="1">
              <a:lnSpc>
                <a:spcPct val="100000"/>
              </a:lnSpc>
              <a:spcBef>
                <a:spcPct val="0"/>
              </a:spcBef>
              <a:buFontTx/>
              <a:buNone/>
            </a:pPr>
            <a:r>
              <a:rPr lang="zh-CN" altLang="en-US" sz="2400">
                <a:latin typeface="Arial" panose="020B0604020202020204" pitchFamily="34" charset="0"/>
                <a:ea typeface="微软雅黑" panose="020B0503020204020204" charset="-122"/>
              </a:rPr>
              <a:t>住宿和餐饮业</a:t>
            </a:r>
            <a:endParaRPr lang="zh-CN" altLang="en-US" sz="2400">
              <a:latin typeface="Arial" panose="020B0604020202020204" pitchFamily="34" charset="0"/>
              <a:ea typeface="微软雅黑" panose="020B0503020204020204" charset="-122"/>
            </a:endParaRPr>
          </a:p>
        </p:txBody>
      </p:sp>
      <p:sp>
        <p:nvSpPr>
          <p:cNvPr id="94" name="TextBox 92"/>
          <p:cNvSpPr txBox="1">
            <a:spLocks noChangeArrowheads="1"/>
          </p:cNvSpPr>
          <p:nvPr/>
        </p:nvSpPr>
        <p:spPr bwMode="auto">
          <a:xfrm>
            <a:off x="5380567" y="2691553"/>
            <a:ext cx="205570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lnSpc>
                <a:spcPct val="90000"/>
              </a:lnSpc>
              <a:spcBef>
                <a:spcPts val="1000"/>
              </a:spcBef>
              <a:buFont typeface="Arial" panose="020B0604020202020204" pitchFamily="34" charset="0"/>
              <a:buChar char="•"/>
              <a:defRPr sz="2800">
                <a:solidFill>
                  <a:schemeClr val="tx1"/>
                </a:solidFill>
                <a:latin typeface="Montserrat Light" charset="0"/>
                <a:ea typeface="方正兰亭黑简体" charset="-122"/>
              </a:defRPr>
            </a:lvl1pPr>
            <a:lvl2pPr marL="742950" indent="-285750">
              <a:lnSpc>
                <a:spcPct val="90000"/>
              </a:lnSpc>
              <a:spcBef>
                <a:spcPts val="500"/>
              </a:spcBef>
              <a:buFont typeface="Arial" panose="020B0604020202020204" pitchFamily="34" charset="0"/>
              <a:buChar char="•"/>
              <a:defRPr sz="2400">
                <a:solidFill>
                  <a:schemeClr val="tx1"/>
                </a:solidFill>
                <a:latin typeface="Montserrat Light" charset="0"/>
                <a:ea typeface="方正兰亭黑简体"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Montserrat Light" charset="0"/>
                <a:ea typeface="方正兰亭黑简体" charset="-122"/>
              </a:defRPr>
            </a:lvl3pPr>
            <a:lvl4pPr marL="1600200" indent="-228600">
              <a:lnSpc>
                <a:spcPct val="90000"/>
              </a:lnSpc>
              <a:spcBef>
                <a:spcPts val="500"/>
              </a:spcBef>
              <a:buFont typeface="Arial" panose="020B0604020202020204" pitchFamily="34" charset="0"/>
              <a:buChar char="•"/>
              <a:defRPr>
                <a:solidFill>
                  <a:schemeClr val="tx1"/>
                </a:solidFill>
                <a:latin typeface="Montserrat Light" charset="0"/>
                <a:ea typeface="方正兰亭黑简体" charset="-122"/>
              </a:defRPr>
            </a:lvl4pPr>
            <a:lvl5pPr marL="2057400" indent="-228600">
              <a:lnSpc>
                <a:spcPct val="90000"/>
              </a:lnSpc>
              <a:spcBef>
                <a:spcPts val="500"/>
              </a:spcBef>
              <a:buFont typeface="Arial" panose="020B0604020202020204" pitchFamily="34" charset="0"/>
              <a:buChar char="•"/>
              <a:defRPr>
                <a:solidFill>
                  <a:schemeClr val="tx1"/>
                </a:solidFill>
                <a:latin typeface="Montserrat Light" charset="0"/>
                <a:ea typeface="方正兰亭黑简体"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Montserrat Light" charset="0"/>
                <a:ea typeface="方正兰亭黑简体"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Montserrat Light" charset="0"/>
                <a:ea typeface="方正兰亭黑简体"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Montserrat Light" charset="0"/>
                <a:ea typeface="方正兰亭黑简体"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Montserrat Light" charset="0"/>
                <a:ea typeface="方正兰亭黑简体" charset="-122"/>
              </a:defRPr>
            </a:lvl9pPr>
          </a:lstStyle>
          <a:p>
            <a:pPr eaLnBrk="1" hangingPunct="1">
              <a:lnSpc>
                <a:spcPct val="100000"/>
              </a:lnSpc>
              <a:spcBef>
                <a:spcPct val="0"/>
              </a:spcBef>
              <a:buFontTx/>
              <a:buNone/>
            </a:pPr>
            <a:r>
              <a:rPr lang="zh-CN" altLang="en-US" sz="2400">
                <a:latin typeface="Arial" panose="020B0604020202020204" pitchFamily="34" charset="0"/>
                <a:ea typeface="微软雅黑" panose="020B0503020204020204" charset="-122"/>
              </a:rPr>
              <a:t>批发和零售业</a:t>
            </a:r>
            <a:endParaRPr lang="zh-CN" altLang="en-US" sz="2400">
              <a:latin typeface="Arial" panose="020B0604020202020204" pitchFamily="34" charset="0"/>
              <a:ea typeface="微软雅黑" panose="020B0503020204020204" charset="-122"/>
            </a:endParaRPr>
          </a:p>
        </p:txBody>
      </p:sp>
      <p:sp>
        <p:nvSpPr>
          <p:cNvPr id="96" name="TextBox 94"/>
          <p:cNvSpPr txBox="1">
            <a:spLocks noChangeArrowheads="1"/>
          </p:cNvSpPr>
          <p:nvPr/>
        </p:nvSpPr>
        <p:spPr bwMode="auto">
          <a:xfrm>
            <a:off x="2145453" y="4262967"/>
            <a:ext cx="195326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lnSpc>
                <a:spcPct val="90000"/>
              </a:lnSpc>
              <a:spcBef>
                <a:spcPts val="1000"/>
              </a:spcBef>
              <a:buFont typeface="Arial" panose="020B0604020202020204" pitchFamily="34" charset="0"/>
              <a:buChar char="•"/>
              <a:defRPr sz="2800">
                <a:solidFill>
                  <a:schemeClr val="tx1"/>
                </a:solidFill>
                <a:latin typeface="Montserrat Light" charset="0"/>
                <a:ea typeface="方正兰亭黑简体" charset="-122"/>
              </a:defRPr>
            </a:lvl1pPr>
            <a:lvl2pPr marL="742950" indent="-285750">
              <a:lnSpc>
                <a:spcPct val="90000"/>
              </a:lnSpc>
              <a:spcBef>
                <a:spcPts val="500"/>
              </a:spcBef>
              <a:buFont typeface="Arial" panose="020B0604020202020204" pitchFamily="34" charset="0"/>
              <a:buChar char="•"/>
              <a:defRPr sz="2400">
                <a:solidFill>
                  <a:schemeClr val="tx1"/>
                </a:solidFill>
                <a:latin typeface="Montserrat Light" charset="0"/>
                <a:ea typeface="方正兰亭黑简体"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Montserrat Light" charset="0"/>
                <a:ea typeface="方正兰亭黑简体" charset="-122"/>
              </a:defRPr>
            </a:lvl3pPr>
            <a:lvl4pPr marL="1600200" indent="-228600">
              <a:lnSpc>
                <a:spcPct val="90000"/>
              </a:lnSpc>
              <a:spcBef>
                <a:spcPts val="500"/>
              </a:spcBef>
              <a:buFont typeface="Arial" panose="020B0604020202020204" pitchFamily="34" charset="0"/>
              <a:buChar char="•"/>
              <a:defRPr>
                <a:solidFill>
                  <a:schemeClr val="tx1"/>
                </a:solidFill>
                <a:latin typeface="Montserrat Light" charset="0"/>
                <a:ea typeface="方正兰亭黑简体" charset="-122"/>
              </a:defRPr>
            </a:lvl4pPr>
            <a:lvl5pPr marL="2057400" indent="-228600">
              <a:lnSpc>
                <a:spcPct val="90000"/>
              </a:lnSpc>
              <a:spcBef>
                <a:spcPts val="500"/>
              </a:spcBef>
              <a:buFont typeface="Arial" panose="020B0604020202020204" pitchFamily="34" charset="0"/>
              <a:buChar char="•"/>
              <a:defRPr>
                <a:solidFill>
                  <a:schemeClr val="tx1"/>
                </a:solidFill>
                <a:latin typeface="Montserrat Light" charset="0"/>
                <a:ea typeface="方正兰亭黑简体"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Montserrat Light" charset="0"/>
                <a:ea typeface="方正兰亭黑简体"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Montserrat Light" charset="0"/>
                <a:ea typeface="方正兰亭黑简体"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Montserrat Light" charset="0"/>
                <a:ea typeface="方正兰亭黑简体"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Montserrat Light" charset="0"/>
                <a:ea typeface="方正兰亭黑简体" charset="-122"/>
              </a:defRPr>
            </a:lvl9pPr>
          </a:lstStyle>
          <a:p>
            <a:pPr eaLnBrk="1" hangingPunct="1">
              <a:lnSpc>
                <a:spcPct val="100000"/>
              </a:lnSpc>
              <a:spcBef>
                <a:spcPct val="0"/>
              </a:spcBef>
              <a:buFontTx/>
              <a:buNone/>
            </a:pPr>
            <a:r>
              <a:rPr lang="zh-CN" altLang="en-US" sz="2400">
                <a:latin typeface="Arial" panose="020B0604020202020204" pitchFamily="34" charset="0"/>
                <a:ea typeface="微软雅黑" panose="020B0503020204020204" charset="-122"/>
              </a:rPr>
              <a:t>租赁和商业服务业</a:t>
            </a:r>
            <a:endParaRPr lang="zh-CN" altLang="en-US" sz="2400">
              <a:latin typeface="Arial" panose="020B0604020202020204" pitchFamily="34" charset="0"/>
              <a:ea typeface="微软雅黑" panose="020B0503020204020204" charset="-122"/>
            </a:endParaRPr>
          </a:p>
        </p:txBody>
      </p:sp>
      <p:sp>
        <p:nvSpPr>
          <p:cNvPr id="97" name="TextBox 95"/>
          <p:cNvSpPr txBox="1">
            <a:spLocks noChangeArrowheads="1"/>
          </p:cNvSpPr>
          <p:nvPr/>
        </p:nvSpPr>
        <p:spPr bwMode="auto">
          <a:xfrm>
            <a:off x="4483571" y="4453905"/>
            <a:ext cx="136736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lnSpc>
                <a:spcPct val="90000"/>
              </a:lnSpc>
              <a:spcBef>
                <a:spcPts val="1000"/>
              </a:spcBef>
              <a:buFont typeface="Arial" panose="020B0604020202020204" pitchFamily="34" charset="0"/>
              <a:buChar char="•"/>
              <a:defRPr sz="2800">
                <a:solidFill>
                  <a:schemeClr val="tx1"/>
                </a:solidFill>
                <a:latin typeface="Montserrat Light" charset="0"/>
                <a:ea typeface="方正兰亭黑简体" charset="-122"/>
              </a:defRPr>
            </a:lvl1pPr>
            <a:lvl2pPr marL="742950" indent="-285750">
              <a:lnSpc>
                <a:spcPct val="90000"/>
              </a:lnSpc>
              <a:spcBef>
                <a:spcPts val="500"/>
              </a:spcBef>
              <a:buFont typeface="Arial" panose="020B0604020202020204" pitchFamily="34" charset="0"/>
              <a:buChar char="•"/>
              <a:defRPr sz="2400">
                <a:solidFill>
                  <a:schemeClr val="tx1"/>
                </a:solidFill>
                <a:latin typeface="Montserrat Light" charset="0"/>
                <a:ea typeface="方正兰亭黑简体"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Montserrat Light" charset="0"/>
                <a:ea typeface="方正兰亭黑简体" charset="-122"/>
              </a:defRPr>
            </a:lvl3pPr>
            <a:lvl4pPr marL="1600200" indent="-228600">
              <a:lnSpc>
                <a:spcPct val="90000"/>
              </a:lnSpc>
              <a:spcBef>
                <a:spcPts val="500"/>
              </a:spcBef>
              <a:buFont typeface="Arial" panose="020B0604020202020204" pitchFamily="34" charset="0"/>
              <a:buChar char="•"/>
              <a:defRPr>
                <a:solidFill>
                  <a:schemeClr val="tx1"/>
                </a:solidFill>
                <a:latin typeface="Montserrat Light" charset="0"/>
                <a:ea typeface="方正兰亭黑简体" charset="-122"/>
              </a:defRPr>
            </a:lvl4pPr>
            <a:lvl5pPr marL="2057400" indent="-228600">
              <a:lnSpc>
                <a:spcPct val="90000"/>
              </a:lnSpc>
              <a:spcBef>
                <a:spcPts val="500"/>
              </a:spcBef>
              <a:buFont typeface="Arial" panose="020B0604020202020204" pitchFamily="34" charset="0"/>
              <a:buChar char="•"/>
              <a:defRPr>
                <a:solidFill>
                  <a:schemeClr val="tx1"/>
                </a:solidFill>
                <a:latin typeface="Montserrat Light" charset="0"/>
                <a:ea typeface="方正兰亭黑简体"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Montserrat Light" charset="0"/>
                <a:ea typeface="方正兰亭黑简体"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Montserrat Light" charset="0"/>
                <a:ea typeface="方正兰亭黑简体"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Montserrat Light" charset="0"/>
                <a:ea typeface="方正兰亭黑简体"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Montserrat Light" charset="0"/>
                <a:ea typeface="方正兰亭黑简体" charset="-122"/>
              </a:defRPr>
            </a:lvl9pPr>
          </a:lstStyle>
          <a:p>
            <a:pPr eaLnBrk="1" hangingPunct="1">
              <a:lnSpc>
                <a:spcPct val="100000"/>
              </a:lnSpc>
              <a:spcBef>
                <a:spcPct val="0"/>
              </a:spcBef>
              <a:buFontTx/>
              <a:buNone/>
            </a:pPr>
            <a:r>
              <a:rPr lang="zh-CN" altLang="en-US" sz="2400">
                <a:latin typeface="Arial" panose="020B0604020202020204" pitchFamily="34" charset="0"/>
                <a:ea typeface="微软雅黑" panose="020B0503020204020204" charset="-122"/>
              </a:rPr>
              <a:t>娱乐业</a:t>
            </a:r>
            <a:endParaRPr lang="zh-CN" altLang="en-US" sz="2400">
              <a:latin typeface="Arial" panose="020B0604020202020204" pitchFamily="34" charset="0"/>
              <a:ea typeface="微软雅黑" panose="020B0503020204020204" charset="-122"/>
            </a:endParaRPr>
          </a:p>
        </p:txBody>
      </p:sp>
      <p:sp>
        <p:nvSpPr>
          <p:cNvPr id="150" name="TextBox 101"/>
          <p:cNvSpPr txBox="1"/>
          <p:nvPr/>
        </p:nvSpPr>
        <p:spPr>
          <a:xfrm>
            <a:off x="8759190" y="4085802"/>
            <a:ext cx="3183467" cy="2366010"/>
          </a:xfrm>
          <a:prstGeom prst="rect">
            <a:avLst/>
          </a:prstGeom>
          <a:solidFill>
            <a:schemeClr val="tx2">
              <a:lumMod val="20000"/>
              <a:lumOff val="80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a:spAutoFit/>
          </a:bodyPr>
          <a:lstStyle/>
          <a:p>
            <a:pPr marL="285750" indent="-285750">
              <a:lnSpc>
                <a:spcPct val="90000"/>
              </a:lnSpc>
              <a:spcBef>
                <a:spcPts val="1000"/>
              </a:spcBef>
              <a:buFont typeface="Wingdings" panose="05000000000000000000" charset="0"/>
              <a:buChar char="Ø"/>
            </a:pPr>
            <a:r>
              <a:rPr lang="zh-CN" altLang="zh-CN">
                <a:solidFill>
                  <a:schemeClr val="tx1"/>
                </a:solidFill>
                <a:latin typeface="微软雅黑" panose="020B0503020204020204" charset="-122"/>
                <a:ea typeface="微软雅黑" panose="020B0503020204020204" charset="-122"/>
              </a:rPr>
              <a:t>上述行业以《国民经济行业分类与代码（</a:t>
            </a:r>
            <a:r>
              <a:rPr lang="en-US" altLang="zh-CN">
                <a:solidFill>
                  <a:schemeClr val="tx1"/>
                </a:solidFill>
                <a:latin typeface="微软雅黑" panose="020B0503020204020204" charset="-122"/>
                <a:ea typeface="微软雅黑" panose="020B0503020204020204" charset="-122"/>
              </a:rPr>
              <a:t>GB/4754-2017</a:t>
            </a:r>
            <a:r>
              <a:rPr lang="zh-CN" altLang="zh-CN">
                <a:solidFill>
                  <a:schemeClr val="tx1"/>
                </a:solidFill>
                <a:latin typeface="微软雅黑" panose="020B0503020204020204" charset="-122"/>
                <a:ea typeface="微软雅黑" panose="020B0503020204020204" charset="-122"/>
              </a:rPr>
              <a:t>）》为准，并随之更新。</a:t>
            </a:r>
            <a:endParaRPr lang="zh-CN" altLang="zh-CN">
              <a:solidFill>
                <a:schemeClr val="tx1"/>
              </a:solidFill>
              <a:latin typeface="微软雅黑" panose="020B0503020204020204" charset="-122"/>
              <a:ea typeface="微软雅黑" panose="020B0503020204020204" charset="-122"/>
            </a:endParaRPr>
          </a:p>
          <a:p>
            <a:pPr marL="285750" indent="-285750">
              <a:lnSpc>
                <a:spcPct val="90000"/>
              </a:lnSpc>
              <a:spcBef>
                <a:spcPts val="1000"/>
              </a:spcBef>
              <a:buFont typeface="Wingdings" panose="05000000000000000000" charset="0"/>
              <a:buChar char="Ø"/>
            </a:pPr>
            <a:r>
              <a:rPr lang="zh-CN" altLang="zh-CN" b="1">
                <a:solidFill>
                  <a:schemeClr val="tx1"/>
                </a:solidFill>
                <a:latin typeface="微软雅黑" panose="020B0503020204020204" charset="-122"/>
                <a:ea typeface="微软雅黑" panose="020B0503020204020204" charset="-122"/>
                <a:sym typeface="Arial" panose="020B0604020202020204" pitchFamily="34" charset="0"/>
              </a:rPr>
              <a:t>判断主营业务的公式</a:t>
            </a:r>
            <a:r>
              <a:rPr lang="zh-CN" altLang="zh-CN">
                <a:solidFill>
                  <a:schemeClr val="tx1"/>
                </a:solidFill>
                <a:latin typeface="微软雅黑" panose="020B0503020204020204" charset="-122"/>
                <a:ea typeface="微软雅黑" panose="020B0503020204020204" charset="-122"/>
                <a:sym typeface="Arial" panose="020B0604020202020204" pitchFamily="34" charset="0"/>
              </a:rPr>
              <a:t>：</a:t>
            </a:r>
            <a:endParaRPr lang="zh-CN" altLang="zh-CN">
              <a:solidFill>
                <a:schemeClr val="tx1"/>
              </a:solidFill>
              <a:latin typeface="微软雅黑" panose="020B0503020204020204" charset="-122"/>
              <a:ea typeface="微软雅黑" panose="020B0503020204020204" charset="-122"/>
              <a:sym typeface="Arial" panose="020B0604020202020204" pitchFamily="34" charset="0"/>
            </a:endParaRPr>
          </a:p>
          <a:p>
            <a:pPr marL="228600" indent="-228600">
              <a:lnSpc>
                <a:spcPct val="90000"/>
              </a:lnSpc>
              <a:spcBef>
                <a:spcPts val="1000"/>
              </a:spcBef>
            </a:pPr>
            <a:r>
              <a:rPr lang="zh-CN" altLang="zh-CN">
                <a:solidFill>
                  <a:schemeClr val="tx1"/>
                </a:solidFill>
                <a:latin typeface="微软雅黑" panose="020B0503020204020204" charset="-122"/>
                <a:ea typeface="微软雅黑" panose="020B0503020204020204" charset="-122"/>
                <a:sym typeface="Arial" panose="020B0604020202020204" pitchFamily="34" charset="0"/>
              </a:rPr>
              <a:t>     主营业务收入/（收入总额-投资收益-不征税收入）</a:t>
            </a:r>
            <a:endParaRPr lang="zh-CN" altLang="zh-CN">
              <a:solidFill>
                <a:schemeClr val="tx1"/>
              </a:solidFill>
              <a:latin typeface="微软雅黑" panose="020B0503020204020204" charset="-122"/>
              <a:ea typeface="微软雅黑" panose="020B0503020204020204" charset="-122"/>
            </a:endParaRPr>
          </a:p>
          <a:p>
            <a:pPr>
              <a:defRPr/>
            </a:pPr>
            <a:endParaRPr lang="zh-CN" altLang="zh-CN">
              <a:solidFill>
                <a:schemeClr val="tx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24" name="直接连接符 23"/>
          <p:cNvCxnSpPr/>
          <p:nvPr/>
        </p:nvCxnSpPr>
        <p:spPr>
          <a:xfrm>
            <a:off x="142876" y="831849"/>
            <a:ext cx="10818813"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矩形 3"/>
          <p:cNvSpPr>
            <a:spLocks noChangeArrowheads="1"/>
          </p:cNvSpPr>
          <p:nvPr/>
        </p:nvSpPr>
        <p:spPr bwMode="auto">
          <a:xfrm>
            <a:off x="1954022" y="184911"/>
            <a:ext cx="1219962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40" tIns="45720" rIns="91440" bIns="45720">
            <a:spAutoFit/>
          </a:bodyPr>
          <a:p>
            <a:pPr algn="l">
              <a:buClrTx/>
              <a:buSzTx/>
              <a:buFontTx/>
            </a:pPr>
            <a:r>
              <a:rPr lang="zh-CN" altLang="en-US" sz="2665" b="1" dirty="0">
                <a:latin typeface="微软雅黑" panose="020B0503020204020204" charset="-122"/>
                <a:ea typeface="微软雅黑" panose="020B0503020204020204" charset="-122"/>
                <a:sym typeface="微软雅黑" panose="020B0503020204020204" charset="-122"/>
              </a:rPr>
              <a:t>适用的研发活动</a:t>
            </a:r>
            <a:endParaRPr lang="zh-CN" altLang="en-US" sz="2665" b="1" dirty="0">
              <a:latin typeface="微软雅黑" panose="020B0503020204020204" charset="-122"/>
              <a:ea typeface="微软雅黑" panose="020B0503020204020204" charset="-122"/>
              <a:sym typeface="微软雅黑" panose="020B0503020204020204" charset="-122"/>
            </a:endParaRPr>
          </a:p>
        </p:txBody>
      </p:sp>
      <p:sp>
        <p:nvSpPr>
          <p:cNvPr id="15" name="koppt-文本框"/>
          <p:cNvSpPr/>
          <p:nvPr/>
        </p:nvSpPr>
        <p:spPr>
          <a:xfrm>
            <a:off x="987213" y="1124373"/>
            <a:ext cx="10082107" cy="2861310"/>
          </a:xfrm>
          <a:prstGeom prst="rect">
            <a:avLst/>
          </a:prstGeom>
        </p:spPr>
        <p:txBody>
          <a:bodyPr wrap="square" lIns="91440" tIns="45720" rIns="91440" bIns="45720">
            <a:spAutoFit/>
          </a:bodyPr>
          <a:p>
            <a:pPr marL="0" marR="0" lvl="0" indent="0" algn="l" defTabSz="914400" rtl="0" eaLnBrk="1" fontAlgn="auto" latinLnBrk="0" hangingPunct="1">
              <a:lnSpc>
                <a:spcPct val="150000"/>
              </a:lnSpc>
              <a:spcBef>
                <a:spcPts val="0"/>
              </a:spcBef>
              <a:spcAft>
                <a:spcPts val="0"/>
              </a:spcAft>
              <a:buClrTx/>
              <a:buSzTx/>
              <a:buFont typeface="Wingdings" panose="05000000000000000000" pitchFamily="2" charset="2"/>
              <a:buNone/>
              <a:defRPr/>
            </a:pPr>
            <a:br>
              <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charset="-122"/>
                <a:cs typeface="+mn-cs"/>
              </a:rPr>
            </a:br>
            <a:r>
              <a:rPr kumimoji="0" lang="zh-CN" altLang="en-US" sz="24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rPr>
              <a:t>　　</a:t>
            </a:r>
            <a:r>
              <a:rPr kumimoji="0" lang="en-US" altLang="zh-CN" sz="24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rPr>
              <a:t>  </a:t>
            </a:r>
            <a:r>
              <a:rPr kumimoji="0" lang="zh-CN" sz="32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rPr>
              <a:t>企业为获得科学与技术新知识，创造性运用科学技术新知识，或实质性改进技术、产品(服务)、工艺而持续进行的具有明确目标的系统性活动。</a:t>
            </a:r>
            <a:endParaRPr kumimoji="0" lang="zh-CN" sz="32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16103" y="68633"/>
            <a:ext cx="1232263" cy="734617"/>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1933847" y="184389"/>
            <a:ext cx="153924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42" tIns="45722" rIns="91442" bIns="45722">
            <a:spAutoFit/>
          </a:bodyPr>
          <a:lstStyle/>
          <a:p>
            <a:pPr algn="l">
              <a:buClrTx/>
              <a:buSzTx/>
              <a:buFontTx/>
            </a:pPr>
            <a:r>
              <a:rPr lang="zh-CN" altLang="en-US" sz="2665" b="1" dirty="0">
                <a:latin typeface="微软雅黑" panose="020B0503020204020204" charset="-122"/>
                <a:ea typeface="微软雅黑" panose="020B0503020204020204" charset="-122"/>
                <a:sym typeface="Arial" panose="020B0604020202020204" pitchFamily="34" charset="0"/>
              </a:rPr>
              <a:t>政策要点</a:t>
            </a:r>
            <a:endParaRPr lang="zh-CN" altLang="en-US" sz="2665" b="1" dirty="0">
              <a:latin typeface="微软雅黑" panose="020B0503020204020204" charset="-122"/>
              <a:ea typeface="微软雅黑" panose="020B0503020204020204" charset="-122"/>
              <a:sym typeface="Arial" panose="020B0604020202020204" pitchFamily="34" charset="0"/>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16103" y="67787"/>
            <a:ext cx="1232263" cy="734617"/>
          </a:xfrm>
          <a:prstGeom prst="rect">
            <a:avLst/>
          </a:prstGeom>
        </p:spPr>
      </p:pic>
      <p:cxnSp>
        <p:nvCxnSpPr>
          <p:cNvPr id="24" name="直接连接符 23"/>
          <p:cNvCxnSpPr/>
          <p:nvPr/>
        </p:nvCxnSpPr>
        <p:spPr>
          <a:xfrm>
            <a:off x="143339" y="832152"/>
            <a:ext cx="10817981"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3" name="Group 4"/>
          <p:cNvGrpSpPr/>
          <p:nvPr/>
        </p:nvGrpSpPr>
        <p:grpSpPr>
          <a:xfrm>
            <a:off x="82973" y="3134360"/>
            <a:ext cx="2341880" cy="3683847"/>
            <a:chOff x="999702" y="2525317"/>
            <a:chExt cx="2506642" cy="3607219"/>
          </a:xfrm>
        </p:grpSpPr>
        <p:sp>
          <p:nvSpPr>
            <p:cNvPr id="18" name="Freeform 13"/>
            <p:cNvSpPr/>
            <p:nvPr/>
          </p:nvSpPr>
          <p:spPr bwMode="auto">
            <a:xfrm>
              <a:off x="2216772" y="3585162"/>
              <a:ext cx="857814" cy="680223"/>
            </a:xfrm>
            <a:custGeom>
              <a:avLst/>
              <a:gdLst>
                <a:gd name="T0" fmla="*/ 57 w 445"/>
                <a:gd name="T1" fmla="*/ 82 h 353"/>
                <a:gd name="T2" fmla="*/ 247 w 445"/>
                <a:gd name="T3" fmla="*/ 239 h 353"/>
                <a:gd name="T4" fmla="*/ 366 w 445"/>
                <a:gd name="T5" fmla="*/ 0 h 353"/>
                <a:gd name="T6" fmla="*/ 445 w 445"/>
                <a:gd name="T7" fmla="*/ 39 h 353"/>
                <a:gd name="T8" fmla="*/ 301 w 445"/>
                <a:gd name="T9" fmla="*/ 328 h 353"/>
                <a:gd name="T10" fmla="*/ 271 w 445"/>
                <a:gd name="T11" fmla="*/ 352 h 353"/>
                <a:gd name="T12" fmla="*/ 261 w 445"/>
                <a:gd name="T13" fmla="*/ 353 h 353"/>
                <a:gd name="T14" fmla="*/ 233 w 445"/>
                <a:gd name="T15" fmla="*/ 343 h 353"/>
                <a:gd name="T16" fmla="*/ 0 w 445"/>
                <a:gd name="T17" fmla="*/ 151 h 353"/>
                <a:gd name="T18" fmla="*/ 57 w 445"/>
                <a:gd name="T19"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5" h="353">
                  <a:moveTo>
                    <a:pt x="57" y="82"/>
                  </a:moveTo>
                  <a:cubicBezTo>
                    <a:pt x="247" y="239"/>
                    <a:pt x="247" y="239"/>
                    <a:pt x="247" y="239"/>
                  </a:cubicBezTo>
                  <a:cubicBezTo>
                    <a:pt x="366" y="0"/>
                    <a:pt x="366" y="0"/>
                    <a:pt x="366" y="0"/>
                  </a:cubicBezTo>
                  <a:cubicBezTo>
                    <a:pt x="445" y="39"/>
                    <a:pt x="445" y="39"/>
                    <a:pt x="445" y="39"/>
                  </a:cubicBezTo>
                  <a:cubicBezTo>
                    <a:pt x="301" y="328"/>
                    <a:pt x="301" y="328"/>
                    <a:pt x="301" y="328"/>
                  </a:cubicBezTo>
                  <a:cubicBezTo>
                    <a:pt x="295" y="340"/>
                    <a:pt x="284" y="349"/>
                    <a:pt x="271" y="352"/>
                  </a:cubicBezTo>
                  <a:cubicBezTo>
                    <a:pt x="268" y="352"/>
                    <a:pt x="264" y="353"/>
                    <a:pt x="261" y="353"/>
                  </a:cubicBezTo>
                  <a:cubicBezTo>
                    <a:pt x="251" y="353"/>
                    <a:pt x="241" y="349"/>
                    <a:pt x="233" y="343"/>
                  </a:cubicBezTo>
                  <a:cubicBezTo>
                    <a:pt x="0" y="151"/>
                    <a:pt x="0" y="151"/>
                    <a:pt x="0" y="151"/>
                  </a:cubicBezTo>
                  <a:lnTo>
                    <a:pt x="57" y="82"/>
                  </a:lnTo>
                  <a:close/>
                </a:path>
              </a:pathLst>
            </a:custGeom>
            <a:solidFill>
              <a:srgbClr val="63C3E4"/>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19" name="Rectangle 14"/>
            <p:cNvSpPr>
              <a:spLocks noChangeArrowheads="1"/>
            </p:cNvSpPr>
            <p:nvPr/>
          </p:nvSpPr>
          <p:spPr bwMode="auto">
            <a:xfrm>
              <a:off x="1606608" y="3579460"/>
              <a:ext cx="348665" cy="90425"/>
            </a:xfrm>
            <a:prstGeom prst="rect">
              <a:avLst/>
            </a:prstGeom>
            <a:solidFill>
              <a:srgbClr val="F4C8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5598" tIns="57798" rIns="115598" bIns="57798" numCol="1" anchor="t" anchorCtr="0" compatLnSpc="1"/>
            <a:lstStyle/>
            <a:p>
              <a:endParaRPr lang="en-US" sz="2275"/>
            </a:p>
          </p:txBody>
        </p:sp>
        <p:sp>
          <p:nvSpPr>
            <p:cNvPr id="20" name="Freeform 15"/>
            <p:cNvSpPr/>
            <p:nvPr/>
          </p:nvSpPr>
          <p:spPr bwMode="auto">
            <a:xfrm>
              <a:off x="1270977" y="2779485"/>
              <a:ext cx="618310" cy="863517"/>
            </a:xfrm>
            <a:custGeom>
              <a:avLst/>
              <a:gdLst>
                <a:gd name="T0" fmla="*/ 303 w 321"/>
                <a:gd name="T1" fmla="*/ 310 h 448"/>
                <a:gd name="T2" fmla="*/ 277 w 321"/>
                <a:gd name="T3" fmla="*/ 296 h 448"/>
                <a:gd name="T4" fmla="*/ 277 w 321"/>
                <a:gd name="T5" fmla="*/ 32 h 448"/>
                <a:gd name="T6" fmla="*/ 321 w 321"/>
                <a:gd name="T7" fmla="*/ 0 h 448"/>
                <a:gd name="T8" fmla="*/ 261 w 321"/>
                <a:gd name="T9" fmla="*/ 0 h 448"/>
                <a:gd name="T10" fmla="*/ 63 w 321"/>
                <a:gd name="T11" fmla="*/ 0 h 448"/>
                <a:gd name="T12" fmla="*/ 57 w 321"/>
                <a:gd name="T13" fmla="*/ 171 h 448"/>
                <a:gd name="T14" fmla="*/ 55 w 321"/>
                <a:gd name="T15" fmla="*/ 172 h 448"/>
                <a:gd name="T16" fmla="*/ 0 w 321"/>
                <a:gd name="T17" fmla="*/ 224 h 448"/>
                <a:gd name="T18" fmla="*/ 55 w 321"/>
                <a:gd name="T19" fmla="*/ 275 h 448"/>
                <a:gd name="T20" fmla="*/ 58 w 321"/>
                <a:gd name="T21" fmla="*/ 275 h 448"/>
                <a:gd name="T22" fmla="*/ 58 w 321"/>
                <a:gd name="T23" fmla="*/ 276 h 448"/>
                <a:gd name="T24" fmla="*/ 58 w 321"/>
                <a:gd name="T25" fmla="*/ 275 h 448"/>
                <a:gd name="T26" fmla="*/ 211 w 321"/>
                <a:gd name="T27" fmla="*/ 446 h 448"/>
                <a:gd name="T28" fmla="*/ 212 w 321"/>
                <a:gd name="T29" fmla="*/ 446 h 448"/>
                <a:gd name="T30" fmla="*/ 261 w 321"/>
                <a:gd name="T31" fmla="*/ 446 h 448"/>
                <a:gd name="T32" fmla="*/ 277 w 321"/>
                <a:gd name="T33" fmla="*/ 447 h 448"/>
                <a:gd name="T34" fmla="*/ 277 w 321"/>
                <a:gd name="T35" fmla="*/ 326 h 448"/>
                <a:gd name="T36" fmla="*/ 303 w 321"/>
                <a:gd name="T37" fmla="*/ 31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1" h="448">
                  <a:moveTo>
                    <a:pt x="303" y="310"/>
                  </a:moveTo>
                  <a:cubicBezTo>
                    <a:pt x="277" y="296"/>
                    <a:pt x="277" y="296"/>
                    <a:pt x="277" y="296"/>
                  </a:cubicBezTo>
                  <a:cubicBezTo>
                    <a:pt x="277" y="32"/>
                    <a:pt x="277" y="32"/>
                    <a:pt x="277" y="32"/>
                  </a:cubicBezTo>
                  <a:cubicBezTo>
                    <a:pt x="277" y="32"/>
                    <a:pt x="295" y="24"/>
                    <a:pt x="321" y="0"/>
                  </a:cubicBezTo>
                  <a:cubicBezTo>
                    <a:pt x="261" y="0"/>
                    <a:pt x="261" y="0"/>
                    <a:pt x="261" y="0"/>
                  </a:cubicBezTo>
                  <a:cubicBezTo>
                    <a:pt x="63" y="0"/>
                    <a:pt x="63" y="0"/>
                    <a:pt x="63" y="0"/>
                  </a:cubicBezTo>
                  <a:cubicBezTo>
                    <a:pt x="63" y="0"/>
                    <a:pt x="58" y="89"/>
                    <a:pt x="57" y="171"/>
                  </a:cubicBezTo>
                  <a:cubicBezTo>
                    <a:pt x="56" y="171"/>
                    <a:pt x="56" y="172"/>
                    <a:pt x="55" y="172"/>
                  </a:cubicBezTo>
                  <a:cubicBezTo>
                    <a:pt x="24" y="172"/>
                    <a:pt x="0" y="196"/>
                    <a:pt x="0" y="224"/>
                  </a:cubicBezTo>
                  <a:cubicBezTo>
                    <a:pt x="0" y="252"/>
                    <a:pt x="24" y="275"/>
                    <a:pt x="55" y="275"/>
                  </a:cubicBezTo>
                  <a:cubicBezTo>
                    <a:pt x="56" y="275"/>
                    <a:pt x="57" y="275"/>
                    <a:pt x="58" y="275"/>
                  </a:cubicBezTo>
                  <a:cubicBezTo>
                    <a:pt x="58" y="275"/>
                    <a:pt x="58" y="276"/>
                    <a:pt x="58" y="276"/>
                  </a:cubicBezTo>
                  <a:cubicBezTo>
                    <a:pt x="58" y="276"/>
                    <a:pt x="58" y="275"/>
                    <a:pt x="58" y="275"/>
                  </a:cubicBezTo>
                  <a:cubicBezTo>
                    <a:pt x="58" y="275"/>
                    <a:pt x="112" y="411"/>
                    <a:pt x="211" y="446"/>
                  </a:cubicBezTo>
                  <a:cubicBezTo>
                    <a:pt x="212" y="446"/>
                    <a:pt x="212" y="446"/>
                    <a:pt x="212" y="446"/>
                  </a:cubicBezTo>
                  <a:cubicBezTo>
                    <a:pt x="224" y="448"/>
                    <a:pt x="261" y="446"/>
                    <a:pt x="261" y="446"/>
                  </a:cubicBezTo>
                  <a:cubicBezTo>
                    <a:pt x="261" y="446"/>
                    <a:pt x="268" y="446"/>
                    <a:pt x="277" y="447"/>
                  </a:cubicBezTo>
                  <a:cubicBezTo>
                    <a:pt x="277" y="326"/>
                    <a:pt x="277" y="326"/>
                    <a:pt x="277" y="326"/>
                  </a:cubicBezTo>
                  <a:lnTo>
                    <a:pt x="303" y="310"/>
                  </a:lnTo>
                  <a:close/>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21" name="Freeform 16"/>
            <p:cNvSpPr/>
            <p:nvPr/>
          </p:nvSpPr>
          <p:spPr bwMode="auto">
            <a:xfrm>
              <a:off x="1829818" y="3629153"/>
              <a:ext cx="61913" cy="12220"/>
            </a:xfrm>
            <a:custGeom>
              <a:avLst/>
              <a:gdLst>
                <a:gd name="T0" fmla="*/ 20 w 32"/>
                <a:gd name="T1" fmla="*/ 5 h 6"/>
                <a:gd name="T2" fmla="*/ 32 w 32"/>
                <a:gd name="T3" fmla="*/ 0 h 6"/>
                <a:gd name="T4" fmla="*/ 0 w 32"/>
                <a:gd name="T5" fmla="*/ 6 h 6"/>
                <a:gd name="T6" fmla="*/ 20 w 32"/>
                <a:gd name="T7" fmla="*/ 5 h 6"/>
              </a:gdLst>
              <a:ahLst/>
              <a:cxnLst>
                <a:cxn ang="0">
                  <a:pos x="T0" y="T1"/>
                </a:cxn>
                <a:cxn ang="0">
                  <a:pos x="T2" y="T3"/>
                </a:cxn>
                <a:cxn ang="0">
                  <a:pos x="T4" y="T5"/>
                </a:cxn>
                <a:cxn ang="0">
                  <a:pos x="T6" y="T7"/>
                </a:cxn>
              </a:cxnLst>
              <a:rect l="0" t="0" r="r" b="b"/>
              <a:pathLst>
                <a:path w="32" h="6">
                  <a:moveTo>
                    <a:pt x="20" y="5"/>
                  </a:moveTo>
                  <a:cubicBezTo>
                    <a:pt x="24" y="4"/>
                    <a:pt x="28" y="2"/>
                    <a:pt x="32" y="0"/>
                  </a:cubicBezTo>
                  <a:cubicBezTo>
                    <a:pt x="19" y="3"/>
                    <a:pt x="8" y="5"/>
                    <a:pt x="0" y="6"/>
                  </a:cubicBezTo>
                  <a:cubicBezTo>
                    <a:pt x="8" y="6"/>
                    <a:pt x="16" y="6"/>
                    <a:pt x="20" y="5"/>
                  </a:cubicBezTo>
                  <a:close/>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22" name="Freeform 17"/>
            <p:cNvSpPr/>
            <p:nvPr/>
          </p:nvSpPr>
          <p:spPr bwMode="auto">
            <a:xfrm>
              <a:off x="1802935" y="3641372"/>
              <a:ext cx="25254" cy="3259"/>
            </a:xfrm>
            <a:custGeom>
              <a:avLst/>
              <a:gdLst>
                <a:gd name="T0" fmla="*/ 0 w 13"/>
                <a:gd name="T1" fmla="*/ 2 h 2"/>
                <a:gd name="T2" fmla="*/ 13 w 13"/>
                <a:gd name="T3" fmla="*/ 0 h 2"/>
                <a:gd name="T4" fmla="*/ 0 w 13"/>
                <a:gd name="T5" fmla="*/ 0 h 2"/>
                <a:gd name="T6" fmla="*/ 0 w 13"/>
                <a:gd name="T7" fmla="*/ 2 h 2"/>
              </a:gdLst>
              <a:ahLst/>
              <a:cxnLst>
                <a:cxn ang="0">
                  <a:pos x="T0" y="T1"/>
                </a:cxn>
                <a:cxn ang="0">
                  <a:pos x="T2" y="T3"/>
                </a:cxn>
                <a:cxn ang="0">
                  <a:pos x="T4" y="T5"/>
                </a:cxn>
                <a:cxn ang="0">
                  <a:pos x="T6" y="T7"/>
                </a:cxn>
              </a:cxnLst>
              <a:rect l="0" t="0" r="r" b="b"/>
              <a:pathLst>
                <a:path w="13" h="2">
                  <a:moveTo>
                    <a:pt x="0" y="2"/>
                  </a:moveTo>
                  <a:cubicBezTo>
                    <a:pt x="0" y="2"/>
                    <a:pt x="5" y="1"/>
                    <a:pt x="13" y="0"/>
                  </a:cubicBezTo>
                  <a:cubicBezTo>
                    <a:pt x="9" y="0"/>
                    <a:pt x="4" y="0"/>
                    <a:pt x="0" y="0"/>
                  </a:cubicBezTo>
                  <a:lnTo>
                    <a:pt x="0" y="2"/>
                  </a:lnTo>
                  <a:close/>
                </a:path>
              </a:pathLst>
            </a:custGeom>
            <a:solidFill>
              <a:srgbClr val="FFE9D9"/>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23" name="Freeform 18"/>
            <p:cNvSpPr/>
            <p:nvPr/>
          </p:nvSpPr>
          <p:spPr bwMode="auto">
            <a:xfrm>
              <a:off x="1802935" y="2779485"/>
              <a:ext cx="474119" cy="861888"/>
            </a:xfrm>
            <a:custGeom>
              <a:avLst/>
              <a:gdLst>
                <a:gd name="T0" fmla="*/ 187 w 246"/>
                <a:gd name="T1" fmla="*/ 276 h 447"/>
                <a:gd name="T2" fmla="*/ 191 w 246"/>
                <a:gd name="T3" fmla="*/ 276 h 447"/>
                <a:gd name="T4" fmla="*/ 246 w 246"/>
                <a:gd name="T5" fmla="*/ 225 h 447"/>
                <a:gd name="T6" fmla="*/ 191 w 246"/>
                <a:gd name="T7" fmla="*/ 174 h 447"/>
                <a:gd name="T8" fmla="*/ 189 w 246"/>
                <a:gd name="T9" fmla="*/ 171 h 447"/>
                <a:gd name="T10" fmla="*/ 182 w 246"/>
                <a:gd name="T11" fmla="*/ 0 h 447"/>
                <a:gd name="T12" fmla="*/ 45 w 246"/>
                <a:gd name="T13" fmla="*/ 0 h 447"/>
                <a:gd name="T14" fmla="*/ 0 w 246"/>
                <a:gd name="T15" fmla="*/ 32 h 447"/>
                <a:gd name="T16" fmla="*/ 0 w 246"/>
                <a:gd name="T17" fmla="*/ 447 h 447"/>
                <a:gd name="T18" fmla="*/ 13 w 246"/>
                <a:gd name="T19" fmla="*/ 447 h 447"/>
                <a:gd name="T20" fmla="*/ 45 w 246"/>
                <a:gd name="T21" fmla="*/ 441 h 447"/>
                <a:gd name="T22" fmla="*/ 187 w 246"/>
                <a:gd name="T23" fmla="*/ 276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6" h="447">
                  <a:moveTo>
                    <a:pt x="187" y="276"/>
                  </a:moveTo>
                  <a:cubicBezTo>
                    <a:pt x="189" y="276"/>
                    <a:pt x="190" y="276"/>
                    <a:pt x="191" y="276"/>
                  </a:cubicBezTo>
                  <a:cubicBezTo>
                    <a:pt x="221" y="276"/>
                    <a:pt x="246" y="253"/>
                    <a:pt x="246" y="225"/>
                  </a:cubicBezTo>
                  <a:cubicBezTo>
                    <a:pt x="246" y="196"/>
                    <a:pt x="221" y="174"/>
                    <a:pt x="191" y="174"/>
                  </a:cubicBezTo>
                  <a:cubicBezTo>
                    <a:pt x="190" y="174"/>
                    <a:pt x="189" y="171"/>
                    <a:pt x="189" y="171"/>
                  </a:cubicBezTo>
                  <a:cubicBezTo>
                    <a:pt x="187" y="89"/>
                    <a:pt x="182" y="0"/>
                    <a:pt x="182" y="0"/>
                  </a:cubicBezTo>
                  <a:cubicBezTo>
                    <a:pt x="45" y="0"/>
                    <a:pt x="45" y="0"/>
                    <a:pt x="45" y="0"/>
                  </a:cubicBezTo>
                  <a:cubicBezTo>
                    <a:pt x="19" y="24"/>
                    <a:pt x="0" y="32"/>
                    <a:pt x="0" y="32"/>
                  </a:cubicBezTo>
                  <a:cubicBezTo>
                    <a:pt x="0" y="447"/>
                    <a:pt x="0" y="447"/>
                    <a:pt x="0" y="447"/>
                  </a:cubicBezTo>
                  <a:cubicBezTo>
                    <a:pt x="4" y="447"/>
                    <a:pt x="9" y="447"/>
                    <a:pt x="13" y="447"/>
                  </a:cubicBezTo>
                  <a:cubicBezTo>
                    <a:pt x="21" y="446"/>
                    <a:pt x="33" y="444"/>
                    <a:pt x="45" y="441"/>
                  </a:cubicBezTo>
                  <a:cubicBezTo>
                    <a:pt x="137" y="400"/>
                    <a:pt x="187" y="276"/>
                    <a:pt x="187" y="276"/>
                  </a:cubicBezTo>
                  <a:close/>
                </a:path>
              </a:pathLst>
            </a:custGeom>
            <a:solidFill>
              <a:srgbClr val="FFE9D9"/>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5" name="Freeform 19"/>
            <p:cNvSpPr/>
            <p:nvPr/>
          </p:nvSpPr>
          <p:spPr bwMode="auto">
            <a:xfrm>
              <a:off x="1756501" y="4760685"/>
              <a:ext cx="317709" cy="1281426"/>
            </a:xfrm>
            <a:custGeom>
              <a:avLst/>
              <a:gdLst>
                <a:gd name="T0" fmla="*/ 109 w 390"/>
                <a:gd name="T1" fmla="*/ 1573 h 1573"/>
                <a:gd name="T2" fmla="*/ 336 w 390"/>
                <a:gd name="T3" fmla="*/ 1573 h 1573"/>
                <a:gd name="T4" fmla="*/ 390 w 390"/>
                <a:gd name="T5" fmla="*/ 0 h 1573"/>
                <a:gd name="T6" fmla="*/ 0 w 390"/>
                <a:gd name="T7" fmla="*/ 0 h 1573"/>
                <a:gd name="T8" fmla="*/ 109 w 390"/>
                <a:gd name="T9" fmla="*/ 1573 h 1573"/>
              </a:gdLst>
              <a:ahLst/>
              <a:cxnLst>
                <a:cxn ang="0">
                  <a:pos x="T0" y="T1"/>
                </a:cxn>
                <a:cxn ang="0">
                  <a:pos x="T2" y="T3"/>
                </a:cxn>
                <a:cxn ang="0">
                  <a:pos x="T4" y="T5"/>
                </a:cxn>
                <a:cxn ang="0">
                  <a:pos x="T6" y="T7"/>
                </a:cxn>
                <a:cxn ang="0">
                  <a:pos x="T8" y="T9"/>
                </a:cxn>
              </a:cxnLst>
              <a:rect l="0" t="0" r="r" b="b"/>
              <a:pathLst>
                <a:path w="390" h="1573">
                  <a:moveTo>
                    <a:pt x="109" y="1573"/>
                  </a:moveTo>
                  <a:lnTo>
                    <a:pt x="336" y="1573"/>
                  </a:lnTo>
                  <a:lnTo>
                    <a:pt x="390" y="0"/>
                  </a:lnTo>
                  <a:lnTo>
                    <a:pt x="0" y="0"/>
                  </a:lnTo>
                  <a:lnTo>
                    <a:pt x="109" y="1573"/>
                  </a:lnTo>
                  <a:close/>
                </a:path>
              </a:pathLst>
            </a:custGeom>
            <a:solidFill>
              <a:srgbClr val="373844"/>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6" name="Freeform 20"/>
            <p:cNvSpPr/>
            <p:nvPr/>
          </p:nvSpPr>
          <p:spPr bwMode="auto">
            <a:xfrm>
              <a:off x="1485226" y="4760685"/>
              <a:ext cx="319338" cy="1281426"/>
            </a:xfrm>
            <a:custGeom>
              <a:avLst/>
              <a:gdLst>
                <a:gd name="T0" fmla="*/ 283 w 392"/>
                <a:gd name="T1" fmla="*/ 1573 h 1573"/>
                <a:gd name="T2" fmla="*/ 56 w 392"/>
                <a:gd name="T3" fmla="*/ 1573 h 1573"/>
                <a:gd name="T4" fmla="*/ 0 w 392"/>
                <a:gd name="T5" fmla="*/ 0 h 1573"/>
                <a:gd name="T6" fmla="*/ 392 w 392"/>
                <a:gd name="T7" fmla="*/ 0 h 1573"/>
                <a:gd name="T8" fmla="*/ 283 w 392"/>
                <a:gd name="T9" fmla="*/ 1573 h 1573"/>
              </a:gdLst>
              <a:ahLst/>
              <a:cxnLst>
                <a:cxn ang="0">
                  <a:pos x="T0" y="T1"/>
                </a:cxn>
                <a:cxn ang="0">
                  <a:pos x="T2" y="T3"/>
                </a:cxn>
                <a:cxn ang="0">
                  <a:pos x="T4" y="T5"/>
                </a:cxn>
                <a:cxn ang="0">
                  <a:pos x="T6" y="T7"/>
                </a:cxn>
                <a:cxn ang="0">
                  <a:pos x="T8" y="T9"/>
                </a:cxn>
              </a:cxnLst>
              <a:rect l="0" t="0" r="r" b="b"/>
              <a:pathLst>
                <a:path w="392" h="1573">
                  <a:moveTo>
                    <a:pt x="283" y="1573"/>
                  </a:moveTo>
                  <a:lnTo>
                    <a:pt x="56" y="1573"/>
                  </a:lnTo>
                  <a:lnTo>
                    <a:pt x="0" y="0"/>
                  </a:lnTo>
                  <a:lnTo>
                    <a:pt x="392" y="0"/>
                  </a:lnTo>
                  <a:lnTo>
                    <a:pt x="283" y="1573"/>
                  </a:lnTo>
                  <a:close/>
                </a:path>
              </a:pathLst>
            </a:custGeom>
            <a:solidFill>
              <a:srgbClr val="2D2E3A"/>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7" name="Rectangle 21"/>
            <p:cNvSpPr>
              <a:spLocks noChangeArrowheads="1"/>
            </p:cNvSpPr>
            <p:nvPr/>
          </p:nvSpPr>
          <p:spPr bwMode="auto">
            <a:xfrm>
              <a:off x="1457529" y="3743202"/>
              <a:ext cx="634603" cy="618311"/>
            </a:xfrm>
            <a:prstGeom prst="rect">
              <a:avLst/>
            </a:prstGeom>
            <a:solidFill>
              <a:srgbClr val="E8E1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5598" tIns="57798" rIns="115598" bIns="57798" numCol="1" anchor="t" anchorCtr="0" compatLnSpc="1"/>
            <a:lstStyle/>
            <a:p>
              <a:endParaRPr lang="en-US" sz="2275"/>
            </a:p>
          </p:txBody>
        </p:sp>
        <p:sp>
          <p:nvSpPr>
            <p:cNvPr id="27" name="Rectangle 22"/>
            <p:cNvSpPr>
              <a:spLocks noChangeArrowheads="1"/>
            </p:cNvSpPr>
            <p:nvPr/>
          </p:nvSpPr>
          <p:spPr bwMode="auto">
            <a:xfrm>
              <a:off x="1694588" y="3669884"/>
              <a:ext cx="160484" cy="92869"/>
            </a:xfrm>
            <a:prstGeom prst="rect">
              <a:avLst/>
            </a:prstGeom>
            <a:solidFill>
              <a:srgbClr val="37384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5598" tIns="57798" rIns="115598" bIns="57798" numCol="1" anchor="t" anchorCtr="0" compatLnSpc="1"/>
            <a:lstStyle/>
            <a:p>
              <a:endParaRPr lang="en-US" sz="2275"/>
            </a:p>
          </p:txBody>
        </p:sp>
        <p:sp>
          <p:nvSpPr>
            <p:cNvPr id="8" name="Freeform 23"/>
            <p:cNvSpPr/>
            <p:nvPr/>
          </p:nvSpPr>
          <p:spPr bwMode="auto">
            <a:xfrm>
              <a:off x="1677481" y="3743202"/>
              <a:ext cx="194699" cy="1017484"/>
            </a:xfrm>
            <a:custGeom>
              <a:avLst/>
              <a:gdLst>
                <a:gd name="T0" fmla="*/ 0 w 239"/>
                <a:gd name="T1" fmla="*/ 1145 h 1249"/>
                <a:gd name="T2" fmla="*/ 121 w 239"/>
                <a:gd name="T3" fmla="*/ 1249 h 1249"/>
                <a:gd name="T4" fmla="*/ 239 w 239"/>
                <a:gd name="T5" fmla="*/ 1145 h 1249"/>
                <a:gd name="T6" fmla="*/ 154 w 239"/>
                <a:gd name="T7" fmla="*/ 0 h 1249"/>
                <a:gd name="T8" fmla="*/ 85 w 239"/>
                <a:gd name="T9" fmla="*/ 0 h 1249"/>
                <a:gd name="T10" fmla="*/ 0 w 239"/>
                <a:gd name="T11" fmla="*/ 1145 h 1249"/>
              </a:gdLst>
              <a:ahLst/>
              <a:cxnLst>
                <a:cxn ang="0">
                  <a:pos x="T0" y="T1"/>
                </a:cxn>
                <a:cxn ang="0">
                  <a:pos x="T2" y="T3"/>
                </a:cxn>
                <a:cxn ang="0">
                  <a:pos x="T4" y="T5"/>
                </a:cxn>
                <a:cxn ang="0">
                  <a:pos x="T6" y="T7"/>
                </a:cxn>
                <a:cxn ang="0">
                  <a:pos x="T8" y="T9"/>
                </a:cxn>
                <a:cxn ang="0">
                  <a:pos x="T10" y="T11"/>
                </a:cxn>
              </a:cxnLst>
              <a:rect l="0" t="0" r="r" b="b"/>
              <a:pathLst>
                <a:path w="239" h="1249">
                  <a:moveTo>
                    <a:pt x="0" y="1145"/>
                  </a:moveTo>
                  <a:lnTo>
                    <a:pt x="121" y="1249"/>
                  </a:lnTo>
                  <a:lnTo>
                    <a:pt x="239" y="1145"/>
                  </a:lnTo>
                  <a:lnTo>
                    <a:pt x="154" y="0"/>
                  </a:lnTo>
                  <a:lnTo>
                    <a:pt x="85" y="0"/>
                  </a:lnTo>
                  <a:lnTo>
                    <a:pt x="0" y="1145"/>
                  </a:lnTo>
                  <a:close/>
                </a:path>
              </a:pathLst>
            </a:custGeom>
            <a:solidFill>
              <a:srgbClr val="373844"/>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29" name="Freeform 24"/>
            <p:cNvSpPr/>
            <p:nvPr/>
          </p:nvSpPr>
          <p:spPr bwMode="auto">
            <a:xfrm>
              <a:off x="1825745" y="3669884"/>
              <a:ext cx="183294" cy="125454"/>
            </a:xfrm>
            <a:custGeom>
              <a:avLst/>
              <a:gdLst>
                <a:gd name="T0" fmla="*/ 50 w 225"/>
                <a:gd name="T1" fmla="*/ 154 h 154"/>
                <a:gd name="T2" fmla="*/ 225 w 225"/>
                <a:gd name="T3" fmla="*/ 90 h 154"/>
                <a:gd name="T4" fmla="*/ 225 w 225"/>
                <a:gd name="T5" fmla="*/ 0 h 154"/>
                <a:gd name="T6" fmla="*/ 0 w 225"/>
                <a:gd name="T7" fmla="*/ 0 h 154"/>
                <a:gd name="T8" fmla="*/ 50 w 225"/>
                <a:gd name="T9" fmla="*/ 154 h 154"/>
              </a:gdLst>
              <a:ahLst/>
              <a:cxnLst>
                <a:cxn ang="0">
                  <a:pos x="T0" y="T1"/>
                </a:cxn>
                <a:cxn ang="0">
                  <a:pos x="T2" y="T3"/>
                </a:cxn>
                <a:cxn ang="0">
                  <a:pos x="T4" y="T5"/>
                </a:cxn>
                <a:cxn ang="0">
                  <a:pos x="T6" y="T7"/>
                </a:cxn>
                <a:cxn ang="0">
                  <a:pos x="T8" y="T9"/>
                </a:cxn>
              </a:cxnLst>
              <a:rect l="0" t="0" r="r" b="b"/>
              <a:pathLst>
                <a:path w="225" h="154">
                  <a:moveTo>
                    <a:pt x="50" y="154"/>
                  </a:moveTo>
                  <a:lnTo>
                    <a:pt x="225" y="90"/>
                  </a:lnTo>
                  <a:lnTo>
                    <a:pt x="225" y="0"/>
                  </a:lnTo>
                  <a:lnTo>
                    <a:pt x="0" y="0"/>
                  </a:lnTo>
                  <a:lnTo>
                    <a:pt x="50" y="154"/>
                  </a:lnTo>
                  <a:close/>
                </a:path>
              </a:pathLst>
            </a:custGeom>
            <a:solidFill>
              <a:srgbClr val="FEF6FA"/>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11" name="Freeform 25"/>
            <p:cNvSpPr/>
            <p:nvPr/>
          </p:nvSpPr>
          <p:spPr bwMode="auto">
            <a:xfrm>
              <a:off x="1540622" y="3669884"/>
              <a:ext cx="183294" cy="125454"/>
            </a:xfrm>
            <a:custGeom>
              <a:avLst/>
              <a:gdLst>
                <a:gd name="T0" fmla="*/ 175 w 225"/>
                <a:gd name="T1" fmla="*/ 154 h 154"/>
                <a:gd name="T2" fmla="*/ 0 w 225"/>
                <a:gd name="T3" fmla="*/ 90 h 154"/>
                <a:gd name="T4" fmla="*/ 0 w 225"/>
                <a:gd name="T5" fmla="*/ 0 h 154"/>
                <a:gd name="T6" fmla="*/ 225 w 225"/>
                <a:gd name="T7" fmla="*/ 0 h 154"/>
                <a:gd name="T8" fmla="*/ 175 w 225"/>
                <a:gd name="T9" fmla="*/ 154 h 154"/>
              </a:gdLst>
              <a:ahLst/>
              <a:cxnLst>
                <a:cxn ang="0">
                  <a:pos x="T0" y="T1"/>
                </a:cxn>
                <a:cxn ang="0">
                  <a:pos x="T2" y="T3"/>
                </a:cxn>
                <a:cxn ang="0">
                  <a:pos x="T4" y="T5"/>
                </a:cxn>
                <a:cxn ang="0">
                  <a:pos x="T6" y="T7"/>
                </a:cxn>
                <a:cxn ang="0">
                  <a:pos x="T8" y="T9"/>
                </a:cxn>
              </a:cxnLst>
              <a:rect l="0" t="0" r="r" b="b"/>
              <a:pathLst>
                <a:path w="225" h="154">
                  <a:moveTo>
                    <a:pt x="175" y="154"/>
                  </a:moveTo>
                  <a:lnTo>
                    <a:pt x="0" y="90"/>
                  </a:lnTo>
                  <a:lnTo>
                    <a:pt x="0" y="0"/>
                  </a:lnTo>
                  <a:lnTo>
                    <a:pt x="225" y="0"/>
                  </a:lnTo>
                  <a:lnTo>
                    <a:pt x="175" y="154"/>
                  </a:lnTo>
                  <a:close/>
                </a:path>
              </a:pathLst>
            </a:custGeom>
            <a:solidFill>
              <a:srgbClr val="FEF6FA"/>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12" name="Freeform 26"/>
            <p:cNvSpPr/>
            <p:nvPr/>
          </p:nvSpPr>
          <p:spPr bwMode="auto">
            <a:xfrm>
              <a:off x="999702" y="3743202"/>
              <a:ext cx="382880" cy="1152714"/>
            </a:xfrm>
            <a:custGeom>
              <a:avLst/>
              <a:gdLst>
                <a:gd name="T0" fmla="*/ 126 w 199"/>
                <a:gd name="T1" fmla="*/ 590 h 598"/>
                <a:gd name="T2" fmla="*/ 40 w 199"/>
                <a:gd name="T3" fmla="*/ 598 h 598"/>
                <a:gd name="T4" fmla="*/ 117 w 199"/>
                <a:gd name="T5" fmla="*/ 0 h 598"/>
                <a:gd name="T6" fmla="*/ 199 w 199"/>
                <a:gd name="T7" fmla="*/ 21 h 598"/>
                <a:gd name="T8" fmla="*/ 126 w 199"/>
                <a:gd name="T9" fmla="*/ 590 h 598"/>
              </a:gdLst>
              <a:ahLst/>
              <a:cxnLst>
                <a:cxn ang="0">
                  <a:pos x="T0" y="T1"/>
                </a:cxn>
                <a:cxn ang="0">
                  <a:pos x="T2" y="T3"/>
                </a:cxn>
                <a:cxn ang="0">
                  <a:pos x="T4" y="T5"/>
                </a:cxn>
                <a:cxn ang="0">
                  <a:pos x="T6" y="T7"/>
                </a:cxn>
                <a:cxn ang="0">
                  <a:pos x="T8" y="T9"/>
                </a:cxn>
              </a:cxnLst>
              <a:rect l="0" t="0" r="r" b="b"/>
              <a:pathLst>
                <a:path w="199" h="598">
                  <a:moveTo>
                    <a:pt x="126" y="590"/>
                  </a:moveTo>
                  <a:cubicBezTo>
                    <a:pt x="98" y="593"/>
                    <a:pt x="69" y="596"/>
                    <a:pt x="40" y="598"/>
                  </a:cubicBezTo>
                  <a:cubicBezTo>
                    <a:pt x="0" y="397"/>
                    <a:pt x="27" y="192"/>
                    <a:pt x="117" y="0"/>
                  </a:cubicBezTo>
                  <a:cubicBezTo>
                    <a:pt x="144" y="7"/>
                    <a:pt x="172" y="14"/>
                    <a:pt x="199" y="21"/>
                  </a:cubicBezTo>
                  <a:cubicBezTo>
                    <a:pt x="113" y="204"/>
                    <a:pt x="88" y="398"/>
                    <a:pt x="126" y="590"/>
                  </a:cubicBezTo>
                </a:path>
              </a:pathLst>
            </a:custGeom>
            <a:solidFill>
              <a:srgbClr val="63C3E4"/>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32" name="Freeform 27"/>
            <p:cNvSpPr/>
            <p:nvPr/>
          </p:nvSpPr>
          <p:spPr bwMode="auto">
            <a:xfrm>
              <a:off x="1078722" y="4880437"/>
              <a:ext cx="223211" cy="163742"/>
            </a:xfrm>
            <a:custGeom>
              <a:avLst/>
              <a:gdLst>
                <a:gd name="T0" fmla="*/ 97 w 116"/>
                <a:gd name="T1" fmla="*/ 10 h 85"/>
                <a:gd name="T2" fmla="*/ 86 w 116"/>
                <a:gd name="T3" fmla="*/ 5 h 85"/>
                <a:gd name="T4" fmla="*/ 84 w 116"/>
                <a:gd name="T5" fmla="*/ 0 h 85"/>
                <a:gd name="T6" fmla="*/ 1 w 116"/>
                <a:gd name="T7" fmla="*/ 8 h 85"/>
                <a:gd name="T8" fmla="*/ 1 w 116"/>
                <a:gd name="T9" fmla="*/ 30 h 85"/>
                <a:gd name="T10" fmla="*/ 54 w 116"/>
                <a:gd name="T11" fmla="*/ 83 h 85"/>
                <a:gd name="T12" fmla="*/ 91 w 116"/>
                <a:gd name="T13" fmla="*/ 32 h 85"/>
                <a:gd name="T14" fmla="*/ 112 w 116"/>
                <a:gd name="T15" fmla="*/ 31 h 85"/>
                <a:gd name="T16" fmla="*/ 97 w 116"/>
                <a:gd name="T17" fmla="*/ 1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85">
                  <a:moveTo>
                    <a:pt x="97" y="10"/>
                  </a:moveTo>
                  <a:cubicBezTo>
                    <a:pt x="93" y="8"/>
                    <a:pt x="90" y="6"/>
                    <a:pt x="86" y="5"/>
                  </a:cubicBezTo>
                  <a:cubicBezTo>
                    <a:pt x="85" y="3"/>
                    <a:pt x="84" y="2"/>
                    <a:pt x="84" y="0"/>
                  </a:cubicBezTo>
                  <a:cubicBezTo>
                    <a:pt x="1" y="8"/>
                    <a:pt x="1" y="8"/>
                    <a:pt x="1" y="8"/>
                  </a:cubicBezTo>
                  <a:cubicBezTo>
                    <a:pt x="0" y="15"/>
                    <a:pt x="0" y="22"/>
                    <a:pt x="1" y="30"/>
                  </a:cubicBezTo>
                  <a:cubicBezTo>
                    <a:pt x="5" y="62"/>
                    <a:pt x="29" y="85"/>
                    <a:pt x="54" y="83"/>
                  </a:cubicBezTo>
                  <a:cubicBezTo>
                    <a:pt x="76" y="82"/>
                    <a:pt x="91" y="60"/>
                    <a:pt x="91" y="32"/>
                  </a:cubicBezTo>
                  <a:cubicBezTo>
                    <a:pt x="100" y="35"/>
                    <a:pt x="108" y="35"/>
                    <a:pt x="112" y="31"/>
                  </a:cubicBezTo>
                  <a:cubicBezTo>
                    <a:pt x="116" y="26"/>
                    <a:pt x="110" y="17"/>
                    <a:pt x="97" y="10"/>
                  </a:cubicBezTo>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33" name="Freeform 28"/>
            <p:cNvSpPr/>
            <p:nvPr/>
          </p:nvSpPr>
          <p:spPr bwMode="auto">
            <a:xfrm>
              <a:off x="1745096" y="3743202"/>
              <a:ext cx="581652" cy="1191002"/>
            </a:xfrm>
            <a:custGeom>
              <a:avLst/>
              <a:gdLst>
                <a:gd name="T0" fmla="*/ 55 w 302"/>
                <a:gd name="T1" fmla="*/ 618 h 618"/>
                <a:gd name="T2" fmla="*/ 54 w 302"/>
                <a:gd name="T3" fmla="*/ 618 h 618"/>
                <a:gd name="T4" fmla="*/ 52 w 302"/>
                <a:gd name="T5" fmla="*/ 618 h 618"/>
                <a:gd name="T6" fmla="*/ 1 w 302"/>
                <a:gd name="T7" fmla="*/ 580 h 618"/>
                <a:gd name="T8" fmla="*/ 0 w 302"/>
                <a:gd name="T9" fmla="*/ 580 h 618"/>
                <a:gd name="T10" fmla="*/ 0 w 302"/>
                <a:gd name="T11" fmla="*/ 304 h 618"/>
                <a:gd name="T12" fmla="*/ 134 w 302"/>
                <a:gd name="T13" fmla="*/ 0 h 618"/>
                <a:gd name="T14" fmla="*/ 302 w 302"/>
                <a:gd name="T15" fmla="*/ 0 h 618"/>
                <a:gd name="T16" fmla="*/ 236 w 302"/>
                <a:gd name="T17" fmla="*/ 304 h 618"/>
                <a:gd name="T18" fmla="*/ 236 w 302"/>
                <a:gd name="T19" fmla="*/ 618 h 618"/>
                <a:gd name="T20" fmla="*/ 55 w 302"/>
                <a:gd name="T21" fmla="*/ 618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618">
                  <a:moveTo>
                    <a:pt x="55" y="618"/>
                  </a:moveTo>
                  <a:cubicBezTo>
                    <a:pt x="54" y="618"/>
                    <a:pt x="54" y="618"/>
                    <a:pt x="54" y="618"/>
                  </a:cubicBezTo>
                  <a:cubicBezTo>
                    <a:pt x="54" y="618"/>
                    <a:pt x="53" y="618"/>
                    <a:pt x="52" y="618"/>
                  </a:cubicBezTo>
                  <a:cubicBezTo>
                    <a:pt x="26" y="618"/>
                    <a:pt x="4" y="602"/>
                    <a:pt x="1" y="580"/>
                  </a:cubicBezTo>
                  <a:cubicBezTo>
                    <a:pt x="0" y="580"/>
                    <a:pt x="0" y="580"/>
                    <a:pt x="0" y="580"/>
                  </a:cubicBezTo>
                  <a:cubicBezTo>
                    <a:pt x="0" y="304"/>
                    <a:pt x="0" y="304"/>
                    <a:pt x="0" y="304"/>
                  </a:cubicBezTo>
                  <a:cubicBezTo>
                    <a:pt x="134" y="0"/>
                    <a:pt x="134" y="0"/>
                    <a:pt x="134" y="0"/>
                  </a:cubicBezTo>
                  <a:cubicBezTo>
                    <a:pt x="302" y="0"/>
                    <a:pt x="302" y="0"/>
                    <a:pt x="302" y="0"/>
                  </a:cubicBezTo>
                  <a:cubicBezTo>
                    <a:pt x="236" y="304"/>
                    <a:pt x="236" y="304"/>
                    <a:pt x="236" y="304"/>
                  </a:cubicBezTo>
                  <a:cubicBezTo>
                    <a:pt x="236" y="618"/>
                    <a:pt x="236" y="618"/>
                    <a:pt x="236" y="618"/>
                  </a:cubicBezTo>
                  <a:lnTo>
                    <a:pt x="55" y="618"/>
                  </a:lnTo>
                  <a:close/>
                </a:path>
              </a:pathLst>
            </a:custGeom>
            <a:solidFill>
              <a:srgbClr val="98D5DC"/>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34" name="Freeform 29"/>
            <p:cNvSpPr/>
            <p:nvPr/>
          </p:nvSpPr>
          <p:spPr bwMode="auto">
            <a:xfrm>
              <a:off x="1745096" y="3704914"/>
              <a:ext cx="402431" cy="624013"/>
            </a:xfrm>
            <a:custGeom>
              <a:avLst/>
              <a:gdLst>
                <a:gd name="T0" fmla="*/ 265 w 494"/>
                <a:gd name="T1" fmla="*/ 383 h 766"/>
                <a:gd name="T2" fmla="*/ 0 w 494"/>
                <a:gd name="T3" fmla="*/ 766 h 766"/>
                <a:gd name="T4" fmla="*/ 333 w 494"/>
                <a:gd name="T5" fmla="*/ 0 h 766"/>
                <a:gd name="T6" fmla="*/ 494 w 494"/>
                <a:gd name="T7" fmla="*/ 47 h 766"/>
                <a:gd name="T8" fmla="*/ 385 w 494"/>
                <a:gd name="T9" fmla="*/ 203 h 766"/>
                <a:gd name="T10" fmla="*/ 272 w 494"/>
                <a:gd name="T11" fmla="*/ 371 h 766"/>
                <a:gd name="T12" fmla="*/ 265 w 494"/>
                <a:gd name="T13" fmla="*/ 383 h 766"/>
              </a:gdLst>
              <a:ahLst/>
              <a:cxnLst>
                <a:cxn ang="0">
                  <a:pos x="T0" y="T1"/>
                </a:cxn>
                <a:cxn ang="0">
                  <a:pos x="T2" y="T3"/>
                </a:cxn>
                <a:cxn ang="0">
                  <a:pos x="T4" y="T5"/>
                </a:cxn>
                <a:cxn ang="0">
                  <a:pos x="T6" y="T7"/>
                </a:cxn>
                <a:cxn ang="0">
                  <a:pos x="T8" y="T9"/>
                </a:cxn>
                <a:cxn ang="0">
                  <a:pos x="T10" y="T11"/>
                </a:cxn>
                <a:cxn ang="0">
                  <a:pos x="T12" y="T13"/>
                </a:cxn>
              </a:cxnLst>
              <a:rect l="0" t="0" r="r" b="b"/>
              <a:pathLst>
                <a:path w="494" h="766">
                  <a:moveTo>
                    <a:pt x="265" y="383"/>
                  </a:moveTo>
                  <a:lnTo>
                    <a:pt x="0" y="766"/>
                  </a:lnTo>
                  <a:lnTo>
                    <a:pt x="333" y="0"/>
                  </a:lnTo>
                  <a:lnTo>
                    <a:pt x="494" y="47"/>
                  </a:lnTo>
                  <a:lnTo>
                    <a:pt x="385" y="203"/>
                  </a:lnTo>
                  <a:lnTo>
                    <a:pt x="272" y="371"/>
                  </a:lnTo>
                  <a:lnTo>
                    <a:pt x="265" y="383"/>
                  </a:lnTo>
                  <a:close/>
                </a:path>
              </a:pathLst>
            </a:custGeom>
            <a:solidFill>
              <a:srgbClr val="63C3E4"/>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35" name="Freeform 30"/>
            <p:cNvSpPr/>
            <p:nvPr/>
          </p:nvSpPr>
          <p:spPr bwMode="auto">
            <a:xfrm>
              <a:off x="1222913" y="3743202"/>
              <a:ext cx="581652" cy="1191002"/>
            </a:xfrm>
            <a:custGeom>
              <a:avLst/>
              <a:gdLst>
                <a:gd name="T0" fmla="*/ 248 w 302"/>
                <a:gd name="T1" fmla="*/ 618 h 618"/>
                <a:gd name="T2" fmla="*/ 248 w 302"/>
                <a:gd name="T3" fmla="*/ 618 h 618"/>
                <a:gd name="T4" fmla="*/ 250 w 302"/>
                <a:gd name="T5" fmla="*/ 618 h 618"/>
                <a:gd name="T6" fmla="*/ 301 w 302"/>
                <a:gd name="T7" fmla="*/ 580 h 618"/>
                <a:gd name="T8" fmla="*/ 302 w 302"/>
                <a:gd name="T9" fmla="*/ 580 h 618"/>
                <a:gd name="T10" fmla="*/ 302 w 302"/>
                <a:gd name="T11" fmla="*/ 304 h 618"/>
                <a:gd name="T12" fmla="*/ 168 w 302"/>
                <a:gd name="T13" fmla="*/ 0 h 618"/>
                <a:gd name="T14" fmla="*/ 0 w 302"/>
                <a:gd name="T15" fmla="*/ 0 h 618"/>
                <a:gd name="T16" fmla="*/ 66 w 302"/>
                <a:gd name="T17" fmla="*/ 304 h 618"/>
                <a:gd name="T18" fmla="*/ 66 w 302"/>
                <a:gd name="T19" fmla="*/ 618 h 618"/>
                <a:gd name="T20" fmla="*/ 248 w 302"/>
                <a:gd name="T21" fmla="*/ 618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618">
                  <a:moveTo>
                    <a:pt x="248" y="618"/>
                  </a:moveTo>
                  <a:cubicBezTo>
                    <a:pt x="248" y="618"/>
                    <a:pt x="248" y="618"/>
                    <a:pt x="248" y="618"/>
                  </a:cubicBezTo>
                  <a:cubicBezTo>
                    <a:pt x="249" y="618"/>
                    <a:pt x="249" y="618"/>
                    <a:pt x="250" y="618"/>
                  </a:cubicBezTo>
                  <a:cubicBezTo>
                    <a:pt x="276" y="618"/>
                    <a:pt x="298" y="602"/>
                    <a:pt x="301" y="580"/>
                  </a:cubicBezTo>
                  <a:cubicBezTo>
                    <a:pt x="302" y="580"/>
                    <a:pt x="302" y="580"/>
                    <a:pt x="302" y="580"/>
                  </a:cubicBezTo>
                  <a:cubicBezTo>
                    <a:pt x="302" y="304"/>
                    <a:pt x="302" y="304"/>
                    <a:pt x="302" y="304"/>
                  </a:cubicBezTo>
                  <a:cubicBezTo>
                    <a:pt x="168" y="0"/>
                    <a:pt x="168" y="0"/>
                    <a:pt x="168" y="0"/>
                  </a:cubicBezTo>
                  <a:cubicBezTo>
                    <a:pt x="0" y="0"/>
                    <a:pt x="0" y="0"/>
                    <a:pt x="0" y="0"/>
                  </a:cubicBezTo>
                  <a:cubicBezTo>
                    <a:pt x="66" y="304"/>
                    <a:pt x="66" y="304"/>
                    <a:pt x="66" y="304"/>
                  </a:cubicBezTo>
                  <a:cubicBezTo>
                    <a:pt x="66" y="618"/>
                    <a:pt x="66" y="618"/>
                    <a:pt x="66" y="618"/>
                  </a:cubicBezTo>
                  <a:lnTo>
                    <a:pt x="248" y="618"/>
                  </a:lnTo>
                  <a:close/>
                </a:path>
              </a:pathLst>
            </a:custGeom>
            <a:solidFill>
              <a:srgbClr val="98D5DC"/>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36" name="Freeform 31"/>
            <p:cNvSpPr/>
            <p:nvPr/>
          </p:nvSpPr>
          <p:spPr bwMode="auto">
            <a:xfrm>
              <a:off x="1402133" y="3704914"/>
              <a:ext cx="402431" cy="624013"/>
            </a:xfrm>
            <a:custGeom>
              <a:avLst/>
              <a:gdLst>
                <a:gd name="T0" fmla="*/ 0 w 494"/>
                <a:gd name="T1" fmla="*/ 47 h 766"/>
                <a:gd name="T2" fmla="*/ 161 w 494"/>
                <a:gd name="T3" fmla="*/ 0 h 766"/>
                <a:gd name="T4" fmla="*/ 494 w 494"/>
                <a:gd name="T5" fmla="*/ 766 h 766"/>
                <a:gd name="T6" fmla="*/ 109 w 494"/>
                <a:gd name="T7" fmla="*/ 203 h 766"/>
                <a:gd name="T8" fmla="*/ 0 w 494"/>
                <a:gd name="T9" fmla="*/ 47 h 766"/>
              </a:gdLst>
              <a:ahLst/>
              <a:cxnLst>
                <a:cxn ang="0">
                  <a:pos x="T0" y="T1"/>
                </a:cxn>
                <a:cxn ang="0">
                  <a:pos x="T2" y="T3"/>
                </a:cxn>
                <a:cxn ang="0">
                  <a:pos x="T4" y="T5"/>
                </a:cxn>
                <a:cxn ang="0">
                  <a:pos x="T6" y="T7"/>
                </a:cxn>
                <a:cxn ang="0">
                  <a:pos x="T8" y="T9"/>
                </a:cxn>
              </a:cxnLst>
              <a:rect l="0" t="0" r="r" b="b"/>
              <a:pathLst>
                <a:path w="494" h="766">
                  <a:moveTo>
                    <a:pt x="0" y="47"/>
                  </a:moveTo>
                  <a:lnTo>
                    <a:pt x="161" y="0"/>
                  </a:lnTo>
                  <a:lnTo>
                    <a:pt x="494" y="766"/>
                  </a:lnTo>
                  <a:lnTo>
                    <a:pt x="109" y="203"/>
                  </a:lnTo>
                  <a:lnTo>
                    <a:pt x="0" y="47"/>
                  </a:lnTo>
                  <a:close/>
                </a:path>
              </a:pathLst>
            </a:custGeom>
            <a:solidFill>
              <a:srgbClr val="63C3E4"/>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37" name="Freeform 32"/>
            <p:cNvSpPr/>
            <p:nvPr/>
          </p:nvSpPr>
          <p:spPr bwMode="auto">
            <a:xfrm>
              <a:off x="1313338" y="3188433"/>
              <a:ext cx="59469" cy="59469"/>
            </a:xfrm>
            <a:custGeom>
              <a:avLst/>
              <a:gdLst>
                <a:gd name="T0" fmla="*/ 7 w 31"/>
                <a:gd name="T1" fmla="*/ 24 h 31"/>
                <a:gd name="T2" fmla="*/ 23 w 31"/>
                <a:gd name="T3" fmla="*/ 7 h 31"/>
                <a:gd name="T4" fmla="*/ 31 w 31"/>
                <a:gd name="T5" fmla="*/ 9 h 31"/>
                <a:gd name="T6" fmla="*/ 16 w 31"/>
                <a:gd name="T7" fmla="*/ 0 h 31"/>
                <a:gd name="T8" fmla="*/ 0 w 31"/>
                <a:gd name="T9" fmla="*/ 17 h 31"/>
                <a:gd name="T10" fmla="*/ 9 w 31"/>
                <a:gd name="T11" fmla="*/ 31 h 31"/>
                <a:gd name="T12" fmla="*/ 7 w 31"/>
                <a:gd name="T13" fmla="*/ 24 h 31"/>
              </a:gdLst>
              <a:ahLst/>
              <a:cxnLst>
                <a:cxn ang="0">
                  <a:pos x="T0" y="T1"/>
                </a:cxn>
                <a:cxn ang="0">
                  <a:pos x="T2" y="T3"/>
                </a:cxn>
                <a:cxn ang="0">
                  <a:pos x="T4" y="T5"/>
                </a:cxn>
                <a:cxn ang="0">
                  <a:pos x="T6" y="T7"/>
                </a:cxn>
                <a:cxn ang="0">
                  <a:pos x="T8" y="T9"/>
                </a:cxn>
                <a:cxn ang="0">
                  <a:pos x="T10" y="T11"/>
                </a:cxn>
                <a:cxn ang="0">
                  <a:pos x="T12" y="T13"/>
                </a:cxn>
              </a:cxnLst>
              <a:rect l="0" t="0" r="r" b="b"/>
              <a:pathLst>
                <a:path w="31" h="31">
                  <a:moveTo>
                    <a:pt x="7" y="24"/>
                  </a:moveTo>
                  <a:cubicBezTo>
                    <a:pt x="7" y="15"/>
                    <a:pt x="14" y="7"/>
                    <a:pt x="23" y="7"/>
                  </a:cubicBezTo>
                  <a:cubicBezTo>
                    <a:pt x="26" y="7"/>
                    <a:pt x="29" y="8"/>
                    <a:pt x="31" y="9"/>
                  </a:cubicBezTo>
                  <a:cubicBezTo>
                    <a:pt x="28" y="4"/>
                    <a:pt x="23" y="0"/>
                    <a:pt x="16" y="0"/>
                  </a:cubicBezTo>
                  <a:cubicBezTo>
                    <a:pt x="7" y="0"/>
                    <a:pt x="0" y="8"/>
                    <a:pt x="0" y="17"/>
                  </a:cubicBezTo>
                  <a:cubicBezTo>
                    <a:pt x="0" y="23"/>
                    <a:pt x="3" y="29"/>
                    <a:pt x="9" y="31"/>
                  </a:cubicBezTo>
                  <a:cubicBezTo>
                    <a:pt x="8" y="29"/>
                    <a:pt x="7" y="27"/>
                    <a:pt x="7" y="24"/>
                  </a:cubicBezTo>
                </a:path>
              </a:pathLst>
            </a:custGeom>
            <a:solidFill>
              <a:srgbClr val="D3AB90"/>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38" name="Freeform 33"/>
            <p:cNvSpPr/>
            <p:nvPr/>
          </p:nvSpPr>
          <p:spPr bwMode="auto">
            <a:xfrm>
              <a:off x="2174410" y="3188433"/>
              <a:ext cx="60283" cy="59469"/>
            </a:xfrm>
            <a:custGeom>
              <a:avLst/>
              <a:gdLst>
                <a:gd name="T0" fmla="*/ 24 w 31"/>
                <a:gd name="T1" fmla="*/ 24 h 31"/>
                <a:gd name="T2" fmla="*/ 7 w 31"/>
                <a:gd name="T3" fmla="*/ 7 h 31"/>
                <a:gd name="T4" fmla="*/ 0 w 31"/>
                <a:gd name="T5" fmla="*/ 9 h 31"/>
                <a:gd name="T6" fmla="*/ 14 w 31"/>
                <a:gd name="T7" fmla="*/ 0 h 31"/>
                <a:gd name="T8" fmla="*/ 31 w 31"/>
                <a:gd name="T9" fmla="*/ 17 h 31"/>
                <a:gd name="T10" fmla="*/ 22 w 31"/>
                <a:gd name="T11" fmla="*/ 31 h 31"/>
                <a:gd name="T12" fmla="*/ 24 w 31"/>
                <a:gd name="T13" fmla="*/ 24 h 31"/>
              </a:gdLst>
              <a:ahLst/>
              <a:cxnLst>
                <a:cxn ang="0">
                  <a:pos x="T0" y="T1"/>
                </a:cxn>
                <a:cxn ang="0">
                  <a:pos x="T2" y="T3"/>
                </a:cxn>
                <a:cxn ang="0">
                  <a:pos x="T4" y="T5"/>
                </a:cxn>
                <a:cxn ang="0">
                  <a:pos x="T6" y="T7"/>
                </a:cxn>
                <a:cxn ang="0">
                  <a:pos x="T8" y="T9"/>
                </a:cxn>
                <a:cxn ang="0">
                  <a:pos x="T10" y="T11"/>
                </a:cxn>
                <a:cxn ang="0">
                  <a:pos x="T12" y="T13"/>
                </a:cxn>
              </a:cxnLst>
              <a:rect l="0" t="0" r="r" b="b"/>
              <a:pathLst>
                <a:path w="31" h="31">
                  <a:moveTo>
                    <a:pt x="24" y="24"/>
                  </a:moveTo>
                  <a:cubicBezTo>
                    <a:pt x="24" y="15"/>
                    <a:pt x="16" y="7"/>
                    <a:pt x="7" y="7"/>
                  </a:cubicBezTo>
                  <a:cubicBezTo>
                    <a:pt x="4" y="7"/>
                    <a:pt x="2" y="8"/>
                    <a:pt x="0" y="9"/>
                  </a:cubicBezTo>
                  <a:cubicBezTo>
                    <a:pt x="2" y="4"/>
                    <a:pt x="8" y="0"/>
                    <a:pt x="14" y="0"/>
                  </a:cubicBezTo>
                  <a:cubicBezTo>
                    <a:pt x="23" y="0"/>
                    <a:pt x="31" y="8"/>
                    <a:pt x="31" y="17"/>
                  </a:cubicBezTo>
                  <a:cubicBezTo>
                    <a:pt x="31" y="23"/>
                    <a:pt x="27" y="29"/>
                    <a:pt x="22" y="31"/>
                  </a:cubicBezTo>
                  <a:cubicBezTo>
                    <a:pt x="23" y="29"/>
                    <a:pt x="24" y="27"/>
                    <a:pt x="24" y="24"/>
                  </a:cubicBezTo>
                </a:path>
              </a:pathLst>
            </a:custGeom>
            <a:solidFill>
              <a:srgbClr val="DDAA87"/>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39" name="Freeform 34"/>
            <p:cNvSpPr/>
            <p:nvPr/>
          </p:nvSpPr>
          <p:spPr bwMode="auto">
            <a:xfrm>
              <a:off x="1306006" y="3188433"/>
              <a:ext cx="59469" cy="59469"/>
            </a:xfrm>
            <a:custGeom>
              <a:avLst/>
              <a:gdLst>
                <a:gd name="T0" fmla="*/ 7 w 31"/>
                <a:gd name="T1" fmla="*/ 24 h 31"/>
                <a:gd name="T2" fmla="*/ 24 w 31"/>
                <a:gd name="T3" fmla="*/ 7 h 31"/>
                <a:gd name="T4" fmla="*/ 31 w 31"/>
                <a:gd name="T5" fmla="*/ 9 h 31"/>
                <a:gd name="T6" fmla="*/ 17 w 31"/>
                <a:gd name="T7" fmla="*/ 0 h 31"/>
                <a:gd name="T8" fmla="*/ 0 w 31"/>
                <a:gd name="T9" fmla="*/ 17 h 31"/>
                <a:gd name="T10" fmla="*/ 9 w 31"/>
                <a:gd name="T11" fmla="*/ 31 h 31"/>
                <a:gd name="T12" fmla="*/ 7 w 31"/>
                <a:gd name="T13" fmla="*/ 24 h 31"/>
              </a:gdLst>
              <a:ahLst/>
              <a:cxnLst>
                <a:cxn ang="0">
                  <a:pos x="T0" y="T1"/>
                </a:cxn>
                <a:cxn ang="0">
                  <a:pos x="T2" y="T3"/>
                </a:cxn>
                <a:cxn ang="0">
                  <a:pos x="T4" y="T5"/>
                </a:cxn>
                <a:cxn ang="0">
                  <a:pos x="T6" y="T7"/>
                </a:cxn>
                <a:cxn ang="0">
                  <a:pos x="T8" y="T9"/>
                </a:cxn>
                <a:cxn ang="0">
                  <a:pos x="T10" y="T11"/>
                </a:cxn>
                <a:cxn ang="0">
                  <a:pos x="T12" y="T13"/>
                </a:cxn>
              </a:cxnLst>
              <a:rect l="0" t="0" r="r" b="b"/>
              <a:pathLst>
                <a:path w="31" h="31">
                  <a:moveTo>
                    <a:pt x="7" y="24"/>
                  </a:moveTo>
                  <a:cubicBezTo>
                    <a:pt x="7" y="15"/>
                    <a:pt x="15" y="7"/>
                    <a:pt x="24" y="7"/>
                  </a:cubicBezTo>
                  <a:cubicBezTo>
                    <a:pt x="26" y="7"/>
                    <a:pt x="29" y="8"/>
                    <a:pt x="31" y="9"/>
                  </a:cubicBezTo>
                  <a:cubicBezTo>
                    <a:pt x="28" y="4"/>
                    <a:pt x="23" y="0"/>
                    <a:pt x="17" y="0"/>
                  </a:cubicBezTo>
                  <a:cubicBezTo>
                    <a:pt x="7" y="0"/>
                    <a:pt x="0" y="8"/>
                    <a:pt x="0" y="17"/>
                  </a:cubicBezTo>
                  <a:cubicBezTo>
                    <a:pt x="0" y="23"/>
                    <a:pt x="4" y="29"/>
                    <a:pt x="9" y="31"/>
                  </a:cubicBezTo>
                  <a:cubicBezTo>
                    <a:pt x="8" y="29"/>
                    <a:pt x="7" y="27"/>
                    <a:pt x="7" y="24"/>
                  </a:cubicBezTo>
                </a:path>
              </a:pathLst>
            </a:custGeom>
            <a:solidFill>
              <a:srgbClr val="DDAA87"/>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40" name="Freeform 35"/>
            <p:cNvSpPr/>
            <p:nvPr/>
          </p:nvSpPr>
          <p:spPr bwMode="auto">
            <a:xfrm>
              <a:off x="1327187" y="2525317"/>
              <a:ext cx="886326" cy="639491"/>
            </a:xfrm>
            <a:custGeom>
              <a:avLst/>
              <a:gdLst>
                <a:gd name="T0" fmla="*/ 455 w 460"/>
                <a:gd name="T1" fmla="*/ 140 h 332"/>
                <a:gd name="T2" fmla="*/ 117 w 460"/>
                <a:gd name="T3" fmla="*/ 23 h 332"/>
                <a:gd name="T4" fmla="*/ 131 w 460"/>
                <a:gd name="T5" fmla="*/ 1 h 332"/>
                <a:gd name="T6" fmla="*/ 63 w 460"/>
                <a:gd name="T7" fmla="*/ 45 h 332"/>
                <a:gd name="T8" fmla="*/ 53 w 460"/>
                <a:gd name="T9" fmla="*/ 54 h 332"/>
                <a:gd name="T10" fmla="*/ 52 w 460"/>
                <a:gd name="T11" fmla="*/ 55 h 332"/>
                <a:gd name="T12" fmla="*/ 52 w 460"/>
                <a:gd name="T13" fmla="*/ 55 h 332"/>
                <a:gd name="T14" fmla="*/ 35 w 460"/>
                <a:gd name="T15" fmla="*/ 113 h 332"/>
                <a:gd name="T16" fmla="*/ 29 w 460"/>
                <a:gd name="T17" fmla="*/ 314 h 332"/>
                <a:gd name="T18" fmla="*/ 29 w 460"/>
                <a:gd name="T19" fmla="*/ 315 h 332"/>
                <a:gd name="T20" fmla="*/ 32 w 460"/>
                <a:gd name="T21" fmla="*/ 324 h 332"/>
                <a:gd name="T22" fmla="*/ 40 w 460"/>
                <a:gd name="T23" fmla="*/ 311 h 332"/>
                <a:gd name="T24" fmla="*/ 47 w 460"/>
                <a:gd name="T25" fmla="*/ 264 h 332"/>
                <a:gd name="T26" fmla="*/ 68 w 460"/>
                <a:gd name="T27" fmla="*/ 172 h 332"/>
                <a:gd name="T28" fmla="*/ 75 w 460"/>
                <a:gd name="T29" fmla="*/ 173 h 332"/>
                <a:gd name="T30" fmla="*/ 338 w 460"/>
                <a:gd name="T31" fmla="*/ 218 h 332"/>
                <a:gd name="T32" fmla="*/ 327 w 460"/>
                <a:gd name="T33" fmla="*/ 209 h 332"/>
                <a:gd name="T34" fmla="*/ 381 w 460"/>
                <a:gd name="T35" fmla="*/ 193 h 332"/>
                <a:gd name="T36" fmla="*/ 400 w 460"/>
                <a:gd name="T37" fmla="*/ 191 h 332"/>
                <a:gd name="T38" fmla="*/ 410 w 460"/>
                <a:gd name="T39" fmla="*/ 204 h 332"/>
                <a:gd name="T40" fmla="*/ 418 w 460"/>
                <a:gd name="T41" fmla="*/ 245 h 332"/>
                <a:gd name="T42" fmla="*/ 431 w 460"/>
                <a:gd name="T43" fmla="*/ 332 h 332"/>
                <a:gd name="T44" fmla="*/ 440 w 460"/>
                <a:gd name="T45" fmla="*/ 324 h 332"/>
                <a:gd name="T46" fmla="*/ 453 w 460"/>
                <a:gd name="T47" fmla="*/ 213 h 332"/>
                <a:gd name="T48" fmla="*/ 455 w 460"/>
                <a:gd name="T49" fmla="*/ 14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332">
                  <a:moveTo>
                    <a:pt x="455" y="140"/>
                  </a:moveTo>
                  <a:cubicBezTo>
                    <a:pt x="420" y="0"/>
                    <a:pt x="202" y="9"/>
                    <a:pt x="117" y="23"/>
                  </a:cubicBezTo>
                  <a:cubicBezTo>
                    <a:pt x="116" y="15"/>
                    <a:pt x="131" y="1"/>
                    <a:pt x="131" y="1"/>
                  </a:cubicBezTo>
                  <a:cubicBezTo>
                    <a:pt x="99" y="16"/>
                    <a:pt x="75" y="34"/>
                    <a:pt x="63" y="45"/>
                  </a:cubicBezTo>
                  <a:cubicBezTo>
                    <a:pt x="59" y="48"/>
                    <a:pt x="56" y="51"/>
                    <a:pt x="53" y="54"/>
                  </a:cubicBezTo>
                  <a:cubicBezTo>
                    <a:pt x="52" y="55"/>
                    <a:pt x="52" y="55"/>
                    <a:pt x="52" y="55"/>
                  </a:cubicBezTo>
                  <a:cubicBezTo>
                    <a:pt x="52" y="55"/>
                    <a:pt x="52" y="55"/>
                    <a:pt x="52" y="55"/>
                  </a:cubicBezTo>
                  <a:cubicBezTo>
                    <a:pt x="34" y="74"/>
                    <a:pt x="31" y="95"/>
                    <a:pt x="35" y="113"/>
                  </a:cubicBezTo>
                  <a:cubicBezTo>
                    <a:pt x="13" y="157"/>
                    <a:pt x="0" y="223"/>
                    <a:pt x="29" y="314"/>
                  </a:cubicBezTo>
                  <a:cubicBezTo>
                    <a:pt x="29" y="314"/>
                    <a:pt x="29" y="315"/>
                    <a:pt x="29" y="315"/>
                  </a:cubicBezTo>
                  <a:cubicBezTo>
                    <a:pt x="30" y="318"/>
                    <a:pt x="31" y="321"/>
                    <a:pt x="32" y="324"/>
                  </a:cubicBezTo>
                  <a:cubicBezTo>
                    <a:pt x="40" y="311"/>
                    <a:pt x="40" y="311"/>
                    <a:pt x="40" y="311"/>
                  </a:cubicBezTo>
                  <a:cubicBezTo>
                    <a:pt x="40" y="311"/>
                    <a:pt x="42" y="290"/>
                    <a:pt x="47" y="264"/>
                  </a:cubicBezTo>
                  <a:cubicBezTo>
                    <a:pt x="68" y="172"/>
                    <a:pt x="68" y="172"/>
                    <a:pt x="68" y="172"/>
                  </a:cubicBezTo>
                  <a:cubicBezTo>
                    <a:pt x="68" y="172"/>
                    <a:pt x="71" y="172"/>
                    <a:pt x="75" y="173"/>
                  </a:cubicBezTo>
                  <a:cubicBezTo>
                    <a:pt x="127" y="192"/>
                    <a:pt x="223" y="220"/>
                    <a:pt x="338" y="218"/>
                  </a:cubicBezTo>
                  <a:cubicBezTo>
                    <a:pt x="327" y="209"/>
                    <a:pt x="327" y="209"/>
                    <a:pt x="327" y="209"/>
                  </a:cubicBezTo>
                  <a:cubicBezTo>
                    <a:pt x="327" y="209"/>
                    <a:pt x="351" y="203"/>
                    <a:pt x="381" y="193"/>
                  </a:cubicBezTo>
                  <a:cubicBezTo>
                    <a:pt x="387" y="193"/>
                    <a:pt x="394" y="192"/>
                    <a:pt x="400" y="191"/>
                  </a:cubicBezTo>
                  <a:cubicBezTo>
                    <a:pt x="410" y="204"/>
                    <a:pt x="410" y="204"/>
                    <a:pt x="410" y="204"/>
                  </a:cubicBezTo>
                  <a:cubicBezTo>
                    <a:pt x="410" y="204"/>
                    <a:pt x="415" y="232"/>
                    <a:pt x="418" y="245"/>
                  </a:cubicBezTo>
                  <a:cubicBezTo>
                    <a:pt x="421" y="257"/>
                    <a:pt x="431" y="332"/>
                    <a:pt x="431" y="332"/>
                  </a:cubicBezTo>
                  <a:cubicBezTo>
                    <a:pt x="440" y="324"/>
                    <a:pt x="440" y="324"/>
                    <a:pt x="440" y="324"/>
                  </a:cubicBezTo>
                  <a:cubicBezTo>
                    <a:pt x="440" y="324"/>
                    <a:pt x="452" y="234"/>
                    <a:pt x="453" y="213"/>
                  </a:cubicBezTo>
                  <a:cubicBezTo>
                    <a:pt x="453" y="195"/>
                    <a:pt x="460" y="154"/>
                    <a:pt x="455" y="140"/>
                  </a:cubicBezTo>
                </a:path>
              </a:pathLst>
            </a:custGeom>
            <a:solidFill>
              <a:srgbClr val="753C29"/>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41" name="Freeform 36"/>
            <p:cNvSpPr/>
            <p:nvPr/>
          </p:nvSpPr>
          <p:spPr bwMode="auto">
            <a:xfrm>
              <a:off x="1367104" y="6007082"/>
              <a:ext cx="348665" cy="125454"/>
            </a:xfrm>
            <a:custGeom>
              <a:avLst/>
              <a:gdLst>
                <a:gd name="T0" fmla="*/ 94 w 181"/>
                <a:gd name="T1" fmla="*/ 1 h 65"/>
                <a:gd name="T2" fmla="*/ 90 w 181"/>
                <a:gd name="T3" fmla="*/ 0 h 65"/>
                <a:gd name="T4" fmla="*/ 87 w 181"/>
                <a:gd name="T5" fmla="*/ 1 h 65"/>
                <a:gd name="T6" fmla="*/ 85 w 181"/>
                <a:gd name="T7" fmla="*/ 1 h 65"/>
                <a:gd name="T8" fmla="*/ 85 w 181"/>
                <a:gd name="T9" fmla="*/ 1 h 65"/>
                <a:gd name="T10" fmla="*/ 0 w 181"/>
                <a:gd name="T11" fmla="*/ 65 h 65"/>
                <a:gd name="T12" fmla="*/ 181 w 181"/>
                <a:gd name="T13" fmla="*/ 65 h 65"/>
                <a:gd name="T14" fmla="*/ 181 w 181"/>
                <a:gd name="T15" fmla="*/ 1 h 65"/>
                <a:gd name="T16" fmla="*/ 94 w 181"/>
                <a:gd name="T17"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 h="65">
                  <a:moveTo>
                    <a:pt x="94" y="1"/>
                  </a:moveTo>
                  <a:cubicBezTo>
                    <a:pt x="93" y="1"/>
                    <a:pt x="92" y="0"/>
                    <a:pt x="90" y="0"/>
                  </a:cubicBezTo>
                  <a:cubicBezTo>
                    <a:pt x="89" y="0"/>
                    <a:pt x="88" y="1"/>
                    <a:pt x="87" y="1"/>
                  </a:cubicBezTo>
                  <a:cubicBezTo>
                    <a:pt x="85" y="1"/>
                    <a:pt x="85" y="1"/>
                    <a:pt x="85" y="1"/>
                  </a:cubicBezTo>
                  <a:cubicBezTo>
                    <a:pt x="85" y="1"/>
                    <a:pt x="85" y="1"/>
                    <a:pt x="85" y="1"/>
                  </a:cubicBezTo>
                  <a:cubicBezTo>
                    <a:pt x="37" y="3"/>
                    <a:pt x="0" y="31"/>
                    <a:pt x="0" y="65"/>
                  </a:cubicBezTo>
                  <a:cubicBezTo>
                    <a:pt x="181" y="65"/>
                    <a:pt x="181" y="65"/>
                    <a:pt x="181" y="65"/>
                  </a:cubicBezTo>
                  <a:cubicBezTo>
                    <a:pt x="181" y="1"/>
                    <a:pt x="181" y="1"/>
                    <a:pt x="181" y="1"/>
                  </a:cubicBezTo>
                  <a:lnTo>
                    <a:pt x="94" y="1"/>
                  </a:lnTo>
                  <a:close/>
                </a:path>
              </a:pathLst>
            </a:custGeom>
            <a:solidFill>
              <a:srgbClr val="373844"/>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42" name="Freeform 37"/>
            <p:cNvSpPr/>
            <p:nvPr/>
          </p:nvSpPr>
          <p:spPr bwMode="auto">
            <a:xfrm>
              <a:off x="1845297" y="6007082"/>
              <a:ext cx="348665" cy="125454"/>
            </a:xfrm>
            <a:custGeom>
              <a:avLst/>
              <a:gdLst>
                <a:gd name="T0" fmla="*/ 87 w 181"/>
                <a:gd name="T1" fmla="*/ 1 h 65"/>
                <a:gd name="T2" fmla="*/ 91 w 181"/>
                <a:gd name="T3" fmla="*/ 0 h 65"/>
                <a:gd name="T4" fmla="*/ 94 w 181"/>
                <a:gd name="T5" fmla="*/ 1 h 65"/>
                <a:gd name="T6" fmla="*/ 96 w 181"/>
                <a:gd name="T7" fmla="*/ 1 h 65"/>
                <a:gd name="T8" fmla="*/ 96 w 181"/>
                <a:gd name="T9" fmla="*/ 1 h 65"/>
                <a:gd name="T10" fmla="*/ 181 w 181"/>
                <a:gd name="T11" fmla="*/ 65 h 65"/>
                <a:gd name="T12" fmla="*/ 0 w 181"/>
                <a:gd name="T13" fmla="*/ 65 h 65"/>
                <a:gd name="T14" fmla="*/ 0 w 181"/>
                <a:gd name="T15" fmla="*/ 1 h 65"/>
                <a:gd name="T16" fmla="*/ 87 w 181"/>
                <a:gd name="T17"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 h="65">
                  <a:moveTo>
                    <a:pt x="87" y="1"/>
                  </a:moveTo>
                  <a:cubicBezTo>
                    <a:pt x="88" y="1"/>
                    <a:pt x="89" y="0"/>
                    <a:pt x="91" y="0"/>
                  </a:cubicBezTo>
                  <a:cubicBezTo>
                    <a:pt x="92" y="0"/>
                    <a:pt x="93" y="1"/>
                    <a:pt x="94" y="1"/>
                  </a:cubicBezTo>
                  <a:cubicBezTo>
                    <a:pt x="96" y="1"/>
                    <a:pt x="96" y="1"/>
                    <a:pt x="96" y="1"/>
                  </a:cubicBezTo>
                  <a:cubicBezTo>
                    <a:pt x="96" y="1"/>
                    <a:pt x="96" y="1"/>
                    <a:pt x="96" y="1"/>
                  </a:cubicBezTo>
                  <a:cubicBezTo>
                    <a:pt x="144" y="3"/>
                    <a:pt x="181" y="31"/>
                    <a:pt x="181" y="65"/>
                  </a:cubicBezTo>
                  <a:cubicBezTo>
                    <a:pt x="0" y="65"/>
                    <a:pt x="0" y="65"/>
                    <a:pt x="0" y="65"/>
                  </a:cubicBezTo>
                  <a:cubicBezTo>
                    <a:pt x="0" y="1"/>
                    <a:pt x="0" y="1"/>
                    <a:pt x="0" y="1"/>
                  </a:cubicBezTo>
                  <a:lnTo>
                    <a:pt x="87" y="1"/>
                  </a:lnTo>
                  <a:close/>
                </a:path>
              </a:pathLst>
            </a:custGeom>
            <a:solidFill>
              <a:srgbClr val="2D2E3A"/>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43" name="Freeform 38"/>
            <p:cNvSpPr/>
            <p:nvPr/>
          </p:nvSpPr>
          <p:spPr bwMode="auto">
            <a:xfrm>
              <a:off x="1876253" y="4575763"/>
              <a:ext cx="316080" cy="74947"/>
            </a:xfrm>
            <a:custGeom>
              <a:avLst/>
              <a:gdLst>
                <a:gd name="T0" fmla="*/ 10 w 164"/>
                <a:gd name="T1" fmla="*/ 39 h 39"/>
                <a:gd name="T2" fmla="*/ 155 w 164"/>
                <a:gd name="T3" fmla="*/ 39 h 39"/>
                <a:gd name="T4" fmla="*/ 164 w 164"/>
                <a:gd name="T5" fmla="*/ 29 h 39"/>
                <a:gd name="T6" fmla="*/ 164 w 164"/>
                <a:gd name="T7" fmla="*/ 10 h 39"/>
                <a:gd name="T8" fmla="*/ 155 w 164"/>
                <a:gd name="T9" fmla="*/ 0 h 39"/>
                <a:gd name="T10" fmla="*/ 10 w 164"/>
                <a:gd name="T11" fmla="*/ 0 h 39"/>
                <a:gd name="T12" fmla="*/ 0 w 164"/>
                <a:gd name="T13" fmla="*/ 10 h 39"/>
                <a:gd name="T14" fmla="*/ 0 w 164"/>
                <a:gd name="T15" fmla="*/ 29 h 39"/>
                <a:gd name="T16" fmla="*/ 10 w 164"/>
                <a:gd name="T1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39">
                  <a:moveTo>
                    <a:pt x="10" y="39"/>
                  </a:moveTo>
                  <a:cubicBezTo>
                    <a:pt x="155" y="39"/>
                    <a:pt x="155" y="39"/>
                    <a:pt x="155" y="39"/>
                  </a:cubicBezTo>
                  <a:cubicBezTo>
                    <a:pt x="160" y="39"/>
                    <a:pt x="164" y="35"/>
                    <a:pt x="164" y="29"/>
                  </a:cubicBezTo>
                  <a:cubicBezTo>
                    <a:pt x="164" y="10"/>
                    <a:pt x="164" y="10"/>
                    <a:pt x="164" y="10"/>
                  </a:cubicBezTo>
                  <a:cubicBezTo>
                    <a:pt x="164" y="4"/>
                    <a:pt x="160" y="0"/>
                    <a:pt x="155" y="0"/>
                  </a:cubicBezTo>
                  <a:cubicBezTo>
                    <a:pt x="10" y="0"/>
                    <a:pt x="10" y="0"/>
                    <a:pt x="10" y="0"/>
                  </a:cubicBezTo>
                  <a:cubicBezTo>
                    <a:pt x="5" y="0"/>
                    <a:pt x="0" y="4"/>
                    <a:pt x="0" y="10"/>
                  </a:cubicBezTo>
                  <a:cubicBezTo>
                    <a:pt x="0" y="29"/>
                    <a:pt x="0" y="29"/>
                    <a:pt x="0" y="29"/>
                  </a:cubicBezTo>
                  <a:cubicBezTo>
                    <a:pt x="0" y="35"/>
                    <a:pt x="5" y="39"/>
                    <a:pt x="10" y="39"/>
                  </a:cubicBezTo>
                </a:path>
              </a:pathLst>
            </a:custGeom>
            <a:solidFill>
              <a:srgbClr val="63C3E4"/>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44" name="Freeform 39"/>
            <p:cNvSpPr/>
            <p:nvPr/>
          </p:nvSpPr>
          <p:spPr bwMode="auto">
            <a:xfrm>
              <a:off x="1357328" y="4575763"/>
              <a:ext cx="316080" cy="74947"/>
            </a:xfrm>
            <a:custGeom>
              <a:avLst/>
              <a:gdLst>
                <a:gd name="T0" fmla="*/ 9 w 164"/>
                <a:gd name="T1" fmla="*/ 39 h 39"/>
                <a:gd name="T2" fmla="*/ 154 w 164"/>
                <a:gd name="T3" fmla="*/ 39 h 39"/>
                <a:gd name="T4" fmla="*/ 164 w 164"/>
                <a:gd name="T5" fmla="*/ 29 h 39"/>
                <a:gd name="T6" fmla="*/ 164 w 164"/>
                <a:gd name="T7" fmla="*/ 10 h 39"/>
                <a:gd name="T8" fmla="*/ 154 w 164"/>
                <a:gd name="T9" fmla="*/ 0 h 39"/>
                <a:gd name="T10" fmla="*/ 9 w 164"/>
                <a:gd name="T11" fmla="*/ 0 h 39"/>
                <a:gd name="T12" fmla="*/ 0 w 164"/>
                <a:gd name="T13" fmla="*/ 10 h 39"/>
                <a:gd name="T14" fmla="*/ 0 w 164"/>
                <a:gd name="T15" fmla="*/ 29 h 39"/>
                <a:gd name="T16" fmla="*/ 9 w 164"/>
                <a:gd name="T1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39">
                  <a:moveTo>
                    <a:pt x="9" y="39"/>
                  </a:moveTo>
                  <a:cubicBezTo>
                    <a:pt x="154" y="39"/>
                    <a:pt x="154" y="39"/>
                    <a:pt x="154" y="39"/>
                  </a:cubicBezTo>
                  <a:cubicBezTo>
                    <a:pt x="160" y="39"/>
                    <a:pt x="164" y="35"/>
                    <a:pt x="164" y="29"/>
                  </a:cubicBezTo>
                  <a:cubicBezTo>
                    <a:pt x="164" y="10"/>
                    <a:pt x="164" y="10"/>
                    <a:pt x="164" y="10"/>
                  </a:cubicBezTo>
                  <a:cubicBezTo>
                    <a:pt x="164" y="4"/>
                    <a:pt x="160" y="0"/>
                    <a:pt x="154" y="0"/>
                  </a:cubicBezTo>
                  <a:cubicBezTo>
                    <a:pt x="9" y="0"/>
                    <a:pt x="9" y="0"/>
                    <a:pt x="9" y="0"/>
                  </a:cubicBezTo>
                  <a:cubicBezTo>
                    <a:pt x="4" y="0"/>
                    <a:pt x="0" y="4"/>
                    <a:pt x="0" y="10"/>
                  </a:cubicBezTo>
                  <a:cubicBezTo>
                    <a:pt x="0" y="29"/>
                    <a:pt x="0" y="29"/>
                    <a:pt x="0" y="29"/>
                  </a:cubicBezTo>
                  <a:cubicBezTo>
                    <a:pt x="0" y="35"/>
                    <a:pt x="4" y="39"/>
                    <a:pt x="9" y="39"/>
                  </a:cubicBezTo>
                </a:path>
              </a:pathLst>
            </a:custGeom>
            <a:solidFill>
              <a:srgbClr val="63C3E4"/>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45" name="Freeform 40"/>
            <p:cNvSpPr/>
            <p:nvPr/>
          </p:nvSpPr>
          <p:spPr bwMode="auto">
            <a:xfrm>
              <a:off x="2933653" y="3502069"/>
              <a:ext cx="572691" cy="153967"/>
            </a:xfrm>
            <a:custGeom>
              <a:avLst/>
              <a:gdLst>
                <a:gd name="T0" fmla="*/ 255 w 297"/>
                <a:gd name="T1" fmla="*/ 14 h 80"/>
                <a:gd name="T2" fmla="*/ 134 w 297"/>
                <a:gd name="T3" fmla="*/ 12 h 80"/>
                <a:gd name="T4" fmla="*/ 132 w 297"/>
                <a:gd name="T5" fmla="*/ 1 h 80"/>
                <a:gd name="T6" fmla="*/ 78 w 297"/>
                <a:gd name="T7" fmla="*/ 13 h 80"/>
                <a:gd name="T8" fmla="*/ 50 w 297"/>
                <a:gd name="T9" fmla="*/ 14 h 80"/>
                <a:gd name="T10" fmla="*/ 0 w 297"/>
                <a:gd name="T11" fmla="*/ 48 h 80"/>
                <a:gd name="T12" fmla="*/ 63 w 297"/>
                <a:gd name="T13" fmla="*/ 80 h 80"/>
                <a:gd name="T14" fmla="*/ 201 w 297"/>
                <a:gd name="T15" fmla="*/ 48 h 80"/>
                <a:gd name="T16" fmla="*/ 255 w 297"/>
                <a:gd name="T17" fmla="*/ 1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80">
                  <a:moveTo>
                    <a:pt x="255" y="14"/>
                  </a:moveTo>
                  <a:cubicBezTo>
                    <a:pt x="255" y="14"/>
                    <a:pt x="192" y="13"/>
                    <a:pt x="134" y="12"/>
                  </a:cubicBezTo>
                  <a:cubicBezTo>
                    <a:pt x="140" y="7"/>
                    <a:pt x="144" y="2"/>
                    <a:pt x="132" y="1"/>
                  </a:cubicBezTo>
                  <a:cubicBezTo>
                    <a:pt x="118" y="0"/>
                    <a:pt x="95" y="7"/>
                    <a:pt x="78" y="13"/>
                  </a:cubicBezTo>
                  <a:cubicBezTo>
                    <a:pt x="67" y="13"/>
                    <a:pt x="57" y="14"/>
                    <a:pt x="50" y="14"/>
                  </a:cubicBezTo>
                  <a:cubicBezTo>
                    <a:pt x="0" y="19"/>
                    <a:pt x="0" y="48"/>
                    <a:pt x="0" y="48"/>
                  </a:cubicBezTo>
                  <a:cubicBezTo>
                    <a:pt x="63" y="80"/>
                    <a:pt x="63" y="80"/>
                    <a:pt x="63" y="80"/>
                  </a:cubicBezTo>
                  <a:cubicBezTo>
                    <a:pt x="63" y="80"/>
                    <a:pt x="106" y="59"/>
                    <a:pt x="201" y="48"/>
                  </a:cubicBezTo>
                  <a:cubicBezTo>
                    <a:pt x="297" y="38"/>
                    <a:pt x="255" y="14"/>
                    <a:pt x="255" y="14"/>
                  </a:cubicBezTo>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46" name="Freeform 100"/>
            <p:cNvSpPr/>
            <p:nvPr/>
          </p:nvSpPr>
          <p:spPr bwMode="auto">
            <a:xfrm>
              <a:off x="1715769" y="3449932"/>
              <a:ext cx="181664" cy="39103"/>
            </a:xfrm>
            <a:custGeom>
              <a:avLst/>
              <a:gdLst>
                <a:gd name="T0" fmla="*/ 0 w 94"/>
                <a:gd name="T1" fmla="*/ 0 h 20"/>
                <a:gd name="T2" fmla="*/ 0 w 94"/>
                <a:gd name="T3" fmla="*/ 1 h 20"/>
                <a:gd name="T4" fmla="*/ 47 w 94"/>
                <a:gd name="T5" fmla="*/ 20 h 20"/>
                <a:gd name="T6" fmla="*/ 94 w 94"/>
                <a:gd name="T7" fmla="*/ 1 h 20"/>
                <a:gd name="T8" fmla="*/ 94 w 94"/>
                <a:gd name="T9" fmla="*/ 0 h 20"/>
                <a:gd name="T10" fmla="*/ 0 w 94"/>
                <a:gd name="T11" fmla="*/ 0 h 20"/>
              </a:gdLst>
              <a:ahLst/>
              <a:cxnLst>
                <a:cxn ang="0">
                  <a:pos x="T0" y="T1"/>
                </a:cxn>
                <a:cxn ang="0">
                  <a:pos x="T2" y="T3"/>
                </a:cxn>
                <a:cxn ang="0">
                  <a:pos x="T4" y="T5"/>
                </a:cxn>
                <a:cxn ang="0">
                  <a:pos x="T6" y="T7"/>
                </a:cxn>
                <a:cxn ang="0">
                  <a:pos x="T8" y="T9"/>
                </a:cxn>
                <a:cxn ang="0">
                  <a:pos x="T10" y="T11"/>
                </a:cxn>
              </a:cxnLst>
              <a:rect l="0" t="0" r="r" b="b"/>
              <a:pathLst>
                <a:path w="94" h="20">
                  <a:moveTo>
                    <a:pt x="0" y="0"/>
                  </a:moveTo>
                  <a:cubicBezTo>
                    <a:pt x="0" y="0"/>
                    <a:pt x="0" y="0"/>
                    <a:pt x="0" y="1"/>
                  </a:cubicBezTo>
                  <a:cubicBezTo>
                    <a:pt x="0" y="11"/>
                    <a:pt x="21" y="20"/>
                    <a:pt x="47" y="20"/>
                  </a:cubicBezTo>
                  <a:cubicBezTo>
                    <a:pt x="73" y="20"/>
                    <a:pt x="94" y="11"/>
                    <a:pt x="94" y="1"/>
                  </a:cubicBezTo>
                  <a:cubicBezTo>
                    <a:pt x="94" y="0"/>
                    <a:pt x="94" y="0"/>
                    <a:pt x="94" y="0"/>
                  </a:cubicBezTo>
                  <a:lnTo>
                    <a:pt x="0" y="0"/>
                  </a:lnTo>
                  <a:close/>
                </a:path>
              </a:pathLst>
            </a:custGeom>
            <a:solidFill>
              <a:srgbClr val="DDAA87"/>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47" name="Freeform 101"/>
            <p:cNvSpPr>
              <a:spLocks noEditPoints="1"/>
            </p:cNvSpPr>
            <p:nvPr/>
          </p:nvSpPr>
          <p:spPr bwMode="auto">
            <a:xfrm>
              <a:off x="1385026" y="3085789"/>
              <a:ext cx="780423" cy="242762"/>
            </a:xfrm>
            <a:custGeom>
              <a:avLst/>
              <a:gdLst>
                <a:gd name="T0" fmla="*/ 401 w 405"/>
                <a:gd name="T1" fmla="*/ 7 h 126"/>
                <a:gd name="T2" fmla="*/ 369 w 405"/>
                <a:gd name="T3" fmla="*/ 7 h 126"/>
                <a:gd name="T4" fmla="*/ 253 w 405"/>
                <a:gd name="T5" fmla="*/ 14 h 126"/>
                <a:gd name="T6" fmla="*/ 202 w 405"/>
                <a:gd name="T7" fmla="*/ 19 h 126"/>
                <a:gd name="T8" fmla="*/ 152 w 405"/>
                <a:gd name="T9" fmla="*/ 14 h 126"/>
                <a:gd name="T10" fmla="*/ 36 w 405"/>
                <a:gd name="T11" fmla="*/ 7 h 126"/>
                <a:gd name="T12" fmla="*/ 4 w 405"/>
                <a:gd name="T13" fmla="*/ 7 h 126"/>
                <a:gd name="T14" fmla="*/ 4 w 405"/>
                <a:gd name="T15" fmla="*/ 35 h 126"/>
                <a:gd name="T16" fmla="*/ 13 w 405"/>
                <a:gd name="T17" fmla="*/ 42 h 126"/>
                <a:gd name="T18" fmla="*/ 24 w 405"/>
                <a:gd name="T19" fmla="*/ 84 h 126"/>
                <a:gd name="T20" fmla="*/ 40 w 405"/>
                <a:gd name="T21" fmla="*/ 109 h 126"/>
                <a:gd name="T22" fmla="*/ 63 w 405"/>
                <a:gd name="T23" fmla="*/ 121 h 126"/>
                <a:gd name="T24" fmla="*/ 133 w 405"/>
                <a:gd name="T25" fmla="*/ 116 h 126"/>
                <a:gd name="T26" fmla="*/ 174 w 405"/>
                <a:gd name="T27" fmla="*/ 60 h 126"/>
                <a:gd name="T28" fmla="*/ 198 w 405"/>
                <a:gd name="T29" fmla="*/ 36 h 126"/>
                <a:gd name="T30" fmla="*/ 201 w 405"/>
                <a:gd name="T31" fmla="*/ 36 h 126"/>
                <a:gd name="T32" fmla="*/ 206 w 405"/>
                <a:gd name="T33" fmla="*/ 36 h 126"/>
                <a:gd name="T34" fmla="*/ 231 w 405"/>
                <a:gd name="T35" fmla="*/ 60 h 126"/>
                <a:gd name="T36" fmla="*/ 272 w 405"/>
                <a:gd name="T37" fmla="*/ 116 h 126"/>
                <a:gd name="T38" fmla="*/ 342 w 405"/>
                <a:gd name="T39" fmla="*/ 121 h 126"/>
                <a:gd name="T40" fmla="*/ 365 w 405"/>
                <a:gd name="T41" fmla="*/ 109 h 126"/>
                <a:gd name="T42" fmla="*/ 381 w 405"/>
                <a:gd name="T43" fmla="*/ 84 h 126"/>
                <a:gd name="T44" fmla="*/ 391 w 405"/>
                <a:gd name="T45" fmla="*/ 42 h 126"/>
                <a:gd name="T46" fmla="*/ 401 w 405"/>
                <a:gd name="T47" fmla="*/ 35 h 126"/>
                <a:gd name="T48" fmla="*/ 401 w 405"/>
                <a:gd name="T49" fmla="*/ 7 h 126"/>
                <a:gd name="T50" fmla="*/ 162 w 405"/>
                <a:gd name="T51" fmla="*/ 61 h 126"/>
                <a:gd name="T52" fmla="*/ 126 w 405"/>
                <a:gd name="T53" fmla="*/ 111 h 126"/>
                <a:gd name="T54" fmla="*/ 58 w 405"/>
                <a:gd name="T55" fmla="*/ 112 h 126"/>
                <a:gd name="T56" fmla="*/ 26 w 405"/>
                <a:gd name="T57" fmla="*/ 28 h 126"/>
                <a:gd name="T58" fmla="*/ 89 w 405"/>
                <a:gd name="T59" fmla="*/ 15 h 126"/>
                <a:gd name="T60" fmla="*/ 148 w 405"/>
                <a:gd name="T61" fmla="*/ 22 h 126"/>
                <a:gd name="T62" fmla="*/ 162 w 405"/>
                <a:gd name="T63" fmla="*/ 61 h 126"/>
                <a:gd name="T64" fmla="*/ 347 w 405"/>
                <a:gd name="T65" fmla="*/ 112 h 126"/>
                <a:gd name="T66" fmla="*/ 279 w 405"/>
                <a:gd name="T67" fmla="*/ 111 h 126"/>
                <a:gd name="T68" fmla="*/ 243 w 405"/>
                <a:gd name="T69" fmla="*/ 61 h 126"/>
                <a:gd name="T70" fmla="*/ 257 w 405"/>
                <a:gd name="T71" fmla="*/ 22 h 126"/>
                <a:gd name="T72" fmla="*/ 316 w 405"/>
                <a:gd name="T73" fmla="*/ 15 h 126"/>
                <a:gd name="T74" fmla="*/ 379 w 405"/>
                <a:gd name="T75" fmla="*/ 28 h 126"/>
                <a:gd name="T76" fmla="*/ 347 w 405"/>
                <a:gd name="T77" fmla="*/ 11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5" h="126">
                  <a:moveTo>
                    <a:pt x="401" y="7"/>
                  </a:moveTo>
                  <a:cubicBezTo>
                    <a:pt x="401" y="7"/>
                    <a:pt x="378" y="7"/>
                    <a:pt x="369" y="7"/>
                  </a:cubicBezTo>
                  <a:cubicBezTo>
                    <a:pt x="360" y="8"/>
                    <a:pt x="323" y="0"/>
                    <a:pt x="253" y="14"/>
                  </a:cubicBezTo>
                  <a:cubicBezTo>
                    <a:pt x="253" y="14"/>
                    <a:pt x="231" y="19"/>
                    <a:pt x="202" y="19"/>
                  </a:cubicBezTo>
                  <a:cubicBezTo>
                    <a:pt x="174" y="19"/>
                    <a:pt x="152" y="14"/>
                    <a:pt x="152" y="14"/>
                  </a:cubicBezTo>
                  <a:cubicBezTo>
                    <a:pt x="82" y="0"/>
                    <a:pt x="45" y="8"/>
                    <a:pt x="36" y="7"/>
                  </a:cubicBezTo>
                  <a:cubicBezTo>
                    <a:pt x="27" y="7"/>
                    <a:pt x="4" y="7"/>
                    <a:pt x="4" y="7"/>
                  </a:cubicBezTo>
                  <a:cubicBezTo>
                    <a:pt x="0" y="22"/>
                    <a:pt x="3" y="34"/>
                    <a:pt x="4" y="35"/>
                  </a:cubicBezTo>
                  <a:cubicBezTo>
                    <a:pt x="5" y="36"/>
                    <a:pt x="10" y="36"/>
                    <a:pt x="13" y="42"/>
                  </a:cubicBezTo>
                  <a:cubicBezTo>
                    <a:pt x="17" y="48"/>
                    <a:pt x="18" y="64"/>
                    <a:pt x="24" y="84"/>
                  </a:cubicBezTo>
                  <a:cubicBezTo>
                    <a:pt x="27" y="93"/>
                    <a:pt x="33" y="103"/>
                    <a:pt x="40" y="109"/>
                  </a:cubicBezTo>
                  <a:cubicBezTo>
                    <a:pt x="48" y="116"/>
                    <a:pt x="57" y="120"/>
                    <a:pt x="63" y="121"/>
                  </a:cubicBezTo>
                  <a:cubicBezTo>
                    <a:pt x="75" y="124"/>
                    <a:pt x="111" y="126"/>
                    <a:pt x="133" y="116"/>
                  </a:cubicBezTo>
                  <a:cubicBezTo>
                    <a:pt x="155" y="106"/>
                    <a:pt x="165" y="83"/>
                    <a:pt x="174" y="60"/>
                  </a:cubicBezTo>
                  <a:cubicBezTo>
                    <a:pt x="182" y="37"/>
                    <a:pt x="198" y="36"/>
                    <a:pt x="198" y="36"/>
                  </a:cubicBezTo>
                  <a:cubicBezTo>
                    <a:pt x="198" y="36"/>
                    <a:pt x="199" y="36"/>
                    <a:pt x="201" y="36"/>
                  </a:cubicBezTo>
                  <a:cubicBezTo>
                    <a:pt x="205" y="36"/>
                    <a:pt x="206" y="36"/>
                    <a:pt x="206" y="36"/>
                  </a:cubicBezTo>
                  <a:cubicBezTo>
                    <a:pt x="206" y="36"/>
                    <a:pt x="223" y="37"/>
                    <a:pt x="231" y="60"/>
                  </a:cubicBezTo>
                  <a:cubicBezTo>
                    <a:pt x="239" y="83"/>
                    <a:pt x="250" y="106"/>
                    <a:pt x="272" y="116"/>
                  </a:cubicBezTo>
                  <a:cubicBezTo>
                    <a:pt x="294" y="126"/>
                    <a:pt x="330" y="124"/>
                    <a:pt x="342" y="121"/>
                  </a:cubicBezTo>
                  <a:cubicBezTo>
                    <a:pt x="348" y="120"/>
                    <a:pt x="357" y="116"/>
                    <a:pt x="365" y="109"/>
                  </a:cubicBezTo>
                  <a:cubicBezTo>
                    <a:pt x="372" y="103"/>
                    <a:pt x="378" y="93"/>
                    <a:pt x="381" y="84"/>
                  </a:cubicBezTo>
                  <a:cubicBezTo>
                    <a:pt x="387" y="64"/>
                    <a:pt x="388" y="48"/>
                    <a:pt x="391" y="42"/>
                  </a:cubicBezTo>
                  <a:cubicBezTo>
                    <a:pt x="395" y="36"/>
                    <a:pt x="400" y="36"/>
                    <a:pt x="401" y="35"/>
                  </a:cubicBezTo>
                  <a:cubicBezTo>
                    <a:pt x="402" y="34"/>
                    <a:pt x="405" y="22"/>
                    <a:pt x="401" y="7"/>
                  </a:cubicBezTo>
                  <a:moveTo>
                    <a:pt x="162" y="61"/>
                  </a:moveTo>
                  <a:cubicBezTo>
                    <a:pt x="160" y="73"/>
                    <a:pt x="151" y="102"/>
                    <a:pt x="126" y="111"/>
                  </a:cubicBezTo>
                  <a:cubicBezTo>
                    <a:pt x="87" y="123"/>
                    <a:pt x="58" y="112"/>
                    <a:pt x="58" y="112"/>
                  </a:cubicBezTo>
                  <a:cubicBezTo>
                    <a:pt x="28" y="104"/>
                    <a:pt x="20" y="41"/>
                    <a:pt x="26" y="28"/>
                  </a:cubicBezTo>
                  <a:cubicBezTo>
                    <a:pt x="32" y="15"/>
                    <a:pt x="51" y="15"/>
                    <a:pt x="89" y="15"/>
                  </a:cubicBezTo>
                  <a:cubicBezTo>
                    <a:pt x="126" y="15"/>
                    <a:pt x="148" y="22"/>
                    <a:pt x="148" y="22"/>
                  </a:cubicBezTo>
                  <a:cubicBezTo>
                    <a:pt x="167" y="28"/>
                    <a:pt x="165" y="48"/>
                    <a:pt x="162" y="61"/>
                  </a:cubicBezTo>
                  <a:moveTo>
                    <a:pt x="347" y="112"/>
                  </a:moveTo>
                  <a:cubicBezTo>
                    <a:pt x="347" y="112"/>
                    <a:pt x="318" y="123"/>
                    <a:pt x="279" y="111"/>
                  </a:cubicBezTo>
                  <a:cubicBezTo>
                    <a:pt x="254" y="102"/>
                    <a:pt x="245" y="73"/>
                    <a:pt x="243" y="61"/>
                  </a:cubicBezTo>
                  <a:cubicBezTo>
                    <a:pt x="240" y="48"/>
                    <a:pt x="238" y="28"/>
                    <a:pt x="257" y="22"/>
                  </a:cubicBezTo>
                  <a:cubicBezTo>
                    <a:pt x="257" y="22"/>
                    <a:pt x="279" y="15"/>
                    <a:pt x="316" y="15"/>
                  </a:cubicBezTo>
                  <a:cubicBezTo>
                    <a:pt x="354" y="15"/>
                    <a:pt x="373" y="15"/>
                    <a:pt x="379" y="28"/>
                  </a:cubicBezTo>
                  <a:cubicBezTo>
                    <a:pt x="385" y="41"/>
                    <a:pt x="377" y="104"/>
                    <a:pt x="347" y="112"/>
                  </a:cubicBezTo>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grpSp>
      <p:sp>
        <p:nvSpPr>
          <p:cNvPr id="16" name="KSO_Shape"/>
          <p:cNvSpPr/>
          <p:nvPr/>
        </p:nvSpPr>
        <p:spPr bwMode="auto">
          <a:xfrm>
            <a:off x="1754293" y="1257300"/>
            <a:ext cx="542713" cy="560493"/>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ysClr val="window" lastClr="FFFFFF"/>
          </a:solidFill>
          <a:ln>
            <a:noFill/>
          </a:ln>
        </p:spPr>
        <p:txBody>
          <a:bodyPr anchor="ctr">
            <a:scene3d>
              <a:camera prst="orthographicFront"/>
              <a:lightRig rig="threePt" dir="t"/>
            </a:scene3d>
            <a:sp3d>
              <a:contourClr>
                <a:srgbClr val="FFFFFF"/>
              </a:contourClr>
            </a:sp3d>
          </a:bodyPr>
          <a:lstStyle/>
          <a:p>
            <a:pPr algn="ctr">
              <a:defRPr/>
            </a:pPr>
            <a:endParaRPr lang="zh-CN" altLang="en-US" sz="2400" kern="0" dirty="0">
              <a:solidFill>
                <a:srgbClr val="FFFFFF"/>
              </a:solidFill>
              <a:ea typeface="微软雅黑" panose="020B0503020204020204" charset="-122"/>
            </a:endParaRPr>
          </a:p>
        </p:txBody>
      </p:sp>
      <p:sp>
        <p:nvSpPr>
          <p:cNvPr id="15" name="koppt-文本框"/>
          <p:cNvSpPr/>
          <p:nvPr/>
        </p:nvSpPr>
        <p:spPr>
          <a:xfrm>
            <a:off x="1848273" y="1315720"/>
            <a:ext cx="10082107" cy="5077460"/>
          </a:xfrm>
          <a:prstGeom prst="rect">
            <a:avLst/>
          </a:prstGeom>
        </p:spPr>
        <p:txBody>
          <a:bodyPr wrap="square" lIns="91440" tIns="45720" rIns="91440" bIns="45720">
            <a:spAutoFit/>
          </a:bodyPr>
          <a:lstStyle/>
          <a:p>
            <a:pPr marL="0" marR="0" lvl="0" indent="0" algn="l" defTabSz="914400" rtl="0" eaLnBrk="1" fontAlgn="auto" latinLnBrk="0" hangingPunct="1">
              <a:lnSpc>
                <a:spcPct val="150000"/>
              </a:lnSpc>
              <a:spcBef>
                <a:spcPts val="0"/>
              </a:spcBef>
              <a:spcAft>
                <a:spcPts val="0"/>
              </a:spcAft>
              <a:buClrTx/>
              <a:buSzTx/>
              <a:buFont typeface="Wingdings" panose="05000000000000000000" pitchFamily="2" charset="2"/>
              <a:buNone/>
              <a:defRPr/>
            </a:pPr>
            <a:r>
              <a:rPr kumimoji="0" lang="zh-CN" altLang="en-US" sz="2400" b="1" i="0" u="none" strike="noStrike" kern="1200" cap="none" spc="0" normalizeH="0" baseline="0" noProof="0" dirty="0">
                <a:ln>
                  <a:noFill/>
                </a:ln>
                <a:solidFill>
                  <a:schemeClr val="accent1"/>
                </a:solidFill>
                <a:effectLst/>
                <a:uLnTx/>
                <a:uFillTx/>
                <a:latin typeface="Arial" panose="020B0604020202020204" pitchFamily="34" charset="0"/>
                <a:ea typeface="微软雅黑" panose="020B0503020204020204" charset="-122"/>
                <a:cs typeface="+mn-cs"/>
              </a:rPr>
              <a:t>下列活动不适用税前加计扣除政策：</a:t>
            </a:r>
            <a:br>
              <a:rPr kumimoji="0" lang="zh-CN" altLang="en-US" sz="2400" b="0" i="0" u="none" strike="noStrike" kern="1200" cap="none" spc="0" normalizeH="0" baseline="0" noProof="0" dirty="0">
                <a:ln>
                  <a:noFill/>
                </a:ln>
                <a:solidFill>
                  <a:schemeClr val="accent1"/>
                </a:solidFill>
                <a:effectLst/>
                <a:uLnTx/>
                <a:uFillTx/>
                <a:latin typeface="Arial" panose="020B0604020202020204" pitchFamily="34" charset="0"/>
                <a:ea typeface="微软雅黑" panose="020B0503020204020204" charset="-122"/>
                <a:cs typeface="+mn-cs"/>
              </a:rPr>
            </a:br>
            <a:r>
              <a:rPr kumimoji="0" lang="zh-CN" altLang="en-US" sz="24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rPr>
              <a:t>　　</a:t>
            </a:r>
            <a:r>
              <a:rPr kumimoji="0" lang="en-US" altLang="zh-CN" sz="24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1.</a:t>
            </a:r>
            <a:r>
              <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企业产品</a:t>
            </a:r>
            <a:r>
              <a:rPr kumimoji="0" lang="en-US" altLang="zh-CN" sz="24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a:t>
            </a:r>
            <a:r>
              <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服务</a:t>
            </a:r>
            <a:r>
              <a:rPr kumimoji="0" lang="en-US" altLang="zh-CN" sz="24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a:t>
            </a:r>
            <a:r>
              <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的常规性升级。</a:t>
            </a:r>
            <a:br>
              <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br>
            <a:r>
              <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　　</a:t>
            </a:r>
            <a:r>
              <a:rPr kumimoji="0" lang="en-US" altLang="zh-CN" sz="24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2.</a:t>
            </a:r>
            <a:r>
              <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对某项科研成果的直接应用，如直接采用公开的新工艺、材料、装置、产品、服务或知识等。</a:t>
            </a:r>
            <a:br>
              <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br>
            <a:r>
              <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　　</a:t>
            </a:r>
            <a:r>
              <a:rPr kumimoji="0" lang="en-US" altLang="zh-CN" sz="24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3.</a:t>
            </a:r>
            <a:r>
              <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企业在商品化后为顾客提供的技术支持活动。</a:t>
            </a:r>
            <a:br>
              <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br>
            <a:r>
              <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　　</a:t>
            </a:r>
            <a:r>
              <a:rPr kumimoji="0" lang="en-US" altLang="zh-CN" sz="24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4.</a:t>
            </a:r>
            <a:r>
              <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对现存产品、服务、技术、材料或工艺流程进行的重复或简单改变。</a:t>
            </a:r>
            <a:br>
              <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br>
            <a:r>
              <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　　</a:t>
            </a:r>
            <a:r>
              <a:rPr kumimoji="0" lang="en-US" altLang="zh-CN" sz="24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5.</a:t>
            </a:r>
            <a:r>
              <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市场调查研究、效率调查或管理研究。</a:t>
            </a:r>
            <a:br>
              <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br>
            <a:r>
              <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　　</a:t>
            </a:r>
            <a:r>
              <a:rPr kumimoji="0" lang="en-US" altLang="zh-CN" sz="24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6.</a:t>
            </a:r>
            <a:r>
              <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作为工业</a:t>
            </a:r>
            <a:r>
              <a:rPr kumimoji="0" lang="en-US" altLang="zh-CN" sz="24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a:t>
            </a:r>
            <a:r>
              <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服务</a:t>
            </a:r>
            <a:r>
              <a:rPr kumimoji="0" lang="en-US" altLang="zh-CN" sz="24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a:t>
            </a:r>
            <a:r>
              <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流程环节或常规的质量控制、测试分析、维修维护。</a:t>
            </a:r>
            <a:br>
              <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br>
            <a:r>
              <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　　</a:t>
            </a:r>
            <a:r>
              <a:rPr kumimoji="0" lang="en-US" altLang="zh-CN" sz="24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7.</a:t>
            </a:r>
            <a:r>
              <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社会科学、艺术或人文学方面的研究。</a:t>
            </a:r>
            <a:endParaRPr kumimoji="0" lang="en-US" altLang="zh-CN" sz="16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9" name="组合 43"/>
          <p:cNvGrpSpPr/>
          <p:nvPr/>
        </p:nvGrpSpPr>
        <p:grpSpPr>
          <a:xfrm>
            <a:off x="118533" y="1135380"/>
            <a:ext cx="11662412" cy="5169535"/>
            <a:chOff x="118707" y="1709172"/>
            <a:chExt cx="11663882" cy="5170882"/>
          </a:xfrm>
        </p:grpSpPr>
        <p:grpSp>
          <p:nvGrpSpPr>
            <p:cNvPr id="19462" name="组合 44"/>
            <p:cNvGrpSpPr/>
            <p:nvPr/>
          </p:nvGrpSpPr>
          <p:grpSpPr>
            <a:xfrm>
              <a:off x="7739645" y="1709172"/>
              <a:ext cx="4042944" cy="4368245"/>
              <a:chOff x="7523745" y="1557790"/>
              <a:chExt cx="4042944" cy="4368245"/>
            </a:xfrm>
          </p:grpSpPr>
          <p:sp>
            <p:nvSpPr>
              <p:cNvPr id="19494" name="矩形 79"/>
              <p:cNvSpPr/>
              <p:nvPr/>
            </p:nvSpPr>
            <p:spPr>
              <a:xfrm>
                <a:off x="7523745" y="1557790"/>
                <a:ext cx="3911693" cy="645328"/>
              </a:xfrm>
              <a:prstGeom prst="rect">
                <a:avLst/>
              </a:prstGeom>
              <a:noFill/>
              <a:ln w="9525">
                <a:noFill/>
              </a:ln>
            </p:spPr>
            <p:txBody>
              <a:bodyPr>
                <a:spAutoFit/>
              </a:bodyPr>
              <a:lstStyle/>
              <a:p>
                <a:pPr>
                  <a:lnSpc>
                    <a:spcPct val="150000"/>
                  </a:lnSpc>
                </a:pPr>
                <a:r>
                  <a:rPr lang="zh-CN" altLang="en-US" sz="2400" b="1" dirty="0">
                    <a:solidFill>
                      <a:schemeClr val="accent2"/>
                    </a:solidFill>
                    <a:latin typeface="微软雅黑" panose="020B0503020204020204" charset="-122"/>
                    <a:ea typeface="微软雅黑" panose="020B0503020204020204" charset="-122"/>
                  </a:rPr>
                  <a:t>直接投入费用</a:t>
                </a:r>
                <a:endParaRPr lang="en-US" altLang="zh-CN" sz="2400" dirty="0">
                  <a:solidFill>
                    <a:schemeClr val="tx2"/>
                  </a:solidFill>
                  <a:latin typeface="微软雅黑" panose="020B0503020204020204" charset="-122"/>
                  <a:ea typeface="微软雅黑" panose="020B0503020204020204" charset="-122"/>
                </a:endParaRPr>
              </a:p>
            </p:txBody>
          </p:sp>
          <p:sp>
            <p:nvSpPr>
              <p:cNvPr id="81" name="矩形 80"/>
              <p:cNvSpPr/>
              <p:nvPr/>
            </p:nvSpPr>
            <p:spPr>
              <a:xfrm>
                <a:off x="8310845" y="3261727"/>
                <a:ext cx="3255844" cy="645328"/>
              </a:xfrm>
              <a:prstGeom prst="rect">
                <a:avLst/>
              </a:prstGeom>
            </p:spPr>
            <p:txBody>
              <a:bodyPr>
                <a:spAutoFit/>
              </a:body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chemeClr val="accent3"/>
                    </a:solidFill>
                    <a:effectLst/>
                    <a:uLnTx/>
                    <a:uFillTx/>
                    <a:latin typeface="微软雅黑" panose="020B0503020204020204" charset="-122"/>
                    <a:ea typeface="微软雅黑" panose="020B0503020204020204" charset="-122"/>
                    <a:cs typeface="+mn-cs"/>
                  </a:rPr>
                  <a:t>折旧费用</a:t>
                </a:r>
                <a:endParaRPr kumimoji="0" lang="zh-CN" altLang="en-US" sz="2400" b="1" i="0" u="none" strike="noStrike" kern="1200" cap="none" spc="0" normalizeH="0" baseline="0" noProof="0" dirty="0">
                  <a:ln>
                    <a:noFill/>
                  </a:ln>
                  <a:solidFill>
                    <a:schemeClr val="accent3"/>
                  </a:solidFill>
                  <a:effectLst/>
                  <a:uLnTx/>
                  <a:uFillTx/>
                  <a:latin typeface="微软雅黑" panose="020B0503020204020204" charset="-122"/>
                  <a:ea typeface="微软雅黑" panose="020B0503020204020204" charset="-122"/>
                  <a:cs typeface="+mn-cs"/>
                </a:endParaRPr>
              </a:p>
            </p:txBody>
          </p:sp>
          <p:sp>
            <p:nvSpPr>
              <p:cNvPr id="82" name="矩形 81"/>
              <p:cNvSpPr/>
              <p:nvPr/>
            </p:nvSpPr>
            <p:spPr>
              <a:xfrm>
                <a:off x="8141912" y="5280707"/>
                <a:ext cx="3293949" cy="645328"/>
              </a:xfrm>
              <a:prstGeom prst="rect">
                <a:avLst/>
              </a:prstGeom>
            </p:spPr>
            <p:txBody>
              <a:bodyPr>
                <a:spAutoFit/>
              </a:body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chemeClr val="accent4"/>
                    </a:solidFill>
                    <a:effectLst/>
                    <a:uLnTx/>
                    <a:uFillTx/>
                    <a:latin typeface="微软雅黑" panose="020B0503020204020204" charset="-122"/>
                    <a:ea typeface="微软雅黑" panose="020B0503020204020204" charset="-122"/>
                    <a:cs typeface="+mn-cs"/>
                  </a:rPr>
                  <a:t>无形资产摊销费用</a:t>
                </a:r>
                <a:endParaRPr kumimoji="0" lang="zh-CN" altLang="en-US" sz="2400" b="1" i="0" u="none" strike="noStrike" kern="1200" cap="none" spc="0" normalizeH="0" baseline="0" noProof="0" dirty="0">
                  <a:ln>
                    <a:noFill/>
                  </a:ln>
                  <a:solidFill>
                    <a:schemeClr val="accent4"/>
                  </a:solidFill>
                  <a:effectLst/>
                  <a:uLnTx/>
                  <a:uFillTx/>
                  <a:latin typeface="微软雅黑" panose="020B0503020204020204" charset="-122"/>
                  <a:ea typeface="微软雅黑" panose="020B0503020204020204" charset="-122"/>
                  <a:cs typeface="+mn-cs"/>
                </a:endParaRPr>
              </a:p>
            </p:txBody>
          </p:sp>
        </p:grpSp>
        <p:grpSp>
          <p:nvGrpSpPr>
            <p:cNvPr id="19463" name="组合 45"/>
            <p:cNvGrpSpPr/>
            <p:nvPr/>
          </p:nvGrpSpPr>
          <p:grpSpPr>
            <a:xfrm>
              <a:off x="3836042" y="1735054"/>
              <a:ext cx="4543667" cy="4683658"/>
              <a:chOff x="3946009" y="1748102"/>
              <a:chExt cx="4543667" cy="4683658"/>
            </a:xfrm>
          </p:grpSpPr>
          <p:sp>
            <p:nvSpPr>
              <p:cNvPr id="51" name="Oval 55"/>
              <p:cNvSpPr/>
              <p:nvPr/>
            </p:nvSpPr>
            <p:spPr>
              <a:xfrm>
                <a:off x="7627357" y="2455625"/>
                <a:ext cx="444556" cy="44461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en-US" sz="2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52" name="Hexagon 31"/>
              <p:cNvSpPr/>
              <p:nvPr/>
            </p:nvSpPr>
            <p:spPr>
              <a:xfrm rot="19944453">
                <a:off x="5315666" y="3387201"/>
                <a:ext cx="1710482" cy="1473584"/>
              </a:xfrm>
              <a:prstGeom prst="hexag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en-US" sz="2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53" name="Rounded Rectangle 32"/>
              <p:cNvSpPr/>
              <p:nvPr/>
            </p:nvSpPr>
            <p:spPr>
              <a:xfrm rot="14469289">
                <a:off x="4882735" y="1857650"/>
                <a:ext cx="266769" cy="207247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en-US" sz="2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54" name="Oval 34"/>
              <p:cNvSpPr/>
              <p:nvPr/>
            </p:nvSpPr>
            <p:spPr>
              <a:xfrm rot="14469289">
                <a:off x="3945979" y="3139517"/>
                <a:ext cx="444616" cy="4445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en-US" sz="2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55" name="Oval 37"/>
              <p:cNvSpPr/>
              <p:nvPr/>
            </p:nvSpPr>
            <p:spPr>
              <a:xfrm rot="14469289">
                <a:off x="3990441" y="3183971"/>
                <a:ext cx="355693" cy="3556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en-US" sz="2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56" name="Rounded Rectangle 38"/>
              <p:cNvSpPr/>
              <p:nvPr/>
            </p:nvSpPr>
            <p:spPr>
              <a:xfrm rot="10800000">
                <a:off x="4415968" y="3499414"/>
                <a:ext cx="266734" cy="2072756"/>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en-US" sz="2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grpSp>
            <p:nvGrpSpPr>
              <p:cNvPr id="5" name="Group 39"/>
              <p:cNvGrpSpPr/>
              <p:nvPr/>
            </p:nvGrpSpPr>
            <p:grpSpPr>
              <a:xfrm rot="10800000">
                <a:off x="4326364" y="5282002"/>
                <a:ext cx="445051" cy="445051"/>
                <a:chOff x="2786183" y="1189182"/>
                <a:chExt cx="921712" cy="921712"/>
              </a:xfrm>
              <a:solidFill>
                <a:schemeClr val="accent6"/>
              </a:solidFill>
            </p:grpSpPr>
            <p:sp>
              <p:nvSpPr>
                <p:cNvPr id="78" name="Oval 40"/>
                <p:cNvSpPr/>
                <p:nvPr/>
              </p:nvSpPr>
              <p:spPr>
                <a:xfrm>
                  <a:off x="2786183" y="1189182"/>
                  <a:ext cx="921712" cy="9217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en-US" sz="2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79" name="Oval 41"/>
                <p:cNvSpPr/>
                <p:nvPr/>
              </p:nvSpPr>
              <p:spPr>
                <a:xfrm>
                  <a:off x="2878354" y="1281353"/>
                  <a:ext cx="737370" cy="73737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en-US" sz="2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grpSp>
          <p:sp>
            <p:nvSpPr>
              <p:cNvPr id="58" name="Rounded Rectangle 42"/>
              <p:cNvSpPr/>
              <p:nvPr/>
            </p:nvSpPr>
            <p:spPr>
              <a:xfrm rot="7518191">
                <a:off x="5552745" y="4613208"/>
                <a:ext cx="264653" cy="2072478"/>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en-US" sz="2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59" name="Oval 44"/>
              <p:cNvSpPr/>
              <p:nvPr/>
            </p:nvSpPr>
            <p:spPr>
              <a:xfrm rot="7518191">
                <a:off x="6251320" y="5987174"/>
                <a:ext cx="444616" cy="44455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en-US" sz="2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60" name="Oval 45"/>
              <p:cNvSpPr/>
              <p:nvPr/>
            </p:nvSpPr>
            <p:spPr>
              <a:xfrm rot="7518191">
                <a:off x="6295781" y="6031630"/>
                <a:ext cx="355693" cy="3556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en-US" sz="2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61" name="Rounded Rectangle 46"/>
              <p:cNvSpPr/>
              <p:nvPr/>
            </p:nvSpPr>
            <p:spPr>
              <a:xfrm rot="3647897">
                <a:off x="7213477" y="4247991"/>
                <a:ext cx="266769" cy="2072477"/>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en-US" sz="2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62" name="Rounded Rectangle 53"/>
              <p:cNvSpPr/>
              <p:nvPr/>
            </p:nvSpPr>
            <p:spPr>
              <a:xfrm>
                <a:off x="7716268" y="2608064"/>
                <a:ext cx="266734" cy="2074874"/>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en-US" sz="2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63" name="Oval 56"/>
              <p:cNvSpPr/>
              <p:nvPr/>
            </p:nvSpPr>
            <p:spPr>
              <a:xfrm>
                <a:off x="7671812" y="2500087"/>
                <a:ext cx="355645" cy="3556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en-US" sz="2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64" name="Rounded Rectangle 59"/>
              <p:cNvSpPr/>
              <p:nvPr/>
            </p:nvSpPr>
            <p:spPr>
              <a:xfrm rot="18356643">
                <a:off x="6608034" y="1501958"/>
                <a:ext cx="266769" cy="2072477"/>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en-US" sz="2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grpSp>
            <p:nvGrpSpPr>
              <p:cNvPr id="19482" name="Group 60"/>
              <p:cNvGrpSpPr/>
              <p:nvPr/>
            </p:nvGrpSpPr>
            <p:grpSpPr>
              <a:xfrm rot="-3243357">
                <a:off x="5734852" y="1748102"/>
                <a:ext cx="445051" cy="445051"/>
                <a:chOff x="2786183" y="1189182"/>
                <a:chExt cx="921712" cy="921712"/>
              </a:xfrm>
            </p:grpSpPr>
            <p:sp>
              <p:nvSpPr>
                <p:cNvPr id="76" name="Oval 61"/>
                <p:cNvSpPr/>
                <p:nvPr/>
              </p:nvSpPr>
              <p:spPr>
                <a:xfrm>
                  <a:off x="2793515" y="1189827"/>
                  <a:ext cx="903272" cy="9163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en-US" sz="2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77" name="Oval 62"/>
                <p:cNvSpPr/>
                <p:nvPr/>
              </p:nvSpPr>
              <p:spPr>
                <a:xfrm>
                  <a:off x="2878112" y="1281478"/>
                  <a:ext cx="736649" cy="7365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en-US" sz="2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grpSp>
          <p:sp>
            <p:nvSpPr>
              <p:cNvPr id="19483" name="Text Placeholder 3"/>
              <p:cNvSpPr txBox="1"/>
              <p:nvPr/>
            </p:nvSpPr>
            <p:spPr>
              <a:xfrm rot="-1795759">
                <a:off x="5233636" y="2998523"/>
                <a:ext cx="375967" cy="369031"/>
              </a:xfrm>
              <a:prstGeom prst="rect">
                <a:avLst/>
              </a:prstGeom>
              <a:noFill/>
              <a:ln w="9525">
                <a:noFill/>
              </a:ln>
            </p:spPr>
            <p:txBody>
              <a:bodyPr wrap="none" lIns="0" tIns="0" rIns="0" bIns="0" anchor="ctr">
                <a:spAutoFit/>
              </a:bodyPr>
              <a:lstStyle/>
              <a:p>
                <a:pPr algn="ctr" defTabSz="913130">
                  <a:spcBef>
                    <a:spcPct val="20000"/>
                  </a:spcBef>
                </a:pPr>
                <a:r>
                  <a:rPr lang="en-US" altLang="zh-CN" sz="2400" b="1" dirty="0">
                    <a:solidFill>
                      <a:schemeClr val="accent1"/>
                    </a:solidFill>
                    <a:latin typeface="微软雅黑" panose="020B0503020204020204" charset="-122"/>
                    <a:ea typeface="微软雅黑" panose="020B0503020204020204" charset="-122"/>
                  </a:rPr>
                  <a:t>01</a:t>
                </a:r>
                <a:endParaRPr lang="en-US" altLang="zh-CN" sz="2400" b="1" dirty="0">
                  <a:solidFill>
                    <a:schemeClr val="accent1"/>
                  </a:solidFill>
                  <a:latin typeface="微软雅黑" panose="020B0503020204020204" charset="-122"/>
                  <a:ea typeface="微软雅黑" panose="020B0503020204020204" charset="-122"/>
                </a:endParaRPr>
              </a:p>
            </p:txBody>
          </p:sp>
          <p:sp>
            <p:nvSpPr>
              <p:cNvPr id="67" name="Text Placeholder 3"/>
              <p:cNvSpPr txBox="1"/>
              <p:nvPr/>
            </p:nvSpPr>
            <p:spPr>
              <a:xfrm rot="19957524">
                <a:off x="6888072" y="4717554"/>
                <a:ext cx="375967" cy="369031"/>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3765"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2400" b="1" i="0" u="none" strike="noStrike" kern="1200" cap="none" spc="0" normalizeH="0" baseline="0" noProof="0" dirty="0">
                    <a:ln>
                      <a:noFill/>
                    </a:ln>
                    <a:solidFill>
                      <a:schemeClr val="accent4"/>
                    </a:solidFill>
                    <a:effectLst/>
                    <a:uLnTx/>
                    <a:uFillTx/>
                    <a:latin typeface="微软雅黑" panose="020B0503020204020204" charset="-122"/>
                    <a:ea typeface="微软雅黑" panose="020B0503020204020204" charset="-122"/>
                    <a:cs typeface="+mn-cs"/>
                  </a:rPr>
                  <a:t>04</a:t>
                </a:r>
                <a:endParaRPr kumimoji="0" lang="en-US" sz="2400" b="1" i="0" u="none" strike="noStrike" kern="1200" cap="none" spc="0" normalizeH="0" baseline="0" noProof="0" dirty="0">
                  <a:ln>
                    <a:noFill/>
                  </a:ln>
                  <a:solidFill>
                    <a:schemeClr val="accent4"/>
                  </a:solidFill>
                  <a:effectLst/>
                  <a:uLnTx/>
                  <a:uFillTx/>
                  <a:latin typeface="微软雅黑" panose="020B0503020204020204" charset="-122"/>
                  <a:ea typeface="微软雅黑" panose="020B0503020204020204" charset="-122"/>
                  <a:cs typeface="+mn-cs"/>
                </a:endParaRPr>
              </a:p>
            </p:txBody>
          </p:sp>
          <p:sp>
            <p:nvSpPr>
              <p:cNvPr id="68" name="Text Placeholder 3"/>
              <p:cNvSpPr txBox="1"/>
              <p:nvPr/>
            </p:nvSpPr>
            <p:spPr>
              <a:xfrm>
                <a:off x="4738570" y="4231652"/>
                <a:ext cx="375967" cy="369031"/>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3765"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2400" b="1" i="0" u="none" strike="noStrike" kern="1200" cap="none" spc="0" normalizeH="0" baseline="0" noProof="0" dirty="0">
                    <a:ln>
                      <a:noFill/>
                    </a:ln>
                    <a:solidFill>
                      <a:schemeClr val="accent6"/>
                    </a:solidFill>
                    <a:effectLst/>
                    <a:uLnTx/>
                    <a:uFillTx/>
                    <a:latin typeface="微软雅黑" panose="020B0503020204020204" charset="-122"/>
                    <a:ea typeface="微软雅黑" panose="020B0503020204020204" charset="-122"/>
                    <a:cs typeface="+mn-cs"/>
                  </a:rPr>
                  <a:t>06</a:t>
                </a:r>
                <a:endParaRPr kumimoji="0" lang="en-US" sz="2400" b="1" i="0" u="none" strike="noStrike" kern="1200" cap="none" spc="0" normalizeH="0" baseline="0" noProof="0" dirty="0">
                  <a:ln>
                    <a:noFill/>
                  </a:ln>
                  <a:solidFill>
                    <a:schemeClr val="accent6"/>
                  </a:solidFill>
                  <a:effectLst/>
                  <a:uLnTx/>
                  <a:uFillTx/>
                  <a:latin typeface="微软雅黑" panose="020B0503020204020204" charset="-122"/>
                  <a:ea typeface="微软雅黑" panose="020B0503020204020204" charset="-122"/>
                  <a:cs typeface="+mn-cs"/>
                </a:endParaRPr>
              </a:p>
            </p:txBody>
          </p:sp>
          <p:sp>
            <p:nvSpPr>
              <p:cNvPr id="69" name="Text Placeholder 3"/>
              <p:cNvSpPr txBox="1"/>
              <p:nvPr/>
            </p:nvSpPr>
            <p:spPr>
              <a:xfrm rot="2157338">
                <a:off x="5712249" y="5115591"/>
                <a:ext cx="375967" cy="369031"/>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3765"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2400" b="1" i="0" u="none" strike="noStrike" kern="1200" cap="none" spc="0" normalizeH="0" baseline="0" noProof="0" dirty="0">
                    <a:ln>
                      <a:noFill/>
                    </a:ln>
                    <a:solidFill>
                      <a:schemeClr val="accent5"/>
                    </a:solidFill>
                    <a:effectLst/>
                    <a:uLnTx/>
                    <a:uFillTx/>
                    <a:latin typeface="微软雅黑" panose="020B0503020204020204" charset="-122"/>
                    <a:ea typeface="微软雅黑" panose="020B0503020204020204" charset="-122"/>
                    <a:cs typeface="+mn-cs"/>
                  </a:rPr>
                  <a:t>05</a:t>
                </a:r>
                <a:endParaRPr kumimoji="0" lang="en-US" sz="2400" b="1" i="0" u="none" strike="noStrike" kern="1200" cap="none" spc="0" normalizeH="0" baseline="0" noProof="0" dirty="0">
                  <a:ln>
                    <a:noFill/>
                  </a:ln>
                  <a:solidFill>
                    <a:schemeClr val="accent5"/>
                  </a:solidFill>
                  <a:effectLst/>
                  <a:uLnTx/>
                  <a:uFillTx/>
                  <a:latin typeface="微软雅黑" panose="020B0503020204020204" charset="-122"/>
                  <a:ea typeface="微软雅黑" panose="020B0503020204020204" charset="-122"/>
                  <a:cs typeface="+mn-cs"/>
                </a:endParaRPr>
              </a:p>
            </p:txBody>
          </p:sp>
          <p:sp>
            <p:nvSpPr>
              <p:cNvPr id="70" name="Text Placeholder 3"/>
              <p:cNvSpPr txBox="1"/>
              <p:nvPr/>
            </p:nvSpPr>
            <p:spPr>
              <a:xfrm rot="16200000">
                <a:off x="7271169" y="3660028"/>
                <a:ext cx="376018" cy="368982"/>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3765"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2400" b="1" i="0" u="none" strike="noStrike" kern="1200" cap="none" spc="0" normalizeH="0" baseline="0" noProof="0" dirty="0">
                    <a:ln>
                      <a:noFill/>
                    </a:ln>
                    <a:solidFill>
                      <a:schemeClr val="accent3"/>
                    </a:solidFill>
                    <a:effectLst/>
                    <a:uLnTx/>
                    <a:uFillTx/>
                    <a:latin typeface="微软雅黑" panose="020B0503020204020204" charset="-122"/>
                    <a:ea typeface="微软雅黑" panose="020B0503020204020204" charset="-122"/>
                    <a:cs typeface="+mn-cs"/>
                  </a:rPr>
                  <a:t>03</a:t>
                </a:r>
                <a:endParaRPr kumimoji="0" lang="en-US" sz="2400" b="1" i="0" u="none" strike="noStrike" kern="1200" cap="none" spc="0" normalizeH="0" baseline="0" noProof="0" dirty="0">
                  <a:ln>
                    <a:noFill/>
                  </a:ln>
                  <a:solidFill>
                    <a:schemeClr val="accent3"/>
                  </a:solidFill>
                  <a:effectLst/>
                  <a:uLnTx/>
                  <a:uFillTx/>
                  <a:latin typeface="微软雅黑" panose="020B0503020204020204" charset="-122"/>
                  <a:ea typeface="微软雅黑" panose="020B0503020204020204" charset="-122"/>
                  <a:cs typeface="+mn-cs"/>
                </a:endParaRPr>
              </a:p>
            </p:txBody>
          </p:sp>
          <p:sp>
            <p:nvSpPr>
              <p:cNvPr id="19488" name="Text Placeholder 3"/>
              <p:cNvSpPr txBox="1"/>
              <p:nvPr/>
            </p:nvSpPr>
            <p:spPr>
              <a:xfrm rot="2157072">
                <a:off x="6279416" y="2746681"/>
                <a:ext cx="375967" cy="369031"/>
              </a:xfrm>
              <a:prstGeom prst="rect">
                <a:avLst/>
              </a:prstGeom>
              <a:noFill/>
              <a:ln w="9525">
                <a:noFill/>
              </a:ln>
            </p:spPr>
            <p:txBody>
              <a:bodyPr wrap="none" lIns="0" tIns="0" rIns="0" bIns="0" anchor="ctr">
                <a:spAutoFit/>
              </a:bodyPr>
              <a:lstStyle/>
              <a:p>
                <a:pPr algn="ctr" defTabSz="913130">
                  <a:spcBef>
                    <a:spcPct val="20000"/>
                  </a:spcBef>
                </a:pPr>
                <a:r>
                  <a:rPr lang="en-US" altLang="zh-CN" sz="2400" b="1" dirty="0">
                    <a:solidFill>
                      <a:schemeClr val="accent2"/>
                    </a:solidFill>
                    <a:latin typeface="微软雅黑" panose="020B0503020204020204" charset="-122"/>
                    <a:ea typeface="微软雅黑" panose="020B0503020204020204" charset="-122"/>
                  </a:rPr>
                  <a:t>02</a:t>
                </a:r>
                <a:endParaRPr lang="en-US" altLang="zh-CN" sz="2400" b="1" dirty="0">
                  <a:solidFill>
                    <a:schemeClr val="accent2"/>
                  </a:solidFill>
                  <a:latin typeface="微软雅黑" panose="020B0503020204020204" charset="-122"/>
                  <a:ea typeface="微软雅黑" panose="020B0503020204020204" charset="-122"/>
                </a:endParaRPr>
              </a:p>
            </p:txBody>
          </p:sp>
          <p:grpSp>
            <p:nvGrpSpPr>
              <p:cNvPr id="19489" name="组合 72"/>
              <p:cNvGrpSpPr/>
              <p:nvPr/>
            </p:nvGrpSpPr>
            <p:grpSpPr>
              <a:xfrm>
                <a:off x="8044625" y="4526943"/>
                <a:ext cx="445051" cy="445051"/>
                <a:chOff x="11268616" y="5363734"/>
                <a:chExt cx="445051" cy="445051"/>
              </a:xfrm>
            </p:grpSpPr>
            <p:sp>
              <p:nvSpPr>
                <p:cNvPr id="74" name="Oval 48"/>
                <p:cNvSpPr/>
                <p:nvPr/>
              </p:nvSpPr>
              <p:spPr>
                <a:xfrm rot="3647897">
                  <a:off x="11267294" y="5364144"/>
                  <a:ext cx="446734" cy="44455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en-US" sz="2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75" name="Oval 49"/>
                <p:cNvSpPr/>
                <p:nvPr/>
              </p:nvSpPr>
              <p:spPr>
                <a:xfrm rot="3647897">
                  <a:off x="11311756" y="5408601"/>
                  <a:ext cx="357810" cy="35564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en-US" sz="2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grpSp>
        </p:grpSp>
        <p:grpSp>
          <p:nvGrpSpPr>
            <p:cNvPr id="19464" name="组合 46"/>
            <p:cNvGrpSpPr/>
            <p:nvPr/>
          </p:nvGrpSpPr>
          <p:grpSpPr>
            <a:xfrm flipH="1">
              <a:off x="118707" y="1809302"/>
              <a:ext cx="3912939" cy="5070752"/>
              <a:chOff x="7967449" y="1657920"/>
              <a:chExt cx="3912939" cy="5070752"/>
            </a:xfrm>
          </p:grpSpPr>
          <p:sp>
            <p:nvSpPr>
              <p:cNvPr id="19465" name="矩形 47"/>
              <p:cNvSpPr/>
              <p:nvPr/>
            </p:nvSpPr>
            <p:spPr>
              <a:xfrm>
                <a:off x="8153316" y="1657920"/>
                <a:ext cx="3727072" cy="645328"/>
              </a:xfrm>
              <a:prstGeom prst="rect">
                <a:avLst/>
              </a:prstGeom>
              <a:noFill/>
              <a:ln w="9525">
                <a:noFill/>
              </a:ln>
            </p:spPr>
            <p:txBody>
              <a:bodyPr>
                <a:spAutoFit/>
              </a:bodyPr>
              <a:lstStyle/>
              <a:p>
                <a:pPr algn="r">
                  <a:lnSpc>
                    <a:spcPct val="150000"/>
                  </a:lnSpc>
                </a:pPr>
                <a:r>
                  <a:rPr lang="zh-CN" altLang="en-US" sz="2400" b="1" dirty="0">
                    <a:solidFill>
                      <a:schemeClr val="accent1"/>
                    </a:solidFill>
                    <a:latin typeface="微软雅黑" panose="020B0503020204020204" charset="-122"/>
                    <a:ea typeface="微软雅黑" panose="020B0503020204020204" charset="-122"/>
                  </a:rPr>
                  <a:t>人员人工费用</a:t>
                </a:r>
                <a:endParaRPr lang="zh-CN" altLang="en-US" sz="2400" b="1" dirty="0">
                  <a:solidFill>
                    <a:schemeClr val="accent1"/>
                  </a:solidFill>
                  <a:latin typeface="微软雅黑" panose="020B0503020204020204" charset="-122"/>
                  <a:ea typeface="微软雅黑" panose="020B0503020204020204" charset="-122"/>
                </a:endParaRPr>
              </a:p>
            </p:txBody>
          </p:sp>
          <p:sp>
            <p:nvSpPr>
              <p:cNvPr id="49" name="矩形 48"/>
              <p:cNvSpPr/>
              <p:nvPr/>
            </p:nvSpPr>
            <p:spPr>
              <a:xfrm>
                <a:off x="8421741" y="3261304"/>
                <a:ext cx="3323585" cy="645328"/>
              </a:xfrm>
              <a:prstGeom prst="rect">
                <a:avLst/>
              </a:prstGeom>
            </p:spPr>
            <p:txBody>
              <a:bodyPr>
                <a:spAutoFit/>
              </a:bodyPr>
              <a:lstStyle/>
              <a:p>
                <a:pPr marL="0" marR="0" lvl="0" indent="0" algn="r" defTabSz="914400" rtl="0" eaLnBrk="1" fontAlgn="auto" latinLnBrk="0" hangingPunct="1">
                  <a:lnSpc>
                    <a:spcPct val="150000"/>
                  </a:lnSpc>
                  <a:spcBef>
                    <a:spcPts val="0"/>
                  </a:spcBef>
                  <a:spcAft>
                    <a:spcPts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chemeClr val="accent6"/>
                    </a:solidFill>
                    <a:effectLst/>
                    <a:uLnTx/>
                    <a:uFillTx/>
                    <a:latin typeface="微软雅黑" panose="020B0503020204020204" charset="-122"/>
                    <a:ea typeface="微软雅黑" panose="020B0503020204020204" charset="-122"/>
                    <a:cs typeface="+mn-cs"/>
                  </a:rPr>
                  <a:t>其他相关费用</a:t>
                </a:r>
                <a:endParaRPr kumimoji="0" lang="zh-CN" altLang="en-US" sz="2400" b="1" i="0" u="none" strike="noStrike" kern="1200" cap="none" spc="0" normalizeH="0" baseline="0" noProof="0" dirty="0">
                  <a:ln>
                    <a:noFill/>
                  </a:ln>
                  <a:solidFill>
                    <a:schemeClr val="accent6"/>
                  </a:solidFill>
                  <a:effectLst/>
                  <a:uLnTx/>
                  <a:uFillTx/>
                  <a:latin typeface="微软雅黑" panose="020B0503020204020204" charset="-122"/>
                  <a:ea typeface="微软雅黑" panose="020B0503020204020204" charset="-122"/>
                  <a:cs typeface="+mn-cs"/>
                </a:endParaRPr>
              </a:p>
            </p:txBody>
          </p:sp>
          <p:sp>
            <p:nvSpPr>
              <p:cNvPr id="50" name="矩形 49"/>
              <p:cNvSpPr/>
              <p:nvPr/>
            </p:nvSpPr>
            <p:spPr>
              <a:xfrm>
                <a:off x="7967449" y="4421116"/>
                <a:ext cx="3298182" cy="2307556"/>
              </a:xfrm>
              <a:prstGeom prst="rect">
                <a:avLst/>
              </a:prstGeom>
            </p:spPr>
            <p:txBody>
              <a:bodyPr>
                <a:spAutoFit/>
              </a:body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chemeClr val="accent5"/>
                    </a:solidFill>
                    <a:effectLst/>
                    <a:uLnTx/>
                    <a:uFillTx/>
                    <a:latin typeface="微软雅黑" panose="020B0503020204020204" charset="-122"/>
                    <a:ea typeface="微软雅黑" panose="020B0503020204020204" charset="-122"/>
                    <a:cs typeface="+mn-cs"/>
                  </a:rPr>
                  <a:t>新产品设计费、新工艺规程制定费、新药研制的临床试验费、勘探开发技术的现场试验费</a:t>
                </a:r>
                <a:endParaRPr kumimoji="0" lang="zh-CN" altLang="en-US" sz="2400" b="1" i="0" u="none" strike="noStrike" kern="1200" cap="none" spc="0" normalizeH="0" baseline="0" noProof="0" dirty="0">
                  <a:ln>
                    <a:noFill/>
                  </a:ln>
                  <a:solidFill>
                    <a:schemeClr val="accent5"/>
                  </a:solidFill>
                  <a:effectLst/>
                  <a:uLnTx/>
                  <a:uFillTx/>
                  <a:latin typeface="微软雅黑" panose="020B0503020204020204" charset="-122"/>
                  <a:ea typeface="微软雅黑" panose="020B0503020204020204" charset="-122"/>
                  <a:cs typeface="+mn-cs"/>
                </a:endParaRPr>
              </a:p>
            </p:txBody>
          </p:sp>
        </p:grpSp>
      </p:grpSp>
      <p:sp>
        <p:nvSpPr>
          <p:cNvPr id="2" name="矩形 3"/>
          <p:cNvSpPr>
            <a:spLocks noChangeArrowheads="1"/>
          </p:cNvSpPr>
          <p:nvPr/>
        </p:nvSpPr>
        <p:spPr bwMode="auto">
          <a:xfrm>
            <a:off x="1933847" y="184389"/>
            <a:ext cx="255651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42" tIns="45722" rIns="91442" bIns="45722">
            <a:spAutoFit/>
          </a:bodyPr>
          <a:lstStyle/>
          <a:p>
            <a:pPr algn="l">
              <a:buClrTx/>
              <a:buSzTx/>
              <a:buFontTx/>
            </a:pPr>
            <a:r>
              <a:rPr lang="zh-CN" altLang="en-US" sz="2665" b="1" dirty="0">
                <a:latin typeface="微软雅黑" panose="020B0503020204020204" charset="-122"/>
                <a:ea typeface="微软雅黑" panose="020B0503020204020204" charset="-122"/>
                <a:sym typeface="微软雅黑" panose="020B0503020204020204" charset="-122"/>
              </a:rPr>
              <a:t>适用的研发费用</a:t>
            </a:r>
            <a:endParaRPr lang="zh-CN" altLang="en-US" sz="2665" b="1" dirty="0">
              <a:latin typeface="微软雅黑" panose="020B0503020204020204" charset="-122"/>
              <a:ea typeface="微软雅黑" panose="020B0503020204020204" charset="-122"/>
              <a:sym typeface="微软雅黑" panose="020B0503020204020204" charset="-122"/>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16103" y="67787"/>
            <a:ext cx="1232263" cy="734617"/>
          </a:xfrm>
          <a:prstGeom prst="rect">
            <a:avLst/>
          </a:prstGeom>
        </p:spPr>
      </p:pic>
      <p:cxnSp>
        <p:nvCxnSpPr>
          <p:cNvPr id="24" name="直接连接符 23"/>
          <p:cNvCxnSpPr/>
          <p:nvPr/>
        </p:nvCxnSpPr>
        <p:spPr>
          <a:xfrm>
            <a:off x="254252" y="802519"/>
            <a:ext cx="10817981"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KSO_Shape"/>
          <p:cNvSpPr/>
          <p:nvPr/>
        </p:nvSpPr>
        <p:spPr bwMode="auto">
          <a:xfrm>
            <a:off x="1644227" y="816187"/>
            <a:ext cx="542713" cy="560493"/>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ysClr val="window" lastClr="FFFFFF"/>
          </a:solidFill>
          <a:ln>
            <a:noFill/>
          </a:ln>
        </p:spPr>
        <p:txBody>
          <a:bodyPr anchor="ctr">
            <a:scene3d>
              <a:camera prst="orthographicFront"/>
              <a:lightRig rig="threePt" dir="t"/>
            </a:scene3d>
            <a:sp3d>
              <a:contourClr>
                <a:srgbClr val="FFFFFF"/>
              </a:contourClr>
            </a:sp3d>
          </a:bodyPr>
          <a:lstStyle/>
          <a:p>
            <a:pPr algn="ctr">
              <a:defRPr/>
            </a:pPr>
            <a:endParaRPr lang="zh-CN" altLang="en-US" sz="2400" kern="0" dirty="0">
              <a:solidFill>
                <a:srgbClr val="FFFFFF"/>
              </a:solidFill>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1933575" y="184150"/>
            <a:ext cx="7610475" cy="500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42" tIns="45722" rIns="91442" bIns="45722">
            <a:spAutoFit/>
          </a:bodyPr>
          <a:lstStyle/>
          <a:p>
            <a:pPr algn="l"/>
            <a:r>
              <a:rPr lang="zh-CN" altLang="en-US" sz="2660" b="1" dirty="0">
                <a:solidFill>
                  <a:srgbClr val="1969B9"/>
                </a:solidFill>
                <a:latin typeface="微软雅黑" panose="020B0503020204020204" charset="-122"/>
                <a:ea typeface="微软雅黑" panose="020B0503020204020204" charset="-122"/>
                <a:sym typeface="Bebas" pitchFamily="2" charset="0"/>
              </a:rPr>
              <a:t>支持制造业发展企业所得税优惠相关政策</a:t>
            </a:r>
            <a:endParaRPr lang="zh-CN" altLang="zh-CN" sz="2665" b="1" dirty="0">
              <a:latin typeface="微软雅黑" panose="020B0503020204020204" charset="-122"/>
              <a:ea typeface="微软雅黑" panose="020B0503020204020204" charset="-122"/>
              <a:sym typeface="Arial" panose="020B0604020202020204" pitchFamily="34" charset="0"/>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16103" y="68633"/>
            <a:ext cx="1232263" cy="734617"/>
          </a:xfrm>
          <a:prstGeom prst="rect">
            <a:avLst/>
          </a:prstGeom>
        </p:spPr>
      </p:pic>
      <p:cxnSp>
        <p:nvCxnSpPr>
          <p:cNvPr id="24" name="直接连接符 23"/>
          <p:cNvCxnSpPr/>
          <p:nvPr/>
        </p:nvCxnSpPr>
        <p:spPr>
          <a:xfrm>
            <a:off x="143339" y="832152"/>
            <a:ext cx="10817981"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615738" y="1361863"/>
            <a:ext cx="10042313" cy="460375"/>
          </a:xfrm>
          <a:prstGeom prst="rect">
            <a:avLst/>
          </a:prstGeom>
          <a:noFill/>
        </p:spPr>
        <p:txBody>
          <a:bodyPr wrap="square" rtlCol="0" anchor="t">
            <a:spAutoFit/>
          </a:bodyPr>
          <a:p>
            <a:pPr defTabSz="685800">
              <a:defRPr/>
            </a:pPr>
            <a:r>
              <a:rPr lang="zh-CN" altLang="en-US" sz="2400" b="1" dirty="0">
                <a:solidFill>
                  <a:srgbClr val="047FBC"/>
                </a:solidFill>
                <a:latin typeface="微软雅黑" panose="020B0503020204020204" charset="-122"/>
                <a:ea typeface="微软雅黑" panose="020B0503020204020204" charset="-122"/>
                <a:sym typeface="+mn-ea"/>
              </a:rPr>
              <a:t>一、小型微利企业所得税税收优惠政策</a:t>
            </a:r>
            <a:endParaRPr lang="zh-CN" altLang="en-US" sz="2400" b="1" dirty="0">
              <a:solidFill>
                <a:srgbClr val="047FBC"/>
              </a:solidFill>
              <a:latin typeface="微软雅黑" panose="020B0503020204020204" charset="-122"/>
              <a:ea typeface="微软雅黑" panose="020B0503020204020204" charset="-122"/>
              <a:sym typeface="+mn-ea"/>
            </a:endParaRPr>
          </a:p>
        </p:txBody>
      </p:sp>
      <p:sp>
        <p:nvSpPr>
          <p:cNvPr id="21" name="文本框 20"/>
          <p:cNvSpPr txBox="1"/>
          <p:nvPr/>
        </p:nvSpPr>
        <p:spPr>
          <a:xfrm>
            <a:off x="616162" y="2461472"/>
            <a:ext cx="10042313" cy="460375"/>
          </a:xfrm>
          <a:prstGeom prst="rect">
            <a:avLst/>
          </a:prstGeom>
          <a:noFill/>
        </p:spPr>
        <p:txBody>
          <a:bodyPr wrap="square" rtlCol="0" anchor="t">
            <a:spAutoFit/>
          </a:bodyPr>
          <a:p>
            <a:pPr defTabSz="685800">
              <a:defRPr/>
            </a:pPr>
            <a:r>
              <a:rPr lang="zh-CN" altLang="en-US" sz="2400" b="1" dirty="0">
                <a:solidFill>
                  <a:srgbClr val="047FBC"/>
                </a:solidFill>
                <a:latin typeface="微软雅黑" panose="020B0503020204020204" charset="-122"/>
                <a:ea typeface="微软雅黑" panose="020B0503020204020204" charset="-122"/>
                <a:sym typeface="+mn-ea"/>
              </a:rPr>
              <a:t>二、研发费用税前加计扣除优惠政策</a:t>
            </a:r>
            <a:endParaRPr lang="zh-CN" altLang="en-US" sz="2400" b="1" dirty="0">
              <a:solidFill>
                <a:srgbClr val="047FBC"/>
              </a:solidFill>
              <a:latin typeface="微软雅黑" panose="020B0503020204020204" charset="-122"/>
              <a:ea typeface="微软雅黑" panose="020B0503020204020204" charset="-122"/>
              <a:sym typeface="+mn-ea"/>
            </a:endParaRPr>
          </a:p>
        </p:txBody>
      </p:sp>
      <p:sp>
        <p:nvSpPr>
          <p:cNvPr id="4" name="文本框 3"/>
          <p:cNvSpPr txBox="1"/>
          <p:nvPr/>
        </p:nvSpPr>
        <p:spPr>
          <a:xfrm>
            <a:off x="615527" y="3542877"/>
            <a:ext cx="10042313" cy="460375"/>
          </a:xfrm>
          <a:prstGeom prst="rect">
            <a:avLst/>
          </a:prstGeom>
          <a:noFill/>
        </p:spPr>
        <p:txBody>
          <a:bodyPr wrap="square" rtlCol="0" anchor="t">
            <a:spAutoFit/>
          </a:bodyPr>
          <a:p>
            <a:pPr defTabSz="685800">
              <a:defRPr/>
            </a:pPr>
            <a:r>
              <a:rPr lang="zh-CN" altLang="en-US" sz="2400" b="1" dirty="0">
                <a:solidFill>
                  <a:srgbClr val="047FBC"/>
                </a:solidFill>
                <a:latin typeface="微软雅黑" panose="020B0503020204020204" charset="-122"/>
                <a:ea typeface="微软雅黑" panose="020B0503020204020204" charset="-122"/>
                <a:sym typeface="+mn-ea"/>
              </a:rPr>
              <a:t>三、高新技术企业减按15％的税率征收企业所得税优惠政策</a:t>
            </a:r>
            <a:endParaRPr lang="zh-CN" altLang="en-US" sz="2400" b="1" dirty="0">
              <a:solidFill>
                <a:srgbClr val="047FBC"/>
              </a:solidFill>
              <a:latin typeface="微软雅黑" panose="020B0503020204020204" charset="-122"/>
              <a:ea typeface="微软雅黑" panose="020B0503020204020204" charset="-122"/>
              <a:sym typeface="+mn-ea"/>
            </a:endParaRPr>
          </a:p>
        </p:txBody>
      </p:sp>
      <p:sp>
        <p:nvSpPr>
          <p:cNvPr id="5" name="文本框 4"/>
          <p:cNvSpPr txBox="1"/>
          <p:nvPr/>
        </p:nvSpPr>
        <p:spPr>
          <a:xfrm>
            <a:off x="616162" y="4698577"/>
            <a:ext cx="10042313" cy="460375"/>
          </a:xfrm>
          <a:prstGeom prst="rect">
            <a:avLst/>
          </a:prstGeom>
          <a:noFill/>
        </p:spPr>
        <p:txBody>
          <a:bodyPr wrap="square" rtlCol="0" anchor="t">
            <a:spAutoFit/>
          </a:bodyPr>
          <a:p>
            <a:pPr defTabSz="685800">
              <a:defRPr/>
            </a:pPr>
            <a:r>
              <a:rPr lang="zh-CN" altLang="en-US" sz="2400" b="1" dirty="0">
                <a:solidFill>
                  <a:srgbClr val="047FBC"/>
                </a:solidFill>
                <a:latin typeface="微软雅黑" panose="020B0503020204020204" charset="-122"/>
                <a:ea typeface="微软雅黑" panose="020B0503020204020204" charset="-122"/>
                <a:sym typeface="+mn-ea"/>
              </a:rPr>
              <a:t>四、设备、器具税前扣除及加速折旧政策</a:t>
            </a:r>
            <a:endParaRPr lang="zh-CN" altLang="en-US" sz="2400" b="1" dirty="0">
              <a:solidFill>
                <a:srgbClr val="047FBC"/>
              </a:solidFill>
              <a:latin typeface="微软雅黑" panose="020B0503020204020204" charset="-122"/>
              <a:ea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24" name="直接连接符 23"/>
          <p:cNvCxnSpPr/>
          <p:nvPr/>
        </p:nvCxnSpPr>
        <p:spPr>
          <a:xfrm>
            <a:off x="142876" y="831849"/>
            <a:ext cx="10818813"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矩形 3"/>
          <p:cNvSpPr>
            <a:spLocks noChangeArrowheads="1"/>
          </p:cNvSpPr>
          <p:nvPr/>
        </p:nvSpPr>
        <p:spPr bwMode="auto">
          <a:xfrm>
            <a:off x="1791462" y="131571"/>
            <a:ext cx="1219962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40" tIns="45720" rIns="91440" bIns="45720">
            <a:spAutoFit/>
          </a:bodyPr>
          <a:p>
            <a:pPr algn="l">
              <a:buClrTx/>
              <a:buSzTx/>
              <a:buFontTx/>
            </a:pPr>
            <a:r>
              <a:rPr lang="zh-CN" altLang="en-US" sz="2665" b="1" dirty="0">
                <a:latin typeface="微软雅黑" panose="020B0503020204020204" charset="-122"/>
                <a:ea typeface="微软雅黑" panose="020B0503020204020204" charset="-122"/>
                <a:sym typeface="微软雅黑" panose="020B0503020204020204" charset="-122"/>
              </a:rPr>
              <a:t>管理要求</a:t>
            </a:r>
            <a:endParaRPr lang="zh-CN" altLang="en-US" sz="2665" b="1" dirty="0">
              <a:latin typeface="微软雅黑" panose="020B0503020204020204" charset="-122"/>
              <a:ea typeface="微软雅黑" panose="020B0503020204020204" charset="-122"/>
              <a:sym typeface="微软雅黑" panose="020B0503020204020204" charset="-122"/>
            </a:endParaRPr>
          </a:p>
        </p:txBody>
      </p:sp>
      <p:sp>
        <p:nvSpPr>
          <p:cNvPr id="15" name="koppt-文本框"/>
          <p:cNvSpPr/>
          <p:nvPr/>
        </p:nvSpPr>
        <p:spPr>
          <a:xfrm>
            <a:off x="987213" y="1124373"/>
            <a:ext cx="10082107" cy="3784600"/>
          </a:xfrm>
          <a:prstGeom prst="rect">
            <a:avLst/>
          </a:prstGeom>
        </p:spPr>
        <p:txBody>
          <a:bodyPr wrap="square" lIns="91440" tIns="45720" rIns="91440" bIns="45720">
            <a:spAutoFit/>
          </a:bodyPr>
          <a:p>
            <a:pPr marL="0" marR="0" lvl="0" indent="0" algn="l" defTabSz="914400" rtl="0" eaLnBrk="1" fontAlgn="auto" latinLnBrk="0" hangingPunct="1">
              <a:lnSpc>
                <a:spcPct val="150000"/>
              </a:lnSpc>
              <a:spcBef>
                <a:spcPts val="0"/>
              </a:spcBef>
              <a:spcAft>
                <a:spcPts val="0"/>
              </a:spcAft>
              <a:buClrTx/>
              <a:buSzTx/>
              <a:buFont typeface="Wingdings" panose="05000000000000000000" pitchFamily="2" charset="2"/>
              <a:buNone/>
              <a:defRPr/>
            </a:pPr>
            <a:r>
              <a:rPr kumimoji="0" lang="zh-CN" altLang="en-US" sz="3200" b="1" i="0" u="none" strike="noStrike" kern="1200" cap="none" spc="0" normalizeH="0" baseline="0" noProof="0" dirty="0">
                <a:ln>
                  <a:noFill/>
                </a:ln>
                <a:solidFill>
                  <a:schemeClr val="accent6"/>
                </a:solidFill>
                <a:effectLst/>
                <a:uLnTx/>
                <a:uFillTx/>
                <a:latin typeface="Arial" panose="020B0604020202020204" pitchFamily="34" charset="0"/>
                <a:ea typeface="微软雅黑" panose="020B0503020204020204" charset="-122"/>
                <a:cs typeface="+mn-cs"/>
              </a:rPr>
              <a:t>核算要求：</a:t>
            </a:r>
            <a:r>
              <a:rPr kumimoji="0" lang="zh-CN" altLang="en-US" sz="32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rPr>
              <a:t>对享受加计扣除的研发费用按研发项目设置辅助账，准确归集核算当年可加计扣除的各项研发费用实际发生额。</a:t>
            </a:r>
            <a:endParaRPr kumimoji="0" lang="zh-CN" altLang="en-US" sz="32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endParaRPr>
          </a:p>
          <a:p>
            <a:pPr marL="0" marR="0" lvl="0" indent="0" algn="l" defTabSz="914400" rtl="0" eaLnBrk="1" fontAlgn="auto" latinLnBrk="0" hangingPunct="1">
              <a:lnSpc>
                <a:spcPct val="150000"/>
              </a:lnSpc>
              <a:spcBef>
                <a:spcPts val="0"/>
              </a:spcBef>
              <a:spcAft>
                <a:spcPts val="0"/>
              </a:spcAft>
              <a:buClrTx/>
              <a:buSzTx/>
              <a:buFont typeface="Wingdings" panose="05000000000000000000" pitchFamily="2" charset="2"/>
              <a:buNone/>
              <a:defRPr/>
            </a:pPr>
            <a:r>
              <a:rPr kumimoji="0" lang="zh-CN" altLang="en-US" sz="3200" b="1" i="0" u="none" strike="noStrike" kern="1200" cap="none" spc="0" normalizeH="0" baseline="0" noProof="0" dirty="0">
                <a:ln>
                  <a:noFill/>
                </a:ln>
                <a:solidFill>
                  <a:schemeClr val="accent6"/>
                </a:solidFill>
                <a:effectLst/>
                <a:uLnTx/>
                <a:uFillTx/>
                <a:latin typeface="Arial" panose="020B0604020202020204" pitchFamily="34" charset="0"/>
                <a:ea typeface="微软雅黑" panose="020B0503020204020204" charset="-122"/>
                <a:cs typeface="+mn-cs"/>
              </a:rPr>
              <a:t>办理方式：</a:t>
            </a:r>
            <a:r>
              <a:rPr kumimoji="0" lang="zh-CN" altLang="en-US" sz="32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rPr>
              <a:t>采取“真实发生、自行判断、申报享受、相关资料留存备查”的方式。</a:t>
            </a:r>
            <a:endParaRPr kumimoji="0" lang="zh-CN" altLang="en-US" sz="32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16103" y="67787"/>
            <a:ext cx="1232263" cy="734617"/>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圆角矩形 59"/>
          <p:cNvSpPr/>
          <p:nvPr/>
        </p:nvSpPr>
        <p:spPr>
          <a:xfrm>
            <a:off x="2516549" y="1749668"/>
            <a:ext cx="9237133" cy="3805767"/>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sp>
        <p:nvSpPr>
          <p:cNvPr id="2" name="矩形 3"/>
          <p:cNvSpPr>
            <a:spLocks noChangeArrowheads="1"/>
          </p:cNvSpPr>
          <p:nvPr/>
        </p:nvSpPr>
        <p:spPr bwMode="auto">
          <a:xfrm>
            <a:off x="1933847" y="184389"/>
            <a:ext cx="153924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42" tIns="45722" rIns="91442" bIns="45722">
            <a:spAutoFit/>
          </a:bodyPr>
          <a:lstStyle/>
          <a:p>
            <a:pPr algn="l"/>
            <a:r>
              <a:rPr lang="zh-CN" altLang="en-US" sz="2665" b="1" dirty="0">
                <a:solidFill>
                  <a:schemeClr val="tx1"/>
                </a:solidFill>
                <a:latin typeface="微软雅黑" panose="020B0503020204020204" charset="-122"/>
                <a:ea typeface="微软雅黑" panose="020B0503020204020204" charset="-122"/>
                <a:sym typeface="Arial" panose="020B0604020202020204" pitchFamily="34" charset="0"/>
              </a:rPr>
              <a:t>申报时间</a:t>
            </a:r>
            <a:endParaRPr lang="zh-CN" altLang="en-US" sz="2665" b="1" dirty="0">
              <a:solidFill>
                <a:schemeClr val="tx1"/>
              </a:solidFill>
              <a:latin typeface="微软雅黑" panose="020B0503020204020204" charset="-122"/>
              <a:ea typeface="微软雅黑" panose="020B0503020204020204" charset="-122"/>
              <a:sym typeface="Arial" panose="020B0604020202020204" pitchFamily="34" charset="0"/>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16103" y="68633"/>
            <a:ext cx="1232263" cy="734617"/>
          </a:xfrm>
          <a:prstGeom prst="rect">
            <a:avLst/>
          </a:prstGeom>
        </p:spPr>
      </p:pic>
      <p:cxnSp>
        <p:nvCxnSpPr>
          <p:cNvPr id="24" name="直接连接符 23"/>
          <p:cNvCxnSpPr/>
          <p:nvPr/>
        </p:nvCxnSpPr>
        <p:spPr>
          <a:xfrm>
            <a:off x="143339" y="832152"/>
            <a:ext cx="10817981"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2782819" y="1749668"/>
            <a:ext cx="8337127" cy="3415030"/>
          </a:xfrm>
          <a:prstGeom prst="rect">
            <a:avLst/>
          </a:prstGeom>
          <a:noFill/>
          <a:ln w="9525">
            <a:noFill/>
          </a:ln>
        </p:spPr>
        <p:txBody>
          <a:bodyPr wrap="square">
            <a:spAutoFit/>
          </a:bodyPr>
          <a:lstStyle/>
          <a:p>
            <a:pPr marL="285750" indent="-285750" algn="l">
              <a:lnSpc>
                <a:spcPct val="150000"/>
              </a:lnSpc>
              <a:buClrTx/>
              <a:buSzTx/>
              <a:buFont typeface="Wingdings" panose="05000000000000000000" pitchFamily="2" charset="2"/>
              <a:buChar char="Ø"/>
            </a:pPr>
            <a:r>
              <a:rPr lang="zh-CN" altLang="en-US" sz="2400" b="0" dirty="0">
                <a:latin typeface="微软雅黑" panose="020B0503020204020204" charset="-122"/>
                <a:ea typeface="微软雅黑" panose="020B0503020204020204" charset="-122"/>
              </a:rPr>
              <a:t>企业可以自主选择</a:t>
            </a:r>
            <a:r>
              <a:rPr lang="en-US" altLang="zh-CN" sz="2400" b="0" dirty="0">
                <a:latin typeface="微软雅黑" panose="020B0503020204020204" charset="-122"/>
                <a:ea typeface="微软雅黑" panose="020B0503020204020204" charset="-122"/>
              </a:rPr>
              <a:t>10</a:t>
            </a:r>
            <a:r>
              <a:rPr lang="zh-CN" altLang="en-US" sz="2400" b="0" dirty="0">
                <a:latin typeface="微软雅黑" panose="020B0503020204020204" charset="-122"/>
                <a:ea typeface="微软雅黑" panose="020B0503020204020204" charset="-122"/>
              </a:rPr>
              <a:t>月份预缴申报第</a:t>
            </a:r>
            <a:r>
              <a:rPr lang="en-US" altLang="zh-CN" sz="2400" b="0" dirty="0">
                <a:latin typeface="微软雅黑" panose="020B0503020204020204" charset="-122"/>
                <a:ea typeface="微软雅黑" panose="020B0503020204020204" charset="-122"/>
              </a:rPr>
              <a:t>3</a:t>
            </a:r>
            <a:r>
              <a:rPr lang="zh-CN" altLang="en-US" sz="2400" b="0" dirty="0">
                <a:latin typeface="微软雅黑" panose="020B0503020204020204" charset="-122"/>
                <a:ea typeface="微软雅黑" panose="020B0503020204020204" charset="-122"/>
              </a:rPr>
              <a:t>季度（按季预缴）或</a:t>
            </a:r>
            <a:r>
              <a:rPr lang="en-US" altLang="zh-CN" sz="2400" b="0" dirty="0">
                <a:latin typeface="微软雅黑" panose="020B0503020204020204" charset="-122"/>
                <a:ea typeface="微软雅黑" panose="020B0503020204020204" charset="-122"/>
              </a:rPr>
              <a:t>9</a:t>
            </a:r>
            <a:r>
              <a:rPr lang="zh-CN" altLang="en-US" sz="2400" b="0" dirty="0">
                <a:latin typeface="微软雅黑" panose="020B0503020204020204" charset="-122"/>
                <a:ea typeface="微软雅黑" panose="020B0503020204020204" charset="-122"/>
              </a:rPr>
              <a:t>月份（按月预缴）企业所得税时，就当年前三季度研发费用享受加计扣除优惠政策。</a:t>
            </a:r>
            <a:endParaRPr lang="en-US" altLang="zh-CN" sz="2400" b="0" dirty="0">
              <a:latin typeface="微软雅黑" panose="020B0503020204020204" charset="-122"/>
              <a:ea typeface="微软雅黑" panose="020B0503020204020204" charset="-122"/>
            </a:endParaRPr>
          </a:p>
          <a:p>
            <a:pPr algn="l">
              <a:lnSpc>
                <a:spcPct val="150000"/>
              </a:lnSpc>
              <a:buClrTx/>
              <a:buSzTx/>
            </a:pPr>
            <a:endParaRPr lang="en-US" altLang="zh-CN" sz="2400" b="0" dirty="0">
              <a:latin typeface="微软雅黑" panose="020B0503020204020204" charset="-122"/>
              <a:ea typeface="微软雅黑" panose="020B0503020204020204" charset="-122"/>
            </a:endParaRPr>
          </a:p>
          <a:p>
            <a:pPr marL="285750" indent="-285750" algn="l">
              <a:lnSpc>
                <a:spcPct val="150000"/>
              </a:lnSpc>
              <a:buClrTx/>
              <a:buSzTx/>
              <a:buFont typeface="Wingdings" panose="05000000000000000000" pitchFamily="2" charset="2"/>
              <a:buChar char="Ø"/>
            </a:pPr>
            <a:r>
              <a:rPr lang="zh-CN" altLang="en-US" sz="2400" b="0" dirty="0">
                <a:latin typeface="微软雅黑" panose="020B0503020204020204" charset="-122"/>
                <a:ea typeface="微软雅黑" panose="020B0503020204020204" charset="-122"/>
              </a:rPr>
              <a:t>对</a:t>
            </a:r>
            <a:r>
              <a:rPr lang="en-US" altLang="zh-CN" sz="2400" b="0" dirty="0">
                <a:latin typeface="微软雅黑" panose="020B0503020204020204" charset="-122"/>
                <a:ea typeface="微软雅黑" panose="020B0503020204020204" charset="-122"/>
              </a:rPr>
              <a:t>10</a:t>
            </a:r>
            <a:r>
              <a:rPr lang="zh-CN" altLang="en-US" sz="2400" b="0" dirty="0">
                <a:latin typeface="微软雅黑" panose="020B0503020204020204" charset="-122"/>
                <a:ea typeface="微软雅黑" panose="020B0503020204020204" charset="-122"/>
              </a:rPr>
              <a:t>月份预缴申报期未选择享受研发费用加计扣除优惠政策的，也可以在办理年度企业所得税汇算清缴时统一享受。</a:t>
            </a:r>
            <a:endParaRPr lang="zh-CN" altLang="en-US" sz="2400" b="0" dirty="0">
              <a:latin typeface="微软雅黑" panose="020B0503020204020204" charset="-122"/>
              <a:ea typeface="微软雅黑" panose="020B0503020204020204" charset="-122"/>
            </a:endParaRPr>
          </a:p>
        </p:txBody>
      </p:sp>
      <p:grpSp>
        <p:nvGrpSpPr>
          <p:cNvPr id="13" name="Group 4"/>
          <p:cNvGrpSpPr/>
          <p:nvPr/>
        </p:nvGrpSpPr>
        <p:grpSpPr>
          <a:xfrm>
            <a:off x="526627" y="2085340"/>
            <a:ext cx="2341880" cy="3683847"/>
            <a:chOff x="999702" y="2525317"/>
            <a:chExt cx="2506642" cy="3607219"/>
          </a:xfrm>
        </p:grpSpPr>
        <p:sp>
          <p:nvSpPr>
            <p:cNvPr id="18" name="Freeform 13"/>
            <p:cNvSpPr/>
            <p:nvPr/>
          </p:nvSpPr>
          <p:spPr bwMode="auto">
            <a:xfrm>
              <a:off x="2216772" y="3585162"/>
              <a:ext cx="857814" cy="680223"/>
            </a:xfrm>
            <a:custGeom>
              <a:avLst/>
              <a:gdLst>
                <a:gd name="T0" fmla="*/ 57 w 445"/>
                <a:gd name="T1" fmla="*/ 82 h 353"/>
                <a:gd name="T2" fmla="*/ 247 w 445"/>
                <a:gd name="T3" fmla="*/ 239 h 353"/>
                <a:gd name="T4" fmla="*/ 366 w 445"/>
                <a:gd name="T5" fmla="*/ 0 h 353"/>
                <a:gd name="T6" fmla="*/ 445 w 445"/>
                <a:gd name="T7" fmla="*/ 39 h 353"/>
                <a:gd name="T8" fmla="*/ 301 w 445"/>
                <a:gd name="T9" fmla="*/ 328 h 353"/>
                <a:gd name="T10" fmla="*/ 271 w 445"/>
                <a:gd name="T11" fmla="*/ 352 h 353"/>
                <a:gd name="T12" fmla="*/ 261 w 445"/>
                <a:gd name="T13" fmla="*/ 353 h 353"/>
                <a:gd name="T14" fmla="*/ 233 w 445"/>
                <a:gd name="T15" fmla="*/ 343 h 353"/>
                <a:gd name="T16" fmla="*/ 0 w 445"/>
                <a:gd name="T17" fmla="*/ 151 h 353"/>
                <a:gd name="T18" fmla="*/ 57 w 445"/>
                <a:gd name="T19"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5" h="353">
                  <a:moveTo>
                    <a:pt x="57" y="82"/>
                  </a:moveTo>
                  <a:cubicBezTo>
                    <a:pt x="247" y="239"/>
                    <a:pt x="247" y="239"/>
                    <a:pt x="247" y="239"/>
                  </a:cubicBezTo>
                  <a:cubicBezTo>
                    <a:pt x="366" y="0"/>
                    <a:pt x="366" y="0"/>
                    <a:pt x="366" y="0"/>
                  </a:cubicBezTo>
                  <a:cubicBezTo>
                    <a:pt x="445" y="39"/>
                    <a:pt x="445" y="39"/>
                    <a:pt x="445" y="39"/>
                  </a:cubicBezTo>
                  <a:cubicBezTo>
                    <a:pt x="301" y="328"/>
                    <a:pt x="301" y="328"/>
                    <a:pt x="301" y="328"/>
                  </a:cubicBezTo>
                  <a:cubicBezTo>
                    <a:pt x="295" y="340"/>
                    <a:pt x="284" y="349"/>
                    <a:pt x="271" y="352"/>
                  </a:cubicBezTo>
                  <a:cubicBezTo>
                    <a:pt x="268" y="352"/>
                    <a:pt x="264" y="353"/>
                    <a:pt x="261" y="353"/>
                  </a:cubicBezTo>
                  <a:cubicBezTo>
                    <a:pt x="251" y="353"/>
                    <a:pt x="241" y="349"/>
                    <a:pt x="233" y="343"/>
                  </a:cubicBezTo>
                  <a:cubicBezTo>
                    <a:pt x="0" y="151"/>
                    <a:pt x="0" y="151"/>
                    <a:pt x="0" y="151"/>
                  </a:cubicBezTo>
                  <a:lnTo>
                    <a:pt x="57" y="82"/>
                  </a:lnTo>
                  <a:close/>
                </a:path>
              </a:pathLst>
            </a:custGeom>
            <a:solidFill>
              <a:srgbClr val="63C3E4"/>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19" name="Rectangle 14"/>
            <p:cNvSpPr>
              <a:spLocks noChangeArrowheads="1"/>
            </p:cNvSpPr>
            <p:nvPr/>
          </p:nvSpPr>
          <p:spPr bwMode="auto">
            <a:xfrm>
              <a:off x="1606608" y="3579460"/>
              <a:ext cx="348665" cy="90425"/>
            </a:xfrm>
            <a:prstGeom prst="rect">
              <a:avLst/>
            </a:prstGeom>
            <a:solidFill>
              <a:srgbClr val="F4C8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5598" tIns="57798" rIns="115598" bIns="57798" numCol="1" anchor="t" anchorCtr="0" compatLnSpc="1"/>
            <a:lstStyle/>
            <a:p>
              <a:endParaRPr lang="en-US" sz="2275"/>
            </a:p>
          </p:txBody>
        </p:sp>
        <p:sp>
          <p:nvSpPr>
            <p:cNvPr id="20" name="Freeform 15"/>
            <p:cNvSpPr/>
            <p:nvPr/>
          </p:nvSpPr>
          <p:spPr bwMode="auto">
            <a:xfrm>
              <a:off x="1270977" y="2779485"/>
              <a:ext cx="618310" cy="863517"/>
            </a:xfrm>
            <a:custGeom>
              <a:avLst/>
              <a:gdLst>
                <a:gd name="T0" fmla="*/ 303 w 321"/>
                <a:gd name="T1" fmla="*/ 310 h 448"/>
                <a:gd name="T2" fmla="*/ 277 w 321"/>
                <a:gd name="T3" fmla="*/ 296 h 448"/>
                <a:gd name="T4" fmla="*/ 277 w 321"/>
                <a:gd name="T5" fmla="*/ 32 h 448"/>
                <a:gd name="T6" fmla="*/ 321 w 321"/>
                <a:gd name="T7" fmla="*/ 0 h 448"/>
                <a:gd name="T8" fmla="*/ 261 w 321"/>
                <a:gd name="T9" fmla="*/ 0 h 448"/>
                <a:gd name="T10" fmla="*/ 63 w 321"/>
                <a:gd name="T11" fmla="*/ 0 h 448"/>
                <a:gd name="T12" fmla="*/ 57 w 321"/>
                <a:gd name="T13" fmla="*/ 171 h 448"/>
                <a:gd name="T14" fmla="*/ 55 w 321"/>
                <a:gd name="T15" fmla="*/ 172 h 448"/>
                <a:gd name="T16" fmla="*/ 0 w 321"/>
                <a:gd name="T17" fmla="*/ 224 h 448"/>
                <a:gd name="T18" fmla="*/ 55 w 321"/>
                <a:gd name="T19" fmla="*/ 275 h 448"/>
                <a:gd name="T20" fmla="*/ 58 w 321"/>
                <a:gd name="T21" fmla="*/ 275 h 448"/>
                <a:gd name="T22" fmla="*/ 58 w 321"/>
                <a:gd name="T23" fmla="*/ 276 h 448"/>
                <a:gd name="T24" fmla="*/ 58 w 321"/>
                <a:gd name="T25" fmla="*/ 275 h 448"/>
                <a:gd name="T26" fmla="*/ 211 w 321"/>
                <a:gd name="T27" fmla="*/ 446 h 448"/>
                <a:gd name="T28" fmla="*/ 212 w 321"/>
                <a:gd name="T29" fmla="*/ 446 h 448"/>
                <a:gd name="T30" fmla="*/ 261 w 321"/>
                <a:gd name="T31" fmla="*/ 446 h 448"/>
                <a:gd name="T32" fmla="*/ 277 w 321"/>
                <a:gd name="T33" fmla="*/ 447 h 448"/>
                <a:gd name="T34" fmla="*/ 277 w 321"/>
                <a:gd name="T35" fmla="*/ 326 h 448"/>
                <a:gd name="T36" fmla="*/ 303 w 321"/>
                <a:gd name="T37" fmla="*/ 31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1" h="448">
                  <a:moveTo>
                    <a:pt x="303" y="310"/>
                  </a:moveTo>
                  <a:cubicBezTo>
                    <a:pt x="277" y="296"/>
                    <a:pt x="277" y="296"/>
                    <a:pt x="277" y="296"/>
                  </a:cubicBezTo>
                  <a:cubicBezTo>
                    <a:pt x="277" y="32"/>
                    <a:pt x="277" y="32"/>
                    <a:pt x="277" y="32"/>
                  </a:cubicBezTo>
                  <a:cubicBezTo>
                    <a:pt x="277" y="32"/>
                    <a:pt x="295" y="24"/>
                    <a:pt x="321" y="0"/>
                  </a:cubicBezTo>
                  <a:cubicBezTo>
                    <a:pt x="261" y="0"/>
                    <a:pt x="261" y="0"/>
                    <a:pt x="261" y="0"/>
                  </a:cubicBezTo>
                  <a:cubicBezTo>
                    <a:pt x="63" y="0"/>
                    <a:pt x="63" y="0"/>
                    <a:pt x="63" y="0"/>
                  </a:cubicBezTo>
                  <a:cubicBezTo>
                    <a:pt x="63" y="0"/>
                    <a:pt x="58" y="89"/>
                    <a:pt x="57" y="171"/>
                  </a:cubicBezTo>
                  <a:cubicBezTo>
                    <a:pt x="56" y="171"/>
                    <a:pt x="56" y="172"/>
                    <a:pt x="55" y="172"/>
                  </a:cubicBezTo>
                  <a:cubicBezTo>
                    <a:pt x="24" y="172"/>
                    <a:pt x="0" y="196"/>
                    <a:pt x="0" y="224"/>
                  </a:cubicBezTo>
                  <a:cubicBezTo>
                    <a:pt x="0" y="252"/>
                    <a:pt x="24" y="275"/>
                    <a:pt x="55" y="275"/>
                  </a:cubicBezTo>
                  <a:cubicBezTo>
                    <a:pt x="56" y="275"/>
                    <a:pt x="57" y="275"/>
                    <a:pt x="58" y="275"/>
                  </a:cubicBezTo>
                  <a:cubicBezTo>
                    <a:pt x="58" y="275"/>
                    <a:pt x="58" y="276"/>
                    <a:pt x="58" y="276"/>
                  </a:cubicBezTo>
                  <a:cubicBezTo>
                    <a:pt x="58" y="276"/>
                    <a:pt x="58" y="275"/>
                    <a:pt x="58" y="275"/>
                  </a:cubicBezTo>
                  <a:cubicBezTo>
                    <a:pt x="58" y="275"/>
                    <a:pt x="112" y="411"/>
                    <a:pt x="211" y="446"/>
                  </a:cubicBezTo>
                  <a:cubicBezTo>
                    <a:pt x="212" y="446"/>
                    <a:pt x="212" y="446"/>
                    <a:pt x="212" y="446"/>
                  </a:cubicBezTo>
                  <a:cubicBezTo>
                    <a:pt x="224" y="448"/>
                    <a:pt x="261" y="446"/>
                    <a:pt x="261" y="446"/>
                  </a:cubicBezTo>
                  <a:cubicBezTo>
                    <a:pt x="261" y="446"/>
                    <a:pt x="268" y="446"/>
                    <a:pt x="277" y="447"/>
                  </a:cubicBezTo>
                  <a:cubicBezTo>
                    <a:pt x="277" y="326"/>
                    <a:pt x="277" y="326"/>
                    <a:pt x="277" y="326"/>
                  </a:cubicBezTo>
                  <a:lnTo>
                    <a:pt x="303" y="310"/>
                  </a:lnTo>
                  <a:close/>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21" name="Freeform 16"/>
            <p:cNvSpPr/>
            <p:nvPr/>
          </p:nvSpPr>
          <p:spPr bwMode="auto">
            <a:xfrm>
              <a:off x="1829818" y="3629153"/>
              <a:ext cx="61913" cy="12220"/>
            </a:xfrm>
            <a:custGeom>
              <a:avLst/>
              <a:gdLst>
                <a:gd name="T0" fmla="*/ 20 w 32"/>
                <a:gd name="T1" fmla="*/ 5 h 6"/>
                <a:gd name="T2" fmla="*/ 32 w 32"/>
                <a:gd name="T3" fmla="*/ 0 h 6"/>
                <a:gd name="T4" fmla="*/ 0 w 32"/>
                <a:gd name="T5" fmla="*/ 6 h 6"/>
                <a:gd name="T6" fmla="*/ 20 w 32"/>
                <a:gd name="T7" fmla="*/ 5 h 6"/>
              </a:gdLst>
              <a:ahLst/>
              <a:cxnLst>
                <a:cxn ang="0">
                  <a:pos x="T0" y="T1"/>
                </a:cxn>
                <a:cxn ang="0">
                  <a:pos x="T2" y="T3"/>
                </a:cxn>
                <a:cxn ang="0">
                  <a:pos x="T4" y="T5"/>
                </a:cxn>
                <a:cxn ang="0">
                  <a:pos x="T6" y="T7"/>
                </a:cxn>
              </a:cxnLst>
              <a:rect l="0" t="0" r="r" b="b"/>
              <a:pathLst>
                <a:path w="32" h="6">
                  <a:moveTo>
                    <a:pt x="20" y="5"/>
                  </a:moveTo>
                  <a:cubicBezTo>
                    <a:pt x="24" y="4"/>
                    <a:pt x="28" y="2"/>
                    <a:pt x="32" y="0"/>
                  </a:cubicBezTo>
                  <a:cubicBezTo>
                    <a:pt x="19" y="3"/>
                    <a:pt x="8" y="5"/>
                    <a:pt x="0" y="6"/>
                  </a:cubicBezTo>
                  <a:cubicBezTo>
                    <a:pt x="8" y="6"/>
                    <a:pt x="16" y="6"/>
                    <a:pt x="20" y="5"/>
                  </a:cubicBezTo>
                  <a:close/>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22" name="Freeform 17"/>
            <p:cNvSpPr/>
            <p:nvPr/>
          </p:nvSpPr>
          <p:spPr bwMode="auto">
            <a:xfrm>
              <a:off x="1802935" y="3641372"/>
              <a:ext cx="25254" cy="3259"/>
            </a:xfrm>
            <a:custGeom>
              <a:avLst/>
              <a:gdLst>
                <a:gd name="T0" fmla="*/ 0 w 13"/>
                <a:gd name="T1" fmla="*/ 2 h 2"/>
                <a:gd name="T2" fmla="*/ 13 w 13"/>
                <a:gd name="T3" fmla="*/ 0 h 2"/>
                <a:gd name="T4" fmla="*/ 0 w 13"/>
                <a:gd name="T5" fmla="*/ 0 h 2"/>
                <a:gd name="T6" fmla="*/ 0 w 13"/>
                <a:gd name="T7" fmla="*/ 2 h 2"/>
              </a:gdLst>
              <a:ahLst/>
              <a:cxnLst>
                <a:cxn ang="0">
                  <a:pos x="T0" y="T1"/>
                </a:cxn>
                <a:cxn ang="0">
                  <a:pos x="T2" y="T3"/>
                </a:cxn>
                <a:cxn ang="0">
                  <a:pos x="T4" y="T5"/>
                </a:cxn>
                <a:cxn ang="0">
                  <a:pos x="T6" y="T7"/>
                </a:cxn>
              </a:cxnLst>
              <a:rect l="0" t="0" r="r" b="b"/>
              <a:pathLst>
                <a:path w="13" h="2">
                  <a:moveTo>
                    <a:pt x="0" y="2"/>
                  </a:moveTo>
                  <a:cubicBezTo>
                    <a:pt x="0" y="2"/>
                    <a:pt x="5" y="1"/>
                    <a:pt x="13" y="0"/>
                  </a:cubicBezTo>
                  <a:cubicBezTo>
                    <a:pt x="9" y="0"/>
                    <a:pt x="4" y="0"/>
                    <a:pt x="0" y="0"/>
                  </a:cubicBezTo>
                  <a:lnTo>
                    <a:pt x="0" y="2"/>
                  </a:lnTo>
                  <a:close/>
                </a:path>
              </a:pathLst>
            </a:custGeom>
            <a:solidFill>
              <a:srgbClr val="FFE9D9"/>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23" name="Freeform 18"/>
            <p:cNvSpPr/>
            <p:nvPr/>
          </p:nvSpPr>
          <p:spPr bwMode="auto">
            <a:xfrm>
              <a:off x="1802935" y="2779485"/>
              <a:ext cx="474119" cy="861888"/>
            </a:xfrm>
            <a:custGeom>
              <a:avLst/>
              <a:gdLst>
                <a:gd name="T0" fmla="*/ 187 w 246"/>
                <a:gd name="T1" fmla="*/ 276 h 447"/>
                <a:gd name="T2" fmla="*/ 191 w 246"/>
                <a:gd name="T3" fmla="*/ 276 h 447"/>
                <a:gd name="T4" fmla="*/ 246 w 246"/>
                <a:gd name="T5" fmla="*/ 225 h 447"/>
                <a:gd name="T6" fmla="*/ 191 w 246"/>
                <a:gd name="T7" fmla="*/ 174 h 447"/>
                <a:gd name="T8" fmla="*/ 189 w 246"/>
                <a:gd name="T9" fmla="*/ 171 h 447"/>
                <a:gd name="T10" fmla="*/ 182 w 246"/>
                <a:gd name="T11" fmla="*/ 0 h 447"/>
                <a:gd name="T12" fmla="*/ 45 w 246"/>
                <a:gd name="T13" fmla="*/ 0 h 447"/>
                <a:gd name="T14" fmla="*/ 0 w 246"/>
                <a:gd name="T15" fmla="*/ 32 h 447"/>
                <a:gd name="T16" fmla="*/ 0 w 246"/>
                <a:gd name="T17" fmla="*/ 447 h 447"/>
                <a:gd name="T18" fmla="*/ 13 w 246"/>
                <a:gd name="T19" fmla="*/ 447 h 447"/>
                <a:gd name="T20" fmla="*/ 45 w 246"/>
                <a:gd name="T21" fmla="*/ 441 h 447"/>
                <a:gd name="T22" fmla="*/ 187 w 246"/>
                <a:gd name="T23" fmla="*/ 276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6" h="447">
                  <a:moveTo>
                    <a:pt x="187" y="276"/>
                  </a:moveTo>
                  <a:cubicBezTo>
                    <a:pt x="189" y="276"/>
                    <a:pt x="190" y="276"/>
                    <a:pt x="191" y="276"/>
                  </a:cubicBezTo>
                  <a:cubicBezTo>
                    <a:pt x="221" y="276"/>
                    <a:pt x="246" y="253"/>
                    <a:pt x="246" y="225"/>
                  </a:cubicBezTo>
                  <a:cubicBezTo>
                    <a:pt x="246" y="196"/>
                    <a:pt x="221" y="174"/>
                    <a:pt x="191" y="174"/>
                  </a:cubicBezTo>
                  <a:cubicBezTo>
                    <a:pt x="190" y="174"/>
                    <a:pt x="189" y="171"/>
                    <a:pt x="189" y="171"/>
                  </a:cubicBezTo>
                  <a:cubicBezTo>
                    <a:pt x="187" y="89"/>
                    <a:pt x="182" y="0"/>
                    <a:pt x="182" y="0"/>
                  </a:cubicBezTo>
                  <a:cubicBezTo>
                    <a:pt x="45" y="0"/>
                    <a:pt x="45" y="0"/>
                    <a:pt x="45" y="0"/>
                  </a:cubicBezTo>
                  <a:cubicBezTo>
                    <a:pt x="19" y="24"/>
                    <a:pt x="0" y="32"/>
                    <a:pt x="0" y="32"/>
                  </a:cubicBezTo>
                  <a:cubicBezTo>
                    <a:pt x="0" y="447"/>
                    <a:pt x="0" y="447"/>
                    <a:pt x="0" y="447"/>
                  </a:cubicBezTo>
                  <a:cubicBezTo>
                    <a:pt x="4" y="447"/>
                    <a:pt x="9" y="447"/>
                    <a:pt x="13" y="447"/>
                  </a:cubicBezTo>
                  <a:cubicBezTo>
                    <a:pt x="21" y="446"/>
                    <a:pt x="33" y="444"/>
                    <a:pt x="45" y="441"/>
                  </a:cubicBezTo>
                  <a:cubicBezTo>
                    <a:pt x="137" y="400"/>
                    <a:pt x="187" y="276"/>
                    <a:pt x="187" y="276"/>
                  </a:cubicBezTo>
                  <a:close/>
                </a:path>
              </a:pathLst>
            </a:custGeom>
            <a:solidFill>
              <a:srgbClr val="FFE9D9"/>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5" name="Freeform 19"/>
            <p:cNvSpPr/>
            <p:nvPr/>
          </p:nvSpPr>
          <p:spPr bwMode="auto">
            <a:xfrm>
              <a:off x="1756501" y="4760685"/>
              <a:ext cx="317709" cy="1281426"/>
            </a:xfrm>
            <a:custGeom>
              <a:avLst/>
              <a:gdLst>
                <a:gd name="T0" fmla="*/ 109 w 390"/>
                <a:gd name="T1" fmla="*/ 1573 h 1573"/>
                <a:gd name="T2" fmla="*/ 336 w 390"/>
                <a:gd name="T3" fmla="*/ 1573 h 1573"/>
                <a:gd name="T4" fmla="*/ 390 w 390"/>
                <a:gd name="T5" fmla="*/ 0 h 1573"/>
                <a:gd name="T6" fmla="*/ 0 w 390"/>
                <a:gd name="T7" fmla="*/ 0 h 1573"/>
                <a:gd name="T8" fmla="*/ 109 w 390"/>
                <a:gd name="T9" fmla="*/ 1573 h 1573"/>
              </a:gdLst>
              <a:ahLst/>
              <a:cxnLst>
                <a:cxn ang="0">
                  <a:pos x="T0" y="T1"/>
                </a:cxn>
                <a:cxn ang="0">
                  <a:pos x="T2" y="T3"/>
                </a:cxn>
                <a:cxn ang="0">
                  <a:pos x="T4" y="T5"/>
                </a:cxn>
                <a:cxn ang="0">
                  <a:pos x="T6" y="T7"/>
                </a:cxn>
                <a:cxn ang="0">
                  <a:pos x="T8" y="T9"/>
                </a:cxn>
              </a:cxnLst>
              <a:rect l="0" t="0" r="r" b="b"/>
              <a:pathLst>
                <a:path w="390" h="1573">
                  <a:moveTo>
                    <a:pt x="109" y="1573"/>
                  </a:moveTo>
                  <a:lnTo>
                    <a:pt x="336" y="1573"/>
                  </a:lnTo>
                  <a:lnTo>
                    <a:pt x="390" y="0"/>
                  </a:lnTo>
                  <a:lnTo>
                    <a:pt x="0" y="0"/>
                  </a:lnTo>
                  <a:lnTo>
                    <a:pt x="109" y="1573"/>
                  </a:lnTo>
                  <a:close/>
                </a:path>
              </a:pathLst>
            </a:custGeom>
            <a:solidFill>
              <a:srgbClr val="373844"/>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6" name="Freeform 20"/>
            <p:cNvSpPr/>
            <p:nvPr/>
          </p:nvSpPr>
          <p:spPr bwMode="auto">
            <a:xfrm>
              <a:off x="1485226" y="4760685"/>
              <a:ext cx="319338" cy="1281426"/>
            </a:xfrm>
            <a:custGeom>
              <a:avLst/>
              <a:gdLst>
                <a:gd name="T0" fmla="*/ 283 w 392"/>
                <a:gd name="T1" fmla="*/ 1573 h 1573"/>
                <a:gd name="T2" fmla="*/ 56 w 392"/>
                <a:gd name="T3" fmla="*/ 1573 h 1573"/>
                <a:gd name="T4" fmla="*/ 0 w 392"/>
                <a:gd name="T5" fmla="*/ 0 h 1573"/>
                <a:gd name="T6" fmla="*/ 392 w 392"/>
                <a:gd name="T7" fmla="*/ 0 h 1573"/>
                <a:gd name="T8" fmla="*/ 283 w 392"/>
                <a:gd name="T9" fmla="*/ 1573 h 1573"/>
              </a:gdLst>
              <a:ahLst/>
              <a:cxnLst>
                <a:cxn ang="0">
                  <a:pos x="T0" y="T1"/>
                </a:cxn>
                <a:cxn ang="0">
                  <a:pos x="T2" y="T3"/>
                </a:cxn>
                <a:cxn ang="0">
                  <a:pos x="T4" y="T5"/>
                </a:cxn>
                <a:cxn ang="0">
                  <a:pos x="T6" y="T7"/>
                </a:cxn>
                <a:cxn ang="0">
                  <a:pos x="T8" y="T9"/>
                </a:cxn>
              </a:cxnLst>
              <a:rect l="0" t="0" r="r" b="b"/>
              <a:pathLst>
                <a:path w="392" h="1573">
                  <a:moveTo>
                    <a:pt x="283" y="1573"/>
                  </a:moveTo>
                  <a:lnTo>
                    <a:pt x="56" y="1573"/>
                  </a:lnTo>
                  <a:lnTo>
                    <a:pt x="0" y="0"/>
                  </a:lnTo>
                  <a:lnTo>
                    <a:pt x="392" y="0"/>
                  </a:lnTo>
                  <a:lnTo>
                    <a:pt x="283" y="1573"/>
                  </a:lnTo>
                  <a:close/>
                </a:path>
              </a:pathLst>
            </a:custGeom>
            <a:solidFill>
              <a:srgbClr val="2D2E3A"/>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7" name="Rectangle 21"/>
            <p:cNvSpPr>
              <a:spLocks noChangeArrowheads="1"/>
            </p:cNvSpPr>
            <p:nvPr/>
          </p:nvSpPr>
          <p:spPr bwMode="auto">
            <a:xfrm>
              <a:off x="1457529" y="3743202"/>
              <a:ext cx="634603" cy="618311"/>
            </a:xfrm>
            <a:prstGeom prst="rect">
              <a:avLst/>
            </a:prstGeom>
            <a:solidFill>
              <a:srgbClr val="E8E1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5598" tIns="57798" rIns="115598" bIns="57798" numCol="1" anchor="t" anchorCtr="0" compatLnSpc="1"/>
            <a:lstStyle/>
            <a:p>
              <a:endParaRPr lang="en-US" sz="2275"/>
            </a:p>
          </p:txBody>
        </p:sp>
        <p:sp>
          <p:nvSpPr>
            <p:cNvPr id="27" name="Rectangle 22"/>
            <p:cNvSpPr>
              <a:spLocks noChangeArrowheads="1"/>
            </p:cNvSpPr>
            <p:nvPr/>
          </p:nvSpPr>
          <p:spPr bwMode="auto">
            <a:xfrm>
              <a:off x="1694588" y="3669884"/>
              <a:ext cx="160484" cy="92869"/>
            </a:xfrm>
            <a:prstGeom prst="rect">
              <a:avLst/>
            </a:prstGeom>
            <a:solidFill>
              <a:srgbClr val="37384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5598" tIns="57798" rIns="115598" bIns="57798" numCol="1" anchor="t" anchorCtr="0" compatLnSpc="1"/>
            <a:lstStyle/>
            <a:p>
              <a:endParaRPr lang="en-US" sz="2275"/>
            </a:p>
          </p:txBody>
        </p:sp>
        <p:sp>
          <p:nvSpPr>
            <p:cNvPr id="8" name="Freeform 23"/>
            <p:cNvSpPr/>
            <p:nvPr/>
          </p:nvSpPr>
          <p:spPr bwMode="auto">
            <a:xfrm>
              <a:off x="1677481" y="3743202"/>
              <a:ext cx="194699" cy="1017484"/>
            </a:xfrm>
            <a:custGeom>
              <a:avLst/>
              <a:gdLst>
                <a:gd name="T0" fmla="*/ 0 w 239"/>
                <a:gd name="T1" fmla="*/ 1145 h 1249"/>
                <a:gd name="T2" fmla="*/ 121 w 239"/>
                <a:gd name="T3" fmla="*/ 1249 h 1249"/>
                <a:gd name="T4" fmla="*/ 239 w 239"/>
                <a:gd name="T5" fmla="*/ 1145 h 1249"/>
                <a:gd name="T6" fmla="*/ 154 w 239"/>
                <a:gd name="T7" fmla="*/ 0 h 1249"/>
                <a:gd name="T8" fmla="*/ 85 w 239"/>
                <a:gd name="T9" fmla="*/ 0 h 1249"/>
                <a:gd name="T10" fmla="*/ 0 w 239"/>
                <a:gd name="T11" fmla="*/ 1145 h 1249"/>
              </a:gdLst>
              <a:ahLst/>
              <a:cxnLst>
                <a:cxn ang="0">
                  <a:pos x="T0" y="T1"/>
                </a:cxn>
                <a:cxn ang="0">
                  <a:pos x="T2" y="T3"/>
                </a:cxn>
                <a:cxn ang="0">
                  <a:pos x="T4" y="T5"/>
                </a:cxn>
                <a:cxn ang="0">
                  <a:pos x="T6" y="T7"/>
                </a:cxn>
                <a:cxn ang="0">
                  <a:pos x="T8" y="T9"/>
                </a:cxn>
                <a:cxn ang="0">
                  <a:pos x="T10" y="T11"/>
                </a:cxn>
              </a:cxnLst>
              <a:rect l="0" t="0" r="r" b="b"/>
              <a:pathLst>
                <a:path w="239" h="1249">
                  <a:moveTo>
                    <a:pt x="0" y="1145"/>
                  </a:moveTo>
                  <a:lnTo>
                    <a:pt x="121" y="1249"/>
                  </a:lnTo>
                  <a:lnTo>
                    <a:pt x="239" y="1145"/>
                  </a:lnTo>
                  <a:lnTo>
                    <a:pt x="154" y="0"/>
                  </a:lnTo>
                  <a:lnTo>
                    <a:pt x="85" y="0"/>
                  </a:lnTo>
                  <a:lnTo>
                    <a:pt x="0" y="1145"/>
                  </a:lnTo>
                  <a:close/>
                </a:path>
              </a:pathLst>
            </a:custGeom>
            <a:solidFill>
              <a:srgbClr val="373844"/>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29" name="Freeform 24"/>
            <p:cNvSpPr/>
            <p:nvPr/>
          </p:nvSpPr>
          <p:spPr bwMode="auto">
            <a:xfrm>
              <a:off x="1825745" y="3669884"/>
              <a:ext cx="183294" cy="125454"/>
            </a:xfrm>
            <a:custGeom>
              <a:avLst/>
              <a:gdLst>
                <a:gd name="T0" fmla="*/ 50 w 225"/>
                <a:gd name="T1" fmla="*/ 154 h 154"/>
                <a:gd name="T2" fmla="*/ 225 w 225"/>
                <a:gd name="T3" fmla="*/ 90 h 154"/>
                <a:gd name="T4" fmla="*/ 225 w 225"/>
                <a:gd name="T5" fmla="*/ 0 h 154"/>
                <a:gd name="T6" fmla="*/ 0 w 225"/>
                <a:gd name="T7" fmla="*/ 0 h 154"/>
                <a:gd name="T8" fmla="*/ 50 w 225"/>
                <a:gd name="T9" fmla="*/ 154 h 154"/>
              </a:gdLst>
              <a:ahLst/>
              <a:cxnLst>
                <a:cxn ang="0">
                  <a:pos x="T0" y="T1"/>
                </a:cxn>
                <a:cxn ang="0">
                  <a:pos x="T2" y="T3"/>
                </a:cxn>
                <a:cxn ang="0">
                  <a:pos x="T4" y="T5"/>
                </a:cxn>
                <a:cxn ang="0">
                  <a:pos x="T6" y="T7"/>
                </a:cxn>
                <a:cxn ang="0">
                  <a:pos x="T8" y="T9"/>
                </a:cxn>
              </a:cxnLst>
              <a:rect l="0" t="0" r="r" b="b"/>
              <a:pathLst>
                <a:path w="225" h="154">
                  <a:moveTo>
                    <a:pt x="50" y="154"/>
                  </a:moveTo>
                  <a:lnTo>
                    <a:pt x="225" y="90"/>
                  </a:lnTo>
                  <a:lnTo>
                    <a:pt x="225" y="0"/>
                  </a:lnTo>
                  <a:lnTo>
                    <a:pt x="0" y="0"/>
                  </a:lnTo>
                  <a:lnTo>
                    <a:pt x="50" y="154"/>
                  </a:lnTo>
                  <a:close/>
                </a:path>
              </a:pathLst>
            </a:custGeom>
            <a:solidFill>
              <a:srgbClr val="FEF6FA"/>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11" name="Freeform 25"/>
            <p:cNvSpPr/>
            <p:nvPr/>
          </p:nvSpPr>
          <p:spPr bwMode="auto">
            <a:xfrm>
              <a:off x="1540622" y="3669884"/>
              <a:ext cx="183294" cy="125454"/>
            </a:xfrm>
            <a:custGeom>
              <a:avLst/>
              <a:gdLst>
                <a:gd name="T0" fmla="*/ 175 w 225"/>
                <a:gd name="T1" fmla="*/ 154 h 154"/>
                <a:gd name="T2" fmla="*/ 0 w 225"/>
                <a:gd name="T3" fmla="*/ 90 h 154"/>
                <a:gd name="T4" fmla="*/ 0 w 225"/>
                <a:gd name="T5" fmla="*/ 0 h 154"/>
                <a:gd name="T6" fmla="*/ 225 w 225"/>
                <a:gd name="T7" fmla="*/ 0 h 154"/>
                <a:gd name="T8" fmla="*/ 175 w 225"/>
                <a:gd name="T9" fmla="*/ 154 h 154"/>
              </a:gdLst>
              <a:ahLst/>
              <a:cxnLst>
                <a:cxn ang="0">
                  <a:pos x="T0" y="T1"/>
                </a:cxn>
                <a:cxn ang="0">
                  <a:pos x="T2" y="T3"/>
                </a:cxn>
                <a:cxn ang="0">
                  <a:pos x="T4" y="T5"/>
                </a:cxn>
                <a:cxn ang="0">
                  <a:pos x="T6" y="T7"/>
                </a:cxn>
                <a:cxn ang="0">
                  <a:pos x="T8" y="T9"/>
                </a:cxn>
              </a:cxnLst>
              <a:rect l="0" t="0" r="r" b="b"/>
              <a:pathLst>
                <a:path w="225" h="154">
                  <a:moveTo>
                    <a:pt x="175" y="154"/>
                  </a:moveTo>
                  <a:lnTo>
                    <a:pt x="0" y="90"/>
                  </a:lnTo>
                  <a:lnTo>
                    <a:pt x="0" y="0"/>
                  </a:lnTo>
                  <a:lnTo>
                    <a:pt x="225" y="0"/>
                  </a:lnTo>
                  <a:lnTo>
                    <a:pt x="175" y="154"/>
                  </a:lnTo>
                  <a:close/>
                </a:path>
              </a:pathLst>
            </a:custGeom>
            <a:solidFill>
              <a:srgbClr val="FEF6FA"/>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12" name="Freeform 26"/>
            <p:cNvSpPr/>
            <p:nvPr/>
          </p:nvSpPr>
          <p:spPr bwMode="auto">
            <a:xfrm>
              <a:off x="999702" y="3743202"/>
              <a:ext cx="382880" cy="1152714"/>
            </a:xfrm>
            <a:custGeom>
              <a:avLst/>
              <a:gdLst>
                <a:gd name="T0" fmla="*/ 126 w 199"/>
                <a:gd name="T1" fmla="*/ 590 h 598"/>
                <a:gd name="T2" fmla="*/ 40 w 199"/>
                <a:gd name="T3" fmla="*/ 598 h 598"/>
                <a:gd name="T4" fmla="*/ 117 w 199"/>
                <a:gd name="T5" fmla="*/ 0 h 598"/>
                <a:gd name="T6" fmla="*/ 199 w 199"/>
                <a:gd name="T7" fmla="*/ 21 h 598"/>
                <a:gd name="T8" fmla="*/ 126 w 199"/>
                <a:gd name="T9" fmla="*/ 590 h 598"/>
              </a:gdLst>
              <a:ahLst/>
              <a:cxnLst>
                <a:cxn ang="0">
                  <a:pos x="T0" y="T1"/>
                </a:cxn>
                <a:cxn ang="0">
                  <a:pos x="T2" y="T3"/>
                </a:cxn>
                <a:cxn ang="0">
                  <a:pos x="T4" y="T5"/>
                </a:cxn>
                <a:cxn ang="0">
                  <a:pos x="T6" y="T7"/>
                </a:cxn>
                <a:cxn ang="0">
                  <a:pos x="T8" y="T9"/>
                </a:cxn>
              </a:cxnLst>
              <a:rect l="0" t="0" r="r" b="b"/>
              <a:pathLst>
                <a:path w="199" h="598">
                  <a:moveTo>
                    <a:pt x="126" y="590"/>
                  </a:moveTo>
                  <a:cubicBezTo>
                    <a:pt x="98" y="593"/>
                    <a:pt x="69" y="596"/>
                    <a:pt x="40" y="598"/>
                  </a:cubicBezTo>
                  <a:cubicBezTo>
                    <a:pt x="0" y="397"/>
                    <a:pt x="27" y="192"/>
                    <a:pt x="117" y="0"/>
                  </a:cubicBezTo>
                  <a:cubicBezTo>
                    <a:pt x="144" y="7"/>
                    <a:pt x="172" y="14"/>
                    <a:pt x="199" y="21"/>
                  </a:cubicBezTo>
                  <a:cubicBezTo>
                    <a:pt x="113" y="204"/>
                    <a:pt x="88" y="398"/>
                    <a:pt x="126" y="590"/>
                  </a:cubicBezTo>
                </a:path>
              </a:pathLst>
            </a:custGeom>
            <a:solidFill>
              <a:srgbClr val="63C3E4"/>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32" name="Freeform 27"/>
            <p:cNvSpPr/>
            <p:nvPr/>
          </p:nvSpPr>
          <p:spPr bwMode="auto">
            <a:xfrm>
              <a:off x="1078722" y="4880437"/>
              <a:ext cx="223211" cy="163742"/>
            </a:xfrm>
            <a:custGeom>
              <a:avLst/>
              <a:gdLst>
                <a:gd name="T0" fmla="*/ 97 w 116"/>
                <a:gd name="T1" fmla="*/ 10 h 85"/>
                <a:gd name="T2" fmla="*/ 86 w 116"/>
                <a:gd name="T3" fmla="*/ 5 h 85"/>
                <a:gd name="T4" fmla="*/ 84 w 116"/>
                <a:gd name="T5" fmla="*/ 0 h 85"/>
                <a:gd name="T6" fmla="*/ 1 w 116"/>
                <a:gd name="T7" fmla="*/ 8 h 85"/>
                <a:gd name="T8" fmla="*/ 1 w 116"/>
                <a:gd name="T9" fmla="*/ 30 h 85"/>
                <a:gd name="T10" fmla="*/ 54 w 116"/>
                <a:gd name="T11" fmla="*/ 83 h 85"/>
                <a:gd name="T12" fmla="*/ 91 w 116"/>
                <a:gd name="T13" fmla="*/ 32 h 85"/>
                <a:gd name="T14" fmla="*/ 112 w 116"/>
                <a:gd name="T15" fmla="*/ 31 h 85"/>
                <a:gd name="T16" fmla="*/ 97 w 116"/>
                <a:gd name="T17" fmla="*/ 1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85">
                  <a:moveTo>
                    <a:pt x="97" y="10"/>
                  </a:moveTo>
                  <a:cubicBezTo>
                    <a:pt x="93" y="8"/>
                    <a:pt x="90" y="6"/>
                    <a:pt x="86" y="5"/>
                  </a:cubicBezTo>
                  <a:cubicBezTo>
                    <a:pt x="85" y="3"/>
                    <a:pt x="84" y="2"/>
                    <a:pt x="84" y="0"/>
                  </a:cubicBezTo>
                  <a:cubicBezTo>
                    <a:pt x="1" y="8"/>
                    <a:pt x="1" y="8"/>
                    <a:pt x="1" y="8"/>
                  </a:cubicBezTo>
                  <a:cubicBezTo>
                    <a:pt x="0" y="15"/>
                    <a:pt x="0" y="22"/>
                    <a:pt x="1" y="30"/>
                  </a:cubicBezTo>
                  <a:cubicBezTo>
                    <a:pt x="5" y="62"/>
                    <a:pt x="29" y="85"/>
                    <a:pt x="54" y="83"/>
                  </a:cubicBezTo>
                  <a:cubicBezTo>
                    <a:pt x="76" y="82"/>
                    <a:pt x="91" y="60"/>
                    <a:pt x="91" y="32"/>
                  </a:cubicBezTo>
                  <a:cubicBezTo>
                    <a:pt x="100" y="35"/>
                    <a:pt x="108" y="35"/>
                    <a:pt x="112" y="31"/>
                  </a:cubicBezTo>
                  <a:cubicBezTo>
                    <a:pt x="116" y="26"/>
                    <a:pt x="110" y="17"/>
                    <a:pt x="97" y="10"/>
                  </a:cubicBezTo>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33" name="Freeform 28"/>
            <p:cNvSpPr/>
            <p:nvPr/>
          </p:nvSpPr>
          <p:spPr bwMode="auto">
            <a:xfrm>
              <a:off x="1745096" y="3743202"/>
              <a:ext cx="581652" cy="1191002"/>
            </a:xfrm>
            <a:custGeom>
              <a:avLst/>
              <a:gdLst>
                <a:gd name="T0" fmla="*/ 55 w 302"/>
                <a:gd name="T1" fmla="*/ 618 h 618"/>
                <a:gd name="T2" fmla="*/ 54 w 302"/>
                <a:gd name="T3" fmla="*/ 618 h 618"/>
                <a:gd name="T4" fmla="*/ 52 w 302"/>
                <a:gd name="T5" fmla="*/ 618 h 618"/>
                <a:gd name="T6" fmla="*/ 1 w 302"/>
                <a:gd name="T7" fmla="*/ 580 h 618"/>
                <a:gd name="T8" fmla="*/ 0 w 302"/>
                <a:gd name="T9" fmla="*/ 580 h 618"/>
                <a:gd name="T10" fmla="*/ 0 w 302"/>
                <a:gd name="T11" fmla="*/ 304 h 618"/>
                <a:gd name="T12" fmla="*/ 134 w 302"/>
                <a:gd name="T13" fmla="*/ 0 h 618"/>
                <a:gd name="T14" fmla="*/ 302 w 302"/>
                <a:gd name="T15" fmla="*/ 0 h 618"/>
                <a:gd name="T16" fmla="*/ 236 w 302"/>
                <a:gd name="T17" fmla="*/ 304 h 618"/>
                <a:gd name="T18" fmla="*/ 236 w 302"/>
                <a:gd name="T19" fmla="*/ 618 h 618"/>
                <a:gd name="T20" fmla="*/ 55 w 302"/>
                <a:gd name="T21" fmla="*/ 618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618">
                  <a:moveTo>
                    <a:pt x="55" y="618"/>
                  </a:moveTo>
                  <a:cubicBezTo>
                    <a:pt x="54" y="618"/>
                    <a:pt x="54" y="618"/>
                    <a:pt x="54" y="618"/>
                  </a:cubicBezTo>
                  <a:cubicBezTo>
                    <a:pt x="54" y="618"/>
                    <a:pt x="53" y="618"/>
                    <a:pt x="52" y="618"/>
                  </a:cubicBezTo>
                  <a:cubicBezTo>
                    <a:pt x="26" y="618"/>
                    <a:pt x="4" y="602"/>
                    <a:pt x="1" y="580"/>
                  </a:cubicBezTo>
                  <a:cubicBezTo>
                    <a:pt x="0" y="580"/>
                    <a:pt x="0" y="580"/>
                    <a:pt x="0" y="580"/>
                  </a:cubicBezTo>
                  <a:cubicBezTo>
                    <a:pt x="0" y="304"/>
                    <a:pt x="0" y="304"/>
                    <a:pt x="0" y="304"/>
                  </a:cubicBezTo>
                  <a:cubicBezTo>
                    <a:pt x="134" y="0"/>
                    <a:pt x="134" y="0"/>
                    <a:pt x="134" y="0"/>
                  </a:cubicBezTo>
                  <a:cubicBezTo>
                    <a:pt x="302" y="0"/>
                    <a:pt x="302" y="0"/>
                    <a:pt x="302" y="0"/>
                  </a:cubicBezTo>
                  <a:cubicBezTo>
                    <a:pt x="236" y="304"/>
                    <a:pt x="236" y="304"/>
                    <a:pt x="236" y="304"/>
                  </a:cubicBezTo>
                  <a:cubicBezTo>
                    <a:pt x="236" y="618"/>
                    <a:pt x="236" y="618"/>
                    <a:pt x="236" y="618"/>
                  </a:cubicBezTo>
                  <a:lnTo>
                    <a:pt x="55" y="618"/>
                  </a:lnTo>
                  <a:close/>
                </a:path>
              </a:pathLst>
            </a:custGeom>
            <a:solidFill>
              <a:srgbClr val="98D5DC"/>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34" name="Freeform 29"/>
            <p:cNvSpPr/>
            <p:nvPr/>
          </p:nvSpPr>
          <p:spPr bwMode="auto">
            <a:xfrm>
              <a:off x="1745096" y="3704914"/>
              <a:ext cx="402431" cy="624013"/>
            </a:xfrm>
            <a:custGeom>
              <a:avLst/>
              <a:gdLst>
                <a:gd name="T0" fmla="*/ 265 w 494"/>
                <a:gd name="T1" fmla="*/ 383 h 766"/>
                <a:gd name="T2" fmla="*/ 0 w 494"/>
                <a:gd name="T3" fmla="*/ 766 h 766"/>
                <a:gd name="T4" fmla="*/ 333 w 494"/>
                <a:gd name="T5" fmla="*/ 0 h 766"/>
                <a:gd name="T6" fmla="*/ 494 w 494"/>
                <a:gd name="T7" fmla="*/ 47 h 766"/>
                <a:gd name="T8" fmla="*/ 385 w 494"/>
                <a:gd name="T9" fmla="*/ 203 h 766"/>
                <a:gd name="T10" fmla="*/ 272 w 494"/>
                <a:gd name="T11" fmla="*/ 371 h 766"/>
                <a:gd name="T12" fmla="*/ 265 w 494"/>
                <a:gd name="T13" fmla="*/ 383 h 766"/>
              </a:gdLst>
              <a:ahLst/>
              <a:cxnLst>
                <a:cxn ang="0">
                  <a:pos x="T0" y="T1"/>
                </a:cxn>
                <a:cxn ang="0">
                  <a:pos x="T2" y="T3"/>
                </a:cxn>
                <a:cxn ang="0">
                  <a:pos x="T4" y="T5"/>
                </a:cxn>
                <a:cxn ang="0">
                  <a:pos x="T6" y="T7"/>
                </a:cxn>
                <a:cxn ang="0">
                  <a:pos x="T8" y="T9"/>
                </a:cxn>
                <a:cxn ang="0">
                  <a:pos x="T10" y="T11"/>
                </a:cxn>
                <a:cxn ang="0">
                  <a:pos x="T12" y="T13"/>
                </a:cxn>
              </a:cxnLst>
              <a:rect l="0" t="0" r="r" b="b"/>
              <a:pathLst>
                <a:path w="494" h="766">
                  <a:moveTo>
                    <a:pt x="265" y="383"/>
                  </a:moveTo>
                  <a:lnTo>
                    <a:pt x="0" y="766"/>
                  </a:lnTo>
                  <a:lnTo>
                    <a:pt x="333" y="0"/>
                  </a:lnTo>
                  <a:lnTo>
                    <a:pt x="494" y="47"/>
                  </a:lnTo>
                  <a:lnTo>
                    <a:pt x="385" y="203"/>
                  </a:lnTo>
                  <a:lnTo>
                    <a:pt x="272" y="371"/>
                  </a:lnTo>
                  <a:lnTo>
                    <a:pt x="265" y="383"/>
                  </a:lnTo>
                  <a:close/>
                </a:path>
              </a:pathLst>
            </a:custGeom>
            <a:solidFill>
              <a:srgbClr val="63C3E4"/>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35" name="Freeform 30"/>
            <p:cNvSpPr/>
            <p:nvPr/>
          </p:nvSpPr>
          <p:spPr bwMode="auto">
            <a:xfrm>
              <a:off x="1222913" y="3743202"/>
              <a:ext cx="581652" cy="1191002"/>
            </a:xfrm>
            <a:custGeom>
              <a:avLst/>
              <a:gdLst>
                <a:gd name="T0" fmla="*/ 248 w 302"/>
                <a:gd name="T1" fmla="*/ 618 h 618"/>
                <a:gd name="T2" fmla="*/ 248 w 302"/>
                <a:gd name="T3" fmla="*/ 618 h 618"/>
                <a:gd name="T4" fmla="*/ 250 w 302"/>
                <a:gd name="T5" fmla="*/ 618 h 618"/>
                <a:gd name="T6" fmla="*/ 301 w 302"/>
                <a:gd name="T7" fmla="*/ 580 h 618"/>
                <a:gd name="T8" fmla="*/ 302 w 302"/>
                <a:gd name="T9" fmla="*/ 580 h 618"/>
                <a:gd name="T10" fmla="*/ 302 w 302"/>
                <a:gd name="T11" fmla="*/ 304 h 618"/>
                <a:gd name="T12" fmla="*/ 168 w 302"/>
                <a:gd name="T13" fmla="*/ 0 h 618"/>
                <a:gd name="T14" fmla="*/ 0 w 302"/>
                <a:gd name="T15" fmla="*/ 0 h 618"/>
                <a:gd name="T16" fmla="*/ 66 w 302"/>
                <a:gd name="T17" fmla="*/ 304 h 618"/>
                <a:gd name="T18" fmla="*/ 66 w 302"/>
                <a:gd name="T19" fmla="*/ 618 h 618"/>
                <a:gd name="T20" fmla="*/ 248 w 302"/>
                <a:gd name="T21" fmla="*/ 618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618">
                  <a:moveTo>
                    <a:pt x="248" y="618"/>
                  </a:moveTo>
                  <a:cubicBezTo>
                    <a:pt x="248" y="618"/>
                    <a:pt x="248" y="618"/>
                    <a:pt x="248" y="618"/>
                  </a:cubicBezTo>
                  <a:cubicBezTo>
                    <a:pt x="249" y="618"/>
                    <a:pt x="249" y="618"/>
                    <a:pt x="250" y="618"/>
                  </a:cubicBezTo>
                  <a:cubicBezTo>
                    <a:pt x="276" y="618"/>
                    <a:pt x="298" y="602"/>
                    <a:pt x="301" y="580"/>
                  </a:cubicBezTo>
                  <a:cubicBezTo>
                    <a:pt x="302" y="580"/>
                    <a:pt x="302" y="580"/>
                    <a:pt x="302" y="580"/>
                  </a:cubicBezTo>
                  <a:cubicBezTo>
                    <a:pt x="302" y="304"/>
                    <a:pt x="302" y="304"/>
                    <a:pt x="302" y="304"/>
                  </a:cubicBezTo>
                  <a:cubicBezTo>
                    <a:pt x="168" y="0"/>
                    <a:pt x="168" y="0"/>
                    <a:pt x="168" y="0"/>
                  </a:cubicBezTo>
                  <a:cubicBezTo>
                    <a:pt x="0" y="0"/>
                    <a:pt x="0" y="0"/>
                    <a:pt x="0" y="0"/>
                  </a:cubicBezTo>
                  <a:cubicBezTo>
                    <a:pt x="66" y="304"/>
                    <a:pt x="66" y="304"/>
                    <a:pt x="66" y="304"/>
                  </a:cubicBezTo>
                  <a:cubicBezTo>
                    <a:pt x="66" y="618"/>
                    <a:pt x="66" y="618"/>
                    <a:pt x="66" y="618"/>
                  </a:cubicBezTo>
                  <a:lnTo>
                    <a:pt x="248" y="618"/>
                  </a:lnTo>
                  <a:close/>
                </a:path>
              </a:pathLst>
            </a:custGeom>
            <a:solidFill>
              <a:srgbClr val="98D5DC"/>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36" name="Freeform 31"/>
            <p:cNvSpPr/>
            <p:nvPr/>
          </p:nvSpPr>
          <p:spPr bwMode="auto">
            <a:xfrm>
              <a:off x="1402133" y="3704914"/>
              <a:ext cx="402431" cy="624013"/>
            </a:xfrm>
            <a:custGeom>
              <a:avLst/>
              <a:gdLst>
                <a:gd name="T0" fmla="*/ 0 w 494"/>
                <a:gd name="T1" fmla="*/ 47 h 766"/>
                <a:gd name="T2" fmla="*/ 161 w 494"/>
                <a:gd name="T3" fmla="*/ 0 h 766"/>
                <a:gd name="T4" fmla="*/ 494 w 494"/>
                <a:gd name="T5" fmla="*/ 766 h 766"/>
                <a:gd name="T6" fmla="*/ 109 w 494"/>
                <a:gd name="T7" fmla="*/ 203 h 766"/>
                <a:gd name="T8" fmla="*/ 0 w 494"/>
                <a:gd name="T9" fmla="*/ 47 h 766"/>
              </a:gdLst>
              <a:ahLst/>
              <a:cxnLst>
                <a:cxn ang="0">
                  <a:pos x="T0" y="T1"/>
                </a:cxn>
                <a:cxn ang="0">
                  <a:pos x="T2" y="T3"/>
                </a:cxn>
                <a:cxn ang="0">
                  <a:pos x="T4" y="T5"/>
                </a:cxn>
                <a:cxn ang="0">
                  <a:pos x="T6" y="T7"/>
                </a:cxn>
                <a:cxn ang="0">
                  <a:pos x="T8" y="T9"/>
                </a:cxn>
              </a:cxnLst>
              <a:rect l="0" t="0" r="r" b="b"/>
              <a:pathLst>
                <a:path w="494" h="766">
                  <a:moveTo>
                    <a:pt x="0" y="47"/>
                  </a:moveTo>
                  <a:lnTo>
                    <a:pt x="161" y="0"/>
                  </a:lnTo>
                  <a:lnTo>
                    <a:pt x="494" y="766"/>
                  </a:lnTo>
                  <a:lnTo>
                    <a:pt x="109" y="203"/>
                  </a:lnTo>
                  <a:lnTo>
                    <a:pt x="0" y="47"/>
                  </a:lnTo>
                  <a:close/>
                </a:path>
              </a:pathLst>
            </a:custGeom>
            <a:solidFill>
              <a:srgbClr val="63C3E4"/>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37" name="Freeform 32"/>
            <p:cNvSpPr/>
            <p:nvPr/>
          </p:nvSpPr>
          <p:spPr bwMode="auto">
            <a:xfrm>
              <a:off x="1313338" y="3188433"/>
              <a:ext cx="59469" cy="59469"/>
            </a:xfrm>
            <a:custGeom>
              <a:avLst/>
              <a:gdLst>
                <a:gd name="T0" fmla="*/ 7 w 31"/>
                <a:gd name="T1" fmla="*/ 24 h 31"/>
                <a:gd name="T2" fmla="*/ 23 w 31"/>
                <a:gd name="T3" fmla="*/ 7 h 31"/>
                <a:gd name="T4" fmla="*/ 31 w 31"/>
                <a:gd name="T5" fmla="*/ 9 h 31"/>
                <a:gd name="T6" fmla="*/ 16 w 31"/>
                <a:gd name="T7" fmla="*/ 0 h 31"/>
                <a:gd name="T8" fmla="*/ 0 w 31"/>
                <a:gd name="T9" fmla="*/ 17 h 31"/>
                <a:gd name="T10" fmla="*/ 9 w 31"/>
                <a:gd name="T11" fmla="*/ 31 h 31"/>
                <a:gd name="T12" fmla="*/ 7 w 31"/>
                <a:gd name="T13" fmla="*/ 24 h 31"/>
              </a:gdLst>
              <a:ahLst/>
              <a:cxnLst>
                <a:cxn ang="0">
                  <a:pos x="T0" y="T1"/>
                </a:cxn>
                <a:cxn ang="0">
                  <a:pos x="T2" y="T3"/>
                </a:cxn>
                <a:cxn ang="0">
                  <a:pos x="T4" y="T5"/>
                </a:cxn>
                <a:cxn ang="0">
                  <a:pos x="T6" y="T7"/>
                </a:cxn>
                <a:cxn ang="0">
                  <a:pos x="T8" y="T9"/>
                </a:cxn>
                <a:cxn ang="0">
                  <a:pos x="T10" y="T11"/>
                </a:cxn>
                <a:cxn ang="0">
                  <a:pos x="T12" y="T13"/>
                </a:cxn>
              </a:cxnLst>
              <a:rect l="0" t="0" r="r" b="b"/>
              <a:pathLst>
                <a:path w="31" h="31">
                  <a:moveTo>
                    <a:pt x="7" y="24"/>
                  </a:moveTo>
                  <a:cubicBezTo>
                    <a:pt x="7" y="15"/>
                    <a:pt x="14" y="7"/>
                    <a:pt x="23" y="7"/>
                  </a:cubicBezTo>
                  <a:cubicBezTo>
                    <a:pt x="26" y="7"/>
                    <a:pt x="29" y="8"/>
                    <a:pt x="31" y="9"/>
                  </a:cubicBezTo>
                  <a:cubicBezTo>
                    <a:pt x="28" y="4"/>
                    <a:pt x="23" y="0"/>
                    <a:pt x="16" y="0"/>
                  </a:cubicBezTo>
                  <a:cubicBezTo>
                    <a:pt x="7" y="0"/>
                    <a:pt x="0" y="8"/>
                    <a:pt x="0" y="17"/>
                  </a:cubicBezTo>
                  <a:cubicBezTo>
                    <a:pt x="0" y="23"/>
                    <a:pt x="3" y="29"/>
                    <a:pt x="9" y="31"/>
                  </a:cubicBezTo>
                  <a:cubicBezTo>
                    <a:pt x="8" y="29"/>
                    <a:pt x="7" y="27"/>
                    <a:pt x="7" y="24"/>
                  </a:cubicBezTo>
                </a:path>
              </a:pathLst>
            </a:custGeom>
            <a:solidFill>
              <a:srgbClr val="D3AB90"/>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38" name="Freeform 33"/>
            <p:cNvSpPr/>
            <p:nvPr/>
          </p:nvSpPr>
          <p:spPr bwMode="auto">
            <a:xfrm>
              <a:off x="2174410" y="3188433"/>
              <a:ext cx="60283" cy="59469"/>
            </a:xfrm>
            <a:custGeom>
              <a:avLst/>
              <a:gdLst>
                <a:gd name="T0" fmla="*/ 24 w 31"/>
                <a:gd name="T1" fmla="*/ 24 h 31"/>
                <a:gd name="T2" fmla="*/ 7 w 31"/>
                <a:gd name="T3" fmla="*/ 7 h 31"/>
                <a:gd name="T4" fmla="*/ 0 w 31"/>
                <a:gd name="T5" fmla="*/ 9 h 31"/>
                <a:gd name="T6" fmla="*/ 14 w 31"/>
                <a:gd name="T7" fmla="*/ 0 h 31"/>
                <a:gd name="T8" fmla="*/ 31 w 31"/>
                <a:gd name="T9" fmla="*/ 17 h 31"/>
                <a:gd name="T10" fmla="*/ 22 w 31"/>
                <a:gd name="T11" fmla="*/ 31 h 31"/>
                <a:gd name="T12" fmla="*/ 24 w 31"/>
                <a:gd name="T13" fmla="*/ 24 h 31"/>
              </a:gdLst>
              <a:ahLst/>
              <a:cxnLst>
                <a:cxn ang="0">
                  <a:pos x="T0" y="T1"/>
                </a:cxn>
                <a:cxn ang="0">
                  <a:pos x="T2" y="T3"/>
                </a:cxn>
                <a:cxn ang="0">
                  <a:pos x="T4" y="T5"/>
                </a:cxn>
                <a:cxn ang="0">
                  <a:pos x="T6" y="T7"/>
                </a:cxn>
                <a:cxn ang="0">
                  <a:pos x="T8" y="T9"/>
                </a:cxn>
                <a:cxn ang="0">
                  <a:pos x="T10" y="T11"/>
                </a:cxn>
                <a:cxn ang="0">
                  <a:pos x="T12" y="T13"/>
                </a:cxn>
              </a:cxnLst>
              <a:rect l="0" t="0" r="r" b="b"/>
              <a:pathLst>
                <a:path w="31" h="31">
                  <a:moveTo>
                    <a:pt x="24" y="24"/>
                  </a:moveTo>
                  <a:cubicBezTo>
                    <a:pt x="24" y="15"/>
                    <a:pt x="16" y="7"/>
                    <a:pt x="7" y="7"/>
                  </a:cubicBezTo>
                  <a:cubicBezTo>
                    <a:pt x="4" y="7"/>
                    <a:pt x="2" y="8"/>
                    <a:pt x="0" y="9"/>
                  </a:cubicBezTo>
                  <a:cubicBezTo>
                    <a:pt x="2" y="4"/>
                    <a:pt x="8" y="0"/>
                    <a:pt x="14" y="0"/>
                  </a:cubicBezTo>
                  <a:cubicBezTo>
                    <a:pt x="23" y="0"/>
                    <a:pt x="31" y="8"/>
                    <a:pt x="31" y="17"/>
                  </a:cubicBezTo>
                  <a:cubicBezTo>
                    <a:pt x="31" y="23"/>
                    <a:pt x="27" y="29"/>
                    <a:pt x="22" y="31"/>
                  </a:cubicBezTo>
                  <a:cubicBezTo>
                    <a:pt x="23" y="29"/>
                    <a:pt x="24" y="27"/>
                    <a:pt x="24" y="24"/>
                  </a:cubicBezTo>
                </a:path>
              </a:pathLst>
            </a:custGeom>
            <a:solidFill>
              <a:srgbClr val="DDAA87"/>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39" name="Freeform 34"/>
            <p:cNvSpPr/>
            <p:nvPr/>
          </p:nvSpPr>
          <p:spPr bwMode="auto">
            <a:xfrm>
              <a:off x="1306006" y="3188433"/>
              <a:ext cx="59469" cy="59469"/>
            </a:xfrm>
            <a:custGeom>
              <a:avLst/>
              <a:gdLst>
                <a:gd name="T0" fmla="*/ 7 w 31"/>
                <a:gd name="T1" fmla="*/ 24 h 31"/>
                <a:gd name="T2" fmla="*/ 24 w 31"/>
                <a:gd name="T3" fmla="*/ 7 h 31"/>
                <a:gd name="T4" fmla="*/ 31 w 31"/>
                <a:gd name="T5" fmla="*/ 9 h 31"/>
                <a:gd name="T6" fmla="*/ 17 w 31"/>
                <a:gd name="T7" fmla="*/ 0 h 31"/>
                <a:gd name="T8" fmla="*/ 0 w 31"/>
                <a:gd name="T9" fmla="*/ 17 h 31"/>
                <a:gd name="T10" fmla="*/ 9 w 31"/>
                <a:gd name="T11" fmla="*/ 31 h 31"/>
                <a:gd name="T12" fmla="*/ 7 w 31"/>
                <a:gd name="T13" fmla="*/ 24 h 31"/>
              </a:gdLst>
              <a:ahLst/>
              <a:cxnLst>
                <a:cxn ang="0">
                  <a:pos x="T0" y="T1"/>
                </a:cxn>
                <a:cxn ang="0">
                  <a:pos x="T2" y="T3"/>
                </a:cxn>
                <a:cxn ang="0">
                  <a:pos x="T4" y="T5"/>
                </a:cxn>
                <a:cxn ang="0">
                  <a:pos x="T6" y="T7"/>
                </a:cxn>
                <a:cxn ang="0">
                  <a:pos x="T8" y="T9"/>
                </a:cxn>
                <a:cxn ang="0">
                  <a:pos x="T10" y="T11"/>
                </a:cxn>
                <a:cxn ang="0">
                  <a:pos x="T12" y="T13"/>
                </a:cxn>
              </a:cxnLst>
              <a:rect l="0" t="0" r="r" b="b"/>
              <a:pathLst>
                <a:path w="31" h="31">
                  <a:moveTo>
                    <a:pt x="7" y="24"/>
                  </a:moveTo>
                  <a:cubicBezTo>
                    <a:pt x="7" y="15"/>
                    <a:pt x="15" y="7"/>
                    <a:pt x="24" y="7"/>
                  </a:cubicBezTo>
                  <a:cubicBezTo>
                    <a:pt x="26" y="7"/>
                    <a:pt x="29" y="8"/>
                    <a:pt x="31" y="9"/>
                  </a:cubicBezTo>
                  <a:cubicBezTo>
                    <a:pt x="28" y="4"/>
                    <a:pt x="23" y="0"/>
                    <a:pt x="17" y="0"/>
                  </a:cubicBezTo>
                  <a:cubicBezTo>
                    <a:pt x="7" y="0"/>
                    <a:pt x="0" y="8"/>
                    <a:pt x="0" y="17"/>
                  </a:cubicBezTo>
                  <a:cubicBezTo>
                    <a:pt x="0" y="23"/>
                    <a:pt x="4" y="29"/>
                    <a:pt x="9" y="31"/>
                  </a:cubicBezTo>
                  <a:cubicBezTo>
                    <a:pt x="8" y="29"/>
                    <a:pt x="7" y="27"/>
                    <a:pt x="7" y="24"/>
                  </a:cubicBezTo>
                </a:path>
              </a:pathLst>
            </a:custGeom>
            <a:solidFill>
              <a:srgbClr val="DDAA87"/>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40" name="Freeform 35"/>
            <p:cNvSpPr/>
            <p:nvPr/>
          </p:nvSpPr>
          <p:spPr bwMode="auto">
            <a:xfrm>
              <a:off x="1327187" y="2525317"/>
              <a:ext cx="886326" cy="639491"/>
            </a:xfrm>
            <a:custGeom>
              <a:avLst/>
              <a:gdLst>
                <a:gd name="T0" fmla="*/ 455 w 460"/>
                <a:gd name="T1" fmla="*/ 140 h 332"/>
                <a:gd name="T2" fmla="*/ 117 w 460"/>
                <a:gd name="T3" fmla="*/ 23 h 332"/>
                <a:gd name="T4" fmla="*/ 131 w 460"/>
                <a:gd name="T5" fmla="*/ 1 h 332"/>
                <a:gd name="T6" fmla="*/ 63 w 460"/>
                <a:gd name="T7" fmla="*/ 45 h 332"/>
                <a:gd name="T8" fmla="*/ 53 w 460"/>
                <a:gd name="T9" fmla="*/ 54 h 332"/>
                <a:gd name="T10" fmla="*/ 52 w 460"/>
                <a:gd name="T11" fmla="*/ 55 h 332"/>
                <a:gd name="T12" fmla="*/ 52 w 460"/>
                <a:gd name="T13" fmla="*/ 55 h 332"/>
                <a:gd name="T14" fmla="*/ 35 w 460"/>
                <a:gd name="T15" fmla="*/ 113 h 332"/>
                <a:gd name="T16" fmla="*/ 29 w 460"/>
                <a:gd name="T17" fmla="*/ 314 h 332"/>
                <a:gd name="T18" fmla="*/ 29 w 460"/>
                <a:gd name="T19" fmla="*/ 315 h 332"/>
                <a:gd name="T20" fmla="*/ 32 w 460"/>
                <a:gd name="T21" fmla="*/ 324 h 332"/>
                <a:gd name="T22" fmla="*/ 40 w 460"/>
                <a:gd name="T23" fmla="*/ 311 h 332"/>
                <a:gd name="T24" fmla="*/ 47 w 460"/>
                <a:gd name="T25" fmla="*/ 264 h 332"/>
                <a:gd name="T26" fmla="*/ 68 w 460"/>
                <a:gd name="T27" fmla="*/ 172 h 332"/>
                <a:gd name="T28" fmla="*/ 75 w 460"/>
                <a:gd name="T29" fmla="*/ 173 h 332"/>
                <a:gd name="T30" fmla="*/ 338 w 460"/>
                <a:gd name="T31" fmla="*/ 218 h 332"/>
                <a:gd name="T32" fmla="*/ 327 w 460"/>
                <a:gd name="T33" fmla="*/ 209 h 332"/>
                <a:gd name="T34" fmla="*/ 381 w 460"/>
                <a:gd name="T35" fmla="*/ 193 h 332"/>
                <a:gd name="T36" fmla="*/ 400 w 460"/>
                <a:gd name="T37" fmla="*/ 191 h 332"/>
                <a:gd name="T38" fmla="*/ 410 w 460"/>
                <a:gd name="T39" fmla="*/ 204 h 332"/>
                <a:gd name="T40" fmla="*/ 418 w 460"/>
                <a:gd name="T41" fmla="*/ 245 h 332"/>
                <a:gd name="T42" fmla="*/ 431 w 460"/>
                <a:gd name="T43" fmla="*/ 332 h 332"/>
                <a:gd name="T44" fmla="*/ 440 w 460"/>
                <a:gd name="T45" fmla="*/ 324 h 332"/>
                <a:gd name="T46" fmla="*/ 453 w 460"/>
                <a:gd name="T47" fmla="*/ 213 h 332"/>
                <a:gd name="T48" fmla="*/ 455 w 460"/>
                <a:gd name="T49" fmla="*/ 14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332">
                  <a:moveTo>
                    <a:pt x="455" y="140"/>
                  </a:moveTo>
                  <a:cubicBezTo>
                    <a:pt x="420" y="0"/>
                    <a:pt x="202" y="9"/>
                    <a:pt x="117" y="23"/>
                  </a:cubicBezTo>
                  <a:cubicBezTo>
                    <a:pt x="116" y="15"/>
                    <a:pt x="131" y="1"/>
                    <a:pt x="131" y="1"/>
                  </a:cubicBezTo>
                  <a:cubicBezTo>
                    <a:pt x="99" y="16"/>
                    <a:pt x="75" y="34"/>
                    <a:pt x="63" y="45"/>
                  </a:cubicBezTo>
                  <a:cubicBezTo>
                    <a:pt x="59" y="48"/>
                    <a:pt x="56" y="51"/>
                    <a:pt x="53" y="54"/>
                  </a:cubicBezTo>
                  <a:cubicBezTo>
                    <a:pt x="52" y="55"/>
                    <a:pt x="52" y="55"/>
                    <a:pt x="52" y="55"/>
                  </a:cubicBezTo>
                  <a:cubicBezTo>
                    <a:pt x="52" y="55"/>
                    <a:pt x="52" y="55"/>
                    <a:pt x="52" y="55"/>
                  </a:cubicBezTo>
                  <a:cubicBezTo>
                    <a:pt x="34" y="74"/>
                    <a:pt x="31" y="95"/>
                    <a:pt x="35" y="113"/>
                  </a:cubicBezTo>
                  <a:cubicBezTo>
                    <a:pt x="13" y="157"/>
                    <a:pt x="0" y="223"/>
                    <a:pt x="29" y="314"/>
                  </a:cubicBezTo>
                  <a:cubicBezTo>
                    <a:pt x="29" y="314"/>
                    <a:pt x="29" y="315"/>
                    <a:pt x="29" y="315"/>
                  </a:cubicBezTo>
                  <a:cubicBezTo>
                    <a:pt x="30" y="318"/>
                    <a:pt x="31" y="321"/>
                    <a:pt x="32" y="324"/>
                  </a:cubicBezTo>
                  <a:cubicBezTo>
                    <a:pt x="40" y="311"/>
                    <a:pt x="40" y="311"/>
                    <a:pt x="40" y="311"/>
                  </a:cubicBezTo>
                  <a:cubicBezTo>
                    <a:pt x="40" y="311"/>
                    <a:pt x="42" y="290"/>
                    <a:pt x="47" y="264"/>
                  </a:cubicBezTo>
                  <a:cubicBezTo>
                    <a:pt x="68" y="172"/>
                    <a:pt x="68" y="172"/>
                    <a:pt x="68" y="172"/>
                  </a:cubicBezTo>
                  <a:cubicBezTo>
                    <a:pt x="68" y="172"/>
                    <a:pt x="71" y="172"/>
                    <a:pt x="75" y="173"/>
                  </a:cubicBezTo>
                  <a:cubicBezTo>
                    <a:pt x="127" y="192"/>
                    <a:pt x="223" y="220"/>
                    <a:pt x="338" y="218"/>
                  </a:cubicBezTo>
                  <a:cubicBezTo>
                    <a:pt x="327" y="209"/>
                    <a:pt x="327" y="209"/>
                    <a:pt x="327" y="209"/>
                  </a:cubicBezTo>
                  <a:cubicBezTo>
                    <a:pt x="327" y="209"/>
                    <a:pt x="351" y="203"/>
                    <a:pt x="381" y="193"/>
                  </a:cubicBezTo>
                  <a:cubicBezTo>
                    <a:pt x="387" y="193"/>
                    <a:pt x="394" y="192"/>
                    <a:pt x="400" y="191"/>
                  </a:cubicBezTo>
                  <a:cubicBezTo>
                    <a:pt x="410" y="204"/>
                    <a:pt x="410" y="204"/>
                    <a:pt x="410" y="204"/>
                  </a:cubicBezTo>
                  <a:cubicBezTo>
                    <a:pt x="410" y="204"/>
                    <a:pt x="415" y="232"/>
                    <a:pt x="418" y="245"/>
                  </a:cubicBezTo>
                  <a:cubicBezTo>
                    <a:pt x="421" y="257"/>
                    <a:pt x="431" y="332"/>
                    <a:pt x="431" y="332"/>
                  </a:cubicBezTo>
                  <a:cubicBezTo>
                    <a:pt x="440" y="324"/>
                    <a:pt x="440" y="324"/>
                    <a:pt x="440" y="324"/>
                  </a:cubicBezTo>
                  <a:cubicBezTo>
                    <a:pt x="440" y="324"/>
                    <a:pt x="452" y="234"/>
                    <a:pt x="453" y="213"/>
                  </a:cubicBezTo>
                  <a:cubicBezTo>
                    <a:pt x="453" y="195"/>
                    <a:pt x="460" y="154"/>
                    <a:pt x="455" y="140"/>
                  </a:cubicBezTo>
                </a:path>
              </a:pathLst>
            </a:custGeom>
            <a:solidFill>
              <a:srgbClr val="753C29"/>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41" name="Freeform 36"/>
            <p:cNvSpPr/>
            <p:nvPr/>
          </p:nvSpPr>
          <p:spPr bwMode="auto">
            <a:xfrm>
              <a:off x="1367104" y="6007082"/>
              <a:ext cx="348665" cy="125454"/>
            </a:xfrm>
            <a:custGeom>
              <a:avLst/>
              <a:gdLst>
                <a:gd name="T0" fmla="*/ 94 w 181"/>
                <a:gd name="T1" fmla="*/ 1 h 65"/>
                <a:gd name="T2" fmla="*/ 90 w 181"/>
                <a:gd name="T3" fmla="*/ 0 h 65"/>
                <a:gd name="T4" fmla="*/ 87 w 181"/>
                <a:gd name="T5" fmla="*/ 1 h 65"/>
                <a:gd name="T6" fmla="*/ 85 w 181"/>
                <a:gd name="T7" fmla="*/ 1 h 65"/>
                <a:gd name="T8" fmla="*/ 85 w 181"/>
                <a:gd name="T9" fmla="*/ 1 h 65"/>
                <a:gd name="T10" fmla="*/ 0 w 181"/>
                <a:gd name="T11" fmla="*/ 65 h 65"/>
                <a:gd name="T12" fmla="*/ 181 w 181"/>
                <a:gd name="T13" fmla="*/ 65 h 65"/>
                <a:gd name="T14" fmla="*/ 181 w 181"/>
                <a:gd name="T15" fmla="*/ 1 h 65"/>
                <a:gd name="T16" fmla="*/ 94 w 181"/>
                <a:gd name="T17"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 h="65">
                  <a:moveTo>
                    <a:pt x="94" y="1"/>
                  </a:moveTo>
                  <a:cubicBezTo>
                    <a:pt x="93" y="1"/>
                    <a:pt x="92" y="0"/>
                    <a:pt x="90" y="0"/>
                  </a:cubicBezTo>
                  <a:cubicBezTo>
                    <a:pt x="89" y="0"/>
                    <a:pt x="88" y="1"/>
                    <a:pt x="87" y="1"/>
                  </a:cubicBezTo>
                  <a:cubicBezTo>
                    <a:pt x="85" y="1"/>
                    <a:pt x="85" y="1"/>
                    <a:pt x="85" y="1"/>
                  </a:cubicBezTo>
                  <a:cubicBezTo>
                    <a:pt x="85" y="1"/>
                    <a:pt x="85" y="1"/>
                    <a:pt x="85" y="1"/>
                  </a:cubicBezTo>
                  <a:cubicBezTo>
                    <a:pt x="37" y="3"/>
                    <a:pt x="0" y="31"/>
                    <a:pt x="0" y="65"/>
                  </a:cubicBezTo>
                  <a:cubicBezTo>
                    <a:pt x="181" y="65"/>
                    <a:pt x="181" y="65"/>
                    <a:pt x="181" y="65"/>
                  </a:cubicBezTo>
                  <a:cubicBezTo>
                    <a:pt x="181" y="1"/>
                    <a:pt x="181" y="1"/>
                    <a:pt x="181" y="1"/>
                  </a:cubicBezTo>
                  <a:lnTo>
                    <a:pt x="94" y="1"/>
                  </a:lnTo>
                  <a:close/>
                </a:path>
              </a:pathLst>
            </a:custGeom>
            <a:solidFill>
              <a:srgbClr val="373844"/>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42" name="Freeform 37"/>
            <p:cNvSpPr/>
            <p:nvPr/>
          </p:nvSpPr>
          <p:spPr bwMode="auto">
            <a:xfrm>
              <a:off x="1845297" y="6007082"/>
              <a:ext cx="348665" cy="125454"/>
            </a:xfrm>
            <a:custGeom>
              <a:avLst/>
              <a:gdLst>
                <a:gd name="T0" fmla="*/ 87 w 181"/>
                <a:gd name="T1" fmla="*/ 1 h 65"/>
                <a:gd name="T2" fmla="*/ 91 w 181"/>
                <a:gd name="T3" fmla="*/ 0 h 65"/>
                <a:gd name="T4" fmla="*/ 94 w 181"/>
                <a:gd name="T5" fmla="*/ 1 h 65"/>
                <a:gd name="T6" fmla="*/ 96 w 181"/>
                <a:gd name="T7" fmla="*/ 1 h 65"/>
                <a:gd name="T8" fmla="*/ 96 w 181"/>
                <a:gd name="T9" fmla="*/ 1 h 65"/>
                <a:gd name="T10" fmla="*/ 181 w 181"/>
                <a:gd name="T11" fmla="*/ 65 h 65"/>
                <a:gd name="T12" fmla="*/ 0 w 181"/>
                <a:gd name="T13" fmla="*/ 65 h 65"/>
                <a:gd name="T14" fmla="*/ 0 w 181"/>
                <a:gd name="T15" fmla="*/ 1 h 65"/>
                <a:gd name="T16" fmla="*/ 87 w 181"/>
                <a:gd name="T17"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 h="65">
                  <a:moveTo>
                    <a:pt x="87" y="1"/>
                  </a:moveTo>
                  <a:cubicBezTo>
                    <a:pt x="88" y="1"/>
                    <a:pt x="89" y="0"/>
                    <a:pt x="91" y="0"/>
                  </a:cubicBezTo>
                  <a:cubicBezTo>
                    <a:pt x="92" y="0"/>
                    <a:pt x="93" y="1"/>
                    <a:pt x="94" y="1"/>
                  </a:cubicBezTo>
                  <a:cubicBezTo>
                    <a:pt x="96" y="1"/>
                    <a:pt x="96" y="1"/>
                    <a:pt x="96" y="1"/>
                  </a:cubicBezTo>
                  <a:cubicBezTo>
                    <a:pt x="96" y="1"/>
                    <a:pt x="96" y="1"/>
                    <a:pt x="96" y="1"/>
                  </a:cubicBezTo>
                  <a:cubicBezTo>
                    <a:pt x="144" y="3"/>
                    <a:pt x="181" y="31"/>
                    <a:pt x="181" y="65"/>
                  </a:cubicBezTo>
                  <a:cubicBezTo>
                    <a:pt x="0" y="65"/>
                    <a:pt x="0" y="65"/>
                    <a:pt x="0" y="65"/>
                  </a:cubicBezTo>
                  <a:cubicBezTo>
                    <a:pt x="0" y="1"/>
                    <a:pt x="0" y="1"/>
                    <a:pt x="0" y="1"/>
                  </a:cubicBezTo>
                  <a:lnTo>
                    <a:pt x="87" y="1"/>
                  </a:lnTo>
                  <a:close/>
                </a:path>
              </a:pathLst>
            </a:custGeom>
            <a:solidFill>
              <a:srgbClr val="2D2E3A"/>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43" name="Freeform 38"/>
            <p:cNvSpPr/>
            <p:nvPr/>
          </p:nvSpPr>
          <p:spPr bwMode="auto">
            <a:xfrm>
              <a:off x="1876253" y="4575763"/>
              <a:ext cx="316080" cy="74947"/>
            </a:xfrm>
            <a:custGeom>
              <a:avLst/>
              <a:gdLst>
                <a:gd name="T0" fmla="*/ 10 w 164"/>
                <a:gd name="T1" fmla="*/ 39 h 39"/>
                <a:gd name="T2" fmla="*/ 155 w 164"/>
                <a:gd name="T3" fmla="*/ 39 h 39"/>
                <a:gd name="T4" fmla="*/ 164 w 164"/>
                <a:gd name="T5" fmla="*/ 29 h 39"/>
                <a:gd name="T6" fmla="*/ 164 w 164"/>
                <a:gd name="T7" fmla="*/ 10 h 39"/>
                <a:gd name="T8" fmla="*/ 155 w 164"/>
                <a:gd name="T9" fmla="*/ 0 h 39"/>
                <a:gd name="T10" fmla="*/ 10 w 164"/>
                <a:gd name="T11" fmla="*/ 0 h 39"/>
                <a:gd name="T12" fmla="*/ 0 w 164"/>
                <a:gd name="T13" fmla="*/ 10 h 39"/>
                <a:gd name="T14" fmla="*/ 0 w 164"/>
                <a:gd name="T15" fmla="*/ 29 h 39"/>
                <a:gd name="T16" fmla="*/ 10 w 164"/>
                <a:gd name="T1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39">
                  <a:moveTo>
                    <a:pt x="10" y="39"/>
                  </a:moveTo>
                  <a:cubicBezTo>
                    <a:pt x="155" y="39"/>
                    <a:pt x="155" y="39"/>
                    <a:pt x="155" y="39"/>
                  </a:cubicBezTo>
                  <a:cubicBezTo>
                    <a:pt x="160" y="39"/>
                    <a:pt x="164" y="35"/>
                    <a:pt x="164" y="29"/>
                  </a:cubicBezTo>
                  <a:cubicBezTo>
                    <a:pt x="164" y="10"/>
                    <a:pt x="164" y="10"/>
                    <a:pt x="164" y="10"/>
                  </a:cubicBezTo>
                  <a:cubicBezTo>
                    <a:pt x="164" y="4"/>
                    <a:pt x="160" y="0"/>
                    <a:pt x="155" y="0"/>
                  </a:cubicBezTo>
                  <a:cubicBezTo>
                    <a:pt x="10" y="0"/>
                    <a:pt x="10" y="0"/>
                    <a:pt x="10" y="0"/>
                  </a:cubicBezTo>
                  <a:cubicBezTo>
                    <a:pt x="5" y="0"/>
                    <a:pt x="0" y="4"/>
                    <a:pt x="0" y="10"/>
                  </a:cubicBezTo>
                  <a:cubicBezTo>
                    <a:pt x="0" y="29"/>
                    <a:pt x="0" y="29"/>
                    <a:pt x="0" y="29"/>
                  </a:cubicBezTo>
                  <a:cubicBezTo>
                    <a:pt x="0" y="35"/>
                    <a:pt x="5" y="39"/>
                    <a:pt x="10" y="39"/>
                  </a:cubicBezTo>
                </a:path>
              </a:pathLst>
            </a:custGeom>
            <a:solidFill>
              <a:srgbClr val="63C3E4"/>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44" name="Freeform 39"/>
            <p:cNvSpPr/>
            <p:nvPr/>
          </p:nvSpPr>
          <p:spPr bwMode="auto">
            <a:xfrm>
              <a:off x="1357328" y="4575763"/>
              <a:ext cx="316080" cy="74947"/>
            </a:xfrm>
            <a:custGeom>
              <a:avLst/>
              <a:gdLst>
                <a:gd name="T0" fmla="*/ 9 w 164"/>
                <a:gd name="T1" fmla="*/ 39 h 39"/>
                <a:gd name="T2" fmla="*/ 154 w 164"/>
                <a:gd name="T3" fmla="*/ 39 h 39"/>
                <a:gd name="T4" fmla="*/ 164 w 164"/>
                <a:gd name="T5" fmla="*/ 29 h 39"/>
                <a:gd name="T6" fmla="*/ 164 w 164"/>
                <a:gd name="T7" fmla="*/ 10 h 39"/>
                <a:gd name="T8" fmla="*/ 154 w 164"/>
                <a:gd name="T9" fmla="*/ 0 h 39"/>
                <a:gd name="T10" fmla="*/ 9 w 164"/>
                <a:gd name="T11" fmla="*/ 0 h 39"/>
                <a:gd name="T12" fmla="*/ 0 w 164"/>
                <a:gd name="T13" fmla="*/ 10 h 39"/>
                <a:gd name="T14" fmla="*/ 0 w 164"/>
                <a:gd name="T15" fmla="*/ 29 h 39"/>
                <a:gd name="T16" fmla="*/ 9 w 164"/>
                <a:gd name="T1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39">
                  <a:moveTo>
                    <a:pt x="9" y="39"/>
                  </a:moveTo>
                  <a:cubicBezTo>
                    <a:pt x="154" y="39"/>
                    <a:pt x="154" y="39"/>
                    <a:pt x="154" y="39"/>
                  </a:cubicBezTo>
                  <a:cubicBezTo>
                    <a:pt x="160" y="39"/>
                    <a:pt x="164" y="35"/>
                    <a:pt x="164" y="29"/>
                  </a:cubicBezTo>
                  <a:cubicBezTo>
                    <a:pt x="164" y="10"/>
                    <a:pt x="164" y="10"/>
                    <a:pt x="164" y="10"/>
                  </a:cubicBezTo>
                  <a:cubicBezTo>
                    <a:pt x="164" y="4"/>
                    <a:pt x="160" y="0"/>
                    <a:pt x="154" y="0"/>
                  </a:cubicBezTo>
                  <a:cubicBezTo>
                    <a:pt x="9" y="0"/>
                    <a:pt x="9" y="0"/>
                    <a:pt x="9" y="0"/>
                  </a:cubicBezTo>
                  <a:cubicBezTo>
                    <a:pt x="4" y="0"/>
                    <a:pt x="0" y="4"/>
                    <a:pt x="0" y="10"/>
                  </a:cubicBezTo>
                  <a:cubicBezTo>
                    <a:pt x="0" y="29"/>
                    <a:pt x="0" y="29"/>
                    <a:pt x="0" y="29"/>
                  </a:cubicBezTo>
                  <a:cubicBezTo>
                    <a:pt x="0" y="35"/>
                    <a:pt x="4" y="39"/>
                    <a:pt x="9" y="39"/>
                  </a:cubicBezTo>
                </a:path>
              </a:pathLst>
            </a:custGeom>
            <a:solidFill>
              <a:srgbClr val="63C3E4"/>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45" name="Freeform 40"/>
            <p:cNvSpPr/>
            <p:nvPr/>
          </p:nvSpPr>
          <p:spPr bwMode="auto">
            <a:xfrm>
              <a:off x="2933653" y="3502069"/>
              <a:ext cx="572691" cy="153967"/>
            </a:xfrm>
            <a:custGeom>
              <a:avLst/>
              <a:gdLst>
                <a:gd name="T0" fmla="*/ 255 w 297"/>
                <a:gd name="T1" fmla="*/ 14 h 80"/>
                <a:gd name="T2" fmla="*/ 134 w 297"/>
                <a:gd name="T3" fmla="*/ 12 h 80"/>
                <a:gd name="T4" fmla="*/ 132 w 297"/>
                <a:gd name="T5" fmla="*/ 1 h 80"/>
                <a:gd name="T6" fmla="*/ 78 w 297"/>
                <a:gd name="T7" fmla="*/ 13 h 80"/>
                <a:gd name="T8" fmla="*/ 50 w 297"/>
                <a:gd name="T9" fmla="*/ 14 h 80"/>
                <a:gd name="T10" fmla="*/ 0 w 297"/>
                <a:gd name="T11" fmla="*/ 48 h 80"/>
                <a:gd name="T12" fmla="*/ 63 w 297"/>
                <a:gd name="T13" fmla="*/ 80 h 80"/>
                <a:gd name="T14" fmla="*/ 201 w 297"/>
                <a:gd name="T15" fmla="*/ 48 h 80"/>
                <a:gd name="T16" fmla="*/ 255 w 297"/>
                <a:gd name="T17" fmla="*/ 1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80">
                  <a:moveTo>
                    <a:pt x="255" y="14"/>
                  </a:moveTo>
                  <a:cubicBezTo>
                    <a:pt x="255" y="14"/>
                    <a:pt x="192" y="13"/>
                    <a:pt x="134" y="12"/>
                  </a:cubicBezTo>
                  <a:cubicBezTo>
                    <a:pt x="140" y="7"/>
                    <a:pt x="144" y="2"/>
                    <a:pt x="132" y="1"/>
                  </a:cubicBezTo>
                  <a:cubicBezTo>
                    <a:pt x="118" y="0"/>
                    <a:pt x="95" y="7"/>
                    <a:pt x="78" y="13"/>
                  </a:cubicBezTo>
                  <a:cubicBezTo>
                    <a:pt x="67" y="13"/>
                    <a:pt x="57" y="14"/>
                    <a:pt x="50" y="14"/>
                  </a:cubicBezTo>
                  <a:cubicBezTo>
                    <a:pt x="0" y="19"/>
                    <a:pt x="0" y="48"/>
                    <a:pt x="0" y="48"/>
                  </a:cubicBezTo>
                  <a:cubicBezTo>
                    <a:pt x="63" y="80"/>
                    <a:pt x="63" y="80"/>
                    <a:pt x="63" y="80"/>
                  </a:cubicBezTo>
                  <a:cubicBezTo>
                    <a:pt x="63" y="80"/>
                    <a:pt x="106" y="59"/>
                    <a:pt x="201" y="48"/>
                  </a:cubicBezTo>
                  <a:cubicBezTo>
                    <a:pt x="297" y="38"/>
                    <a:pt x="255" y="14"/>
                    <a:pt x="255" y="14"/>
                  </a:cubicBezTo>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46" name="Freeform 100"/>
            <p:cNvSpPr/>
            <p:nvPr/>
          </p:nvSpPr>
          <p:spPr bwMode="auto">
            <a:xfrm>
              <a:off x="1715769" y="3449932"/>
              <a:ext cx="181664" cy="39103"/>
            </a:xfrm>
            <a:custGeom>
              <a:avLst/>
              <a:gdLst>
                <a:gd name="T0" fmla="*/ 0 w 94"/>
                <a:gd name="T1" fmla="*/ 0 h 20"/>
                <a:gd name="T2" fmla="*/ 0 w 94"/>
                <a:gd name="T3" fmla="*/ 1 h 20"/>
                <a:gd name="T4" fmla="*/ 47 w 94"/>
                <a:gd name="T5" fmla="*/ 20 h 20"/>
                <a:gd name="T6" fmla="*/ 94 w 94"/>
                <a:gd name="T7" fmla="*/ 1 h 20"/>
                <a:gd name="T8" fmla="*/ 94 w 94"/>
                <a:gd name="T9" fmla="*/ 0 h 20"/>
                <a:gd name="T10" fmla="*/ 0 w 94"/>
                <a:gd name="T11" fmla="*/ 0 h 20"/>
              </a:gdLst>
              <a:ahLst/>
              <a:cxnLst>
                <a:cxn ang="0">
                  <a:pos x="T0" y="T1"/>
                </a:cxn>
                <a:cxn ang="0">
                  <a:pos x="T2" y="T3"/>
                </a:cxn>
                <a:cxn ang="0">
                  <a:pos x="T4" y="T5"/>
                </a:cxn>
                <a:cxn ang="0">
                  <a:pos x="T6" y="T7"/>
                </a:cxn>
                <a:cxn ang="0">
                  <a:pos x="T8" y="T9"/>
                </a:cxn>
                <a:cxn ang="0">
                  <a:pos x="T10" y="T11"/>
                </a:cxn>
              </a:cxnLst>
              <a:rect l="0" t="0" r="r" b="b"/>
              <a:pathLst>
                <a:path w="94" h="20">
                  <a:moveTo>
                    <a:pt x="0" y="0"/>
                  </a:moveTo>
                  <a:cubicBezTo>
                    <a:pt x="0" y="0"/>
                    <a:pt x="0" y="0"/>
                    <a:pt x="0" y="1"/>
                  </a:cubicBezTo>
                  <a:cubicBezTo>
                    <a:pt x="0" y="11"/>
                    <a:pt x="21" y="20"/>
                    <a:pt x="47" y="20"/>
                  </a:cubicBezTo>
                  <a:cubicBezTo>
                    <a:pt x="73" y="20"/>
                    <a:pt x="94" y="11"/>
                    <a:pt x="94" y="1"/>
                  </a:cubicBezTo>
                  <a:cubicBezTo>
                    <a:pt x="94" y="0"/>
                    <a:pt x="94" y="0"/>
                    <a:pt x="94" y="0"/>
                  </a:cubicBezTo>
                  <a:lnTo>
                    <a:pt x="0" y="0"/>
                  </a:lnTo>
                  <a:close/>
                </a:path>
              </a:pathLst>
            </a:custGeom>
            <a:solidFill>
              <a:srgbClr val="DDAA87"/>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47" name="Freeform 101"/>
            <p:cNvSpPr>
              <a:spLocks noEditPoints="1"/>
            </p:cNvSpPr>
            <p:nvPr/>
          </p:nvSpPr>
          <p:spPr bwMode="auto">
            <a:xfrm>
              <a:off x="1385026" y="3085789"/>
              <a:ext cx="780423" cy="242762"/>
            </a:xfrm>
            <a:custGeom>
              <a:avLst/>
              <a:gdLst>
                <a:gd name="T0" fmla="*/ 401 w 405"/>
                <a:gd name="T1" fmla="*/ 7 h 126"/>
                <a:gd name="T2" fmla="*/ 369 w 405"/>
                <a:gd name="T3" fmla="*/ 7 h 126"/>
                <a:gd name="T4" fmla="*/ 253 w 405"/>
                <a:gd name="T5" fmla="*/ 14 h 126"/>
                <a:gd name="T6" fmla="*/ 202 w 405"/>
                <a:gd name="T7" fmla="*/ 19 h 126"/>
                <a:gd name="T8" fmla="*/ 152 w 405"/>
                <a:gd name="T9" fmla="*/ 14 h 126"/>
                <a:gd name="T10" fmla="*/ 36 w 405"/>
                <a:gd name="T11" fmla="*/ 7 h 126"/>
                <a:gd name="T12" fmla="*/ 4 w 405"/>
                <a:gd name="T13" fmla="*/ 7 h 126"/>
                <a:gd name="T14" fmla="*/ 4 w 405"/>
                <a:gd name="T15" fmla="*/ 35 h 126"/>
                <a:gd name="T16" fmla="*/ 13 w 405"/>
                <a:gd name="T17" fmla="*/ 42 h 126"/>
                <a:gd name="T18" fmla="*/ 24 w 405"/>
                <a:gd name="T19" fmla="*/ 84 h 126"/>
                <a:gd name="T20" fmla="*/ 40 w 405"/>
                <a:gd name="T21" fmla="*/ 109 h 126"/>
                <a:gd name="T22" fmla="*/ 63 w 405"/>
                <a:gd name="T23" fmla="*/ 121 h 126"/>
                <a:gd name="T24" fmla="*/ 133 w 405"/>
                <a:gd name="T25" fmla="*/ 116 h 126"/>
                <a:gd name="T26" fmla="*/ 174 w 405"/>
                <a:gd name="T27" fmla="*/ 60 h 126"/>
                <a:gd name="T28" fmla="*/ 198 w 405"/>
                <a:gd name="T29" fmla="*/ 36 h 126"/>
                <a:gd name="T30" fmla="*/ 201 w 405"/>
                <a:gd name="T31" fmla="*/ 36 h 126"/>
                <a:gd name="T32" fmla="*/ 206 w 405"/>
                <a:gd name="T33" fmla="*/ 36 h 126"/>
                <a:gd name="T34" fmla="*/ 231 w 405"/>
                <a:gd name="T35" fmla="*/ 60 h 126"/>
                <a:gd name="T36" fmla="*/ 272 w 405"/>
                <a:gd name="T37" fmla="*/ 116 h 126"/>
                <a:gd name="T38" fmla="*/ 342 w 405"/>
                <a:gd name="T39" fmla="*/ 121 h 126"/>
                <a:gd name="T40" fmla="*/ 365 w 405"/>
                <a:gd name="T41" fmla="*/ 109 h 126"/>
                <a:gd name="T42" fmla="*/ 381 w 405"/>
                <a:gd name="T43" fmla="*/ 84 h 126"/>
                <a:gd name="T44" fmla="*/ 391 w 405"/>
                <a:gd name="T45" fmla="*/ 42 h 126"/>
                <a:gd name="T46" fmla="*/ 401 w 405"/>
                <a:gd name="T47" fmla="*/ 35 h 126"/>
                <a:gd name="T48" fmla="*/ 401 w 405"/>
                <a:gd name="T49" fmla="*/ 7 h 126"/>
                <a:gd name="T50" fmla="*/ 162 w 405"/>
                <a:gd name="T51" fmla="*/ 61 h 126"/>
                <a:gd name="T52" fmla="*/ 126 w 405"/>
                <a:gd name="T53" fmla="*/ 111 h 126"/>
                <a:gd name="T54" fmla="*/ 58 w 405"/>
                <a:gd name="T55" fmla="*/ 112 h 126"/>
                <a:gd name="T56" fmla="*/ 26 w 405"/>
                <a:gd name="T57" fmla="*/ 28 h 126"/>
                <a:gd name="T58" fmla="*/ 89 w 405"/>
                <a:gd name="T59" fmla="*/ 15 h 126"/>
                <a:gd name="T60" fmla="*/ 148 w 405"/>
                <a:gd name="T61" fmla="*/ 22 h 126"/>
                <a:gd name="T62" fmla="*/ 162 w 405"/>
                <a:gd name="T63" fmla="*/ 61 h 126"/>
                <a:gd name="T64" fmla="*/ 347 w 405"/>
                <a:gd name="T65" fmla="*/ 112 h 126"/>
                <a:gd name="T66" fmla="*/ 279 w 405"/>
                <a:gd name="T67" fmla="*/ 111 h 126"/>
                <a:gd name="T68" fmla="*/ 243 w 405"/>
                <a:gd name="T69" fmla="*/ 61 h 126"/>
                <a:gd name="T70" fmla="*/ 257 w 405"/>
                <a:gd name="T71" fmla="*/ 22 h 126"/>
                <a:gd name="T72" fmla="*/ 316 w 405"/>
                <a:gd name="T73" fmla="*/ 15 h 126"/>
                <a:gd name="T74" fmla="*/ 379 w 405"/>
                <a:gd name="T75" fmla="*/ 28 h 126"/>
                <a:gd name="T76" fmla="*/ 347 w 405"/>
                <a:gd name="T77" fmla="*/ 11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5" h="126">
                  <a:moveTo>
                    <a:pt x="401" y="7"/>
                  </a:moveTo>
                  <a:cubicBezTo>
                    <a:pt x="401" y="7"/>
                    <a:pt x="378" y="7"/>
                    <a:pt x="369" y="7"/>
                  </a:cubicBezTo>
                  <a:cubicBezTo>
                    <a:pt x="360" y="8"/>
                    <a:pt x="323" y="0"/>
                    <a:pt x="253" y="14"/>
                  </a:cubicBezTo>
                  <a:cubicBezTo>
                    <a:pt x="253" y="14"/>
                    <a:pt x="231" y="19"/>
                    <a:pt x="202" y="19"/>
                  </a:cubicBezTo>
                  <a:cubicBezTo>
                    <a:pt x="174" y="19"/>
                    <a:pt x="152" y="14"/>
                    <a:pt x="152" y="14"/>
                  </a:cubicBezTo>
                  <a:cubicBezTo>
                    <a:pt x="82" y="0"/>
                    <a:pt x="45" y="8"/>
                    <a:pt x="36" y="7"/>
                  </a:cubicBezTo>
                  <a:cubicBezTo>
                    <a:pt x="27" y="7"/>
                    <a:pt x="4" y="7"/>
                    <a:pt x="4" y="7"/>
                  </a:cubicBezTo>
                  <a:cubicBezTo>
                    <a:pt x="0" y="22"/>
                    <a:pt x="3" y="34"/>
                    <a:pt x="4" y="35"/>
                  </a:cubicBezTo>
                  <a:cubicBezTo>
                    <a:pt x="5" y="36"/>
                    <a:pt x="10" y="36"/>
                    <a:pt x="13" y="42"/>
                  </a:cubicBezTo>
                  <a:cubicBezTo>
                    <a:pt x="17" y="48"/>
                    <a:pt x="18" y="64"/>
                    <a:pt x="24" y="84"/>
                  </a:cubicBezTo>
                  <a:cubicBezTo>
                    <a:pt x="27" y="93"/>
                    <a:pt x="33" y="103"/>
                    <a:pt x="40" y="109"/>
                  </a:cubicBezTo>
                  <a:cubicBezTo>
                    <a:pt x="48" y="116"/>
                    <a:pt x="57" y="120"/>
                    <a:pt x="63" y="121"/>
                  </a:cubicBezTo>
                  <a:cubicBezTo>
                    <a:pt x="75" y="124"/>
                    <a:pt x="111" y="126"/>
                    <a:pt x="133" y="116"/>
                  </a:cubicBezTo>
                  <a:cubicBezTo>
                    <a:pt x="155" y="106"/>
                    <a:pt x="165" y="83"/>
                    <a:pt x="174" y="60"/>
                  </a:cubicBezTo>
                  <a:cubicBezTo>
                    <a:pt x="182" y="37"/>
                    <a:pt x="198" y="36"/>
                    <a:pt x="198" y="36"/>
                  </a:cubicBezTo>
                  <a:cubicBezTo>
                    <a:pt x="198" y="36"/>
                    <a:pt x="199" y="36"/>
                    <a:pt x="201" y="36"/>
                  </a:cubicBezTo>
                  <a:cubicBezTo>
                    <a:pt x="205" y="36"/>
                    <a:pt x="206" y="36"/>
                    <a:pt x="206" y="36"/>
                  </a:cubicBezTo>
                  <a:cubicBezTo>
                    <a:pt x="206" y="36"/>
                    <a:pt x="223" y="37"/>
                    <a:pt x="231" y="60"/>
                  </a:cubicBezTo>
                  <a:cubicBezTo>
                    <a:pt x="239" y="83"/>
                    <a:pt x="250" y="106"/>
                    <a:pt x="272" y="116"/>
                  </a:cubicBezTo>
                  <a:cubicBezTo>
                    <a:pt x="294" y="126"/>
                    <a:pt x="330" y="124"/>
                    <a:pt x="342" y="121"/>
                  </a:cubicBezTo>
                  <a:cubicBezTo>
                    <a:pt x="348" y="120"/>
                    <a:pt x="357" y="116"/>
                    <a:pt x="365" y="109"/>
                  </a:cubicBezTo>
                  <a:cubicBezTo>
                    <a:pt x="372" y="103"/>
                    <a:pt x="378" y="93"/>
                    <a:pt x="381" y="84"/>
                  </a:cubicBezTo>
                  <a:cubicBezTo>
                    <a:pt x="387" y="64"/>
                    <a:pt x="388" y="48"/>
                    <a:pt x="391" y="42"/>
                  </a:cubicBezTo>
                  <a:cubicBezTo>
                    <a:pt x="395" y="36"/>
                    <a:pt x="400" y="36"/>
                    <a:pt x="401" y="35"/>
                  </a:cubicBezTo>
                  <a:cubicBezTo>
                    <a:pt x="402" y="34"/>
                    <a:pt x="405" y="22"/>
                    <a:pt x="401" y="7"/>
                  </a:cubicBezTo>
                  <a:moveTo>
                    <a:pt x="162" y="61"/>
                  </a:moveTo>
                  <a:cubicBezTo>
                    <a:pt x="160" y="73"/>
                    <a:pt x="151" y="102"/>
                    <a:pt x="126" y="111"/>
                  </a:cubicBezTo>
                  <a:cubicBezTo>
                    <a:pt x="87" y="123"/>
                    <a:pt x="58" y="112"/>
                    <a:pt x="58" y="112"/>
                  </a:cubicBezTo>
                  <a:cubicBezTo>
                    <a:pt x="28" y="104"/>
                    <a:pt x="20" y="41"/>
                    <a:pt x="26" y="28"/>
                  </a:cubicBezTo>
                  <a:cubicBezTo>
                    <a:pt x="32" y="15"/>
                    <a:pt x="51" y="15"/>
                    <a:pt x="89" y="15"/>
                  </a:cubicBezTo>
                  <a:cubicBezTo>
                    <a:pt x="126" y="15"/>
                    <a:pt x="148" y="22"/>
                    <a:pt x="148" y="22"/>
                  </a:cubicBezTo>
                  <a:cubicBezTo>
                    <a:pt x="167" y="28"/>
                    <a:pt x="165" y="48"/>
                    <a:pt x="162" y="61"/>
                  </a:cubicBezTo>
                  <a:moveTo>
                    <a:pt x="347" y="112"/>
                  </a:moveTo>
                  <a:cubicBezTo>
                    <a:pt x="347" y="112"/>
                    <a:pt x="318" y="123"/>
                    <a:pt x="279" y="111"/>
                  </a:cubicBezTo>
                  <a:cubicBezTo>
                    <a:pt x="254" y="102"/>
                    <a:pt x="245" y="73"/>
                    <a:pt x="243" y="61"/>
                  </a:cubicBezTo>
                  <a:cubicBezTo>
                    <a:pt x="240" y="48"/>
                    <a:pt x="238" y="28"/>
                    <a:pt x="257" y="22"/>
                  </a:cubicBezTo>
                  <a:cubicBezTo>
                    <a:pt x="257" y="22"/>
                    <a:pt x="279" y="15"/>
                    <a:pt x="316" y="15"/>
                  </a:cubicBezTo>
                  <a:cubicBezTo>
                    <a:pt x="354" y="15"/>
                    <a:pt x="373" y="15"/>
                    <a:pt x="379" y="28"/>
                  </a:cubicBezTo>
                  <a:cubicBezTo>
                    <a:pt x="385" y="41"/>
                    <a:pt x="377" y="104"/>
                    <a:pt x="347" y="112"/>
                  </a:cubicBezTo>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grpSp>
    </p:spTree>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圆角矩形 59"/>
          <p:cNvSpPr/>
          <p:nvPr/>
        </p:nvSpPr>
        <p:spPr>
          <a:xfrm>
            <a:off x="2574334" y="1194043"/>
            <a:ext cx="9237133" cy="3805767"/>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8575" cap="flat" cmpd="sng" algn="ctr">
            <a:noFill/>
            <a:prstDash val="solid"/>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cxnSp>
        <p:nvCxnSpPr>
          <p:cNvPr id="37" name="直接连接符 36"/>
          <p:cNvCxnSpPr/>
          <p:nvPr/>
        </p:nvCxnSpPr>
        <p:spPr>
          <a:xfrm>
            <a:off x="143339" y="832152"/>
            <a:ext cx="10817981"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8" name="矩形 3"/>
          <p:cNvSpPr>
            <a:spLocks noChangeArrowheads="1"/>
          </p:cNvSpPr>
          <p:nvPr/>
        </p:nvSpPr>
        <p:spPr bwMode="auto">
          <a:xfrm>
            <a:off x="1775520" y="158143"/>
            <a:ext cx="153924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42" tIns="45722" rIns="91442" bIns="45722">
            <a:spAutoFit/>
          </a:bodyPr>
          <a:lstStyle/>
          <a:p>
            <a:r>
              <a:rPr lang="zh-CN" altLang="en-US" sz="2665" b="1" dirty="0">
                <a:solidFill>
                  <a:schemeClr val="tx1"/>
                </a:solidFill>
                <a:latin typeface="微软雅黑" panose="020B0503020204020204" charset="-122"/>
                <a:ea typeface="微软雅黑" panose="020B0503020204020204" charset="-122"/>
                <a:sym typeface="Arial" panose="020B0604020202020204" pitchFamily="34" charset="0"/>
              </a:rPr>
              <a:t>热点提示</a:t>
            </a:r>
            <a:endParaRPr lang="zh-CN" altLang="en-US" sz="2665" b="1" dirty="0">
              <a:solidFill>
                <a:schemeClr val="tx1"/>
              </a:solidFill>
              <a:latin typeface="微软雅黑" panose="020B0503020204020204" charset="-122"/>
              <a:ea typeface="微软雅黑" panose="020B0503020204020204" charset="-122"/>
              <a:sym typeface="Arial" panose="020B0604020202020204" pitchFamily="34" charset="0"/>
            </a:endParaRPr>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16103" y="68633"/>
            <a:ext cx="1232263" cy="734617"/>
          </a:xfrm>
          <a:prstGeom prst="rect">
            <a:avLst/>
          </a:prstGeom>
        </p:spPr>
      </p:pic>
      <p:grpSp>
        <p:nvGrpSpPr>
          <p:cNvPr id="36" name="Group 134"/>
          <p:cNvGrpSpPr/>
          <p:nvPr/>
        </p:nvGrpSpPr>
        <p:grpSpPr bwMode="auto">
          <a:xfrm>
            <a:off x="420628" y="1294745"/>
            <a:ext cx="2079457" cy="3042235"/>
            <a:chOff x="3606801" y="1272140"/>
            <a:chExt cx="1920875" cy="2970213"/>
          </a:xfrm>
        </p:grpSpPr>
        <p:sp>
          <p:nvSpPr>
            <p:cNvPr id="39" name="Freeform 37"/>
            <p:cNvSpPr/>
            <p:nvPr/>
          </p:nvSpPr>
          <p:spPr bwMode="auto">
            <a:xfrm>
              <a:off x="4586281" y="1272140"/>
              <a:ext cx="885459" cy="628818"/>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chemeClr val="tx2">
                <a:lumMod val="60000"/>
                <a:lumOff val="40000"/>
              </a:schemeClr>
            </a:solidFill>
            <a:ln w="9525">
              <a:noFill/>
              <a:round/>
            </a:ln>
          </p:spPr>
          <p:txBody>
            <a:bodyPr lIns="162560" tIns="81280" rIns="162560" bIns="81280"/>
            <a:lstStyle/>
            <a:p>
              <a:pPr defTabSz="1375410" eaLnBrk="1" hangingPunct="1">
                <a:defRPr/>
              </a:pPr>
              <a:endParaRPr lang="en-US" sz="3555">
                <a:solidFill>
                  <a:srgbClr val="262626"/>
                </a:solidFill>
                <a:latin typeface="Campton Light"/>
              </a:endParaRPr>
            </a:p>
          </p:txBody>
        </p:sp>
        <p:grpSp>
          <p:nvGrpSpPr>
            <p:cNvPr id="40" name="Group 104"/>
            <p:cNvGrpSpPr/>
            <p:nvPr/>
          </p:nvGrpSpPr>
          <p:grpSpPr>
            <a:xfrm>
              <a:off x="4089401" y="3400978"/>
              <a:ext cx="963612" cy="841375"/>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46" name="Freeform 36"/>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ln>
            </p:spPr>
            <p:txBody>
              <a:bodyPr lIns="162560" tIns="81280" rIns="162560" bIns="81280"/>
              <a:lstStyle/>
              <a:p>
                <a:pPr defTabSz="1375410" eaLnBrk="1" hangingPunct="1">
                  <a:defRPr/>
                </a:pPr>
                <a:endParaRPr lang="en-US" sz="3555">
                  <a:solidFill>
                    <a:srgbClr val="262626"/>
                  </a:solidFill>
                  <a:latin typeface="Campton Light"/>
                </a:endParaRPr>
              </a:p>
            </p:txBody>
          </p:sp>
          <p:sp>
            <p:nvSpPr>
              <p:cNvPr id="47"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ln>
            </p:spPr>
            <p:txBody>
              <a:bodyPr lIns="162560" tIns="81280" rIns="162560" bIns="81280"/>
              <a:lstStyle/>
              <a:p>
                <a:pPr defTabSz="1375410" eaLnBrk="1" hangingPunct="1">
                  <a:defRPr/>
                </a:pPr>
                <a:endParaRPr lang="en-US" sz="3555">
                  <a:solidFill>
                    <a:srgbClr val="262626"/>
                  </a:solidFill>
                  <a:latin typeface="Campton Light"/>
                </a:endParaRPr>
              </a:p>
            </p:txBody>
          </p:sp>
          <p:sp>
            <p:nvSpPr>
              <p:cNvPr id="48"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ln>
            </p:spPr>
            <p:txBody>
              <a:bodyPr lIns="162560" tIns="81280" rIns="162560" bIns="81280"/>
              <a:lstStyle/>
              <a:p>
                <a:pPr defTabSz="1375410" eaLnBrk="1" hangingPunct="1">
                  <a:defRPr/>
                </a:pPr>
                <a:endParaRPr lang="en-US" sz="3555">
                  <a:solidFill>
                    <a:srgbClr val="262626"/>
                  </a:solidFill>
                  <a:latin typeface="Campton Light"/>
                </a:endParaRPr>
              </a:p>
            </p:txBody>
          </p:sp>
        </p:grpSp>
        <p:sp>
          <p:nvSpPr>
            <p:cNvPr id="41" name="Freeform 40"/>
            <p:cNvSpPr/>
            <p:nvPr/>
          </p:nvSpPr>
          <p:spPr bwMode="auto">
            <a:xfrm>
              <a:off x="3662738" y="1272140"/>
              <a:ext cx="923543" cy="628818"/>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chemeClr val="tx2">
                <a:lumMod val="60000"/>
                <a:lumOff val="40000"/>
              </a:schemeClr>
            </a:solidFill>
            <a:ln w="9525">
              <a:noFill/>
              <a:round/>
            </a:ln>
          </p:spPr>
          <p:txBody>
            <a:bodyPr lIns="162560" tIns="81280" rIns="162560" bIns="81280"/>
            <a:lstStyle/>
            <a:p>
              <a:pPr defTabSz="1375410" eaLnBrk="1" hangingPunct="1">
                <a:defRPr/>
              </a:pPr>
              <a:endParaRPr lang="en-US" sz="3555">
                <a:solidFill>
                  <a:srgbClr val="262626"/>
                </a:solidFill>
                <a:latin typeface="Campton Light"/>
              </a:endParaRPr>
            </a:p>
          </p:txBody>
        </p:sp>
        <p:sp>
          <p:nvSpPr>
            <p:cNvPr id="42" name="Freeform 41"/>
            <p:cNvSpPr/>
            <p:nvPr/>
          </p:nvSpPr>
          <p:spPr bwMode="auto">
            <a:xfrm>
              <a:off x="4586281" y="1985516"/>
              <a:ext cx="941395" cy="639536"/>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chemeClr val="bg1">
                <a:lumMod val="85000"/>
              </a:schemeClr>
            </a:solidFill>
            <a:ln w="9525">
              <a:noFill/>
              <a:round/>
            </a:ln>
          </p:spPr>
          <p:txBody>
            <a:bodyPr lIns="162560" tIns="81280" rIns="162560" bIns="81280"/>
            <a:lstStyle/>
            <a:p>
              <a:pPr defTabSz="1375410" eaLnBrk="1" hangingPunct="1">
                <a:defRPr/>
              </a:pPr>
              <a:endParaRPr lang="en-US" sz="3555">
                <a:solidFill>
                  <a:srgbClr val="262626"/>
                </a:solidFill>
                <a:latin typeface="Campton Light"/>
              </a:endParaRPr>
            </a:p>
          </p:txBody>
        </p:sp>
        <p:sp>
          <p:nvSpPr>
            <p:cNvPr id="43" name="Freeform 42"/>
            <p:cNvSpPr/>
            <p:nvPr/>
          </p:nvSpPr>
          <p:spPr bwMode="auto">
            <a:xfrm>
              <a:off x="3606801" y="1985516"/>
              <a:ext cx="979480" cy="639536"/>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chemeClr val="bg1">
                <a:lumMod val="85000"/>
              </a:schemeClr>
            </a:solidFill>
            <a:ln w="9525">
              <a:noFill/>
              <a:round/>
            </a:ln>
          </p:spPr>
          <p:txBody>
            <a:bodyPr lIns="162560" tIns="81280" rIns="162560" bIns="81280"/>
            <a:lstStyle/>
            <a:p>
              <a:pPr defTabSz="1375410" eaLnBrk="1" hangingPunct="1">
                <a:defRPr/>
              </a:pPr>
              <a:endParaRPr lang="en-US" sz="3555" dirty="0">
                <a:solidFill>
                  <a:srgbClr val="262626"/>
                </a:solidFill>
                <a:latin typeface="Campton Light"/>
              </a:endParaRPr>
            </a:p>
          </p:txBody>
        </p:sp>
        <p:sp>
          <p:nvSpPr>
            <p:cNvPr id="44" name="Freeform 43"/>
            <p:cNvSpPr/>
            <p:nvPr/>
          </p:nvSpPr>
          <p:spPr bwMode="auto">
            <a:xfrm>
              <a:off x="3730575" y="2710800"/>
              <a:ext cx="855706" cy="640728"/>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chemeClr val="tx2">
                <a:lumMod val="40000"/>
                <a:lumOff val="60000"/>
              </a:schemeClr>
            </a:solidFill>
            <a:ln w="9525">
              <a:noFill/>
              <a:round/>
            </a:ln>
          </p:spPr>
          <p:txBody>
            <a:bodyPr lIns="162560" tIns="81280" rIns="162560" bIns="81280"/>
            <a:lstStyle/>
            <a:p>
              <a:pPr defTabSz="1375410" eaLnBrk="1" hangingPunct="1">
                <a:defRPr/>
              </a:pPr>
              <a:endParaRPr lang="en-US" sz="3555">
                <a:solidFill>
                  <a:srgbClr val="262626"/>
                </a:solidFill>
                <a:latin typeface="Campton Light"/>
              </a:endParaRPr>
            </a:p>
          </p:txBody>
        </p:sp>
        <p:sp>
          <p:nvSpPr>
            <p:cNvPr id="45" name="Freeform 44"/>
            <p:cNvSpPr/>
            <p:nvPr/>
          </p:nvSpPr>
          <p:spPr bwMode="auto">
            <a:xfrm>
              <a:off x="4586281" y="2710800"/>
              <a:ext cx="818812" cy="640728"/>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chemeClr val="tx2">
                <a:lumMod val="40000"/>
                <a:lumOff val="60000"/>
              </a:schemeClr>
            </a:solidFill>
            <a:ln w="9525">
              <a:noFill/>
              <a:round/>
            </a:ln>
          </p:spPr>
          <p:txBody>
            <a:bodyPr lIns="162560" tIns="81280" rIns="162560" bIns="81280"/>
            <a:lstStyle/>
            <a:p>
              <a:pPr defTabSz="1375410" eaLnBrk="1" hangingPunct="1">
                <a:defRPr/>
              </a:pPr>
              <a:endParaRPr lang="en-US" sz="3555">
                <a:solidFill>
                  <a:srgbClr val="262626"/>
                </a:solidFill>
                <a:latin typeface="Campton Light"/>
              </a:endParaRPr>
            </a:p>
          </p:txBody>
        </p:sp>
      </p:grpSp>
      <p:sp>
        <p:nvSpPr>
          <p:cNvPr id="2" name="矩形 1"/>
          <p:cNvSpPr/>
          <p:nvPr/>
        </p:nvSpPr>
        <p:spPr>
          <a:xfrm>
            <a:off x="2933700" y="1648460"/>
            <a:ext cx="8878147" cy="369125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ü"/>
              <a:defRPr/>
            </a:pPr>
            <a:r>
              <a:rPr lang="zh-CN" altLang="en-US" sz="2000" dirty="0">
                <a:ln>
                  <a:noFill/>
                </a:ln>
                <a:effectLst/>
                <a:uLnTx/>
                <a:uFillTx/>
                <a:latin typeface="微软雅黑" panose="020B0503020204020204" charset="-122"/>
                <a:ea typeface="微软雅黑" panose="020B0503020204020204" charset="-122"/>
                <a:cs typeface="+mn-ea"/>
                <a:sym typeface="+mn-ea"/>
              </a:rPr>
              <a:t>失败的研发活动所发生的研发费用也可享受加计扣除。</a:t>
            </a:r>
            <a:endParaRPr kumimoji="0" lang="en-US" altLang="zh-CN" sz="2000" b="0" i="0" u="none" strike="noStrike" kern="1200" cap="none" spc="0" normalizeH="0" baseline="0" noProof="1">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ü"/>
              <a:defRPr/>
            </a:pPr>
            <a:endParaRPr kumimoji="0" lang="en-US" altLang="zh-CN" sz="2000" b="0" i="0" u="none" strike="noStrike" kern="1200" cap="none" spc="0" normalizeH="0" baseline="0" noProof="1">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ü"/>
              <a:defRPr/>
            </a:pPr>
            <a:r>
              <a:rPr lang="zh-CN" altLang="en-US" sz="2000" dirty="0">
                <a:ln>
                  <a:noFill/>
                </a:ln>
                <a:effectLst/>
                <a:uLnTx/>
                <a:uFillTx/>
                <a:latin typeface="微软雅黑" panose="020B0503020204020204" charset="-122"/>
                <a:ea typeface="微软雅黑" panose="020B0503020204020204" charset="-122"/>
                <a:cs typeface="+mn-ea"/>
                <a:sym typeface="+mn-ea"/>
              </a:rPr>
              <a:t>享受了其他税收优惠的，可以叠加享受加计扣除。</a:t>
            </a:r>
            <a:endParaRPr kumimoji="0" lang="en-US" altLang="zh-CN" sz="2000" b="0" i="0" u="none" strike="noStrike" kern="1200" cap="none" spc="0" normalizeH="0" baseline="0" noProof="1">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ü"/>
              <a:defRPr/>
            </a:pPr>
            <a:endParaRPr kumimoji="0" lang="en-US" altLang="zh-CN" sz="2000" b="0" i="0" u="none" strike="noStrike" kern="1200" cap="none" spc="0" normalizeH="0" baseline="0" noProof="1">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ü"/>
              <a:defRPr/>
            </a:pPr>
            <a:r>
              <a:rPr lang="zh-CN" altLang="en-US" sz="2000" dirty="0">
                <a:ln>
                  <a:noFill/>
                </a:ln>
                <a:effectLst/>
                <a:uLnTx/>
                <a:uFillTx/>
                <a:latin typeface="微软雅黑" panose="020B0503020204020204" charset="-122"/>
                <a:ea typeface="微软雅黑" panose="020B0503020204020204" charset="-122"/>
                <a:cs typeface="+mn-ea"/>
                <a:sym typeface="+mn-ea"/>
              </a:rPr>
              <a:t>企业当年度亏损也可以享受加计扣除。</a:t>
            </a:r>
            <a:endParaRPr lang="zh-CN" altLang="en-US" sz="2000" dirty="0">
              <a:ln>
                <a:noFill/>
              </a:ln>
              <a:effectLst/>
              <a:uLnTx/>
              <a:uFillTx/>
              <a:latin typeface="微软雅黑" panose="020B0503020204020204" charset="-122"/>
              <a:ea typeface="微软雅黑" panose="020B0503020204020204" charset="-122"/>
              <a:cs typeface="+mn-ea"/>
              <a:sym typeface="+mn-ea"/>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ü"/>
              <a:defRPr/>
            </a:pPr>
            <a:endParaRPr kumimoji="0" lang="zh-CN" altLang="en-US" sz="2000" b="0" i="0" u="none" strike="noStrike" kern="1200" cap="none" spc="0" normalizeH="0" baseline="0" noProof="1" dirty="0">
              <a:ln>
                <a:noFill/>
              </a:ln>
              <a:solidFill>
                <a:schemeClr val="tx1"/>
              </a:solidFill>
              <a:effectLst/>
              <a:uLnTx/>
              <a:uFillTx/>
              <a:latin typeface="微软雅黑" panose="020B0503020204020204" charset="-122"/>
              <a:ea typeface="微软雅黑" panose="020B0503020204020204" charset="-122"/>
              <a:cs typeface="+mn-ea"/>
              <a:sym typeface="+mn-ea"/>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ü"/>
              <a:defRPr/>
            </a:pPr>
            <a:r>
              <a:rPr kumimoji="0" lang="zh-CN" altLang="zh-CN" sz="2000" b="0" i="0" u="none" strike="noStrike" kern="1200" cap="none" spc="0" normalizeH="0" baseline="0" noProof="1">
                <a:ln>
                  <a:noFill/>
                </a:ln>
                <a:solidFill>
                  <a:schemeClr val="tx1"/>
                </a:solidFill>
                <a:effectLst/>
                <a:uLnTx/>
                <a:uFillTx/>
                <a:latin typeface="微软雅黑" panose="020B0503020204020204" charset="-122"/>
                <a:ea typeface="微软雅黑" panose="020B0503020204020204" charset="-122"/>
                <a:cs typeface="+mn-cs"/>
              </a:rPr>
              <a:t>没有高新技术企业证书不影响享受研发费用加计扣除。</a:t>
            </a:r>
            <a:endParaRPr kumimoji="0" lang="zh-CN" altLang="zh-CN" sz="2000" b="0" i="0" u="none" strike="noStrike" kern="1200" cap="none" spc="0" normalizeH="0" baseline="0" noProof="1">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ü"/>
              <a:defRPr/>
            </a:pPr>
            <a:endParaRPr kumimoji="0" lang="zh-CN" altLang="zh-CN" sz="2000" b="0" i="0" u="none" strike="noStrike" kern="1200" cap="none" spc="0" normalizeH="0" baseline="0" noProof="1">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ü"/>
              <a:defRPr/>
            </a:pPr>
            <a:r>
              <a:rPr kumimoji="0" lang="zh-CN" altLang="zh-CN" sz="2000" b="0" i="0" u="none" strike="noStrike" kern="1200" cap="none" spc="0" normalizeH="0" baseline="0" noProof="1">
                <a:ln>
                  <a:noFill/>
                </a:ln>
                <a:solidFill>
                  <a:schemeClr val="tx1"/>
                </a:solidFill>
                <a:effectLst/>
                <a:uLnTx/>
                <a:uFillTx/>
                <a:latin typeface="微软雅黑" panose="020B0503020204020204" charset="-122"/>
                <a:ea typeface="微软雅黑" panose="020B0503020204020204" charset="-122"/>
                <a:cs typeface="+mn-cs"/>
              </a:rPr>
              <a:t>有高新</a:t>
            </a:r>
            <a:r>
              <a:rPr lang="zh-CN" altLang="zh-CN" sz="2000">
                <a:ln>
                  <a:noFill/>
                </a:ln>
                <a:effectLst/>
                <a:uLnTx/>
                <a:uFillTx/>
                <a:latin typeface="微软雅黑" panose="020B0503020204020204" charset="-122"/>
                <a:ea typeface="微软雅黑" panose="020B0503020204020204" charset="-122"/>
                <a:sym typeface="+mn-ea"/>
              </a:rPr>
              <a:t>技术企业证书但未享受税收优惠也不影响享受研发费用加计扣除。</a:t>
            </a:r>
            <a:endParaRPr kumimoji="0" lang="en-US" altLang="zh-CN" sz="2000" b="0" i="0" u="none" strike="noStrike" kern="1200" cap="none" spc="0" normalizeH="0" baseline="0" noProof="1">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endParaRPr kumimoji="0" lang="en-US" altLang="zh-CN" sz="2400" b="0" i="0" u="none" strike="noStrike" kern="1200" cap="none" spc="0" normalizeH="0" baseline="0" noProof="1">
              <a:ln>
                <a:noFill/>
              </a:ln>
              <a:solidFill>
                <a:schemeClr val="tx1"/>
              </a:solidFill>
              <a:effectLst/>
              <a:uLnTx/>
              <a:uFillTx/>
              <a:latin typeface="微软雅黑" panose="020B0503020204020204" charset="-122"/>
              <a:ea typeface="微软雅黑" panose="020B0503020204020204" charset="-122"/>
              <a:cs typeface="+mn-cs"/>
            </a:endParaRPr>
          </a:p>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lang="zh-CN" altLang="en-US" sz="2400" dirty="0">
                <a:ln>
                  <a:noFill/>
                </a:ln>
                <a:effectLst/>
                <a:uLnTx/>
                <a:uFillTx/>
                <a:latin typeface="微软雅黑" panose="020B0503020204020204" charset="-122"/>
                <a:ea typeface="微软雅黑" panose="020B0503020204020204" charset="-122"/>
                <a:cs typeface="+mn-ea"/>
                <a:sym typeface="+mn-ea"/>
              </a:rPr>
              <a:t>       </a:t>
            </a:r>
            <a:endParaRPr lang="zh-CN" altLang="zh-CN" sz="2400" dirty="0">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47"/>
          <p:cNvGrpSpPr/>
          <p:nvPr/>
        </p:nvGrpSpPr>
        <p:grpSpPr bwMode="auto">
          <a:xfrm>
            <a:off x="504537" y="1302499"/>
            <a:ext cx="319051" cy="465700"/>
            <a:chOff x="3582988" y="3510757"/>
            <a:chExt cx="319088" cy="465138"/>
          </a:xfrm>
          <a:solidFill>
            <a:schemeClr val="bg1"/>
          </a:solidFill>
        </p:grpSpPr>
        <p:sp>
          <p:nvSpPr>
            <p:cNvPr id="49"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33865" tIns="33865" rIns="33865" bIns="33865" anchor="ctr"/>
            <a:lstStyle/>
            <a:p>
              <a:pPr algn="ctr" defTabSz="171450">
                <a:defRPr/>
              </a:pPr>
              <a:endParaRPr lang="en-US" sz="1465" dirty="0">
                <a:solidFill>
                  <a:srgbClr val="FFFFFF"/>
                </a:solidFill>
                <a:effectLst>
                  <a:outerShdw blurRad="38100" dist="38100" dir="2700000" algn="tl">
                    <a:srgbClr val="000000"/>
                  </a:outerShdw>
                </a:effectLst>
                <a:latin typeface="+mj-ea"/>
                <a:ea typeface="+mj-ea"/>
                <a:sym typeface="Gill Sans" charset="0"/>
              </a:endParaRPr>
            </a:p>
          </p:txBody>
        </p:sp>
        <p:sp>
          <p:nvSpPr>
            <p:cNvPr id="50"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33865" tIns="33865" rIns="33865" bIns="33865" anchor="ctr"/>
            <a:lstStyle/>
            <a:p>
              <a:pPr algn="ctr" defTabSz="171450">
                <a:defRPr/>
              </a:pPr>
              <a:endParaRPr lang="en-US" sz="1465" dirty="0">
                <a:solidFill>
                  <a:srgbClr val="FFFFFF"/>
                </a:solidFill>
                <a:effectLst>
                  <a:outerShdw blurRad="38100" dist="38100" dir="2700000" algn="tl">
                    <a:srgbClr val="000000"/>
                  </a:outerShdw>
                </a:effectLst>
                <a:latin typeface="+mj-ea"/>
                <a:ea typeface="+mj-ea"/>
                <a:sym typeface="Gill Sans" charset="0"/>
              </a:endParaRPr>
            </a:p>
          </p:txBody>
        </p:sp>
      </p:grpSp>
      <p:cxnSp>
        <p:nvCxnSpPr>
          <p:cNvPr id="2" name="直接连接符 1"/>
          <p:cNvCxnSpPr/>
          <p:nvPr/>
        </p:nvCxnSpPr>
        <p:spPr>
          <a:xfrm>
            <a:off x="142876" y="831849"/>
            <a:ext cx="10818813"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6" name="矩形 59"/>
          <p:cNvSpPr>
            <a:spLocks noChangeArrowheads="1"/>
          </p:cNvSpPr>
          <p:nvPr/>
        </p:nvSpPr>
        <p:spPr bwMode="auto">
          <a:xfrm>
            <a:off x="0" y="196596"/>
            <a:ext cx="284988" cy="449580"/>
          </a:xfrm>
          <a:prstGeom prst="rect">
            <a:avLst/>
          </a:prstGeom>
          <a:solidFill>
            <a:srgbClr val="7030A0"/>
          </a:solidFill>
          <a:ln>
            <a:noFill/>
          </a:ln>
        </p:spPr>
        <p:txBody>
          <a:bodyPr anchor="ctr"/>
          <a:lstStyle>
            <a:lvl1pPr>
              <a:lnSpc>
                <a:spcPct val="90000"/>
              </a:lnSpc>
              <a:spcBef>
                <a:spcPts val="1000"/>
              </a:spcBef>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defTabSz="1290320" fontAlgn="auto">
              <a:lnSpc>
                <a:spcPct val="100000"/>
              </a:lnSpc>
              <a:spcBef>
                <a:spcPct val="0"/>
              </a:spcBef>
              <a:spcAft>
                <a:spcPts val="0"/>
              </a:spcAft>
              <a:buNone/>
              <a:defRPr/>
            </a:pPr>
            <a:endParaRPr lang="zh-CN" altLang="en-US" sz="1900" dirty="0">
              <a:solidFill>
                <a:srgbClr val="FFFFFF"/>
              </a:solidFill>
            </a:endParaRPr>
          </a:p>
        </p:txBody>
      </p:sp>
      <p:sp>
        <p:nvSpPr>
          <p:cNvPr id="16" name="矩形 60"/>
          <p:cNvSpPr>
            <a:spLocks noChangeArrowheads="1"/>
          </p:cNvSpPr>
          <p:nvPr/>
        </p:nvSpPr>
        <p:spPr bwMode="auto">
          <a:xfrm>
            <a:off x="284988" y="196596"/>
            <a:ext cx="143256" cy="449580"/>
          </a:xfrm>
          <a:prstGeom prst="rect">
            <a:avLst/>
          </a:prstGeom>
          <a:solidFill>
            <a:srgbClr val="FFC000"/>
          </a:solidFill>
          <a:ln>
            <a:noFill/>
          </a:ln>
        </p:spPr>
        <p:txBody>
          <a:bodyPr anchor="ctr"/>
          <a:lstStyle>
            <a:lvl1pPr>
              <a:lnSpc>
                <a:spcPct val="90000"/>
              </a:lnSpc>
              <a:spcBef>
                <a:spcPts val="1000"/>
              </a:spcBef>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defTabSz="1290320" fontAlgn="auto">
              <a:lnSpc>
                <a:spcPct val="100000"/>
              </a:lnSpc>
              <a:spcBef>
                <a:spcPct val="0"/>
              </a:spcBef>
              <a:spcAft>
                <a:spcPts val="0"/>
              </a:spcAft>
              <a:buNone/>
              <a:defRPr/>
            </a:pPr>
            <a:endParaRPr lang="zh-CN" altLang="en-US" sz="1900" dirty="0">
              <a:solidFill>
                <a:srgbClr val="FFFFFF"/>
              </a:solidFill>
            </a:endParaRPr>
          </a:p>
        </p:txBody>
      </p:sp>
      <p:sp>
        <p:nvSpPr>
          <p:cNvPr id="3" name="五边形 2"/>
          <p:cNvSpPr/>
          <p:nvPr/>
        </p:nvSpPr>
        <p:spPr>
          <a:xfrm>
            <a:off x="424435" y="199644"/>
            <a:ext cx="379476" cy="44653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p>
        </p:txBody>
      </p:sp>
      <p:sp>
        <p:nvSpPr>
          <p:cNvPr id="4" name="矩形 3"/>
          <p:cNvSpPr>
            <a:spLocks noChangeArrowheads="1"/>
          </p:cNvSpPr>
          <p:nvPr/>
        </p:nvSpPr>
        <p:spPr bwMode="auto">
          <a:xfrm>
            <a:off x="823722" y="224281"/>
            <a:ext cx="1219962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40" tIns="45720" rIns="91440" bIns="45720">
            <a:spAutoFit/>
          </a:bodyPr>
          <a:p>
            <a:pPr algn="l" defTabSz="685800">
              <a:buClrTx/>
              <a:buSzTx/>
              <a:buFontTx/>
              <a:defRPr/>
            </a:pPr>
            <a:r>
              <a:rPr lang="zh-CN" altLang="en-US" sz="3200" b="1" dirty="0">
                <a:solidFill>
                  <a:srgbClr val="047FBC"/>
                </a:solidFill>
                <a:latin typeface="微软雅黑" panose="020B0503020204020204" charset="-122"/>
                <a:ea typeface="微软雅黑" panose="020B0503020204020204" charset="-122"/>
                <a:sym typeface="+mn-ea"/>
              </a:rPr>
              <a:t>三、高新技术企业减按15％的税率征收企业所得税优惠政策</a:t>
            </a:r>
            <a:endParaRPr lang="zh-CN" altLang="en-US" sz="3200" b="1" dirty="0">
              <a:solidFill>
                <a:srgbClr val="047FBC"/>
              </a:solidFill>
              <a:latin typeface="微软雅黑" panose="020B0503020204020204" charset="-122"/>
              <a:ea typeface="微软雅黑" panose="020B0503020204020204" charset="-122"/>
              <a:sym typeface="微软雅黑" panose="020B0503020204020204" charset="-122"/>
            </a:endParaRPr>
          </a:p>
        </p:txBody>
      </p:sp>
      <p:sp>
        <p:nvSpPr>
          <p:cNvPr id="5" name="文本框 4"/>
          <p:cNvSpPr txBox="1"/>
          <p:nvPr/>
        </p:nvSpPr>
        <p:spPr>
          <a:xfrm>
            <a:off x="924560" y="1591945"/>
            <a:ext cx="8963025" cy="1863725"/>
          </a:xfrm>
          <a:prstGeom prst="rect">
            <a:avLst/>
          </a:prstGeom>
          <a:noFill/>
        </p:spPr>
        <p:txBody>
          <a:bodyPr wrap="square" rtlCol="0" anchor="t">
            <a:spAutoFit/>
          </a:bodyPr>
          <a:p>
            <a:pPr>
              <a:lnSpc>
                <a:spcPct val="130000"/>
              </a:lnSpc>
            </a:pPr>
            <a:r>
              <a:rPr lang="en-US" altLang="zh-CN" sz="3200"/>
              <a:t>         </a:t>
            </a:r>
            <a:r>
              <a:rPr lang="zh-CN" altLang="en-US" sz="3200" b="1">
                <a:solidFill>
                  <a:schemeClr val="tx1"/>
                </a:solidFill>
                <a:effectLst>
                  <a:outerShdw blurRad="38100" dist="19050" dir="2700000" algn="tl" rotWithShape="0">
                    <a:schemeClr val="dk1">
                      <a:alpha val="40000"/>
                    </a:schemeClr>
                  </a:outerShdw>
                </a:effectLst>
              </a:rPr>
              <a:t>国家重点扶持的高新技术企业减按 15%税率征收企业所得税。</a:t>
            </a:r>
            <a:endParaRPr lang="zh-CN" altLang="en-US" sz="3200" b="1">
              <a:solidFill>
                <a:schemeClr val="tx1"/>
              </a:solidFill>
              <a:effectLst>
                <a:outerShdw blurRad="38100" dist="19050" dir="2700000" algn="tl" rotWithShape="0">
                  <a:schemeClr val="dk1">
                    <a:alpha val="40000"/>
                  </a:schemeClr>
                </a:outerShdw>
              </a:effectLst>
            </a:endParaRPr>
          </a:p>
          <a:p>
            <a:endParaRPr lang="zh-CN" altLang="en-US" sz="3200"/>
          </a:p>
        </p:txBody>
      </p:sp>
      <p:sp>
        <p:nvSpPr>
          <p:cNvPr id="7" name="文本框 6"/>
          <p:cNvSpPr txBox="1"/>
          <p:nvPr/>
        </p:nvSpPr>
        <p:spPr>
          <a:xfrm>
            <a:off x="1646555" y="3655060"/>
            <a:ext cx="9526905" cy="460375"/>
          </a:xfrm>
          <a:prstGeom prst="rect">
            <a:avLst/>
          </a:prstGeom>
          <a:noFill/>
        </p:spPr>
        <p:txBody>
          <a:bodyPr wrap="square" rtlCol="0" anchor="t">
            <a:spAutoFit/>
          </a:bodyPr>
          <a:p>
            <a:pPr defTabSz="685800">
              <a:defRPr/>
            </a:pPr>
            <a:r>
              <a:rPr lang="zh-CN" altLang="en-US" sz="2400" b="1" dirty="0">
                <a:latin typeface="+mj-ea"/>
                <a:ea typeface="+mj-ea"/>
                <a:cs typeface="Lato Regular"/>
                <a:sym typeface="+mn-ea"/>
              </a:rPr>
              <a:t>《中华人民共和国企业所得税法》第二十八条第二款</a:t>
            </a:r>
            <a:endParaRPr lang="zh-CN" altLang="en-US" sz="2400" b="1" dirty="0">
              <a:latin typeface="+mj-ea"/>
              <a:ea typeface="+mj-ea"/>
              <a:cs typeface="Lato Regular"/>
              <a:sym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24" name="直接连接符 23"/>
          <p:cNvCxnSpPr/>
          <p:nvPr/>
        </p:nvCxnSpPr>
        <p:spPr>
          <a:xfrm>
            <a:off x="142876" y="831849"/>
            <a:ext cx="10818813"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6" name="矩形 59"/>
          <p:cNvSpPr>
            <a:spLocks noChangeArrowheads="1"/>
          </p:cNvSpPr>
          <p:nvPr/>
        </p:nvSpPr>
        <p:spPr bwMode="auto">
          <a:xfrm>
            <a:off x="0" y="196596"/>
            <a:ext cx="284988" cy="449580"/>
          </a:xfrm>
          <a:prstGeom prst="rect">
            <a:avLst/>
          </a:prstGeom>
          <a:solidFill>
            <a:srgbClr val="7030A0"/>
          </a:solidFill>
          <a:ln>
            <a:noFill/>
          </a:ln>
        </p:spPr>
        <p:txBody>
          <a:bodyPr anchor="ctr"/>
          <a:lstStyle>
            <a:lvl1pPr>
              <a:lnSpc>
                <a:spcPct val="90000"/>
              </a:lnSpc>
              <a:spcBef>
                <a:spcPts val="1000"/>
              </a:spcBef>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defTabSz="1290320" fontAlgn="auto">
              <a:lnSpc>
                <a:spcPct val="100000"/>
              </a:lnSpc>
              <a:spcBef>
                <a:spcPct val="0"/>
              </a:spcBef>
              <a:spcAft>
                <a:spcPts val="0"/>
              </a:spcAft>
              <a:buNone/>
              <a:defRPr/>
            </a:pPr>
            <a:endParaRPr lang="zh-CN" altLang="en-US" sz="1900" dirty="0">
              <a:solidFill>
                <a:srgbClr val="FFFFFF"/>
              </a:solidFill>
            </a:endParaRPr>
          </a:p>
        </p:txBody>
      </p:sp>
      <p:sp>
        <p:nvSpPr>
          <p:cNvPr id="4" name="矩形 60"/>
          <p:cNvSpPr>
            <a:spLocks noChangeArrowheads="1"/>
          </p:cNvSpPr>
          <p:nvPr/>
        </p:nvSpPr>
        <p:spPr bwMode="auto">
          <a:xfrm>
            <a:off x="284988" y="196596"/>
            <a:ext cx="143256" cy="449580"/>
          </a:xfrm>
          <a:prstGeom prst="rect">
            <a:avLst/>
          </a:prstGeom>
          <a:solidFill>
            <a:srgbClr val="FFC000"/>
          </a:solidFill>
          <a:ln>
            <a:noFill/>
          </a:ln>
        </p:spPr>
        <p:txBody>
          <a:bodyPr anchor="ctr"/>
          <a:lstStyle>
            <a:lvl1pPr>
              <a:lnSpc>
                <a:spcPct val="90000"/>
              </a:lnSpc>
              <a:spcBef>
                <a:spcPts val="1000"/>
              </a:spcBef>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defTabSz="1290320" fontAlgn="auto">
              <a:lnSpc>
                <a:spcPct val="100000"/>
              </a:lnSpc>
              <a:spcBef>
                <a:spcPct val="0"/>
              </a:spcBef>
              <a:spcAft>
                <a:spcPts val="0"/>
              </a:spcAft>
              <a:buNone/>
              <a:defRPr/>
            </a:pPr>
            <a:endParaRPr lang="zh-CN" altLang="en-US" sz="1900" dirty="0">
              <a:solidFill>
                <a:srgbClr val="FFFFFF"/>
              </a:solidFill>
            </a:endParaRPr>
          </a:p>
        </p:txBody>
      </p:sp>
      <p:sp>
        <p:nvSpPr>
          <p:cNvPr id="5" name="五边形 4"/>
          <p:cNvSpPr/>
          <p:nvPr/>
        </p:nvSpPr>
        <p:spPr>
          <a:xfrm>
            <a:off x="424435" y="199644"/>
            <a:ext cx="379476" cy="44653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p>
        </p:txBody>
      </p:sp>
      <p:sp>
        <p:nvSpPr>
          <p:cNvPr id="14" name="矩形 3"/>
          <p:cNvSpPr>
            <a:spLocks noChangeArrowheads="1"/>
          </p:cNvSpPr>
          <p:nvPr/>
        </p:nvSpPr>
        <p:spPr bwMode="auto">
          <a:xfrm>
            <a:off x="911352" y="145541"/>
            <a:ext cx="1219962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40" tIns="45720" rIns="91440" bIns="45720">
            <a:spAutoFit/>
          </a:bodyPr>
          <a:p>
            <a:pPr algn="l">
              <a:buClrTx/>
              <a:buSzTx/>
              <a:buFontTx/>
            </a:pPr>
            <a:r>
              <a:rPr lang="zh-CN" altLang="en-US" sz="2665" b="1" dirty="0">
                <a:latin typeface="微软雅黑" panose="020B0503020204020204" charset="-122"/>
                <a:ea typeface="微软雅黑" panose="020B0503020204020204" charset="-122"/>
                <a:sym typeface="微软雅黑" panose="020B0503020204020204" charset="-122"/>
              </a:rPr>
              <a:t>适用的对象</a:t>
            </a:r>
            <a:endParaRPr lang="zh-CN" altLang="en-US" sz="2665" b="1" dirty="0">
              <a:latin typeface="微软雅黑" panose="020B0503020204020204" charset="-122"/>
              <a:ea typeface="微软雅黑" panose="020B0503020204020204" charset="-122"/>
              <a:sym typeface="微软雅黑" panose="020B0503020204020204" charset="-122"/>
            </a:endParaRPr>
          </a:p>
        </p:txBody>
      </p:sp>
      <p:sp>
        <p:nvSpPr>
          <p:cNvPr id="100" name="文本框 99"/>
          <p:cNvSpPr txBox="1"/>
          <p:nvPr/>
        </p:nvSpPr>
        <p:spPr>
          <a:xfrm>
            <a:off x="1117600" y="1413510"/>
            <a:ext cx="9376410" cy="607695"/>
          </a:xfrm>
          <a:prstGeom prst="rect">
            <a:avLst/>
          </a:prstGeom>
          <a:noFill/>
          <a:ln w="9525">
            <a:noFill/>
          </a:ln>
        </p:spPr>
        <p:txBody>
          <a:bodyPr wrap="square">
            <a:spAutoFit/>
          </a:bodyPr>
          <a:p>
            <a:pPr indent="0">
              <a:lnSpc>
                <a:spcPct val="140000"/>
              </a:lnSpc>
            </a:pPr>
            <a:r>
              <a:rPr lang="en-US" altLang="zh-CN" sz="2400" b="0">
                <a:latin typeface="微软雅黑" panose="020B0503020204020204" charset="-122"/>
                <a:ea typeface="微软雅黑" panose="020B0503020204020204" charset="-122"/>
                <a:cs typeface="微软雅黑" panose="020B0503020204020204" charset="-122"/>
              </a:rPr>
              <a:t>       </a:t>
            </a:r>
            <a:endParaRPr lang="zh-CN" altLang="en-US" sz="2400" b="0">
              <a:latin typeface="微软雅黑" panose="020B0503020204020204" charset="-122"/>
              <a:ea typeface="微软雅黑" panose="020B0503020204020204" charset="-122"/>
              <a:cs typeface="微软雅黑" panose="020B0503020204020204" charset="-122"/>
            </a:endParaRPr>
          </a:p>
        </p:txBody>
      </p:sp>
      <p:graphicFrame>
        <p:nvGraphicFramePr>
          <p:cNvPr id="7" name="图示 6"/>
          <p:cNvGraphicFramePr/>
          <p:nvPr/>
        </p:nvGraphicFramePr>
        <p:xfrm>
          <a:off x="-264795" y="907415"/>
          <a:ext cx="8930005" cy="558292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8" name="文本框 7"/>
          <p:cNvSpPr txBox="1"/>
          <p:nvPr/>
        </p:nvSpPr>
        <p:spPr>
          <a:xfrm>
            <a:off x="7636510" y="2851150"/>
            <a:ext cx="3750310" cy="2027555"/>
          </a:xfrm>
          <a:prstGeom prst="rect">
            <a:avLst/>
          </a:prstGeom>
          <a:noFill/>
        </p:spPr>
        <p:txBody>
          <a:bodyPr wrap="square" rtlCol="0" anchor="t">
            <a:spAutoFit/>
          </a:bodyPr>
          <a:p>
            <a:pPr indent="0">
              <a:lnSpc>
                <a:spcPct val="140000"/>
              </a:lnSpc>
            </a:pPr>
            <a:r>
              <a:rPr lang="en-US" altLang="zh-CN">
                <a:latin typeface="微软雅黑" panose="020B0503020204020204" charset="-122"/>
                <a:ea typeface="微软雅黑" panose="020B0503020204020204" charset="-122"/>
                <a:cs typeface="微软雅黑" panose="020B0503020204020204" charset="-122"/>
                <a:sym typeface="+mn-ea"/>
              </a:rPr>
              <a:t>      </a:t>
            </a:r>
            <a:r>
              <a:rPr lang="zh-CN">
                <a:latin typeface="微软雅黑" panose="020B0503020204020204" charset="-122"/>
                <a:ea typeface="微软雅黑" panose="020B0503020204020204" charset="-122"/>
                <a:cs typeface="微软雅黑" panose="020B0503020204020204" charset="-122"/>
                <a:sym typeface="+mn-ea"/>
              </a:rPr>
              <a:t>高新技术企业要经过各省（自治区、直辖市、计划单 列市）科技行政管理部门同本级财政、税务部门组成的高新技术企业认定管理机构的认定。</a:t>
            </a:r>
            <a:endParaRPr lang="zh-CN" altLang="en-US"/>
          </a:p>
        </p:txBody>
      </p:sp>
    </p:spTree>
    <p:custDataLst>
      <p:tags r:id="rId6"/>
    </p:custDataLst>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1110252" y="172324"/>
            <a:ext cx="153924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42" tIns="45722" rIns="91442" bIns="45722">
            <a:spAutoFit/>
          </a:bodyPr>
          <a:lstStyle/>
          <a:p>
            <a:pPr algn="l">
              <a:buClrTx/>
              <a:buSzTx/>
              <a:buFontTx/>
            </a:pPr>
            <a:r>
              <a:rPr lang="zh-CN" altLang="en-US" sz="2665" b="1" dirty="0">
                <a:latin typeface="微软雅黑" panose="020B0503020204020204" charset="-122"/>
                <a:ea typeface="微软雅黑" panose="020B0503020204020204" charset="-122"/>
                <a:sym typeface="Arial" panose="020B0604020202020204" pitchFamily="34" charset="0"/>
              </a:rPr>
              <a:t>政策要点</a:t>
            </a:r>
            <a:endParaRPr lang="zh-CN" altLang="en-US" sz="2665" b="1" dirty="0">
              <a:latin typeface="微软雅黑" panose="020B0503020204020204" charset="-122"/>
              <a:ea typeface="微软雅黑" panose="020B0503020204020204" charset="-122"/>
              <a:sym typeface="Arial" panose="020B0604020202020204" pitchFamily="34" charset="0"/>
            </a:endParaRPr>
          </a:p>
        </p:txBody>
      </p:sp>
      <p:cxnSp>
        <p:nvCxnSpPr>
          <p:cNvPr id="24" name="直接连接符 23"/>
          <p:cNvCxnSpPr/>
          <p:nvPr/>
        </p:nvCxnSpPr>
        <p:spPr>
          <a:xfrm>
            <a:off x="143339" y="832152"/>
            <a:ext cx="10817981"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3" name="Group 4"/>
          <p:cNvGrpSpPr/>
          <p:nvPr/>
        </p:nvGrpSpPr>
        <p:grpSpPr>
          <a:xfrm>
            <a:off x="105833" y="3046095"/>
            <a:ext cx="2341880" cy="3683847"/>
            <a:chOff x="999702" y="2525317"/>
            <a:chExt cx="2506642" cy="3607219"/>
          </a:xfrm>
        </p:grpSpPr>
        <p:sp>
          <p:nvSpPr>
            <p:cNvPr id="18" name="Freeform 13"/>
            <p:cNvSpPr/>
            <p:nvPr/>
          </p:nvSpPr>
          <p:spPr bwMode="auto">
            <a:xfrm>
              <a:off x="2216772" y="3585162"/>
              <a:ext cx="857814" cy="680223"/>
            </a:xfrm>
            <a:custGeom>
              <a:avLst/>
              <a:gdLst>
                <a:gd name="T0" fmla="*/ 57 w 445"/>
                <a:gd name="T1" fmla="*/ 82 h 353"/>
                <a:gd name="T2" fmla="*/ 247 w 445"/>
                <a:gd name="T3" fmla="*/ 239 h 353"/>
                <a:gd name="T4" fmla="*/ 366 w 445"/>
                <a:gd name="T5" fmla="*/ 0 h 353"/>
                <a:gd name="T6" fmla="*/ 445 w 445"/>
                <a:gd name="T7" fmla="*/ 39 h 353"/>
                <a:gd name="T8" fmla="*/ 301 w 445"/>
                <a:gd name="T9" fmla="*/ 328 h 353"/>
                <a:gd name="T10" fmla="*/ 271 w 445"/>
                <a:gd name="T11" fmla="*/ 352 h 353"/>
                <a:gd name="T12" fmla="*/ 261 w 445"/>
                <a:gd name="T13" fmla="*/ 353 h 353"/>
                <a:gd name="T14" fmla="*/ 233 w 445"/>
                <a:gd name="T15" fmla="*/ 343 h 353"/>
                <a:gd name="T16" fmla="*/ 0 w 445"/>
                <a:gd name="T17" fmla="*/ 151 h 353"/>
                <a:gd name="T18" fmla="*/ 57 w 445"/>
                <a:gd name="T19"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5" h="353">
                  <a:moveTo>
                    <a:pt x="57" y="82"/>
                  </a:moveTo>
                  <a:cubicBezTo>
                    <a:pt x="247" y="239"/>
                    <a:pt x="247" y="239"/>
                    <a:pt x="247" y="239"/>
                  </a:cubicBezTo>
                  <a:cubicBezTo>
                    <a:pt x="366" y="0"/>
                    <a:pt x="366" y="0"/>
                    <a:pt x="366" y="0"/>
                  </a:cubicBezTo>
                  <a:cubicBezTo>
                    <a:pt x="445" y="39"/>
                    <a:pt x="445" y="39"/>
                    <a:pt x="445" y="39"/>
                  </a:cubicBezTo>
                  <a:cubicBezTo>
                    <a:pt x="301" y="328"/>
                    <a:pt x="301" y="328"/>
                    <a:pt x="301" y="328"/>
                  </a:cubicBezTo>
                  <a:cubicBezTo>
                    <a:pt x="295" y="340"/>
                    <a:pt x="284" y="349"/>
                    <a:pt x="271" y="352"/>
                  </a:cubicBezTo>
                  <a:cubicBezTo>
                    <a:pt x="268" y="352"/>
                    <a:pt x="264" y="353"/>
                    <a:pt x="261" y="353"/>
                  </a:cubicBezTo>
                  <a:cubicBezTo>
                    <a:pt x="251" y="353"/>
                    <a:pt x="241" y="349"/>
                    <a:pt x="233" y="343"/>
                  </a:cubicBezTo>
                  <a:cubicBezTo>
                    <a:pt x="0" y="151"/>
                    <a:pt x="0" y="151"/>
                    <a:pt x="0" y="151"/>
                  </a:cubicBezTo>
                  <a:lnTo>
                    <a:pt x="57" y="82"/>
                  </a:lnTo>
                  <a:close/>
                </a:path>
              </a:pathLst>
            </a:custGeom>
            <a:solidFill>
              <a:srgbClr val="63C3E4"/>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19" name="Rectangle 14"/>
            <p:cNvSpPr>
              <a:spLocks noChangeArrowheads="1"/>
            </p:cNvSpPr>
            <p:nvPr/>
          </p:nvSpPr>
          <p:spPr bwMode="auto">
            <a:xfrm>
              <a:off x="1606608" y="3579460"/>
              <a:ext cx="348665" cy="90425"/>
            </a:xfrm>
            <a:prstGeom prst="rect">
              <a:avLst/>
            </a:prstGeom>
            <a:solidFill>
              <a:srgbClr val="F4C8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5598" tIns="57798" rIns="115598" bIns="57798" numCol="1" anchor="t" anchorCtr="0" compatLnSpc="1"/>
            <a:lstStyle/>
            <a:p>
              <a:endParaRPr lang="en-US" sz="2275"/>
            </a:p>
          </p:txBody>
        </p:sp>
        <p:sp>
          <p:nvSpPr>
            <p:cNvPr id="20" name="Freeform 15"/>
            <p:cNvSpPr/>
            <p:nvPr/>
          </p:nvSpPr>
          <p:spPr bwMode="auto">
            <a:xfrm>
              <a:off x="1270977" y="2779485"/>
              <a:ext cx="618310" cy="863517"/>
            </a:xfrm>
            <a:custGeom>
              <a:avLst/>
              <a:gdLst>
                <a:gd name="T0" fmla="*/ 303 w 321"/>
                <a:gd name="T1" fmla="*/ 310 h 448"/>
                <a:gd name="T2" fmla="*/ 277 w 321"/>
                <a:gd name="T3" fmla="*/ 296 h 448"/>
                <a:gd name="T4" fmla="*/ 277 w 321"/>
                <a:gd name="T5" fmla="*/ 32 h 448"/>
                <a:gd name="T6" fmla="*/ 321 w 321"/>
                <a:gd name="T7" fmla="*/ 0 h 448"/>
                <a:gd name="T8" fmla="*/ 261 w 321"/>
                <a:gd name="T9" fmla="*/ 0 h 448"/>
                <a:gd name="T10" fmla="*/ 63 w 321"/>
                <a:gd name="T11" fmla="*/ 0 h 448"/>
                <a:gd name="T12" fmla="*/ 57 w 321"/>
                <a:gd name="T13" fmla="*/ 171 h 448"/>
                <a:gd name="T14" fmla="*/ 55 w 321"/>
                <a:gd name="T15" fmla="*/ 172 h 448"/>
                <a:gd name="T16" fmla="*/ 0 w 321"/>
                <a:gd name="T17" fmla="*/ 224 h 448"/>
                <a:gd name="T18" fmla="*/ 55 w 321"/>
                <a:gd name="T19" fmla="*/ 275 h 448"/>
                <a:gd name="T20" fmla="*/ 58 w 321"/>
                <a:gd name="T21" fmla="*/ 275 h 448"/>
                <a:gd name="T22" fmla="*/ 58 w 321"/>
                <a:gd name="T23" fmla="*/ 276 h 448"/>
                <a:gd name="T24" fmla="*/ 58 w 321"/>
                <a:gd name="T25" fmla="*/ 275 h 448"/>
                <a:gd name="T26" fmla="*/ 211 w 321"/>
                <a:gd name="T27" fmla="*/ 446 h 448"/>
                <a:gd name="T28" fmla="*/ 212 w 321"/>
                <a:gd name="T29" fmla="*/ 446 h 448"/>
                <a:gd name="T30" fmla="*/ 261 w 321"/>
                <a:gd name="T31" fmla="*/ 446 h 448"/>
                <a:gd name="T32" fmla="*/ 277 w 321"/>
                <a:gd name="T33" fmla="*/ 447 h 448"/>
                <a:gd name="T34" fmla="*/ 277 w 321"/>
                <a:gd name="T35" fmla="*/ 326 h 448"/>
                <a:gd name="T36" fmla="*/ 303 w 321"/>
                <a:gd name="T37" fmla="*/ 31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1" h="448">
                  <a:moveTo>
                    <a:pt x="303" y="310"/>
                  </a:moveTo>
                  <a:cubicBezTo>
                    <a:pt x="277" y="296"/>
                    <a:pt x="277" y="296"/>
                    <a:pt x="277" y="296"/>
                  </a:cubicBezTo>
                  <a:cubicBezTo>
                    <a:pt x="277" y="32"/>
                    <a:pt x="277" y="32"/>
                    <a:pt x="277" y="32"/>
                  </a:cubicBezTo>
                  <a:cubicBezTo>
                    <a:pt x="277" y="32"/>
                    <a:pt x="295" y="24"/>
                    <a:pt x="321" y="0"/>
                  </a:cubicBezTo>
                  <a:cubicBezTo>
                    <a:pt x="261" y="0"/>
                    <a:pt x="261" y="0"/>
                    <a:pt x="261" y="0"/>
                  </a:cubicBezTo>
                  <a:cubicBezTo>
                    <a:pt x="63" y="0"/>
                    <a:pt x="63" y="0"/>
                    <a:pt x="63" y="0"/>
                  </a:cubicBezTo>
                  <a:cubicBezTo>
                    <a:pt x="63" y="0"/>
                    <a:pt x="58" y="89"/>
                    <a:pt x="57" y="171"/>
                  </a:cubicBezTo>
                  <a:cubicBezTo>
                    <a:pt x="56" y="171"/>
                    <a:pt x="56" y="172"/>
                    <a:pt x="55" y="172"/>
                  </a:cubicBezTo>
                  <a:cubicBezTo>
                    <a:pt x="24" y="172"/>
                    <a:pt x="0" y="196"/>
                    <a:pt x="0" y="224"/>
                  </a:cubicBezTo>
                  <a:cubicBezTo>
                    <a:pt x="0" y="252"/>
                    <a:pt x="24" y="275"/>
                    <a:pt x="55" y="275"/>
                  </a:cubicBezTo>
                  <a:cubicBezTo>
                    <a:pt x="56" y="275"/>
                    <a:pt x="57" y="275"/>
                    <a:pt x="58" y="275"/>
                  </a:cubicBezTo>
                  <a:cubicBezTo>
                    <a:pt x="58" y="275"/>
                    <a:pt x="58" y="276"/>
                    <a:pt x="58" y="276"/>
                  </a:cubicBezTo>
                  <a:cubicBezTo>
                    <a:pt x="58" y="276"/>
                    <a:pt x="58" y="275"/>
                    <a:pt x="58" y="275"/>
                  </a:cubicBezTo>
                  <a:cubicBezTo>
                    <a:pt x="58" y="275"/>
                    <a:pt x="112" y="411"/>
                    <a:pt x="211" y="446"/>
                  </a:cubicBezTo>
                  <a:cubicBezTo>
                    <a:pt x="212" y="446"/>
                    <a:pt x="212" y="446"/>
                    <a:pt x="212" y="446"/>
                  </a:cubicBezTo>
                  <a:cubicBezTo>
                    <a:pt x="224" y="448"/>
                    <a:pt x="261" y="446"/>
                    <a:pt x="261" y="446"/>
                  </a:cubicBezTo>
                  <a:cubicBezTo>
                    <a:pt x="261" y="446"/>
                    <a:pt x="268" y="446"/>
                    <a:pt x="277" y="447"/>
                  </a:cubicBezTo>
                  <a:cubicBezTo>
                    <a:pt x="277" y="326"/>
                    <a:pt x="277" y="326"/>
                    <a:pt x="277" y="326"/>
                  </a:cubicBezTo>
                  <a:lnTo>
                    <a:pt x="303" y="310"/>
                  </a:lnTo>
                  <a:close/>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21" name="Freeform 16"/>
            <p:cNvSpPr/>
            <p:nvPr/>
          </p:nvSpPr>
          <p:spPr bwMode="auto">
            <a:xfrm>
              <a:off x="1829818" y="3629153"/>
              <a:ext cx="61913" cy="12220"/>
            </a:xfrm>
            <a:custGeom>
              <a:avLst/>
              <a:gdLst>
                <a:gd name="T0" fmla="*/ 20 w 32"/>
                <a:gd name="T1" fmla="*/ 5 h 6"/>
                <a:gd name="T2" fmla="*/ 32 w 32"/>
                <a:gd name="T3" fmla="*/ 0 h 6"/>
                <a:gd name="T4" fmla="*/ 0 w 32"/>
                <a:gd name="T5" fmla="*/ 6 h 6"/>
                <a:gd name="T6" fmla="*/ 20 w 32"/>
                <a:gd name="T7" fmla="*/ 5 h 6"/>
              </a:gdLst>
              <a:ahLst/>
              <a:cxnLst>
                <a:cxn ang="0">
                  <a:pos x="T0" y="T1"/>
                </a:cxn>
                <a:cxn ang="0">
                  <a:pos x="T2" y="T3"/>
                </a:cxn>
                <a:cxn ang="0">
                  <a:pos x="T4" y="T5"/>
                </a:cxn>
                <a:cxn ang="0">
                  <a:pos x="T6" y="T7"/>
                </a:cxn>
              </a:cxnLst>
              <a:rect l="0" t="0" r="r" b="b"/>
              <a:pathLst>
                <a:path w="32" h="6">
                  <a:moveTo>
                    <a:pt x="20" y="5"/>
                  </a:moveTo>
                  <a:cubicBezTo>
                    <a:pt x="24" y="4"/>
                    <a:pt x="28" y="2"/>
                    <a:pt x="32" y="0"/>
                  </a:cubicBezTo>
                  <a:cubicBezTo>
                    <a:pt x="19" y="3"/>
                    <a:pt x="8" y="5"/>
                    <a:pt x="0" y="6"/>
                  </a:cubicBezTo>
                  <a:cubicBezTo>
                    <a:pt x="8" y="6"/>
                    <a:pt x="16" y="6"/>
                    <a:pt x="20" y="5"/>
                  </a:cubicBezTo>
                  <a:close/>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22" name="Freeform 17"/>
            <p:cNvSpPr/>
            <p:nvPr/>
          </p:nvSpPr>
          <p:spPr bwMode="auto">
            <a:xfrm>
              <a:off x="1802935" y="3641372"/>
              <a:ext cx="25254" cy="3259"/>
            </a:xfrm>
            <a:custGeom>
              <a:avLst/>
              <a:gdLst>
                <a:gd name="T0" fmla="*/ 0 w 13"/>
                <a:gd name="T1" fmla="*/ 2 h 2"/>
                <a:gd name="T2" fmla="*/ 13 w 13"/>
                <a:gd name="T3" fmla="*/ 0 h 2"/>
                <a:gd name="T4" fmla="*/ 0 w 13"/>
                <a:gd name="T5" fmla="*/ 0 h 2"/>
                <a:gd name="T6" fmla="*/ 0 w 13"/>
                <a:gd name="T7" fmla="*/ 2 h 2"/>
              </a:gdLst>
              <a:ahLst/>
              <a:cxnLst>
                <a:cxn ang="0">
                  <a:pos x="T0" y="T1"/>
                </a:cxn>
                <a:cxn ang="0">
                  <a:pos x="T2" y="T3"/>
                </a:cxn>
                <a:cxn ang="0">
                  <a:pos x="T4" y="T5"/>
                </a:cxn>
                <a:cxn ang="0">
                  <a:pos x="T6" y="T7"/>
                </a:cxn>
              </a:cxnLst>
              <a:rect l="0" t="0" r="r" b="b"/>
              <a:pathLst>
                <a:path w="13" h="2">
                  <a:moveTo>
                    <a:pt x="0" y="2"/>
                  </a:moveTo>
                  <a:cubicBezTo>
                    <a:pt x="0" y="2"/>
                    <a:pt x="5" y="1"/>
                    <a:pt x="13" y="0"/>
                  </a:cubicBezTo>
                  <a:cubicBezTo>
                    <a:pt x="9" y="0"/>
                    <a:pt x="4" y="0"/>
                    <a:pt x="0" y="0"/>
                  </a:cubicBezTo>
                  <a:lnTo>
                    <a:pt x="0" y="2"/>
                  </a:lnTo>
                  <a:close/>
                </a:path>
              </a:pathLst>
            </a:custGeom>
            <a:solidFill>
              <a:srgbClr val="FFE9D9"/>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23" name="Freeform 18"/>
            <p:cNvSpPr/>
            <p:nvPr/>
          </p:nvSpPr>
          <p:spPr bwMode="auto">
            <a:xfrm>
              <a:off x="1802935" y="2779485"/>
              <a:ext cx="474119" cy="861888"/>
            </a:xfrm>
            <a:custGeom>
              <a:avLst/>
              <a:gdLst>
                <a:gd name="T0" fmla="*/ 187 w 246"/>
                <a:gd name="T1" fmla="*/ 276 h 447"/>
                <a:gd name="T2" fmla="*/ 191 w 246"/>
                <a:gd name="T3" fmla="*/ 276 h 447"/>
                <a:gd name="T4" fmla="*/ 246 w 246"/>
                <a:gd name="T5" fmla="*/ 225 h 447"/>
                <a:gd name="T6" fmla="*/ 191 w 246"/>
                <a:gd name="T7" fmla="*/ 174 h 447"/>
                <a:gd name="T8" fmla="*/ 189 w 246"/>
                <a:gd name="T9" fmla="*/ 171 h 447"/>
                <a:gd name="T10" fmla="*/ 182 w 246"/>
                <a:gd name="T11" fmla="*/ 0 h 447"/>
                <a:gd name="T12" fmla="*/ 45 w 246"/>
                <a:gd name="T13" fmla="*/ 0 h 447"/>
                <a:gd name="T14" fmla="*/ 0 w 246"/>
                <a:gd name="T15" fmla="*/ 32 h 447"/>
                <a:gd name="T16" fmla="*/ 0 w 246"/>
                <a:gd name="T17" fmla="*/ 447 h 447"/>
                <a:gd name="T18" fmla="*/ 13 w 246"/>
                <a:gd name="T19" fmla="*/ 447 h 447"/>
                <a:gd name="T20" fmla="*/ 45 w 246"/>
                <a:gd name="T21" fmla="*/ 441 h 447"/>
                <a:gd name="T22" fmla="*/ 187 w 246"/>
                <a:gd name="T23" fmla="*/ 276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6" h="447">
                  <a:moveTo>
                    <a:pt x="187" y="276"/>
                  </a:moveTo>
                  <a:cubicBezTo>
                    <a:pt x="189" y="276"/>
                    <a:pt x="190" y="276"/>
                    <a:pt x="191" y="276"/>
                  </a:cubicBezTo>
                  <a:cubicBezTo>
                    <a:pt x="221" y="276"/>
                    <a:pt x="246" y="253"/>
                    <a:pt x="246" y="225"/>
                  </a:cubicBezTo>
                  <a:cubicBezTo>
                    <a:pt x="246" y="196"/>
                    <a:pt x="221" y="174"/>
                    <a:pt x="191" y="174"/>
                  </a:cubicBezTo>
                  <a:cubicBezTo>
                    <a:pt x="190" y="174"/>
                    <a:pt x="189" y="171"/>
                    <a:pt x="189" y="171"/>
                  </a:cubicBezTo>
                  <a:cubicBezTo>
                    <a:pt x="187" y="89"/>
                    <a:pt x="182" y="0"/>
                    <a:pt x="182" y="0"/>
                  </a:cubicBezTo>
                  <a:cubicBezTo>
                    <a:pt x="45" y="0"/>
                    <a:pt x="45" y="0"/>
                    <a:pt x="45" y="0"/>
                  </a:cubicBezTo>
                  <a:cubicBezTo>
                    <a:pt x="19" y="24"/>
                    <a:pt x="0" y="32"/>
                    <a:pt x="0" y="32"/>
                  </a:cubicBezTo>
                  <a:cubicBezTo>
                    <a:pt x="0" y="447"/>
                    <a:pt x="0" y="447"/>
                    <a:pt x="0" y="447"/>
                  </a:cubicBezTo>
                  <a:cubicBezTo>
                    <a:pt x="4" y="447"/>
                    <a:pt x="9" y="447"/>
                    <a:pt x="13" y="447"/>
                  </a:cubicBezTo>
                  <a:cubicBezTo>
                    <a:pt x="21" y="446"/>
                    <a:pt x="33" y="444"/>
                    <a:pt x="45" y="441"/>
                  </a:cubicBezTo>
                  <a:cubicBezTo>
                    <a:pt x="137" y="400"/>
                    <a:pt x="187" y="276"/>
                    <a:pt x="187" y="276"/>
                  </a:cubicBezTo>
                  <a:close/>
                </a:path>
              </a:pathLst>
            </a:custGeom>
            <a:solidFill>
              <a:srgbClr val="FFE9D9"/>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5" name="Freeform 19"/>
            <p:cNvSpPr/>
            <p:nvPr/>
          </p:nvSpPr>
          <p:spPr bwMode="auto">
            <a:xfrm>
              <a:off x="1756501" y="4760685"/>
              <a:ext cx="317709" cy="1281426"/>
            </a:xfrm>
            <a:custGeom>
              <a:avLst/>
              <a:gdLst>
                <a:gd name="T0" fmla="*/ 109 w 390"/>
                <a:gd name="T1" fmla="*/ 1573 h 1573"/>
                <a:gd name="T2" fmla="*/ 336 w 390"/>
                <a:gd name="T3" fmla="*/ 1573 h 1573"/>
                <a:gd name="T4" fmla="*/ 390 w 390"/>
                <a:gd name="T5" fmla="*/ 0 h 1573"/>
                <a:gd name="T6" fmla="*/ 0 w 390"/>
                <a:gd name="T7" fmla="*/ 0 h 1573"/>
                <a:gd name="T8" fmla="*/ 109 w 390"/>
                <a:gd name="T9" fmla="*/ 1573 h 1573"/>
              </a:gdLst>
              <a:ahLst/>
              <a:cxnLst>
                <a:cxn ang="0">
                  <a:pos x="T0" y="T1"/>
                </a:cxn>
                <a:cxn ang="0">
                  <a:pos x="T2" y="T3"/>
                </a:cxn>
                <a:cxn ang="0">
                  <a:pos x="T4" y="T5"/>
                </a:cxn>
                <a:cxn ang="0">
                  <a:pos x="T6" y="T7"/>
                </a:cxn>
                <a:cxn ang="0">
                  <a:pos x="T8" y="T9"/>
                </a:cxn>
              </a:cxnLst>
              <a:rect l="0" t="0" r="r" b="b"/>
              <a:pathLst>
                <a:path w="390" h="1573">
                  <a:moveTo>
                    <a:pt x="109" y="1573"/>
                  </a:moveTo>
                  <a:lnTo>
                    <a:pt x="336" y="1573"/>
                  </a:lnTo>
                  <a:lnTo>
                    <a:pt x="390" y="0"/>
                  </a:lnTo>
                  <a:lnTo>
                    <a:pt x="0" y="0"/>
                  </a:lnTo>
                  <a:lnTo>
                    <a:pt x="109" y="1573"/>
                  </a:lnTo>
                  <a:close/>
                </a:path>
              </a:pathLst>
            </a:custGeom>
            <a:solidFill>
              <a:srgbClr val="373844"/>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6" name="Freeform 20"/>
            <p:cNvSpPr/>
            <p:nvPr/>
          </p:nvSpPr>
          <p:spPr bwMode="auto">
            <a:xfrm>
              <a:off x="1485226" y="4760685"/>
              <a:ext cx="319338" cy="1281426"/>
            </a:xfrm>
            <a:custGeom>
              <a:avLst/>
              <a:gdLst>
                <a:gd name="T0" fmla="*/ 283 w 392"/>
                <a:gd name="T1" fmla="*/ 1573 h 1573"/>
                <a:gd name="T2" fmla="*/ 56 w 392"/>
                <a:gd name="T3" fmla="*/ 1573 h 1573"/>
                <a:gd name="T4" fmla="*/ 0 w 392"/>
                <a:gd name="T5" fmla="*/ 0 h 1573"/>
                <a:gd name="T6" fmla="*/ 392 w 392"/>
                <a:gd name="T7" fmla="*/ 0 h 1573"/>
                <a:gd name="T8" fmla="*/ 283 w 392"/>
                <a:gd name="T9" fmla="*/ 1573 h 1573"/>
              </a:gdLst>
              <a:ahLst/>
              <a:cxnLst>
                <a:cxn ang="0">
                  <a:pos x="T0" y="T1"/>
                </a:cxn>
                <a:cxn ang="0">
                  <a:pos x="T2" y="T3"/>
                </a:cxn>
                <a:cxn ang="0">
                  <a:pos x="T4" y="T5"/>
                </a:cxn>
                <a:cxn ang="0">
                  <a:pos x="T6" y="T7"/>
                </a:cxn>
                <a:cxn ang="0">
                  <a:pos x="T8" y="T9"/>
                </a:cxn>
              </a:cxnLst>
              <a:rect l="0" t="0" r="r" b="b"/>
              <a:pathLst>
                <a:path w="392" h="1573">
                  <a:moveTo>
                    <a:pt x="283" y="1573"/>
                  </a:moveTo>
                  <a:lnTo>
                    <a:pt x="56" y="1573"/>
                  </a:lnTo>
                  <a:lnTo>
                    <a:pt x="0" y="0"/>
                  </a:lnTo>
                  <a:lnTo>
                    <a:pt x="392" y="0"/>
                  </a:lnTo>
                  <a:lnTo>
                    <a:pt x="283" y="1573"/>
                  </a:lnTo>
                  <a:close/>
                </a:path>
              </a:pathLst>
            </a:custGeom>
            <a:solidFill>
              <a:srgbClr val="2D2E3A"/>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7" name="Rectangle 21"/>
            <p:cNvSpPr>
              <a:spLocks noChangeArrowheads="1"/>
            </p:cNvSpPr>
            <p:nvPr/>
          </p:nvSpPr>
          <p:spPr bwMode="auto">
            <a:xfrm>
              <a:off x="1457529" y="3743202"/>
              <a:ext cx="634603" cy="618311"/>
            </a:xfrm>
            <a:prstGeom prst="rect">
              <a:avLst/>
            </a:prstGeom>
            <a:solidFill>
              <a:srgbClr val="E8E1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5598" tIns="57798" rIns="115598" bIns="57798" numCol="1" anchor="t" anchorCtr="0" compatLnSpc="1"/>
            <a:lstStyle/>
            <a:p>
              <a:endParaRPr lang="en-US" sz="2275"/>
            </a:p>
          </p:txBody>
        </p:sp>
        <p:sp>
          <p:nvSpPr>
            <p:cNvPr id="27" name="Rectangle 22"/>
            <p:cNvSpPr>
              <a:spLocks noChangeArrowheads="1"/>
            </p:cNvSpPr>
            <p:nvPr/>
          </p:nvSpPr>
          <p:spPr bwMode="auto">
            <a:xfrm>
              <a:off x="1694588" y="3669884"/>
              <a:ext cx="160484" cy="92869"/>
            </a:xfrm>
            <a:prstGeom prst="rect">
              <a:avLst/>
            </a:prstGeom>
            <a:solidFill>
              <a:srgbClr val="37384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5598" tIns="57798" rIns="115598" bIns="57798" numCol="1" anchor="t" anchorCtr="0" compatLnSpc="1"/>
            <a:lstStyle/>
            <a:p>
              <a:endParaRPr lang="en-US" sz="2275"/>
            </a:p>
          </p:txBody>
        </p:sp>
        <p:sp>
          <p:nvSpPr>
            <p:cNvPr id="8" name="Freeform 23"/>
            <p:cNvSpPr/>
            <p:nvPr/>
          </p:nvSpPr>
          <p:spPr bwMode="auto">
            <a:xfrm>
              <a:off x="1677481" y="3743202"/>
              <a:ext cx="194699" cy="1017484"/>
            </a:xfrm>
            <a:custGeom>
              <a:avLst/>
              <a:gdLst>
                <a:gd name="T0" fmla="*/ 0 w 239"/>
                <a:gd name="T1" fmla="*/ 1145 h 1249"/>
                <a:gd name="T2" fmla="*/ 121 w 239"/>
                <a:gd name="T3" fmla="*/ 1249 h 1249"/>
                <a:gd name="T4" fmla="*/ 239 w 239"/>
                <a:gd name="T5" fmla="*/ 1145 h 1249"/>
                <a:gd name="T6" fmla="*/ 154 w 239"/>
                <a:gd name="T7" fmla="*/ 0 h 1249"/>
                <a:gd name="T8" fmla="*/ 85 w 239"/>
                <a:gd name="T9" fmla="*/ 0 h 1249"/>
                <a:gd name="T10" fmla="*/ 0 w 239"/>
                <a:gd name="T11" fmla="*/ 1145 h 1249"/>
              </a:gdLst>
              <a:ahLst/>
              <a:cxnLst>
                <a:cxn ang="0">
                  <a:pos x="T0" y="T1"/>
                </a:cxn>
                <a:cxn ang="0">
                  <a:pos x="T2" y="T3"/>
                </a:cxn>
                <a:cxn ang="0">
                  <a:pos x="T4" y="T5"/>
                </a:cxn>
                <a:cxn ang="0">
                  <a:pos x="T6" y="T7"/>
                </a:cxn>
                <a:cxn ang="0">
                  <a:pos x="T8" y="T9"/>
                </a:cxn>
                <a:cxn ang="0">
                  <a:pos x="T10" y="T11"/>
                </a:cxn>
              </a:cxnLst>
              <a:rect l="0" t="0" r="r" b="b"/>
              <a:pathLst>
                <a:path w="239" h="1249">
                  <a:moveTo>
                    <a:pt x="0" y="1145"/>
                  </a:moveTo>
                  <a:lnTo>
                    <a:pt x="121" y="1249"/>
                  </a:lnTo>
                  <a:lnTo>
                    <a:pt x="239" y="1145"/>
                  </a:lnTo>
                  <a:lnTo>
                    <a:pt x="154" y="0"/>
                  </a:lnTo>
                  <a:lnTo>
                    <a:pt x="85" y="0"/>
                  </a:lnTo>
                  <a:lnTo>
                    <a:pt x="0" y="1145"/>
                  </a:lnTo>
                  <a:close/>
                </a:path>
              </a:pathLst>
            </a:custGeom>
            <a:solidFill>
              <a:srgbClr val="373844"/>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29" name="Freeform 24"/>
            <p:cNvSpPr/>
            <p:nvPr/>
          </p:nvSpPr>
          <p:spPr bwMode="auto">
            <a:xfrm>
              <a:off x="1825745" y="3669884"/>
              <a:ext cx="183294" cy="125454"/>
            </a:xfrm>
            <a:custGeom>
              <a:avLst/>
              <a:gdLst>
                <a:gd name="T0" fmla="*/ 50 w 225"/>
                <a:gd name="T1" fmla="*/ 154 h 154"/>
                <a:gd name="T2" fmla="*/ 225 w 225"/>
                <a:gd name="T3" fmla="*/ 90 h 154"/>
                <a:gd name="T4" fmla="*/ 225 w 225"/>
                <a:gd name="T5" fmla="*/ 0 h 154"/>
                <a:gd name="T6" fmla="*/ 0 w 225"/>
                <a:gd name="T7" fmla="*/ 0 h 154"/>
                <a:gd name="T8" fmla="*/ 50 w 225"/>
                <a:gd name="T9" fmla="*/ 154 h 154"/>
              </a:gdLst>
              <a:ahLst/>
              <a:cxnLst>
                <a:cxn ang="0">
                  <a:pos x="T0" y="T1"/>
                </a:cxn>
                <a:cxn ang="0">
                  <a:pos x="T2" y="T3"/>
                </a:cxn>
                <a:cxn ang="0">
                  <a:pos x="T4" y="T5"/>
                </a:cxn>
                <a:cxn ang="0">
                  <a:pos x="T6" y="T7"/>
                </a:cxn>
                <a:cxn ang="0">
                  <a:pos x="T8" y="T9"/>
                </a:cxn>
              </a:cxnLst>
              <a:rect l="0" t="0" r="r" b="b"/>
              <a:pathLst>
                <a:path w="225" h="154">
                  <a:moveTo>
                    <a:pt x="50" y="154"/>
                  </a:moveTo>
                  <a:lnTo>
                    <a:pt x="225" y="90"/>
                  </a:lnTo>
                  <a:lnTo>
                    <a:pt x="225" y="0"/>
                  </a:lnTo>
                  <a:lnTo>
                    <a:pt x="0" y="0"/>
                  </a:lnTo>
                  <a:lnTo>
                    <a:pt x="50" y="154"/>
                  </a:lnTo>
                  <a:close/>
                </a:path>
              </a:pathLst>
            </a:custGeom>
            <a:solidFill>
              <a:srgbClr val="FEF6FA"/>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11" name="Freeform 25"/>
            <p:cNvSpPr/>
            <p:nvPr/>
          </p:nvSpPr>
          <p:spPr bwMode="auto">
            <a:xfrm>
              <a:off x="1540622" y="3669884"/>
              <a:ext cx="183294" cy="125454"/>
            </a:xfrm>
            <a:custGeom>
              <a:avLst/>
              <a:gdLst>
                <a:gd name="T0" fmla="*/ 175 w 225"/>
                <a:gd name="T1" fmla="*/ 154 h 154"/>
                <a:gd name="T2" fmla="*/ 0 w 225"/>
                <a:gd name="T3" fmla="*/ 90 h 154"/>
                <a:gd name="T4" fmla="*/ 0 w 225"/>
                <a:gd name="T5" fmla="*/ 0 h 154"/>
                <a:gd name="T6" fmla="*/ 225 w 225"/>
                <a:gd name="T7" fmla="*/ 0 h 154"/>
                <a:gd name="T8" fmla="*/ 175 w 225"/>
                <a:gd name="T9" fmla="*/ 154 h 154"/>
              </a:gdLst>
              <a:ahLst/>
              <a:cxnLst>
                <a:cxn ang="0">
                  <a:pos x="T0" y="T1"/>
                </a:cxn>
                <a:cxn ang="0">
                  <a:pos x="T2" y="T3"/>
                </a:cxn>
                <a:cxn ang="0">
                  <a:pos x="T4" y="T5"/>
                </a:cxn>
                <a:cxn ang="0">
                  <a:pos x="T6" y="T7"/>
                </a:cxn>
                <a:cxn ang="0">
                  <a:pos x="T8" y="T9"/>
                </a:cxn>
              </a:cxnLst>
              <a:rect l="0" t="0" r="r" b="b"/>
              <a:pathLst>
                <a:path w="225" h="154">
                  <a:moveTo>
                    <a:pt x="175" y="154"/>
                  </a:moveTo>
                  <a:lnTo>
                    <a:pt x="0" y="90"/>
                  </a:lnTo>
                  <a:lnTo>
                    <a:pt x="0" y="0"/>
                  </a:lnTo>
                  <a:lnTo>
                    <a:pt x="225" y="0"/>
                  </a:lnTo>
                  <a:lnTo>
                    <a:pt x="175" y="154"/>
                  </a:lnTo>
                  <a:close/>
                </a:path>
              </a:pathLst>
            </a:custGeom>
            <a:solidFill>
              <a:srgbClr val="FEF6FA"/>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12" name="Freeform 26"/>
            <p:cNvSpPr/>
            <p:nvPr/>
          </p:nvSpPr>
          <p:spPr bwMode="auto">
            <a:xfrm>
              <a:off x="999702" y="3743202"/>
              <a:ext cx="382880" cy="1152714"/>
            </a:xfrm>
            <a:custGeom>
              <a:avLst/>
              <a:gdLst>
                <a:gd name="T0" fmla="*/ 126 w 199"/>
                <a:gd name="T1" fmla="*/ 590 h 598"/>
                <a:gd name="T2" fmla="*/ 40 w 199"/>
                <a:gd name="T3" fmla="*/ 598 h 598"/>
                <a:gd name="T4" fmla="*/ 117 w 199"/>
                <a:gd name="T5" fmla="*/ 0 h 598"/>
                <a:gd name="T6" fmla="*/ 199 w 199"/>
                <a:gd name="T7" fmla="*/ 21 h 598"/>
                <a:gd name="T8" fmla="*/ 126 w 199"/>
                <a:gd name="T9" fmla="*/ 590 h 598"/>
              </a:gdLst>
              <a:ahLst/>
              <a:cxnLst>
                <a:cxn ang="0">
                  <a:pos x="T0" y="T1"/>
                </a:cxn>
                <a:cxn ang="0">
                  <a:pos x="T2" y="T3"/>
                </a:cxn>
                <a:cxn ang="0">
                  <a:pos x="T4" y="T5"/>
                </a:cxn>
                <a:cxn ang="0">
                  <a:pos x="T6" y="T7"/>
                </a:cxn>
                <a:cxn ang="0">
                  <a:pos x="T8" y="T9"/>
                </a:cxn>
              </a:cxnLst>
              <a:rect l="0" t="0" r="r" b="b"/>
              <a:pathLst>
                <a:path w="199" h="598">
                  <a:moveTo>
                    <a:pt x="126" y="590"/>
                  </a:moveTo>
                  <a:cubicBezTo>
                    <a:pt x="98" y="593"/>
                    <a:pt x="69" y="596"/>
                    <a:pt x="40" y="598"/>
                  </a:cubicBezTo>
                  <a:cubicBezTo>
                    <a:pt x="0" y="397"/>
                    <a:pt x="27" y="192"/>
                    <a:pt x="117" y="0"/>
                  </a:cubicBezTo>
                  <a:cubicBezTo>
                    <a:pt x="144" y="7"/>
                    <a:pt x="172" y="14"/>
                    <a:pt x="199" y="21"/>
                  </a:cubicBezTo>
                  <a:cubicBezTo>
                    <a:pt x="113" y="204"/>
                    <a:pt x="88" y="398"/>
                    <a:pt x="126" y="590"/>
                  </a:cubicBezTo>
                </a:path>
              </a:pathLst>
            </a:custGeom>
            <a:solidFill>
              <a:srgbClr val="63C3E4"/>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32" name="Freeform 27"/>
            <p:cNvSpPr/>
            <p:nvPr/>
          </p:nvSpPr>
          <p:spPr bwMode="auto">
            <a:xfrm>
              <a:off x="1078722" y="4880437"/>
              <a:ext cx="223211" cy="163742"/>
            </a:xfrm>
            <a:custGeom>
              <a:avLst/>
              <a:gdLst>
                <a:gd name="T0" fmla="*/ 97 w 116"/>
                <a:gd name="T1" fmla="*/ 10 h 85"/>
                <a:gd name="T2" fmla="*/ 86 w 116"/>
                <a:gd name="T3" fmla="*/ 5 h 85"/>
                <a:gd name="T4" fmla="*/ 84 w 116"/>
                <a:gd name="T5" fmla="*/ 0 h 85"/>
                <a:gd name="T6" fmla="*/ 1 w 116"/>
                <a:gd name="T7" fmla="*/ 8 h 85"/>
                <a:gd name="T8" fmla="*/ 1 w 116"/>
                <a:gd name="T9" fmla="*/ 30 h 85"/>
                <a:gd name="T10" fmla="*/ 54 w 116"/>
                <a:gd name="T11" fmla="*/ 83 h 85"/>
                <a:gd name="T12" fmla="*/ 91 w 116"/>
                <a:gd name="T13" fmla="*/ 32 h 85"/>
                <a:gd name="T14" fmla="*/ 112 w 116"/>
                <a:gd name="T15" fmla="*/ 31 h 85"/>
                <a:gd name="T16" fmla="*/ 97 w 116"/>
                <a:gd name="T17" fmla="*/ 1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85">
                  <a:moveTo>
                    <a:pt x="97" y="10"/>
                  </a:moveTo>
                  <a:cubicBezTo>
                    <a:pt x="93" y="8"/>
                    <a:pt x="90" y="6"/>
                    <a:pt x="86" y="5"/>
                  </a:cubicBezTo>
                  <a:cubicBezTo>
                    <a:pt x="85" y="3"/>
                    <a:pt x="84" y="2"/>
                    <a:pt x="84" y="0"/>
                  </a:cubicBezTo>
                  <a:cubicBezTo>
                    <a:pt x="1" y="8"/>
                    <a:pt x="1" y="8"/>
                    <a:pt x="1" y="8"/>
                  </a:cubicBezTo>
                  <a:cubicBezTo>
                    <a:pt x="0" y="15"/>
                    <a:pt x="0" y="22"/>
                    <a:pt x="1" y="30"/>
                  </a:cubicBezTo>
                  <a:cubicBezTo>
                    <a:pt x="5" y="62"/>
                    <a:pt x="29" y="85"/>
                    <a:pt x="54" y="83"/>
                  </a:cubicBezTo>
                  <a:cubicBezTo>
                    <a:pt x="76" y="82"/>
                    <a:pt x="91" y="60"/>
                    <a:pt x="91" y="32"/>
                  </a:cubicBezTo>
                  <a:cubicBezTo>
                    <a:pt x="100" y="35"/>
                    <a:pt x="108" y="35"/>
                    <a:pt x="112" y="31"/>
                  </a:cubicBezTo>
                  <a:cubicBezTo>
                    <a:pt x="116" y="26"/>
                    <a:pt x="110" y="17"/>
                    <a:pt x="97" y="10"/>
                  </a:cubicBezTo>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33" name="Freeform 28"/>
            <p:cNvSpPr/>
            <p:nvPr/>
          </p:nvSpPr>
          <p:spPr bwMode="auto">
            <a:xfrm>
              <a:off x="1745096" y="3743202"/>
              <a:ext cx="581652" cy="1191002"/>
            </a:xfrm>
            <a:custGeom>
              <a:avLst/>
              <a:gdLst>
                <a:gd name="T0" fmla="*/ 55 w 302"/>
                <a:gd name="T1" fmla="*/ 618 h 618"/>
                <a:gd name="T2" fmla="*/ 54 w 302"/>
                <a:gd name="T3" fmla="*/ 618 h 618"/>
                <a:gd name="T4" fmla="*/ 52 w 302"/>
                <a:gd name="T5" fmla="*/ 618 h 618"/>
                <a:gd name="T6" fmla="*/ 1 w 302"/>
                <a:gd name="T7" fmla="*/ 580 h 618"/>
                <a:gd name="T8" fmla="*/ 0 w 302"/>
                <a:gd name="T9" fmla="*/ 580 h 618"/>
                <a:gd name="T10" fmla="*/ 0 w 302"/>
                <a:gd name="T11" fmla="*/ 304 h 618"/>
                <a:gd name="T12" fmla="*/ 134 w 302"/>
                <a:gd name="T13" fmla="*/ 0 h 618"/>
                <a:gd name="T14" fmla="*/ 302 w 302"/>
                <a:gd name="T15" fmla="*/ 0 h 618"/>
                <a:gd name="T16" fmla="*/ 236 w 302"/>
                <a:gd name="T17" fmla="*/ 304 h 618"/>
                <a:gd name="T18" fmla="*/ 236 w 302"/>
                <a:gd name="T19" fmla="*/ 618 h 618"/>
                <a:gd name="T20" fmla="*/ 55 w 302"/>
                <a:gd name="T21" fmla="*/ 618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618">
                  <a:moveTo>
                    <a:pt x="55" y="618"/>
                  </a:moveTo>
                  <a:cubicBezTo>
                    <a:pt x="54" y="618"/>
                    <a:pt x="54" y="618"/>
                    <a:pt x="54" y="618"/>
                  </a:cubicBezTo>
                  <a:cubicBezTo>
                    <a:pt x="54" y="618"/>
                    <a:pt x="53" y="618"/>
                    <a:pt x="52" y="618"/>
                  </a:cubicBezTo>
                  <a:cubicBezTo>
                    <a:pt x="26" y="618"/>
                    <a:pt x="4" y="602"/>
                    <a:pt x="1" y="580"/>
                  </a:cubicBezTo>
                  <a:cubicBezTo>
                    <a:pt x="0" y="580"/>
                    <a:pt x="0" y="580"/>
                    <a:pt x="0" y="580"/>
                  </a:cubicBezTo>
                  <a:cubicBezTo>
                    <a:pt x="0" y="304"/>
                    <a:pt x="0" y="304"/>
                    <a:pt x="0" y="304"/>
                  </a:cubicBezTo>
                  <a:cubicBezTo>
                    <a:pt x="134" y="0"/>
                    <a:pt x="134" y="0"/>
                    <a:pt x="134" y="0"/>
                  </a:cubicBezTo>
                  <a:cubicBezTo>
                    <a:pt x="302" y="0"/>
                    <a:pt x="302" y="0"/>
                    <a:pt x="302" y="0"/>
                  </a:cubicBezTo>
                  <a:cubicBezTo>
                    <a:pt x="236" y="304"/>
                    <a:pt x="236" y="304"/>
                    <a:pt x="236" y="304"/>
                  </a:cubicBezTo>
                  <a:cubicBezTo>
                    <a:pt x="236" y="618"/>
                    <a:pt x="236" y="618"/>
                    <a:pt x="236" y="618"/>
                  </a:cubicBezTo>
                  <a:lnTo>
                    <a:pt x="55" y="618"/>
                  </a:lnTo>
                  <a:close/>
                </a:path>
              </a:pathLst>
            </a:custGeom>
            <a:solidFill>
              <a:srgbClr val="98D5DC"/>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34" name="Freeform 29"/>
            <p:cNvSpPr/>
            <p:nvPr/>
          </p:nvSpPr>
          <p:spPr bwMode="auto">
            <a:xfrm>
              <a:off x="1745096" y="3704914"/>
              <a:ext cx="402431" cy="624013"/>
            </a:xfrm>
            <a:custGeom>
              <a:avLst/>
              <a:gdLst>
                <a:gd name="T0" fmla="*/ 265 w 494"/>
                <a:gd name="T1" fmla="*/ 383 h 766"/>
                <a:gd name="T2" fmla="*/ 0 w 494"/>
                <a:gd name="T3" fmla="*/ 766 h 766"/>
                <a:gd name="T4" fmla="*/ 333 w 494"/>
                <a:gd name="T5" fmla="*/ 0 h 766"/>
                <a:gd name="T6" fmla="*/ 494 w 494"/>
                <a:gd name="T7" fmla="*/ 47 h 766"/>
                <a:gd name="T8" fmla="*/ 385 w 494"/>
                <a:gd name="T9" fmla="*/ 203 h 766"/>
                <a:gd name="T10" fmla="*/ 272 w 494"/>
                <a:gd name="T11" fmla="*/ 371 h 766"/>
                <a:gd name="T12" fmla="*/ 265 w 494"/>
                <a:gd name="T13" fmla="*/ 383 h 766"/>
              </a:gdLst>
              <a:ahLst/>
              <a:cxnLst>
                <a:cxn ang="0">
                  <a:pos x="T0" y="T1"/>
                </a:cxn>
                <a:cxn ang="0">
                  <a:pos x="T2" y="T3"/>
                </a:cxn>
                <a:cxn ang="0">
                  <a:pos x="T4" y="T5"/>
                </a:cxn>
                <a:cxn ang="0">
                  <a:pos x="T6" y="T7"/>
                </a:cxn>
                <a:cxn ang="0">
                  <a:pos x="T8" y="T9"/>
                </a:cxn>
                <a:cxn ang="0">
                  <a:pos x="T10" y="T11"/>
                </a:cxn>
                <a:cxn ang="0">
                  <a:pos x="T12" y="T13"/>
                </a:cxn>
              </a:cxnLst>
              <a:rect l="0" t="0" r="r" b="b"/>
              <a:pathLst>
                <a:path w="494" h="766">
                  <a:moveTo>
                    <a:pt x="265" y="383"/>
                  </a:moveTo>
                  <a:lnTo>
                    <a:pt x="0" y="766"/>
                  </a:lnTo>
                  <a:lnTo>
                    <a:pt x="333" y="0"/>
                  </a:lnTo>
                  <a:lnTo>
                    <a:pt x="494" y="47"/>
                  </a:lnTo>
                  <a:lnTo>
                    <a:pt x="385" y="203"/>
                  </a:lnTo>
                  <a:lnTo>
                    <a:pt x="272" y="371"/>
                  </a:lnTo>
                  <a:lnTo>
                    <a:pt x="265" y="383"/>
                  </a:lnTo>
                  <a:close/>
                </a:path>
              </a:pathLst>
            </a:custGeom>
            <a:solidFill>
              <a:srgbClr val="63C3E4"/>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35" name="Freeform 30"/>
            <p:cNvSpPr/>
            <p:nvPr/>
          </p:nvSpPr>
          <p:spPr bwMode="auto">
            <a:xfrm>
              <a:off x="1222913" y="3743202"/>
              <a:ext cx="581652" cy="1191002"/>
            </a:xfrm>
            <a:custGeom>
              <a:avLst/>
              <a:gdLst>
                <a:gd name="T0" fmla="*/ 248 w 302"/>
                <a:gd name="T1" fmla="*/ 618 h 618"/>
                <a:gd name="T2" fmla="*/ 248 w 302"/>
                <a:gd name="T3" fmla="*/ 618 h 618"/>
                <a:gd name="T4" fmla="*/ 250 w 302"/>
                <a:gd name="T5" fmla="*/ 618 h 618"/>
                <a:gd name="T6" fmla="*/ 301 w 302"/>
                <a:gd name="T7" fmla="*/ 580 h 618"/>
                <a:gd name="T8" fmla="*/ 302 w 302"/>
                <a:gd name="T9" fmla="*/ 580 h 618"/>
                <a:gd name="T10" fmla="*/ 302 w 302"/>
                <a:gd name="T11" fmla="*/ 304 h 618"/>
                <a:gd name="T12" fmla="*/ 168 w 302"/>
                <a:gd name="T13" fmla="*/ 0 h 618"/>
                <a:gd name="T14" fmla="*/ 0 w 302"/>
                <a:gd name="T15" fmla="*/ 0 h 618"/>
                <a:gd name="T16" fmla="*/ 66 w 302"/>
                <a:gd name="T17" fmla="*/ 304 h 618"/>
                <a:gd name="T18" fmla="*/ 66 w 302"/>
                <a:gd name="T19" fmla="*/ 618 h 618"/>
                <a:gd name="T20" fmla="*/ 248 w 302"/>
                <a:gd name="T21" fmla="*/ 618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618">
                  <a:moveTo>
                    <a:pt x="248" y="618"/>
                  </a:moveTo>
                  <a:cubicBezTo>
                    <a:pt x="248" y="618"/>
                    <a:pt x="248" y="618"/>
                    <a:pt x="248" y="618"/>
                  </a:cubicBezTo>
                  <a:cubicBezTo>
                    <a:pt x="249" y="618"/>
                    <a:pt x="249" y="618"/>
                    <a:pt x="250" y="618"/>
                  </a:cubicBezTo>
                  <a:cubicBezTo>
                    <a:pt x="276" y="618"/>
                    <a:pt x="298" y="602"/>
                    <a:pt x="301" y="580"/>
                  </a:cubicBezTo>
                  <a:cubicBezTo>
                    <a:pt x="302" y="580"/>
                    <a:pt x="302" y="580"/>
                    <a:pt x="302" y="580"/>
                  </a:cubicBezTo>
                  <a:cubicBezTo>
                    <a:pt x="302" y="304"/>
                    <a:pt x="302" y="304"/>
                    <a:pt x="302" y="304"/>
                  </a:cubicBezTo>
                  <a:cubicBezTo>
                    <a:pt x="168" y="0"/>
                    <a:pt x="168" y="0"/>
                    <a:pt x="168" y="0"/>
                  </a:cubicBezTo>
                  <a:cubicBezTo>
                    <a:pt x="0" y="0"/>
                    <a:pt x="0" y="0"/>
                    <a:pt x="0" y="0"/>
                  </a:cubicBezTo>
                  <a:cubicBezTo>
                    <a:pt x="66" y="304"/>
                    <a:pt x="66" y="304"/>
                    <a:pt x="66" y="304"/>
                  </a:cubicBezTo>
                  <a:cubicBezTo>
                    <a:pt x="66" y="618"/>
                    <a:pt x="66" y="618"/>
                    <a:pt x="66" y="618"/>
                  </a:cubicBezTo>
                  <a:lnTo>
                    <a:pt x="248" y="618"/>
                  </a:lnTo>
                  <a:close/>
                </a:path>
              </a:pathLst>
            </a:custGeom>
            <a:solidFill>
              <a:srgbClr val="98D5DC"/>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36" name="Freeform 31"/>
            <p:cNvSpPr/>
            <p:nvPr/>
          </p:nvSpPr>
          <p:spPr bwMode="auto">
            <a:xfrm>
              <a:off x="1402133" y="3704914"/>
              <a:ext cx="402431" cy="624013"/>
            </a:xfrm>
            <a:custGeom>
              <a:avLst/>
              <a:gdLst>
                <a:gd name="T0" fmla="*/ 0 w 494"/>
                <a:gd name="T1" fmla="*/ 47 h 766"/>
                <a:gd name="T2" fmla="*/ 161 w 494"/>
                <a:gd name="T3" fmla="*/ 0 h 766"/>
                <a:gd name="T4" fmla="*/ 494 w 494"/>
                <a:gd name="T5" fmla="*/ 766 h 766"/>
                <a:gd name="T6" fmla="*/ 109 w 494"/>
                <a:gd name="T7" fmla="*/ 203 h 766"/>
                <a:gd name="T8" fmla="*/ 0 w 494"/>
                <a:gd name="T9" fmla="*/ 47 h 766"/>
              </a:gdLst>
              <a:ahLst/>
              <a:cxnLst>
                <a:cxn ang="0">
                  <a:pos x="T0" y="T1"/>
                </a:cxn>
                <a:cxn ang="0">
                  <a:pos x="T2" y="T3"/>
                </a:cxn>
                <a:cxn ang="0">
                  <a:pos x="T4" y="T5"/>
                </a:cxn>
                <a:cxn ang="0">
                  <a:pos x="T6" y="T7"/>
                </a:cxn>
                <a:cxn ang="0">
                  <a:pos x="T8" y="T9"/>
                </a:cxn>
              </a:cxnLst>
              <a:rect l="0" t="0" r="r" b="b"/>
              <a:pathLst>
                <a:path w="494" h="766">
                  <a:moveTo>
                    <a:pt x="0" y="47"/>
                  </a:moveTo>
                  <a:lnTo>
                    <a:pt x="161" y="0"/>
                  </a:lnTo>
                  <a:lnTo>
                    <a:pt x="494" y="766"/>
                  </a:lnTo>
                  <a:lnTo>
                    <a:pt x="109" y="203"/>
                  </a:lnTo>
                  <a:lnTo>
                    <a:pt x="0" y="47"/>
                  </a:lnTo>
                  <a:close/>
                </a:path>
              </a:pathLst>
            </a:custGeom>
            <a:solidFill>
              <a:srgbClr val="63C3E4"/>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37" name="Freeform 32"/>
            <p:cNvSpPr/>
            <p:nvPr/>
          </p:nvSpPr>
          <p:spPr bwMode="auto">
            <a:xfrm>
              <a:off x="1313338" y="3188433"/>
              <a:ext cx="59469" cy="59469"/>
            </a:xfrm>
            <a:custGeom>
              <a:avLst/>
              <a:gdLst>
                <a:gd name="T0" fmla="*/ 7 w 31"/>
                <a:gd name="T1" fmla="*/ 24 h 31"/>
                <a:gd name="T2" fmla="*/ 23 w 31"/>
                <a:gd name="T3" fmla="*/ 7 h 31"/>
                <a:gd name="T4" fmla="*/ 31 w 31"/>
                <a:gd name="T5" fmla="*/ 9 h 31"/>
                <a:gd name="T6" fmla="*/ 16 w 31"/>
                <a:gd name="T7" fmla="*/ 0 h 31"/>
                <a:gd name="T8" fmla="*/ 0 w 31"/>
                <a:gd name="T9" fmla="*/ 17 h 31"/>
                <a:gd name="T10" fmla="*/ 9 w 31"/>
                <a:gd name="T11" fmla="*/ 31 h 31"/>
                <a:gd name="T12" fmla="*/ 7 w 31"/>
                <a:gd name="T13" fmla="*/ 24 h 31"/>
              </a:gdLst>
              <a:ahLst/>
              <a:cxnLst>
                <a:cxn ang="0">
                  <a:pos x="T0" y="T1"/>
                </a:cxn>
                <a:cxn ang="0">
                  <a:pos x="T2" y="T3"/>
                </a:cxn>
                <a:cxn ang="0">
                  <a:pos x="T4" y="T5"/>
                </a:cxn>
                <a:cxn ang="0">
                  <a:pos x="T6" y="T7"/>
                </a:cxn>
                <a:cxn ang="0">
                  <a:pos x="T8" y="T9"/>
                </a:cxn>
                <a:cxn ang="0">
                  <a:pos x="T10" y="T11"/>
                </a:cxn>
                <a:cxn ang="0">
                  <a:pos x="T12" y="T13"/>
                </a:cxn>
              </a:cxnLst>
              <a:rect l="0" t="0" r="r" b="b"/>
              <a:pathLst>
                <a:path w="31" h="31">
                  <a:moveTo>
                    <a:pt x="7" y="24"/>
                  </a:moveTo>
                  <a:cubicBezTo>
                    <a:pt x="7" y="15"/>
                    <a:pt x="14" y="7"/>
                    <a:pt x="23" y="7"/>
                  </a:cubicBezTo>
                  <a:cubicBezTo>
                    <a:pt x="26" y="7"/>
                    <a:pt x="29" y="8"/>
                    <a:pt x="31" y="9"/>
                  </a:cubicBezTo>
                  <a:cubicBezTo>
                    <a:pt x="28" y="4"/>
                    <a:pt x="23" y="0"/>
                    <a:pt x="16" y="0"/>
                  </a:cubicBezTo>
                  <a:cubicBezTo>
                    <a:pt x="7" y="0"/>
                    <a:pt x="0" y="8"/>
                    <a:pt x="0" y="17"/>
                  </a:cubicBezTo>
                  <a:cubicBezTo>
                    <a:pt x="0" y="23"/>
                    <a:pt x="3" y="29"/>
                    <a:pt x="9" y="31"/>
                  </a:cubicBezTo>
                  <a:cubicBezTo>
                    <a:pt x="8" y="29"/>
                    <a:pt x="7" y="27"/>
                    <a:pt x="7" y="24"/>
                  </a:cubicBezTo>
                </a:path>
              </a:pathLst>
            </a:custGeom>
            <a:solidFill>
              <a:srgbClr val="D3AB90"/>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38" name="Freeform 33"/>
            <p:cNvSpPr/>
            <p:nvPr/>
          </p:nvSpPr>
          <p:spPr bwMode="auto">
            <a:xfrm>
              <a:off x="2174410" y="3188433"/>
              <a:ext cx="60283" cy="59469"/>
            </a:xfrm>
            <a:custGeom>
              <a:avLst/>
              <a:gdLst>
                <a:gd name="T0" fmla="*/ 24 w 31"/>
                <a:gd name="T1" fmla="*/ 24 h 31"/>
                <a:gd name="T2" fmla="*/ 7 w 31"/>
                <a:gd name="T3" fmla="*/ 7 h 31"/>
                <a:gd name="T4" fmla="*/ 0 w 31"/>
                <a:gd name="T5" fmla="*/ 9 h 31"/>
                <a:gd name="T6" fmla="*/ 14 w 31"/>
                <a:gd name="T7" fmla="*/ 0 h 31"/>
                <a:gd name="T8" fmla="*/ 31 w 31"/>
                <a:gd name="T9" fmla="*/ 17 h 31"/>
                <a:gd name="T10" fmla="*/ 22 w 31"/>
                <a:gd name="T11" fmla="*/ 31 h 31"/>
                <a:gd name="T12" fmla="*/ 24 w 31"/>
                <a:gd name="T13" fmla="*/ 24 h 31"/>
              </a:gdLst>
              <a:ahLst/>
              <a:cxnLst>
                <a:cxn ang="0">
                  <a:pos x="T0" y="T1"/>
                </a:cxn>
                <a:cxn ang="0">
                  <a:pos x="T2" y="T3"/>
                </a:cxn>
                <a:cxn ang="0">
                  <a:pos x="T4" y="T5"/>
                </a:cxn>
                <a:cxn ang="0">
                  <a:pos x="T6" y="T7"/>
                </a:cxn>
                <a:cxn ang="0">
                  <a:pos x="T8" y="T9"/>
                </a:cxn>
                <a:cxn ang="0">
                  <a:pos x="T10" y="T11"/>
                </a:cxn>
                <a:cxn ang="0">
                  <a:pos x="T12" y="T13"/>
                </a:cxn>
              </a:cxnLst>
              <a:rect l="0" t="0" r="r" b="b"/>
              <a:pathLst>
                <a:path w="31" h="31">
                  <a:moveTo>
                    <a:pt x="24" y="24"/>
                  </a:moveTo>
                  <a:cubicBezTo>
                    <a:pt x="24" y="15"/>
                    <a:pt x="16" y="7"/>
                    <a:pt x="7" y="7"/>
                  </a:cubicBezTo>
                  <a:cubicBezTo>
                    <a:pt x="4" y="7"/>
                    <a:pt x="2" y="8"/>
                    <a:pt x="0" y="9"/>
                  </a:cubicBezTo>
                  <a:cubicBezTo>
                    <a:pt x="2" y="4"/>
                    <a:pt x="8" y="0"/>
                    <a:pt x="14" y="0"/>
                  </a:cubicBezTo>
                  <a:cubicBezTo>
                    <a:pt x="23" y="0"/>
                    <a:pt x="31" y="8"/>
                    <a:pt x="31" y="17"/>
                  </a:cubicBezTo>
                  <a:cubicBezTo>
                    <a:pt x="31" y="23"/>
                    <a:pt x="27" y="29"/>
                    <a:pt x="22" y="31"/>
                  </a:cubicBezTo>
                  <a:cubicBezTo>
                    <a:pt x="23" y="29"/>
                    <a:pt x="24" y="27"/>
                    <a:pt x="24" y="24"/>
                  </a:cubicBezTo>
                </a:path>
              </a:pathLst>
            </a:custGeom>
            <a:solidFill>
              <a:srgbClr val="DDAA87"/>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39" name="Freeform 34"/>
            <p:cNvSpPr/>
            <p:nvPr/>
          </p:nvSpPr>
          <p:spPr bwMode="auto">
            <a:xfrm>
              <a:off x="1306006" y="3188433"/>
              <a:ext cx="59469" cy="59469"/>
            </a:xfrm>
            <a:custGeom>
              <a:avLst/>
              <a:gdLst>
                <a:gd name="T0" fmla="*/ 7 w 31"/>
                <a:gd name="T1" fmla="*/ 24 h 31"/>
                <a:gd name="T2" fmla="*/ 24 w 31"/>
                <a:gd name="T3" fmla="*/ 7 h 31"/>
                <a:gd name="T4" fmla="*/ 31 w 31"/>
                <a:gd name="T5" fmla="*/ 9 h 31"/>
                <a:gd name="T6" fmla="*/ 17 w 31"/>
                <a:gd name="T7" fmla="*/ 0 h 31"/>
                <a:gd name="T8" fmla="*/ 0 w 31"/>
                <a:gd name="T9" fmla="*/ 17 h 31"/>
                <a:gd name="T10" fmla="*/ 9 w 31"/>
                <a:gd name="T11" fmla="*/ 31 h 31"/>
                <a:gd name="T12" fmla="*/ 7 w 31"/>
                <a:gd name="T13" fmla="*/ 24 h 31"/>
              </a:gdLst>
              <a:ahLst/>
              <a:cxnLst>
                <a:cxn ang="0">
                  <a:pos x="T0" y="T1"/>
                </a:cxn>
                <a:cxn ang="0">
                  <a:pos x="T2" y="T3"/>
                </a:cxn>
                <a:cxn ang="0">
                  <a:pos x="T4" y="T5"/>
                </a:cxn>
                <a:cxn ang="0">
                  <a:pos x="T6" y="T7"/>
                </a:cxn>
                <a:cxn ang="0">
                  <a:pos x="T8" y="T9"/>
                </a:cxn>
                <a:cxn ang="0">
                  <a:pos x="T10" y="T11"/>
                </a:cxn>
                <a:cxn ang="0">
                  <a:pos x="T12" y="T13"/>
                </a:cxn>
              </a:cxnLst>
              <a:rect l="0" t="0" r="r" b="b"/>
              <a:pathLst>
                <a:path w="31" h="31">
                  <a:moveTo>
                    <a:pt x="7" y="24"/>
                  </a:moveTo>
                  <a:cubicBezTo>
                    <a:pt x="7" y="15"/>
                    <a:pt x="15" y="7"/>
                    <a:pt x="24" y="7"/>
                  </a:cubicBezTo>
                  <a:cubicBezTo>
                    <a:pt x="26" y="7"/>
                    <a:pt x="29" y="8"/>
                    <a:pt x="31" y="9"/>
                  </a:cubicBezTo>
                  <a:cubicBezTo>
                    <a:pt x="28" y="4"/>
                    <a:pt x="23" y="0"/>
                    <a:pt x="17" y="0"/>
                  </a:cubicBezTo>
                  <a:cubicBezTo>
                    <a:pt x="7" y="0"/>
                    <a:pt x="0" y="8"/>
                    <a:pt x="0" y="17"/>
                  </a:cubicBezTo>
                  <a:cubicBezTo>
                    <a:pt x="0" y="23"/>
                    <a:pt x="4" y="29"/>
                    <a:pt x="9" y="31"/>
                  </a:cubicBezTo>
                  <a:cubicBezTo>
                    <a:pt x="8" y="29"/>
                    <a:pt x="7" y="27"/>
                    <a:pt x="7" y="24"/>
                  </a:cubicBezTo>
                </a:path>
              </a:pathLst>
            </a:custGeom>
            <a:solidFill>
              <a:srgbClr val="DDAA87"/>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40" name="Freeform 35"/>
            <p:cNvSpPr/>
            <p:nvPr/>
          </p:nvSpPr>
          <p:spPr bwMode="auto">
            <a:xfrm>
              <a:off x="1327187" y="2525317"/>
              <a:ext cx="886326" cy="639491"/>
            </a:xfrm>
            <a:custGeom>
              <a:avLst/>
              <a:gdLst>
                <a:gd name="T0" fmla="*/ 455 w 460"/>
                <a:gd name="T1" fmla="*/ 140 h 332"/>
                <a:gd name="T2" fmla="*/ 117 w 460"/>
                <a:gd name="T3" fmla="*/ 23 h 332"/>
                <a:gd name="T4" fmla="*/ 131 w 460"/>
                <a:gd name="T5" fmla="*/ 1 h 332"/>
                <a:gd name="T6" fmla="*/ 63 w 460"/>
                <a:gd name="T7" fmla="*/ 45 h 332"/>
                <a:gd name="T8" fmla="*/ 53 w 460"/>
                <a:gd name="T9" fmla="*/ 54 h 332"/>
                <a:gd name="T10" fmla="*/ 52 w 460"/>
                <a:gd name="T11" fmla="*/ 55 h 332"/>
                <a:gd name="T12" fmla="*/ 52 w 460"/>
                <a:gd name="T13" fmla="*/ 55 h 332"/>
                <a:gd name="T14" fmla="*/ 35 w 460"/>
                <a:gd name="T15" fmla="*/ 113 h 332"/>
                <a:gd name="T16" fmla="*/ 29 w 460"/>
                <a:gd name="T17" fmla="*/ 314 h 332"/>
                <a:gd name="T18" fmla="*/ 29 w 460"/>
                <a:gd name="T19" fmla="*/ 315 h 332"/>
                <a:gd name="T20" fmla="*/ 32 w 460"/>
                <a:gd name="T21" fmla="*/ 324 h 332"/>
                <a:gd name="T22" fmla="*/ 40 w 460"/>
                <a:gd name="T23" fmla="*/ 311 h 332"/>
                <a:gd name="T24" fmla="*/ 47 w 460"/>
                <a:gd name="T25" fmla="*/ 264 h 332"/>
                <a:gd name="T26" fmla="*/ 68 w 460"/>
                <a:gd name="T27" fmla="*/ 172 h 332"/>
                <a:gd name="T28" fmla="*/ 75 w 460"/>
                <a:gd name="T29" fmla="*/ 173 h 332"/>
                <a:gd name="T30" fmla="*/ 338 w 460"/>
                <a:gd name="T31" fmla="*/ 218 h 332"/>
                <a:gd name="T32" fmla="*/ 327 w 460"/>
                <a:gd name="T33" fmla="*/ 209 h 332"/>
                <a:gd name="T34" fmla="*/ 381 w 460"/>
                <a:gd name="T35" fmla="*/ 193 h 332"/>
                <a:gd name="T36" fmla="*/ 400 w 460"/>
                <a:gd name="T37" fmla="*/ 191 h 332"/>
                <a:gd name="T38" fmla="*/ 410 w 460"/>
                <a:gd name="T39" fmla="*/ 204 h 332"/>
                <a:gd name="T40" fmla="*/ 418 w 460"/>
                <a:gd name="T41" fmla="*/ 245 h 332"/>
                <a:gd name="T42" fmla="*/ 431 w 460"/>
                <a:gd name="T43" fmla="*/ 332 h 332"/>
                <a:gd name="T44" fmla="*/ 440 w 460"/>
                <a:gd name="T45" fmla="*/ 324 h 332"/>
                <a:gd name="T46" fmla="*/ 453 w 460"/>
                <a:gd name="T47" fmla="*/ 213 h 332"/>
                <a:gd name="T48" fmla="*/ 455 w 460"/>
                <a:gd name="T49" fmla="*/ 14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332">
                  <a:moveTo>
                    <a:pt x="455" y="140"/>
                  </a:moveTo>
                  <a:cubicBezTo>
                    <a:pt x="420" y="0"/>
                    <a:pt x="202" y="9"/>
                    <a:pt x="117" y="23"/>
                  </a:cubicBezTo>
                  <a:cubicBezTo>
                    <a:pt x="116" y="15"/>
                    <a:pt x="131" y="1"/>
                    <a:pt x="131" y="1"/>
                  </a:cubicBezTo>
                  <a:cubicBezTo>
                    <a:pt x="99" y="16"/>
                    <a:pt x="75" y="34"/>
                    <a:pt x="63" y="45"/>
                  </a:cubicBezTo>
                  <a:cubicBezTo>
                    <a:pt x="59" y="48"/>
                    <a:pt x="56" y="51"/>
                    <a:pt x="53" y="54"/>
                  </a:cubicBezTo>
                  <a:cubicBezTo>
                    <a:pt x="52" y="55"/>
                    <a:pt x="52" y="55"/>
                    <a:pt x="52" y="55"/>
                  </a:cubicBezTo>
                  <a:cubicBezTo>
                    <a:pt x="52" y="55"/>
                    <a:pt x="52" y="55"/>
                    <a:pt x="52" y="55"/>
                  </a:cubicBezTo>
                  <a:cubicBezTo>
                    <a:pt x="34" y="74"/>
                    <a:pt x="31" y="95"/>
                    <a:pt x="35" y="113"/>
                  </a:cubicBezTo>
                  <a:cubicBezTo>
                    <a:pt x="13" y="157"/>
                    <a:pt x="0" y="223"/>
                    <a:pt x="29" y="314"/>
                  </a:cubicBezTo>
                  <a:cubicBezTo>
                    <a:pt x="29" y="314"/>
                    <a:pt x="29" y="315"/>
                    <a:pt x="29" y="315"/>
                  </a:cubicBezTo>
                  <a:cubicBezTo>
                    <a:pt x="30" y="318"/>
                    <a:pt x="31" y="321"/>
                    <a:pt x="32" y="324"/>
                  </a:cubicBezTo>
                  <a:cubicBezTo>
                    <a:pt x="40" y="311"/>
                    <a:pt x="40" y="311"/>
                    <a:pt x="40" y="311"/>
                  </a:cubicBezTo>
                  <a:cubicBezTo>
                    <a:pt x="40" y="311"/>
                    <a:pt x="42" y="290"/>
                    <a:pt x="47" y="264"/>
                  </a:cubicBezTo>
                  <a:cubicBezTo>
                    <a:pt x="68" y="172"/>
                    <a:pt x="68" y="172"/>
                    <a:pt x="68" y="172"/>
                  </a:cubicBezTo>
                  <a:cubicBezTo>
                    <a:pt x="68" y="172"/>
                    <a:pt x="71" y="172"/>
                    <a:pt x="75" y="173"/>
                  </a:cubicBezTo>
                  <a:cubicBezTo>
                    <a:pt x="127" y="192"/>
                    <a:pt x="223" y="220"/>
                    <a:pt x="338" y="218"/>
                  </a:cubicBezTo>
                  <a:cubicBezTo>
                    <a:pt x="327" y="209"/>
                    <a:pt x="327" y="209"/>
                    <a:pt x="327" y="209"/>
                  </a:cubicBezTo>
                  <a:cubicBezTo>
                    <a:pt x="327" y="209"/>
                    <a:pt x="351" y="203"/>
                    <a:pt x="381" y="193"/>
                  </a:cubicBezTo>
                  <a:cubicBezTo>
                    <a:pt x="387" y="193"/>
                    <a:pt x="394" y="192"/>
                    <a:pt x="400" y="191"/>
                  </a:cubicBezTo>
                  <a:cubicBezTo>
                    <a:pt x="410" y="204"/>
                    <a:pt x="410" y="204"/>
                    <a:pt x="410" y="204"/>
                  </a:cubicBezTo>
                  <a:cubicBezTo>
                    <a:pt x="410" y="204"/>
                    <a:pt x="415" y="232"/>
                    <a:pt x="418" y="245"/>
                  </a:cubicBezTo>
                  <a:cubicBezTo>
                    <a:pt x="421" y="257"/>
                    <a:pt x="431" y="332"/>
                    <a:pt x="431" y="332"/>
                  </a:cubicBezTo>
                  <a:cubicBezTo>
                    <a:pt x="440" y="324"/>
                    <a:pt x="440" y="324"/>
                    <a:pt x="440" y="324"/>
                  </a:cubicBezTo>
                  <a:cubicBezTo>
                    <a:pt x="440" y="324"/>
                    <a:pt x="452" y="234"/>
                    <a:pt x="453" y="213"/>
                  </a:cubicBezTo>
                  <a:cubicBezTo>
                    <a:pt x="453" y="195"/>
                    <a:pt x="460" y="154"/>
                    <a:pt x="455" y="140"/>
                  </a:cubicBezTo>
                </a:path>
              </a:pathLst>
            </a:custGeom>
            <a:solidFill>
              <a:srgbClr val="753C29"/>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41" name="Freeform 36"/>
            <p:cNvSpPr/>
            <p:nvPr/>
          </p:nvSpPr>
          <p:spPr bwMode="auto">
            <a:xfrm>
              <a:off x="1367104" y="6007082"/>
              <a:ext cx="348665" cy="125454"/>
            </a:xfrm>
            <a:custGeom>
              <a:avLst/>
              <a:gdLst>
                <a:gd name="T0" fmla="*/ 94 w 181"/>
                <a:gd name="T1" fmla="*/ 1 h 65"/>
                <a:gd name="T2" fmla="*/ 90 w 181"/>
                <a:gd name="T3" fmla="*/ 0 h 65"/>
                <a:gd name="T4" fmla="*/ 87 w 181"/>
                <a:gd name="T5" fmla="*/ 1 h 65"/>
                <a:gd name="T6" fmla="*/ 85 w 181"/>
                <a:gd name="T7" fmla="*/ 1 h 65"/>
                <a:gd name="T8" fmla="*/ 85 w 181"/>
                <a:gd name="T9" fmla="*/ 1 h 65"/>
                <a:gd name="T10" fmla="*/ 0 w 181"/>
                <a:gd name="T11" fmla="*/ 65 h 65"/>
                <a:gd name="T12" fmla="*/ 181 w 181"/>
                <a:gd name="T13" fmla="*/ 65 h 65"/>
                <a:gd name="T14" fmla="*/ 181 w 181"/>
                <a:gd name="T15" fmla="*/ 1 h 65"/>
                <a:gd name="T16" fmla="*/ 94 w 181"/>
                <a:gd name="T17"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 h="65">
                  <a:moveTo>
                    <a:pt x="94" y="1"/>
                  </a:moveTo>
                  <a:cubicBezTo>
                    <a:pt x="93" y="1"/>
                    <a:pt x="92" y="0"/>
                    <a:pt x="90" y="0"/>
                  </a:cubicBezTo>
                  <a:cubicBezTo>
                    <a:pt x="89" y="0"/>
                    <a:pt x="88" y="1"/>
                    <a:pt x="87" y="1"/>
                  </a:cubicBezTo>
                  <a:cubicBezTo>
                    <a:pt x="85" y="1"/>
                    <a:pt x="85" y="1"/>
                    <a:pt x="85" y="1"/>
                  </a:cubicBezTo>
                  <a:cubicBezTo>
                    <a:pt x="85" y="1"/>
                    <a:pt x="85" y="1"/>
                    <a:pt x="85" y="1"/>
                  </a:cubicBezTo>
                  <a:cubicBezTo>
                    <a:pt x="37" y="3"/>
                    <a:pt x="0" y="31"/>
                    <a:pt x="0" y="65"/>
                  </a:cubicBezTo>
                  <a:cubicBezTo>
                    <a:pt x="181" y="65"/>
                    <a:pt x="181" y="65"/>
                    <a:pt x="181" y="65"/>
                  </a:cubicBezTo>
                  <a:cubicBezTo>
                    <a:pt x="181" y="1"/>
                    <a:pt x="181" y="1"/>
                    <a:pt x="181" y="1"/>
                  </a:cubicBezTo>
                  <a:lnTo>
                    <a:pt x="94" y="1"/>
                  </a:lnTo>
                  <a:close/>
                </a:path>
              </a:pathLst>
            </a:custGeom>
            <a:solidFill>
              <a:srgbClr val="373844"/>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42" name="Freeform 37"/>
            <p:cNvSpPr/>
            <p:nvPr/>
          </p:nvSpPr>
          <p:spPr bwMode="auto">
            <a:xfrm>
              <a:off x="1845297" y="6007082"/>
              <a:ext cx="348665" cy="125454"/>
            </a:xfrm>
            <a:custGeom>
              <a:avLst/>
              <a:gdLst>
                <a:gd name="T0" fmla="*/ 87 w 181"/>
                <a:gd name="T1" fmla="*/ 1 h 65"/>
                <a:gd name="T2" fmla="*/ 91 w 181"/>
                <a:gd name="T3" fmla="*/ 0 h 65"/>
                <a:gd name="T4" fmla="*/ 94 w 181"/>
                <a:gd name="T5" fmla="*/ 1 h 65"/>
                <a:gd name="T6" fmla="*/ 96 w 181"/>
                <a:gd name="T7" fmla="*/ 1 h 65"/>
                <a:gd name="T8" fmla="*/ 96 w 181"/>
                <a:gd name="T9" fmla="*/ 1 h 65"/>
                <a:gd name="T10" fmla="*/ 181 w 181"/>
                <a:gd name="T11" fmla="*/ 65 h 65"/>
                <a:gd name="T12" fmla="*/ 0 w 181"/>
                <a:gd name="T13" fmla="*/ 65 h 65"/>
                <a:gd name="T14" fmla="*/ 0 w 181"/>
                <a:gd name="T15" fmla="*/ 1 h 65"/>
                <a:gd name="T16" fmla="*/ 87 w 181"/>
                <a:gd name="T17"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 h="65">
                  <a:moveTo>
                    <a:pt x="87" y="1"/>
                  </a:moveTo>
                  <a:cubicBezTo>
                    <a:pt x="88" y="1"/>
                    <a:pt x="89" y="0"/>
                    <a:pt x="91" y="0"/>
                  </a:cubicBezTo>
                  <a:cubicBezTo>
                    <a:pt x="92" y="0"/>
                    <a:pt x="93" y="1"/>
                    <a:pt x="94" y="1"/>
                  </a:cubicBezTo>
                  <a:cubicBezTo>
                    <a:pt x="96" y="1"/>
                    <a:pt x="96" y="1"/>
                    <a:pt x="96" y="1"/>
                  </a:cubicBezTo>
                  <a:cubicBezTo>
                    <a:pt x="96" y="1"/>
                    <a:pt x="96" y="1"/>
                    <a:pt x="96" y="1"/>
                  </a:cubicBezTo>
                  <a:cubicBezTo>
                    <a:pt x="144" y="3"/>
                    <a:pt x="181" y="31"/>
                    <a:pt x="181" y="65"/>
                  </a:cubicBezTo>
                  <a:cubicBezTo>
                    <a:pt x="0" y="65"/>
                    <a:pt x="0" y="65"/>
                    <a:pt x="0" y="65"/>
                  </a:cubicBezTo>
                  <a:cubicBezTo>
                    <a:pt x="0" y="1"/>
                    <a:pt x="0" y="1"/>
                    <a:pt x="0" y="1"/>
                  </a:cubicBezTo>
                  <a:lnTo>
                    <a:pt x="87" y="1"/>
                  </a:lnTo>
                  <a:close/>
                </a:path>
              </a:pathLst>
            </a:custGeom>
            <a:solidFill>
              <a:srgbClr val="2D2E3A"/>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43" name="Freeform 38"/>
            <p:cNvSpPr/>
            <p:nvPr/>
          </p:nvSpPr>
          <p:spPr bwMode="auto">
            <a:xfrm>
              <a:off x="1876253" y="4575763"/>
              <a:ext cx="316080" cy="74947"/>
            </a:xfrm>
            <a:custGeom>
              <a:avLst/>
              <a:gdLst>
                <a:gd name="T0" fmla="*/ 10 w 164"/>
                <a:gd name="T1" fmla="*/ 39 h 39"/>
                <a:gd name="T2" fmla="*/ 155 w 164"/>
                <a:gd name="T3" fmla="*/ 39 h 39"/>
                <a:gd name="T4" fmla="*/ 164 w 164"/>
                <a:gd name="T5" fmla="*/ 29 h 39"/>
                <a:gd name="T6" fmla="*/ 164 w 164"/>
                <a:gd name="T7" fmla="*/ 10 h 39"/>
                <a:gd name="T8" fmla="*/ 155 w 164"/>
                <a:gd name="T9" fmla="*/ 0 h 39"/>
                <a:gd name="T10" fmla="*/ 10 w 164"/>
                <a:gd name="T11" fmla="*/ 0 h 39"/>
                <a:gd name="T12" fmla="*/ 0 w 164"/>
                <a:gd name="T13" fmla="*/ 10 h 39"/>
                <a:gd name="T14" fmla="*/ 0 w 164"/>
                <a:gd name="T15" fmla="*/ 29 h 39"/>
                <a:gd name="T16" fmla="*/ 10 w 164"/>
                <a:gd name="T1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39">
                  <a:moveTo>
                    <a:pt x="10" y="39"/>
                  </a:moveTo>
                  <a:cubicBezTo>
                    <a:pt x="155" y="39"/>
                    <a:pt x="155" y="39"/>
                    <a:pt x="155" y="39"/>
                  </a:cubicBezTo>
                  <a:cubicBezTo>
                    <a:pt x="160" y="39"/>
                    <a:pt x="164" y="35"/>
                    <a:pt x="164" y="29"/>
                  </a:cubicBezTo>
                  <a:cubicBezTo>
                    <a:pt x="164" y="10"/>
                    <a:pt x="164" y="10"/>
                    <a:pt x="164" y="10"/>
                  </a:cubicBezTo>
                  <a:cubicBezTo>
                    <a:pt x="164" y="4"/>
                    <a:pt x="160" y="0"/>
                    <a:pt x="155" y="0"/>
                  </a:cubicBezTo>
                  <a:cubicBezTo>
                    <a:pt x="10" y="0"/>
                    <a:pt x="10" y="0"/>
                    <a:pt x="10" y="0"/>
                  </a:cubicBezTo>
                  <a:cubicBezTo>
                    <a:pt x="5" y="0"/>
                    <a:pt x="0" y="4"/>
                    <a:pt x="0" y="10"/>
                  </a:cubicBezTo>
                  <a:cubicBezTo>
                    <a:pt x="0" y="29"/>
                    <a:pt x="0" y="29"/>
                    <a:pt x="0" y="29"/>
                  </a:cubicBezTo>
                  <a:cubicBezTo>
                    <a:pt x="0" y="35"/>
                    <a:pt x="5" y="39"/>
                    <a:pt x="10" y="39"/>
                  </a:cubicBezTo>
                </a:path>
              </a:pathLst>
            </a:custGeom>
            <a:solidFill>
              <a:srgbClr val="63C3E4"/>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44" name="Freeform 39"/>
            <p:cNvSpPr/>
            <p:nvPr/>
          </p:nvSpPr>
          <p:spPr bwMode="auto">
            <a:xfrm>
              <a:off x="1357328" y="4575763"/>
              <a:ext cx="316080" cy="74947"/>
            </a:xfrm>
            <a:custGeom>
              <a:avLst/>
              <a:gdLst>
                <a:gd name="T0" fmla="*/ 9 w 164"/>
                <a:gd name="T1" fmla="*/ 39 h 39"/>
                <a:gd name="T2" fmla="*/ 154 w 164"/>
                <a:gd name="T3" fmla="*/ 39 h 39"/>
                <a:gd name="T4" fmla="*/ 164 w 164"/>
                <a:gd name="T5" fmla="*/ 29 h 39"/>
                <a:gd name="T6" fmla="*/ 164 w 164"/>
                <a:gd name="T7" fmla="*/ 10 h 39"/>
                <a:gd name="T8" fmla="*/ 154 w 164"/>
                <a:gd name="T9" fmla="*/ 0 h 39"/>
                <a:gd name="T10" fmla="*/ 9 w 164"/>
                <a:gd name="T11" fmla="*/ 0 h 39"/>
                <a:gd name="T12" fmla="*/ 0 w 164"/>
                <a:gd name="T13" fmla="*/ 10 h 39"/>
                <a:gd name="T14" fmla="*/ 0 w 164"/>
                <a:gd name="T15" fmla="*/ 29 h 39"/>
                <a:gd name="T16" fmla="*/ 9 w 164"/>
                <a:gd name="T1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39">
                  <a:moveTo>
                    <a:pt x="9" y="39"/>
                  </a:moveTo>
                  <a:cubicBezTo>
                    <a:pt x="154" y="39"/>
                    <a:pt x="154" y="39"/>
                    <a:pt x="154" y="39"/>
                  </a:cubicBezTo>
                  <a:cubicBezTo>
                    <a:pt x="160" y="39"/>
                    <a:pt x="164" y="35"/>
                    <a:pt x="164" y="29"/>
                  </a:cubicBezTo>
                  <a:cubicBezTo>
                    <a:pt x="164" y="10"/>
                    <a:pt x="164" y="10"/>
                    <a:pt x="164" y="10"/>
                  </a:cubicBezTo>
                  <a:cubicBezTo>
                    <a:pt x="164" y="4"/>
                    <a:pt x="160" y="0"/>
                    <a:pt x="154" y="0"/>
                  </a:cubicBezTo>
                  <a:cubicBezTo>
                    <a:pt x="9" y="0"/>
                    <a:pt x="9" y="0"/>
                    <a:pt x="9" y="0"/>
                  </a:cubicBezTo>
                  <a:cubicBezTo>
                    <a:pt x="4" y="0"/>
                    <a:pt x="0" y="4"/>
                    <a:pt x="0" y="10"/>
                  </a:cubicBezTo>
                  <a:cubicBezTo>
                    <a:pt x="0" y="29"/>
                    <a:pt x="0" y="29"/>
                    <a:pt x="0" y="29"/>
                  </a:cubicBezTo>
                  <a:cubicBezTo>
                    <a:pt x="0" y="35"/>
                    <a:pt x="4" y="39"/>
                    <a:pt x="9" y="39"/>
                  </a:cubicBezTo>
                </a:path>
              </a:pathLst>
            </a:custGeom>
            <a:solidFill>
              <a:srgbClr val="63C3E4"/>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45" name="Freeform 40"/>
            <p:cNvSpPr/>
            <p:nvPr/>
          </p:nvSpPr>
          <p:spPr bwMode="auto">
            <a:xfrm>
              <a:off x="2933653" y="3502069"/>
              <a:ext cx="572691" cy="153967"/>
            </a:xfrm>
            <a:custGeom>
              <a:avLst/>
              <a:gdLst>
                <a:gd name="T0" fmla="*/ 255 w 297"/>
                <a:gd name="T1" fmla="*/ 14 h 80"/>
                <a:gd name="T2" fmla="*/ 134 w 297"/>
                <a:gd name="T3" fmla="*/ 12 h 80"/>
                <a:gd name="T4" fmla="*/ 132 w 297"/>
                <a:gd name="T5" fmla="*/ 1 h 80"/>
                <a:gd name="T6" fmla="*/ 78 w 297"/>
                <a:gd name="T7" fmla="*/ 13 h 80"/>
                <a:gd name="T8" fmla="*/ 50 w 297"/>
                <a:gd name="T9" fmla="*/ 14 h 80"/>
                <a:gd name="T10" fmla="*/ 0 w 297"/>
                <a:gd name="T11" fmla="*/ 48 h 80"/>
                <a:gd name="T12" fmla="*/ 63 w 297"/>
                <a:gd name="T13" fmla="*/ 80 h 80"/>
                <a:gd name="T14" fmla="*/ 201 w 297"/>
                <a:gd name="T15" fmla="*/ 48 h 80"/>
                <a:gd name="T16" fmla="*/ 255 w 297"/>
                <a:gd name="T17" fmla="*/ 1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80">
                  <a:moveTo>
                    <a:pt x="255" y="14"/>
                  </a:moveTo>
                  <a:cubicBezTo>
                    <a:pt x="255" y="14"/>
                    <a:pt x="192" y="13"/>
                    <a:pt x="134" y="12"/>
                  </a:cubicBezTo>
                  <a:cubicBezTo>
                    <a:pt x="140" y="7"/>
                    <a:pt x="144" y="2"/>
                    <a:pt x="132" y="1"/>
                  </a:cubicBezTo>
                  <a:cubicBezTo>
                    <a:pt x="118" y="0"/>
                    <a:pt x="95" y="7"/>
                    <a:pt x="78" y="13"/>
                  </a:cubicBezTo>
                  <a:cubicBezTo>
                    <a:pt x="67" y="13"/>
                    <a:pt x="57" y="14"/>
                    <a:pt x="50" y="14"/>
                  </a:cubicBezTo>
                  <a:cubicBezTo>
                    <a:pt x="0" y="19"/>
                    <a:pt x="0" y="48"/>
                    <a:pt x="0" y="48"/>
                  </a:cubicBezTo>
                  <a:cubicBezTo>
                    <a:pt x="63" y="80"/>
                    <a:pt x="63" y="80"/>
                    <a:pt x="63" y="80"/>
                  </a:cubicBezTo>
                  <a:cubicBezTo>
                    <a:pt x="63" y="80"/>
                    <a:pt x="106" y="59"/>
                    <a:pt x="201" y="48"/>
                  </a:cubicBezTo>
                  <a:cubicBezTo>
                    <a:pt x="297" y="38"/>
                    <a:pt x="255" y="14"/>
                    <a:pt x="255" y="14"/>
                  </a:cubicBezTo>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46" name="Freeform 100"/>
            <p:cNvSpPr/>
            <p:nvPr/>
          </p:nvSpPr>
          <p:spPr bwMode="auto">
            <a:xfrm>
              <a:off x="1715769" y="3449932"/>
              <a:ext cx="181664" cy="39103"/>
            </a:xfrm>
            <a:custGeom>
              <a:avLst/>
              <a:gdLst>
                <a:gd name="T0" fmla="*/ 0 w 94"/>
                <a:gd name="T1" fmla="*/ 0 h 20"/>
                <a:gd name="T2" fmla="*/ 0 w 94"/>
                <a:gd name="T3" fmla="*/ 1 h 20"/>
                <a:gd name="T4" fmla="*/ 47 w 94"/>
                <a:gd name="T5" fmla="*/ 20 h 20"/>
                <a:gd name="T6" fmla="*/ 94 w 94"/>
                <a:gd name="T7" fmla="*/ 1 h 20"/>
                <a:gd name="T8" fmla="*/ 94 w 94"/>
                <a:gd name="T9" fmla="*/ 0 h 20"/>
                <a:gd name="T10" fmla="*/ 0 w 94"/>
                <a:gd name="T11" fmla="*/ 0 h 20"/>
              </a:gdLst>
              <a:ahLst/>
              <a:cxnLst>
                <a:cxn ang="0">
                  <a:pos x="T0" y="T1"/>
                </a:cxn>
                <a:cxn ang="0">
                  <a:pos x="T2" y="T3"/>
                </a:cxn>
                <a:cxn ang="0">
                  <a:pos x="T4" y="T5"/>
                </a:cxn>
                <a:cxn ang="0">
                  <a:pos x="T6" y="T7"/>
                </a:cxn>
                <a:cxn ang="0">
                  <a:pos x="T8" y="T9"/>
                </a:cxn>
                <a:cxn ang="0">
                  <a:pos x="T10" y="T11"/>
                </a:cxn>
              </a:cxnLst>
              <a:rect l="0" t="0" r="r" b="b"/>
              <a:pathLst>
                <a:path w="94" h="20">
                  <a:moveTo>
                    <a:pt x="0" y="0"/>
                  </a:moveTo>
                  <a:cubicBezTo>
                    <a:pt x="0" y="0"/>
                    <a:pt x="0" y="0"/>
                    <a:pt x="0" y="1"/>
                  </a:cubicBezTo>
                  <a:cubicBezTo>
                    <a:pt x="0" y="11"/>
                    <a:pt x="21" y="20"/>
                    <a:pt x="47" y="20"/>
                  </a:cubicBezTo>
                  <a:cubicBezTo>
                    <a:pt x="73" y="20"/>
                    <a:pt x="94" y="11"/>
                    <a:pt x="94" y="1"/>
                  </a:cubicBezTo>
                  <a:cubicBezTo>
                    <a:pt x="94" y="0"/>
                    <a:pt x="94" y="0"/>
                    <a:pt x="94" y="0"/>
                  </a:cubicBezTo>
                  <a:lnTo>
                    <a:pt x="0" y="0"/>
                  </a:lnTo>
                  <a:close/>
                </a:path>
              </a:pathLst>
            </a:custGeom>
            <a:solidFill>
              <a:srgbClr val="DDAA87"/>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sp>
          <p:nvSpPr>
            <p:cNvPr id="47" name="Freeform 101"/>
            <p:cNvSpPr>
              <a:spLocks noEditPoints="1"/>
            </p:cNvSpPr>
            <p:nvPr/>
          </p:nvSpPr>
          <p:spPr bwMode="auto">
            <a:xfrm>
              <a:off x="1385026" y="3085789"/>
              <a:ext cx="780423" cy="242762"/>
            </a:xfrm>
            <a:custGeom>
              <a:avLst/>
              <a:gdLst>
                <a:gd name="T0" fmla="*/ 401 w 405"/>
                <a:gd name="T1" fmla="*/ 7 h 126"/>
                <a:gd name="T2" fmla="*/ 369 w 405"/>
                <a:gd name="T3" fmla="*/ 7 h 126"/>
                <a:gd name="T4" fmla="*/ 253 w 405"/>
                <a:gd name="T5" fmla="*/ 14 h 126"/>
                <a:gd name="T6" fmla="*/ 202 w 405"/>
                <a:gd name="T7" fmla="*/ 19 h 126"/>
                <a:gd name="T8" fmla="*/ 152 w 405"/>
                <a:gd name="T9" fmla="*/ 14 h 126"/>
                <a:gd name="T10" fmla="*/ 36 w 405"/>
                <a:gd name="T11" fmla="*/ 7 h 126"/>
                <a:gd name="T12" fmla="*/ 4 w 405"/>
                <a:gd name="T13" fmla="*/ 7 h 126"/>
                <a:gd name="T14" fmla="*/ 4 w 405"/>
                <a:gd name="T15" fmla="*/ 35 h 126"/>
                <a:gd name="T16" fmla="*/ 13 w 405"/>
                <a:gd name="T17" fmla="*/ 42 h 126"/>
                <a:gd name="T18" fmla="*/ 24 w 405"/>
                <a:gd name="T19" fmla="*/ 84 h 126"/>
                <a:gd name="T20" fmla="*/ 40 w 405"/>
                <a:gd name="T21" fmla="*/ 109 h 126"/>
                <a:gd name="T22" fmla="*/ 63 w 405"/>
                <a:gd name="T23" fmla="*/ 121 h 126"/>
                <a:gd name="T24" fmla="*/ 133 w 405"/>
                <a:gd name="T25" fmla="*/ 116 h 126"/>
                <a:gd name="T26" fmla="*/ 174 w 405"/>
                <a:gd name="T27" fmla="*/ 60 h 126"/>
                <a:gd name="T28" fmla="*/ 198 w 405"/>
                <a:gd name="T29" fmla="*/ 36 h 126"/>
                <a:gd name="T30" fmla="*/ 201 w 405"/>
                <a:gd name="T31" fmla="*/ 36 h 126"/>
                <a:gd name="T32" fmla="*/ 206 w 405"/>
                <a:gd name="T33" fmla="*/ 36 h 126"/>
                <a:gd name="T34" fmla="*/ 231 w 405"/>
                <a:gd name="T35" fmla="*/ 60 h 126"/>
                <a:gd name="T36" fmla="*/ 272 w 405"/>
                <a:gd name="T37" fmla="*/ 116 h 126"/>
                <a:gd name="T38" fmla="*/ 342 w 405"/>
                <a:gd name="T39" fmla="*/ 121 h 126"/>
                <a:gd name="T40" fmla="*/ 365 w 405"/>
                <a:gd name="T41" fmla="*/ 109 h 126"/>
                <a:gd name="T42" fmla="*/ 381 w 405"/>
                <a:gd name="T43" fmla="*/ 84 h 126"/>
                <a:gd name="T44" fmla="*/ 391 w 405"/>
                <a:gd name="T45" fmla="*/ 42 h 126"/>
                <a:gd name="T46" fmla="*/ 401 w 405"/>
                <a:gd name="T47" fmla="*/ 35 h 126"/>
                <a:gd name="T48" fmla="*/ 401 w 405"/>
                <a:gd name="T49" fmla="*/ 7 h 126"/>
                <a:gd name="T50" fmla="*/ 162 w 405"/>
                <a:gd name="T51" fmla="*/ 61 h 126"/>
                <a:gd name="T52" fmla="*/ 126 w 405"/>
                <a:gd name="T53" fmla="*/ 111 h 126"/>
                <a:gd name="T54" fmla="*/ 58 w 405"/>
                <a:gd name="T55" fmla="*/ 112 h 126"/>
                <a:gd name="T56" fmla="*/ 26 w 405"/>
                <a:gd name="T57" fmla="*/ 28 h 126"/>
                <a:gd name="T58" fmla="*/ 89 w 405"/>
                <a:gd name="T59" fmla="*/ 15 h 126"/>
                <a:gd name="T60" fmla="*/ 148 w 405"/>
                <a:gd name="T61" fmla="*/ 22 h 126"/>
                <a:gd name="T62" fmla="*/ 162 w 405"/>
                <a:gd name="T63" fmla="*/ 61 h 126"/>
                <a:gd name="T64" fmla="*/ 347 w 405"/>
                <a:gd name="T65" fmla="*/ 112 h 126"/>
                <a:gd name="T66" fmla="*/ 279 w 405"/>
                <a:gd name="T67" fmla="*/ 111 h 126"/>
                <a:gd name="T68" fmla="*/ 243 w 405"/>
                <a:gd name="T69" fmla="*/ 61 h 126"/>
                <a:gd name="T70" fmla="*/ 257 w 405"/>
                <a:gd name="T71" fmla="*/ 22 h 126"/>
                <a:gd name="T72" fmla="*/ 316 w 405"/>
                <a:gd name="T73" fmla="*/ 15 h 126"/>
                <a:gd name="T74" fmla="*/ 379 w 405"/>
                <a:gd name="T75" fmla="*/ 28 h 126"/>
                <a:gd name="T76" fmla="*/ 347 w 405"/>
                <a:gd name="T77" fmla="*/ 11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5" h="126">
                  <a:moveTo>
                    <a:pt x="401" y="7"/>
                  </a:moveTo>
                  <a:cubicBezTo>
                    <a:pt x="401" y="7"/>
                    <a:pt x="378" y="7"/>
                    <a:pt x="369" y="7"/>
                  </a:cubicBezTo>
                  <a:cubicBezTo>
                    <a:pt x="360" y="8"/>
                    <a:pt x="323" y="0"/>
                    <a:pt x="253" y="14"/>
                  </a:cubicBezTo>
                  <a:cubicBezTo>
                    <a:pt x="253" y="14"/>
                    <a:pt x="231" y="19"/>
                    <a:pt x="202" y="19"/>
                  </a:cubicBezTo>
                  <a:cubicBezTo>
                    <a:pt x="174" y="19"/>
                    <a:pt x="152" y="14"/>
                    <a:pt x="152" y="14"/>
                  </a:cubicBezTo>
                  <a:cubicBezTo>
                    <a:pt x="82" y="0"/>
                    <a:pt x="45" y="8"/>
                    <a:pt x="36" y="7"/>
                  </a:cubicBezTo>
                  <a:cubicBezTo>
                    <a:pt x="27" y="7"/>
                    <a:pt x="4" y="7"/>
                    <a:pt x="4" y="7"/>
                  </a:cubicBezTo>
                  <a:cubicBezTo>
                    <a:pt x="0" y="22"/>
                    <a:pt x="3" y="34"/>
                    <a:pt x="4" y="35"/>
                  </a:cubicBezTo>
                  <a:cubicBezTo>
                    <a:pt x="5" y="36"/>
                    <a:pt x="10" y="36"/>
                    <a:pt x="13" y="42"/>
                  </a:cubicBezTo>
                  <a:cubicBezTo>
                    <a:pt x="17" y="48"/>
                    <a:pt x="18" y="64"/>
                    <a:pt x="24" y="84"/>
                  </a:cubicBezTo>
                  <a:cubicBezTo>
                    <a:pt x="27" y="93"/>
                    <a:pt x="33" y="103"/>
                    <a:pt x="40" y="109"/>
                  </a:cubicBezTo>
                  <a:cubicBezTo>
                    <a:pt x="48" y="116"/>
                    <a:pt x="57" y="120"/>
                    <a:pt x="63" y="121"/>
                  </a:cubicBezTo>
                  <a:cubicBezTo>
                    <a:pt x="75" y="124"/>
                    <a:pt x="111" y="126"/>
                    <a:pt x="133" y="116"/>
                  </a:cubicBezTo>
                  <a:cubicBezTo>
                    <a:pt x="155" y="106"/>
                    <a:pt x="165" y="83"/>
                    <a:pt x="174" y="60"/>
                  </a:cubicBezTo>
                  <a:cubicBezTo>
                    <a:pt x="182" y="37"/>
                    <a:pt x="198" y="36"/>
                    <a:pt x="198" y="36"/>
                  </a:cubicBezTo>
                  <a:cubicBezTo>
                    <a:pt x="198" y="36"/>
                    <a:pt x="199" y="36"/>
                    <a:pt x="201" y="36"/>
                  </a:cubicBezTo>
                  <a:cubicBezTo>
                    <a:pt x="205" y="36"/>
                    <a:pt x="206" y="36"/>
                    <a:pt x="206" y="36"/>
                  </a:cubicBezTo>
                  <a:cubicBezTo>
                    <a:pt x="206" y="36"/>
                    <a:pt x="223" y="37"/>
                    <a:pt x="231" y="60"/>
                  </a:cubicBezTo>
                  <a:cubicBezTo>
                    <a:pt x="239" y="83"/>
                    <a:pt x="250" y="106"/>
                    <a:pt x="272" y="116"/>
                  </a:cubicBezTo>
                  <a:cubicBezTo>
                    <a:pt x="294" y="126"/>
                    <a:pt x="330" y="124"/>
                    <a:pt x="342" y="121"/>
                  </a:cubicBezTo>
                  <a:cubicBezTo>
                    <a:pt x="348" y="120"/>
                    <a:pt x="357" y="116"/>
                    <a:pt x="365" y="109"/>
                  </a:cubicBezTo>
                  <a:cubicBezTo>
                    <a:pt x="372" y="103"/>
                    <a:pt x="378" y="93"/>
                    <a:pt x="381" y="84"/>
                  </a:cubicBezTo>
                  <a:cubicBezTo>
                    <a:pt x="387" y="64"/>
                    <a:pt x="388" y="48"/>
                    <a:pt x="391" y="42"/>
                  </a:cubicBezTo>
                  <a:cubicBezTo>
                    <a:pt x="395" y="36"/>
                    <a:pt x="400" y="36"/>
                    <a:pt x="401" y="35"/>
                  </a:cubicBezTo>
                  <a:cubicBezTo>
                    <a:pt x="402" y="34"/>
                    <a:pt x="405" y="22"/>
                    <a:pt x="401" y="7"/>
                  </a:cubicBezTo>
                  <a:moveTo>
                    <a:pt x="162" y="61"/>
                  </a:moveTo>
                  <a:cubicBezTo>
                    <a:pt x="160" y="73"/>
                    <a:pt x="151" y="102"/>
                    <a:pt x="126" y="111"/>
                  </a:cubicBezTo>
                  <a:cubicBezTo>
                    <a:pt x="87" y="123"/>
                    <a:pt x="58" y="112"/>
                    <a:pt x="58" y="112"/>
                  </a:cubicBezTo>
                  <a:cubicBezTo>
                    <a:pt x="28" y="104"/>
                    <a:pt x="20" y="41"/>
                    <a:pt x="26" y="28"/>
                  </a:cubicBezTo>
                  <a:cubicBezTo>
                    <a:pt x="32" y="15"/>
                    <a:pt x="51" y="15"/>
                    <a:pt x="89" y="15"/>
                  </a:cubicBezTo>
                  <a:cubicBezTo>
                    <a:pt x="126" y="15"/>
                    <a:pt x="148" y="22"/>
                    <a:pt x="148" y="22"/>
                  </a:cubicBezTo>
                  <a:cubicBezTo>
                    <a:pt x="167" y="28"/>
                    <a:pt x="165" y="48"/>
                    <a:pt x="162" y="61"/>
                  </a:cubicBezTo>
                  <a:moveTo>
                    <a:pt x="347" y="112"/>
                  </a:moveTo>
                  <a:cubicBezTo>
                    <a:pt x="347" y="112"/>
                    <a:pt x="318" y="123"/>
                    <a:pt x="279" y="111"/>
                  </a:cubicBezTo>
                  <a:cubicBezTo>
                    <a:pt x="254" y="102"/>
                    <a:pt x="245" y="73"/>
                    <a:pt x="243" y="61"/>
                  </a:cubicBezTo>
                  <a:cubicBezTo>
                    <a:pt x="240" y="48"/>
                    <a:pt x="238" y="28"/>
                    <a:pt x="257" y="22"/>
                  </a:cubicBezTo>
                  <a:cubicBezTo>
                    <a:pt x="257" y="22"/>
                    <a:pt x="279" y="15"/>
                    <a:pt x="316" y="15"/>
                  </a:cubicBezTo>
                  <a:cubicBezTo>
                    <a:pt x="354" y="15"/>
                    <a:pt x="373" y="15"/>
                    <a:pt x="379" y="28"/>
                  </a:cubicBezTo>
                  <a:cubicBezTo>
                    <a:pt x="385" y="41"/>
                    <a:pt x="377" y="104"/>
                    <a:pt x="347" y="112"/>
                  </a:cubicBezTo>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115598" tIns="57798" rIns="115598" bIns="57798" numCol="1" anchor="t" anchorCtr="0" compatLnSpc="1"/>
            <a:lstStyle/>
            <a:p>
              <a:endParaRPr lang="en-US" sz="2275"/>
            </a:p>
          </p:txBody>
        </p:sp>
      </p:grpSp>
      <p:sp>
        <p:nvSpPr>
          <p:cNvPr id="16" name="KSO_Shape"/>
          <p:cNvSpPr/>
          <p:nvPr/>
        </p:nvSpPr>
        <p:spPr bwMode="auto">
          <a:xfrm>
            <a:off x="1754293" y="1257300"/>
            <a:ext cx="542713" cy="560493"/>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ysClr val="window" lastClr="FFFFFF"/>
          </a:solidFill>
          <a:ln>
            <a:noFill/>
          </a:ln>
        </p:spPr>
        <p:txBody>
          <a:bodyPr anchor="ctr">
            <a:scene3d>
              <a:camera prst="orthographicFront"/>
              <a:lightRig rig="threePt" dir="t"/>
            </a:scene3d>
            <a:sp3d>
              <a:contourClr>
                <a:srgbClr val="FFFFFF"/>
              </a:contourClr>
            </a:sp3d>
          </a:bodyPr>
          <a:lstStyle/>
          <a:p>
            <a:pPr algn="ctr">
              <a:defRPr/>
            </a:pPr>
            <a:endParaRPr lang="zh-CN" altLang="en-US" sz="2400" kern="0" dirty="0">
              <a:solidFill>
                <a:srgbClr val="FFFFFF"/>
              </a:solidFill>
              <a:ea typeface="微软雅黑" panose="020B0503020204020204" charset="-122"/>
            </a:endParaRPr>
          </a:p>
        </p:txBody>
      </p:sp>
      <p:sp>
        <p:nvSpPr>
          <p:cNvPr id="4" name="文本框 3"/>
          <p:cNvSpPr txBox="1"/>
          <p:nvPr/>
        </p:nvSpPr>
        <p:spPr>
          <a:xfrm>
            <a:off x="2501265" y="1170305"/>
            <a:ext cx="9074150" cy="4892675"/>
          </a:xfrm>
          <a:prstGeom prst="rect">
            <a:avLst/>
          </a:prstGeom>
          <a:noFill/>
          <a:ln w="9525">
            <a:noFill/>
          </a:ln>
        </p:spPr>
        <p:txBody>
          <a:bodyPr wrap="square">
            <a:spAutoFit/>
          </a:bodyPr>
          <a:p>
            <a:pPr indent="0"/>
            <a:r>
              <a:rPr lang="zh-CN" altLang="en-US" sz="2400" b="1" noProof="0" dirty="0">
                <a:ln>
                  <a:noFill/>
                </a:ln>
                <a:solidFill>
                  <a:schemeClr val="accent1"/>
                </a:solidFill>
                <a:effectLst/>
                <a:uLnTx/>
                <a:uFillTx/>
                <a:latin typeface="Arial" panose="020B0604020202020204" pitchFamily="34" charset="0"/>
                <a:ea typeface="微软雅黑" panose="020B0503020204020204" charset="-122"/>
              </a:rPr>
              <a:t>认定为高新技术企业须同时满足以下条件：</a:t>
            </a:r>
            <a:endParaRPr lang="zh-CN" b="0">
              <a:solidFill>
                <a:srgbClr val="000000"/>
              </a:solidFill>
              <a:latin typeface="微软雅黑" panose="020B0503020204020204" charset="-122"/>
              <a:ea typeface="微软雅黑" panose="020B0503020204020204" charset="-122"/>
              <a:cs typeface="微软雅黑" panose="020B0503020204020204" charset="-122"/>
            </a:endParaRPr>
          </a:p>
          <a:p>
            <a:pPr indent="0"/>
            <a:r>
              <a:rPr lang="en-US" altLang="zh-CN" b="0">
                <a:solidFill>
                  <a:srgbClr val="000000"/>
                </a:solidFill>
                <a:latin typeface="微软雅黑" panose="020B0503020204020204" charset="-122"/>
                <a:ea typeface="微软雅黑" panose="020B0503020204020204" charset="-122"/>
                <a:cs typeface="微软雅黑" panose="020B0503020204020204" charset="-122"/>
              </a:rPr>
              <a:t>1.</a:t>
            </a:r>
            <a:r>
              <a:rPr lang="zh-CN" b="0">
                <a:solidFill>
                  <a:srgbClr val="000000"/>
                </a:solidFill>
                <a:latin typeface="微软雅黑" panose="020B0503020204020204" charset="-122"/>
                <a:ea typeface="微软雅黑" panose="020B0503020204020204" charset="-122"/>
                <a:cs typeface="微软雅黑" panose="020B0503020204020204" charset="-122"/>
              </a:rPr>
              <a:t>企业申请认定时须注册成立一年以上；</a:t>
            </a:r>
            <a:endParaRPr lang="zh-CN" b="0">
              <a:solidFill>
                <a:srgbClr val="000000"/>
              </a:solidFill>
              <a:latin typeface="微软雅黑" panose="020B0503020204020204" charset="-122"/>
              <a:ea typeface="微软雅黑" panose="020B0503020204020204" charset="-122"/>
              <a:cs typeface="微软雅黑" panose="020B0503020204020204" charset="-122"/>
            </a:endParaRPr>
          </a:p>
          <a:p>
            <a:pPr indent="0"/>
            <a:r>
              <a:rPr lang="en-US" altLang="zh-CN" b="0">
                <a:solidFill>
                  <a:srgbClr val="000000"/>
                </a:solidFill>
                <a:latin typeface="微软雅黑" panose="020B0503020204020204" charset="-122"/>
                <a:ea typeface="微软雅黑" panose="020B0503020204020204" charset="-122"/>
                <a:cs typeface="微软雅黑" panose="020B0503020204020204" charset="-122"/>
              </a:rPr>
              <a:t>2.</a:t>
            </a:r>
            <a:r>
              <a:rPr lang="zh-CN" b="0">
                <a:solidFill>
                  <a:srgbClr val="000000"/>
                </a:solidFill>
                <a:latin typeface="微软雅黑" panose="020B0503020204020204" charset="-122"/>
                <a:ea typeface="微软雅黑" panose="020B0503020204020204" charset="-122"/>
                <a:cs typeface="微软雅黑" panose="020B0503020204020204" charset="-122"/>
              </a:rPr>
              <a:t>企业通过自主研发、受让、受赠、并购等方式，获得对其主要产品（服务）在技术上发挥核心支持作用的知识产权的所有权；</a:t>
            </a:r>
            <a:endParaRPr lang="zh-CN" b="0">
              <a:solidFill>
                <a:srgbClr val="000000"/>
              </a:solidFill>
              <a:latin typeface="微软雅黑" panose="020B0503020204020204" charset="-122"/>
              <a:ea typeface="微软雅黑" panose="020B0503020204020204" charset="-122"/>
              <a:cs typeface="微软雅黑" panose="020B0503020204020204" charset="-122"/>
            </a:endParaRPr>
          </a:p>
          <a:p>
            <a:pPr indent="0"/>
            <a:r>
              <a:rPr lang="en-US" altLang="zh-CN" b="0">
                <a:solidFill>
                  <a:srgbClr val="000000"/>
                </a:solidFill>
                <a:latin typeface="微软雅黑" panose="020B0503020204020204" charset="-122"/>
                <a:ea typeface="微软雅黑" panose="020B0503020204020204" charset="-122"/>
                <a:cs typeface="微软雅黑" panose="020B0503020204020204" charset="-122"/>
              </a:rPr>
              <a:t>3.</a:t>
            </a:r>
            <a:r>
              <a:rPr lang="zh-CN" b="0">
                <a:solidFill>
                  <a:srgbClr val="000000"/>
                </a:solidFill>
                <a:latin typeface="微软雅黑" panose="020B0503020204020204" charset="-122"/>
                <a:ea typeface="微软雅黑" panose="020B0503020204020204" charset="-122"/>
                <a:cs typeface="微软雅黑" panose="020B0503020204020204" charset="-122"/>
              </a:rPr>
              <a:t>对企业主要产品（服务）发挥核心支持作用的技术属于《国家重点支持的高新技术领域》规定的范围；</a:t>
            </a:r>
            <a:endParaRPr lang="zh-CN" b="0">
              <a:solidFill>
                <a:srgbClr val="000000"/>
              </a:solidFill>
              <a:latin typeface="微软雅黑" panose="020B0503020204020204" charset="-122"/>
              <a:ea typeface="微软雅黑" panose="020B0503020204020204" charset="-122"/>
              <a:cs typeface="微软雅黑" panose="020B0503020204020204" charset="-122"/>
            </a:endParaRPr>
          </a:p>
          <a:p>
            <a:pPr indent="0"/>
            <a:r>
              <a:rPr lang="en-US" altLang="zh-CN" b="0">
                <a:solidFill>
                  <a:srgbClr val="000000"/>
                </a:solidFill>
                <a:latin typeface="微软雅黑" panose="020B0503020204020204" charset="-122"/>
                <a:ea typeface="微软雅黑" panose="020B0503020204020204" charset="-122"/>
                <a:cs typeface="微软雅黑" panose="020B0503020204020204" charset="-122"/>
              </a:rPr>
              <a:t>4.</a:t>
            </a:r>
            <a:r>
              <a:rPr lang="zh-CN" b="0">
                <a:solidFill>
                  <a:srgbClr val="000000"/>
                </a:solidFill>
                <a:latin typeface="微软雅黑" panose="020B0503020204020204" charset="-122"/>
                <a:ea typeface="微软雅黑" panose="020B0503020204020204" charset="-122"/>
                <a:cs typeface="微软雅黑" panose="020B0503020204020204" charset="-122"/>
              </a:rPr>
              <a:t>企业从事研发和相关技术创新活动的科技人员占企业当年职工总数的比例</a:t>
            </a:r>
            <a:r>
              <a:rPr lang="zh-CN" b="0">
                <a:solidFill>
                  <a:srgbClr val="FF0000"/>
                </a:solidFill>
                <a:latin typeface="微软雅黑" panose="020B0503020204020204" charset="-122"/>
                <a:ea typeface="微软雅黑" panose="020B0503020204020204" charset="-122"/>
                <a:cs typeface="微软雅黑" panose="020B0503020204020204" charset="-122"/>
              </a:rPr>
              <a:t>不低于10%</a:t>
            </a:r>
            <a:r>
              <a:rPr lang="zh-CN" b="0">
                <a:solidFill>
                  <a:srgbClr val="000000"/>
                </a:solidFill>
                <a:latin typeface="微软雅黑" panose="020B0503020204020204" charset="-122"/>
                <a:ea typeface="微软雅黑" panose="020B0503020204020204" charset="-122"/>
                <a:cs typeface="微软雅黑" panose="020B0503020204020204" charset="-122"/>
              </a:rPr>
              <a:t>；</a:t>
            </a:r>
            <a:endParaRPr lang="zh-CN" b="0">
              <a:solidFill>
                <a:srgbClr val="000000"/>
              </a:solidFill>
              <a:latin typeface="微软雅黑" panose="020B0503020204020204" charset="-122"/>
              <a:ea typeface="微软雅黑" panose="020B0503020204020204" charset="-122"/>
              <a:cs typeface="微软雅黑" panose="020B0503020204020204" charset="-122"/>
            </a:endParaRPr>
          </a:p>
          <a:p>
            <a:pPr indent="0"/>
            <a:r>
              <a:rPr lang="en-US" altLang="zh-CN" b="0">
                <a:solidFill>
                  <a:srgbClr val="000000"/>
                </a:solidFill>
                <a:latin typeface="微软雅黑" panose="020B0503020204020204" charset="-122"/>
                <a:ea typeface="微软雅黑" panose="020B0503020204020204" charset="-122"/>
                <a:cs typeface="微软雅黑" panose="020B0503020204020204" charset="-122"/>
              </a:rPr>
              <a:t>5.</a:t>
            </a:r>
            <a:r>
              <a:rPr lang="zh-CN" b="0">
                <a:solidFill>
                  <a:srgbClr val="000000"/>
                </a:solidFill>
                <a:latin typeface="微软雅黑" panose="020B0503020204020204" charset="-122"/>
                <a:ea typeface="微软雅黑" panose="020B0503020204020204" charset="-122"/>
                <a:cs typeface="微软雅黑" panose="020B0503020204020204" charset="-122"/>
              </a:rPr>
              <a:t>企业近三个会计年度（实际经营期不满三年的按实际经营时间计算，下同）的研究开发费用总额占同期销售收入总额的比例符合如下要求：（1）最近一年销售收入</a:t>
            </a:r>
            <a:r>
              <a:rPr lang="zh-CN" b="0">
                <a:solidFill>
                  <a:srgbClr val="FF0000"/>
                </a:solidFill>
                <a:latin typeface="微软雅黑" panose="020B0503020204020204" charset="-122"/>
                <a:ea typeface="微软雅黑" panose="020B0503020204020204" charset="-122"/>
                <a:cs typeface="微软雅黑" panose="020B0503020204020204" charset="-122"/>
              </a:rPr>
              <a:t>小于5,000万元</a:t>
            </a:r>
            <a:r>
              <a:rPr lang="zh-CN" b="0">
                <a:solidFill>
                  <a:srgbClr val="000000"/>
                </a:solidFill>
                <a:latin typeface="微软雅黑" panose="020B0503020204020204" charset="-122"/>
                <a:ea typeface="微软雅黑" panose="020B0503020204020204" charset="-122"/>
                <a:cs typeface="微软雅黑" panose="020B0503020204020204" charset="-122"/>
              </a:rPr>
              <a:t>（含）的企业，比例</a:t>
            </a:r>
            <a:r>
              <a:rPr lang="zh-CN" b="0">
                <a:solidFill>
                  <a:srgbClr val="FF0000"/>
                </a:solidFill>
                <a:latin typeface="微软雅黑" panose="020B0503020204020204" charset="-122"/>
                <a:ea typeface="微软雅黑" panose="020B0503020204020204" charset="-122"/>
                <a:cs typeface="微软雅黑" panose="020B0503020204020204" charset="-122"/>
              </a:rPr>
              <a:t>不低于5%</a:t>
            </a:r>
            <a:r>
              <a:rPr lang="zh-CN" b="0">
                <a:solidFill>
                  <a:srgbClr val="000000"/>
                </a:solidFill>
                <a:latin typeface="微软雅黑" panose="020B0503020204020204" charset="-122"/>
                <a:ea typeface="微软雅黑" panose="020B0503020204020204" charset="-122"/>
                <a:cs typeface="微软雅黑" panose="020B0503020204020204" charset="-122"/>
              </a:rPr>
              <a:t>；（2）最近一年销售收入在</a:t>
            </a:r>
            <a:r>
              <a:rPr lang="zh-CN" b="0">
                <a:solidFill>
                  <a:srgbClr val="FF0000"/>
                </a:solidFill>
                <a:latin typeface="微软雅黑" panose="020B0503020204020204" charset="-122"/>
                <a:ea typeface="微软雅黑" panose="020B0503020204020204" charset="-122"/>
                <a:cs typeface="微软雅黑" panose="020B0503020204020204" charset="-122"/>
              </a:rPr>
              <a:t>5,000万元至2亿元</a:t>
            </a:r>
            <a:r>
              <a:rPr lang="zh-CN" b="0">
                <a:solidFill>
                  <a:srgbClr val="000000"/>
                </a:solidFill>
                <a:latin typeface="微软雅黑" panose="020B0503020204020204" charset="-122"/>
                <a:ea typeface="微软雅黑" panose="020B0503020204020204" charset="-122"/>
                <a:cs typeface="微软雅黑" panose="020B0503020204020204" charset="-122"/>
              </a:rPr>
              <a:t>（含）的企业，比例</a:t>
            </a:r>
            <a:r>
              <a:rPr lang="zh-CN" b="0">
                <a:solidFill>
                  <a:srgbClr val="FF0000"/>
                </a:solidFill>
                <a:latin typeface="微软雅黑" panose="020B0503020204020204" charset="-122"/>
                <a:ea typeface="微软雅黑" panose="020B0503020204020204" charset="-122"/>
                <a:cs typeface="微软雅黑" panose="020B0503020204020204" charset="-122"/>
              </a:rPr>
              <a:t>不低于4%</a:t>
            </a:r>
            <a:r>
              <a:rPr lang="zh-CN" b="0">
                <a:solidFill>
                  <a:srgbClr val="000000"/>
                </a:solidFill>
                <a:latin typeface="微软雅黑" panose="020B0503020204020204" charset="-122"/>
                <a:ea typeface="微软雅黑" panose="020B0503020204020204" charset="-122"/>
                <a:cs typeface="微软雅黑" panose="020B0503020204020204" charset="-122"/>
              </a:rPr>
              <a:t>；（3） 最近一年销售收入在</a:t>
            </a:r>
            <a:r>
              <a:rPr lang="zh-CN" b="0">
                <a:solidFill>
                  <a:srgbClr val="FF0000"/>
                </a:solidFill>
                <a:latin typeface="微软雅黑" panose="020B0503020204020204" charset="-122"/>
                <a:ea typeface="微软雅黑" panose="020B0503020204020204" charset="-122"/>
                <a:cs typeface="微软雅黑" panose="020B0503020204020204" charset="-122"/>
              </a:rPr>
              <a:t>2亿元以上</a:t>
            </a:r>
            <a:r>
              <a:rPr lang="zh-CN" b="0">
                <a:solidFill>
                  <a:srgbClr val="000000"/>
                </a:solidFill>
                <a:latin typeface="微软雅黑" panose="020B0503020204020204" charset="-122"/>
                <a:ea typeface="微软雅黑" panose="020B0503020204020204" charset="-122"/>
                <a:cs typeface="微软雅黑" panose="020B0503020204020204" charset="-122"/>
              </a:rPr>
              <a:t>的企业，比例</a:t>
            </a:r>
            <a:r>
              <a:rPr lang="zh-CN" b="0">
                <a:solidFill>
                  <a:srgbClr val="FF0000"/>
                </a:solidFill>
                <a:latin typeface="微软雅黑" panose="020B0503020204020204" charset="-122"/>
                <a:ea typeface="微软雅黑" panose="020B0503020204020204" charset="-122"/>
                <a:cs typeface="微软雅黑" panose="020B0503020204020204" charset="-122"/>
              </a:rPr>
              <a:t>不低于3%</a:t>
            </a:r>
            <a:r>
              <a:rPr lang="zh-CN" b="0">
                <a:solidFill>
                  <a:srgbClr val="000000"/>
                </a:solidFill>
                <a:latin typeface="微软雅黑" panose="020B0503020204020204" charset="-122"/>
                <a:ea typeface="微软雅黑" panose="020B0503020204020204" charset="-122"/>
                <a:cs typeface="微软雅黑" panose="020B0503020204020204" charset="-122"/>
              </a:rPr>
              <a:t>。</a:t>
            </a:r>
            <a:endParaRPr lang="zh-CN" b="0">
              <a:solidFill>
                <a:srgbClr val="000000"/>
              </a:solidFill>
              <a:latin typeface="微软雅黑" panose="020B0503020204020204" charset="-122"/>
              <a:ea typeface="微软雅黑" panose="020B0503020204020204" charset="-122"/>
              <a:cs typeface="微软雅黑" panose="020B0503020204020204" charset="-122"/>
            </a:endParaRPr>
          </a:p>
          <a:p>
            <a:pPr indent="0"/>
            <a:r>
              <a:rPr lang="en-US" altLang="zh-CN" b="0">
                <a:solidFill>
                  <a:srgbClr val="000000"/>
                </a:solidFill>
                <a:latin typeface="微软雅黑" panose="020B0503020204020204" charset="-122"/>
                <a:ea typeface="微软雅黑" panose="020B0503020204020204" charset="-122"/>
                <a:cs typeface="微软雅黑" panose="020B0503020204020204" charset="-122"/>
              </a:rPr>
              <a:t> </a:t>
            </a:r>
            <a:r>
              <a:rPr lang="zh-CN" b="0">
                <a:solidFill>
                  <a:srgbClr val="000000"/>
                </a:solidFill>
                <a:latin typeface="微软雅黑" panose="020B0503020204020204" charset="-122"/>
                <a:ea typeface="微软雅黑" panose="020B0503020204020204" charset="-122"/>
                <a:cs typeface="微软雅黑" panose="020B0503020204020204" charset="-122"/>
              </a:rPr>
              <a:t>其中，企业在中国境内发生的研究开发费用总额占全部研究开发费用总额的比例不低于60%； </a:t>
            </a:r>
            <a:endParaRPr lang="zh-CN" b="0">
              <a:solidFill>
                <a:srgbClr val="000000"/>
              </a:solidFill>
              <a:latin typeface="微软雅黑" panose="020B0503020204020204" charset="-122"/>
              <a:ea typeface="微软雅黑" panose="020B0503020204020204" charset="-122"/>
              <a:cs typeface="微软雅黑" panose="020B0503020204020204" charset="-122"/>
            </a:endParaRPr>
          </a:p>
          <a:p>
            <a:pPr indent="0"/>
            <a:r>
              <a:rPr lang="en-US" altLang="zh-CN" b="0">
                <a:solidFill>
                  <a:srgbClr val="000000"/>
                </a:solidFill>
                <a:latin typeface="微软雅黑" panose="020B0503020204020204" charset="-122"/>
                <a:ea typeface="微软雅黑" panose="020B0503020204020204" charset="-122"/>
                <a:cs typeface="微软雅黑" panose="020B0503020204020204" charset="-122"/>
              </a:rPr>
              <a:t>6.</a:t>
            </a:r>
            <a:r>
              <a:rPr lang="zh-CN" b="0">
                <a:solidFill>
                  <a:srgbClr val="000000"/>
                </a:solidFill>
                <a:latin typeface="微软雅黑" panose="020B0503020204020204" charset="-122"/>
                <a:ea typeface="微软雅黑" panose="020B0503020204020204" charset="-122"/>
                <a:cs typeface="微软雅黑" panose="020B0503020204020204" charset="-122"/>
              </a:rPr>
              <a:t>近一年高新技术产品（服务）收入占企业同期总收入的比例</a:t>
            </a:r>
            <a:r>
              <a:rPr lang="zh-CN" b="0">
                <a:solidFill>
                  <a:srgbClr val="FF0000"/>
                </a:solidFill>
                <a:latin typeface="微软雅黑" panose="020B0503020204020204" charset="-122"/>
                <a:ea typeface="微软雅黑" panose="020B0503020204020204" charset="-122"/>
                <a:cs typeface="微软雅黑" panose="020B0503020204020204" charset="-122"/>
              </a:rPr>
              <a:t>不低于60%</a:t>
            </a:r>
            <a:r>
              <a:rPr lang="zh-CN" b="0">
                <a:solidFill>
                  <a:srgbClr val="000000"/>
                </a:solidFill>
                <a:latin typeface="微软雅黑" panose="020B0503020204020204" charset="-122"/>
                <a:ea typeface="微软雅黑" panose="020B0503020204020204" charset="-122"/>
                <a:cs typeface="微软雅黑" panose="020B0503020204020204" charset="-122"/>
              </a:rPr>
              <a:t>；</a:t>
            </a:r>
            <a:endParaRPr lang="zh-CN" b="0">
              <a:solidFill>
                <a:srgbClr val="000000"/>
              </a:solidFill>
              <a:latin typeface="微软雅黑" panose="020B0503020204020204" charset="-122"/>
              <a:ea typeface="微软雅黑" panose="020B0503020204020204" charset="-122"/>
              <a:cs typeface="微软雅黑" panose="020B0503020204020204" charset="-122"/>
            </a:endParaRPr>
          </a:p>
          <a:p>
            <a:pPr indent="0"/>
            <a:r>
              <a:rPr lang="en-US" altLang="zh-CN" b="0">
                <a:solidFill>
                  <a:srgbClr val="000000"/>
                </a:solidFill>
                <a:latin typeface="微软雅黑" panose="020B0503020204020204" charset="-122"/>
                <a:ea typeface="微软雅黑" panose="020B0503020204020204" charset="-122"/>
                <a:cs typeface="微软雅黑" panose="020B0503020204020204" charset="-122"/>
              </a:rPr>
              <a:t>7.</a:t>
            </a:r>
            <a:r>
              <a:rPr lang="zh-CN" b="0">
                <a:solidFill>
                  <a:srgbClr val="000000"/>
                </a:solidFill>
                <a:latin typeface="微软雅黑" panose="020B0503020204020204" charset="-122"/>
                <a:ea typeface="微软雅黑" panose="020B0503020204020204" charset="-122"/>
                <a:cs typeface="微软雅黑" panose="020B0503020204020204" charset="-122"/>
              </a:rPr>
              <a:t>企业创新能力评价应达到相应要求；</a:t>
            </a:r>
            <a:endParaRPr lang="zh-CN" b="0">
              <a:solidFill>
                <a:srgbClr val="000000"/>
              </a:solidFill>
              <a:latin typeface="微软雅黑" panose="020B0503020204020204" charset="-122"/>
              <a:ea typeface="微软雅黑" panose="020B0503020204020204" charset="-122"/>
              <a:cs typeface="微软雅黑" panose="020B0503020204020204" charset="-122"/>
            </a:endParaRPr>
          </a:p>
          <a:p>
            <a:pPr indent="0"/>
            <a:r>
              <a:rPr lang="en-US" altLang="zh-CN" b="0">
                <a:solidFill>
                  <a:srgbClr val="000000"/>
                </a:solidFill>
                <a:latin typeface="微软雅黑" panose="020B0503020204020204" charset="-122"/>
                <a:ea typeface="微软雅黑" panose="020B0503020204020204" charset="-122"/>
                <a:cs typeface="微软雅黑" panose="020B0503020204020204" charset="-122"/>
              </a:rPr>
              <a:t>8.</a:t>
            </a:r>
            <a:r>
              <a:rPr lang="zh-CN" b="0">
                <a:solidFill>
                  <a:srgbClr val="000000"/>
                </a:solidFill>
                <a:latin typeface="微软雅黑" panose="020B0503020204020204" charset="-122"/>
                <a:ea typeface="微软雅黑" panose="020B0503020204020204" charset="-122"/>
                <a:cs typeface="微软雅黑" panose="020B0503020204020204" charset="-122"/>
              </a:rPr>
              <a:t>企业申请认定前一年内未发生重大安全、重大质量事故或严重环境违法行为。</a:t>
            </a:r>
            <a:endParaRPr lang="zh-CN" altLang="en-US" b="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26" name="矩形 59"/>
          <p:cNvSpPr>
            <a:spLocks noChangeArrowheads="1"/>
          </p:cNvSpPr>
          <p:nvPr/>
        </p:nvSpPr>
        <p:spPr bwMode="auto">
          <a:xfrm>
            <a:off x="0" y="196596"/>
            <a:ext cx="284988" cy="449580"/>
          </a:xfrm>
          <a:prstGeom prst="rect">
            <a:avLst/>
          </a:prstGeom>
          <a:solidFill>
            <a:srgbClr val="7030A0"/>
          </a:solidFill>
          <a:ln>
            <a:noFill/>
          </a:ln>
        </p:spPr>
        <p:txBody>
          <a:bodyPr anchor="ctr"/>
          <a:lstStyle>
            <a:lvl1pPr>
              <a:lnSpc>
                <a:spcPct val="90000"/>
              </a:lnSpc>
              <a:spcBef>
                <a:spcPts val="1000"/>
              </a:spcBef>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defTabSz="1290320" fontAlgn="auto">
              <a:lnSpc>
                <a:spcPct val="100000"/>
              </a:lnSpc>
              <a:spcBef>
                <a:spcPct val="0"/>
              </a:spcBef>
              <a:spcAft>
                <a:spcPts val="0"/>
              </a:spcAft>
              <a:buNone/>
              <a:defRPr/>
            </a:pPr>
            <a:endParaRPr lang="zh-CN" altLang="en-US" sz="1900" dirty="0">
              <a:solidFill>
                <a:srgbClr val="FFFFFF"/>
              </a:solidFill>
            </a:endParaRPr>
          </a:p>
        </p:txBody>
      </p:sp>
      <p:sp>
        <p:nvSpPr>
          <p:cNvPr id="9" name="矩形 60"/>
          <p:cNvSpPr>
            <a:spLocks noChangeArrowheads="1"/>
          </p:cNvSpPr>
          <p:nvPr/>
        </p:nvSpPr>
        <p:spPr bwMode="auto">
          <a:xfrm>
            <a:off x="284988" y="196596"/>
            <a:ext cx="143256" cy="449580"/>
          </a:xfrm>
          <a:prstGeom prst="rect">
            <a:avLst/>
          </a:prstGeom>
          <a:solidFill>
            <a:srgbClr val="FFC000"/>
          </a:solidFill>
          <a:ln>
            <a:noFill/>
          </a:ln>
        </p:spPr>
        <p:txBody>
          <a:bodyPr anchor="ctr"/>
          <a:lstStyle>
            <a:lvl1pPr>
              <a:lnSpc>
                <a:spcPct val="90000"/>
              </a:lnSpc>
              <a:spcBef>
                <a:spcPts val="1000"/>
              </a:spcBef>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defTabSz="1290320" fontAlgn="auto">
              <a:lnSpc>
                <a:spcPct val="100000"/>
              </a:lnSpc>
              <a:spcBef>
                <a:spcPct val="0"/>
              </a:spcBef>
              <a:spcAft>
                <a:spcPts val="0"/>
              </a:spcAft>
              <a:buNone/>
              <a:defRPr/>
            </a:pPr>
            <a:endParaRPr lang="zh-CN" altLang="en-US" sz="1900" dirty="0">
              <a:solidFill>
                <a:srgbClr val="FFFFFF"/>
              </a:solidFill>
            </a:endParaRPr>
          </a:p>
        </p:txBody>
      </p:sp>
      <p:sp>
        <p:nvSpPr>
          <p:cNvPr id="10" name="五边形 9"/>
          <p:cNvSpPr/>
          <p:nvPr/>
        </p:nvSpPr>
        <p:spPr>
          <a:xfrm>
            <a:off x="424435" y="199644"/>
            <a:ext cx="379476" cy="44653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p>
        </p:txBody>
      </p:sp>
    </p:spTree>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圆角矩形 59"/>
          <p:cNvSpPr/>
          <p:nvPr/>
        </p:nvSpPr>
        <p:spPr>
          <a:xfrm>
            <a:off x="2574334" y="1437883"/>
            <a:ext cx="9237133" cy="3805767"/>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cxnSp>
        <p:nvCxnSpPr>
          <p:cNvPr id="37" name="直接连接符 36"/>
          <p:cNvCxnSpPr/>
          <p:nvPr/>
        </p:nvCxnSpPr>
        <p:spPr>
          <a:xfrm>
            <a:off x="143339" y="832152"/>
            <a:ext cx="10817981"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8" name="矩形 3"/>
          <p:cNvSpPr>
            <a:spLocks noChangeArrowheads="1"/>
          </p:cNvSpPr>
          <p:nvPr/>
        </p:nvSpPr>
        <p:spPr bwMode="auto">
          <a:xfrm>
            <a:off x="1104325" y="199418"/>
            <a:ext cx="153924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42" tIns="45722" rIns="91442" bIns="45722">
            <a:spAutoFit/>
          </a:bodyPr>
          <a:lstStyle/>
          <a:p>
            <a:r>
              <a:rPr lang="zh-CN" altLang="en-US" sz="2665" b="1" dirty="0">
                <a:solidFill>
                  <a:schemeClr val="tx1"/>
                </a:solidFill>
                <a:latin typeface="微软雅黑" panose="020B0503020204020204" charset="-122"/>
                <a:ea typeface="微软雅黑" panose="020B0503020204020204" charset="-122"/>
                <a:sym typeface="Arial" panose="020B0604020202020204" pitchFamily="34" charset="0"/>
              </a:rPr>
              <a:t>热点提示</a:t>
            </a:r>
            <a:endParaRPr lang="zh-CN" altLang="en-US" sz="2665" b="1" dirty="0">
              <a:solidFill>
                <a:schemeClr val="tx1"/>
              </a:solidFill>
              <a:latin typeface="微软雅黑" panose="020B0503020204020204" charset="-122"/>
              <a:ea typeface="微软雅黑" panose="020B0503020204020204" charset="-122"/>
              <a:sym typeface="Arial" panose="020B0604020202020204" pitchFamily="34" charset="0"/>
            </a:endParaRPr>
          </a:p>
        </p:txBody>
      </p:sp>
      <p:grpSp>
        <p:nvGrpSpPr>
          <p:cNvPr id="36" name="Group 134"/>
          <p:cNvGrpSpPr/>
          <p:nvPr/>
        </p:nvGrpSpPr>
        <p:grpSpPr bwMode="auto">
          <a:xfrm>
            <a:off x="334268" y="1874500"/>
            <a:ext cx="2079457" cy="3042235"/>
            <a:chOff x="3606801" y="1272140"/>
            <a:chExt cx="1920875" cy="2970213"/>
          </a:xfrm>
        </p:grpSpPr>
        <p:sp>
          <p:nvSpPr>
            <p:cNvPr id="39" name="Freeform 37"/>
            <p:cNvSpPr/>
            <p:nvPr/>
          </p:nvSpPr>
          <p:spPr bwMode="auto">
            <a:xfrm>
              <a:off x="4586281" y="1272140"/>
              <a:ext cx="885459" cy="628818"/>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chemeClr val="tx2">
                <a:lumMod val="60000"/>
                <a:lumOff val="40000"/>
              </a:schemeClr>
            </a:solidFill>
            <a:ln w="9525">
              <a:noFill/>
              <a:round/>
            </a:ln>
          </p:spPr>
          <p:txBody>
            <a:bodyPr lIns="162560" tIns="81280" rIns="162560" bIns="81280"/>
            <a:lstStyle/>
            <a:p>
              <a:pPr defTabSz="1375410" eaLnBrk="1" hangingPunct="1">
                <a:defRPr/>
              </a:pPr>
              <a:endParaRPr lang="en-US" sz="3555">
                <a:solidFill>
                  <a:srgbClr val="262626"/>
                </a:solidFill>
                <a:latin typeface="Campton Light"/>
              </a:endParaRPr>
            </a:p>
          </p:txBody>
        </p:sp>
        <p:grpSp>
          <p:nvGrpSpPr>
            <p:cNvPr id="40" name="Group 104"/>
            <p:cNvGrpSpPr/>
            <p:nvPr/>
          </p:nvGrpSpPr>
          <p:grpSpPr>
            <a:xfrm>
              <a:off x="4089401" y="3400978"/>
              <a:ext cx="963612" cy="841375"/>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46" name="Freeform 36"/>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ln>
            </p:spPr>
            <p:txBody>
              <a:bodyPr lIns="162560" tIns="81280" rIns="162560" bIns="81280"/>
              <a:lstStyle/>
              <a:p>
                <a:pPr defTabSz="1375410" eaLnBrk="1" hangingPunct="1">
                  <a:defRPr/>
                </a:pPr>
                <a:endParaRPr lang="en-US" sz="3555">
                  <a:solidFill>
                    <a:srgbClr val="262626"/>
                  </a:solidFill>
                  <a:latin typeface="Campton Light"/>
                </a:endParaRPr>
              </a:p>
            </p:txBody>
          </p:sp>
          <p:sp>
            <p:nvSpPr>
              <p:cNvPr id="47"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ln>
            </p:spPr>
            <p:txBody>
              <a:bodyPr lIns="162560" tIns="81280" rIns="162560" bIns="81280"/>
              <a:lstStyle/>
              <a:p>
                <a:pPr defTabSz="1375410" eaLnBrk="1" hangingPunct="1">
                  <a:defRPr/>
                </a:pPr>
                <a:endParaRPr lang="en-US" sz="3555">
                  <a:solidFill>
                    <a:srgbClr val="262626"/>
                  </a:solidFill>
                  <a:latin typeface="Campton Light"/>
                </a:endParaRPr>
              </a:p>
            </p:txBody>
          </p:sp>
          <p:sp>
            <p:nvSpPr>
              <p:cNvPr id="48"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ln>
            </p:spPr>
            <p:txBody>
              <a:bodyPr lIns="162560" tIns="81280" rIns="162560" bIns="81280"/>
              <a:lstStyle/>
              <a:p>
                <a:pPr defTabSz="1375410" eaLnBrk="1" hangingPunct="1">
                  <a:defRPr/>
                </a:pPr>
                <a:endParaRPr lang="en-US" sz="3555">
                  <a:solidFill>
                    <a:srgbClr val="262626"/>
                  </a:solidFill>
                  <a:latin typeface="Campton Light"/>
                </a:endParaRPr>
              </a:p>
            </p:txBody>
          </p:sp>
        </p:grpSp>
        <p:sp>
          <p:nvSpPr>
            <p:cNvPr id="41" name="Freeform 40"/>
            <p:cNvSpPr/>
            <p:nvPr/>
          </p:nvSpPr>
          <p:spPr bwMode="auto">
            <a:xfrm>
              <a:off x="3662738" y="1272140"/>
              <a:ext cx="923543" cy="628818"/>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chemeClr val="tx2">
                <a:lumMod val="60000"/>
                <a:lumOff val="40000"/>
              </a:schemeClr>
            </a:solidFill>
            <a:ln w="9525">
              <a:noFill/>
              <a:round/>
            </a:ln>
          </p:spPr>
          <p:txBody>
            <a:bodyPr lIns="162560" tIns="81280" rIns="162560" bIns="81280"/>
            <a:lstStyle/>
            <a:p>
              <a:pPr defTabSz="1375410" eaLnBrk="1" hangingPunct="1">
                <a:defRPr/>
              </a:pPr>
              <a:endParaRPr lang="en-US" sz="3555">
                <a:solidFill>
                  <a:srgbClr val="262626"/>
                </a:solidFill>
                <a:latin typeface="Campton Light"/>
              </a:endParaRPr>
            </a:p>
          </p:txBody>
        </p:sp>
        <p:sp>
          <p:nvSpPr>
            <p:cNvPr id="42" name="Freeform 41"/>
            <p:cNvSpPr/>
            <p:nvPr/>
          </p:nvSpPr>
          <p:spPr bwMode="auto">
            <a:xfrm>
              <a:off x="4586281" y="1985516"/>
              <a:ext cx="941395" cy="639536"/>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chemeClr val="bg1">
                <a:lumMod val="85000"/>
              </a:schemeClr>
            </a:solidFill>
            <a:ln w="9525">
              <a:noFill/>
              <a:round/>
            </a:ln>
          </p:spPr>
          <p:txBody>
            <a:bodyPr lIns="162560" tIns="81280" rIns="162560" bIns="81280"/>
            <a:lstStyle/>
            <a:p>
              <a:pPr defTabSz="1375410" eaLnBrk="1" hangingPunct="1">
                <a:defRPr/>
              </a:pPr>
              <a:endParaRPr lang="en-US" sz="3555">
                <a:solidFill>
                  <a:srgbClr val="262626"/>
                </a:solidFill>
                <a:latin typeface="Campton Light"/>
              </a:endParaRPr>
            </a:p>
          </p:txBody>
        </p:sp>
        <p:sp>
          <p:nvSpPr>
            <p:cNvPr id="43" name="Freeform 42"/>
            <p:cNvSpPr/>
            <p:nvPr/>
          </p:nvSpPr>
          <p:spPr bwMode="auto">
            <a:xfrm>
              <a:off x="3606801" y="1985516"/>
              <a:ext cx="979480" cy="639536"/>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chemeClr val="bg1">
                <a:lumMod val="85000"/>
              </a:schemeClr>
            </a:solidFill>
            <a:ln w="9525">
              <a:noFill/>
              <a:round/>
            </a:ln>
          </p:spPr>
          <p:txBody>
            <a:bodyPr lIns="162560" tIns="81280" rIns="162560" bIns="81280"/>
            <a:lstStyle/>
            <a:p>
              <a:pPr defTabSz="1375410" eaLnBrk="1" hangingPunct="1">
                <a:defRPr/>
              </a:pPr>
              <a:endParaRPr lang="en-US" sz="3555" dirty="0">
                <a:solidFill>
                  <a:srgbClr val="262626"/>
                </a:solidFill>
                <a:latin typeface="Campton Light"/>
              </a:endParaRPr>
            </a:p>
          </p:txBody>
        </p:sp>
        <p:sp>
          <p:nvSpPr>
            <p:cNvPr id="44" name="Freeform 43"/>
            <p:cNvSpPr/>
            <p:nvPr/>
          </p:nvSpPr>
          <p:spPr bwMode="auto">
            <a:xfrm>
              <a:off x="3730575" y="2710800"/>
              <a:ext cx="855706" cy="640728"/>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chemeClr val="tx2">
                <a:lumMod val="40000"/>
                <a:lumOff val="60000"/>
              </a:schemeClr>
            </a:solidFill>
            <a:ln w="9525">
              <a:noFill/>
              <a:round/>
            </a:ln>
          </p:spPr>
          <p:txBody>
            <a:bodyPr lIns="162560" tIns="81280" rIns="162560" bIns="81280"/>
            <a:lstStyle/>
            <a:p>
              <a:pPr defTabSz="1375410" eaLnBrk="1" hangingPunct="1">
                <a:defRPr/>
              </a:pPr>
              <a:endParaRPr lang="en-US" sz="3555">
                <a:solidFill>
                  <a:srgbClr val="262626"/>
                </a:solidFill>
                <a:latin typeface="Campton Light"/>
              </a:endParaRPr>
            </a:p>
          </p:txBody>
        </p:sp>
        <p:sp>
          <p:nvSpPr>
            <p:cNvPr id="45" name="Freeform 44"/>
            <p:cNvSpPr/>
            <p:nvPr/>
          </p:nvSpPr>
          <p:spPr bwMode="auto">
            <a:xfrm>
              <a:off x="4586281" y="2710800"/>
              <a:ext cx="818812" cy="640728"/>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chemeClr val="tx2">
                <a:lumMod val="40000"/>
                <a:lumOff val="60000"/>
              </a:schemeClr>
            </a:solidFill>
            <a:ln w="9525">
              <a:noFill/>
              <a:round/>
            </a:ln>
          </p:spPr>
          <p:txBody>
            <a:bodyPr lIns="162560" tIns="81280" rIns="162560" bIns="81280"/>
            <a:lstStyle/>
            <a:p>
              <a:pPr defTabSz="1375410" eaLnBrk="1" hangingPunct="1">
                <a:defRPr/>
              </a:pPr>
              <a:endParaRPr lang="en-US" sz="3555">
                <a:solidFill>
                  <a:srgbClr val="262626"/>
                </a:solidFill>
                <a:latin typeface="Campton Light"/>
              </a:endParaRPr>
            </a:p>
          </p:txBody>
        </p:sp>
      </p:grpSp>
      <p:sp>
        <p:nvSpPr>
          <p:cNvPr id="2" name="矩形 1"/>
          <p:cNvSpPr/>
          <p:nvPr/>
        </p:nvSpPr>
        <p:spPr>
          <a:xfrm>
            <a:off x="2933700" y="1648460"/>
            <a:ext cx="8878147" cy="387540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ü"/>
              <a:defRPr/>
            </a:pPr>
            <a:r>
              <a:rPr kumimoji="0" lang="zh-CN" altLang="en-US" sz="2400" b="0" i="0" u="none" strike="noStrike" kern="1200" cap="none" spc="0" normalizeH="0" baseline="0" noProof="1">
                <a:ln>
                  <a:noFill/>
                </a:ln>
                <a:solidFill>
                  <a:schemeClr val="tx1"/>
                </a:solidFill>
                <a:effectLst/>
                <a:uLnTx/>
                <a:uFillTx/>
                <a:latin typeface="微软雅黑" panose="020B0503020204020204" charset="-122"/>
                <a:ea typeface="微软雅黑" panose="020B0503020204020204" charset="-122"/>
                <a:cs typeface="+mn-cs"/>
              </a:rPr>
              <a:t>高新技术企业享受所得税减免优惠政策采取</a:t>
            </a:r>
            <a:r>
              <a:rPr kumimoji="0" lang="en-US" altLang="zh-CN" sz="2400" b="0" i="0" u="none" strike="noStrike" kern="1200" cap="none" spc="0" normalizeH="0" baseline="0" noProof="1">
                <a:ln>
                  <a:noFill/>
                </a:ln>
                <a:solidFill>
                  <a:schemeClr val="tx1"/>
                </a:solidFill>
                <a:effectLst/>
                <a:uLnTx/>
                <a:uFillTx/>
                <a:latin typeface="微软雅黑" panose="020B0503020204020204" charset="-122"/>
                <a:ea typeface="微软雅黑" panose="020B0503020204020204" charset="-122"/>
                <a:cs typeface="+mn-cs"/>
              </a:rPr>
              <a:t>“</a:t>
            </a:r>
            <a:r>
              <a:rPr kumimoji="0" lang="zh-CN" altLang="en-US" sz="2400" b="0" i="0" u="none" strike="noStrike" kern="1200" cap="none" spc="0" normalizeH="0" baseline="0" noProof="1">
                <a:ln>
                  <a:noFill/>
                </a:ln>
                <a:solidFill>
                  <a:schemeClr val="tx1"/>
                </a:solidFill>
                <a:effectLst/>
                <a:uLnTx/>
                <a:uFillTx/>
                <a:latin typeface="微软雅黑" panose="020B0503020204020204" charset="-122"/>
                <a:ea typeface="微软雅黑" panose="020B0503020204020204" charset="-122"/>
                <a:cs typeface="+mn-cs"/>
              </a:rPr>
              <a:t>自行判别、申报享受、相关资料留存备查</a:t>
            </a:r>
            <a:r>
              <a:rPr kumimoji="0" lang="en-US" altLang="zh-CN" sz="2400" b="0" i="0" u="none" strike="noStrike" kern="1200" cap="none" spc="0" normalizeH="0" baseline="0" noProof="1">
                <a:ln>
                  <a:noFill/>
                </a:ln>
                <a:solidFill>
                  <a:schemeClr val="tx1"/>
                </a:solidFill>
                <a:effectLst/>
                <a:uLnTx/>
                <a:uFillTx/>
                <a:latin typeface="微软雅黑" panose="020B0503020204020204" charset="-122"/>
                <a:ea typeface="微软雅黑" panose="020B0503020204020204" charset="-122"/>
                <a:cs typeface="+mn-cs"/>
              </a:rPr>
              <a:t>”</a:t>
            </a:r>
            <a:r>
              <a:rPr kumimoji="0" lang="zh-CN" altLang="en-US" sz="2400" b="0" i="0" u="none" strike="noStrike" kern="1200" cap="none" spc="0" normalizeH="0" baseline="0" noProof="1">
                <a:ln>
                  <a:noFill/>
                </a:ln>
                <a:solidFill>
                  <a:schemeClr val="tx1"/>
                </a:solidFill>
                <a:effectLst/>
                <a:uLnTx/>
                <a:uFillTx/>
                <a:latin typeface="微软雅黑" panose="020B0503020204020204" charset="-122"/>
                <a:ea typeface="微软雅黑" panose="020B0503020204020204" charset="-122"/>
                <a:cs typeface="+mn-cs"/>
              </a:rPr>
              <a:t>的办理方式，无需备案。</a:t>
            </a:r>
            <a:endParaRPr kumimoji="0" lang="zh-CN" altLang="en-US" sz="2400" b="0" i="0" u="none" strike="noStrike" kern="1200" cap="none" spc="0" normalizeH="0" baseline="0" noProof="1">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endParaRPr kumimoji="0" lang="en-US" altLang="zh-CN" sz="2400" b="0" i="0" u="none" strike="noStrike" kern="1200" cap="none" spc="0" normalizeH="0" baseline="0" noProof="1">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ü"/>
              <a:defRPr/>
            </a:pPr>
            <a:r>
              <a:rPr kumimoji="0" lang="en-US" altLang="zh-CN" sz="2400" b="0" i="0" u="none" strike="noStrike" kern="1200" cap="none" spc="0" normalizeH="0" baseline="0" noProof="1">
                <a:ln>
                  <a:noFill/>
                </a:ln>
                <a:solidFill>
                  <a:schemeClr val="tx1"/>
                </a:solidFill>
                <a:effectLst/>
                <a:uLnTx/>
                <a:uFillTx/>
                <a:latin typeface="微软雅黑" panose="020B0503020204020204" charset="-122"/>
                <a:ea typeface="微软雅黑" panose="020B0503020204020204" charset="-122"/>
                <a:cs typeface="+mn-cs"/>
              </a:rPr>
              <a:t>企业获得高新技术企业资格后，自高新技术企业证书注明的发证时间所在年度起申报享受税收优惠</a:t>
            </a:r>
            <a:r>
              <a:rPr kumimoji="0" lang="zh-CN" altLang="en-US" sz="2400" b="0" i="0" u="none" strike="noStrike" kern="1200" cap="none" spc="0" normalizeH="0" baseline="0" noProof="1">
                <a:ln>
                  <a:noFill/>
                </a:ln>
                <a:solidFill>
                  <a:schemeClr val="tx1"/>
                </a:solidFill>
                <a:effectLst/>
                <a:uLnTx/>
                <a:uFillTx/>
                <a:latin typeface="微软雅黑" panose="020B0503020204020204" charset="-122"/>
                <a:ea typeface="微软雅黑" panose="020B0503020204020204" charset="-122"/>
                <a:cs typeface="+mn-cs"/>
              </a:rPr>
              <a:t>。</a:t>
            </a:r>
            <a:endParaRPr kumimoji="0" lang="en-US" altLang="zh-CN" sz="2400" b="0" i="0" u="none" strike="noStrike" kern="1200" cap="none" spc="0" normalizeH="0" baseline="0" noProof="1">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ü"/>
              <a:defRPr/>
            </a:pPr>
            <a:endParaRPr kumimoji="0" lang="en-US" altLang="zh-CN" sz="2400" b="0" i="0" u="none" strike="noStrike" kern="1200" cap="none" spc="0" normalizeH="0" baseline="0" noProof="1">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ü"/>
              <a:defRPr/>
            </a:pPr>
            <a:r>
              <a:rPr lang="zh-CN" altLang="en-US" sz="2400" dirty="0">
                <a:ln>
                  <a:noFill/>
                </a:ln>
                <a:effectLst/>
                <a:uLnTx/>
                <a:uFillTx/>
                <a:latin typeface="微软雅黑" panose="020B0503020204020204" charset="-122"/>
                <a:ea typeface="微软雅黑" panose="020B0503020204020204" charset="-122"/>
                <a:cs typeface="+mn-ea"/>
                <a:sym typeface="+mn-ea"/>
              </a:rPr>
              <a:t>企业的高新技术企业资格期满当年，在通过重新认定前，其企业所得税暂按15%的税率预缴，在年底前仍未取得高新技术企业资格的，应按规定补缴相应期间的税款。</a:t>
            </a:r>
            <a:endParaRPr lang="zh-CN" altLang="en-US" sz="2400" dirty="0">
              <a:ln>
                <a:noFill/>
              </a:ln>
              <a:effectLst/>
              <a:uLnTx/>
              <a:uFillTx/>
              <a:latin typeface="微软雅黑" panose="020B0503020204020204" charset="-122"/>
              <a:ea typeface="微软雅黑" panose="020B0503020204020204" charset="-122"/>
              <a:cs typeface="+mn-ea"/>
              <a:sym typeface="+mn-ea"/>
            </a:endParaRPr>
          </a:p>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lang="zh-CN" altLang="en-US" sz="2400" dirty="0">
                <a:ln>
                  <a:noFill/>
                </a:ln>
                <a:effectLst/>
                <a:uLnTx/>
                <a:uFillTx/>
                <a:latin typeface="微软雅黑" panose="020B0503020204020204" charset="-122"/>
                <a:ea typeface="微软雅黑" panose="020B0503020204020204" charset="-122"/>
                <a:cs typeface="+mn-ea"/>
                <a:sym typeface="+mn-ea"/>
              </a:rPr>
              <a:t>       </a:t>
            </a:r>
            <a:endParaRPr lang="zh-CN" altLang="zh-CN" sz="2400" dirty="0">
              <a:latin typeface="微软雅黑" panose="020B0503020204020204" charset="-122"/>
              <a:ea typeface="微软雅黑" panose="020B0503020204020204" charset="-122"/>
            </a:endParaRPr>
          </a:p>
        </p:txBody>
      </p:sp>
      <p:sp>
        <p:nvSpPr>
          <p:cNvPr id="26" name="矩形 59"/>
          <p:cNvSpPr>
            <a:spLocks noChangeArrowheads="1"/>
          </p:cNvSpPr>
          <p:nvPr/>
        </p:nvSpPr>
        <p:spPr bwMode="auto">
          <a:xfrm>
            <a:off x="0" y="196596"/>
            <a:ext cx="284988" cy="449580"/>
          </a:xfrm>
          <a:prstGeom prst="rect">
            <a:avLst/>
          </a:prstGeom>
          <a:solidFill>
            <a:srgbClr val="7030A0"/>
          </a:solidFill>
          <a:ln>
            <a:noFill/>
          </a:ln>
        </p:spPr>
        <p:txBody>
          <a:bodyPr anchor="ctr"/>
          <a:lstStyle>
            <a:lvl1pPr>
              <a:lnSpc>
                <a:spcPct val="90000"/>
              </a:lnSpc>
              <a:spcBef>
                <a:spcPts val="1000"/>
              </a:spcBef>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defTabSz="1290320" fontAlgn="auto">
              <a:lnSpc>
                <a:spcPct val="100000"/>
              </a:lnSpc>
              <a:spcBef>
                <a:spcPct val="0"/>
              </a:spcBef>
              <a:spcAft>
                <a:spcPts val="0"/>
              </a:spcAft>
              <a:buNone/>
              <a:defRPr/>
            </a:pPr>
            <a:endParaRPr lang="zh-CN" altLang="en-US" sz="1900" dirty="0">
              <a:solidFill>
                <a:srgbClr val="FFFFFF"/>
              </a:solidFill>
            </a:endParaRPr>
          </a:p>
        </p:txBody>
      </p:sp>
      <p:sp>
        <p:nvSpPr>
          <p:cNvPr id="9" name="矩形 60"/>
          <p:cNvSpPr>
            <a:spLocks noChangeArrowheads="1"/>
          </p:cNvSpPr>
          <p:nvPr/>
        </p:nvSpPr>
        <p:spPr bwMode="auto">
          <a:xfrm>
            <a:off x="284988" y="196596"/>
            <a:ext cx="143256" cy="449580"/>
          </a:xfrm>
          <a:prstGeom prst="rect">
            <a:avLst/>
          </a:prstGeom>
          <a:solidFill>
            <a:srgbClr val="FFC000"/>
          </a:solidFill>
          <a:ln>
            <a:noFill/>
          </a:ln>
        </p:spPr>
        <p:txBody>
          <a:bodyPr anchor="ctr"/>
          <a:lstStyle>
            <a:lvl1pPr>
              <a:lnSpc>
                <a:spcPct val="90000"/>
              </a:lnSpc>
              <a:spcBef>
                <a:spcPts val="1000"/>
              </a:spcBef>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defTabSz="1290320" fontAlgn="auto">
              <a:lnSpc>
                <a:spcPct val="100000"/>
              </a:lnSpc>
              <a:spcBef>
                <a:spcPct val="0"/>
              </a:spcBef>
              <a:spcAft>
                <a:spcPts val="0"/>
              </a:spcAft>
              <a:buNone/>
              <a:defRPr/>
            </a:pPr>
            <a:endParaRPr lang="zh-CN" altLang="en-US" sz="1900" dirty="0">
              <a:solidFill>
                <a:srgbClr val="FFFFFF"/>
              </a:solidFill>
            </a:endParaRPr>
          </a:p>
        </p:txBody>
      </p:sp>
      <p:sp>
        <p:nvSpPr>
          <p:cNvPr id="10" name="五边形 9"/>
          <p:cNvSpPr/>
          <p:nvPr/>
        </p:nvSpPr>
        <p:spPr>
          <a:xfrm>
            <a:off x="424435" y="199644"/>
            <a:ext cx="379476" cy="44653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p>
        </p:txBody>
      </p:sp>
    </p:spTree>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47"/>
          <p:cNvGrpSpPr/>
          <p:nvPr/>
        </p:nvGrpSpPr>
        <p:grpSpPr bwMode="auto">
          <a:xfrm>
            <a:off x="504537" y="1302499"/>
            <a:ext cx="319051" cy="465700"/>
            <a:chOff x="3582988" y="3510757"/>
            <a:chExt cx="319088" cy="465138"/>
          </a:xfrm>
          <a:solidFill>
            <a:schemeClr val="bg1"/>
          </a:solidFill>
        </p:grpSpPr>
        <p:sp>
          <p:nvSpPr>
            <p:cNvPr id="49"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33865" tIns="33865" rIns="33865" bIns="33865" anchor="ctr"/>
            <a:lstStyle/>
            <a:p>
              <a:pPr algn="ctr" defTabSz="171450">
                <a:defRPr/>
              </a:pPr>
              <a:endParaRPr lang="en-US" sz="1465" dirty="0">
                <a:solidFill>
                  <a:srgbClr val="FFFFFF"/>
                </a:solidFill>
                <a:effectLst>
                  <a:outerShdw blurRad="38100" dist="38100" dir="2700000" algn="tl">
                    <a:srgbClr val="000000"/>
                  </a:outerShdw>
                </a:effectLst>
                <a:latin typeface="+mj-ea"/>
                <a:ea typeface="+mj-ea"/>
                <a:sym typeface="Gill Sans" charset="0"/>
              </a:endParaRPr>
            </a:p>
          </p:txBody>
        </p:sp>
        <p:sp>
          <p:nvSpPr>
            <p:cNvPr id="50"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33865" tIns="33865" rIns="33865" bIns="33865" anchor="ctr"/>
            <a:lstStyle/>
            <a:p>
              <a:pPr algn="ctr" defTabSz="171450">
                <a:defRPr/>
              </a:pPr>
              <a:endParaRPr lang="en-US" sz="1465" dirty="0">
                <a:solidFill>
                  <a:srgbClr val="FFFFFF"/>
                </a:solidFill>
                <a:effectLst>
                  <a:outerShdw blurRad="38100" dist="38100" dir="2700000" algn="tl">
                    <a:srgbClr val="000000"/>
                  </a:outerShdw>
                </a:effectLst>
                <a:latin typeface="+mj-ea"/>
                <a:ea typeface="+mj-ea"/>
                <a:sym typeface="Gill Sans" charset="0"/>
              </a:endParaRPr>
            </a:p>
          </p:txBody>
        </p:sp>
      </p:grpSp>
      <p:cxnSp>
        <p:nvCxnSpPr>
          <p:cNvPr id="2" name="直接连接符 1"/>
          <p:cNvCxnSpPr/>
          <p:nvPr/>
        </p:nvCxnSpPr>
        <p:spPr>
          <a:xfrm>
            <a:off x="142876" y="831849"/>
            <a:ext cx="10818813"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 name="矩形 3"/>
          <p:cNvSpPr>
            <a:spLocks noChangeArrowheads="1"/>
          </p:cNvSpPr>
          <p:nvPr/>
        </p:nvSpPr>
        <p:spPr bwMode="auto">
          <a:xfrm>
            <a:off x="1078992" y="224281"/>
            <a:ext cx="1219962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40" tIns="45720" rIns="91440" bIns="45720">
            <a:spAutoFit/>
          </a:bodyPr>
          <a:p>
            <a:pPr algn="l" defTabSz="685800">
              <a:buClrTx/>
              <a:buSzTx/>
              <a:buFontTx/>
              <a:defRPr/>
            </a:pPr>
            <a:r>
              <a:rPr lang="zh-CN" altLang="en-US" sz="3200" b="1" dirty="0">
                <a:solidFill>
                  <a:srgbClr val="047FBC"/>
                </a:solidFill>
                <a:latin typeface="微软雅黑" panose="020B0503020204020204" charset="-122"/>
                <a:ea typeface="微软雅黑" panose="020B0503020204020204" charset="-122"/>
                <a:sym typeface="+mn-ea"/>
              </a:rPr>
              <a:t>四、设备、器具税前扣除及加速折旧政策</a:t>
            </a:r>
            <a:endParaRPr lang="zh-CN" altLang="en-US" sz="3200" b="1" dirty="0">
              <a:solidFill>
                <a:srgbClr val="047FBC"/>
              </a:solidFill>
              <a:latin typeface="微软雅黑" panose="020B0503020204020204" charset="-122"/>
              <a:ea typeface="微软雅黑" panose="020B0503020204020204" charset="-122"/>
              <a:sym typeface="+mn-ea"/>
            </a:endParaRPr>
          </a:p>
        </p:txBody>
      </p:sp>
      <p:sp>
        <p:nvSpPr>
          <p:cNvPr id="5" name="文本框 4"/>
          <p:cNvSpPr txBox="1"/>
          <p:nvPr/>
        </p:nvSpPr>
        <p:spPr>
          <a:xfrm>
            <a:off x="924560" y="1591945"/>
            <a:ext cx="9834245" cy="2569210"/>
          </a:xfrm>
          <a:prstGeom prst="rect">
            <a:avLst/>
          </a:prstGeom>
          <a:noFill/>
        </p:spPr>
        <p:txBody>
          <a:bodyPr wrap="square" rtlCol="0" anchor="t">
            <a:spAutoFit/>
          </a:bodyPr>
          <a:p>
            <a:pPr>
              <a:lnSpc>
                <a:spcPct val="130000"/>
              </a:lnSpc>
            </a:pPr>
            <a:r>
              <a:rPr lang="en-US" altLang="zh-CN" sz="2400">
                <a:latin typeface="微软雅黑" panose="020B0503020204020204" charset="-122"/>
                <a:ea typeface="微软雅黑" panose="020B0503020204020204" charset="-122"/>
                <a:cs typeface="微软雅黑" panose="020B0503020204020204" charset="-122"/>
              </a:rPr>
              <a:t>           </a:t>
            </a:r>
            <a:r>
              <a:rPr lang="zh-CN" altLang="en-US" sz="2800">
                <a:latin typeface="微软雅黑" panose="020B0503020204020204" charset="-122"/>
                <a:ea typeface="微软雅黑" panose="020B0503020204020204" charset="-122"/>
                <a:cs typeface="微软雅黑" panose="020B0503020204020204" charset="-122"/>
              </a:rPr>
              <a:t>一般企业</a:t>
            </a:r>
            <a:endParaRPr lang="en-US" altLang="zh-CN" sz="2400">
              <a:latin typeface="微软雅黑" panose="020B0503020204020204" charset="-122"/>
              <a:ea typeface="微软雅黑" panose="020B0503020204020204" charset="-122"/>
              <a:cs typeface="微软雅黑" panose="020B0503020204020204" charset="-122"/>
            </a:endParaRPr>
          </a:p>
          <a:p>
            <a:pPr>
              <a:lnSpc>
                <a:spcPct val="130000"/>
              </a:lnSpc>
            </a:pPr>
            <a:r>
              <a:rPr lang="en-US" altLang="zh-CN" sz="2400">
                <a:latin typeface="微软雅黑" panose="020B0503020204020204" charset="-122"/>
                <a:ea typeface="微软雅黑" panose="020B0503020204020204" charset="-122"/>
                <a:cs typeface="微软雅黑" panose="020B0503020204020204" charset="-122"/>
              </a:rPr>
              <a:t>       </a:t>
            </a:r>
            <a:endParaRPr lang="en-US" altLang="zh-CN" sz="2400">
              <a:latin typeface="微软雅黑" panose="020B0503020204020204" charset="-122"/>
              <a:ea typeface="微软雅黑" panose="020B0503020204020204" charset="-122"/>
              <a:cs typeface="微软雅黑" panose="020B0503020204020204" charset="-122"/>
            </a:endParaRPr>
          </a:p>
          <a:p>
            <a:pPr>
              <a:lnSpc>
                <a:spcPct val="130000"/>
              </a:lnSpc>
            </a:pPr>
            <a:r>
              <a:rPr lang="en-US" altLang="zh-CN" sz="2400">
                <a:latin typeface="微软雅黑" panose="020B0503020204020204" charset="-122"/>
                <a:ea typeface="微软雅黑" panose="020B0503020204020204" charset="-122"/>
                <a:cs typeface="微软雅黑" panose="020B0503020204020204" charset="-122"/>
              </a:rPr>
              <a:t>       企业在</a:t>
            </a:r>
            <a:r>
              <a:rPr lang="en-US" altLang="zh-CN" sz="24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2018年1月1日至2023年12月31日</a:t>
            </a:r>
            <a:r>
              <a:rPr lang="en-US" altLang="zh-CN" sz="2400">
                <a:latin typeface="微软雅黑" panose="020B0503020204020204" charset="-122"/>
                <a:ea typeface="微软雅黑" panose="020B0503020204020204" charset="-122"/>
                <a:cs typeface="微软雅黑" panose="020B0503020204020204" charset="-122"/>
              </a:rPr>
              <a:t>期间新购进的设备、器具,单位价值</a:t>
            </a:r>
            <a:r>
              <a:rPr lang="en-US" altLang="zh-CN" sz="24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不超过500万元</a:t>
            </a:r>
            <a:r>
              <a:rPr lang="en-US" altLang="zh-CN" sz="2400">
                <a:latin typeface="微软雅黑" panose="020B0503020204020204" charset="-122"/>
                <a:ea typeface="微软雅黑" panose="020B0503020204020204" charset="-122"/>
                <a:cs typeface="微软雅黑" panose="020B0503020204020204" charset="-122"/>
              </a:rPr>
              <a:t>的,允许</a:t>
            </a:r>
            <a:r>
              <a:rPr lang="en-US" altLang="zh-CN" sz="24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一次性</a:t>
            </a:r>
            <a:r>
              <a:rPr lang="en-US" altLang="zh-CN" sz="2400">
                <a:latin typeface="微软雅黑" panose="020B0503020204020204" charset="-122"/>
                <a:ea typeface="微软雅黑" panose="020B0503020204020204" charset="-122"/>
                <a:cs typeface="微软雅黑" panose="020B0503020204020204" charset="-122"/>
              </a:rPr>
              <a:t>计入当期成本费用在计算应纳税所得额时扣除,不再分年度计算折旧。</a:t>
            </a:r>
            <a:endParaRPr lang="en-US" altLang="zh-CN" sz="2400">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1175385" y="4641215"/>
            <a:ext cx="9526905" cy="1322070"/>
          </a:xfrm>
          <a:prstGeom prst="rect">
            <a:avLst/>
          </a:prstGeom>
          <a:noFill/>
        </p:spPr>
        <p:txBody>
          <a:bodyPr wrap="square" rtlCol="0" anchor="t">
            <a:spAutoFit/>
          </a:bodyPr>
          <a:p>
            <a:pPr defTabSz="685800">
              <a:defRPr/>
            </a:pPr>
            <a:r>
              <a:rPr lang="zh-CN" altLang="en-US" sz="2000" b="1" dirty="0">
                <a:latin typeface="+mj-ea"/>
                <a:ea typeface="+mj-ea"/>
                <a:cs typeface="Lato Regular"/>
                <a:sym typeface="+mn-ea"/>
              </a:rPr>
              <a:t>《财政部 税务总局关于设备 器具扣除有关企业所得税政策的通知》</a:t>
            </a:r>
            <a:endParaRPr lang="zh-CN" altLang="en-US" sz="2000" b="1" dirty="0">
              <a:latin typeface="+mj-ea"/>
              <a:ea typeface="+mj-ea"/>
              <a:cs typeface="Lato Regular"/>
              <a:sym typeface="+mn-ea"/>
            </a:endParaRPr>
          </a:p>
          <a:p>
            <a:pPr defTabSz="685800">
              <a:defRPr/>
            </a:pPr>
            <a:r>
              <a:rPr lang="zh-CN" altLang="en-US" sz="2000" b="1" dirty="0">
                <a:latin typeface="+mj-ea"/>
                <a:ea typeface="+mj-ea"/>
                <a:cs typeface="Lato Regular"/>
                <a:sym typeface="+mn-ea"/>
              </a:rPr>
              <a:t>（财税〔2018〕54号）</a:t>
            </a:r>
            <a:endParaRPr lang="zh-CN" altLang="en-US" sz="2000" b="1" dirty="0">
              <a:latin typeface="+mj-ea"/>
              <a:ea typeface="+mj-ea"/>
              <a:cs typeface="Lato Regular"/>
              <a:sym typeface="+mn-ea"/>
            </a:endParaRPr>
          </a:p>
          <a:p>
            <a:pPr defTabSz="685800">
              <a:defRPr/>
            </a:pPr>
            <a:r>
              <a:rPr lang="zh-CN" altLang="en-US" sz="2000" b="1" dirty="0">
                <a:latin typeface="+mj-ea"/>
                <a:ea typeface="+mj-ea"/>
                <a:cs typeface="Lato Regular"/>
                <a:sym typeface="+mn-ea"/>
              </a:rPr>
              <a:t>《财政部 税务总局关于延长部分税收优惠政策执行期限的公告》</a:t>
            </a:r>
            <a:endParaRPr lang="zh-CN" altLang="en-US" sz="2000" b="1" dirty="0">
              <a:latin typeface="+mj-ea"/>
              <a:ea typeface="+mj-ea"/>
              <a:cs typeface="Lato Regular"/>
              <a:sym typeface="+mn-ea"/>
            </a:endParaRPr>
          </a:p>
          <a:p>
            <a:pPr defTabSz="685800">
              <a:defRPr/>
            </a:pPr>
            <a:r>
              <a:rPr lang="zh-CN" altLang="en-US" sz="2000" b="1" dirty="0">
                <a:latin typeface="+mj-ea"/>
                <a:ea typeface="+mj-ea"/>
                <a:cs typeface="Lato Regular"/>
                <a:sym typeface="+mn-ea"/>
              </a:rPr>
              <a:t>（财政部 税务总局公告2021年第6号）</a:t>
            </a:r>
            <a:endParaRPr lang="zh-CN" altLang="en-US" sz="2000" b="1" dirty="0">
              <a:latin typeface="+mj-ea"/>
              <a:ea typeface="+mj-ea"/>
              <a:cs typeface="Lato Regular"/>
              <a:sym typeface="+mn-ea"/>
            </a:endParaRPr>
          </a:p>
        </p:txBody>
      </p:sp>
      <p:pic>
        <p:nvPicPr>
          <p:cNvPr id="14353" name="图片 4" descr="报税平台"/>
          <p:cNvPicPr>
            <a:picLocks noChangeAspect="1" noChangeArrowheads="1"/>
          </p:cNvPicPr>
          <p:nvPr/>
        </p:nvPicPr>
        <p:blipFill>
          <a:blip r:embed="rId1"/>
          <a:srcRect/>
          <a:stretch>
            <a:fillRect/>
          </a:stretch>
        </p:blipFill>
        <p:spPr bwMode="auto">
          <a:xfrm>
            <a:off x="142875" y="98425"/>
            <a:ext cx="857250" cy="857885"/>
          </a:xfrm>
          <a:prstGeom prst="rect">
            <a:avLst/>
          </a:prstGeom>
          <a:noFill/>
          <a:ln w="9525">
            <a:noFill/>
            <a:miter lim="800000"/>
            <a:headEnd/>
            <a:tailEnd/>
          </a:ln>
        </p:spPr>
      </p:pic>
      <p:pic>
        <p:nvPicPr>
          <p:cNvPr id="14357" name="图片 69" descr="互动中心"/>
          <p:cNvPicPr>
            <a:picLocks noChangeAspect="1" noChangeArrowheads="1"/>
          </p:cNvPicPr>
          <p:nvPr/>
        </p:nvPicPr>
        <p:blipFill>
          <a:blip r:embed="rId2"/>
          <a:srcRect/>
          <a:stretch>
            <a:fillRect/>
          </a:stretch>
        </p:blipFill>
        <p:spPr bwMode="auto">
          <a:xfrm>
            <a:off x="1390350" y="1768475"/>
            <a:ext cx="508454" cy="508635"/>
          </a:xfrm>
          <a:prstGeom prst="rect">
            <a:avLst/>
          </a:prstGeom>
          <a:noFill/>
          <a:ln w="9525">
            <a:noFill/>
            <a:miter lim="800000"/>
            <a:headEnd/>
            <a:tailEnd/>
          </a:ln>
        </p:spPr>
      </p:pic>
    </p:spTree>
    <p:custDataLst>
      <p:tags r:id="rId3"/>
    </p:custDataLst>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47"/>
          <p:cNvGrpSpPr/>
          <p:nvPr/>
        </p:nvGrpSpPr>
        <p:grpSpPr bwMode="auto">
          <a:xfrm>
            <a:off x="504537" y="1302499"/>
            <a:ext cx="319051" cy="465700"/>
            <a:chOff x="3582988" y="3510757"/>
            <a:chExt cx="319088" cy="465138"/>
          </a:xfrm>
          <a:solidFill>
            <a:schemeClr val="bg1"/>
          </a:solidFill>
        </p:grpSpPr>
        <p:sp>
          <p:nvSpPr>
            <p:cNvPr id="49"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33865" tIns="33865" rIns="33865" bIns="33865" anchor="ctr"/>
            <a:lstStyle/>
            <a:p>
              <a:pPr algn="ctr" defTabSz="171450">
                <a:defRPr/>
              </a:pPr>
              <a:endParaRPr lang="en-US" sz="1465" dirty="0">
                <a:solidFill>
                  <a:srgbClr val="FFFFFF"/>
                </a:solidFill>
                <a:effectLst>
                  <a:outerShdw blurRad="38100" dist="38100" dir="2700000" algn="tl">
                    <a:srgbClr val="000000"/>
                  </a:outerShdw>
                </a:effectLst>
                <a:latin typeface="+mj-ea"/>
                <a:ea typeface="+mj-ea"/>
                <a:sym typeface="Gill Sans" charset="0"/>
              </a:endParaRPr>
            </a:p>
          </p:txBody>
        </p:sp>
        <p:sp>
          <p:nvSpPr>
            <p:cNvPr id="50"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33865" tIns="33865" rIns="33865" bIns="33865" anchor="ctr"/>
            <a:lstStyle/>
            <a:p>
              <a:pPr algn="ctr" defTabSz="171450">
                <a:defRPr/>
              </a:pPr>
              <a:endParaRPr lang="en-US" sz="1465" dirty="0">
                <a:solidFill>
                  <a:srgbClr val="FFFFFF"/>
                </a:solidFill>
                <a:effectLst>
                  <a:outerShdw blurRad="38100" dist="38100" dir="2700000" algn="tl">
                    <a:srgbClr val="000000"/>
                  </a:outerShdw>
                </a:effectLst>
                <a:latin typeface="+mj-ea"/>
                <a:ea typeface="+mj-ea"/>
                <a:sym typeface="Gill Sans" charset="0"/>
              </a:endParaRPr>
            </a:p>
          </p:txBody>
        </p:sp>
      </p:grpSp>
      <p:cxnSp>
        <p:nvCxnSpPr>
          <p:cNvPr id="2" name="直接连接符 1"/>
          <p:cNvCxnSpPr/>
          <p:nvPr/>
        </p:nvCxnSpPr>
        <p:spPr>
          <a:xfrm>
            <a:off x="142876" y="831849"/>
            <a:ext cx="10818813"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 name="矩形 3"/>
          <p:cNvSpPr>
            <a:spLocks noChangeArrowheads="1"/>
          </p:cNvSpPr>
          <p:nvPr/>
        </p:nvSpPr>
        <p:spPr bwMode="auto">
          <a:xfrm>
            <a:off x="1078992" y="224281"/>
            <a:ext cx="1219962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40" tIns="45720" rIns="91440" bIns="45720">
            <a:spAutoFit/>
          </a:bodyPr>
          <a:p>
            <a:pPr defTabSz="685800">
              <a:defRPr/>
            </a:pPr>
            <a:r>
              <a:rPr lang="zh-CN" altLang="en-US" sz="3200" b="1" dirty="0">
                <a:solidFill>
                  <a:srgbClr val="047FBC"/>
                </a:solidFill>
                <a:latin typeface="微软雅黑" panose="020B0503020204020204" charset="-122"/>
                <a:ea typeface="微软雅黑" panose="020B0503020204020204" charset="-122"/>
                <a:sym typeface="+mn-ea"/>
              </a:rPr>
              <a:t>四、设备、器具税前扣除及加速折旧政策</a:t>
            </a:r>
            <a:endParaRPr lang="zh-CN" altLang="en-US" sz="3200" b="1" dirty="0">
              <a:solidFill>
                <a:srgbClr val="047FBC"/>
              </a:solidFill>
              <a:latin typeface="微软雅黑" panose="020B0503020204020204" charset="-122"/>
              <a:ea typeface="微软雅黑" panose="020B0503020204020204" charset="-122"/>
              <a:sym typeface="+mn-ea"/>
            </a:endParaRPr>
          </a:p>
        </p:txBody>
      </p:sp>
      <p:sp>
        <p:nvSpPr>
          <p:cNvPr id="5" name="文本框 4"/>
          <p:cNvSpPr txBox="1"/>
          <p:nvPr/>
        </p:nvSpPr>
        <p:spPr>
          <a:xfrm>
            <a:off x="823595" y="1302385"/>
            <a:ext cx="9834245" cy="3888740"/>
          </a:xfrm>
          <a:prstGeom prst="rect">
            <a:avLst/>
          </a:prstGeom>
          <a:noFill/>
        </p:spPr>
        <p:txBody>
          <a:bodyPr wrap="square" rtlCol="0" anchor="t">
            <a:spAutoFit/>
          </a:bodyPr>
          <a:p>
            <a:pPr>
              <a:lnSpc>
                <a:spcPct val="130000"/>
              </a:lnSpc>
            </a:pPr>
            <a:r>
              <a:rPr lang="en-US" altLang="zh-CN" sz="2400">
                <a:latin typeface="微软雅黑" panose="020B0503020204020204" charset="-122"/>
                <a:ea typeface="微软雅黑" panose="020B0503020204020204" charset="-122"/>
                <a:cs typeface="微软雅黑" panose="020B0503020204020204" charset="-122"/>
              </a:rPr>
              <a:t>          </a:t>
            </a:r>
            <a:r>
              <a:rPr lang="en-US" altLang="zh-CN" sz="2800">
                <a:latin typeface="微软雅黑" panose="020B0503020204020204" charset="-122"/>
                <a:ea typeface="微软雅黑" panose="020B0503020204020204" charset="-122"/>
                <a:cs typeface="微软雅黑" panose="020B0503020204020204" charset="-122"/>
              </a:rPr>
              <a:t> </a:t>
            </a:r>
            <a:r>
              <a:rPr lang="zh-CN" altLang="en-US" sz="2800">
                <a:latin typeface="微软雅黑" panose="020B0503020204020204" charset="-122"/>
                <a:ea typeface="微软雅黑" panose="020B0503020204020204" charset="-122"/>
                <a:cs typeface="微软雅黑" panose="020B0503020204020204" charset="-122"/>
              </a:rPr>
              <a:t>制造业企业</a:t>
            </a:r>
            <a:endParaRPr lang="en-US" altLang="zh-CN" sz="2400">
              <a:latin typeface="微软雅黑" panose="020B0503020204020204" charset="-122"/>
              <a:ea typeface="微软雅黑" panose="020B0503020204020204" charset="-122"/>
              <a:cs typeface="微软雅黑" panose="020B0503020204020204" charset="-122"/>
            </a:endParaRPr>
          </a:p>
          <a:p>
            <a:pPr>
              <a:lnSpc>
                <a:spcPct val="130000"/>
              </a:lnSpc>
            </a:pPr>
            <a:r>
              <a:rPr lang="en-US" altLang="zh-CN" sz="2400">
                <a:latin typeface="微软雅黑" panose="020B0503020204020204" charset="-122"/>
                <a:ea typeface="微软雅黑" panose="020B0503020204020204" charset="-122"/>
                <a:cs typeface="微软雅黑" panose="020B0503020204020204" charset="-122"/>
              </a:rPr>
              <a:t>     </a:t>
            </a:r>
            <a:r>
              <a:rPr lang="en-US" altLang="zh-CN" sz="2000">
                <a:latin typeface="微软雅黑" panose="020B0503020204020204" charset="-122"/>
                <a:ea typeface="微软雅黑" panose="020B0503020204020204" charset="-122"/>
                <a:cs typeface="微软雅黑" panose="020B0503020204020204" charset="-122"/>
              </a:rPr>
              <a:t>  </a:t>
            </a:r>
            <a:r>
              <a:rPr lang="en-US" altLang="zh-CN" sz="2400">
                <a:latin typeface="微软雅黑" panose="020B0503020204020204" charset="-122"/>
                <a:ea typeface="微软雅黑" panose="020B0503020204020204" charset="-122"/>
                <a:cs typeface="微软雅黑" panose="020B0503020204020204" charset="-122"/>
              </a:rPr>
              <a:t>对</a:t>
            </a:r>
            <a:r>
              <a:rPr lang="en-US" altLang="zh-CN" sz="24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生物药品制造业</a:t>
            </a:r>
            <a:r>
              <a:rPr lang="en-US" altLang="zh-CN" sz="2400">
                <a:latin typeface="微软雅黑" panose="020B0503020204020204" charset="-122"/>
                <a:ea typeface="微软雅黑" panose="020B0503020204020204" charset="-122"/>
                <a:cs typeface="微软雅黑" panose="020B0503020204020204" charset="-122"/>
              </a:rPr>
              <a:t>，</a:t>
            </a:r>
            <a:r>
              <a:rPr lang="en-US" altLang="zh-CN" sz="24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专用设备制造业</a:t>
            </a:r>
            <a:r>
              <a:rPr lang="en-US" altLang="zh-CN" sz="2400">
                <a:latin typeface="微软雅黑" panose="020B0503020204020204" charset="-122"/>
                <a:ea typeface="微软雅黑" panose="020B0503020204020204" charset="-122"/>
                <a:cs typeface="微软雅黑" panose="020B0503020204020204" charset="-122"/>
              </a:rPr>
              <a:t>，</a:t>
            </a:r>
            <a:r>
              <a:rPr lang="en-US" altLang="zh-CN" sz="24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铁路、船舶、航空航天和其他运输设备制造业</a:t>
            </a:r>
            <a:r>
              <a:rPr lang="en-US" altLang="zh-CN" sz="2400">
                <a:latin typeface="微软雅黑" panose="020B0503020204020204" charset="-122"/>
                <a:ea typeface="微软雅黑" panose="020B0503020204020204" charset="-122"/>
                <a:cs typeface="微软雅黑" panose="020B0503020204020204" charset="-122"/>
              </a:rPr>
              <a:t>，</a:t>
            </a:r>
            <a:r>
              <a:rPr lang="en-US" altLang="zh-CN" sz="24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计算机、通信和其他电子设备制造业</a:t>
            </a:r>
            <a:r>
              <a:rPr lang="en-US" altLang="zh-CN" sz="2400">
                <a:latin typeface="微软雅黑" panose="020B0503020204020204" charset="-122"/>
                <a:ea typeface="微软雅黑" panose="020B0503020204020204" charset="-122"/>
                <a:cs typeface="微软雅黑" panose="020B0503020204020204" charset="-122"/>
              </a:rPr>
              <a:t>，</a:t>
            </a:r>
            <a:r>
              <a:rPr lang="en-US" altLang="zh-CN" sz="24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仪器仪表制造业</a:t>
            </a:r>
            <a:r>
              <a:rPr lang="en-US" altLang="zh-CN" sz="2400">
                <a:latin typeface="微软雅黑" panose="020B0503020204020204" charset="-122"/>
                <a:ea typeface="微软雅黑" panose="020B0503020204020204" charset="-122"/>
                <a:cs typeface="微软雅黑" panose="020B0503020204020204" charset="-122"/>
              </a:rPr>
              <a:t>，</a:t>
            </a:r>
            <a:r>
              <a:rPr lang="en-US" altLang="zh-CN" sz="24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信息传输、软件和信息技术服务业</a:t>
            </a:r>
            <a:r>
              <a:rPr lang="en-US" altLang="zh-CN" sz="2400">
                <a:latin typeface="微软雅黑" panose="020B0503020204020204" charset="-122"/>
                <a:ea typeface="微软雅黑" panose="020B0503020204020204" charset="-122"/>
                <a:cs typeface="微软雅黑" panose="020B0503020204020204" charset="-122"/>
              </a:rPr>
              <a:t>等6个行业的企业</a:t>
            </a:r>
            <a:r>
              <a:rPr lang="en-US" altLang="zh-CN" sz="24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2014年1月1日</a:t>
            </a:r>
            <a:r>
              <a:rPr lang="en-US" altLang="zh-CN" sz="2400">
                <a:latin typeface="微软雅黑" panose="020B0503020204020204" charset="-122"/>
                <a:ea typeface="微软雅黑" panose="020B0503020204020204" charset="-122"/>
                <a:cs typeface="微软雅黑" panose="020B0503020204020204" charset="-122"/>
              </a:rPr>
              <a:t>后新购进的固定资产，可</a:t>
            </a:r>
            <a:r>
              <a:rPr lang="en-US" altLang="zh-CN" sz="24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缩短折旧年限</a:t>
            </a:r>
            <a:r>
              <a:rPr lang="en-US" altLang="zh-CN" sz="2400">
                <a:latin typeface="微软雅黑" panose="020B0503020204020204" charset="-122"/>
                <a:ea typeface="微软雅黑" panose="020B0503020204020204" charset="-122"/>
                <a:cs typeface="微软雅黑" panose="020B0503020204020204" charset="-122"/>
              </a:rPr>
              <a:t>或采取</a:t>
            </a:r>
            <a:r>
              <a:rPr lang="en-US" altLang="zh-CN" sz="24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加速折旧</a:t>
            </a:r>
            <a:r>
              <a:rPr lang="en-US" altLang="zh-CN" sz="2400">
                <a:latin typeface="微软雅黑" panose="020B0503020204020204" charset="-122"/>
                <a:ea typeface="微软雅黑" panose="020B0503020204020204" charset="-122"/>
                <a:cs typeface="微软雅黑" panose="020B0503020204020204" charset="-122"/>
              </a:rPr>
              <a:t>的方法。</a:t>
            </a:r>
            <a:endParaRPr lang="en-US" altLang="zh-CN" sz="2400">
              <a:latin typeface="微软雅黑" panose="020B0503020204020204" charset="-122"/>
              <a:ea typeface="微软雅黑" panose="020B0503020204020204" charset="-122"/>
              <a:cs typeface="微软雅黑" panose="020B0503020204020204" charset="-122"/>
            </a:endParaRPr>
          </a:p>
          <a:p>
            <a:pPr>
              <a:lnSpc>
                <a:spcPct val="130000"/>
              </a:lnSpc>
            </a:pPr>
            <a:r>
              <a:rPr lang="en-US" altLang="zh-CN" sz="2400">
                <a:latin typeface="微软雅黑" panose="020B0503020204020204" charset="-122"/>
                <a:ea typeface="微软雅黑" panose="020B0503020204020204" charset="-122"/>
                <a:cs typeface="微软雅黑" panose="020B0503020204020204" charset="-122"/>
              </a:rPr>
              <a:t>       自</a:t>
            </a:r>
            <a:r>
              <a:rPr lang="en-US" altLang="zh-CN" sz="24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2019年1月1日</a:t>
            </a:r>
            <a:r>
              <a:rPr lang="en-US" altLang="zh-CN" sz="2400">
                <a:latin typeface="微软雅黑" panose="020B0503020204020204" charset="-122"/>
                <a:ea typeface="微软雅黑" panose="020B0503020204020204" charset="-122"/>
                <a:cs typeface="微软雅黑" panose="020B0503020204020204" charset="-122"/>
              </a:rPr>
              <a:t>起，固定资产加速折旧优惠的行业范围，扩大至</a:t>
            </a:r>
            <a:r>
              <a:rPr lang="en-US" altLang="zh-CN" sz="24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全部制造业</a:t>
            </a:r>
            <a:r>
              <a:rPr lang="en-US" altLang="zh-CN" sz="2400">
                <a:latin typeface="微软雅黑" panose="020B0503020204020204" charset="-122"/>
                <a:ea typeface="微软雅黑" panose="020B0503020204020204" charset="-122"/>
                <a:cs typeface="微软雅黑" panose="020B0503020204020204" charset="-122"/>
              </a:rPr>
              <a:t>领域。</a:t>
            </a:r>
            <a:endParaRPr lang="en-US" altLang="zh-CN" sz="2000">
              <a:latin typeface="微软雅黑" panose="020B0503020204020204" charset="-122"/>
              <a:ea typeface="微软雅黑" panose="020B0503020204020204" charset="-122"/>
              <a:cs typeface="微软雅黑" panose="020B0503020204020204" charset="-122"/>
            </a:endParaRPr>
          </a:p>
          <a:p>
            <a:pPr>
              <a:lnSpc>
                <a:spcPct val="130000"/>
              </a:lnSpc>
            </a:pPr>
            <a:r>
              <a:rPr lang="en-US" altLang="zh-CN">
                <a:latin typeface="微软雅黑" panose="020B0503020204020204" charset="-122"/>
                <a:ea typeface="微软雅黑" panose="020B0503020204020204" charset="-122"/>
                <a:cs typeface="微软雅黑" panose="020B0503020204020204" charset="-122"/>
              </a:rPr>
              <a:t>      </a:t>
            </a:r>
            <a:endParaRPr lang="en-US" altLang="zh-CN">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1170305" y="5283200"/>
            <a:ext cx="9526905" cy="1322070"/>
          </a:xfrm>
          <a:prstGeom prst="rect">
            <a:avLst/>
          </a:prstGeom>
          <a:noFill/>
        </p:spPr>
        <p:txBody>
          <a:bodyPr wrap="square" rtlCol="0" anchor="t">
            <a:spAutoFit/>
          </a:bodyPr>
          <a:p>
            <a:pPr defTabSz="685800">
              <a:defRPr/>
            </a:pPr>
            <a:r>
              <a:rPr lang="zh-CN" altLang="en-US" sz="2000" b="1" dirty="0">
                <a:latin typeface="+mj-ea"/>
                <a:ea typeface="+mj-ea"/>
                <a:cs typeface="Lato Regular"/>
                <a:sym typeface="+mn-ea"/>
              </a:rPr>
              <a:t>《财政部 国家税务总局关于完善固定资产加速折旧企业所得税政策的通知》</a:t>
            </a:r>
            <a:endParaRPr lang="zh-CN" altLang="en-US" sz="2000" b="1" dirty="0">
              <a:latin typeface="+mj-ea"/>
              <a:ea typeface="+mj-ea"/>
              <a:cs typeface="Lato Regular"/>
              <a:sym typeface="+mn-ea"/>
            </a:endParaRPr>
          </a:p>
          <a:p>
            <a:pPr defTabSz="685800">
              <a:defRPr/>
            </a:pPr>
            <a:r>
              <a:rPr lang="zh-CN" altLang="en-US" sz="2000" b="1" dirty="0">
                <a:latin typeface="+mj-ea"/>
                <a:ea typeface="+mj-ea"/>
                <a:cs typeface="Lato Regular"/>
                <a:sym typeface="+mn-ea"/>
              </a:rPr>
              <a:t>（财税〔2014〕75号）</a:t>
            </a:r>
            <a:endParaRPr lang="zh-CN" altLang="en-US" sz="2000" b="1" dirty="0">
              <a:latin typeface="+mj-ea"/>
              <a:ea typeface="+mj-ea"/>
              <a:cs typeface="Lato Regular"/>
              <a:sym typeface="+mn-ea"/>
            </a:endParaRPr>
          </a:p>
          <a:p>
            <a:pPr defTabSz="685800">
              <a:defRPr/>
            </a:pPr>
            <a:r>
              <a:rPr lang="zh-CN" altLang="en-US" sz="2000" b="1" dirty="0">
                <a:latin typeface="+mj-ea"/>
                <a:ea typeface="+mj-ea"/>
                <a:cs typeface="Lato Regular"/>
                <a:sym typeface="+mn-ea"/>
              </a:rPr>
              <a:t>《财政部 税务总局关于扩大固定资产加速折旧优惠政策适用范围的公告》</a:t>
            </a:r>
            <a:endParaRPr lang="zh-CN" altLang="en-US" sz="2000" b="1" dirty="0">
              <a:latin typeface="+mj-ea"/>
              <a:ea typeface="+mj-ea"/>
              <a:cs typeface="Lato Regular"/>
              <a:sym typeface="+mn-ea"/>
            </a:endParaRPr>
          </a:p>
          <a:p>
            <a:pPr defTabSz="685800">
              <a:defRPr/>
            </a:pPr>
            <a:r>
              <a:rPr lang="zh-CN" altLang="en-US" sz="2000" b="1" dirty="0">
                <a:latin typeface="+mj-ea"/>
                <a:ea typeface="+mj-ea"/>
                <a:cs typeface="Lato Regular"/>
                <a:sym typeface="+mn-ea"/>
              </a:rPr>
              <a:t>（财政部 税务总局公告2019年第66号 ）</a:t>
            </a:r>
            <a:endParaRPr lang="zh-CN" altLang="en-US" sz="2000" b="1" dirty="0">
              <a:latin typeface="+mj-ea"/>
              <a:ea typeface="+mj-ea"/>
              <a:cs typeface="Lato Regular"/>
              <a:sym typeface="+mn-ea"/>
            </a:endParaRPr>
          </a:p>
        </p:txBody>
      </p:sp>
      <p:pic>
        <p:nvPicPr>
          <p:cNvPr id="14353" name="图片 4" descr="报税平台"/>
          <p:cNvPicPr>
            <a:picLocks noChangeAspect="1" noChangeArrowheads="1"/>
          </p:cNvPicPr>
          <p:nvPr/>
        </p:nvPicPr>
        <p:blipFill>
          <a:blip r:embed="rId1"/>
          <a:srcRect/>
          <a:stretch>
            <a:fillRect/>
          </a:stretch>
        </p:blipFill>
        <p:spPr bwMode="auto">
          <a:xfrm>
            <a:off x="142875" y="98425"/>
            <a:ext cx="857250" cy="857885"/>
          </a:xfrm>
          <a:prstGeom prst="rect">
            <a:avLst/>
          </a:prstGeom>
          <a:noFill/>
          <a:ln w="9525">
            <a:noFill/>
            <a:miter lim="800000"/>
            <a:headEnd/>
            <a:tailEnd/>
          </a:ln>
        </p:spPr>
      </p:pic>
      <p:pic>
        <p:nvPicPr>
          <p:cNvPr id="14357" name="图片 69" descr="互动中心"/>
          <p:cNvPicPr>
            <a:picLocks noChangeAspect="1" noChangeArrowheads="1"/>
          </p:cNvPicPr>
          <p:nvPr/>
        </p:nvPicPr>
        <p:blipFill>
          <a:blip r:embed="rId2"/>
          <a:srcRect/>
          <a:stretch>
            <a:fillRect/>
          </a:stretch>
        </p:blipFill>
        <p:spPr bwMode="auto">
          <a:xfrm>
            <a:off x="1170005" y="1375410"/>
            <a:ext cx="508454" cy="508635"/>
          </a:xfrm>
          <a:prstGeom prst="rect">
            <a:avLst/>
          </a:prstGeom>
          <a:noFill/>
          <a:ln w="9525">
            <a:noFill/>
            <a:miter lim="800000"/>
            <a:headEnd/>
            <a:tailEnd/>
          </a:ln>
        </p:spPr>
      </p:pic>
    </p:spTree>
    <p:custDataLst>
      <p:tags r:id="rId3"/>
    </p:custDataLst>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000125" y="274320"/>
            <a:ext cx="8930005" cy="298450"/>
          </a:xfrm>
        </p:spPr>
        <p:txBody>
          <a:bodyPr/>
          <a:p>
            <a:pPr algn="l"/>
            <a:r>
              <a:rPr lang="zh-CN" altLang="en-US" sz="2665" b="1" dirty="0">
                <a:latin typeface="微软雅黑" panose="020B0503020204020204" charset="-122"/>
                <a:ea typeface="微软雅黑" panose="020B0503020204020204" charset="-122"/>
                <a:cs typeface="+mn-cs"/>
              </a:rPr>
              <a:t>固定资产折旧的方法</a:t>
            </a:r>
            <a:endParaRPr lang="zh-CN" altLang="en-US" sz="2665" b="1" dirty="0">
              <a:latin typeface="微软雅黑" panose="020B0503020204020204" charset="-122"/>
              <a:ea typeface="微软雅黑" panose="020B0503020204020204" charset="-122"/>
              <a:cs typeface="+mn-cs"/>
            </a:endParaRPr>
          </a:p>
        </p:txBody>
      </p:sp>
      <p:grpSp>
        <p:nvGrpSpPr>
          <p:cNvPr id="17" name="Group 47"/>
          <p:cNvGrpSpPr/>
          <p:nvPr/>
        </p:nvGrpSpPr>
        <p:grpSpPr bwMode="auto">
          <a:xfrm>
            <a:off x="504537" y="1302499"/>
            <a:ext cx="319051" cy="465700"/>
            <a:chOff x="3582988" y="3510757"/>
            <a:chExt cx="319088" cy="465138"/>
          </a:xfrm>
          <a:solidFill>
            <a:schemeClr val="bg1"/>
          </a:solidFill>
        </p:grpSpPr>
        <p:sp>
          <p:nvSpPr>
            <p:cNvPr id="49"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33865" tIns="33865" rIns="33865" bIns="33865" anchor="ctr"/>
            <a:lstStyle/>
            <a:p>
              <a:pPr algn="ctr" defTabSz="171450">
                <a:defRPr/>
              </a:pPr>
              <a:endParaRPr lang="en-US" sz="1465" dirty="0">
                <a:solidFill>
                  <a:srgbClr val="FFFFFF"/>
                </a:solidFill>
                <a:effectLst>
                  <a:outerShdw blurRad="38100" dist="38100" dir="2700000" algn="tl">
                    <a:srgbClr val="000000"/>
                  </a:outerShdw>
                </a:effectLst>
                <a:latin typeface="+mj-ea"/>
                <a:ea typeface="+mj-ea"/>
                <a:sym typeface="Gill Sans" charset="0"/>
              </a:endParaRPr>
            </a:p>
          </p:txBody>
        </p:sp>
        <p:sp>
          <p:nvSpPr>
            <p:cNvPr id="50"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33865" tIns="33865" rIns="33865" bIns="33865" anchor="ctr"/>
            <a:lstStyle/>
            <a:p>
              <a:pPr algn="ctr" defTabSz="171450">
                <a:defRPr/>
              </a:pPr>
              <a:endParaRPr lang="en-US" sz="1465" dirty="0">
                <a:solidFill>
                  <a:srgbClr val="FFFFFF"/>
                </a:solidFill>
                <a:effectLst>
                  <a:outerShdw blurRad="38100" dist="38100" dir="2700000" algn="tl">
                    <a:srgbClr val="000000"/>
                  </a:outerShdw>
                </a:effectLst>
                <a:latin typeface="+mj-ea"/>
                <a:ea typeface="+mj-ea"/>
                <a:sym typeface="Gill Sans" charset="0"/>
              </a:endParaRPr>
            </a:p>
          </p:txBody>
        </p:sp>
      </p:grpSp>
      <p:cxnSp>
        <p:nvCxnSpPr>
          <p:cNvPr id="2" name="直接连接符 1"/>
          <p:cNvCxnSpPr/>
          <p:nvPr/>
        </p:nvCxnSpPr>
        <p:spPr>
          <a:xfrm>
            <a:off x="142876" y="831849"/>
            <a:ext cx="10818813"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4353" name="图片 4" descr="报税平台"/>
          <p:cNvPicPr>
            <a:picLocks noChangeAspect="1" noChangeArrowheads="1"/>
          </p:cNvPicPr>
          <p:nvPr/>
        </p:nvPicPr>
        <p:blipFill>
          <a:blip r:embed="rId1"/>
          <a:srcRect/>
          <a:stretch>
            <a:fillRect/>
          </a:stretch>
        </p:blipFill>
        <p:spPr bwMode="auto">
          <a:xfrm>
            <a:off x="142875" y="98425"/>
            <a:ext cx="857250" cy="857885"/>
          </a:xfrm>
          <a:prstGeom prst="rect">
            <a:avLst/>
          </a:prstGeom>
          <a:noFill/>
          <a:ln w="9525">
            <a:noFill/>
            <a:miter lim="800000"/>
            <a:headEnd/>
            <a:tailEnd/>
          </a:ln>
        </p:spPr>
      </p:pic>
      <p:graphicFrame>
        <p:nvGraphicFramePr>
          <p:cNvPr id="10" name="图示 9"/>
          <p:cNvGraphicFramePr/>
          <p:nvPr/>
        </p:nvGraphicFramePr>
        <p:xfrm>
          <a:off x="1703070" y="956310"/>
          <a:ext cx="8128000" cy="54184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ustDataLst>
      <p:tags r:id="rId7"/>
    </p:custDataLst>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组合 50"/>
          <p:cNvGrpSpPr/>
          <p:nvPr/>
        </p:nvGrpSpPr>
        <p:grpSpPr>
          <a:xfrm>
            <a:off x="1313882" y="1742586"/>
            <a:ext cx="2148505" cy="2148505"/>
            <a:chOff x="8343900" y="254000"/>
            <a:chExt cx="3416300" cy="3416300"/>
          </a:xfrm>
        </p:grpSpPr>
        <p:sp>
          <p:nvSpPr>
            <p:cNvPr id="52" name="椭圆 51"/>
            <p:cNvSpPr/>
            <p:nvPr/>
          </p:nvSpPr>
          <p:spPr>
            <a:xfrm>
              <a:off x="8343900" y="254000"/>
              <a:ext cx="3416300" cy="3416300"/>
            </a:xfrm>
            <a:prstGeom prst="ellipse">
              <a:avLst/>
            </a:prstGeom>
            <a:gradFill flip="none" rotWithShape="1">
              <a:gsLst>
                <a:gs pos="0">
                  <a:schemeClr val="bg1"/>
                </a:gs>
                <a:gs pos="46000">
                  <a:schemeClr val="bg1"/>
                </a:gs>
                <a:gs pos="100000">
                  <a:schemeClr val="bg2">
                    <a:lumMod val="90000"/>
                  </a:schemeClr>
                </a:gs>
              </a:gsLst>
              <a:lin ang="2700000" scaled="1"/>
              <a:tileRect/>
            </a:gradFill>
            <a:ln>
              <a:noFill/>
            </a:ln>
            <a:effectLst>
              <a:outerShdw blurRad="1143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微软雅黑" panose="020B0503020204020204" charset="-122"/>
              </a:endParaRPr>
            </a:p>
          </p:txBody>
        </p:sp>
        <p:sp>
          <p:nvSpPr>
            <p:cNvPr id="53" name="椭圆 52"/>
            <p:cNvSpPr/>
            <p:nvPr/>
          </p:nvSpPr>
          <p:spPr>
            <a:xfrm>
              <a:off x="8477524" y="387624"/>
              <a:ext cx="3149051" cy="3149051"/>
            </a:xfrm>
            <a:prstGeom prst="ellipse">
              <a:avLst/>
            </a:prstGeom>
            <a:gradFill flip="none" rotWithShape="1">
              <a:gsLst>
                <a:gs pos="0">
                  <a:srgbClr val="2D88E3"/>
                </a:gs>
                <a:gs pos="73000">
                  <a:srgbClr val="1762AD"/>
                </a:gs>
              </a:gsLst>
              <a:lin ang="14400000" scaled="0"/>
              <a:tileRect/>
            </a:gradFill>
            <a:ln>
              <a:gradFill flip="none" rotWithShape="1">
                <a:gsLst>
                  <a:gs pos="0">
                    <a:schemeClr val="bg1">
                      <a:lumMod val="95000"/>
                    </a:schemeClr>
                  </a:gs>
                  <a:gs pos="4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微软雅黑" panose="020B0503020204020204" charset="-122"/>
              </a:endParaRPr>
            </a:p>
          </p:txBody>
        </p:sp>
      </p:grpSp>
      <p:sp>
        <p:nvSpPr>
          <p:cNvPr id="11" name="TextBox 10"/>
          <p:cNvSpPr txBox="1"/>
          <p:nvPr/>
        </p:nvSpPr>
        <p:spPr>
          <a:xfrm>
            <a:off x="1313957" y="2324189"/>
            <a:ext cx="2112235" cy="912495"/>
          </a:xfrm>
          <a:prstGeom prst="rect">
            <a:avLst/>
          </a:prstGeom>
          <a:noFill/>
        </p:spPr>
        <p:txBody>
          <a:bodyPr wrap="square" rtlCol="0">
            <a:spAutoFit/>
          </a:bodyPr>
          <a:lstStyle/>
          <a:p>
            <a:pPr algn="ctr"/>
            <a:r>
              <a:rPr lang="zh-CN" altLang="en-US" sz="5335" b="1" dirty="0">
                <a:solidFill>
                  <a:schemeClr val="bg1"/>
                </a:solidFill>
                <a:latin typeface="微软雅黑" panose="020B0503020204020204" charset="-122"/>
                <a:ea typeface="微软雅黑" panose="020B0503020204020204" charset="-122"/>
              </a:rPr>
              <a:t>目录</a:t>
            </a:r>
            <a:endParaRPr lang="zh-CN" altLang="en-US" sz="5335" b="1" dirty="0">
              <a:solidFill>
                <a:schemeClr val="bg1"/>
              </a:solidFill>
              <a:latin typeface="微软雅黑" panose="020B0503020204020204" charset="-122"/>
              <a:ea typeface="微软雅黑" panose="020B0503020204020204" charset="-122"/>
            </a:endParaRPr>
          </a:p>
        </p:txBody>
      </p:sp>
      <p:sp>
        <p:nvSpPr>
          <p:cNvPr id="50" name="标题层"/>
          <p:cNvSpPr txBox="1"/>
          <p:nvPr/>
        </p:nvSpPr>
        <p:spPr bwMode="auto">
          <a:xfrm>
            <a:off x="4533053" y="1700680"/>
            <a:ext cx="799253" cy="666115"/>
          </a:xfrm>
          <a:prstGeom prst="rect">
            <a:avLst/>
          </a:prstGeom>
          <a:noFill/>
          <a:effectLst/>
        </p:spPr>
        <p:txBody>
          <a:bodyPr wrap="square">
            <a:spAutoFit/>
          </a:bodyPr>
          <a:lstStyle/>
          <a:p>
            <a:pPr algn="ctr">
              <a:defRPr/>
            </a:pPr>
            <a:r>
              <a:rPr lang="en-US" altLang="zh-CN" sz="3735" kern="0" dirty="0">
                <a:solidFill>
                  <a:srgbClr val="047FBC"/>
                </a:solidFill>
                <a:latin typeface="Impact" panose="020B0806030902050204" pitchFamily="34" charset="0"/>
                <a:ea typeface="微软雅黑" panose="020B0503020204020204" charset="-122"/>
                <a:cs typeface="Arial" panose="020B0604020202020204" pitchFamily="34" charset="0"/>
              </a:rPr>
              <a:t>01</a:t>
            </a:r>
            <a:endParaRPr lang="zh-CN" altLang="en-US" sz="3735" kern="0" dirty="0">
              <a:solidFill>
                <a:srgbClr val="047FBC"/>
              </a:solidFill>
              <a:latin typeface="Impact" panose="020B0806030902050204" pitchFamily="34" charset="0"/>
              <a:ea typeface="微软雅黑" panose="020B0503020204020204" charset="-122"/>
              <a:cs typeface="Arial" panose="020B0604020202020204" pitchFamily="34" charset="0"/>
            </a:endParaRPr>
          </a:p>
        </p:txBody>
      </p:sp>
      <p:sp>
        <p:nvSpPr>
          <p:cNvPr id="59" name="标题层"/>
          <p:cNvSpPr txBox="1"/>
          <p:nvPr/>
        </p:nvSpPr>
        <p:spPr bwMode="auto">
          <a:xfrm>
            <a:off x="5397500" y="1740747"/>
            <a:ext cx="6371167" cy="583565"/>
          </a:xfrm>
          <a:prstGeom prst="rect">
            <a:avLst/>
          </a:prstGeom>
          <a:noFill/>
          <a:effectLst/>
        </p:spPr>
        <p:txBody>
          <a:bodyPr wrap="square">
            <a:spAutoFit/>
          </a:bodyPr>
          <a:lstStyle/>
          <a:p>
            <a:pPr>
              <a:defRPr/>
            </a:pPr>
            <a:r>
              <a:rPr lang="zh-CN" altLang="en-US" sz="3200" b="1" dirty="0">
                <a:solidFill>
                  <a:srgbClr val="047FBC"/>
                </a:solidFill>
                <a:latin typeface="微软雅黑" panose="020B0503020204020204" charset="-122"/>
                <a:ea typeface="微软雅黑" panose="020B0503020204020204" charset="-122"/>
              </a:rPr>
              <a:t>基本政策</a:t>
            </a:r>
            <a:endParaRPr lang="zh-CN" altLang="en-US" sz="3200" b="1" dirty="0">
              <a:solidFill>
                <a:srgbClr val="047FBC"/>
              </a:solidFill>
              <a:latin typeface="微软雅黑" panose="020B0503020204020204" charset="-122"/>
              <a:ea typeface="微软雅黑" panose="020B0503020204020204" charset="-122"/>
            </a:endParaRPr>
          </a:p>
        </p:txBody>
      </p:sp>
      <p:sp>
        <p:nvSpPr>
          <p:cNvPr id="10" name="标题层"/>
          <p:cNvSpPr txBox="1"/>
          <p:nvPr/>
        </p:nvSpPr>
        <p:spPr bwMode="auto">
          <a:xfrm>
            <a:off x="4535012" y="3141161"/>
            <a:ext cx="799280" cy="666115"/>
          </a:xfrm>
          <a:prstGeom prst="rect">
            <a:avLst/>
          </a:prstGeom>
          <a:noFill/>
          <a:effectLst/>
        </p:spPr>
        <p:txBody>
          <a:bodyPr wrap="square">
            <a:spAutoFit/>
          </a:bodyPr>
          <a:lstStyle/>
          <a:p>
            <a:pPr algn="ctr">
              <a:defRPr/>
            </a:pPr>
            <a:r>
              <a:rPr lang="en-US" altLang="zh-CN" sz="3735" kern="0" dirty="0">
                <a:solidFill>
                  <a:srgbClr val="047FBC"/>
                </a:solidFill>
                <a:latin typeface="Impact" panose="020B0806030902050204" pitchFamily="34" charset="0"/>
                <a:ea typeface="微软雅黑" panose="020B0503020204020204" charset="-122"/>
                <a:cs typeface="Arial" panose="020B0604020202020204" pitchFamily="34" charset="0"/>
              </a:rPr>
              <a:t>02</a:t>
            </a:r>
            <a:endParaRPr lang="zh-CN" altLang="en-US" sz="3735" kern="0" dirty="0">
              <a:solidFill>
                <a:srgbClr val="047FBC"/>
              </a:solidFill>
              <a:latin typeface="Impact" panose="020B0806030902050204" pitchFamily="34" charset="0"/>
              <a:ea typeface="微软雅黑" panose="020B0503020204020204" charset="-122"/>
              <a:cs typeface="Arial" panose="020B0604020202020204" pitchFamily="34" charset="0"/>
            </a:endParaRPr>
          </a:p>
        </p:txBody>
      </p:sp>
      <p:sp>
        <p:nvSpPr>
          <p:cNvPr id="8" name="标题层"/>
          <p:cNvSpPr txBox="1"/>
          <p:nvPr/>
        </p:nvSpPr>
        <p:spPr bwMode="auto">
          <a:xfrm>
            <a:off x="5429245" y="3143248"/>
            <a:ext cx="5623560" cy="583565"/>
          </a:xfrm>
          <a:prstGeom prst="rect">
            <a:avLst/>
          </a:prstGeom>
          <a:noFill/>
          <a:effectLst/>
        </p:spPr>
        <p:txBody>
          <a:bodyPr wrap="square">
            <a:spAutoFit/>
          </a:bodyPr>
          <a:lstStyle/>
          <a:p>
            <a:pPr>
              <a:defRPr/>
            </a:pPr>
            <a:r>
              <a:rPr lang="zh-CN" altLang="en-US" sz="3200" b="1" dirty="0">
                <a:solidFill>
                  <a:srgbClr val="047FBC"/>
                </a:solidFill>
                <a:latin typeface="微软雅黑" panose="020B0503020204020204" charset="-122"/>
                <a:ea typeface="微软雅黑" panose="020B0503020204020204" charset="-122"/>
              </a:rPr>
              <a:t>政策要点</a:t>
            </a:r>
            <a:endParaRPr lang="zh-CN" altLang="en-US" sz="3200" b="1" dirty="0">
              <a:solidFill>
                <a:srgbClr val="047FBC"/>
              </a:solidFill>
              <a:latin typeface="微软雅黑" panose="020B0503020204020204" charset="-122"/>
              <a:ea typeface="微软雅黑" panose="020B0503020204020204" charset="-122"/>
            </a:endParaRPr>
          </a:p>
        </p:txBody>
      </p:sp>
      <p:sp>
        <p:nvSpPr>
          <p:cNvPr id="2" name="标题层"/>
          <p:cNvSpPr txBox="1"/>
          <p:nvPr/>
        </p:nvSpPr>
        <p:spPr bwMode="auto">
          <a:xfrm>
            <a:off x="4533053" y="4444727"/>
            <a:ext cx="799253" cy="666115"/>
          </a:xfrm>
          <a:prstGeom prst="rect">
            <a:avLst/>
          </a:prstGeom>
          <a:noFill/>
          <a:effectLst/>
        </p:spPr>
        <p:txBody>
          <a:bodyPr wrap="square">
            <a:spAutoFit/>
          </a:bodyPr>
          <a:lstStyle/>
          <a:p>
            <a:pPr algn="ctr">
              <a:defRPr/>
            </a:pPr>
            <a:r>
              <a:rPr lang="en-US" altLang="zh-CN" sz="3735" kern="0" dirty="0">
                <a:solidFill>
                  <a:srgbClr val="047FBC"/>
                </a:solidFill>
                <a:latin typeface="Impact" panose="020B0806030902050204" pitchFamily="34" charset="0"/>
                <a:ea typeface="微软雅黑" panose="020B0503020204020204" charset="-122"/>
                <a:cs typeface="Arial" panose="020B0604020202020204" pitchFamily="34" charset="0"/>
              </a:rPr>
              <a:t>03</a:t>
            </a:r>
            <a:endParaRPr lang="zh-CN" altLang="en-US" sz="3735" kern="0" dirty="0">
              <a:solidFill>
                <a:srgbClr val="047FBC"/>
              </a:solidFill>
              <a:latin typeface="Impact" panose="020B0806030902050204" pitchFamily="34" charset="0"/>
              <a:ea typeface="微软雅黑" panose="020B0503020204020204" charset="-122"/>
              <a:cs typeface="Arial" panose="020B0604020202020204" pitchFamily="34" charset="0"/>
            </a:endParaRPr>
          </a:p>
        </p:txBody>
      </p:sp>
      <p:sp>
        <p:nvSpPr>
          <p:cNvPr id="3" name="标题层"/>
          <p:cNvSpPr txBox="1"/>
          <p:nvPr/>
        </p:nvSpPr>
        <p:spPr bwMode="auto">
          <a:xfrm>
            <a:off x="5397500" y="4484793"/>
            <a:ext cx="6371167" cy="583565"/>
          </a:xfrm>
          <a:prstGeom prst="rect">
            <a:avLst/>
          </a:prstGeom>
          <a:noFill/>
          <a:effectLst/>
        </p:spPr>
        <p:txBody>
          <a:bodyPr wrap="square">
            <a:spAutoFit/>
          </a:bodyPr>
          <a:lstStyle/>
          <a:p>
            <a:pPr>
              <a:defRPr/>
            </a:pPr>
            <a:r>
              <a:rPr lang="zh-CN" altLang="zh-CN" sz="3200" b="1" dirty="0">
                <a:solidFill>
                  <a:srgbClr val="047FBC"/>
                </a:solidFill>
                <a:latin typeface="微软雅黑" panose="020B0503020204020204" charset="-122"/>
                <a:ea typeface="微软雅黑" panose="020B0503020204020204" charset="-122"/>
              </a:rPr>
              <a:t>热点提示</a:t>
            </a:r>
            <a:endParaRPr lang="zh-CN" altLang="zh-CN" sz="3200" b="1" dirty="0">
              <a:solidFill>
                <a:srgbClr val="047FBC"/>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000125" y="274320"/>
            <a:ext cx="8930005" cy="298450"/>
          </a:xfrm>
        </p:spPr>
        <p:txBody>
          <a:bodyPr/>
          <a:p>
            <a:pPr algn="l"/>
            <a:r>
              <a:rPr lang="zh-CN" altLang="en-US" sz="2665" b="1" dirty="0">
                <a:latin typeface="微软雅黑" panose="020B0503020204020204" charset="-122"/>
                <a:ea typeface="微软雅黑" panose="020B0503020204020204" charset="-122"/>
                <a:cs typeface="+mn-cs"/>
              </a:rPr>
              <a:t>固定资产折旧的方法</a:t>
            </a:r>
            <a:endParaRPr lang="zh-CN" altLang="en-US" sz="2665" b="1" dirty="0">
              <a:latin typeface="微软雅黑" panose="020B0503020204020204" charset="-122"/>
              <a:ea typeface="微软雅黑" panose="020B0503020204020204" charset="-122"/>
              <a:cs typeface="+mn-cs"/>
            </a:endParaRPr>
          </a:p>
        </p:txBody>
      </p:sp>
      <p:grpSp>
        <p:nvGrpSpPr>
          <p:cNvPr id="17" name="Group 47"/>
          <p:cNvGrpSpPr/>
          <p:nvPr/>
        </p:nvGrpSpPr>
        <p:grpSpPr bwMode="auto">
          <a:xfrm>
            <a:off x="504537" y="1302499"/>
            <a:ext cx="319051" cy="465700"/>
            <a:chOff x="3582988" y="3510757"/>
            <a:chExt cx="319088" cy="465138"/>
          </a:xfrm>
          <a:solidFill>
            <a:schemeClr val="bg1"/>
          </a:solidFill>
        </p:grpSpPr>
        <p:sp>
          <p:nvSpPr>
            <p:cNvPr id="49"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33865" tIns="33865" rIns="33865" bIns="33865" anchor="ctr"/>
            <a:lstStyle/>
            <a:p>
              <a:pPr algn="ctr" defTabSz="171450">
                <a:defRPr/>
              </a:pPr>
              <a:endParaRPr lang="en-US" sz="1465" dirty="0">
                <a:solidFill>
                  <a:srgbClr val="FFFFFF"/>
                </a:solidFill>
                <a:effectLst>
                  <a:outerShdw blurRad="38100" dist="38100" dir="2700000" algn="tl">
                    <a:srgbClr val="000000"/>
                  </a:outerShdw>
                </a:effectLst>
                <a:latin typeface="+mj-ea"/>
                <a:ea typeface="+mj-ea"/>
                <a:sym typeface="Gill Sans" charset="0"/>
              </a:endParaRPr>
            </a:p>
          </p:txBody>
        </p:sp>
        <p:sp>
          <p:nvSpPr>
            <p:cNvPr id="50"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33865" tIns="33865" rIns="33865" bIns="33865" anchor="ctr"/>
            <a:lstStyle/>
            <a:p>
              <a:pPr algn="ctr" defTabSz="171450">
                <a:defRPr/>
              </a:pPr>
              <a:endParaRPr lang="en-US" sz="1465" dirty="0">
                <a:solidFill>
                  <a:srgbClr val="FFFFFF"/>
                </a:solidFill>
                <a:effectLst>
                  <a:outerShdw blurRad="38100" dist="38100" dir="2700000" algn="tl">
                    <a:srgbClr val="000000"/>
                  </a:outerShdw>
                </a:effectLst>
                <a:latin typeface="+mj-ea"/>
                <a:ea typeface="+mj-ea"/>
                <a:sym typeface="Gill Sans" charset="0"/>
              </a:endParaRPr>
            </a:p>
          </p:txBody>
        </p:sp>
      </p:grpSp>
      <p:cxnSp>
        <p:nvCxnSpPr>
          <p:cNvPr id="2" name="直接连接符 1"/>
          <p:cNvCxnSpPr/>
          <p:nvPr/>
        </p:nvCxnSpPr>
        <p:spPr>
          <a:xfrm>
            <a:off x="142876" y="831849"/>
            <a:ext cx="10818813"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4353" name="图片 4" descr="报税平台"/>
          <p:cNvPicPr>
            <a:picLocks noChangeAspect="1" noChangeArrowheads="1"/>
          </p:cNvPicPr>
          <p:nvPr/>
        </p:nvPicPr>
        <p:blipFill>
          <a:blip r:embed="rId1"/>
          <a:srcRect/>
          <a:stretch>
            <a:fillRect/>
          </a:stretch>
        </p:blipFill>
        <p:spPr bwMode="auto">
          <a:xfrm>
            <a:off x="142875" y="98425"/>
            <a:ext cx="857250" cy="857885"/>
          </a:xfrm>
          <a:prstGeom prst="rect">
            <a:avLst/>
          </a:prstGeom>
          <a:noFill/>
          <a:ln w="9525">
            <a:noFill/>
            <a:miter lim="800000"/>
            <a:headEnd/>
            <a:tailEnd/>
          </a:ln>
        </p:spPr>
      </p:pic>
      <p:graphicFrame>
        <p:nvGraphicFramePr>
          <p:cNvPr id="4" name="图示 3"/>
          <p:cNvGraphicFramePr/>
          <p:nvPr/>
        </p:nvGraphicFramePr>
        <p:xfrm>
          <a:off x="2032000" y="1168400"/>
          <a:ext cx="8407400" cy="4857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ustDataLst>
      <p:tags r:id="rId7"/>
    </p:custDataLst>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000125" y="274320"/>
            <a:ext cx="8930005" cy="298450"/>
          </a:xfrm>
        </p:spPr>
        <p:txBody>
          <a:bodyPr/>
          <a:p>
            <a:pPr algn="l"/>
            <a:r>
              <a:rPr lang="zh-CN" altLang="en-US" sz="2665" b="1" dirty="0">
                <a:latin typeface="微软雅黑" panose="020B0503020204020204" charset="-122"/>
                <a:ea typeface="微软雅黑" panose="020B0503020204020204" charset="-122"/>
                <a:cs typeface="+mn-cs"/>
              </a:rPr>
              <a:t>固定资产折旧的方法</a:t>
            </a:r>
            <a:endParaRPr lang="zh-CN" altLang="en-US" sz="2665" b="1" dirty="0">
              <a:latin typeface="微软雅黑" panose="020B0503020204020204" charset="-122"/>
              <a:ea typeface="微软雅黑" panose="020B0503020204020204" charset="-122"/>
              <a:cs typeface="+mn-cs"/>
            </a:endParaRPr>
          </a:p>
        </p:txBody>
      </p:sp>
      <p:grpSp>
        <p:nvGrpSpPr>
          <p:cNvPr id="17" name="Group 47"/>
          <p:cNvGrpSpPr/>
          <p:nvPr/>
        </p:nvGrpSpPr>
        <p:grpSpPr bwMode="auto">
          <a:xfrm>
            <a:off x="504537" y="1302499"/>
            <a:ext cx="319051" cy="465700"/>
            <a:chOff x="3582988" y="3510757"/>
            <a:chExt cx="319088" cy="465138"/>
          </a:xfrm>
          <a:solidFill>
            <a:schemeClr val="bg1"/>
          </a:solidFill>
        </p:grpSpPr>
        <p:sp>
          <p:nvSpPr>
            <p:cNvPr id="49"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33865" tIns="33865" rIns="33865" bIns="33865" anchor="ctr"/>
            <a:lstStyle/>
            <a:p>
              <a:pPr algn="ctr" defTabSz="171450">
                <a:defRPr/>
              </a:pPr>
              <a:endParaRPr lang="en-US" sz="1465" dirty="0">
                <a:solidFill>
                  <a:srgbClr val="FFFFFF"/>
                </a:solidFill>
                <a:effectLst>
                  <a:outerShdw blurRad="38100" dist="38100" dir="2700000" algn="tl">
                    <a:srgbClr val="000000"/>
                  </a:outerShdw>
                </a:effectLst>
                <a:latin typeface="+mj-ea"/>
                <a:ea typeface="+mj-ea"/>
                <a:sym typeface="Gill Sans" charset="0"/>
              </a:endParaRPr>
            </a:p>
          </p:txBody>
        </p:sp>
        <p:sp>
          <p:nvSpPr>
            <p:cNvPr id="50"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33865" tIns="33865" rIns="33865" bIns="33865" anchor="ctr"/>
            <a:lstStyle/>
            <a:p>
              <a:pPr algn="ctr" defTabSz="171450">
                <a:defRPr/>
              </a:pPr>
              <a:endParaRPr lang="en-US" sz="1465" dirty="0">
                <a:solidFill>
                  <a:srgbClr val="FFFFFF"/>
                </a:solidFill>
                <a:effectLst>
                  <a:outerShdw blurRad="38100" dist="38100" dir="2700000" algn="tl">
                    <a:srgbClr val="000000"/>
                  </a:outerShdw>
                </a:effectLst>
                <a:latin typeface="+mj-ea"/>
                <a:ea typeface="+mj-ea"/>
                <a:sym typeface="Gill Sans" charset="0"/>
              </a:endParaRPr>
            </a:p>
          </p:txBody>
        </p:sp>
      </p:grpSp>
      <p:cxnSp>
        <p:nvCxnSpPr>
          <p:cNvPr id="2" name="直接连接符 1"/>
          <p:cNvCxnSpPr/>
          <p:nvPr/>
        </p:nvCxnSpPr>
        <p:spPr>
          <a:xfrm>
            <a:off x="142876" y="831849"/>
            <a:ext cx="10818813"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4353" name="图片 4" descr="报税平台"/>
          <p:cNvPicPr>
            <a:picLocks noChangeAspect="1" noChangeArrowheads="1"/>
          </p:cNvPicPr>
          <p:nvPr/>
        </p:nvPicPr>
        <p:blipFill>
          <a:blip r:embed="rId1"/>
          <a:srcRect/>
          <a:stretch>
            <a:fillRect/>
          </a:stretch>
        </p:blipFill>
        <p:spPr bwMode="auto">
          <a:xfrm>
            <a:off x="142875" y="98425"/>
            <a:ext cx="857250" cy="857885"/>
          </a:xfrm>
          <a:prstGeom prst="rect">
            <a:avLst/>
          </a:prstGeom>
          <a:noFill/>
          <a:ln w="9525">
            <a:noFill/>
            <a:miter lim="800000"/>
            <a:headEnd/>
            <a:tailEnd/>
          </a:ln>
        </p:spPr>
      </p:pic>
      <p:sp>
        <p:nvSpPr>
          <p:cNvPr id="100" name="文本框 99"/>
          <p:cNvSpPr txBox="1"/>
          <p:nvPr/>
        </p:nvSpPr>
        <p:spPr>
          <a:xfrm>
            <a:off x="1155700" y="2106295"/>
            <a:ext cx="9360535" cy="3784600"/>
          </a:xfrm>
          <a:prstGeom prst="rect">
            <a:avLst/>
          </a:prstGeom>
          <a:noFill/>
          <a:ln w="9525">
            <a:noFill/>
          </a:ln>
        </p:spPr>
        <p:txBody>
          <a:bodyPr wrap="square">
            <a:spAutoFit/>
          </a:bodyPr>
          <a:p>
            <a:pPr indent="0">
              <a:lnSpc>
                <a:spcPct val="200000"/>
              </a:lnSpc>
            </a:pPr>
            <a:r>
              <a:rPr lang="en-US" altLang="zh-CN" sz="1200" b="0">
                <a:solidFill>
                  <a:srgbClr val="000000"/>
                </a:solidFill>
                <a:ea typeface="宋体" panose="02010600030101010101" pitchFamily="2" charset="-122"/>
              </a:rPr>
              <a:t>   </a:t>
            </a:r>
            <a:r>
              <a:rPr lang="en-US" altLang="zh-CN" sz="2000" b="0">
                <a:solidFill>
                  <a:srgbClr val="000000"/>
                </a:solidFill>
                <a:latin typeface="微软雅黑" panose="020B0503020204020204" charset="-122"/>
                <a:ea typeface="微软雅黑" panose="020B0503020204020204" charset="-122"/>
                <a:cs typeface="微软雅黑" panose="020B0503020204020204" charset="-122"/>
              </a:rPr>
              <a:t>   </a:t>
            </a:r>
            <a:r>
              <a:rPr lang="en-US" altLang="zh-CN" sz="2000" b="0">
                <a:solidFill>
                  <a:schemeClr val="accent3">
                    <a:lumMod val="75000"/>
                  </a:schemeClr>
                </a:solidFill>
                <a:latin typeface="微软雅黑" panose="020B0503020204020204" charset="-122"/>
                <a:ea typeface="微软雅黑" panose="020B0503020204020204" charset="-122"/>
                <a:cs typeface="微软雅黑" panose="020B0503020204020204" charset="-122"/>
              </a:rPr>
              <a:t>  </a:t>
            </a:r>
            <a:r>
              <a:rPr lang="zh-CN" sz="2000" b="0">
                <a:solidFill>
                  <a:schemeClr val="accent3">
                    <a:lumMod val="75000"/>
                  </a:schemeClr>
                </a:solidFill>
                <a:latin typeface="微软雅黑" panose="020B0503020204020204" charset="-122"/>
                <a:ea typeface="微软雅黑" panose="020B0503020204020204" charset="-122"/>
                <a:cs typeface="微软雅黑" panose="020B0503020204020204" charset="-122"/>
              </a:rPr>
              <a:t>除国务院财政、税务主管部门另有规定外，固定资产计算折旧的最低年限如下：</a:t>
            </a:r>
            <a:r>
              <a:rPr lang="zh-CN" sz="2000" b="0">
                <a:solidFill>
                  <a:srgbClr val="000000"/>
                </a:solidFill>
                <a:latin typeface="微软雅黑" panose="020B0503020204020204" charset="-122"/>
                <a:ea typeface="微软雅黑" panose="020B0503020204020204" charset="-122"/>
                <a:cs typeface="微软雅黑" panose="020B0503020204020204" charset="-122"/>
              </a:rPr>
              <a:t>　　●房屋、建筑物，为20年；　　</a:t>
            </a:r>
            <a:r>
              <a:rPr lang="zh-CN" sz="200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sz="2000" b="0">
                <a:solidFill>
                  <a:srgbClr val="000000"/>
                </a:solidFill>
                <a:latin typeface="微软雅黑" panose="020B0503020204020204" charset="-122"/>
                <a:ea typeface="微软雅黑" panose="020B0503020204020204" charset="-122"/>
                <a:cs typeface="微软雅黑" panose="020B0503020204020204" charset="-122"/>
              </a:rPr>
              <a:t>飞机、火车、轮船、机器、机械和其他生产设备，为10年；　　</a:t>
            </a:r>
            <a:r>
              <a:rPr lang="zh-CN" sz="200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sz="2000" b="0">
                <a:solidFill>
                  <a:srgbClr val="000000"/>
                </a:solidFill>
                <a:latin typeface="微软雅黑" panose="020B0503020204020204" charset="-122"/>
                <a:ea typeface="微软雅黑" panose="020B0503020204020204" charset="-122"/>
                <a:cs typeface="微软雅黑" panose="020B0503020204020204" charset="-122"/>
              </a:rPr>
              <a:t>与生产经营活动有关的器具、工具、家具等，为5年；　　</a:t>
            </a:r>
            <a:r>
              <a:rPr lang="zh-CN" sz="200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sz="2000" b="0">
                <a:solidFill>
                  <a:srgbClr val="000000"/>
                </a:solidFill>
                <a:latin typeface="微软雅黑" panose="020B0503020204020204" charset="-122"/>
                <a:ea typeface="微软雅黑" panose="020B0503020204020204" charset="-122"/>
                <a:cs typeface="微软雅黑" panose="020B0503020204020204" charset="-122"/>
              </a:rPr>
              <a:t>飞机、火车、轮船以外的运输工具，为4年；　　</a:t>
            </a:r>
            <a:r>
              <a:rPr lang="zh-CN" sz="200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sz="2000" b="0">
                <a:solidFill>
                  <a:srgbClr val="000000"/>
                </a:solidFill>
                <a:latin typeface="微软雅黑" panose="020B0503020204020204" charset="-122"/>
                <a:ea typeface="微软雅黑" panose="020B0503020204020204" charset="-122"/>
                <a:cs typeface="微软雅黑" panose="020B0503020204020204" charset="-122"/>
              </a:rPr>
              <a:t>电子设备，为3年。</a:t>
            </a:r>
            <a:endParaRPr lang="zh-CN" altLang="en-US" sz="2000" b="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1430020" y="1375410"/>
            <a:ext cx="9002395" cy="521970"/>
          </a:xfrm>
          <a:prstGeom prst="rect">
            <a:avLst/>
          </a:prstGeom>
          <a:noFill/>
          <a:ln w="9525">
            <a:noFill/>
          </a:ln>
        </p:spPr>
        <p:txBody>
          <a:bodyPr wrap="square">
            <a:spAutoFit/>
          </a:bodyPr>
          <a:p>
            <a:pPr indent="0"/>
            <a:r>
              <a:rPr lang="zh-CN" sz="2800" b="1">
                <a:solidFill>
                  <a:schemeClr val="tx2">
                    <a:lumMod val="60000"/>
                    <a:lumOff val="40000"/>
                  </a:schemeClr>
                </a:solidFill>
                <a:latin typeface="微软雅黑" panose="020B0503020204020204" charset="-122"/>
                <a:ea typeface="微软雅黑" panose="020B0503020204020204" charset="-122"/>
              </a:rPr>
              <a:t>《中华人民共和国企业所得税法实施条例》第六十条</a:t>
            </a:r>
            <a:endParaRPr lang="zh-CN" altLang="en-US" sz="2800" b="1">
              <a:solidFill>
                <a:schemeClr val="tx2">
                  <a:lumMod val="60000"/>
                  <a:lumOff val="40000"/>
                </a:schemeClr>
              </a:solidFill>
              <a:latin typeface="微软雅黑" panose="020B0503020204020204" charset="-122"/>
              <a:ea typeface="微软雅黑" panose="020B0503020204020204"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圆角矩形 59"/>
          <p:cNvSpPr/>
          <p:nvPr/>
        </p:nvSpPr>
        <p:spPr>
          <a:xfrm>
            <a:off x="2643549" y="1289928"/>
            <a:ext cx="9237133" cy="3805767"/>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cxnSp>
        <p:nvCxnSpPr>
          <p:cNvPr id="37" name="直接连接符 36"/>
          <p:cNvCxnSpPr/>
          <p:nvPr/>
        </p:nvCxnSpPr>
        <p:spPr>
          <a:xfrm>
            <a:off x="143339" y="832152"/>
            <a:ext cx="10817981"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8" name="矩形 3"/>
          <p:cNvSpPr>
            <a:spLocks noChangeArrowheads="1"/>
          </p:cNvSpPr>
          <p:nvPr/>
        </p:nvSpPr>
        <p:spPr bwMode="auto">
          <a:xfrm>
            <a:off x="1104325" y="199418"/>
            <a:ext cx="153924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42" tIns="45722" rIns="91442" bIns="45722">
            <a:spAutoFit/>
          </a:bodyPr>
          <a:lstStyle/>
          <a:p>
            <a:r>
              <a:rPr lang="zh-CN" altLang="en-US" sz="2665" b="1" dirty="0">
                <a:solidFill>
                  <a:schemeClr val="tx1"/>
                </a:solidFill>
                <a:latin typeface="微软雅黑" panose="020B0503020204020204" charset="-122"/>
                <a:ea typeface="微软雅黑" panose="020B0503020204020204" charset="-122"/>
                <a:sym typeface="Arial" panose="020B0604020202020204" pitchFamily="34" charset="0"/>
              </a:rPr>
              <a:t>热点提示</a:t>
            </a:r>
            <a:endParaRPr lang="zh-CN" altLang="en-US" sz="2665" b="1" dirty="0">
              <a:solidFill>
                <a:schemeClr val="tx1"/>
              </a:solidFill>
              <a:latin typeface="微软雅黑" panose="020B0503020204020204" charset="-122"/>
              <a:ea typeface="微软雅黑" panose="020B0503020204020204" charset="-122"/>
              <a:sym typeface="Arial" panose="020B0604020202020204" pitchFamily="34" charset="0"/>
            </a:endParaRPr>
          </a:p>
        </p:txBody>
      </p:sp>
      <p:grpSp>
        <p:nvGrpSpPr>
          <p:cNvPr id="36" name="Group 134"/>
          <p:cNvGrpSpPr/>
          <p:nvPr/>
        </p:nvGrpSpPr>
        <p:grpSpPr bwMode="auto">
          <a:xfrm>
            <a:off x="334268" y="1874500"/>
            <a:ext cx="2079457" cy="3042235"/>
            <a:chOff x="3606801" y="1272140"/>
            <a:chExt cx="1920875" cy="2970213"/>
          </a:xfrm>
        </p:grpSpPr>
        <p:sp>
          <p:nvSpPr>
            <p:cNvPr id="39" name="Freeform 37"/>
            <p:cNvSpPr/>
            <p:nvPr/>
          </p:nvSpPr>
          <p:spPr bwMode="auto">
            <a:xfrm>
              <a:off x="4586281" y="1272140"/>
              <a:ext cx="885459" cy="628818"/>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chemeClr val="tx2">
                <a:lumMod val="60000"/>
                <a:lumOff val="40000"/>
              </a:schemeClr>
            </a:solidFill>
            <a:ln w="9525">
              <a:noFill/>
              <a:round/>
            </a:ln>
          </p:spPr>
          <p:txBody>
            <a:bodyPr lIns="162560" tIns="81280" rIns="162560" bIns="81280"/>
            <a:lstStyle/>
            <a:p>
              <a:pPr defTabSz="1375410" eaLnBrk="1" hangingPunct="1">
                <a:defRPr/>
              </a:pPr>
              <a:endParaRPr lang="en-US" sz="3555">
                <a:solidFill>
                  <a:srgbClr val="262626"/>
                </a:solidFill>
                <a:latin typeface="Campton Light"/>
              </a:endParaRPr>
            </a:p>
          </p:txBody>
        </p:sp>
        <p:grpSp>
          <p:nvGrpSpPr>
            <p:cNvPr id="40" name="Group 104"/>
            <p:cNvGrpSpPr/>
            <p:nvPr/>
          </p:nvGrpSpPr>
          <p:grpSpPr>
            <a:xfrm>
              <a:off x="4089401" y="3400978"/>
              <a:ext cx="963612" cy="841375"/>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46" name="Freeform 36"/>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ln>
            </p:spPr>
            <p:txBody>
              <a:bodyPr lIns="162560" tIns="81280" rIns="162560" bIns="81280"/>
              <a:lstStyle/>
              <a:p>
                <a:pPr defTabSz="1375410" eaLnBrk="1" hangingPunct="1">
                  <a:defRPr/>
                </a:pPr>
                <a:endParaRPr lang="en-US" sz="3555">
                  <a:solidFill>
                    <a:srgbClr val="262626"/>
                  </a:solidFill>
                  <a:latin typeface="Campton Light"/>
                </a:endParaRPr>
              </a:p>
            </p:txBody>
          </p:sp>
          <p:sp>
            <p:nvSpPr>
              <p:cNvPr id="47"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ln>
            </p:spPr>
            <p:txBody>
              <a:bodyPr lIns="162560" tIns="81280" rIns="162560" bIns="81280"/>
              <a:lstStyle/>
              <a:p>
                <a:pPr defTabSz="1375410" eaLnBrk="1" hangingPunct="1">
                  <a:defRPr/>
                </a:pPr>
                <a:endParaRPr lang="en-US" sz="3555">
                  <a:solidFill>
                    <a:srgbClr val="262626"/>
                  </a:solidFill>
                  <a:latin typeface="Campton Light"/>
                </a:endParaRPr>
              </a:p>
            </p:txBody>
          </p:sp>
          <p:sp>
            <p:nvSpPr>
              <p:cNvPr id="48"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ln>
            </p:spPr>
            <p:txBody>
              <a:bodyPr lIns="162560" tIns="81280" rIns="162560" bIns="81280"/>
              <a:lstStyle/>
              <a:p>
                <a:pPr defTabSz="1375410" eaLnBrk="1" hangingPunct="1">
                  <a:defRPr/>
                </a:pPr>
                <a:endParaRPr lang="en-US" sz="3555">
                  <a:solidFill>
                    <a:srgbClr val="262626"/>
                  </a:solidFill>
                  <a:latin typeface="Campton Light"/>
                </a:endParaRPr>
              </a:p>
            </p:txBody>
          </p:sp>
        </p:grpSp>
        <p:sp>
          <p:nvSpPr>
            <p:cNvPr id="41" name="Freeform 40"/>
            <p:cNvSpPr/>
            <p:nvPr/>
          </p:nvSpPr>
          <p:spPr bwMode="auto">
            <a:xfrm>
              <a:off x="3662738" y="1272140"/>
              <a:ext cx="923543" cy="628818"/>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chemeClr val="tx2">
                <a:lumMod val="60000"/>
                <a:lumOff val="40000"/>
              </a:schemeClr>
            </a:solidFill>
            <a:ln w="9525">
              <a:noFill/>
              <a:round/>
            </a:ln>
          </p:spPr>
          <p:txBody>
            <a:bodyPr lIns="162560" tIns="81280" rIns="162560" bIns="81280"/>
            <a:lstStyle/>
            <a:p>
              <a:pPr defTabSz="1375410" eaLnBrk="1" hangingPunct="1">
                <a:defRPr/>
              </a:pPr>
              <a:endParaRPr lang="en-US" sz="3555">
                <a:solidFill>
                  <a:srgbClr val="262626"/>
                </a:solidFill>
                <a:latin typeface="Campton Light"/>
              </a:endParaRPr>
            </a:p>
          </p:txBody>
        </p:sp>
        <p:sp>
          <p:nvSpPr>
            <p:cNvPr id="42" name="Freeform 41"/>
            <p:cNvSpPr/>
            <p:nvPr/>
          </p:nvSpPr>
          <p:spPr bwMode="auto">
            <a:xfrm>
              <a:off x="4586281" y="1985516"/>
              <a:ext cx="941395" cy="639536"/>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chemeClr val="bg1">
                <a:lumMod val="85000"/>
              </a:schemeClr>
            </a:solidFill>
            <a:ln w="9525">
              <a:noFill/>
              <a:round/>
            </a:ln>
          </p:spPr>
          <p:txBody>
            <a:bodyPr lIns="162560" tIns="81280" rIns="162560" bIns="81280"/>
            <a:lstStyle/>
            <a:p>
              <a:pPr defTabSz="1375410" eaLnBrk="1" hangingPunct="1">
                <a:defRPr/>
              </a:pPr>
              <a:endParaRPr lang="en-US" sz="3555">
                <a:solidFill>
                  <a:srgbClr val="262626"/>
                </a:solidFill>
                <a:latin typeface="Campton Light"/>
              </a:endParaRPr>
            </a:p>
          </p:txBody>
        </p:sp>
        <p:sp>
          <p:nvSpPr>
            <p:cNvPr id="43" name="Freeform 42"/>
            <p:cNvSpPr/>
            <p:nvPr/>
          </p:nvSpPr>
          <p:spPr bwMode="auto">
            <a:xfrm>
              <a:off x="3606801" y="1985516"/>
              <a:ext cx="979480" cy="639536"/>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chemeClr val="bg1">
                <a:lumMod val="85000"/>
              </a:schemeClr>
            </a:solidFill>
            <a:ln w="9525">
              <a:noFill/>
              <a:round/>
            </a:ln>
          </p:spPr>
          <p:txBody>
            <a:bodyPr lIns="162560" tIns="81280" rIns="162560" bIns="81280"/>
            <a:lstStyle/>
            <a:p>
              <a:pPr defTabSz="1375410" eaLnBrk="1" hangingPunct="1">
                <a:defRPr/>
              </a:pPr>
              <a:endParaRPr lang="en-US" sz="3555" dirty="0">
                <a:solidFill>
                  <a:srgbClr val="262626"/>
                </a:solidFill>
                <a:latin typeface="Campton Light"/>
              </a:endParaRPr>
            </a:p>
          </p:txBody>
        </p:sp>
        <p:sp>
          <p:nvSpPr>
            <p:cNvPr id="44" name="Freeform 43"/>
            <p:cNvSpPr/>
            <p:nvPr/>
          </p:nvSpPr>
          <p:spPr bwMode="auto">
            <a:xfrm>
              <a:off x="3730575" y="2710800"/>
              <a:ext cx="855706" cy="640728"/>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chemeClr val="tx2">
                <a:lumMod val="40000"/>
                <a:lumOff val="60000"/>
              </a:schemeClr>
            </a:solidFill>
            <a:ln w="9525">
              <a:noFill/>
              <a:round/>
            </a:ln>
          </p:spPr>
          <p:txBody>
            <a:bodyPr lIns="162560" tIns="81280" rIns="162560" bIns="81280"/>
            <a:lstStyle/>
            <a:p>
              <a:pPr defTabSz="1375410" eaLnBrk="1" hangingPunct="1">
                <a:defRPr/>
              </a:pPr>
              <a:endParaRPr lang="en-US" sz="3555">
                <a:solidFill>
                  <a:srgbClr val="262626"/>
                </a:solidFill>
                <a:latin typeface="Campton Light"/>
              </a:endParaRPr>
            </a:p>
          </p:txBody>
        </p:sp>
        <p:sp>
          <p:nvSpPr>
            <p:cNvPr id="45" name="Freeform 44"/>
            <p:cNvSpPr/>
            <p:nvPr/>
          </p:nvSpPr>
          <p:spPr bwMode="auto">
            <a:xfrm>
              <a:off x="4586281" y="2710800"/>
              <a:ext cx="818812" cy="640728"/>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chemeClr val="tx2">
                <a:lumMod val="40000"/>
                <a:lumOff val="60000"/>
              </a:schemeClr>
            </a:solidFill>
            <a:ln w="9525">
              <a:noFill/>
              <a:round/>
            </a:ln>
          </p:spPr>
          <p:txBody>
            <a:bodyPr lIns="162560" tIns="81280" rIns="162560" bIns="81280"/>
            <a:lstStyle/>
            <a:p>
              <a:pPr defTabSz="1375410" eaLnBrk="1" hangingPunct="1">
                <a:defRPr/>
              </a:pPr>
              <a:endParaRPr lang="en-US" sz="3555">
                <a:solidFill>
                  <a:srgbClr val="262626"/>
                </a:solidFill>
                <a:latin typeface="Campton Light"/>
              </a:endParaRPr>
            </a:p>
          </p:txBody>
        </p:sp>
      </p:grpSp>
      <p:sp>
        <p:nvSpPr>
          <p:cNvPr id="2" name="矩形 1"/>
          <p:cNvSpPr/>
          <p:nvPr/>
        </p:nvSpPr>
        <p:spPr>
          <a:xfrm>
            <a:off x="2898775" y="1649730"/>
            <a:ext cx="8878147" cy="350647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r>
              <a:rPr kumimoji="0" lang="zh-CN" altLang="en-US" sz="2400" b="0" i="0" u="none" strike="noStrike" kern="1200" cap="none" spc="0" normalizeH="0" baseline="0" noProof="1">
                <a:ln>
                  <a:noFill/>
                </a:ln>
                <a:solidFill>
                  <a:schemeClr val="tx1"/>
                </a:solidFill>
                <a:effectLst/>
                <a:uLnTx/>
                <a:uFillTx/>
                <a:latin typeface="微软雅黑" panose="020B0503020204020204" charset="-122"/>
                <a:ea typeface="微软雅黑" panose="020B0503020204020204" charset="-122"/>
                <a:cs typeface="+mn-cs"/>
              </a:rPr>
              <a:t>固定资产加速折旧或一次性扣除留存备查资料包括哪些？</a:t>
            </a:r>
            <a:endParaRPr kumimoji="0" lang="zh-CN" altLang="en-US" sz="2400" b="0" i="0" u="none" strike="noStrike" kern="1200" cap="none" spc="0" normalizeH="0" baseline="0" noProof="1">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endParaRPr kumimoji="0" lang="zh-CN" altLang="en-US" sz="2400" b="0" i="0" u="none" strike="noStrike" kern="1200" cap="none" spc="0" normalizeH="0" baseline="0" noProof="1">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ü"/>
              <a:defRPr/>
            </a:pPr>
            <a:r>
              <a:rPr kumimoji="0" lang="zh-CN" altLang="en-US" sz="2400" b="0" i="0" u="none" strike="noStrike" kern="1200" cap="none" spc="0" normalizeH="0" baseline="0" noProof="1">
                <a:ln>
                  <a:noFill/>
                </a:ln>
                <a:solidFill>
                  <a:schemeClr val="tx1"/>
                </a:solidFill>
                <a:effectLst/>
                <a:uLnTx/>
                <a:uFillTx/>
                <a:latin typeface="微软雅黑" panose="020B0503020204020204" charset="-122"/>
                <a:ea typeface="微软雅黑" panose="020B0503020204020204" charset="-122"/>
                <a:cs typeface="+mn-cs"/>
              </a:rPr>
              <a:t>企业属于重点行业、领域企业的说明材料</a:t>
            </a:r>
            <a:endParaRPr kumimoji="0" lang="zh-CN" altLang="en-US" sz="2400" b="0" i="0" u="none" strike="noStrike" kern="1200" cap="none" spc="0" normalizeH="0" baseline="0" noProof="1">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endParaRPr kumimoji="0" lang="en-US" altLang="zh-CN" sz="2400" b="0" i="0" u="none" strike="noStrike" kern="1200" cap="none" spc="0" normalizeH="0" baseline="0" noProof="1">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ü"/>
              <a:defRPr/>
            </a:pPr>
            <a:r>
              <a:rPr kumimoji="0" lang="zh-CN" altLang="en-US" sz="2400" b="0" i="0" u="none" strike="noStrike" kern="1200" cap="none" spc="0" normalizeH="0" baseline="0" noProof="1">
                <a:ln>
                  <a:noFill/>
                </a:ln>
                <a:solidFill>
                  <a:schemeClr val="tx1"/>
                </a:solidFill>
                <a:effectLst/>
                <a:uLnTx/>
                <a:uFillTx/>
                <a:latin typeface="微软雅黑" panose="020B0503020204020204" charset="-122"/>
                <a:ea typeface="微软雅黑" panose="020B0503020204020204" charset="-122"/>
                <a:cs typeface="+mn-cs"/>
              </a:rPr>
              <a:t>购进固定资产的发票、记账凭证（购入已使用过的固定资产，应提供已使用年限的相关说明）</a:t>
            </a:r>
            <a:endParaRPr kumimoji="0" lang="en-US" altLang="zh-CN" sz="2400" b="0" i="0" u="none" strike="noStrike" kern="1200" cap="none" spc="0" normalizeH="0" baseline="0" noProof="1">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ü"/>
              <a:defRPr/>
            </a:pPr>
            <a:endParaRPr kumimoji="0" lang="en-US" altLang="zh-CN" sz="2400" b="0" i="0" u="none" strike="noStrike" kern="1200" cap="none" spc="0" normalizeH="0" baseline="0" noProof="1">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ü"/>
              <a:defRPr/>
            </a:pPr>
            <a:r>
              <a:rPr lang="zh-CN" altLang="en-US" sz="2400" dirty="0">
                <a:ln>
                  <a:noFill/>
                </a:ln>
                <a:effectLst/>
                <a:uLnTx/>
                <a:uFillTx/>
                <a:latin typeface="微软雅黑" panose="020B0503020204020204" charset="-122"/>
                <a:ea typeface="微软雅黑" panose="020B0503020204020204" charset="-122"/>
                <a:cs typeface="+mn-ea"/>
                <a:sym typeface="+mn-ea"/>
              </a:rPr>
              <a:t>核算有关资产税法与会计差异的台账</a:t>
            </a:r>
            <a:endParaRPr lang="zh-CN" altLang="en-US" sz="2400" dirty="0">
              <a:ln>
                <a:noFill/>
              </a:ln>
              <a:effectLst/>
              <a:uLnTx/>
              <a:uFillTx/>
              <a:latin typeface="微软雅黑" panose="020B0503020204020204" charset="-122"/>
              <a:ea typeface="微软雅黑" panose="020B0503020204020204" charset="-122"/>
              <a:cs typeface="+mn-ea"/>
              <a:sym typeface="+mn-ea"/>
            </a:endParaRPr>
          </a:p>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lang="zh-CN" altLang="en-US" sz="2400" dirty="0">
                <a:ln>
                  <a:noFill/>
                </a:ln>
                <a:effectLst/>
                <a:uLnTx/>
                <a:uFillTx/>
                <a:latin typeface="微软雅黑" panose="020B0503020204020204" charset="-122"/>
                <a:ea typeface="微软雅黑" panose="020B0503020204020204" charset="-122"/>
                <a:cs typeface="+mn-ea"/>
                <a:sym typeface="+mn-ea"/>
              </a:rPr>
              <a:t>       </a:t>
            </a:r>
            <a:endParaRPr lang="zh-CN" altLang="zh-CN" sz="2400" dirty="0">
              <a:latin typeface="微软雅黑" panose="020B0503020204020204" charset="-122"/>
              <a:ea typeface="微软雅黑" panose="020B0503020204020204" charset="-122"/>
            </a:endParaRPr>
          </a:p>
        </p:txBody>
      </p:sp>
      <p:pic>
        <p:nvPicPr>
          <p:cNvPr id="14353" name="图片 4" descr="报税平台"/>
          <p:cNvPicPr>
            <a:picLocks noChangeAspect="1" noChangeArrowheads="1"/>
          </p:cNvPicPr>
          <p:nvPr/>
        </p:nvPicPr>
        <p:blipFill>
          <a:blip r:embed="rId1"/>
          <a:srcRect/>
          <a:stretch>
            <a:fillRect/>
          </a:stretch>
        </p:blipFill>
        <p:spPr bwMode="auto">
          <a:xfrm>
            <a:off x="142875" y="98425"/>
            <a:ext cx="857250" cy="857885"/>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灯片编号占位符 5"/>
          <p:cNvSpPr>
            <a:spLocks noGrp="1"/>
          </p:cNvSpPr>
          <p:nvPr>
            <p:ph type="sldNum" sz="quarter" idx="4294967295"/>
          </p:nvPr>
        </p:nvSpPr>
        <p:spPr>
          <a:xfrm>
            <a:off x="8737600" y="6356351"/>
            <a:ext cx="2844800" cy="365125"/>
          </a:xfrm>
          <a:prstGeom prst="rect">
            <a:avLst/>
          </a:prstGeom>
        </p:spPr>
        <p:txBody>
          <a:bodyPr/>
          <a:lstStyle/>
          <a:p>
            <a:pPr>
              <a:defRPr/>
            </a:pPr>
            <a:fld id="{CBED966A-0375-463A-A35B-E404AB5D2F66}" type="slidenum">
              <a:rPr lang="zh-CN" altLang="en-US" sz="2400"/>
            </a:fld>
            <a:endParaRPr lang="zh-CN" altLang="en-US" sz="2400">
              <a:solidFill>
                <a:schemeClr val="tx1"/>
              </a:solidFill>
              <a:latin typeface="Arial" panose="020B0604020202020204" pitchFamily="34" charset="0"/>
              <a:ea typeface="宋体" panose="02010600030101010101" pitchFamily="2" charset="-122"/>
            </a:endParaRPr>
          </a:p>
        </p:txBody>
      </p:sp>
      <p:pic>
        <p:nvPicPr>
          <p:cNvPr id="101379" name="图片 2"/>
          <p:cNvPicPr>
            <a:picLocks noChangeAspect="1" noChangeArrowheads="1"/>
          </p:cNvPicPr>
          <p:nvPr/>
        </p:nvPicPr>
        <p:blipFill>
          <a:blip r:embed="rId1"/>
          <a:srcRect/>
          <a:stretch>
            <a:fillRect/>
          </a:stretch>
        </p:blipFill>
        <p:spPr bwMode="auto">
          <a:xfrm>
            <a:off x="0" y="0"/>
            <a:ext cx="12192000" cy="6858000"/>
          </a:xfrm>
          <a:prstGeom prst="rect">
            <a:avLst/>
          </a:prstGeom>
          <a:noFill/>
          <a:ln w="9525">
            <a:noFill/>
            <a:miter lim="800000"/>
            <a:headEnd/>
            <a:tailEnd/>
          </a:ln>
        </p:spPr>
      </p:pic>
      <p:pic>
        <p:nvPicPr>
          <p:cNvPr id="101380" name="图片 9"/>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81924" name="Rectangle 3"/>
          <p:cNvSpPr>
            <a:spLocks noChangeArrowheads="1"/>
          </p:cNvSpPr>
          <p:nvPr/>
        </p:nvSpPr>
        <p:spPr bwMode="auto">
          <a:xfrm>
            <a:off x="2571751" y="2531533"/>
            <a:ext cx="6855883" cy="668867"/>
          </a:xfrm>
          <a:prstGeom prst="rect">
            <a:avLst/>
          </a:prstGeom>
          <a:noFill/>
          <a:ln w="9525">
            <a:noFill/>
            <a:miter lim="800000"/>
          </a:ln>
        </p:spPr>
        <p:txBody>
          <a:bodyPr anchor="ctr"/>
          <a:lstStyle/>
          <a:p>
            <a:pPr algn="r"/>
            <a:r>
              <a:rPr lang="zh-CN" altLang="en-US" sz="4265" b="1" dirty="0" smtClean="0">
                <a:solidFill>
                  <a:schemeClr val="accent1"/>
                </a:solidFill>
                <a:latin typeface="微软雅黑" panose="020B0503020204020204" charset="-122"/>
                <a:ea typeface="微软雅黑" panose="020B0503020204020204" charset="-122"/>
                <a:sym typeface="微软雅黑" panose="020B0503020204020204" charset="-122"/>
              </a:rPr>
              <a:t>谢谢！</a:t>
            </a:r>
            <a:endParaRPr lang="zh-CN" altLang="en-US" sz="2400" dirty="0"/>
          </a:p>
        </p:txBody>
      </p:sp>
      <p:sp>
        <p:nvSpPr>
          <p:cNvPr id="81925" name="直接连接符 5"/>
          <p:cNvSpPr>
            <a:spLocks noChangeShapeType="1"/>
          </p:cNvSpPr>
          <p:nvPr/>
        </p:nvSpPr>
        <p:spPr bwMode="auto">
          <a:xfrm flipH="1">
            <a:off x="5232400" y="3314700"/>
            <a:ext cx="6155267" cy="2117"/>
          </a:xfrm>
          <a:prstGeom prst="line">
            <a:avLst/>
          </a:prstGeom>
          <a:noFill/>
          <a:ln w="12700">
            <a:solidFill>
              <a:schemeClr val="accent1"/>
            </a:solidFill>
            <a:round/>
          </a:ln>
        </p:spPr>
        <p:txBody>
          <a:bodyPr/>
          <a:lstStyle/>
          <a:p>
            <a:endParaRPr lang="zh-CN" altLang="en-US" sz="2400"/>
          </a:p>
        </p:txBody>
      </p:sp>
      <p:sp>
        <p:nvSpPr>
          <p:cNvPr id="81926" name="矩形 9"/>
          <p:cNvSpPr>
            <a:spLocks noChangeArrowheads="1"/>
          </p:cNvSpPr>
          <p:nvPr/>
        </p:nvSpPr>
        <p:spPr bwMode="auto">
          <a:xfrm>
            <a:off x="11637436" y="2531535"/>
            <a:ext cx="554567" cy="2146300"/>
          </a:xfrm>
          <a:prstGeom prst="rect">
            <a:avLst/>
          </a:prstGeom>
          <a:solidFill>
            <a:schemeClr val="accent1"/>
          </a:solidFill>
          <a:ln w="9525">
            <a:noFill/>
            <a:miter lim="800000"/>
          </a:ln>
        </p:spPr>
        <p:txBody>
          <a:bodyPr lIns="91409" tIns="45705" rIns="91409" bIns="45705"/>
          <a:lstStyle/>
          <a:p>
            <a:endParaRPr lang="zh-CN" altLang="zh-CN" sz="2400">
              <a:solidFill>
                <a:srgbClr val="2E2E2E"/>
              </a:solidFill>
              <a:latin typeface="微软雅黑" panose="020B0503020204020204" charset="-122"/>
              <a:ea typeface="微软雅黑" panose="020B0503020204020204" charset="-122"/>
              <a:sym typeface="微软雅黑" panose="020B0503020204020204" charset="-122"/>
            </a:endParaRPr>
          </a:p>
        </p:txBody>
      </p:sp>
      <p:grpSp>
        <p:nvGrpSpPr>
          <p:cNvPr id="2" name="Group 7"/>
          <p:cNvGrpSpPr/>
          <p:nvPr/>
        </p:nvGrpSpPr>
        <p:grpSpPr bwMode="auto">
          <a:xfrm>
            <a:off x="10828867" y="4095752"/>
            <a:ext cx="575733" cy="577849"/>
            <a:chOff x="0" y="0"/>
            <a:chExt cx="432048" cy="432834"/>
          </a:xfrm>
        </p:grpSpPr>
        <p:sp>
          <p:nvSpPr>
            <p:cNvPr id="101397" name="椭圆 22"/>
            <p:cNvSpPr>
              <a:spLocks noChangeArrowheads="1"/>
            </p:cNvSpPr>
            <p:nvPr/>
          </p:nvSpPr>
          <p:spPr bwMode="auto">
            <a:xfrm>
              <a:off x="0" y="0"/>
              <a:ext cx="432048" cy="432834"/>
            </a:xfrm>
            <a:prstGeom prst="ellipse">
              <a:avLst/>
            </a:prstGeom>
            <a:solidFill>
              <a:schemeClr val="accent1"/>
            </a:solidFill>
            <a:ln w="9525">
              <a:noFill/>
              <a:round/>
            </a:ln>
          </p:spPr>
          <p:txBody>
            <a:bodyPr anchor="ctr"/>
            <a:lstStyle/>
            <a:p>
              <a:pPr algn="ctr"/>
              <a:endParaRPr lang="zh-CN" altLang="zh-CN" sz="2400">
                <a:solidFill>
                  <a:srgbClr val="FFFFFF"/>
                </a:solidFill>
                <a:latin typeface="Calibri" panose="020F0502020204030204" charset="0"/>
                <a:ea typeface="思源黑体 CN Light" charset="-122"/>
                <a:sym typeface="思源黑体 CN Light" charset="-122"/>
              </a:endParaRPr>
            </a:p>
          </p:txBody>
        </p:sp>
      </p:grpSp>
      <p:grpSp>
        <p:nvGrpSpPr>
          <p:cNvPr id="3" name="Group 10"/>
          <p:cNvGrpSpPr/>
          <p:nvPr/>
        </p:nvGrpSpPr>
        <p:grpSpPr bwMode="auto">
          <a:xfrm>
            <a:off x="9099551" y="4095752"/>
            <a:ext cx="575733" cy="575733"/>
            <a:chOff x="0" y="0"/>
            <a:chExt cx="432048" cy="432048"/>
          </a:xfrm>
        </p:grpSpPr>
        <p:sp>
          <p:nvSpPr>
            <p:cNvPr id="101395" name="椭圆 65"/>
            <p:cNvSpPr>
              <a:spLocks noChangeArrowheads="1"/>
            </p:cNvSpPr>
            <p:nvPr/>
          </p:nvSpPr>
          <p:spPr bwMode="auto">
            <a:xfrm>
              <a:off x="0" y="0"/>
              <a:ext cx="432048" cy="432048"/>
            </a:xfrm>
            <a:prstGeom prst="ellipse">
              <a:avLst/>
            </a:prstGeom>
            <a:solidFill>
              <a:srgbClr val="F79600"/>
            </a:solidFill>
            <a:ln w="9525">
              <a:noFill/>
              <a:round/>
            </a:ln>
          </p:spPr>
          <p:txBody>
            <a:bodyPr anchor="ctr"/>
            <a:lstStyle/>
            <a:p>
              <a:pPr algn="ctr"/>
              <a:endParaRPr lang="zh-CN" altLang="zh-CN" sz="2400">
                <a:solidFill>
                  <a:srgbClr val="FFFFFF"/>
                </a:solidFill>
                <a:latin typeface="Calibri" panose="020F0502020204030204" charset="0"/>
                <a:ea typeface="思源黑体 CN Light" charset="-122"/>
                <a:sym typeface="思源黑体 CN Light" charset="-122"/>
              </a:endParaRPr>
            </a:p>
          </p:txBody>
        </p:sp>
      </p:grpSp>
      <p:grpSp>
        <p:nvGrpSpPr>
          <p:cNvPr id="4" name="Group 13"/>
          <p:cNvGrpSpPr/>
          <p:nvPr/>
        </p:nvGrpSpPr>
        <p:grpSpPr bwMode="auto">
          <a:xfrm>
            <a:off x="9963153" y="4095752"/>
            <a:ext cx="577849" cy="577849"/>
            <a:chOff x="0" y="0"/>
            <a:chExt cx="432833" cy="432834"/>
          </a:xfrm>
        </p:grpSpPr>
        <p:sp>
          <p:nvSpPr>
            <p:cNvPr id="101393" name="椭圆 16"/>
            <p:cNvSpPr>
              <a:spLocks noChangeArrowheads="1"/>
            </p:cNvSpPr>
            <p:nvPr/>
          </p:nvSpPr>
          <p:spPr bwMode="auto">
            <a:xfrm>
              <a:off x="0" y="0"/>
              <a:ext cx="432833" cy="432834"/>
            </a:xfrm>
            <a:prstGeom prst="ellipse">
              <a:avLst/>
            </a:prstGeom>
            <a:solidFill>
              <a:srgbClr val="7F7F7F"/>
            </a:solidFill>
            <a:ln w="9525">
              <a:noFill/>
              <a:round/>
            </a:ln>
          </p:spPr>
          <p:txBody>
            <a:bodyPr anchor="ctr"/>
            <a:lstStyle/>
            <a:p>
              <a:pPr algn="ctr"/>
              <a:endParaRPr lang="zh-CN" altLang="zh-CN" sz="2400">
                <a:solidFill>
                  <a:srgbClr val="FFFFFF"/>
                </a:solidFill>
                <a:latin typeface="Calibri" panose="020F0502020204030204" charset="0"/>
                <a:ea typeface="思源黑体 CN Light" charset="-122"/>
                <a:sym typeface="思源黑体 CN Light" charset="-122"/>
              </a:endParaRPr>
            </a:p>
          </p:txBody>
        </p:sp>
      </p:grpSp>
      <p:grpSp>
        <p:nvGrpSpPr>
          <p:cNvPr id="5" name="Group 16"/>
          <p:cNvGrpSpPr/>
          <p:nvPr/>
        </p:nvGrpSpPr>
        <p:grpSpPr bwMode="auto">
          <a:xfrm>
            <a:off x="7370233" y="4095752"/>
            <a:ext cx="577851" cy="577849"/>
            <a:chOff x="0" y="0"/>
            <a:chExt cx="432833" cy="432834"/>
          </a:xfrm>
        </p:grpSpPr>
        <p:sp>
          <p:nvSpPr>
            <p:cNvPr id="101391" name="椭圆 16"/>
            <p:cNvSpPr>
              <a:spLocks noChangeArrowheads="1"/>
            </p:cNvSpPr>
            <p:nvPr/>
          </p:nvSpPr>
          <p:spPr bwMode="auto">
            <a:xfrm>
              <a:off x="0" y="0"/>
              <a:ext cx="432833" cy="432834"/>
            </a:xfrm>
            <a:prstGeom prst="ellipse">
              <a:avLst/>
            </a:prstGeom>
            <a:solidFill>
              <a:schemeClr val="accent1"/>
            </a:solidFill>
            <a:ln w="9525">
              <a:noFill/>
              <a:round/>
            </a:ln>
          </p:spPr>
          <p:txBody>
            <a:bodyPr anchor="ctr"/>
            <a:lstStyle/>
            <a:p>
              <a:pPr algn="ctr"/>
              <a:endParaRPr lang="zh-CN" altLang="zh-CN" sz="2400">
                <a:solidFill>
                  <a:srgbClr val="FFFFFF"/>
                </a:solidFill>
                <a:latin typeface="Calibri" panose="020F0502020204030204" charset="0"/>
                <a:ea typeface="思源黑体 CN Light" charset="-122"/>
                <a:sym typeface="思源黑体 CN Light" charset="-122"/>
              </a:endParaRPr>
            </a:p>
          </p:txBody>
        </p:sp>
      </p:grpSp>
      <p:grpSp>
        <p:nvGrpSpPr>
          <p:cNvPr id="6" name="Group 19"/>
          <p:cNvGrpSpPr/>
          <p:nvPr/>
        </p:nvGrpSpPr>
        <p:grpSpPr bwMode="auto">
          <a:xfrm>
            <a:off x="8235953" y="4095752"/>
            <a:ext cx="577849" cy="577849"/>
            <a:chOff x="0" y="0"/>
            <a:chExt cx="432833" cy="432834"/>
          </a:xfrm>
        </p:grpSpPr>
        <p:sp>
          <p:nvSpPr>
            <p:cNvPr id="101389" name="椭圆 16"/>
            <p:cNvSpPr>
              <a:spLocks noChangeArrowheads="1"/>
            </p:cNvSpPr>
            <p:nvPr/>
          </p:nvSpPr>
          <p:spPr bwMode="auto">
            <a:xfrm>
              <a:off x="0" y="0"/>
              <a:ext cx="432833" cy="432834"/>
            </a:xfrm>
            <a:prstGeom prst="ellipse">
              <a:avLst/>
            </a:prstGeom>
            <a:solidFill>
              <a:srgbClr val="3992DB"/>
            </a:solidFill>
            <a:ln w="9525">
              <a:noFill/>
              <a:round/>
            </a:ln>
          </p:spPr>
          <p:txBody>
            <a:bodyPr anchor="ctr"/>
            <a:lstStyle/>
            <a:p>
              <a:pPr algn="ctr"/>
              <a:endParaRPr lang="zh-CN" altLang="zh-CN" sz="2400">
                <a:solidFill>
                  <a:srgbClr val="FFFFFF"/>
                </a:solidFill>
                <a:latin typeface="Calibri" panose="020F0502020204030204" charset="0"/>
                <a:ea typeface="思源黑体 CN Light" charset="-122"/>
                <a:sym typeface="思源黑体 CN Light" charset="-122"/>
              </a:endParaRPr>
            </a:p>
          </p:txBody>
        </p:sp>
      </p:grpSp>
      <p:sp>
        <p:nvSpPr>
          <p:cNvPr id="18" name="灯片编号占位符 5"/>
          <p:cNvSpPr txBox="1"/>
          <p:nvPr/>
        </p:nvSpPr>
        <p:spPr bwMode="auto">
          <a:xfrm>
            <a:off x="8737600" y="6356352"/>
            <a:ext cx="2844800" cy="366183"/>
          </a:xfrm>
          <a:prstGeom prst="rect">
            <a:avLst/>
          </a:prstGeom>
          <a:noFill/>
          <a:ln w="9525">
            <a:noFill/>
            <a:miter lim="800000"/>
          </a:ln>
        </p:spPr>
        <p:txBody>
          <a:bodyPr vert="horz" wrap="square" lIns="91440" tIns="45720" rIns="91440" bIns="45720" numCol="1" anchor="ctr" anchorCtr="0" compatLnSpc="1"/>
          <a:lstStyle/>
          <a:p>
            <a:pPr marL="0" marR="0" lvl="0" indent="0" algn="r" defTabSz="913130" rtl="0" eaLnBrk="0" fontAlgn="base" latinLnBrk="0" hangingPunct="0">
              <a:lnSpc>
                <a:spcPct val="100000"/>
              </a:lnSpc>
              <a:spcBef>
                <a:spcPct val="0"/>
              </a:spcBef>
              <a:spcAft>
                <a:spcPct val="0"/>
              </a:spcAft>
              <a:buClrTx/>
              <a:buSzTx/>
              <a:buFontTx/>
              <a:buNone/>
              <a:defRPr/>
            </a:pPr>
            <a:fld id="{34608FA4-42F2-4632-98AE-12CAE29767E4}" type="slidenum">
              <a:rPr kumimoji="0" lang="zh-CN" altLang="en-US" sz="1200" b="0" i="0" u="none" strike="noStrike" kern="1200" cap="none" spc="0" normalizeH="0" baseline="0" noProof="0" smtClean="0">
                <a:ln>
                  <a:noFill/>
                </a:ln>
                <a:solidFill>
                  <a:srgbClr val="8D8D8D"/>
                </a:solidFill>
                <a:effectLst/>
                <a:uLnTx/>
                <a:uFillTx/>
                <a:latin typeface="+mn-lt"/>
                <a:ea typeface="+mn-ea"/>
                <a:cs typeface="+mn-cs"/>
                <a:sym typeface="思源黑体 CN Light" charset="-122"/>
              </a:rPr>
            </a:fld>
            <a:endParaRPr kumimoji="0" lang="zh-CN" altLang="en-US" sz="2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sym typeface="思源黑体 CN Light" charset="-122"/>
            </a:endParaRPr>
          </a:p>
        </p:txBody>
      </p:sp>
    </p:spTree>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1926"/>
                                        </p:tgtEl>
                                        <p:attrNameLst>
                                          <p:attrName>style.visibility</p:attrName>
                                        </p:attrNameLst>
                                      </p:cBhvr>
                                      <p:to>
                                        <p:strVal val="visible"/>
                                      </p:to>
                                    </p:set>
                                    <p:animEffect>
                                      <p:cBhvr>
                                        <p:cTn id="7" dur="500"/>
                                        <p:tgtEl>
                                          <p:spTgt spid="81926"/>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81924"/>
                                        </p:tgtEl>
                                        <p:attrNameLst>
                                          <p:attrName>style.visibility</p:attrName>
                                        </p:attrNameLst>
                                      </p:cBhvr>
                                      <p:to>
                                        <p:strVal val="visible"/>
                                      </p:to>
                                    </p:set>
                                    <p:anim calcmode="lin" valueType="num">
                                      <p:cBhvr>
                                        <p:cTn id="11" dur="500" fill="hold"/>
                                        <p:tgtEl>
                                          <p:spTgt spid="81924"/>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81924"/>
                                        </p:tgtEl>
                                        <p:attrNameLst>
                                          <p:attrName>ppt_y</p:attrName>
                                        </p:attrNameLst>
                                      </p:cBhvr>
                                      <p:tavLst>
                                        <p:tav tm="0">
                                          <p:val>
                                            <p:strVal val="#ppt_y"/>
                                          </p:val>
                                        </p:tav>
                                        <p:tav tm="100000">
                                          <p:val>
                                            <p:strVal val="#ppt_y"/>
                                          </p:val>
                                        </p:tav>
                                      </p:tavLst>
                                    </p:anim>
                                    <p:anim calcmode="lin" valueType="num">
                                      <p:cBhvr>
                                        <p:cTn id="13" dur="500" fill="hold"/>
                                        <p:tgtEl>
                                          <p:spTgt spid="81924"/>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81924"/>
                                        </p:tgtEl>
                                        <p:attrNameLst>
                                          <p:attrName>ppt_w</p:attrName>
                                        </p:attrNameLst>
                                      </p:cBhvr>
                                      <p:tavLst>
                                        <p:tav tm="0">
                                          <p:val>
                                            <p:strVal val="#ppt_w/10"/>
                                          </p:val>
                                        </p:tav>
                                        <p:tav tm="50000">
                                          <p:val>
                                            <p:strVal val="#ppt_w+.01"/>
                                          </p:val>
                                        </p:tav>
                                        <p:tav tm="100000">
                                          <p:val>
                                            <p:strVal val="#ppt_w"/>
                                          </p:val>
                                        </p:tav>
                                      </p:tavLst>
                                    </p:anim>
                                    <p:animEffect>
                                      <p:cBhvr>
                                        <p:cTn id="15" dur="500" tmFilter="0,0; .5, 1; 1, 1"/>
                                        <p:tgtEl>
                                          <p:spTgt spid="81924"/>
                                        </p:tgtEl>
                                      </p:cBhvr>
                                    </p:animEffect>
                                  </p:childTnLst>
                                </p:cTn>
                              </p:par>
                            </p:childTnLst>
                          </p:cTn>
                        </p:par>
                        <p:par>
                          <p:cTn id="16" fill="hold">
                            <p:stCondLst>
                              <p:cond delay="1100"/>
                            </p:stCondLst>
                            <p:childTnLst>
                              <p:par>
                                <p:cTn id="17" presetID="22" presetClass="entr" presetSubtype="2" fill="hold" grpId="0" nodeType="afterEffect">
                                  <p:stCondLst>
                                    <p:cond delay="0"/>
                                  </p:stCondLst>
                                  <p:childTnLst>
                                    <p:set>
                                      <p:cBhvr>
                                        <p:cTn id="18" dur="1" fill="hold">
                                          <p:stCondLst>
                                            <p:cond delay="0"/>
                                          </p:stCondLst>
                                        </p:cTn>
                                        <p:tgtEl>
                                          <p:spTgt spid="81925"/>
                                        </p:tgtEl>
                                        <p:attrNameLst>
                                          <p:attrName>style.visibility</p:attrName>
                                        </p:attrNameLst>
                                      </p:cBhvr>
                                      <p:to>
                                        <p:strVal val="visible"/>
                                      </p:to>
                                    </p:set>
                                    <p:animEffect>
                                      <p:cBhvr>
                                        <p:cTn id="19" dur="1000"/>
                                        <p:tgtEl>
                                          <p:spTgt spid="81925"/>
                                        </p:tgtEl>
                                      </p:cBhvr>
                                    </p:animEffect>
                                  </p:childTnLst>
                                </p:cTn>
                              </p:par>
                            </p:childTnLst>
                          </p:cTn>
                        </p:par>
                        <p:par>
                          <p:cTn id="20" fill="hold">
                            <p:stCondLst>
                              <p:cond delay="210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p:cBhvr>
                                        <p:cTn id="25" dur="500"/>
                                        <p:tgtEl>
                                          <p:spTgt spid="5"/>
                                        </p:tgtEl>
                                      </p:cBhvr>
                                    </p:animEffect>
                                  </p:childTnLst>
                                </p:cTn>
                              </p:par>
                              <p:par>
                                <p:cTn id="26" presetID="10" presetClass="entr" presetSubtype="0" fill="hold" nodeType="withEffect">
                                  <p:stCondLst>
                                    <p:cond delay="20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p:cBhvr>
                                        <p:cTn id="30" dur="500"/>
                                        <p:tgtEl>
                                          <p:spTgt spid="6"/>
                                        </p:tgtEl>
                                      </p:cBhvr>
                                    </p:animEffect>
                                  </p:childTnLst>
                                </p:cTn>
                              </p:par>
                              <p:par>
                                <p:cTn id="31" presetID="10" presetClass="entr" presetSubtype="0" fill="hold" nodeType="withEffect">
                                  <p:stCondLst>
                                    <p:cond delay="400"/>
                                  </p:stCondLst>
                                  <p:childTnLst>
                                    <p:set>
                                      <p:cBhvr>
                                        <p:cTn id="32" dur="1" fill="hold">
                                          <p:stCondLst>
                                            <p:cond delay="0"/>
                                          </p:stCondLst>
                                        </p:cTn>
                                        <p:tgtEl>
                                          <p:spTgt spid="3"/>
                                        </p:tgtEl>
                                        <p:attrNameLst>
                                          <p:attrName>style.visibility</p:attrName>
                                        </p:attrNameLst>
                                      </p:cBhvr>
                                      <p:to>
                                        <p:strVal val="visible"/>
                                      </p:to>
                                    </p:set>
                                    <p:anim calcmode="lin" valueType="num">
                                      <p:cBhvr>
                                        <p:cTn id="33" dur="500" fill="hold"/>
                                        <p:tgtEl>
                                          <p:spTgt spid="3"/>
                                        </p:tgtEl>
                                        <p:attrNameLst>
                                          <p:attrName>ppt_w</p:attrName>
                                        </p:attrNameLst>
                                      </p:cBhvr>
                                      <p:tavLst>
                                        <p:tav tm="0">
                                          <p:val>
                                            <p:fltVal val="0"/>
                                          </p:val>
                                        </p:tav>
                                        <p:tav tm="100000">
                                          <p:val>
                                            <p:strVal val="#ppt_w"/>
                                          </p:val>
                                        </p:tav>
                                      </p:tavLst>
                                    </p:anim>
                                    <p:anim calcmode="lin" valueType="num">
                                      <p:cBhvr>
                                        <p:cTn id="34" dur="500" fill="hold"/>
                                        <p:tgtEl>
                                          <p:spTgt spid="3"/>
                                        </p:tgtEl>
                                        <p:attrNameLst>
                                          <p:attrName>ppt_h</p:attrName>
                                        </p:attrNameLst>
                                      </p:cBhvr>
                                      <p:tavLst>
                                        <p:tav tm="0">
                                          <p:val>
                                            <p:fltVal val="0"/>
                                          </p:val>
                                        </p:tav>
                                        <p:tav tm="100000">
                                          <p:val>
                                            <p:strVal val="#ppt_h"/>
                                          </p:val>
                                        </p:tav>
                                      </p:tavLst>
                                    </p:anim>
                                    <p:animEffect>
                                      <p:cBhvr>
                                        <p:cTn id="35" dur="500"/>
                                        <p:tgtEl>
                                          <p:spTgt spid="3"/>
                                        </p:tgtEl>
                                      </p:cBhvr>
                                    </p:animEffect>
                                  </p:childTnLst>
                                </p:cTn>
                              </p:par>
                              <p:par>
                                <p:cTn id="36" presetID="10" presetClass="entr" presetSubtype="0" fill="hold" nodeType="withEffect">
                                  <p:stCondLst>
                                    <p:cond delay="60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p:cBhvr>
                                        <p:cTn id="40" dur="500"/>
                                        <p:tgtEl>
                                          <p:spTgt spid="4"/>
                                        </p:tgtEl>
                                      </p:cBhvr>
                                    </p:animEffect>
                                  </p:childTnLst>
                                </p:cTn>
                              </p:par>
                              <p:par>
                                <p:cTn id="41" presetID="10" presetClass="entr" presetSubtype="0" fill="hold" nodeType="withEffect">
                                  <p:stCondLst>
                                    <p:cond delay="800"/>
                                  </p:stCondLst>
                                  <p:childTnLst>
                                    <p:set>
                                      <p:cBhvr>
                                        <p:cTn id="42" dur="1" fill="hold">
                                          <p:stCondLst>
                                            <p:cond delay="0"/>
                                          </p:stCondLst>
                                        </p:cTn>
                                        <p:tgtEl>
                                          <p:spTgt spid="2"/>
                                        </p:tgtEl>
                                        <p:attrNameLst>
                                          <p:attrName>style.visibility</p:attrName>
                                        </p:attrNameLst>
                                      </p:cBhvr>
                                      <p:to>
                                        <p:strVal val="visible"/>
                                      </p:to>
                                    </p:set>
                                    <p:anim calcmode="lin" valueType="num">
                                      <p:cBhvr>
                                        <p:cTn id="43" dur="500" fill="hold"/>
                                        <p:tgtEl>
                                          <p:spTgt spid="2"/>
                                        </p:tgtEl>
                                        <p:attrNameLst>
                                          <p:attrName>ppt_w</p:attrName>
                                        </p:attrNameLst>
                                      </p:cBhvr>
                                      <p:tavLst>
                                        <p:tav tm="0">
                                          <p:val>
                                            <p:fltVal val="0"/>
                                          </p:val>
                                        </p:tav>
                                        <p:tav tm="100000">
                                          <p:val>
                                            <p:strVal val="#ppt_w"/>
                                          </p:val>
                                        </p:tav>
                                      </p:tavLst>
                                    </p:anim>
                                    <p:anim calcmode="lin" valueType="num">
                                      <p:cBhvr>
                                        <p:cTn id="44" dur="500" fill="hold"/>
                                        <p:tgtEl>
                                          <p:spTgt spid="2"/>
                                        </p:tgtEl>
                                        <p:attrNameLst>
                                          <p:attrName>ppt_h</p:attrName>
                                        </p:attrNameLst>
                                      </p:cBhvr>
                                      <p:tavLst>
                                        <p:tav tm="0">
                                          <p:val>
                                            <p:fltVal val="0"/>
                                          </p:val>
                                        </p:tav>
                                        <p:tav tm="100000">
                                          <p:val>
                                            <p:strVal val="#ppt_h"/>
                                          </p:val>
                                        </p:tav>
                                      </p:tavLst>
                                    </p:anim>
                                    <p:animEffect>
                                      <p:cBhvr>
                                        <p:cTn id="4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4" grpId="0" bldLvl="0" autoUpdateAnimBg="0"/>
      <p:bldP spid="81925" grpId="0" bldLvl="0" animBg="1"/>
      <p:bldP spid="81926" grpId="0" bldLvl="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47"/>
          <p:cNvGrpSpPr/>
          <p:nvPr/>
        </p:nvGrpSpPr>
        <p:grpSpPr bwMode="auto">
          <a:xfrm>
            <a:off x="504537" y="1302499"/>
            <a:ext cx="319051" cy="465700"/>
            <a:chOff x="3582988" y="3510757"/>
            <a:chExt cx="319088" cy="465138"/>
          </a:xfrm>
          <a:solidFill>
            <a:schemeClr val="bg1"/>
          </a:solidFill>
        </p:grpSpPr>
        <p:sp>
          <p:nvSpPr>
            <p:cNvPr id="49"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33865" tIns="33865" rIns="33865" bIns="33865" anchor="ctr"/>
            <a:lstStyle/>
            <a:p>
              <a:pPr algn="ctr" defTabSz="171450">
                <a:defRPr/>
              </a:pPr>
              <a:endParaRPr lang="en-US" sz="1465" dirty="0">
                <a:solidFill>
                  <a:srgbClr val="FFFFFF"/>
                </a:solidFill>
                <a:effectLst>
                  <a:outerShdw blurRad="38100" dist="38100" dir="2700000" algn="tl">
                    <a:srgbClr val="000000"/>
                  </a:outerShdw>
                </a:effectLst>
                <a:latin typeface="+mj-ea"/>
                <a:ea typeface="+mj-ea"/>
                <a:sym typeface="Gill Sans" charset="0"/>
              </a:endParaRPr>
            </a:p>
          </p:txBody>
        </p:sp>
        <p:sp>
          <p:nvSpPr>
            <p:cNvPr id="50"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33865" tIns="33865" rIns="33865" bIns="33865" anchor="ctr"/>
            <a:lstStyle/>
            <a:p>
              <a:pPr algn="ctr" defTabSz="171450">
                <a:defRPr/>
              </a:pPr>
              <a:endParaRPr lang="en-US" sz="1465" dirty="0">
                <a:solidFill>
                  <a:srgbClr val="FFFFFF"/>
                </a:solidFill>
                <a:effectLst>
                  <a:outerShdw blurRad="38100" dist="38100" dir="2700000" algn="tl">
                    <a:srgbClr val="000000"/>
                  </a:outerShdw>
                </a:effectLst>
                <a:latin typeface="+mj-ea"/>
                <a:ea typeface="+mj-ea"/>
                <a:sym typeface="Gill Sans" charset="0"/>
              </a:endParaRPr>
            </a:p>
          </p:txBody>
        </p:sp>
      </p:grpSp>
      <p:cxnSp>
        <p:nvCxnSpPr>
          <p:cNvPr id="2" name="直接连接符 1"/>
          <p:cNvCxnSpPr/>
          <p:nvPr/>
        </p:nvCxnSpPr>
        <p:spPr>
          <a:xfrm>
            <a:off x="142876" y="831849"/>
            <a:ext cx="10818813"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 name="矩形 3"/>
          <p:cNvSpPr>
            <a:spLocks noChangeArrowheads="1"/>
          </p:cNvSpPr>
          <p:nvPr/>
        </p:nvSpPr>
        <p:spPr bwMode="auto">
          <a:xfrm>
            <a:off x="1028827" y="224281"/>
            <a:ext cx="1219962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40" tIns="45720" rIns="91440" bIns="45720">
            <a:spAutoFit/>
          </a:bodyPr>
          <a:p>
            <a:pPr defTabSz="685800">
              <a:defRPr/>
            </a:pPr>
            <a:r>
              <a:rPr lang="zh-CN" altLang="en-US" sz="3200" b="1" dirty="0">
                <a:solidFill>
                  <a:srgbClr val="047FBC"/>
                </a:solidFill>
                <a:latin typeface="微软雅黑" panose="020B0503020204020204" charset="-122"/>
                <a:ea typeface="微软雅黑" panose="020B0503020204020204" charset="-122"/>
                <a:sym typeface="+mn-ea"/>
              </a:rPr>
              <a:t>一、小型微利企业所得税税收优惠政策</a:t>
            </a:r>
            <a:endParaRPr lang="zh-CN" altLang="en-US" sz="3200" b="1" dirty="0">
              <a:solidFill>
                <a:srgbClr val="047FBC"/>
              </a:solidFill>
              <a:latin typeface="微软雅黑" panose="020B0503020204020204" charset="-122"/>
              <a:ea typeface="微软雅黑" panose="020B0503020204020204" charset="-122"/>
              <a:sym typeface="微软雅黑" panose="020B0503020204020204" charset="-122"/>
            </a:endParaRPr>
          </a:p>
        </p:txBody>
      </p:sp>
      <p:sp>
        <p:nvSpPr>
          <p:cNvPr id="5" name="文本框 4"/>
          <p:cNvSpPr txBox="1"/>
          <p:nvPr/>
        </p:nvSpPr>
        <p:spPr>
          <a:xfrm>
            <a:off x="924560" y="1591945"/>
            <a:ext cx="8963025" cy="2503170"/>
          </a:xfrm>
          <a:prstGeom prst="rect">
            <a:avLst/>
          </a:prstGeom>
          <a:noFill/>
        </p:spPr>
        <p:txBody>
          <a:bodyPr wrap="square" rtlCol="0" anchor="t">
            <a:spAutoFit/>
          </a:bodyPr>
          <a:p>
            <a:pPr>
              <a:lnSpc>
                <a:spcPct val="130000"/>
              </a:lnSpc>
            </a:pPr>
            <a:r>
              <a:rPr lang="en-US" altLang="zh-CN" sz="3200"/>
              <a:t>         </a:t>
            </a:r>
            <a:r>
              <a:rPr lang="zh-CN" altLang="en-US" sz="3200" b="1">
                <a:solidFill>
                  <a:schemeClr val="tx1"/>
                </a:solidFill>
                <a:effectLst>
                  <a:outerShdw blurRad="38100" dist="19050" dir="2700000" algn="tl" rotWithShape="0">
                    <a:schemeClr val="dk1">
                      <a:alpha val="40000"/>
                    </a:schemeClr>
                  </a:outerShdw>
                </a:effectLst>
              </a:rPr>
              <a:t>对小型微利企业年应纳税所得额不超过100万元的部分，减按25%计入应纳税所得额，按20%的税率缴纳企业所得税。</a:t>
            </a:r>
            <a:endParaRPr lang="zh-CN" altLang="en-US" sz="3200"/>
          </a:p>
          <a:p>
            <a:endParaRPr lang="zh-CN" altLang="en-US" sz="3200"/>
          </a:p>
        </p:txBody>
      </p:sp>
      <p:sp>
        <p:nvSpPr>
          <p:cNvPr id="7" name="文本框 6"/>
          <p:cNvSpPr txBox="1"/>
          <p:nvPr/>
        </p:nvSpPr>
        <p:spPr>
          <a:xfrm>
            <a:off x="924560" y="4095115"/>
            <a:ext cx="9526905" cy="829945"/>
          </a:xfrm>
          <a:prstGeom prst="rect">
            <a:avLst/>
          </a:prstGeom>
          <a:noFill/>
        </p:spPr>
        <p:txBody>
          <a:bodyPr wrap="square" rtlCol="0" anchor="t">
            <a:spAutoFit/>
          </a:bodyPr>
          <a:p>
            <a:pPr defTabSz="685800">
              <a:defRPr/>
            </a:pPr>
            <a:r>
              <a:rPr lang="zh-CN" altLang="en-US" sz="2400" b="1" dirty="0">
                <a:latin typeface="+mj-ea"/>
                <a:ea typeface="+mj-ea"/>
                <a:cs typeface="Lato Regular"/>
                <a:sym typeface="+mn-ea"/>
              </a:rPr>
              <a:t>《财政部 税务总局关于小微企业和个体工商户所得税优惠政策的公告》（财政部 税务总局公告2023年第6号 ）</a:t>
            </a:r>
            <a:endParaRPr lang="zh-CN" altLang="en-US" sz="2400" b="1" dirty="0">
              <a:latin typeface="+mj-ea"/>
              <a:ea typeface="+mj-ea"/>
              <a:cs typeface="Lato Regular"/>
              <a:sym typeface="+mn-ea"/>
            </a:endParaRPr>
          </a:p>
        </p:txBody>
      </p:sp>
      <p:sp>
        <p:nvSpPr>
          <p:cNvPr id="18" name="KSO_Shape"/>
          <p:cNvSpPr/>
          <p:nvPr>
            <p:custDataLst>
              <p:tags r:id="rId1"/>
            </p:custDataLst>
          </p:nvPr>
        </p:nvSpPr>
        <p:spPr bwMode="auto">
          <a:xfrm>
            <a:off x="218440" y="102235"/>
            <a:ext cx="810260" cy="729615"/>
          </a:xfrm>
          <a:custGeom>
            <a:avLst/>
            <a:gdLst>
              <a:gd name="T0" fmla="*/ 979217 w 2433638"/>
              <a:gd name="T1" fmla="*/ 1098870 h 2124076"/>
              <a:gd name="T2" fmla="*/ 173881 w 2433638"/>
              <a:gd name="T3" fmla="*/ 432901 h 2124076"/>
              <a:gd name="T4" fmla="*/ 155458 w 2433638"/>
              <a:gd name="T5" fmla="*/ 437460 h 2124076"/>
              <a:gd name="T6" fmla="*/ 139312 w 2433638"/>
              <a:gd name="T7" fmla="*/ 446991 h 2124076"/>
              <a:gd name="T8" fmla="*/ 126684 w 2433638"/>
              <a:gd name="T9" fmla="*/ 460667 h 2124076"/>
              <a:gd name="T10" fmla="*/ 118611 w 2433638"/>
              <a:gd name="T11" fmla="*/ 477036 h 2124076"/>
              <a:gd name="T12" fmla="*/ 115713 w 2433638"/>
              <a:gd name="T13" fmla="*/ 496099 h 2124076"/>
              <a:gd name="T14" fmla="*/ 117576 w 2433638"/>
              <a:gd name="T15" fmla="*/ 1502909 h 2124076"/>
              <a:gd name="T16" fmla="*/ 125029 w 2433638"/>
              <a:gd name="T17" fmla="*/ 1520107 h 2124076"/>
              <a:gd name="T18" fmla="*/ 137035 w 2433638"/>
              <a:gd name="T19" fmla="*/ 1534197 h 2124076"/>
              <a:gd name="T20" fmla="*/ 152560 w 2433638"/>
              <a:gd name="T21" fmla="*/ 1544350 h 2124076"/>
              <a:gd name="T22" fmla="*/ 170776 w 2433638"/>
              <a:gd name="T23" fmla="*/ 1549944 h 2124076"/>
              <a:gd name="T24" fmla="*/ 1002920 w 2433638"/>
              <a:gd name="T25" fmla="*/ 1550566 h 2124076"/>
              <a:gd name="T26" fmla="*/ 1021550 w 2433638"/>
              <a:gd name="T27" fmla="*/ 1545800 h 2124076"/>
              <a:gd name="T28" fmla="*/ 1037696 w 2433638"/>
              <a:gd name="T29" fmla="*/ 1536269 h 2124076"/>
              <a:gd name="T30" fmla="*/ 1050116 w 2433638"/>
              <a:gd name="T31" fmla="*/ 1522800 h 2124076"/>
              <a:gd name="T32" fmla="*/ 1058396 w 2433638"/>
              <a:gd name="T33" fmla="*/ 1506017 h 2124076"/>
              <a:gd name="T34" fmla="*/ 1061294 w 2433638"/>
              <a:gd name="T35" fmla="*/ 1487161 h 2124076"/>
              <a:gd name="T36" fmla="*/ 1061087 w 2433638"/>
              <a:gd name="T37" fmla="*/ 492784 h 2124076"/>
              <a:gd name="T38" fmla="*/ 1057361 w 2433638"/>
              <a:gd name="T39" fmla="*/ 474342 h 2124076"/>
              <a:gd name="T40" fmla="*/ 1048253 w 2433638"/>
              <a:gd name="T41" fmla="*/ 457973 h 2124076"/>
              <a:gd name="T42" fmla="*/ 1035212 w 2433638"/>
              <a:gd name="T43" fmla="*/ 445126 h 2124076"/>
              <a:gd name="T44" fmla="*/ 1018859 w 2433638"/>
              <a:gd name="T45" fmla="*/ 436424 h 2124076"/>
              <a:gd name="T46" fmla="*/ 999608 w 2433638"/>
              <a:gd name="T47" fmla="*/ 432694 h 2124076"/>
              <a:gd name="T48" fmla="*/ 1176801 w 2433638"/>
              <a:gd name="T49" fmla="*/ 1487161 h 2124076"/>
              <a:gd name="T50" fmla="*/ 1168728 w 2433638"/>
              <a:gd name="T51" fmla="*/ 1539792 h 2124076"/>
              <a:gd name="T52" fmla="*/ 1145957 w 2433638"/>
              <a:gd name="T53" fmla="*/ 1585998 h 2124076"/>
              <a:gd name="T54" fmla="*/ 1111182 w 2433638"/>
              <a:gd name="T55" fmla="*/ 1623502 h 2124076"/>
              <a:gd name="T56" fmla="*/ 1066469 w 2433638"/>
              <a:gd name="T57" fmla="*/ 1649818 h 2124076"/>
              <a:gd name="T58" fmla="*/ 1014719 w 2433638"/>
              <a:gd name="T59" fmla="*/ 1662871 h 2124076"/>
              <a:gd name="T60" fmla="*/ 153180 w 2433638"/>
              <a:gd name="T61" fmla="*/ 1661628 h 2124076"/>
              <a:gd name="T62" fmla="*/ 102466 w 2433638"/>
              <a:gd name="T63" fmla="*/ 1646295 h 2124076"/>
              <a:gd name="T64" fmla="*/ 59409 w 2433638"/>
              <a:gd name="T65" fmla="*/ 1617908 h 2124076"/>
              <a:gd name="T66" fmla="*/ 26289 w 2433638"/>
              <a:gd name="T67" fmla="*/ 1578746 h 2124076"/>
              <a:gd name="T68" fmla="*/ 6003 w 2433638"/>
              <a:gd name="T69" fmla="*/ 1531296 h 2124076"/>
              <a:gd name="T70" fmla="*/ 0 w 2433638"/>
              <a:gd name="T71" fmla="*/ 496099 h 2124076"/>
              <a:gd name="T72" fmla="*/ 8280 w 2433638"/>
              <a:gd name="T73" fmla="*/ 443676 h 2124076"/>
              <a:gd name="T74" fmla="*/ 31050 w 2433638"/>
              <a:gd name="T75" fmla="*/ 397469 h 2124076"/>
              <a:gd name="T76" fmla="*/ 66033 w 2433638"/>
              <a:gd name="T77" fmla="*/ 359965 h 2124076"/>
              <a:gd name="T78" fmla="*/ 110331 w 2433638"/>
              <a:gd name="T79" fmla="*/ 333442 h 2124076"/>
              <a:gd name="T80" fmla="*/ 162081 w 2433638"/>
              <a:gd name="T81" fmla="*/ 320596 h 2124076"/>
              <a:gd name="T82" fmla="*/ 1023827 w 2433638"/>
              <a:gd name="T83" fmla="*/ 321425 h 2124076"/>
              <a:gd name="T84" fmla="*/ 1074749 w 2433638"/>
              <a:gd name="T85" fmla="*/ 336966 h 2124076"/>
              <a:gd name="T86" fmla="*/ 1117806 w 2433638"/>
              <a:gd name="T87" fmla="*/ 365352 h 2124076"/>
              <a:gd name="T88" fmla="*/ 1150512 w 2433638"/>
              <a:gd name="T89" fmla="*/ 404514 h 2124076"/>
              <a:gd name="T90" fmla="*/ 1171005 w 2433638"/>
              <a:gd name="T91" fmla="*/ 451964 h 2124076"/>
              <a:gd name="T92" fmla="*/ 1176801 w 2433638"/>
              <a:gd name="T93" fmla="*/ 497443 h 2124076"/>
              <a:gd name="T94" fmla="*/ 1779124 w 2433638"/>
              <a:gd name="T95" fmla="*/ 2694 h 2124076"/>
              <a:gd name="T96" fmla="*/ 1821773 w 2433638"/>
              <a:gd name="T97" fmla="*/ 17411 h 2124076"/>
              <a:gd name="T98" fmla="*/ 1859246 w 2433638"/>
              <a:gd name="T99" fmla="*/ 44565 h 2124076"/>
              <a:gd name="T100" fmla="*/ 1887196 w 2433638"/>
              <a:gd name="T101" fmla="*/ 81253 h 2124076"/>
              <a:gd name="T102" fmla="*/ 1902101 w 2433638"/>
              <a:gd name="T103" fmla="*/ 122915 h 2124076"/>
              <a:gd name="T104" fmla="*/ 1904172 w 2433638"/>
              <a:gd name="T105" fmla="*/ 166444 h 2124076"/>
              <a:gd name="T106" fmla="*/ 1893406 w 2433638"/>
              <a:gd name="T107" fmla="*/ 209142 h 2124076"/>
              <a:gd name="T108" fmla="*/ 1870011 w 2433638"/>
              <a:gd name="T109" fmla="*/ 247696 h 2124076"/>
              <a:gd name="T110" fmla="*/ 1645796 w 2433638"/>
              <a:gd name="T111" fmla="*/ 39175 h 2124076"/>
              <a:gd name="T112" fmla="*/ 1684511 w 2433638"/>
              <a:gd name="T113" fmla="*/ 14302 h 2124076"/>
              <a:gd name="T114" fmla="*/ 1727160 w 2433638"/>
              <a:gd name="T115" fmla="*/ 1658 h 21240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433638" h="2124076">
                <a:moveTo>
                  <a:pt x="713371" y="1577975"/>
                </a:moveTo>
                <a:lnTo>
                  <a:pt x="804863" y="1667192"/>
                </a:lnTo>
                <a:lnTo>
                  <a:pt x="574675" y="1801813"/>
                </a:lnTo>
                <a:lnTo>
                  <a:pt x="713371" y="1577975"/>
                </a:lnTo>
                <a:close/>
                <a:moveTo>
                  <a:pt x="994071" y="1152525"/>
                </a:moveTo>
                <a:lnTo>
                  <a:pt x="1250950" y="1402947"/>
                </a:lnTo>
                <a:lnTo>
                  <a:pt x="852445" y="1631950"/>
                </a:lnTo>
                <a:lnTo>
                  <a:pt x="757237" y="1538868"/>
                </a:lnTo>
                <a:lnTo>
                  <a:pt x="994071" y="1152525"/>
                </a:lnTo>
                <a:close/>
                <a:moveTo>
                  <a:pt x="230859" y="552164"/>
                </a:moveTo>
                <a:lnTo>
                  <a:pt x="226364" y="552428"/>
                </a:lnTo>
                <a:lnTo>
                  <a:pt x="222133" y="552693"/>
                </a:lnTo>
                <a:lnTo>
                  <a:pt x="218166" y="553222"/>
                </a:lnTo>
                <a:lnTo>
                  <a:pt x="213935" y="553751"/>
                </a:lnTo>
                <a:lnTo>
                  <a:pt x="209968" y="554809"/>
                </a:lnTo>
                <a:lnTo>
                  <a:pt x="206266" y="555867"/>
                </a:lnTo>
                <a:lnTo>
                  <a:pt x="202299" y="557190"/>
                </a:lnTo>
                <a:lnTo>
                  <a:pt x="198597" y="558513"/>
                </a:lnTo>
                <a:lnTo>
                  <a:pt x="194895" y="560100"/>
                </a:lnTo>
                <a:lnTo>
                  <a:pt x="191457" y="561952"/>
                </a:lnTo>
                <a:lnTo>
                  <a:pt x="187755" y="564068"/>
                </a:lnTo>
                <a:lnTo>
                  <a:pt x="184582" y="565920"/>
                </a:lnTo>
                <a:lnTo>
                  <a:pt x="181144" y="568301"/>
                </a:lnTo>
                <a:lnTo>
                  <a:pt x="177971" y="570682"/>
                </a:lnTo>
                <a:lnTo>
                  <a:pt x="175062" y="573063"/>
                </a:lnTo>
                <a:lnTo>
                  <a:pt x="171888" y="575708"/>
                </a:lnTo>
                <a:lnTo>
                  <a:pt x="169244" y="578883"/>
                </a:lnTo>
                <a:lnTo>
                  <a:pt x="166599" y="581793"/>
                </a:lnTo>
                <a:lnTo>
                  <a:pt x="164219" y="584703"/>
                </a:lnTo>
                <a:lnTo>
                  <a:pt x="161839" y="588142"/>
                </a:lnTo>
                <a:lnTo>
                  <a:pt x="159724" y="591316"/>
                </a:lnTo>
                <a:lnTo>
                  <a:pt x="157608" y="594491"/>
                </a:lnTo>
                <a:lnTo>
                  <a:pt x="156022" y="598194"/>
                </a:lnTo>
                <a:lnTo>
                  <a:pt x="154435" y="601633"/>
                </a:lnTo>
                <a:lnTo>
                  <a:pt x="152848" y="605601"/>
                </a:lnTo>
                <a:lnTo>
                  <a:pt x="151526" y="609041"/>
                </a:lnTo>
                <a:lnTo>
                  <a:pt x="150204" y="613009"/>
                </a:lnTo>
                <a:lnTo>
                  <a:pt x="149411" y="616977"/>
                </a:lnTo>
                <a:lnTo>
                  <a:pt x="148882" y="620945"/>
                </a:lnTo>
                <a:lnTo>
                  <a:pt x="148088" y="624913"/>
                </a:lnTo>
                <a:lnTo>
                  <a:pt x="147824" y="629146"/>
                </a:lnTo>
                <a:lnTo>
                  <a:pt x="147824" y="633378"/>
                </a:lnTo>
                <a:lnTo>
                  <a:pt x="147824" y="1898686"/>
                </a:lnTo>
                <a:lnTo>
                  <a:pt x="147824" y="1902918"/>
                </a:lnTo>
                <a:lnTo>
                  <a:pt x="148088" y="1906887"/>
                </a:lnTo>
                <a:lnTo>
                  <a:pt x="148882" y="1911119"/>
                </a:lnTo>
                <a:lnTo>
                  <a:pt x="149411" y="1915087"/>
                </a:lnTo>
                <a:lnTo>
                  <a:pt x="150204" y="1918791"/>
                </a:lnTo>
                <a:lnTo>
                  <a:pt x="151526" y="1922759"/>
                </a:lnTo>
                <a:lnTo>
                  <a:pt x="152848" y="1926463"/>
                </a:lnTo>
                <a:lnTo>
                  <a:pt x="154435" y="1930166"/>
                </a:lnTo>
                <a:lnTo>
                  <a:pt x="156022" y="1933605"/>
                </a:lnTo>
                <a:lnTo>
                  <a:pt x="157608" y="1937309"/>
                </a:lnTo>
                <a:lnTo>
                  <a:pt x="159724" y="1940748"/>
                </a:lnTo>
                <a:lnTo>
                  <a:pt x="161839" y="1944187"/>
                </a:lnTo>
                <a:lnTo>
                  <a:pt x="164219" y="1947097"/>
                </a:lnTo>
                <a:lnTo>
                  <a:pt x="166599" y="1950272"/>
                </a:lnTo>
                <a:lnTo>
                  <a:pt x="169244" y="1953446"/>
                </a:lnTo>
                <a:lnTo>
                  <a:pt x="171888" y="1956091"/>
                </a:lnTo>
                <a:lnTo>
                  <a:pt x="175062" y="1958737"/>
                </a:lnTo>
                <a:lnTo>
                  <a:pt x="177971" y="1961382"/>
                </a:lnTo>
                <a:lnTo>
                  <a:pt x="181144" y="1963763"/>
                </a:lnTo>
                <a:lnTo>
                  <a:pt x="184582" y="1965880"/>
                </a:lnTo>
                <a:lnTo>
                  <a:pt x="187755" y="1967996"/>
                </a:lnTo>
                <a:lnTo>
                  <a:pt x="191457" y="1970112"/>
                </a:lnTo>
                <a:lnTo>
                  <a:pt x="194895" y="1971700"/>
                </a:lnTo>
                <a:lnTo>
                  <a:pt x="198597" y="1973551"/>
                </a:lnTo>
                <a:lnTo>
                  <a:pt x="202299" y="1974874"/>
                </a:lnTo>
                <a:lnTo>
                  <a:pt x="206266" y="1976197"/>
                </a:lnTo>
                <a:lnTo>
                  <a:pt x="209968" y="1977255"/>
                </a:lnTo>
                <a:lnTo>
                  <a:pt x="213935" y="1978049"/>
                </a:lnTo>
                <a:lnTo>
                  <a:pt x="218166" y="1978842"/>
                </a:lnTo>
                <a:lnTo>
                  <a:pt x="222133" y="1979636"/>
                </a:lnTo>
                <a:lnTo>
                  <a:pt x="226364" y="1979900"/>
                </a:lnTo>
                <a:lnTo>
                  <a:pt x="230859" y="1979900"/>
                </a:lnTo>
                <a:lnTo>
                  <a:pt x="1273033" y="1979900"/>
                </a:lnTo>
                <a:lnTo>
                  <a:pt x="1276999" y="1979900"/>
                </a:lnTo>
                <a:lnTo>
                  <a:pt x="1281230" y="1979636"/>
                </a:lnTo>
                <a:lnTo>
                  <a:pt x="1285461" y="1978842"/>
                </a:lnTo>
                <a:lnTo>
                  <a:pt x="1289693" y="1978049"/>
                </a:lnTo>
                <a:lnTo>
                  <a:pt x="1293395" y="1977255"/>
                </a:lnTo>
                <a:lnTo>
                  <a:pt x="1297626" y="1976197"/>
                </a:lnTo>
                <a:lnTo>
                  <a:pt x="1301593" y="1974874"/>
                </a:lnTo>
                <a:lnTo>
                  <a:pt x="1305030" y="1973551"/>
                </a:lnTo>
                <a:lnTo>
                  <a:pt x="1308997" y="1971700"/>
                </a:lnTo>
                <a:lnTo>
                  <a:pt x="1312435" y="1970112"/>
                </a:lnTo>
                <a:lnTo>
                  <a:pt x="1315873" y="1967996"/>
                </a:lnTo>
                <a:lnTo>
                  <a:pt x="1319310" y="1965880"/>
                </a:lnTo>
                <a:lnTo>
                  <a:pt x="1322484" y="1963763"/>
                </a:lnTo>
                <a:lnTo>
                  <a:pt x="1325657" y="1961382"/>
                </a:lnTo>
                <a:lnTo>
                  <a:pt x="1328566" y="1958737"/>
                </a:lnTo>
                <a:lnTo>
                  <a:pt x="1331475" y="1956091"/>
                </a:lnTo>
                <a:lnTo>
                  <a:pt x="1334119" y="1953446"/>
                </a:lnTo>
                <a:lnTo>
                  <a:pt x="1336764" y="1950272"/>
                </a:lnTo>
                <a:lnTo>
                  <a:pt x="1339144" y="1947097"/>
                </a:lnTo>
                <a:lnTo>
                  <a:pt x="1341524" y="1944187"/>
                </a:lnTo>
                <a:lnTo>
                  <a:pt x="1343639" y="1940748"/>
                </a:lnTo>
                <a:lnTo>
                  <a:pt x="1345755" y="1937309"/>
                </a:lnTo>
                <a:lnTo>
                  <a:pt x="1347606" y="1933605"/>
                </a:lnTo>
                <a:lnTo>
                  <a:pt x="1349457" y="1930166"/>
                </a:lnTo>
                <a:lnTo>
                  <a:pt x="1350779" y="1926463"/>
                </a:lnTo>
                <a:lnTo>
                  <a:pt x="1352101" y="1922759"/>
                </a:lnTo>
                <a:lnTo>
                  <a:pt x="1353159" y="1918791"/>
                </a:lnTo>
                <a:lnTo>
                  <a:pt x="1354217" y="1915087"/>
                </a:lnTo>
                <a:lnTo>
                  <a:pt x="1354746" y="1911119"/>
                </a:lnTo>
                <a:lnTo>
                  <a:pt x="1355275" y="1906887"/>
                </a:lnTo>
                <a:lnTo>
                  <a:pt x="1355539" y="1902918"/>
                </a:lnTo>
                <a:lnTo>
                  <a:pt x="1355804" y="1898686"/>
                </a:lnTo>
                <a:lnTo>
                  <a:pt x="1355804" y="1327749"/>
                </a:lnTo>
                <a:lnTo>
                  <a:pt x="1312492" y="1370013"/>
                </a:lnTo>
                <a:lnTo>
                  <a:pt x="1031875" y="1095852"/>
                </a:lnTo>
                <a:lnTo>
                  <a:pt x="1355804" y="779295"/>
                </a:lnTo>
                <a:lnTo>
                  <a:pt x="1355804" y="633378"/>
                </a:lnTo>
                <a:lnTo>
                  <a:pt x="1355539" y="629146"/>
                </a:lnTo>
                <a:lnTo>
                  <a:pt x="1355275" y="624913"/>
                </a:lnTo>
                <a:lnTo>
                  <a:pt x="1354746" y="620945"/>
                </a:lnTo>
                <a:lnTo>
                  <a:pt x="1354217" y="616977"/>
                </a:lnTo>
                <a:lnTo>
                  <a:pt x="1353159" y="613009"/>
                </a:lnTo>
                <a:lnTo>
                  <a:pt x="1352101" y="609041"/>
                </a:lnTo>
                <a:lnTo>
                  <a:pt x="1350779" y="605601"/>
                </a:lnTo>
                <a:lnTo>
                  <a:pt x="1349457" y="601633"/>
                </a:lnTo>
                <a:lnTo>
                  <a:pt x="1347606" y="598194"/>
                </a:lnTo>
                <a:lnTo>
                  <a:pt x="1345755" y="594491"/>
                </a:lnTo>
                <a:lnTo>
                  <a:pt x="1343639" y="591316"/>
                </a:lnTo>
                <a:lnTo>
                  <a:pt x="1341524" y="588142"/>
                </a:lnTo>
                <a:lnTo>
                  <a:pt x="1339144" y="584703"/>
                </a:lnTo>
                <a:lnTo>
                  <a:pt x="1336764" y="581793"/>
                </a:lnTo>
                <a:lnTo>
                  <a:pt x="1334119" y="578883"/>
                </a:lnTo>
                <a:lnTo>
                  <a:pt x="1331475" y="575708"/>
                </a:lnTo>
                <a:lnTo>
                  <a:pt x="1328566" y="573063"/>
                </a:lnTo>
                <a:lnTo>
                  <a:pt x="1325657" y="570682"/>
                </a:lnTo>
                <a:lnTo>
                  <a:pt x="1322484" y="568301"/>
                </a:lnTo>
                <a:lnTo>
                  <a:pt x="1319310" y="565920"/>
                </a:lnTo>
                <a:lnTo>
                  <a:pt x="1315873" y="564068"/>
                </a:lnTo>
                <a:lnTo>
                  <a:pt x="1312435" y="561952"/>
                </a:lnTo>
                <a:lnTo>
                  <a:pt x="1308997" y="560100"/>
                </a:lnTo>
                <a:lnTo>
                  <a:pt x="1305030" y="558513"/>
                </a:lnTo>
                <a:lnTo>
                  <a:pt x="1301593" y="557190"/>
                </a:lnTo>
                <a:lnTo>
                  <a:pt x="1297626" y="555867"/>
                </a:lnTo>
                <a:lnTo>
                  <a:pt x="1293395" y="554809"/>
                </a:lnTo>
                <a:lnTo>
                  <a:pt x="1289693" y="553751"/>
                </a:lnTo>
                <a:lnTo>
                  <a:pt x="1285461" y="553222"/>
                </a:lnTo>
                <a:lnTo>
                  <a:pt x="1281230" y="552693"/>
                </a:lnTo>
                <a:lnTo>
                  <a:pt x="1276999" y="552428"/>
                </a:lnTo>
                <a:lnTo>
                  <a:pt x="1273033" y="552164"/>
                </a:lnTo>
                <a:lnTo>
                  <a:pt x="230859" y="552164"/>
                </a:lnTo>
                <a:close/>
                <a:moveTo>
                  <a:pt x="1950691" y="197947"/>
                </a:moveTo>
                <a:lnTo>
                  <a:pt x="2231837" y="472902"/>
                </a:lnTo>
                <a:lnTo>
                  <a:pt x="1503363" y="1183758"/>
                </a:lnTo>
                <a:lnTo>
                  <a:pt x="1503363" y="1898686"/>
                </a:lnTo>
                <a:lnTo>
                  <a:pt x="1503099" y="1910326"/>
                </a:lnTo>
                <a:lnTo>
                  <a:pt x="1502305" y="1921701"/>
                </a:lnTo>
                <a:lnTo>
                  <a:pt x="1500719" y="1933076"/>
                </a:lnTo>
                <a:lnTo>
                  <a:pt x="1498603" y="1944187"/>
                </a:lnTo>
                <a:lnTo>
                  <a:pt x="1495959" y="1955033"/>
                </a:lnTo>
                <a:lnTo>
                  <a:pt x="1493050" y="1965880"/>
                </a:lnTo>
                <a:lnTo>
                  <a:pt x="1489348" y="1976197"/>
                </a:lnTo>
                <a:lnTo>
                  <a:pt x="1485381" y="1986249"/>
                </a:lnTo>
                <a:lnTo>
                  <a:pt x="1480621" y="1996567"/>
                </a:lnTo>
                <a:lnTo>
                  <a:pt x="1475332" y="2006090"/>
                </a:lnTo>
                <a:lnTo>
                  <a:pt x="1469779" y="2015614"/>
                </a:lnTo>
                <a:lnTo>
                  <a:pt x="1463961" y="2024873"/>
                </a:lnTo>
                <a:lnTo>
                  <a:pt x="1457614" y="2033338"/>
                </a:lnTo>
                <a:lnTo>
                  <a:pt x="1450739" y="2042068"/>
                </a:lnTo>
                <a:lnTo>
                  <a:pt x="1443334" y="2050004"/>
                </a:lnTo>
                <a:lnTo>
                  <a:pt x="1435930" y="2057940"/>
                </a:lnTo>
                <a:lnTo>
                  <a:pt x="1427997" y="2065612"/>
                </a:lnTo>
                <a:lnTo>
                  <a:pt x="1419535" y="2072755"/>
                </a:lnTo>
                <a:lnTo>
                  <a:pt x="1410543" y="2079104"/>
                </a:lnTo>
                <a:lnTo>
                  <a:pt x="1401817" y="2085453"/>
                </a:lnTo>
                <a:lnTo>
                  <a:pt x="1392561" y="2091273"/>
                </a:lnTo>
                <a:lnTo>
                  <a:pt x="1382777" y="2096828"/>
                </a:lnTo>
                <a:lnTo>
                  <a:pt x="1372992" y="2101855"/>
                </a:lnTo>
                <a:lnTo>
                  <a:pt x="1362415" y="2106352"/>
                </a:lnTo>
                <a:lnTo>
                  <a:pt x="1352101" y="2110320"/>
                </a:lnTo>
                <a:lnTo>
                  <a:pt x="1341259" y="2114024"/>
                </a:lnTo>
                <a:lnTo>
                  <a:pt x="1330417" y="2116934"/>
                </a:lnTo>
                <a:lnTo>
                  <a:pt x="1319310" y="2119314"/>
                </a:lnTo>
                <a:lnTo>
                  <a:pt x="1307939" y="2121431"/>
                </a:lnTo>
                <a:lnTo>
                  <a:pt x="1296304" y="2123018"/>
                </a:lnTo>
                <a:lnTo>
                  <a:pt x="1284933" y="2123812"/>
                </a:lnTo>
                <a:lnTo>
                  <a:pt x="1273033" y="2124076"/>
                </a:lnTo>
                <a:lnTo>
                  <a:pt x="230859" y="2124076"/>
                </a:lnTo>
                <a:lnTo>
                  <a:pt x="218959" y="2123812"/>
                </a:lnTo>
                <a:lnTo>
                  <a:pt x="207059" y="2123018"/>
                </a:lnTo>
                <a:lnTo>
                  <a:pt x="195688" y="2121431"/>
                </a:lnTo>
                <a:lnTo>
                  <a:pt x="184582" y="2119314"/>
                </a:lnTo>
                <a:lnTo>
                  <a:pt x="173211" y="2116934"/>
                </a:lnTo>
                <a:lnTo>
                  <a:pt x="162104" y="2114024"/>
                </a:lnTo>
                <a:lnTo>
                  <a:pt x="151526" y="2110320"/>
                </a:lnTo>
                <a:lnTo>
                  <a:pt x="140948" y="2106352"/>
                </a:lnTo>
                <a:lnTo>
                  <a:pt x="130900" y="2101855"/>
                </a:lnTo>
                <a:lnTo>
                  <a:pt x="120851" y="2096828"/>
                </a:lnTo>
                <a:lnTo>
                  <a:pt x="111331" y="2091273"/>
                </a:lnTo>
                <a:lnTo>
                  <a:pt x="101811" y="2085453"/>
                </a:lnTo>
                <a:lnTo>
                  <a:pt x="92820" y="2079104"/>
                </a:lnTo>
                <a:lnTo>
                  <a:pt x="84357" y="2072755"/>
                </a:lnTo>
                <a:lnTo>
                  <a:pt x="75895" y="2065612"/>
                </a:lnTo>
                <a:lnTo>
                  <a:pt x="67962" y="2057940"/>
                </a:lnTo>
                <a:lnTo>
                  <a:pt x="60293" y="2050004"/>
                </a:lnTo>
                <a:lnTo>
                  <a:pt x="53153" y="2042068"/>
                </a:lnTo>
                <a:lnTo>
                  <a:pt x="46278" y="2033338"/>
                </a:lnTo>
                <a:lnTo>
                  <a:pt x="39666" y="2024873"/>
                </a:lnTo>
                <a:lnTo>
                  <a:pt x="33584" y="2015614"/>
                </a:lnTo>
                <a:lnTo>
                  <a:pt x="28031" y="2006090"/>
                </a:lnTo>
                <a:lnTo>
                  <a:pt x="23006" y="1996567"/>
                </a:lnTo>
                <a:lnTo>
                  <a:pt x="18511" y="1986249"/>
                </a:lnTo>
                <a:lnTo>
                  <a:pt x="14280" y="1976197"/>
                </a:lnTo>
                <a:lnTo>
                  <a:pt x="10578" y="1965880"/>
                </a:lnTo>
                <a:lnTo>
                  <a:pt x="7669" y="1955033"/>
                </a:lnTo>
                <a:lnTo>
                  <a:pt x="4760" y="1944187"/>
                </a:lnTo>
                <a:lnTo>
                  <a:pt x="2909" y="1933076"/>
                </a:lnTo>
                <a:lnTo>
                  <a:pt x="1322" y="1921701"/>
                </a:lnTo>
                <a:lnTo>
                  <a:pt x="529" y="1910326"/>
                </a:lnTo>
                <a:lnTo>
                  <a:pt x="0" y="1898686"/>
                </a:lnTo>
                <a:lnTo>
                  <a:pt x="0" y="633378"/>
                </a:lnTo>
                <a:lnTo>
                  <a:pt x="529" y="621739"/>
                </a:lnTo>
                <a:lnTo>
                  <a:pt x="1322" y="610363"/>
                </a:lnTo>
                <a:lnTo>
                  <a:pt x="2909" y="598988"/>
                </a:lnTo>
                <a:lnTo>
                  <a:pt x="4760" y="587613"/>
                </a:lnTo>
                <a:lnTo>
                  <a:pt x="7669" y="577031"/>
                </a:lnTo>
                <a:lnTo>
                  <a:pt x="10578" y="566449"/>
                </a:lnTo>
                <a:lnTo>
                  <a:pt x="14280" y="555867"/>
                </a:lnTo>
                <a:lnTo>
                  <a:pt x="18511" y="545550"/>
                </a:lnTo>
                <a:lnTo>
                  <a:pt x="23006" y="535762"/>
                </a:lnTo>
                <a:lnTo>
                  <a:pt x="28031" y="525974"/>
                </a:lnTo>
                <a:lnTo>
                  <a:pt x="33584" y="516451"/>
                </a:lnTo>
                <a:lnTo>
                  <a:pt x="39666" y="507456"/>
                </a:lnTo>
                <a:lnTo>
                  <a:pt x="46278" y="498462"/>
                </a:lnTo>
                <a:lnTo>
                  <a:pt x="53153" y="489996"/>
                </a:lnTo>
                <a:lnTo>
                  <a:pt x="60293" y="481795"/>
                </a:lnTo>
                <a:lnTo>
                  <a:pt x="67962" y="474124"/>
                </a:lnTo>
                <a:lnTo>
                  <a:pt x="75895" y="466717"/>
                </a:lnTo>
                <a:lnTo>
                  <a:pt x="84357" y="459574"/>
                </a:lnTo>
                <a:lnTo>
                  <a:pt x="92820" y="452696"/>
                </a:lnTo>
                <a:lnTo>
                  <a:pt x="101811" y="446347"/>
                </a:lnTo>
                <a:lnTo>
                  <a:pt x="111331" y="440527"/>
                </a:lnTo>
                <a:lnTo>
                  <a:pt x="120851" y="435236"/>
                </a:lnTo>
                <a:lnTo>
                  <a:pt x="130900" y="430474"/>
                </a:lnTo>
                <a:lnTo>
                  <a:pt x="140948" y="425712"/>
                </a:lnTo>
                <a:lnTo>
                  <a:pt x="151526" y="421744"/>
                </a:lnTo>
                <a:lnTo>
                  <a:pt x="162104" y="418305"/>
                </a:lnTo>
                <a:lnTo>
                  <a:pt x="173211" y="415131"/>
                </a:lnTo>
                <a:lnTo>
                  <a:pt x="184582" y="412485"/>
                </a:lnTo>
                <a:lnTo>
                  <a:pt x="195688" y="410634"/>
                </a:lnTo>
                <a:lnTo>
                  <a:pt x="207059" y="409311"/>
                </a:lnTo>
                <a:lnTo>
                  <a:pt x="218959" y="408253"/>
                </a:lnTo>
                <a:lnTo>
                  <a:pt x="230859" y="407988"/>
                </a:lnTo>
                <a:lnTo>
                  <a:pt x="1273033" y="407988"/>
                </a:lnTo>
                <a:lnTo>
                  <a:pt x="1284933" y="408253"/>
                </a:lnTo>
                <a:lnTo>
                  <a:pt x="1296304" y="409311"/>
                </a:lnTo>
                <a:lnTo>
                  <a:pt x="1307939" y="410369"/>
                </a:lnTo>
                <a:lnTo>
                  <a:pt x="1319310" y="412485"/>
                </a:lnTo>
                <a:lnTo>
                  <a:pt x="1330417" y="415131"/>
                </a:lnTo>
                <a:lnTo>
                  <a:pt x="1341259" y="418305"/>
                </a:lnTo>
                <a:lnTo>
                  <a:pt x="1352101" y="421744"/>
                </a:lnTo>
                <a:lnTo>
                  <a:pt x="1362415" y="425712"/>
                </a:lnTo>
                <a:lnTo>
                  <a:pt x="1372992" y="430210"/>
                </a:lnTo>
                <a:lnTo>
                  <a:pt x="1382777" y="435236"/>
                </a:lnTo>
                <a:lnTo>
                  <a:pt x="1392561" y="440527"/>
                </a:lnTo>
                <a:lnTo>
                  <a:pt x="1401817" y="446347"/>
                </a:lnTo>
                <a:lnTo>
                  <a:pt x="1410543" y="452696"/>
                </a:lnTo>
                <a:lnTo>
                  <a:pt x="1419535" y="459574"/>
                </a:lnTo>
                <a:lnTo>
                  <a:pt x="1427997" y="466452"/>
                </a:lnTo>
                <a:lnTo>
                  <a:pt x="1435930" y="473859"/>
                </a:lnTo>
                <a:lnTo>
                  <a:pt x="1443334" y="481795"/>
                </a:lnTo>
                <a:lnTo>
                  <a:pt x="1450739" y="489996"/>
                </a:lnTo>
                <a:lnTo>
                  <a:pt x="1457614" y="498462"/>
                </a:lnTo>
                <a:lnTo>
                  <a:pt x="1463961" y="507456"/>
                </a:lnTo>
                <a:lnTo>
                  <a:pt x="1469779" y="516451"/>
                </a:lnTo>
                <a:lnTo>
                  <a:pt x="1475332" y="525974"/>
                </a:lnTo>
                <a:lnTo>
                  <a:pt x="1480621" y="535762"/>
                </a:lnTo>
                <a:lnTo>
                  <a:pt x="1485381" y="545550"/>
                </a:lnTo>
                <a:lnTo>
                  <a:pt x="1489348" y="555867"/>
                </a:lnTo>
                <a:lnTo>
                  <a:pt x="1493050" y="566449"/>
                </a:lnTo>
                <a:lnTo>
                  <a:pt x="1495959" y="577031"/>
                </a:lnTo>
                <a:lnTo>
                  <a:pt x="1498603" y="587613"/>
                </a:lnTo>
                <a:lnTo>
                  <a:pt x="1500719" y="598988"/>
                </a:lnTo>
                <a:lnTo>
                  <a:pt x="1502305" y="610363"/>
                </a:lnTo>
                <a:lnTo>
                  <a:pt x="1503099" y="621739"/>
                </a:lnTo>
                <a:lnTo>
                  <a:pt x="1503363" y="633378"/>
                </a:lnTo>
                <a:lnTo>
                  <a:pt x="1503363" y="635094"/>
                </a:lnTo>
                <a:lnTo>
                  <a:pt x="1950691" y="197947"/>
                </a:lnTo>
                <a:close/>
                <a:moveTo>
                  <a:pt x="2235011" y="0"/>
                </a:moveTo>
                <a:lnTo>
                  <a:pt x="2244532" y="265"/>
                </a:lnTo>
                <a:lnTo>
                  <a:pt x="2254054" y="794"/>
                </a:lnTo>
                <a:lnTo>
                  <a:pt x="2263575" y="2117"/>
                </a:lnTo>
                <a:lnTo>
                  <a:pt x="2272832" y="3440"/>
                </a:lnTo>
                <a:lnTo>
                  <a:pt x="2282354" y="5557"/>
                </a:lnTo>
                <a:lnTo>
                  <a:pt x="2291611" y="7939"/>
                </a:lnTo>
                <a:lnTo>
                  <a:pt x="2300867" y="11115"/>
                </a:lnTo>
                <a:lnTo>
                  <a:pt x="2309860" y="14290"/>
                </a:lnTo>
                <a:lnTo>
                  <a:pt x="2318588" y="18260"/>
                </a:lnTo>
                <a:lnTo>
                  <a:pt x="2327316" y="22229"/>
                </a:lnTo>
                <a:lnTo>
                  <a:pt x="2336044" y="26728"/>
                </a:lnTo>
                <a:lnTo>
                  <a:pt x="2344243" y="32021"/>
                </a:lnTo>
                <a:lnTo>
                  <a:pt x="2352442" y="37578"/>
                </a:lnTo>
                <a:lnTo>
                  <a:pt x="2360376" y="43400"/>
                </a:lnTo>
                <a:lnTo>
                  <a:pt x="2368046" y="50016"/>
                </a:lnTo>
                <a:lnTo>
                  <a:pt x="2375187" y="56897"/>
                </a:lnTo>
                <a:lnTo>
                  <a:pt x="2382328" y="64042"/>
                </a:lnTo>
                <a:lnTo>
                  <a:pt x="2388940" y="71451"/>
                </a:lnTo>
                <a:lnTo>
                  <a:pt x="2395024" y="79126"/>
                </a:lnTo>
                <a:lnTo>
                  <a:pt x="2400842" y="87065"/>
                </a:lnTo>
                <a:lnTo>
                  <a:pt x="2406132" y="95533"/>
                </a:lnTo>
                <a:lnTo>
                  <a:pt x="2410893" y="103737"/>
                </a:lnTo>
                <a:lnTo>
                  <a:pt x="2415124" y="112205"/>
                </a:lnTo>
                <a:lnTo>
                  <a:pt x="2418827" y="120938"/>
                </a:lnTo>
                <a:lnTo>
                  <a:pt x="2422265" y="129671"/>
                </a:lnTo>
                <a:lnTo>
                  <a:pt x="2425175" y="138669"/>
                </a:lnTo>
                <a:lnTo>
                  <a:pt x="2427820" y="147666"/>
                </a:lnTo>
                <a:lnTo>
                  <a:pt x="2429935" y="156928"/>
                </a:lnTo>
                <a:lnTo>
                  <a:pt x="2431522" y="165926"/>
                </a:lnTo>
                <a:lnTo>
                  <a:pt x="2432580" y="175188"/>
                </a:lnTo>
                <a:lnTo>
                  <a:pt x="2433109" y="184450"/>
                </a:lnTo>
                <a:lnTo>
                  <a:pt x="2433638" y="193713"/>
                </a:lnTo>
                <a:lnTo>
                  <a:pt x="2433109" y="203239"/>
                </a:lnTo>
                <a:lnTo>
                  <a:pt x="2432580" y="212502"/>
                </a:lnTo>
                <a:lnTo>
                  <a:pt x="2431522" y="221764"/>
                </a:lnTo>
                <a:lnTo>
                  <a:pt x="2429935" y="231026"/>
                </a:lnTo>
                <a:lnTo>
                  <a:pt x="2427820" y="240024"/>
                </a:lnTo>
                <a:lnTo>
                  <a:pt x="2425175" y="249021"/>
                </a:lnTo>
                <a:lnTo>
                  <a:pt x="2422265" y="258019"/>
                </a:lnTo>
                <a:lnTo>
                  <a:pt x="2418827" y="267016"/>
                </a:lnTo>
                <a:lnTo>
                  <a:pt x="2415124" y="275485"/>
                </a:lnTo>
                <a:lnTo>
                  <a:pt x="2410893" y="283953"/>
                </a:lnTo>
                <a:lnTo>
                  <a:pt x="2406132" y="292157"/>
                </a:lnTo>
                <a:lnTo>
                  <a:pt x="2400842" y="300625"/>
                </a:lnTo>
                <a:lnTo>
                  <a:pt x="2395024" y="308564"/>
                </a:lnTo>
                <a:lnTo>
                  <a:pt x="2388940" y="316238"/>
                </a:lnTo>
                <a:lnTo>
                  <a:pt x="2382328" y="323648"/>
                </a:lnTo>
                <a:lnTo>
                  <a:pt x="2375187" y="330793"/>
                </a:lnTo>
                <a:lnTo>
                  <a:pt x="2295842" y="408596"/>
                </a:lnTo>
                <a:lnTo>
                  <a:pt x="2015490" y="134434"/>
                </a:lnTo>
                <a:lnTo>
                  <a:pt x="2095099" y="56897"/>
                </a:lnTo>
                <a:lnTo>
                  <a:pt x="2102505" y="50016"/>
                </a:lnTo>
                <a:lnTo>
                  <a:pt x="2110175" y="43400"/>
                </a:lnTo>
                <a:lnTo>
                  <a:pt x="2117845" y="37578"/>
                </a:lnTo>
                <a:lnTo>
                  <a:pt x="2126044" y="32021"/>
                </a:lnTo>
                <a:lnTo>
                  <a:pt x="2134507" y="26728"/>
                </a:lnTo>
                <a:lnTo>
                  <a:pt x="2142971" y="22229"/>
                </a:lnTo>
                <a:lnTo>
                  <a:pt x="2151963" y="18260"/>
                </a:lnTo>
                <a:lnTo>
                  <a:pt x="2160427" y="14290"/>
                </a:lnTo>
                <a:lnTo>
                  <a:pt x="2169684" y="11115"/>
                </a:lnTo>
                <a:lnTo>
                  <a:pt x="2178676" y="7939"/>
                </a:lnTo>
                <a:lnTo>
                  <a:pt x="2187933" y="5557"/>
                </a:lnTo>
                <a:lnTo>
                  <a:pt x="2197454" y="3440"/>
                </a:lnTo>
                <a:lnTo>
                  <a:pt x="2206447" y="2117"/>
                </a:lnTo>
                <a:lnTo>
                  <a:pt x="2215968" y="794"/>
                </a:lnTo>
                <a:lnTo>
                  <a:pt x="2225490" y="265"/>
                </a:lnTo>
                <a:lnTo>
                  <a:pt x="2235011" y="0"/>
                </a:lnTo>
                <a:close/>
              </a:path>
            </a:pathLst>
          </a:custGeom>
          <a:solidFill>
            <a:srgbClr val="1F74AD"/>
          </a:solidFill>
          <a:ln>
            <a:noFill/>
          </a:ln>
          <a:extLst>
            <a:ext uri="{91240B29-F687-4F45-9708-019B960494DF}">
              <a14:hiddenLine xmlns:a14="http://schemas.microsoft.com/office/drawing/2010/main" w="9525">
                <a:solidFill>
                  <a:srgbClr val="000000"/>
                </a:solidFill>
                <a:round/>
              </a14:hiddenLine>
            </a:ext>
          </a:extLst>
        </p:spPr>
        <p:txBody>
          <a:bodyPr anchor="ctr">
            <a:normAutofit lnSpcReduction="20000"/>
            <a:scene3d>
              <a:camera prst="orthographicFront"/>
              <a:lightRig rig="threePt" dir="t"/>
            </a:scene3d>
            <a:sp3d contourW="12700">
              <a:contourClr>
                <a:srgbClr val="FFFFFF"/>
              </a:contourClr>
            </a:sp3d>
          </a:bodyPr>
          <a:p>
            <a:pPr algn="l"/>
            <a:endParaRPr lang="zh-CN" altLang="en-US" sz="1350">
              <a:solidFill>
                <a:srgbClr val="FFFFFF"/>
              </a:solidFill>
              <a:sym typeface="Arial" panose="020B0604020202020204" pitchFamily="34" charset="0"/>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47"/>
          <p:cNvGrpSpPr/>
          <p:nvPr/>
        </p:nvGrpSpPr>
        <p:grpSpPr bwMode="auto">
          <a:xfrm>
            <a:off x="504537" y="1302499"/>
            <a:ext cx="319051" cy="465700"/>
            <a:chOff x="3582988" y="3510757"/>
            <a:chExt cx="319088" cy="465138"/>
          </a:xfrm>
          <a:solidFill>
            <a:schemeClr val="bg1"/>
          </a:solidFill>
        </p:grpSpPr>
        <p:sp>
          <p:nvSpPr>
            <p:cNvPr id="49"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33865" tIns="33865" rIns="33865" bIns="33865" anchor="ctr"/>
            <a:lstStyle/>
            <a:p>
              <a:pPr algn="ctr" defTabSz="171450">
                <a:defRPr/>
              </a:pPr>
              <a:endParaRPr lang="en-US" sz="1465" dirty="0">
                <a:solidFill>
                  <a:srgbClr val="FFFFFF"/>
                </a:solidFill>
                <a:effectLst>
                  <a:outerShdw blurRad="38100" dist="38100" dir="2700000" algn="tl">
                    <a:srgbClr val="000000"/>
                  </a:outerShdw>
                </a:effectLst>
                <a:latin typeface="+mj-ea"/>
                <a:ea typeface="+mj-ea"/>
                <a:sym typeface="Gill Sans" charset="0"/>
              </a:endParaRPr>
            </a:p>
          </p:txBody>
        </p:sp>
        <p:sp>
          <p:nvSpPr>
            <p:cNvPr id="50"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33865" tIns="33865" rIns="33865" bIns="33865" anchor="ctr"/>
            <a:lstStyle/>
            <a:p>
              <a:pPr algn="ctr" defTabSz="171450">
                <a:defRPr/>
              </a:pPr>
              <a:endParaRPr lang="en-US" sz="1465" dirty="0">
                <a:solidFill>
                  <a:srgbClr val="FFFFFF"/>
                </a:solidFill>
                <a:effectLst>
                  <a:outerShdw blurRad="38100" dist="38100" dir="2700000" algn="tl">
                    <a:srgbClr val="000000"/>
                  </a:outerShdw>
                </a:effectLst>
                <a:latin typeface="+mj-ea"/>
                <a:ea typeface="+mj-ea"/>
                <a:sym typeface="Gill Sans" charset="0"/>
              </a:endParaRPr>
            </a:p>
          </p:txBody>
        </p:sp>
      </p:grpSp>
      <p:cxnSp>
        <p:nvCxnSpPr>
          <p:cNvPr id="2" name="直接连接符 1"/>
          <p:cNvCxnSpPr/>
          <p:nvPr/>
        </p:nvCxnSpPr>
        <p:spPr>
          <a:xfrm>
            <a:off x="142876" y="831849"/>
            <a:ext cx="10818813"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 name="矩形 3"/>
          <p:cNvSpPr>
            <a:spLocks noChangeArrowheads="1"/>
          </p:cNvSpPr>
          <p:nvPr/>
        </p:nvSpPr>
        <p:spPr bwMode="auto">
          <a:xfrm>
            <a:off x="823722" y="224281"/>
            <a:ext cx="1219962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40" tIns="45720" rIns="91440" bIns="45720">
            <a:spAutoFit/>
          </a:bodyPr>
          <a:p>
            <a:pPr defTabSz="685800">
              <a:defRPr/>
            </a:pPr>
            <a:r>
              <a:rPr lang="zh-CN" altLang="en-US" sz="3200" b="1" dirty="0">
                <a:solidFill>
                  <a:srgbClr val="047FBC"/>
                </a:solidFill>
                <a:latin typeface="微软雅黑" panose="020B0503020204020204" charset="-122"/>
                <a:ea typeface="微软雅黑" panose="020B0503020204020204" charset="-122"/>
                <a:sym typeface="+mn-ea"/>
              </a:rPr>
              <a:t>一、小型微利企业所得税税收优惠政策</a:t>
            </a:r>
            <a:endParaRPr lang="zh-CN" altLang="en-US" sz="3200" b="1" dirty="0">
              <a:solidFill>
                <a:srgbClr val="047FBC"/>
              </a:solidFill>
              <a:latin typeface="微软雅黑" panose="020B0503020204020204" charset="-122"/>
              <a:ea typeface="微软雅黑" panose="020B0503020204020204" charset="-122"/>
              <a:sym typeface="微软雅黑" panose="020B0503020204020204" charset="-122"/>
            </a:endParaRPr>
          </a:p>
        </p:txBody>
      </p:sp>
      <p:graphicFrame>
        <p:nvGraphicFramePr>
          <p:cNvPr id="6" name="表格 6"/>
          <p:cNvGraphicFramePr>
            <a:graphicFrameLocks noGrp="1"/>
          </p:cNvGraphicFramePr>
          <p:nvPr>
            <p:custDataLst>
              <p:tags r:id="rId1"/>
            </p:custDataLst>
          </p:nvPr>
        </p:nvGraphicFramePr>
        <p:xfrm>
          <a:off x="558165" y="1651635"/>
          <a:ext cx="10330180" cy="3856355"/>
        </p:xfrm>
        <a:graphic>
          <a:graphicData uri="http://schemas.openxmlformats.org/drawingml/2006/table">
            <a:tbl>
              <a:tblPr>
                <a:tableStyleId>{073A0DAA-6AF3-43AB-8588-CEC1D06C72B9}</a:tableStyleId>
              </a:tblPr>
              <a:tblGrid>
                <a:gridCol w="2454275"/>
                <a:gridCol w="2585720"/>
                <a:gridCol w="3678555"/>
                <a:gridCol w="1611630"/>
              </a:tblGrid>
              <a:tr h="675005">
                <a:tc>
                  <a:txBody>
                    <a:bodyPr/>
                    <a:p>
                      <a:pPr algn="ctr"/>
                      <a:r>
                        <a:rPr lang="zh-CN" altLang="en-US" sz="1800" b="1" dirty="0">
                          <a:solidFill>
                            <a:sysClr val="windowText" lastClr="000000"/>
                          </a:solidFill>
                          <a:latin typeface="微软雅黑" panose="020B0503020204020204" charset="-122"/>
                          <a:ea typeface="微软雅黑" panose="020B0503020204020204" charset="-122"/>
                          <a:cs typeface="Times New Roman" panose="02020603050405020304" pitchFamily="18" charset="0"/>
                        </a:rPr>
                        <a:t>年应纳税所得额</a:t>
                      </a:r>
                      <a:endParaRPr lang="zh-CN" altLang="en-US" sz="1800" b="1" dirty="0">
                        <a:solidFill>
                          <a:sysClr val="windowText" lastClr="000000"/>
                        </a:solidFill>
                        <a:latin typeface="微软雅黑" panose="020B0503020204020204" charset="-122"/>
                        <a:ea typeface="微软雅黑" panose="020B0503020204020204" charset="-122"/>
                        <a:cs typeface="Times New Roman" panose="02020603050405020304" pitchFamily="18" charset="0"/>
                      </a:endParaRPr>
                    </a:p>
                  </a:txBody>
                  <a:tcPr marL="121920" marR="121920" marT="60960" marB="60960" anchor="ctr">
                    <a:lnL w="19050" cap="flat" cmpd="sng" algn="ctr">
                      <a:solidFill>
                        <a:schemeClr val="tx1">
                          <a:lumMod val="65000"/>
                          <a:lumOff val="35000"/>
                        </a:schemeClr>
                      </a:solidFill>
                      <a:prstDash val="solid"/>
                      <a:round/>
                      <a:headEnd type="none" w="med" len="med"/>
                      <a:tailEnd type="none" w="med" len="med"/>
                    </a:lnL>
                    <a:lnR w="19050" cap="flat" cmpd="sng" algn="ctr">
                      <a:solidFill>
                        <a:schemeClr val="tx1">
                          <a:lumMod val="65000"/>
                          <a:lumOff val="35000"/>
                        </a:schemeClr>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cell3D prstMaterial="dkEdge">
                      <a:bevel prst="artDeco"/>
                      <a:lightRig rig="flood" dir="t"/>
                    </a:cell3D>
                    <a:solidFill>
                      <a:schemeClr val="accent1">
                        <a:lumMod val="20000"/>
                        <a:lumOff val="80000"/>
                      </a:schemeClr>
                    </a:solidFill>
                  </a:tcPr>
                </a:tc>
                <a:tc>
                  <a:txBody>
                    <a:bodyPr/>
                    <a:p>
                      <a:pPr algn="ctr" fontAlgn="ctr"/>
                      <a:r>
                        <a:rPr lang="zh-CN" altLang="en-US" sz="1800" b="1" i="0" u="none" strike="noStrike" dirty="0">
                          <a:solidFill>
                            <a:sysClr val="windowText" lastClr="000000"/>
                          </a:solidFill>
                          <a:effectLst/>
                          <a:latin typeface="微软雅黑" panose="020B0503020204020204" charset="-122"/>
                          <a:ea typeface="微软雅黑" panose="020B0503020204020204" charset="-122"/>
                          <a:cs typeface="Times New Roman" panose="02020603050405020304" pitchFamily="18" charset="0"/>
                        </a:rPr>
                        <a:t>适用期限</a:t>
                      </a:r>
                      <a:endParaRPr lang="zh-CN" altLang="en-US" sz="1800" b="1" i="0" u="none" strike="noStrike" dirty="0">
                        <a:solidFill>
                          <a:sysClr val="windowText" lastClr="000000"/>
                        </a:solidFill>
                        <a:effectLst/>
                        <a:latin typeface="微软雅黑" panose="020B0503020204020204" charset="-122"/>
                        <a:ea typeface="微软雅黑" panose="020B0503020204020204" charset="-122"/>
                        <a:cs typeface="Times New Roman" panose="02020603050405020304" pitchFamily="18" charset="0"/>
                      </a:endParaRPr>
                    </a:p>
                  </a:txBody>
                  <a:tcPr marL="10245" marR="10245" marT="10245" marB="0" anchor="ctr">
                    <a:lnL w="19050" cap="flat" cmpd="sng" algn="ctr">
                      <a:solidFill>
                        <a:schemeClr val="tx1">
                          <a:lumMod val="65000"/>
                          <a:lumOff val="35000"/>
                        </a:schemeClr>
                      </a:solidFill>
                      <a:prstDash val="solid"/>
                      <a:round/>
                      <a:headEnd type="none" w="med" len="med"/>
                      <a:tailEnd type="none" w="med" len="med"/>
                    </a:lnL>
                    <a:lnR w="19050" cap="flat" cmpd="sng" algn="ctr">
                      <a:solidFill>
                        <a:schemeClr val="tx1">
                          <a:lumMod val="65000"/>
                          <a:lumOff val="35000"/>
                        </a:schemeClr>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cell3D prstMaterial="dkEdge">
                      <a:bevel prst="artDeco"/>
                      <a:lightRig rig="flood" dir="t"/>
                    </a:cell3D>
                    <a:solidFill>
                      <a:schemeClr val="accent1">
                        <a:lumMod val="20000"/>
                        <a:lumOff val="80000"/>
                      </a:schemeClr>
                    </a:solidFill>
                  </a:tcPr>
                </a:tc>
                <a:tc>
                  <a:txBody>
                    <a:bodyPr/>
                    <a:p>
                      <a:pPr algn="ctr" fontAlgn="ctr"/>
                      <a:r>
                        <a:rPr lang="zh-CN" altLang="en-US" sz="1800" b="1" i="0" u="none" strike="noStrike" dirty="0">
                          <a:solidFill>
                            <a:sysClr val="windowText" lastClr="000000"/>
                          </a:solidFill>
                          <a:effectLst/>
                          <a:latin typeface="微软雅黑" panose="020B0503020204020204" charset="-122"/>
                          <a:ea typeface="微软雅黑" panose="020B0503020204020204" charset="-122"/>
                          <a:cs typeface="Times New Roman" panose="02020603050405020304" pitchFamily="18" charset="0"/>
                        </a:rPr>
                        <a:t>相关规定</a:t>
                      </a:r>
                      <a:endParaRPr lang="zh-CN" altLang="en-US" sz="1800" b="1" i="0" u="none" strike="noStrike" dirty="0">
                        <a:solidFill>
                          <a:sysClr val="windowText" lastClr="000000"/>
                        </a:solidFill>
                        <a:effectLst/>
                        <a:latin typeface="微软雅黑" panose="020B0503020204020204" charset="-122"/>
                        <a:ea typeface="微软雅黑" panose="020B0503020204020204" charset="-122"/>
                        <a:cs typeface="Times New Roman" panose="02020603050405020304" pitchFamily="18" charset="0"/>
                      </a:endParaRPr>
                    </a:p>
                  </a:txBody>
                  <a:tcPr marL="10245" marR="10245" marT="10245" marB="0" anchor="ctr">
                    <a:lnL w="19050" cap="flat" cmpd="sng" algn="ctr">
                      <a:solidFill>
                        <a:schemeClr val="tx1">
                          <a:lumMod val="65000"/>
                          <a:lumOff val="35000"/>
                        </a:schemeClr>
                      </a:solidFill>
                      <a:prstDash val="solid"/>
                      <a:round/>
                      <a:headEnd type="none" w="med" len="med"/>
                      <a:tailEnd type="none" w="med" len="med"/>
                    </a:lnL>
                    <a:lnR w="19050" cap="flat" cmpd="sng" algn="ctr">
                      <a:solidFill>
                        <a:schemeClr val="tx1">
                          <a:lumMod val="65000"/>
                          <a:lumOff val="35000"/>
                        </a:schemeClr>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cell3D prstMaterial="dkEdge">
                      <a:bevel prst="artDeco"/>
                      <a:lightRig rig="flood" dir="t"/>
                    </a:cell3D>
                    <a:solidFill>
                      <a:schemeClr val="accent1">
                        <a:lumMod val="20000"/>
                        <a:lumOff val="80000"/>
                      </a:schemeClr>
                    </a:solidFill>
                  </a:tcPr>
                </a:tc>
                <a:tc>
                  <a:txBody>
                    <a:bodyPr/>
                    <a:p>
                      <a:pPr algn="ctr" fontAlgn="ctr"/>
                      <a:r>
                        <a:rPr lang="zh-CN" altLang="en-US" sz="1800" b="1" i="0" u="none" strike="noStrike" dirty="0">
                          <a:solidFill>
                            <a:sysClr val="windowText" lastClr="000000"/>
                          </a:solidFill>
                          <a:effectLst/>
                          <a:latin typeface="微软雅黑" panose="020B0503020204020204" charset="-122"/>
                          <a:ea typeface="微软雅黑" panose="020B0503020204020204" charset="-122"/>
                          <a:cs typeface="Times New Roman" panose="02020603050405020304" pitchFamily="18" charset="0"/>
                        </a:rPr>
                        <a:t>实际征收率</a:t>
                      </a:r>
                      <a:endParaRPr lang="zh-CN" altLang="en-US" sz="1800" b="1" i="0" u="none" strike="noStrike" dirty="0">
                        <a:solidFill>
                          <a:sysClr val="windowText" lastClr="000000"/>
                        </a:solidFill>
                        <a:effectLst/>
                        <a:latin typeface="微软雅黑" panose="020B0503020204020204" charset="-122"/>
                        <a:ea typeface="微软雅黑" panose="020B0503020204020204" charset="-122"/>
                        <a:cs typeface="Times New Roman" panose="02020603050405020304" pitchFamily="18" charset="0"/>
                      </a:endParaRPr>
                    </a:p>
                  </a:txBody>
                  <a:tcPr marL="10245" marR="10245" marT="10245" marB="0" anchor="ctr">
                    <a:lnL w="19050" cap="flat" cmpd="sng" algn="ctr">
                      <a:solidFill>
                        <a:schemeClr val="tx1">
                          <a:lumMod val="65000"/>
                          <a:lumOff val="35000"/>
                        </a:schemeClr>
                      </a:solidFill>
                      <a:prstDash val="solid"/>
                      <a:round/>
                      <a:headEnd type="none" w="med" len="med"/>
                      <a:tailEnd type="none" w="med" len="med"/>
                    </a:lnL>
                    <a:lnR w="19050" cap="flat" cmpd="sng" algn="ctr">
                      <a:solidFill>
                        <a:schemeClr val="tx1">
                          <a:lumMod val="65000"/>
                          <a:lumOff val="35000"/>
                        </a:schemeClr>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cell3D prstMaterial="dkEdge">
                      <a:bevel prst="artDeco"/>
                      <a:lightRig rig="flood" dir="t"/>
                    </a:cell3D>
                    <a:solidFill>
                      <a:schemeClr val="accent1">
                        <a:lumMod val="20000"/>
                        <a:lumOff val="80000"/>
                      </a:schemeClr>
                    </a:solidFill>
                  </a:tcPr>
                </a:tc>
              </a:tr>
              <a:tr h="1159510">
                <a:tc>
                  <a:txBody>
                    <a:bodyPr/>
                    <a:p>
                      <a:pPr algn="ctr" fontAlgn="ctr">
                        <a:buClrTx/>
                        <a:buSzTx/>
                        <a:buFontTx/>
                        <a:buNone/>
                      </a:pPr>
                      <a:endParaRPr lang="en-US" altLang="zh-CN" sz="1800" b="0" dirty="0">
                        <a:latin typeface="微软雅黑" panose="020B0503020204020204" charset="-122"/>
                        <a:ea typeface="微软雅黑" panose="020B0503020204020204" charset="-122"/>
                        <a:cs typeface="微软雅黑" panose="020B0503020204020204" charset="-122"/>
                        <a:sym typeface="+mn-ea"/>
                      </a:endParaRPr>
                    </a:p>
                    <a:p>
                      <a:pPr algn="ctr" fontAlgn="ctr">
                        <a:buClrTx/>
                        <a:buSzTx/>
                        <a:buFontTx/>
                        <a:buNone/>
                      </a:pPr>
                      <a:r>
                        <a:rPr lang="en-US" altLang="zh-CN" sz="1800" b="0" dirty="0">
                          <a:latin typeface="微软雅黑" panose="020B0503020204020204" charset="-122"/>
                          <a:ea typeface="微软雅黑" panose="020B0503020204020204" charset="-122"/>
                          <a:cs typeface="微软雅黑" panose="020B0503020204020204" charset="-122"/>
                          <a:sym typeface="+mn-ea"/>
                        </a:rPr>
                        <a:t>年应纳税所得额≤</a:t>
                      </a:r>
                      <a:r>
                        <a:rPr lang="en-US" altLang="zh-CN" sz="1800" b="0" dirty="0">
                          <a:solidFill>
                            <a:sysClr val="windowText" lastClr="000000"/>
                          </a:solidFill>
                          <a:effectLst/>
                          <a:latin typeface="微软雅黑" panose="020B0503020204020204" charset="-122"/>
                          <a:ea typeface="微软雅黑" panose="020B0503020204020204" charset="-122"/>
                          <a:cs typeface="微软雅黑" panose="020B0503020204020204" charset="-122"/>
                          <a:sym typeface="+mn-ea"/>
                        </a:rPr>
                        <a:t>100</a:t>
                      </a:r>
                      <a:r>
                        <a:rPr lang="en-US" altLang="zh-CN" sz="1800" b="0" dirty="0">
                          <a:latin typeface="微软雅黑" panose="020B0503020204020204" charset="-122"/>
                          <a:ea typeface="微软雅黑" panose="020B0503020204020204" charset="-122"/>
                          <a:cs typeface="微软雅黑" panose="020B0503020204020204" charset="-122"/>
                          <a:sym typeface="+mn-ea"/>
                        </a:rPr>
                        <a:t>万元</a:t>
                      </a:r>
                      <a:endParaRPr lang="en-US" altLang="zh-CN" sz="1800" b="1" i="0" u="none" strike="noStrike" dirty="0">
                        <a:latin typeface="微软雅黑" panose="020B0503020204020204" charset="-122"/>
                        <a:ea typeface="微软雅黑" panose="020B0503020204020204" charset="-122"/>
                        <a:cs typeface="微软雅黑" panose="020B0503020204020204" charset="-122"/>
                      </a:endParaRPr>
                    </a:p>
                    <a:p>
                      <a:pPr algn="ctr" fontAlgn="ctr">
                        <a:buClrTx/>
                        <a:buSzTx/>
                        <a:buFontTx/>
                        <a:buNone/>
                      </a:pPr>
                      <a:endParaRPr lang="en-US" altLang="zh-CN" sz="1800" b="1" i="0" u="none" strike="noStrike" dirty="0">
                        <a:latin typeface="微软雅黑" panose="020B0503020204020204" charset="-122"/>
                        <a:ea typeface="微软雅黑" panose="020B0503020204020204" charset="-122"/>
                        <a:cs typeface="微软雅黑" panose="020B0503020204020204" charset="-122"/>
                      </a:endParaRPr>
                    </a:p>
                  </a:txBody>
                  <a:tcPr marL="10245" marR="10245" marT="10245" marB="0" anchor="ctr">
                    <a:lnL w="19050" cap="flat" cmpd="sng" algn="ctr">
                      <a:solidFill>
                        <a:schemeClr val="tx1">
                          <a:lumMod val="65000"/>
                          <a:lumOff val="35000"/>
                        </a:schemeClr>
                      </a:solidFill>
                      <a:prstDash val="solid"/>
                      <a:round/>
                      <a:headEnd type="none" w="med" len="med"/>
                      <a:tailEnd type="none" w="med" len="med"/>
                    </a:lnL>
                    <a:lnR w="19050" cap="flat" cmpd="sng" algn="ctr">
                      <a:solidFill>
                        <a:schemeClr val="tx1">
                          <a:lumMod val="65000"/>
                          <a:lumOff val="35000"/>
                        </a:schemeClr>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noFill/>
                  </a:tcPr>
                </a:tc>
                <a:tc>
                  <a:txBody>
                    <a:bodyPr/>
                    <a:p>
                      <a:pPr algn="ctr" fontAlgn="ctr">
                        <a:buClrTx/>
                        <a:buSzTx/>
                        <a:buFontTx/>
                        <a:buNone/>
                      </a:pPr>
                      <a:r>
                        <a:rPr lang="en-US" altLang="zh-CN" sz="1800" b="0" dirty="0">
                          <a:latin typeface="微软雅黑" panose="020B0503020204020204" charset="-122"/>
                          <a:ea typeface="微软雅黑" panose="020B0503020204020204" charset="-122"/>
                          <a:cs typeface="微软雅黑" panose="020B0503020204020204" charset="-122"/>
                          <a:sym typeface="+mn-ea"/>
                        </a:rPr>
                        <a:t>2021年1月1日至2022年12月31日</a:t>
                      </a:r>
                      <a:endParaRPr lang="en-US" altLang="zh-CN" sz="1800" b="0" dirty="0">
                        <a:latin typeface="微软雅黑" panose="020B0503020204020204" charset="-122"/>
                        <a:ea typeface="微软雅黑" panose="020B0503020204020204" charset="-122"/>
                        <a:cs typeface="微软雅黑" panose="020B0503020204020204" charset="-122"/>
                        <a:sym typeface="+mn-ea"/>
                      </a:endParaRPr>
                    </a:p>
                  </a:txBody>
                  <a:tcPr marL="10245" marR="10245" marT="10245" marB="0" anchor="ctr">
                    <a:lnL w="19050" cap="flat" cmpd="sng" algn="ctr">
                      <a:solidFill>
                        <a:schemeClr val="tx1">
                          <a:lumMod val="65000"/>
                          <a:lumOff val="35000"/>
                        </a:schemeClr>
                      </a:solidFill>
                      <a:prstDash val="solid"/>
                      <a:round/>
                      <a:headEnd type="none" w="med" len="med"/>
                      <a:tailEnd type="none" w="med" len="med"/>
                    </a:lnL>
                    <a:lnR w="19050" cap="flat" cmpd="sng" algn="ctr">
                      <a:solidFill>
                        <a:schemeClr val="tx1">
                          <a:lumMod val="65000"/>
                          <a:lumOff val="35000"/>
                        </a:schemeClr>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noFill/>
                  </a:tcPr>
                </a:tc>
                <a:tc>
                  <a:txBody>
                    <a:bodyPr/>
                    <a:p>
                      <a:pPr algn="ctr" fontAlgn="ctr">
                        <a:buClrTx/>
                        <a:buSzTx/>
                        <a:buFontTx/>
                        <a:buNone/>
                      </a:pPr>
                      <a:endParaRPr lang="zh-CN" altLang="en-US" sz="1800" dirty="0">
                        <a:solidFill>
                          <a:srgbClr val="000000"/>
                        </a:solidFill>
                        <a:latin typeface="微软雅黑" panose="020B0503020204020204" charset="-122"/>
                        <a:ea typeface="微软雅黑" panose="020B0503020204020204" charset="-122"/>
                        <a:cs typeface="微软雅黑" panose="020B0503020204020204" charset="-122"/>
                        <a:sym typeface="+mn-ea"/>
                      </a:endParaRPr>
                    </a:p>
                    <a:p>
                      <a:pPr algn="ctr" fontAlgn="ctr">
                        <a:buClrTx/>
                        <a:buSzTx/>
                        <a:buFontTx/>
                        <a:buNone/>
                      </a:pPr>
                      <a:r>
                        <a:rPr lang="zh-CN" altLang="en-US" sz="1800" dirty="0">
                          <a:solidFill>
                            <a:srgbClr val="000000"/>
                          </a:solidFill>
                          <a:latin typeface="微软雅黑" panose="020B0503020204020204" charset="-122"/>
                          <a:ea typeface="微软雅黑" panose="020B0503020204020204" charset="-122"/>
                          <a:cs typeface="微软雅黑" panose="020B0503020204020204" charset="-122"/>
                          <a:sym typeface="+mn-ea"/>
                        </a:rPr>
                        <a:t>减按</a:t>
                      </a:r>
                      <a:r>
                        <a:rPr lang="en-US" altLang="zh-CN" sz="1800" dirty="0">
                          <a:solidFill>
                            <a:srgbClr val="000000"/>
                          </a:solidFill>
                          <a:latin typeface="微软雅黑" panose="020B0503020204020204" charset="-122"/>
                          <a:ea typeface="微软雅黑" panose="020B0503020204020204" charset="-122"/>
                          <a:cs typeface="微软雅黑" panose="020B0503020204020204" charset="-122"/>
                          <a:sym typeface="+mn-ea"/>
                        </a:rPr>
                        <a:t>12.5</a:t>
                      </a:r>
                      <a:r>
                        <a:rPr lang="zh-CN" altLang="en-US" sz="1800" dirty="0">
                          <a:solidFill>
                            <a:srgbClr val="000000"/>
                          </a:solidFill>
                          <a:latin typeface="微软雅黑" panose="020B0503020204020204" charset="-122"/>
                          <a:ea typeface="微软雅黑" panose="020B0503020204020204" charset="-122"/>
                          <a:cs typeface="微软雅黑" panose="020B0503020204020204" charset="-122"/>
                          <a:sym typeface="+mn-ea"/>
                        </a:rPr>
                        <a:t>%计入应纳税所得额，按</a:t>
                      </a:r>
                      <a:r>
                        <a:rPr lang="en-US" altLang="zh-CN" sz="1800" dirty="0">
                          <a:solidFill>
                            <a:srgbClr val="000000"/>
                          </a:solidFill>
                          <a:latin typeface="微软雅黑" panose="020B0503020204020204" charset="-122"/>
                          <a:ea typeface="微软雅黑" panose="020B0503020204020204" charset="-122"/>
                          <a:cs typeface="微软雅黑" panose="020B0503020204020204" charset="-122"/>
                          <a:sym typeface="+mn-ea"/>
                        </a:rPr>
                        <a:t>20%</a:t>
                      </a:r>
                      <a:r>
                        <a:rPr lang="zh-CN" altLang="en-US" sz="1800" dirty="0">
                          <a:solidFill>
                            <a:srgbClr val="000000"/>
                          </a:solidFill>
                          <a:latin typeface="微软雅黑" panose="020B0503020204020204" charset="-122"/>
                          <a:ea typeface="微软雅黑" panose="020B0503020204020204" charset="-122"/>
                          <a:cs typeface="微软雅黑" panose="020B0503020204020204" charset="-122"/>
                          <a:sym typeface="+mn-ea"/>
                        </a:rPr>
                        <a:t>的税率缴纳企业所得税</a:t>
                      </a:r>
                      <a:endParaRPr lang="zh-CN" altLang="en-US" sz="1800" b="0" i="0" u="none" strike="noStrike" dirty="0">
                        <a:solidFill>
                          <a:srgbClr val="000000"/>
                        </a:solidFill>
                        <a:latin typeface="微软雅黑" panose="020B0503020204020204" charset="-122"/>
                        <a:ea typeface="微软雅黑" panose="020B0503020204020204" charset="-122"/>
                        <a:cs typeface="微软雅黑" panose="020B0503020204020204" charset="-122"/>
                      </a:endParaRPr>
                    </a:p>
                    <a:p>
                      <a:pPr algn="ctr" fontAlgn="ctr">
                        <a:buClrTx/>
                        <a:buSzTx/>
                        <a:buFontTx/>
                        <a:buNone/>
                      </a:pPr>
                      <a:endParaRPr lang="zh-CN" altLang="en-US" sz="1800" b="0" i="0" u="none" strike="noStrike" dirty="0">
                        <a:solidFill>
                          <a:srgbClr val="000000"/>
                        </a:solidFill>
                        <a:latin typeface="微软雅黑" panose="020B0503020204020204" charset="-122"/>
                        <a:ea typeface="微软雅黑" panose="020B0503020204020204" charset="-122"/>
                        <a:cs typeface="微软雅黑" panose="020B0503020204020204" charset="-122"/>
                      </a:endParaRPr>
                    </a:p>
                  </a:txBody>
                  <a:tcPr marL="10245" marR="10245" marT="10245" marB="0" anchor="ctr">
                    <a:lnL w="19050" cap="flat" cmpd="sng" algn="ctr">
                      <a:solidFill>
                        <a:schemeClr val="tx1">
                          <a:lumMod val="65000"/>
                          <a:lumOff val="35000"/>
                        </a:schemeClr>
                      </a:solidFill>
                      <a:prstDash val="solid"/>
                      <a:round/>
                      <a:headEnd type="none" w="med" len="med"/>
                      <a:tailEnd type="none" w="med" len="med"/>
                    </a:lnL>
                    <a:lnR w="19050" cap="flat" cmpd="sng" algn="ctr">
                      <a:solidFill>
                        <a:schemeClr val="tx1">
                          <a:lumMod val="65000"/>
                          <a:lumOff val="35000"/>
                        </a:schemeClr>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noFill/>
                  </a:tcPr>
                </a:tc>
                <a:tc>
                  <a:txBody>
                    <a:bodyPr/>
                    <a:p>
                      <a:pPr algn="ctr" fontAlgn="ctr">
                        <a:buNone/>
                      </a:pPr>
                      <a:r>
                        <a:rPr lang="en-US" altLang="zh-CN" sz="1800" b="0" i="0" u="none" strike="noStrike" dirty="0">
                          <a:solidFill>
                            <a:sysClr val="windowText" lastClr="000000"/>
                          </a:solidFill>
                          <a:effectLst/>
                          <a:latin typeface="微软雅黑" panose="020B0503020204020204" charset="-122"/>
                          <a:ea typeface="微软雅黑" panose="020B0503020204020204" charset="-122"/>
                          <a:cs typeface="Times New Roman" panose="02020603050405020304" pitchFamily="18" charset="0"/>
                        </a:rPr>
                        <a:t>2.5%</a:t>
                      </a:r>
                      <a:endParaRPr lang="en-US" altLang="zh-CN" sz="1800" b="0" i="0" u="none" strike="noStrike" dirty="0">
                        <a:solidFill>
                          <a:sysClr val="windowText" lastClr="000000"/>
                        </a:solidFill>
                        <a:effectLst/>
                        <a:latin typeface="微软雅黑" panose="020B0503020204020204" charset="-122"/>
                        <a:ea typeface="微软雅黑" panose="020B0503020204020204" charset="-122"/>
                        <a:cs typeface="Times New Roman" panose="02020603050405020304" pitchFamily="18" charset="0"/>
                      </a:endParaRPr>
                    </a:p>
                  </a:txBody>
                  <a:tcPr marL="10245" marR="10245" marT="10245" marB="0" anchor="ctr">
                    <a:lnL w="19050" cap="flat" cmpd="sng" algn="ctr">
                      <a:solidFill>
                        <a:schemeClr val="tx1">
                          <a:lumMod val="65000"/>
                          <a:lumOff val="35000"/>
                        </a:schemeClr>
                      </a:solidFill>
                      <a:prstDash val="solid"/>
                      <a:round/>
                      <a:headEnd type="none" w="med" len="med"/>
                      <a:tailEnd type="none" w="med" len="med"/>
                    </a:lnL>
                    <a:lnR w="19050" cap="flat" cmpd="sng" algn="ctr">
                      <a:solidFill>
                        <a:schemeClr val="tx1">
                          <a:lumMod val="65000"/>
                          <a:lumOff val="35000"/>
                        </a:schemeClr>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noFill/>
                  </a:tcPr>
                </a:tc>
              </a:tr>
              <a:tr h="1159510">
                <a:tc>
                  <a:txBody>
                    <a:bodyPr/>
                    <a:p>
                      <a:pPr algn="ctr" fontAlgn="ctr"/>
                      <a:r>
                        <a:rPr lang="zh-CN" altLang="en-US" sz="1800" b="0" i="0" u="none" strike="noStrike" dirty="0">
                          <a:solidFill>
                            <a:sysClr val="windowText" lastClr="000000"/>
                          </a:solidFill>
                          <a:effectLst/>
                          <a:latin typeface="微软雅黑" panose="020B0503020204020204" charset="-122"/>
                          <a:ea typeface="微软雅黑" panose="020B0503020204020204" charset="-122"/>
                          <a:cs typeface="微软雅黑" panose="020B0503020204020204" charset="-122"/>
                        </a:rPr>
                        <a:t>年应纳税所得额≤</a:t>
                      </a:r>
                      <a:r>
                        <a:rPr lang="en-US" altLang="zh-CN" sz="1800" b="0" i="0" u="none" strike="noStrike" dirty="0">
                          <a:solidFill>
                            <a:sysClr val="windowText" lastClr="000000"/>
                          </a:solidFill>
                          <a:effectLst/>
                          <a:latin typeface="微软雅黑" panose="020B0503020204020204" charset="-122"/>
                          <a:ea typeface="微软雅黑" panose="020B0503020204020204" charset="-122"/>
                          <a:cs typeface="微软雅黑" panose="020B0503020204020204" charset="-122"/>
                        </a:rPr>
                        <a:t>100</a:t>
                      </a:r>
                      <a:r>
                        <a:rPr lang="zh-CN" altLang="en-US" sz="1800" b="0" i="0" u="none" strike="noStrike" dirty="0">
                          <a:solidFill>
                            <a:sysClr val="windowText" lastClr="000000"/>
                          </a:solidFill>
                          <a:effectLst/>
                          <a:latin typeface="微软雅黑" panose="020B0503020204020204" charset="-122"/>
                          <a:ea typeface="微软雅黑" panose="020B0503020204020204" charset="-122"/>
                          <a:cs typeface="微软雅黑" panose="020B0503020204020204" charset="-122"/>
                        </a:rPr>
                        <a:t>万元</a:t>
                      </a:r>
                      <a:endParaRPr lang="zh-CN" altLang="en-US" sz="1800" b="0" i="0" u="none" strike="noStrike" dirty="0">
                        <a:solidFill>
                          <a:sysClr val="windowText" lastClr="000000"/>
                        </a:solidFill>
                        <a:effectLst/>
                        <a:latin typeface="微软雅黑" panose="020B0503020204020204" charset="-122"/>
                        <a:ea typeface="微软雅黑" panose="020B0503020204020204" charset="-122"/>
                        <a:cs typeface="微软雅黑" panose="020B0503020204020204" charset="-122"/>
                      </a:endParaRPr>
                    </a:p>
                  </a:txBody>
                  <a:tcPr marL="10245" marR="10245" marT="10245" marB="0" anchor="ctr">
                    <a:lnL w="19050" cap="flat" cmpd="sng" algn="ctr">
                      <a:solidFill>
                        <a:schemeClr val="tx1">
                          <a:lumMod val="65000"/>
                          <a:lumOff val="35000"/>
                        </a:schemeClr>
                      </a:solidFill>
                      <a:prstDash val="solid"/>
                      <a:round/>
                      <a:headEnd type="none" w="med" len="med"/>
                      <a:tailEnd type="none" w="med" len="med"/>
                    </a:lnL>
                    <a:lnR w="19050" cap="flat" cmpd="sng" algn="ctr">
                      <a:solidFill>
                        <a:schemeClr val="tx1">
                          <a:lumMod val="65000"/>
                          <a:lumOff val="35000"/>
                        </a:schemeClr>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cell3D prstMaterial="dkEdge">
                      <a:bevel prst="artDeco"/>
                      <a:lightRig rig="flood" dir="t"/>
                    </a:cell3D>
                    <a:noFill/>
                  </a:tcPr>
                </a:tc>
                <a:tc>
                  <a:txBody>
                    <a:bodyPr/>
                    <a:p>
                      <a:pPr algn="ctr" fontAlgn="ctr"/>
                      <a:r>
                        <a:rPr lang="en-US" altLang="zh-CN" sz="1800" b="0" dirty="0">
                          <a:latin typeface="微软雅黑" panose="020B0503020204020204" charset="-122"/>
                          <a:ea typeface="微软雅黑" panose="020B0503020204020204" charset="-122"/>
                          <a:cs typeface="微软雅黑" panose="020B0503020204020204" charset="-122"/>
                          <a:sym typeface="微软雅黑" panose="020B0503020204020204" charset="-122"/>
                        </a:rPr>
                        <a:t>2023</a:t>
                      </a:r>
                      <a:r>
                        <a:rPr lang="zh-CN" altLang="zh-CN" sz="1800" b="0" dirty="0">
                          <a:latin typeface="微软雅黑" panose="020B0503020204020204" charset="-122"/>
                          <a:ea typeface="微软雅黑" panose="020B0503020204020204" charset="-122"/>
                          <a:cs typeface="微软雅黑" panose="020B0503020204020204" charset="-122"/>
                          <a:sym typeface="微软雅黑" panose="020B0503020204020204" charset="-122"/>
                        </a:rPr>
                        <a:t>年</a:t>
                      </a:r>
                      <a:r>
                        <a:rPr lang="en-US" altLang="zh-CN" sz="1800" b="0" dirty="0">
                          <a:latin typeface="微软雅黑" panose="020B0503020204020204" charset="-122"/>
                          <a:ea typeface="微软雅黑" panose="020B0503020204020204" charset="-122"/>
                          <a:cs typeface="微软雅黑" panose="020B0503020204020204" charset="-122"/>
                          <a:sym typeface="微软雅黑" panose="020B0503020204020204" charset="-122"/>
                        </a:rPr>
                        <a:t>1</a:t>
                      </a:r>
                      <a:r>
                        <a:rPr lang="zh-CN" altLang="zh-CN" sz="1800" b="0" dirty="0">
                          <a:latin typeface="微软雅黑" panose="020B0503020204020204" charset="-122"/>
                          <a:ea typeface="微软雅黑" panose="020B0503020204020204" charset="-122"/>
                          <a:cs typeface="微软雅黑" panose="020B0503020204020204" charset="-122"/>
                          <a:sym typeface="微软雅黑" panose="020B0503020204020204" charset="-122"/>
                        </a:rPr>
                        <a:t>月</a:t>
                      </a:r>
                      <a:r>
                        <a:rPr lang="en-US" altLang="zh-CN" sz="1800" b="0" dirty="0">
                          <a:latin typeface="微软雅黑" panose="020B0503020204020204" charset="-122"/>
                          <a:ea typeface="微软雅黑" panose="020B0503020204020204" charset="-122"/>
                          <a:cs typeface="微软雅黑" panose="020B0503020204020204" charset="-122"/>
                          <a:sym typeface="微软雅黑" panose="020B0503020204020204" charset="-122"/>
                        </a:rPr>
                        <a:t>1</a:t>
                      </a:r>
                      <a:r>
                        <a:rPr lang="zh-CN" altLang="zh-CN" sz="1800" b="0" dirty="0">
                          <a:latin typeface="微软雅黑" panose="020B0503020204020204" charset="-122"/>
                          <a:ea typeface="微软雅黑" panose="020B0503020204020204" charset="-122"/>
                          <a:cs typeface="微软雅黑" panose="020B0503020204020204" charset="-122"/>
                          <a:sym typeface="微软雅黑" panose="020B0503020204020204" charset="-122"/>
                        </a:rPr>
                        <a:t>日至</a:t>
                      </a:r>
                      <a:r>
                        <a:rPr lang="en-US" altLang="zh-CN" sz="1800" b="0" dirty="0">
                          <a:latin typeface="微软雅黑" panose="020B0503020204020204" charset="-122"/>
                          <a:ea typeface="微软雅黑" panose="020B0503020204020204" charset="-122"/>
                          <a:cs typeface="微软雅黑" panose="020B0503020204020204" charset="-122"/>
                          <a:sym typeface="微软雅黑" panose="020B0503020204020204" charset="-122"/>
                        </a:rPr>
                        <a:t>2024</a:t>
                      </a:r>
                      <a:r>
                        <a:rPr lang="zh-CN" altLang="zh-CN" sz="1800" b="0" dirty="0">
                          <a:latin typeface="微软雅黑" panose="020B0503020204020204" charset="-122"/>
                          <a:ea typeface="微软雅黑" panose="020B0503020204020204" charset="-122"/>
                          <a:cs typeface="微软雅黑" panose="020B0503020204020204" charset="-122"/>
                          <a:sym typeface="微软雅黑" panose="020B0503020204020204" charset="-122"/>
                        </a:rPr>
                        <a:t>年</a:t>
                      </a:r>
                      <a:r>
                        <a:rPr lang="en-US" altLang="zh-CN" sz="1800" b="0" dirty="0">
                          <a:latin typeface="微软雅黑" panose="020B0503020204020204" charset="-122"/>
                          <a:ea typeface="微软雅黑" panose="020B0503020204020204" charset="-122"/>
                          <a:cs typeface="微软雅黑" panose="020B0503020204020204" charset="-122"/>
                          <a:sym typeface="微软雅黑" panose="020B0503020204020204" charset="-122"/>
                        </a:rPr>
                        <a:t>12</a:t>
                      </a:r>
                      <a:r>
                        <a:rPr lang="zh-CN" altLang="zh-CN" sz="1800" b="0" dirty="0">
                          <a:latin typeface="微软雅黑" panose="020B0503020204020204" charset="-122"/>
                          <a:ea typeface="微软雅黑" panose="020B0503020204020204" charset="-122"/>
                          <a:cs typeface="微软雅黑" panose="020B0503020204020204" charset="-122"/>
                          <a:sym typeface="微软雅黑" panose="020B0503020204020204" charset="-122"/>
                        </a:rPr>
                        <a:t>月</a:t>
                      </a:r>
                      <a:r>
                        <a:rPr lang="en-US" altLang="zh-CN" sz="1800" b="0" dirty="0">
                          <a:latin typeface="微软雅黑" panose="020B0503020204020204" charset="-122"/>
                          <a:ea typeface="微软雅黑" panose="020B0503020204020204" charset="-122"/>
                          <a:cs typeface="微软雅黑" panose="020B0503020204020204" charset="-122"/>
                          <a:sym typeface="微软雅黑" panose="020B0503020204020204" charset="-122"/>
                        </a:rPr>
                        <a:t>31</a:t>
                      </a:r>
                      <a:r>
                        <a:rPr lang="zh-CN" altLang="zh-CN" sz="1800" b="0" dirty="0">
                          <a:latin typeface="微软雅黑" panose="020B0503020204020204" charset="-122"/>
                          <a:ea typeface="微软雅黑" panose="020B0503020204020204" charset="-122"/>
                          <a:cs typeface="微软雅黑" panose="020B0503020204020204" charset="-122"/>
                          <a:sym typeface="微软雅黑" panose="020B0503020204020204" charset="-122"/>
                        </a:rPr>
                        <a:t>日</a:t>
                      </a:r>
                      <a:endParaRPr lang="zh-CN" altLang="zh-CN" sz="1800" b="0" kern="100" noProof="0" dirty="0">
                        <a:ln>
                          <a:noFill/>
                        </a:ln>
                        <a:effectLst/>
                        <a:uLnTx/>
                        <a:uFillTx/>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10245" marR="10245" marT="10245" marB="0" anchor="ctr">
                    <a:lnL w="19050" cap="flat" cmpd="sng" algn="ctr">
                      <a:solidFill>
                        <a:schemeClr val="tx1">
                          <a:lumMod val="65000"/>
                          <a:lumOff val="35000"/>
                        </a:schemeClr>
                      </a:solidFill>
                      <a:prstDash val="solid"/>
                      <a:round/>
                      <a:headEnd type="none" w="med" len="med"/>
                      <a:tailEnd type="none" w="med" len="med"/>
                    </a:lnL>
                    <a:lnR w="19050" cap="flat" cmpd="sng" algn="ctr">
                      <a:solidFill>
                        <a:schemeClr val="tx1">
                          <a:lumMod val="65000"/>
                          <a:lumOff val="35000"/>
                        </a:schemeClr>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cell3D prstMaterial="dkEdge">
                      <a:bevel prst="artDeco"/>
                      <a:lightRig rig="flood" dir="t"/>
                    </a:cell3D>
                    <a:noFill/>
                  </a:tcPr>
                </a:tc>
                <a:tc>
                  <a:txBody>
                    <a:bodyPr/>
                    <a:p>
                      <a:pPr algn="ctr" fontAlgn="ctr">
                        <a:buClrTx/>
                        <a:buSzTx/>
                        <a:buFontTx/>
                      </a:pPr>
                      <a:r>
                        <a:rPr lang="zh-CN" altLang="en-US" sz="1800" b="0" i="0" u="none" dirty="0">
                          <a:solidFill>
                            <a:srgbClr val="000000"/>
                          </a:solidFill>
                          <a:latin typeface="微软雅黑" panose="020B0503020204020204" charset="-122"/>
                          <a:ea typeface="微软雅黑" panose="020B0503020204020204" charset="-122"/>
                          <a:cs typeface="微软雅黑" panose="020B0503020204020204" charset="-122"/>
                        </a:rPr>
                        <a:t>减按25%计入应纳税所得额，按</a:t>
                      </a:r>
                      <a:r>
                        <a:rPr lang="en-US" altLang="zh-CN" sz="1800" b="0" i="0" u="none" dirty="0">
                          <a:solidFill>
                            <a:srgbClr val="000000"/>
                          </a:solidFill>
                          <a:latin typeface="微软雅黑" panose="020B0503020204020204" charset="-122"/>
                          <a:ea typeface="微软雅黑" panose="020B0503020204020204" charset="-122"/>
                          <a:cs typeface="微软雅黑" panose="020B0503020204020204" charset="-122"/>
                        </a:rPr>
                        <a:t>20%</a:t>
                      </a:r>
                      <a:r>
                        <a:rPr lang="zh-CN" altLang="en-US" sz="1800" b="0" i="0" u="none" dirty="0">
                          <a:solidFill>
                            <a:srgbClr val="000000"/>
                          </a:solidFill>
                          <a:latin typeface="微软雅黑" panose="020B0503020204020204" charset="-122"/>
                          <a:ea typeface="微软雅黑" panose="020B0503020204020204" charset="-122"/>
                          <a:cs typeface="微软雅黑" panose="020B0503020204020204" charset="-122"/>
                        </a:rPr>
                        <a:t>的税率缴纳企业所得税</a:t>
                      </a:r>
                      <a:endParaRPr lang="zh-CN" altLang="en-US" sz="1800" b="0" i="0" u="none" strike="noStrike" dirty="0">
                        <a:solidFill>
                          <a:srgbClr val="000000"/>
                        </a:solidFill>
                        <a:latin typeface="微软雅黑" panose="020B0503020204020204" charset="-122"/>
                        <a:ea typeface="微软雅黑" panose="020B0503020204020204" charset="-122"/>
                        <a:cs typeface="微软雅黑" panose="020B0503020204020204" charset="-122"/>
                      </a:endParaRPr>
                    </a:p>
                  </a:txBody>
                  <a:tcPr marL="10245" marR="10245" marT="10245" marB="0" anchor="ctr">
                    <a:lnL w="19050" cap="flat" cmpd="sng" algn="ctr">
                      <a:solidFill>
                        <a:schemeClr val="tx1">
                          <a:lumMod val="65000"/>
                          <a:lumOff val="35000"/>
                        </a:schemeClr>
                      </a:solidFill>
                      <a:prstDash val="solid"/>
                      <a:round/>
                      <a:headEnd type="none" w="med" len="med"/>
                      <a:tailEnd type="none" w="med" len="med"/>
                    </a:lnL>
                    <a:lnR w="19050" cap="flat" cmpd="sng" algn="ctr">
                      <a:solidFill>
                        <a:schemeClr val="tx1">
                          <a:lumMod val="65000"/>
                          <a:lumOff val="35000"/>
                        </a:schemeClr>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cell3D prstMaterial="dkEdge">
                      <a:bevel prst="artDeco"/>
                      <a:lightRig rig="flood" dir="t"/>
                    </a:cell3D>
                    <a:noFill/>
                  </a:tcPr>
                </a:tc>
                <a:tc>
                  <a:txBody>
                    <a:bodyPr/>
                    <a:p>
                      <a:pPr algn="ctr" fontAlgn="ctr"/>
                      <a:r>
                        <a:rPr lang="en-US" altLang="zh-CN" sz="1800" b="0" i="0" u="none" dirty="0">
                          <a:solidFill>
                            <a:srgbClr val="000000"/>
                          </a:solidFill>
                          <a:latin typeface="微软雅黑" panose="020B0503020204020204" charset="-122"/>
                          <a:ea typeface="微软雅黑" panose="020B0503020204020204" charset="-122"/>
                        </a:rPr>
                        <a:t>5%</a:t>
                      </a:r>
                      <a:endParaRPr lang="en-US" altLang="zh-CN" sz="1800" b="0" i="0" u="none" strike="noStrike" dirty="0">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L="10245" marR="10245" marT="10245" marB="0" anchor="ctr">
                    <a:lnL w="19050" cap="flat" cmpd="sng" algn="ctr">
                      <a:solidFill>
                        <a:schemeClr val="tx1">
                          <a:lumMod val="65000"/>
                          <a:lumOff val="35000"/>
                        </a:schemeClr>
                      </a:solidFill>
                      <a:prstDash val="solid"/>
                      <a:round/>
                      <a:headEnd type="none" w="med" len="med"/>
                      <a:tailEnd type="none" w="med" len="med"/>
                    </a:lnL>
                    <a:lnR w="19050" cap="flat" cmpd="sng" algn="ctr">
                      <a:solidFill>
                        <a:schemeClr val="tx1">
                          <a:lumMod val="65000"/>
                          <a:lumOff val="35000"/>
                        </a:schemeClr>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cell3D prstMaterial="dkEdge">
                      <a:bevel prst="artDeco"/>
                      <a:lightRig rig="flood" dir="t"/>
                    </a:cell3D>
                    <a:noFill/>
                  </a:tcPr>
                </a:tc>
              </a:tr>
              <a:tr h="862330">
                <a:tc>
                  <a:txBody>
                    <a:bodyPr/>
                    <a:p>
                      <a:pPr algn="ctr" fontAlgn="ctr"/>
                      <a:r>
                        <a:rPr lang="en-US" altLang="zh-CN" sz="1800" b="0" i="0" u="none" strike="noStrike" dirty="0">
                          <a:solidFill>
                            <a:sysClr val="windowText" lastClr="000000"/>
                          </a:solidFill>
                          <a:effectLst/>
                          <a:latin typeface="微软雅黑" panose="020B0503020204020204" charset="-122"/>
                          <a:ea typeface="微软雅黑" panose="020B0503020204020204" charset="-122"/>
                          <a:cs typeface="微软雅黑" panose="020B0503020204020204" charset="-122"/>
                        </a:rPr>
                        <a:t>100</a:t>
                      </a:r>
                      <a:r>
                        <a:rPr lang="zh-CN" altLang="en-US" sz="1800" b="0" i="0" u="none" strike="noStrike" dirty="0">
                          <a:solidFill>
                            <a:sysClr val="windowText" lastClr="000000"/>
                          </a:solidFill>
                          <a:effectLst/>
                          <a:latin typeface="微软雅黑" panose="020B0503020204020204" charset="-122"/>
                          <a:ea typeface="微软雅黑" panose="020B0503020204020204" charset="-122"/>
                          <a:cs typeface="微软雅黑" panose="020B0503020204020204" charset="-122"/>
                        </a:rPr>
                        <a:t>万元＜年应纳税所得额≤</a:t>
                      </a:r>
                      <a:r>
                        <a:rPr lang="en-US" altLang="zh-CN" sz="1800" b="0" i="0" u="none" strike="noStrike" dirty="0">
                          <a:solidFill>
                            <a:sysClr val="windowText" lastClr="000000"/>
                          </a:solidFill>
                          <a:effectLst/>
                          <a:latin typeface="微软雅黑" panose="020B0503020204020204" charset="-122"/>
                          <a:ea typeface="微软雅黑" panose="020B0503020204020204" charset="-122"/>
                          <a:cs typeface="微软雅黑" panose="020B0503020204020204" charset="-122"/>
                        </a:rPr>
                        <a:t>300</a:t>
                      </a:r>
                      <a:r>
                        <a:rPr lang="zh-CN" altLang="en-US" sz="1800" b="0" i="0" u="none" strike="noStrike" dirty="0">
                          <a:solidFill>
                            <a:sysClr val="windowText" lastClr="000000"/>
                          </a:solidFill>
                          <a:effectLst/>
                          <a:latin typeface="微软雅黑" panose="020B0503020204020204" charset="-122"/>
                          <a:ea typeface="微软雅黑" panose="020B0503020204020204" charset="-122"/>
                          <a:cs typeface="微软雅黑" panose="020B0503020204020204" charset="-122"/>
                        </a:rPr>
                        <a:t>万元</a:t>
                      </a:r>
                      <a:endParaRPr lang="zh-CN" altLang="en-US" sz="1800" b="0" i="0" u="none" strike="noStrike" dirty="0">
                        <a:solidFill>
                          <a:sysClr val="windowText" lastClr="000000"/>
                        </a:solidFill>
                        <a:effectLst/>
                        <a:latin typeface="微软雅黑" panose="020B0503020204020204" charset="-122"/>
                        <a:ea typeface="微软雅黑" panose="020B0503020204020204" charset="-122"/>
                        <a:cs typeface="微软雅黑" panose="020B0503020204020204" charset="-122"/>
                      </a:endParaRPr>
                    </a:p>
                  </a:txBody>
                  <a:tcPr marL="10245" marR="10245" marT="10245" marB="0" anchor="ctr">
                    <a:lnL w="19050" cap="flat" cmpd="sng" algn="ctr">
                      <a:solidFill>
                        <a:schemeClr val="tx1">
                          <a:lumMod val="65000"/>
                          <a:lumOff val="35000"/>
                        </a:schemeClr>
                      </a:solidFill>
                      <a:prstDash val="solid"/>
                      <a:round/>
                      <a:headEnd type="none" w="med" len="med"/>
                      <a:tailEnd type="none" w="med" len="med"/>
                    </a:lnL>
                    <a:lnR w="19050" cap="flat" cmpd="sng" algn="ctr">
                      <a:solidFill>
                        <a:schemeClr val="tx1">
                          <a:lumMod val="65000"/>
                          <a:lumOff val="35000"/>
                        </a:schemeClr>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cell3D prstMaterial="dkEdge">
                      <a:bevel prst="artDeco"/>
                      <a:lightRig rig="flood" dir="t"/>
                    </a:cell3D>
                    <a:noFill/>
                  </a:tcPr>
                </a:tc>
                <a:tc>
                  <a:txBody>
                    <a:bodyPr/>
                    <a:p>
                      <a:pPr algn="ctr" fontAlgn="ctr"/>
                      <a:r>
                        <a:rPr lang="en-US" altLang="zh-CN" sz="1800" b="0" kern="100" noProof="0" dirty="0">
                          <a:ln>
                            <a:noFill/>
                          </a:ln>
                          <a:effectLst/>
                          <a:uLnTx/>
                          <a:uFillTx/>
                          <a:latin typeface="微软雅黑" panose="020B0503020204020204" charset="-122"/>
                          <a:ea typeface="微软雅黑" panose="020B0503020204020204" charset="-122"/>
                          <a:cs typeface="微软雅黑" panose="020B0503020204020204" charset="-122"/>
                          <a:sym typeface="+mn-ea"/>
                        </a:rPr>
                        <a:t>2022</a:t>
                      </a:r>
                      <a:r>
                        <a:rPr lang="zh-CN" altLang="zh-CN" sz="1800" b="0" kern="100" noProof="0" dirty="0">
                          <a:ln>
                            <a:noFill/>
                          </a:ln>
                          <a:effectLst/>
                          <a:uLnTx/>
                          <a:uFillTx/>
                          <a:latin typeface="微软雅黑" panose="020B0503020204020204" charset="-122"/>
                          <a:ea typeface="微软雅黑" panose="020B0503020204020204" charset="-122"/>
                          <a:cs typeface="微软雅黑" panose="020B0503020204020204" charset="-122"/>
                          <a:sym typeface="+mn-ea"/>
                        </a:rPr>
                        <a:t>年</a:t>
                      </a:r>
                      <a:r>
                        <a:rPr lang="en-US" altLang="zh-CN" sz="1800" b="0" kern="100" noProof="0" dirty="0">
                          <a:ln>
                            <a:noFill/>
                          </a:ln>
                          <a:effectLst/>
                          <a:uLnTx/>
                          <a:uFillTx/>
                          <a:latin typeface="微软雅黑" panose="020B0503020204020204" charset="-122"/>
                          <a:ea typeface="微软雅黑" panose="020B0503020204020204" charset="-122"/>
                          <a:cs typeface="微软雅黑" panose="020B0503020204020204" charset="-122"/>
                          <a:sym typeface="+mn-ea"/>
                        </a:rPr>
                        <a:t>1</a:t>
                      </a:r>
                      <a:r>
                        <a:rPr lang="zh-CN" altLang="zh-CN" sz="1800" b="0" kern="100" noProof="0" dirty="0">
                          <a:ln>
                            <a:noFill/>
                          </a:ln>
                          <a:effectLst/>
                          <a:uLnTx/>
                          <a:uFillTx/>
                          <a:latin typeface="微软雅黑" panose="020B0503020204020204" charset="-122"/>
                          <a:ea typeface="微软雅黑" panose="020B0503020204020204" charset="-122"/>
                          <a:cs typeface="微软雅黑" panose="020B0503020204020204" charset="-122"/>
                          <a:sym typeface="+mn-ea"/>
                        </a:rPr>
                        <a:t>月</a:t>
                      </a:r>
                      <a:r>
                        <a:rPr lang="en-US" altLang="zh-CN" sz="1800" b="0" kern="100" noProof="0" dirty="0">
                          <a:ln>
                            <a:noFill/>
                          </a:ln>
                          <a:effectLst/>
                          <a:uLnTx/>
                          <a:uFillTx/>
                          <a:latin typeface="微软雅黑" panose="020B0503020204020204" charset="-122"/>
                          <a:ea typeface="微软雅黑" panose="020B0503020204020204" charset="-122"/>
                          <a:cs typeface="微软雅黑" panose="020B0503020204020204" charset="-122"/>
                          <a:sym typeface="+mn-ea"/>
                        </a:rPr>
                        <a:t>1</a:t>
                      </a:r>
                      <a:r>
                        <a:rPr lang="zh-CN" altLang="zh-CN" sz="1800" b="0" kern="100" noProof="0" dirty="0">
                          <a:ln>
                            <a:noFill/>
                          </a:ln>
                          <a:effectLst/>
                          <a:uLnTx/>
                          <a:uFillTx/>
                          <a:latin typeface="微软雅黑" panose="020B0503020204020204" charset="-122"/>
                          <a:ea typeface="微软雅黑" panose="020B0503020204020204" charset="-122"/>
                          <a:cs typeface="微软雅黑" panose="020B0503020204020204" charset="-122"/>
                          <a:sym typeface="+mn-ea"/>
                        </a:rPr>
                        <a:t>日至</a:t>
                      </a:r>
                      <a:r>
                        <a:rPr lang="en-US" altLang="zh-CN" sz="1800" b="0" kern="100" noProof="0" dirty="0">
                          <a:ln>
                            <a:noFill/>
                          </a:ln>
                          <a:effectLst/>
                          <a:uLnTx/>
                          <a:uFillTx/>
                          <a:latin typeface="微软雅黑" panose="020B0503020204020204" charset="-122"/>
                          <a:ea typeface="微软雅黑" panose="020B0503020204020204" charset="-122"/>
                          <a:cs typeface="微软雅黑" panose="020B0503020204020204" charset="-122"/>
                          <a:sym typeface="+mn-ea"/>
                        </a:rPr>
                        <a:t>2024</a:t>
                      </a:r>
                      <a:r>
                        <a:rPr lang="zh-CN" altLang="zh-CN" sz="1800" b="0" kern="100" noProof="0" dirty="0">
                          <a:ln>
                            <a:noFill/>
                          </a:ln>
                          <a:effectLst/>
                          <a:uLnTx/>
                          <a:uFillTx/>
                          <a:latin typeface="微软雅黑" panose="020B0503020204020204" charset="-122"/>
                          <a:ea typeface="微软雅黑" panose="020B0503020204020204" charset="-122"/>
                          <a:cs typeface="微软雅黑" panose="020B0503020204020204" charset="-122"/>
                          <a:sym typeface="+mn-ea"/>
                        </a:rPr>
                        <a:t>年</a:t>
                      </a:r>
                      <a:r>
                        <a:rPr lang="en-US" altLang="zh-CN" sz="1800" b="0" kern="100" noProof="0" dirty="0">
                          <a:ln>
                            <a:noFill/>
                          </a:ln>
                          <a:effectLst/>
                          <a:uLnTx/>
                          <a:uFillTx/>
                          <a:latin typeface="微软雅黑" panose="020B0503020204020204" charset="-122"/>
                          <a:ea typeface="微软雅黑" panose="020B0503020204020204" charset="-122"/>
                          <a:cs typeface="微软雅黑" panose="020B0503020204020204" charset="-122"/>
                          <a:sym typeface="+mn-ea"/>
                        </a:rPr>
                        <a:t>12</a:t>
                      </a:r>
                      <a:r>
                        <a:rPr lang="zh-CN" altLang="zh-CN" sz="1800" b="0" kern="100" noProof="0" dirty="0">
                          <a:ln>
                            <a:noFill/>
                          </a:ln>
                          <a:effectLst/>
                          <a:uLnTx/>
                          <a:uFillTx/>
                          <a:latin typeface="微软雅黑" panose="020B0503020204020204" charset="-122"/>
                          <a:ea typeface="微软雅黑" panose="020B0503020204020204" charset="-122"/>
                          <a:cs typeface="微软雅黑" panose="020B0503020204020204" charset="-122"/>
                          <a:sym typeface="+mn-ea"/>
                        </a:rPr>
                        <a:t>月</a:t>
                      </a:r>
                      <a:r>
                        <a:rPr lang="en-US" altLang="zh-CN" sz="1800" b="0" kern="100" noProof="0" dirty="0">
                          <a:ln>
                            <a:noFill/>
                          </a:ln>
                          <a:effectLst/>
                          <a:uLnTx/>
                          <a:uFillTx/>
                          <a:latin typeface="微软雅黑" panose="020B0503020204020204" charset="-122"/>
                          <a:ea typeface="微软雅黑" panose="020B0503020204020204" charset="-122"/>
                          <a:cs typeface="微软雅黑" panose="020B0503020204020204" charset="-122"/>
                          <a:sym typeface="+mn-ea"/>
                        </a:rPr>
                        <a:t>31</a:t>
                      </a:r>
                      <a:r>
                        <a:rPr lang="zh-CN" altLang="zh-CN" sz="1800" b="0" kern="100" noProof="0" dirty="0">
                          <a:ln>
                            <a:noFill/>
                          </a:ln>
                          <a:effectLst/>
                          <a:uLnTx/>
                          <a:uFillTx/>
                          <a:latin typeface="微软雅黑" panose="020B0503020204020204" charset="-122"/>
                          <a:ea typeface="微软雅黑" panose="020B0503020204020204" charset="-122"/>
                          <a:cs typeface="微软雅黑" panose="020B0503020204020204" charset="-122"/>
                          <a:sym typeface="+mn-ea"/>
                        </a:rPr>
                        <a:t>日</a:t>
                      </a:r>
                      <a:endParaRPr lang="zh-CN" altLang="zh-CN" sz="1800" b="0" i="0" u="none" strike="noStrike" kern="100" noProof="0" dirty="0">
                        <a:ln>
                          <a:noFill/>
                        </a:ln>
                        <a:solidFill>
                          <a:sysClr val="windowText" lastClr="000000"/>
                        </a:solidFill>
                        <a:effectLst/>
                        <a:uLnTx/>
                        <a:uFillTx/>
                        <a:latin typeface="微软雅黑" panose="020B0503020204020204" charset="-122"/>
                        <a:ea typeface="微软雅黑" panose="020B0503020204020204" charset="-122"/>
                        <a:cs typeface="微软雅黑" panose="020B0503020204020204" charset="-122"/>
                        <a:sym typeface="+mn-ea"/>
                      </a:endParaRPr>
                    </a:p>
                  </a:txBody>
                  <a:tcPr marL="10245" marR="10245" marT="10245" marB="0" anchor="ctr">
                    <a:lnL w="19050" cap="flat" cmpd="sng" algn="ctr">
                      <a:solidFill>
                        <a:schemeClr val="tx1">
                          <a:lumMod val="65000"/>
                          <a:lumOff val="35000"/>
                        </a:schemeClr>
                      </a:solidFill>
                      <a:prstDash val="solid"/>
                      <a:round/>
                      <a:headEnd type="none" w="med" len="med"/>
                      <a:tailEnd type="none" w="med" len="med"/>
                    </a:lnL>
                    <a:lnR w="19050" cap="flat" cmpd="sng" algn="ctr">
                      <a:solidFill>
                        <a:schemeClr val="tx1">
                          <a:lumMod val="65000"/>
                          <a:lumOff val="35000"/>
                        </a:schemeClr>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cell3D prstMaterial="dkEdge">
                      <a:bevel prst="artDeco"/>
                      <a:lightRig rig="flood" dir="t"/>
                    </a:cell3D>
                    <a:noFill/>
                  </a:tcPr>
                </a:tc>
                <a:tc>
                  <a:txBody>
                    <a:bodyPr/>
                    <a:p>
                      <a:pPr algn="ctr" fontAlgn="ctr">
                        <a:buClrTx/>
                        <a:buSzTx/>
                        <a:buFontTx/>
                      </a:pPr>
                      <a:r>
                        <a:rPr lang="zh-CN" altLang="en-US" sz="1800" dirty="0">
                          <a:solidFill>
                            <a:srgbClr val="000000"/>
                          </a:solidFill>
                          <a:latin typeface="微软雅黑" panose="020B0503020204020204" charset="-122"/>
                          <a:ea typeface="微软雅黑" panose="020B0503020204020204" charset="-122"/>
                          <a:cs typeface="微软雅黑" panose="020B0503020204020204" charset="-122"/>
                          <a:sym typeface="+mn-ea"/>
                        </a:rPr>
                        <a:t>减按25%计入应纳税所得额，按</a:t>
                      </a:r>
                      <a:r>
                        <a:rPr lang="en-US" altLang="zh-CN" sz="1800" dirty="0">
                          <a:solidFill>
                            <a:srgbClr val="000000"/>
                          </a:solidFill>
                          <a:latin typeface="微软雅黑" panose="020B0503020204020204" charset="-122"/>
                          <a:ea typeface="微软雅黑" panose="020B0503020204020204" charset="-122"/>
                          <a:cs typeface="微软雅黑" panose="020B0503020204020204" charset="-122"/>
                          <a:sym typeface="+mn-ea"/>
                        </a:rPr>
                        <a:t>20%</a:t>
                      </a:r>
                      <a:r>
                        <a:rPr lang="zh-CN" altLang="en-US" sz="1800" dirty="0">
                          <a:solidFill>
                            <a:srgbClr val="000000"/>
                          </a:solidFill>
                          <a:latin typeface="微软雅黑" panose="020B0503020204020204" charset="-122"/>
                          <a:ea typeface="微软雅黑" panose="020B0503020204020204" charset="-122"/>
                          <a:cs typeface="微软雅黑" panose="020B0503020204020204" charset="-122"/>
                          <a:sym typeface="+mn-ea"/>
                        </a:rPr>
                        <a:t>的税率缴纳企业所得税</a:t>
                      </a:r>
                      <a:endParaRPr lang="zh-CN" altLang="en-US" sz="1800" b="0" i="0" u="none" strike="noStrike" dirty="0">
                        <a:solidFill>
                          <a:srgbClr val="000000"/>
                        </a:solidFill>
                        <a:latin typeface="微软雅黑" panose="020B0503020204020204" charset="-122"/>
                        <a:ea typeface="微软雅黑" panose="020B0503020204020204" charset="-122"/>
                        <a:cs typeface="微软雅黑" panose="020B0503020204020204" charset="-122"/>
                        <a:sym typeface="+mn-ea"/>
                      </a:endParaRPr>
                    </a:p>
                  </a:txBody>
                  <a:tcPr marL="10245" marR="10245" marT="10245" marB="0" anchor="ctr">
                    <a:lnL w="19050" cap="flat" cmpd="sng" algn="ctr">
                      <a:solidFill>
                        <a:schemeClr val="tx1">
                          <a:lumMod val="65000"/>
                          <a:lumOff val="35000"/>
                        </a:schemeClr>
                      </a:solidFill>
                      <a:prstDash val="solid"/>
                      <a:round/>
                      <a:headEnd type="none" w="med" len="med"/>
                      <a:tailEnd type="none" w="med" len="med"/>
                    </a:lnL>
                    <a:lnR w="19050" cap="flat" cmpd="sng" algn="ctr">
                      <a:solidFill>
                        <a:schemeClr val="tx1">
                          <a:lumMod val="65000"/>
                          <a:lumOff val="35000"/>
                        </a:schemeClr>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cell3D prstMaterial="dkEdge">
                      <a:bevel prst="artDeco"/>
                      <a:lightRig rig="flood" dir="t"/>
                    </a:cell3D>
                    <a:noFill/>
                  </a:tcPr>
                </a:tc>
                <a:tc>
                  <a:txBody>
                    <a:bodyPr/>
                    <a:p>
                      <a:pPr algn="ctr" fontAlgn="ctr"/>
                      <a:r>
                        <a:rPr lang="en-US" altLang="zh-CN" sz="1800" b="0" i="0" u="none" strike="noStrike" dirty="0">
                          <a:solidFill>
                            <a:sysClr val="windowText" lastClr="000000"/>
                          </a:solidFill>
                          <a:effectLst/>
                          <a:latin typeface="微软雅黑" panose="020B0503020204020204" charset="-122"/>
                          <a:ea typeface="微软雅黑" panose="020B0503020204020204" charset="-122"/>
                          <a:cs typeface="Times New Roman" panose="02020603050405020304" pitchFamily="18" charset="0"/>
                        </a:rPr>
                        <a:t>5%</a:t>
                      </a:r>
                      <a:endParaRPr lang="en-US" altLang="zh-CN" sz="1800" b="0" i="0" u="none" strike="noStrike" dirty="0">
                        <a:solidFill>
                          <a:sysClr val="windowText" lastClr="000000"/>
                        </a:solidFill>
                        <a:effectLst/>
                        <a:latin typeface="微软雅黑" panose="020B0503020204020204" charset="-122"/>
                        <a:ea typeface="微软雅黑" panose="020B0503020204020204" charset="-122"/>
                        <a:cs typeface="Times New Roman" panose="02020603050405020304" pitchFamily="18" charset="0"/>
                      </a:endParaRPr>
                    </a:p>
                  </a:txBody>
                  <a:tcPr marL="10245" marR="10245" marT="10245" marB="0" anchor="ctr">
                    <a:lnL w="19050" cap="flat" cmpd="sng" algn="ctr">
                      <a:solidFill>
                        <a:schemeClr val="tx1">
                          <a:lumMod val="65000"/>
                          <a:lumOff val="35000"/>
                        </a:schemeClr>
                      </a:solidFill>
                      <a:prstDash val="solid"/>
                      <a:round/>
                      <a:headEnd type="none" w="med" len="med"/>
                      <a:tailEnd type="none" w="med" len="med"/>
                    </a:lnL>
                    <a:lnR w="19050" cap="flat" cmpd="sng" algn="ctr">
                      <a:solidFill>
                        <a:schemeClr val="tx1">
                          <a:lumMod val="65000"/>
                          <a:lumOff val="35000"/>
                        </a:schemeClr>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cell3D prstMaterial="dkEdge">
                      <a:bevel prst="artDeco"/>
                      <a:lightRig rig="flood" dir="t"/>
                    </a:cell3D>
                    <a:noFill/>
                  </a:tcPr>
                </a:tc>
              </a:tr>
            </a:tbl>
          </a:graphicData>
        </a:graphic>
      </p:graphicFrame>
      <p:sp>
        <p:nvSpPr>
          <p:cNvPr id="18" name="KSO_Shape"/>
          <p:cNvSpPr/>
          <p:nvPr>
            <p:custDataLst>
              <p:tags r:id="rId2"/>
            </p:custDataLst>
          </p:nvPr>
        </p:nvSpPr>
        <p:spPr bwMode="auto">
          <a:xfrm>
            <a:off x="219075" y="102235"/>
            <a:ext cx="810260" cy="729615"/>
          </a:xfrm>
          <a:custGeom>
            <a:avLst/>
            <a:gdLst>
              <a:gd name="T0" fmla="*/ 979217 w 2433638"/>
              <a:gd name="T1" fmla="*/ 1098870 h 2124076"/>
              <a:gd name="T2" fmla="*/ 173881 w 2433638"/>
              <a:gd name="T3" fmla="*/ 432901 h 2124076"/>
              <a:gd name="T4" fmla="*/ 155458 w 2433638"/>
              <a:gd name="T5" fmla="*/ 437460 h 2124076"/>
              <a:gd name="T6" fmla="*/ 139312 w 2433638"/>
              <a:gd name="T7" fmla="*/ 446991 h 2124076"/>
              <a:gd name="T8" fmla="*/ 126684 w 2433638"/>
              <a:gd name="T9" fmla="*/ 460667 h 2124076"/>
              <a:gd name="T10" fmla="*/ 118611 w 2433638"/>
              <a:gd name="T11" fmla="*/ 477036 h 2124076"/>
              <a:gd name="T12" fmla="*/ 115713 w 2433638"/>
              <a:gd name="T13" fmla="*/ 496099 h 2124076"/>
              <a:gd name="T14" fmla="*/ 117576 w 2433638"/>
              <a:gd name="T15" fmla="*/ 1502909 h 2124076"/>
              <a:gd name="T16" fmla="*/ 125029 w 2433638"/>
              <a:gd name="T17" fmla="*/ 1520107 h 2124076"/>
              <a:gd name="T18" fmla="*/ 137035 w 2433638"/>
              <a:gd name="T19" fmla="*/ 1534197 h 2124076"/>
              <a:gd name="T20" fmla="*/ 152560 w 2433638"/>
              <a:gd name="T21" fmla="*/ 1544350 h 2124076"/>
              <a:gd name="T22" fmla="*/ 170776 w 2433638"/>
              <a:gd name="T23" fmla="*/ 1549944 h 2124076"/>
              <a:gd name="T24" fmla="*/ 1002920 w 2433638"/>
              <a:gd name="T25" fmla="*/ 1550566 h 2124076"/>
              <a:gd name="T26" fmla="*/ 1021550 w 2433638"/>
              <a:gd name="T27" fmla="*/ 1545800 h 2124076"/>
              <a:gd name="T28" fmla="*/ 1037696 w 2433638"/>
              <a:gd name="T29" fmla="*/ 1536269 h 2124076"/>
              <a:gd name="T30" fmla="*/ 1050116 w 2433638"/>
              <a:gd name="T31" fmla="*/ 1522800 h 2124076"/>
              <a:gd name="T32" fmla="*/ 1058396 w 2433638"/>
              <a:gd name="T33" fmla="*/ 1506017 h 2124076"/>
              <a:gd name="T34" fmla="*/ 1061294 w 2433638"/>
              <a:gd name="T35" fmla="*/ 1487161 h 2124076"/>
              <a:gd name="T36" fmla="*/ 1061087 w 2433638"/>
              <a:gd name="T37" fmla="*/ 492784 h 2124076"/>
              <a:gd name="T38" fmla="*/ 1057361 w 2433638"/>
              <a:gd name="T39" fmla="*/ 474342 h 2124076"/>
              <a:gd name="T40" fmla="*/ 1048253 w 2433638"/>
              <a:gd name="T41" fmla="*/ 457973 h 2124076"/>
              <a:gd name="T42" fmla="*/ 1035212 w 2433638"/>
              <a:gd name="T43" fmla="*/ 445126 h 2124076"/>
              <a:gd name="T44" fmla="*/ 1018859 w 2433638"/>
              <a:gd name="T45" fmla="*/ 436424 h 2124076"/>
              <a:gd name="T46" fmla="*/ 999608 w 2433638"/>
              <a:gd name="T47" fmla="*/ 432694 h 2124076"/>
              <a:gd name="T48" fmla="*/ 1176801 w 2433638"/>
              <a:gd name="T49" fmla="*/ 1487161 h 2124076"/>
              <a:gd name="T50" fmla="*/ 1168728 w 2433638"/>
              <a:gd name="T51" fmla="*/ 1539792 h 2124076"/>
              <a:gd name="T52" fmla="*/ 1145957 w 2433638"/>
              <a:gd name="T53" fmla="*/ 1585998 h 2124076"/>
              <a:gd name="T54" fmla="*/ 1111182 w 2433638"/>
              <a:gd name="T55" fmla="*/ 1623502 h 2124076"/>
              <a:gd name="T56" fmla="*/ 1066469 w 2433638"/>
              <a:gd name="T57" fmla="*/ 1649818 h 2124076"/>
              <a:gd name="T58" fmla="*/ 1014719 w 2433638"/>
              <a:gd name="T59" fmla="*/ 1662871 h 2124076"/>
              <a:gd name="T60" fmla="*/ 153180 w 2433638"/>
              <a:gd name="T61" fmla="*/ 1661628 h 2124076"/>
              <a:gd name="T62" fmla="*/ 102466 w 2433638"/>
              <a:gd name="T63" fmla="*/ 1646295 h 2124076"/>
              <a:gd name="T64" fmla="*/ 59409 w 2433638"/>
              <a:gd name="T65" fmla="*/ 1617908 h 2124076"/>
              <a:gd name="T66" fmla="*/ 26289 w 2433638"/>
              <a:gd name="T67" fmla="*/ 1578746 h 2124076"/>
              <a:gd name="T68" fmla="*/ 6003 w 2433638"/>
              <a:gd name="T69" fmla="*/ 1531296 h 2124076"/>
              <a:gd name="T70" fmla="*/ 0 w 2433638"/>
              <a:gd name="T71" fmla="*/ 496099 h 2124076"/>
              <a:gd name="T72" fmla="*/ 8280 w 2433638"/>
              <a:gd name="T73" fmla="*/ 443676 h 2124076"/>
              <a:gd name="T74" fmla="*/ 31050 w 2433638"/>
              <a:gd name="T75" fmla="*/ 397469 h 2124076"/>
              <a:gd name="T76" fmla="*/ 66033 w 2433638"/>
              <a:gd name="T77" fmla="*/ 359965 h 2124076"/>
              <a:gd name="T78" fmla="*/ 110331 w 2433638"/>
              <a:gd name="T79" fmla="*/ 333442 h 2124076"/>
              <a:gd name="T80" fmla="*/ 162081 w 2433638"/>
              <a:gd name="T81" fmla="*/ 320596 h 2124076"/>
              <a:gd name="T82" fmla="*/ 1023827 w 2433638"/>
              <a:gd name="T83" fmla="*/ 321425 h 2124076"/>
              <a:gd name="T84" fmla="*/ 1074749 w 2433638"/>
              <a:gd name="T85" fmla="*/ 336966 h 2124076"/>
              <a:gd name="T86" fmla="*/ 1117806 w 2433638"/>
              <a:gd name="T87" fmla="*/ 365352 h 2124076"/>
              <a:gd name="T88" fmla="*/ 1150512 w 2433638"/>
              <a:gd name="T89" fmla="*/ 404514 h 2124076"/>
              <a:gd name="T90" fmla="*/ 1171005 w 2433638"/>
              <a:gd name="T91" fmla="*/ 451964 h 2124076"/>
              <a:gd name="T92" fmla="*/ 1176801 w 2433638"/>
              <a:gd name="T93" fmla="*/ 497443 h 2124076"/>
              <a:gd name="T94" fmla="*/ 1779124 w 2433638"/>
              <a:gd name="T95" fmla="*/ 2694 h 2124076"/>
              <a:gd name="T96" fmla="*/ 1821773 w 2433638"/>
              <a:gd name="T97" fmla="*/ 17411 h 2124076"/>
              <a:gd name="T98" fmla="*/ 1859246 w 2433638"/>
              <a:gd name="T99" fmla="*/ 44565 h 2124076"/>
              <a:gd name="T100" fmla="*/ 1887196 w 2433638"/>
              <a:gd name="T101" fmla="*/ 81253 h 2124076"/>
              <a:gd name="T102" fmla="*/ 1902101 w 2433638"/>
              <a:gd name="T103" fmla="*/ 122915 h 2124076"/>
              <a:gd name="T104" fmla="*/ 1904172 w 2433638"/>
              <a:gd name="T105" fmla="*/ 166444 h 2124076"/>
              <a:gd name="T106" fmla="*/ 1893406 w 2433638"/>
              <a:gd name="T107" fmla="*/ 209142 h 2124076"/>
              <a:gd name="T108" fmla="*/ 1870011 w 2433638"/>
              <a:gd name="T109" fmla="*/ 247696 h 2124076"/>
              <a:gd name="T110" fmla="*/ 1645796 w 2433638"/>
              <a:gd name="T111" fmla="*/ 39175 h 2124076"/>
              <a:gd name="T112" fmla="*/ 1684511 w 2433638"/>
              <a:gd name="T113" fmla="*/ 14302 h 2124076"/>
              <a:gd name="T114" fmla="*/ 1727160 w 2433638"/>
              <a:gd name="T115" fmla="*/ 1658 h 21240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433638" h="2124076">
                <a:moveTo>
                  <a:pt x="713371" y="1577975"/>
                </a:moveTo>
                <a:lnTo>
                  <a:pt x="804863" y="1667192"/>
                </a:lnTo>
                <a:lnTo>
                  <a:pt x="574675" y="1801813"/>
                </a:lnTo>
                <a:lnTo>
                  <a:pt x="713371" y="1577975"/>
                </a:lnTo>
                <a:close/>
                <a:moveTo>
                  <a:pt x="994071" y="1152525"/>
                </a:moveTo>
                <a:lnTo>
                  <a:pt x="1250950" y="1402947"/>
                </a:lnTo>
                <a:lnTo>
                  <a:pt x="852445" y="1631950"/>
                </a:lnTo>
                <a:lnTo>
                  <a:pt x="757237" y="1538868"/>
                </a:lnTo>
                <a:lnTo>
                  <a:pt x="994071" y="1152525"/>
                </a:lnTo>
                <a:close/>
                <a:moveTo>
                  <a:pt x="230859" y="552164"/>
                </a:moveTo>
                <a:lnTo>
                  <a:pt x="226364" y="552428"/>
                </a:lnTo>
                <a:lnTo>
                  <a:pt x="222133" y="552693"/>
                </a:lnTo>
                <a:lnTo>
                  <a:pt x="218166" y="553222"/>
                </a:lnTo>
                <a:lnTo>
                  <a:pt x="213935" y="553751"/>
                </a:lnTo>
                <a:lnTo>
                  <a:pt x="209968" y="554809"/>
                </a:lnTo>
                <a:lnTo>
                  <a:pt x="206266" y="555867"/>
                </a:lnTo>
                <a:lnTo>
                  <a:pt x="202299" y="557190"/>
                </a:lnTo>
                <a:lnTo>
                  <a:pt x="198597" y="558513"/>
                </a:lnTo>
                <a:lnTo>
                  <a:pt x="194895" y="560100"/>
                </a:lnTo>
                <a:lnTo>
                  <a:pt x="191457" y="561952"/>
                </a:lnTo>
                <a:lnTo>
                  <a:pt x="187755" y="564068"/>
                </a:lnTo>
                <a:lnTo>
                  <a:pt x="184582" y="565920"/>
                </a:lnTo>
                <a:lnTo>
                  <a:pt x="181144" y="568301"/>
                </a:lnTo>
                <a:lnTo>
                  <a:pt x="177971" y="570682"/>
                </a:lnTo>
                <a:lnTo>
                  <a:pt x="175062" y="573063"/>
                </a:lnTo>
                <a:lnTo>
                  <a:pt x="171888" y="575708"/>
                </a:lnTo>
                <a:lnTo>
                  <a:pt x="169244" y="578883"/>
                </a:lnTo>
                <a:lnTo>
                  <a:pt x="166599" y="581793"/>
                </a:lnTo>
                <a:lnTo>
                  <a:pt x="164219" y="584703"/>
                </a:lnTo>
                <a:lnTo>
                  <a:pt x="161839" y="588142"/>
                </a:lnTo>
                <a:lnTo>
                  <a:pt x="159724" y="591316"/>
                </a:lnTo>
                <a:lnTo>
                  <a:pt x="157608" y="594491"/>
                </a:lnTo>
                <a:lnTo>
                  <a:pt x="156022" y="598194"/>
                </a:lnTo>
                <a:lnTo>
                  <a:pt x="154435" y="601633"/>
                </a:lnTo>
                <a:lnTo>
                  <a:pt x="152848" y="605601"/>
                </a:lnTo>
                <a:lnTo>
                  <a:pt x="151526" y="609041"/>
                </a:lnTo>
                <a:lnTo>
                  <a:pt x="150204" y="613009"/>
                </a:lnTo>
                <a:lnTo>
                  <a:pt x="149411" y="616977"/>
                </a:lnTo>
                <a:lnTo>
                  <a:pt x="148882" y="620945"/>
                </a:lnTo>
                <a:lnTo>
                  <a:pt x="148088" y="624913"/>
                </a:lnTo>
                <a:lnTo>
                  <a:pt x="147824" y="629146"/>
                </a:lnTo>
                <a:lnTo>
                  <a:pt x="147824" y="633378"/>
                </a:lnTo>
                <a:lnTo>
                  <a:pt x="147824" y="1898686"/>
                </a:lnTo>
                <a:lnTo>
                  <a:pt x="147824" y="1902918"/>
                </a:lnTo>
                <a:lnTo>
                  <a:pt x="148088" y="1906887"/>
                </a:lnTo>
                <a:lnTo>
                  <a:pt x="148882" y="1911119"/>
                </a:lnTo>
                <a:lnTo>
                  <a:pt x="149411" y="1915087"/>
                </a:lnTo>
                <a:lnTo>
                  <a:pt x="150204" y="1918791"/>
                </a:lnTo>
                <a:lnTo>
                  <a:pt x="151526" y="1922759"/>
                </a:lnTo>
                <a:lnTo>
                  <a:pt x="152848" y="1926463"/>
                </a:lnTo>
                <a:lnTo>
                  <a:pt x="154435" y="1930166"/>
                </a:lnTo>
                <a:lnTo>
                  <a:pt x="156022" y="1933605"/>
                </a:lnTo>
                <a:lnTo>
                  <a:pt x="157608" y="1937309"/>
                </a:lnTo>
                <a:lnTo>
                  <a:pt x="159724" y="1940748"/>
                </a:lnTo>
                <a:lnTo>
                  <a:pt x="161839" y="1944187"/>
                </a:lnTo>
                <a:lnTo>
                  <a:pt x="164219" y="1947097"/>
                </a:lnTo>
                <a:lnTo>
                  <a:pt x="166599" y="1950272"/>
                </a:lnTo>
                <a:lnTo>
                  <a:pt x="169244" y="1953446"/>
                </a:lnTo>
                <a:lnTo>
                  <a:pt x="171888" y="1956091"/>
                </a:lnTo>
                <a:lnTo>
                  <a:pt x="175062" y="1958737"/>
                </a:lnTo>
                <a:lnTo>
                  <a:pt x="177971" y="1961382"/>
                </a:lnTo>
                <a:lnTo>
                  <a:pt x="181144" y="1963763"/>
                </a:lnTo>
                <a:lnTo>
                  <a:pt x="184582" y="1965880"/>
                </a:lnTo>
                <a:lnTo>
                  <a:pt x="187755" y="1967996"/>
                </a:lnTo>
                <a:lnTo>
                  <a:pt x="191457" y="1970112"/>
                </a:lnTo>
                <a:lnTo>
                  <a:pt x="194895" y="1971700"/>
                </a:lnTo>
                <a:lnTo>
                  <a:pt x="198597" y="1973551"/>
                </a:lnTo>
                <a:lnTo>
                  <a:pt x="202299" y="1974874"/>
                </a:lnTo>
                <a:lnTo>
                  <a:pt x="206266" y="1976197"/>
                </a:lnTo>
                <a:lnTo>
                  <a:pt x="209968" y="1977255"/>
                </a:lnTo>
                <a:lnTo>
                  <a:pt x="213935" y="1978049"/>
                </a:lnTo>
                <a:lnTo>
                  <a:pt x="218166" y="1978842"/>
                </a:lnTo>
                <a:lnTo>
                  <a:pt x="222133" y="1979636"/>
                </a:lnTo>
                <a:lnTo>
                  <a:pt x="226364" y="1979900"/>
                </a:lnTo>
                <a:lnTo>
                  <a:pt x="230859" y="1979900"/>
                </a:lnTo>
                <a:lnTo>
                  <a:pt x="1273033" y="1979900"/>
                </a:lnTo>
                <a:lnTo>
                  <a:pt x="1276999" y="1979900"/>
                </a:lnTo>
                <a:lnTo>
                  <a:pt x="1281230" y="1979636"/>
                </a:lnTo>
                <a:lnTo>
                  <a:pt x="1285461" y="1978842"/>
                </a:lnTo>
                <a:lnTo>
                  <a:pt x="1289693" y="1978049"/>
                </a:lnTo>
                <a:lnTo>
                  <a:pt x="1293395" y="1977255"/>
                </a:lnTo>
                <a:lnTo>
                  <a:pt x="1297626" y="1976197"/>
                </a:lnTo>
                <a:lnTo>
                  <a:pt x="1301593" y="1974874"/>
                </a:lnTo>
                <a:lnTo>
                  <a:pt x="1305030" y="1973551"/>
                </a:lnTo>
                <a:lnTo>
                  <a:pt x="1308997" y="1971700"/>
                </a:lnTo>
                <a:lnTo>
                  <a:pt x="1312435" y="1970112"/>
                </a:lnTo>
                <a:lnTo>
                  <a:pt x="1315873" y="1967996"/>
                </a:lnTo>
                <a:lnTo>
                  <a:pt x="1319310" y="1965880"/>
                </a:lnTo>
                <a:lnTo>
                  <a:pt x="1322484" y="1963763"/>
                </a:lnTo>
                <a:lnTo>
                  <a:pt x="1325657" y="1961382"/>
                </a:lnTo>
                <a:lnTo>
                  <a:pt x="1328566" y="1958737"/>
                </a:lnTo>
                <a:lnTo>
                  <a:pt x="1331475" y="1956091"/>
                </a:lnTo>
                <a:lnTo>
                  <a:pt x="1334119" y="1953446"/>
                </a:lnTo>
                <a:lnTo>
                  <a:pt x="1336764" y="1950272"/>
                </a:lnTo>
                <a:lnTo>
                  <a:pt x="1339144" y="1947097"/>
                </a:lnTo>
                <a:lnTo>
                  <a:pt x="1341524" y="1944187"/>
                </a:lnTo>
                <a:lnTo>
                  <a:pt x="1343639" y="1940748"/>
                </a:lnTo>
                <a:lnTo>
                  <a:pt x="1345755" y="1937309"/>
                </a:lnTo>
                <a:lnTo>
                  <a:pt x="1347606" y="1933605"/>
                </a:lnTo>
                <a:lnTo>
                  <a:pt x="1349457" y="1930166"/>
                </a:lnTo>
                <a:lnTo>
                  <a:pt x="1350779" y="1926463"/>
                </a:lnTo>
                <a:lnTo>
                  <a:pt x="1352101" y="1922759"/>
                </a:lnTo>
                <a:lnTo>
                  <a:pt x="1353159" y="1918791"/>
                </a:lnTo>
                <a:lnTo>
                  <a:pt x="1354217" y="1915087"/>
                </a:lnTo>
                <a:lnTo>
                  <a:pt x="1354746" y="1911119"/>
                </a:lnTo>
                <a:lnTo>
                  <a:pt x="1355275" y="1906887"/>
                </a:lnTo>
                <a:lnTo>
                  <a:pt x="1355539" y="1902918"/>
                </a:lnTo>
                <a:lnTo>
                  <a:pt x="1355804" y="1898686"/>
                </a:lnTo>
                <a:lnTo>
                  <a:pt x="1355804" y="1327749"/>
                </a:lnTo>
                <a:lnTo>
                  <a:pt x="1312492" y="1370013"/>
                </a:lnTo>
                <a:lnTo>
                  <a:pt x="1031875" y="1095852"/>
                </a:lnTo>
                <a:lnTo>
                  <a:pt x="1355804" y="779295"/>
                </a:lnTo>
                <a:lnTo>
                  <a:pt x="1355804" y="633378"/>
                </a:lnTo>
                <a:lnTo>
                  <a:pt x="1355539" y="629146"/>
                </a:lnTo>
                <a:lnTo>
                  <a:pt x="1355275" y="624913"/>
                </a:lnTo>
                <a:lnTo>
                  <a:pt x="1354746" y="620945"/>
                </a:lnTo>
                <a:lnTo>
                  <a:pt x="1354217" y="616977"/>
                </a:lnTo>
                <a:lnTo>
                  <a:pt x="1353159" y="613009"/>
                </a:lnTo>
                <a:lnTo>
                  <a:pt x="1352101" y="609041"/>
                </a:lnTo>
                <a:lnTo>
                  <a:pt x="1350779" y="605601"/>
                </a:lnTo>
                <a:lnTo>
                  <a:pt x="1349457" y="601633"/>
                </a:lnTo>
                <a:lnTo>
                  <a:pt x="1347606" y="598194"/>
                </a:lnTo>
                <a:lnTo>
                  <a:pt x="1345755" y="594491"/>
                </a:lnTo>
                <a:lnTo>
                  <a:pt x="1343639" y="591316"/>
                </a:lnTo>
                <a:lnTo>
                  <a:pt x="1341524" y="588142"/>
                </a:lnTo>
                <a:lnTo>
                  <a:pt x="1339144" y="584703"/>
                </a:lnTo>
                <a:lnTo>
                  <a:pt x="1336764" y="581793"/>
                </a:lnTo>
                <a:lnTo>
                  <a:pt x="1334119" y="578883"/>
                </a:lnTo>
                <a:lnTo>
                  <a:pt x="1331475" y="575708"/>
                </a:lnTo>
                <a:lnTo>
                  <a:pt x="1328566" y="573063"/>
                </a:lnTo>
                <a:lnTo>
                  <a:pt x="1325657" y="570682"/>
                </a:lnTo>
                <a:lnTo>
                  <a:pt x="1322484" y="568301"/>
                </a:lnTo>
                <a:lnTo>
                  <a:pt x="1319310" y="565920"/>
                </a:lnTo>
                <a:lnTo>
                  <a:pt x="1315873" y="564068"/>
                </a:lnTo>
                <a:lnTo>
                  <a:pt x="1312435" y="561952"/>
                </a:lnTo>
                <a:lnTo>
                  <a:pt x="1308997" y="560100"/>
                </a:lnTo>
                <a:lnTo>
                  <a:pt x="1305030" y="558513"/>
                </a:lnTo>
                <a:lnTo>
                  <a:pt x="1301593" y="557190"/>
                </a:lnTo>
                <a:lnTo>
                  <a:pt x="1297626" y="555867"/>
                </a:lnTo>
                <a:lnTo>
                  <a:pt x="1293395" y="554809"/>
                </a:lnTo>
                <a:lnTo>
                  <a:pt x="1289693" y="553751"/>
                </a:lnTo>
                <a:lnTo>
                  <a:pt x="1285461" y="553222"/>
                </a:lnTo>
                <a:lnTo>
                  <a:pt x="1281230" y="552693"/>
                </a:lnTo>
                <a:lnTo>
                  <a:pt x="1276999" y="552428"/>
                </a:lnTo>
                <a:lnTo>
                  <a:pt x="1273033" y="552164"/>
                </a:lnTo>
                <a:lnTo>
                  <a:pt x="230859" y="552164"/>
                </a:lnTo>
                <a:close/>
                <a:moveTo>
                  <a:pt x="1950691" y="197947"/>
                </a:moveTo>
                <a:lnTo>
                  <a:pt x="2231837" y="472902"/>
                </a:lnTo>
                <a:lnTo>
                  <a:pt x="1503363" y="1183758"/>
                </a:lnTo>
                <a:lnTo>
                  <a:pt x="1503363" y="1898686"/>
                </a:lnTo>
                <a:lnTo>
                  <a:pt x="1503099" y="1910326"/>
                </a:lnTo>
                <a:lnTo>
                  <a:pt x="1502305" y="1921701"/>
                </a:lnTo>
                <a:lnTo>
                  <a:pt x="1500719" y="1933076"/>
                </a:lnTo>
                <a:lnTo>
                  <a:pt x="1498603" y="1944187"/>
                </a:lnTo>
                <a:lnTo>
                  <a:pt x="1495959" y="1955033"/>
                </a:lnTo>
                <a:lnTo>
                  <a:pt x="1493050" y="1965880"/>
                </a:lnTo>
                <a:lnTo>
                  <a:pt x="1489348" y="1976197"/>
                </a:lnTo>
                <a:lnTo>
                  <a:pt x="1485381" y="1986249"/>
                </a:lnTo>
                <a:lnTo>
                  <a:pt x="1480621" y="1996567"/>
                </a:lnTo>
                <a:lnTo>
                  <a:pt x="1475332" y="2006090"/>
                </a:lnTo>
                <a:lnTo>
                  <a:pt x="1469779" y="2015614"/>
                </a:lnTo>
                <a:lnTo>
                  <a:pt x="1463961" y="2024873"/>
                </a:lnTo>
                <a:lnTo>
                  <a:pt x="1457614" y="2033338"/>
                </a:lnTo>
                <a:lnTo>
                  <a:pt x="1450739" y="2042068"/>
                </a:lnTo>
                <a:lnTo>
                  <a:pt x="1443334" y="2050004"/>
                </a:lnTo>
                <a:lnTo>
                  <a:pt x="1435930" y="2057940"/>
                </a:lnTo>
                <a:lnTo>
                  <a:pt x="1427997" y="2065612"/>
                </a:lnTo>
                <a:lnTo>
                  <a:pt x="1419535" y="2072755"/>
                </a:lnTo>
                <a:lnTo>
                  <a:pt x="1410543" y="2079104"/>
                </a:lnTo>
                <a:lnTo>
                  <a:pt x="1401817" y="2085453"/>
                </a:lnTo>
                <a:lnTo>
                  <a:pt x="1392561" y="2091273"/>
                </a:lnTo>
                <a:lnTo>
                  <a:pt x="1382777" y="2096828"/>
                </a:lnTo>
                <a:lnTo>
                  <a:pt x="1372992" y="2101855"/>
                </a:lnTo>
                <a:lnTo>
                  <a:pt x="1362415" y="2106352"/>
                </a:lnTo>
                <a:lnTo>
                  <a:pt x="1352101" y="2110320"/>
                </a:lnTo>
                <a:lnTo>
                  <a:pt x="1341259" y="2114024"/>
                </a:lnTo>
                <a:lnTo>
                  <a:pt x="1330417" y="2116934"/>
                </a:lnTo>
                <a:lnTo>
                  <a:pt x="1319310" y="2119314"/>
                </a:lnTo>
                <a:lnTo>
                  <a:pt x="1307939" y="2121431"/>
                </a:lnTo>
                <a:lnTo>
                  <a:pt x="1296304" y="2123018"/>
                </a:lnTo>
                <a:lnTo>
                  <a:pt x="1284933" y="2123812"/>
                </a:lnTo>
                <a:lnTo>
                  <a:pt x="1273033" y="2124076"/>
                </a:lnTo>
                <a:lnTo>
                  <a:pt x="230859" y="2124076"/>
                </a:lnTo>
                <a:lnTo>
                  <a:pt x="218959" y="2123812"/>
                </a:lnTo>
                <a:lnTo>
                  <a:pt x="207059" y="2123018"/>
                </a:lnTo>
                <a:lnTo>
                  <a:pt x="195688" y="2121431"/>
                </a:lnTo>
                <a:lnTo>
                  <a:pt x="184582" y="2119314"/>
                </a:lnTo>
                <a:lnTo>
                  <a:pt x="173211" y="2116934"/>
                </a:lnTo>
                <a:lnTo>
                  <a:pt x="162104" y="2114024"/>
                </a:lnTo>
                <a:lnTo>
                  <a:pt x="151526" y="2110320"/>
                </a:lnTo>
                <a:lnTo>
                  <a:pt x="140948" y="2106352"/>
                </a:lnTo>
                <a:lnTo>
                  <a:pt x="130900" y="2101855"/>
                </a:lnTo>
                <a:lnTo>
                  <a:pt x="120851" y="2096828"/>
                </a:lnTo>
                <a:lnTo>
                  <a:pt x="111331" y="2091273"/>
                </a:lnTo>
                <a:lnTo>
                  <a:pt x="101811" y="2085453"/>
                </a:lnTo>
                <a:lnTo>
                  <a:pt x="92820" y="2079104"/>
                </a:lnTo>
                <a:lnTo>
                  <a:pt x="84357" y="2072755"/>
                </a:lnTo>
                <a:lnTo>
                  <a:pt x="75895" y="2065612"/>
                </a:lnTo>
                <a:lnTo>
                  <a:pt x="67962" y="2057940"/>
                </a:lnTo>
                <a:lnTo>
                  <a:pt x="60293" y="2050004"/>
                </a:lnTo>
                <a:lnTo>
                  <a:pt x="53153" y="2042068"/>
                </a:lnTo>
                <a:lnTo>
                  <a:pt x="46278" y="2033338"/>
                </a:lnTo>
                <a:lnTo>
                  <a:pt x="39666" y="2024873"/>
                </a:lnTo>
                <a:lnTo>
                  <a:pt x="33584" y="2015614"/>
                </a:lnTo>
                <a:lnTo>
                  <a:pt x="28031" y="2006090"/>
                </a:lnTo>
                <a:lnTo>
                  <a:pt x="23006" y="1996567"/>
                </a:lnTo>
                <a:lnTo>
                  <a:pt x="18511" y="1986249"/>
                </a:lnTo>
                <a:lnTo>
                  <a:pt x="14280" y="1976197"/>
                </a:lnTo>
                <a:lnTo>
                  <a:pt x="10578" y="1965880"/>
                </a:lnTo>
                <a:lnTo>
                  <a:pt x="7669" y="1955033"/>
                </a:lnTo>
                <a:lnTo>
                  <a:pt x="4760" y="1944187"/>
                </a:lnTo>
                <a:lnTo>
                  <a:pt x="2909" y="1933076"/>
                </a:lnTo>
                <a:lnTo>
                  <a:pt x="1322" y="1921701"/>
                </a:lnTo>
                <a:lnTo>
                  <a:pt x="529" y="1910326"/>
                </a:lnTo>
                <a:lnTo>
                  <a:pt x="0" y="1898686"/>
                </a:lnTo>
                <a:lnTo>
                  <a:pt x="0" y="633378"/>
                </a:lnTo>
                <a:lnTo>
                  <a:pt x="529" y="621739"/>
                </a:lnTo>
                <a:lnTo>
                  <a:pt x="1322" y="610363"/>
                </a:lnTo>
                <a:lnTo>
                  <a:pt x="2909" y="598988"/>
                </a:lnTo>
                <a:lnTo>
                  <a:pt x="4760" y="587613"/>
                </a:lnTo>
                <a:lnTo>
                  <a:pt x="7669" y="577031"/>
                </a:lnTo>
                <a:lnTo>
                  <a:pt x="10578" y="566449"/>
                </a:lnTo>
                <a:lnTo>
                  <a:pt x="14280" y="555867"/>
                </a:lnTo>
                <a:lnTo>
                  <a:pt x="18511" y="545550"/>
                </a:lnTo>
                <a:lnTo>
                  <a:pt x="23006" y="535762"/>
                </a:lnTo>
                <a:lnTo>
                  <a:pt x="28031" y="525974"/>
                </a:lnTo>
                <a:lnTo>
                  <a:pt x="33584" y="516451"/>
                </a:lnTo>
                <a:lnTo>
                  <a:pt x="39666" y="507456"/>
                </a:lnTo>
                <a:lnTo>
                  <a:pt x="46278" y="498462"/>
                </a:lnTo>
                <a:lnTo>
                  <a:pt x="53153" y="489996"/>
                </a:lnTo>
                <a:lnTo>
                  <a:pt x="60293" y="481795"/>
                </a:lnTo>
                <a:lnTo>
                  <a:pt x="67962" y="474124"/>
                </a:lnTo>
                <a:lnTo>
                  <a:pt x="75895" y="466717"/>
                </a:lnTo>
                <a:lnTo>
                  <a:pt x="84357" y="459574"/>
                </a:lnTo>
                <a:lnTo>
                  <a:pt x="92820" y="452696"/>
                </a:lnTo>
                <a:lnTo>
                  <a:pt x="101811" y="446347"/>
                </a:lnTo>
                <a:lnTo>
                  <a:pt x="111331" y="440527"/>
                </a:lnTo>
                <a:lnTo>
                  <a:pt x="120851" y="435236"/>
                </a:lnTo>
                <a:lnTo>
                  <a:pt x="130900" y="430474"/>
                </a:lnTo>
                <a:lnTo>
                  <a:pt x="140948" y="425712"/>
                </a:lnTo>
                <a:lnTo>
                  <a:pt x="151526" y="421744"/>
                </a:lnTo>
                <a:lnTo>
                  <a:pt x="162104" y="418305"/>
                </a:lnTo>
                <a:lnTo>
                  <a:pt x="173211" y="415131"/>
                </a:lnTo>
                <a:lnTo>
                  <a:pt x="184582" y="412485"/>
                </a:lnTo>
                <a:lnTo>
                  <a:pt x="195688" y="410634"/>
                </a:lnTo>
                <a:lnTo>
                  <a:pt x="207059" y="409311"/>
                </a:lnTo>
                <a:lnTo>
                  <a:pt x="218959" y="408253"/>
                </a:lnTo>
                <a:lnTo>
                  <a:pt x="230859" y="407988"/>
                </a:lnTo>
                <a:lnTo>
                  <a:pt x="1273033" y="407988"/>
                </a:lnTo>
                <a:lnTo>
                  <a:pt x="1284933" y="408253"/>
                </a:lnTo>
                <a:lnTo>
                  <a:pt x="1296304" y="409311"/>
                </a:lnTo>
                <a:lnTo>
                  <a:pt x="1307939" y="410369"/>
                </a:lnTo>
                <a:lnTo>
                  <a:pt x="1319310" y="412485"/>
                </a:lnTo>
                <a:lnTo>
                  <a:pt x="1330417" y="415131"/>
                </a:lnTo>
                <a:lnTo>
                  <a:pt x="1341259" y="418305"/>
                </a:lnTo>
                <a:lnTo>
                  <a:pt x="1352101" y="421744"/>
                </a:lnTo>
                <a:lnTo>
                  <a:pt x="1362415" y="425712"/>
                </a:lnTo>
                <a:lnTo>
                  <a:pt x="1372992" y="430210"/>
                </a:lnTo>
                <a:lnTo>
                  <a:pt x="1382777" y="435236"/>
                </a:lnTo>
                <a:lnTo>
                  <a:pt x="1392561" y="440527"/>
                </a:lnTo>
                <a:lnTo>
                  <a:pt x="1401817" y="446347"/>
                </a:lnTo>
                <a:lnTo>
                  <a:pt x="1410543" y="452696"/>
                </a:lnTo>
                <a:lnTo>
                  <a:pt x="1419535" y="459574"/>
                </a:lnTo>
                <a:lnTo>
                  <a:pt x="1427997" y="466452"/>
                </a:lnTo>
                <a:lnTo>
                  <a:pt x="1435930" y="473859"/>
                </a:lnTo>
                <a:lnTo>
                  <a:pt x="1443334" y="481795"/>
                </a:lnTo>
                <a:lnTo>
                  <a:pt x="1450739" y="489996"/>
                </a:lnTo>
                <a:lnTo>
                  <a:pt x="1457614" y="498462"/>
                </a:lnTo>
                <a:lnTo>
                  <a:pt x="1463961" y="507456"/>
                </a:lnTo>
                <a:lnTo>
                  <a:pt x="1469779" y="516451"/>
                </a:lnTo>
                <a:lnTo>
                  <a:pt x="1475332" y="525974"/>
                </a:lnTo>
                <a:lnTo>
                  <a:pt x="1480621" y="535762"/>
                </a:lnTo>
                <a:lnTo>
                  <a:pt x="1485381" y="545550"/>
                </a:lnTo>
                <a:lnTo>
                  <a:pt x="1489348" y="555867"/>
                </a:lnTo>
                <a:lnTo>
                  <a:pt x="1493050" y="566449"/>
                </a:lnTo>
                <a:lnTo>
                  <a:pt x="1495959" y="577031"/>
                </a:lnTo>
                <a:lnTo>
                  <a:pt x="1498603" y="587613"/>
                </a:lnTo>
                <a:lnTo>
                  <a:pt x="1500719" y="598988"/>
                </a:lnTo>
                <a:lnTo>
                  <a:pt x="1502305" y="610363"/>
                </a:lnTo>
                <a:lnTo>
                  <a:pt x="1503099" y="621739"/>
                </a:lnTo>
                <a:lnTo>
                  <a:pt x="1503363" y="633378"/>
                </a:lnTo>
                <a:lnTo>
                  <a:pt x="1503363" y="635094"/>
                </a:lnTo>
                <a:lnTo>
                  <a:pt x="1950691" y="197947"/>
                </a:lnTo>
                <a:close/>
                <a:moveTo>
                  <a:pt x="2235011" y="0"/>
                </a:moveTo>
                <a:lnTo>
                  <a:pt x="2244532" y="265"/>
                </a:lnTo>
                <a:lnTo>
                  <a:pt x="2254054" y="794"/>
                </a:lnTo>
                <a:lnTo>
                  <a:pt x="2263575" y="2117"/>
                </a:lnTo>
                <a:lnTo>
                  <a:pt x="2272832" y="3440"/>
                </a:lnTo>
                <a:lnTo>
                  <a:pt x="2282354" y="5557"/>
                </a:lnTo>
                <a:lnTo>
                  <a:pt x="2291611" y="7939"/>
                </a:lnTo>
                <a:lnTo>
                  <a:pt x="2300867" y="11115"/>
                </a:lnTo>
                <a:lnTo>
                  <a:pt x="2309860" y="14290"/>
                </a:lnTo>
                <a:lnTo>
                  <a:pt x="2318588" y="18260"/>
                </a:lnTo>
                <a:lnTo>
                  <a:pt x="2327316" y="22229"/>
                </a:lnTo>
                <a:lnTo>
                  <a:pt x="2336044" y="26728"/>
                </a:lnTo>
                <a:lnTo>
                  <a:pt x="2344243" y="32021"/>
                </a:lnTo>
                <a:lnTo>
                  <a:pt x="2352442" y="37578"/>
                </a:lnTo>
                <a:lnTo>
                  <a:pt x="2360376" y="43400"/>
                </a:lnTo>
                <a:lnTo>
                  <a:pt x="2368046" y="50016"/>
                </a:lnTo>
                <a:lnTo>
                  <a:pt x="2375187" y="56897"/>
                </a:lnTo>
                <a:lnTo>
                  <a:pt x="2382328" y="64042"/>
                </a:lnTo>
                <a:lnTo>
                  <a:pt x="2388940" y="71451"/>
                </a:lnTo>
                <a:lnTo>
                  <a:pt x="2395024" y="79126"/>
                </a:lnTo>
                <a:lnTo>
                  <a:pt x="2400842" y="87065"/>
                </a:lnTo>
                <a:lnTo>
                  <a:pt x="2406132" y="95533"/>
                </a:lnTo>
                <a:lnTo>
                  <a:pt x="2410893" y="103737"/>
                </a:lnTo>
                <a:lnTo>
                  <a:pt x="2415124" y="112205"/>
                </a:lnTo>
                <a:lnTo>
                  <a:pt x="2418827" y="120938"/>
                </a:lnTo>
                <a:lnTo>
                  <a:pt x="2422265" y="129671"/>
                </a:lnTo>
                <a:lnTo>
                  <a:pt x="2425175" y="138669"/>
                </a:lnTo>
                <a:lnTo>
                  <a:pt x="2427820" y="147666"/>
                </a:lnTo>
                <a:lnTo>
                  <a:pt x="2429935" y="156928"/>
                </a:lnTo>
                <a:lnTo>
                  <a:pt x="2431522" y="165926"/>
                </a:lnTo>
                <a:lnTo>
                  <a:pt x="2432580" y="175188"/>
                </a:lnTo>
                <a:lnTo>
                  <a:pt x="2433109" y="184450"/>
                </a:lnTo>
                <a:lnTo>
                  <a:pt x="2433638" y="193713"/>
                </a:lnTo>
                <a:lnTo>
                  <a:pt x="2433109" y="203239"/>
                </a:lnTo>
                <a:lnTo>
                  <a:pt x="2432580" y="212502"/>
                </a:lnTo>
                <a:lnTo>
                  <a:pt x="2431522" y="221764"/>
                </a:lnTo>
                <a:lnTo>
                  <a:pt x="2429935" y="231026"/>
                </a:lnTo>
                <a:lnTo>
                  <a:pt x="2427820" y="240024"/>
                </a:lnTo>
                <a:lnTo>
                  <a:pt x="2425175" y="249021"/>
                </a:lnTo>
                <a:lnTo>
                  <a:pt x="2422265" y="258019"/>
                </a:lnTo>
                <a:lnTo>
                  <a:pt x="2418827" y="267016"/>
                </a:lnTo>
                <a:lnTo>
                  <a:pt x="2415124" y="275485"/>
                </a:lnTo>
                <a:lnTo>
                  <a:pt x="2410893" y="283953"/>
                </a:lnTo>
                <a:lnTo>
                  <a:pt x="2406132" y="292157"/>
                </a:lnTo>
                <a:lnTo>
                  <a:pt x="2400842" y="300625"/>
                </a:lnTo>
                <a:lnTo>
                  <a:pt x="2395024" y="308564"/>
                </a:lnTo>
                <a:lnTo>
                  <a:pt x="2388940" y="316238"/>
                </a:lnTo>
                <a:lnTo>
                  <a:pt x="2382328" y="323648"/>
                </a:lnTo>
                <a:lnTo>
                  <a:pt x="2375187" y="330793"/>
                </a:lnTo>
                <a:lnTo>
                  <a:pt x="2295842" y="408596"/>
                </a:lnTo>
                <a:lnTo>
                  <a:pt x="2015490" y="134434"/>
                </a:lnTo>
                <a:lnTo>
                  <a:pt x="2095099" y="56897"/>
                </a:lnTo>
                <a:lnTo>
                  <a:pt x="2102505" y="50016"/>
                </a:lnTo>
                <a:lnTo>
                  <a:pt x="2110175" y="43400"/>
                </a:lnTo>
                <a:lnTo>
                  <a:pt x="2117845" y="37578"/>
                </a:lnTo>
                <a:lnTo>
                  <a:pt x="2126044" y="32021"/>
                </a:lnTo>
                <a:lnTo>
                  <a:pt x="2134507" y="26728"/>
                </a:lnTo>
                <a:lnTo>
                  <a:pt x="2142971" y="22229"/>
                </a:lnTo>
                <a:lnTo>
                  <a:pt x="2151963" y="18260"/>
                </a:lnTo>
                <a:lnTo>
                  <a:pt x="2160427" y="14290"/>
                </a:lnTo>
                <a:lnTo>
                  <a:pt x="2169684" y="11115"/>
                </a:lnTo>
                <a:lnTo>
                  <a:pt x="2178676" y="7939"/>
                </a:lnTo>
                <a:lnTo>
                  <a:pt x="2187933" y="5557"/>
                </a:lnTo>
                <a:lnTo>
                  <a:pt x="2197454" y="3440"/>
                </a:lnTo>
                <a:lnTo>
                  <a:pt x="2206447" y="2117"/>
                </a:lnTo>
                <a:lnTo>
                  <a:pt x="2215968" y="794"/>
                </a:lnTo>
                <a:lnTo>
                  <a:pt x="2225490" y="265"/>
                </a:lnTo>
                <a:lnTo>
                  <a:pt x="2235011" y="0"/>
                </a:lnTo>
                <a:close/>
              </a:path>
            </a:pathLst>
          </a:custGeom>
          <a:solidFill>
            <a:srgbClr val="1F74AD"/>
          </a:solidFill>
          <a:ln>
            <a:noFill/>
          </a:ln>
          <a:extLst>
            <a:ext uri="{91240B29-F687-4F45-9708-019B960494DF}">
              <a14:hiddenLine xmlns:a14="http://schemas.microsoft.com/office/drawing/2010/main" w="9525">
                <a:solidFill>
                  <a:srgbClr val="000000"/>
                </a:solidFill>
                <a:round/>
              </a14:hiddenLine>
            </a:ext>
          </a:extLst>
        </p:spPr>
        <p:txBody>
          <a:bodyPr anchor="ctr">
            <a:normAutofit lnSpcReduction="20000"/>
            <a:scene3d>
              <a:camera prst="orthographicFront"/>
              <a:lightRig rig="threePt" dir="t"/>
            </a:scene3d>
            <a:sp3d contourW="12700">
              <a:contourClr>
                <a:srgbClr val="FFFFFF"/>
              </a:contourClr>
            </a:sp3d>
          </a:bodyPr>
          <a:p>
            <a:pPr algn="l"/>
            <a:endParaRPr lang="zh-CN" altLang="en-US" sz="1350">
              <a:solidFill>
                <a:srgbClr val="FFFFFF"/>
              </a:solidFill>
              <a:sym typeface="Arial" panose="020B0604020202020204" pitchFamily="34" charset="0"/>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1248410" y="213995"/>
            <a:ext cx="1640205"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42" tIns="45722" rIns="91442" bIns="45722">
            <a:spAutoFit/>
          </a:bodyPr>
          <a:lstStyle/>
          <a:p>
            <a:pPr algn="l">
              <a:buClrTx/>
              <a:buSzTx/>
              <a:buFontTx/>
            </a:pPr>
            <a:r>
              <a:rPr lang="zh-CN" altLang="en-US" sz="2665"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Arial" panose="020B0604020202020204" pitchFamily="34" charset="0"/>
              </a:rPr>
              <a:t> </a:t>
            </a:r>
            <a:r>
              <a:rPr lang="zh-CN" altLang="en-US" sz="2665" b="1" dirty="0">
                <a:latin typeface="微软雅黑" panose="020B0503020204020204" charset="-122"/>
                <a:ea typeface="微软雅黑" panose="020B0503020204020204" charset="-122"/>
                <a:sym typeface="Arial" panose="020B0604020202020204" pitchFamily="34" charset="0"/>
              </a:rPr>
              <a:t>享受主体</a:t>
            </a:r>
            <a:endParaRPr lang="zh-CN" altLang="en-US" sz="2665" b="1" dirty="0">
              <a:latin typeface="微软雅黑" panose="020B0503020204020204" charset="-122"/>
              <a:ea typeface="微软雅黑" panose="020B0503020204020204" charset="-122"/>
              <a:sym typeface="Arial" panose="020B0604020202020204" pitchFamily="34" charset="0"/>
            </a:endParaRPr>
          </a:p>
        </p:txBody>
      </p:sp>
      <p:cxnSp>
        <p:nvCxnSpPr>
          <p:cNvPr id="24" name="直接连接符 23"/>
          <p:cNvCxnSpPr/>
          <p:nvPr/>
        </p:nvCxnSpPr>
        <p:spPr>
          <a:xfrm>
            <a:off x="143339" y="832152"/>
            <a:ext cx="10817981"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7" name="Freeform 23"/>
          <p:cNvSpPr>
            <a:spLocks noEditPoints="1"/>
          </p:cNvSpPr>
          <p:nvPr/>
        </p:nvSpPr>
        <p:spPr bwMode="auto">
          <a:xfrm>
            <a:off x="1848273" y="5269653"/>
            <a:ext cx="690033" cy="533400"/>
          </a:xfrm>
          <a:custGeom>
            <a:avLst/>
            <a:gdLst/>
            <a:ahLst/>
            <a:cxnLst>
              <a:cxn ang="0">
                <a:pos x="312" y="110"/>
              </a:cxn>
              <a:cxn ang="0">
                <a:pos x="323" y="138"/>
              </a:cxn>
              <a:cxn ang="0">
                <a:pos x="350" y="127"/>
              </a:cxn>
              <a:cxn ang="0">
                <a:pos x="339" y="100"/>
              </a:cxn>
              <a:cxn ang="0">
                <a:pos x="25" y="100"/>
              </a:cxn>
              <a:cxn ang="0">
                <a:pos x="15" y="127"/>
              </a:cxn>
              <a:cxn ang="0">
                <a:pos x="42" y="138"/>
              </a:cxn>
              <a:cxn ang="0">
                <a:pos x="53" y="110"/>
              </a:cxn>
              <a:cxn ang="0">
                <a:pos x="270" y="60"/>
              </a:cxn>
              <a:cxn ang="0">
                <a:pos x="248" y="69"/>
              </a:cxn>
              <a:cxn ang="0">
                <a:pos x="239" y="91"/>
              </a:cxn>
              <a:cxn ang="0">
                <a:pos x="252" y="116"/>
              </a:cxn>
              <a:cxn ang="0">
                <a:pos x="276" y="121"/>
              </a:cxn>
              <a:cxn ang="0">
                <a:pos x="297" y="103"/>
              </a:cxn>
              <a:cxn ang="0">
                <a:pos x="297" y="80"/>
              </a:cxn>
              <a:cxn ang="0">
                <a:pos x="276" y="62"/>
              </a:cxn>
              <a:cxn ang="0">
                <a:pos x="330" y="183"/>
              </a:cxn>
              <a:cxn ang="0">
                <a:pos x="321" y="152"/>
              </a:cxn>
              <a:cxn ang="0">
                <a:pos x="350" y="158"/>
              </a:cxn>
              <a:cxn ang="0">
                <a:pos x="364" y="185"/>
              </a:cxn>
              <a:cxn ang="0">
                <a:pos x="83" y="63"/>
              </a:cxn>
              <a:cxn ang="0">
                <a:pos x="65" y="85"/>
              </a:cxn>
              <a:cxn ang="0">
                <a:pos x="71" y="109"/>
              </a:cxn>
              <a:cxn ang="0">
                <a:pos x="96" y="121"/>
              </a:cxn>
              <a:cxn ang="0">
                <a:pos x="118" y="112"/>
              </a:cxn>
              <a:cxn ang="0">
                <a:pos x="127" y="91"/>
              </a:cxn>
              <a:cxn ang="0">
                <a:pos x="112" y="65"/>
              </a:cxn>
              <a:cxn ang="0">
                <a:pos x="35" y="150"/>
              </a:cxn>
              <a:cxn ang="0">
                <a:pos x="36" y="176"/>
              </a:cxn>
              <a:cxn ang="0">
                <a:pos x="0" y="185"/>
              </a:cxn>
              <a:cxn ang="0">
                <a:pos x="15" y="158"/>
              </a:cxn>
              <a:cxn ang="0">
                <a:pos x="183" y="0"/>
              </a:cxn>
              <a:cxn ang="0">
                <a:pos x="151" y="13"/>
              </a:cxn>
              <a:cxn ang="0">
                <a:pos x="138" y="45"/>
              </a:cxn>
              <a:cxn ang="0">
                <a:pos x="158" y="81"/>
              </a:cxn>
              <a:cxn ang="0">
                <a:pos x="192" y="89"/>
              </a:cxn>
              <a:cxn ang="0">
                <a:pos x="225" y="62"/>
              </a:cxn>
              <a:cxn ang="0">
                <a:pos x="225" y="27"/>
              </a:cxn>
              <a:cxn ang="0">
                <a:pos x="192" y="0"/>
              </a:cxn>
              <a:cxn ang="0">
                <a:pos x="265" y="174"/>
              </a:cxn>
              <a:cxn ang="0">
                <a:pos x="256" y="136"/>
              </a:cxn>
              <a:cxn ang="0">
                <a:pos x="279" y="136"/>
              </a:cxn>
              <a:cxn ang="0">
                <a:pos x="316" y="165"/>
              </a:cxn>
              <a:cxn ang="0">
                <a:pos x="100" y="272"/>
              </a:cxn>
              <a:cxn ang="0">
                <a:pos x="51" y="165"/>
              </a:cxn>
              <a:cxn ang="0">
                <a:pos x="85" y="136"/>
              </a:cxn>
              <a:cxn ang="0">
                <a:pos x="109" y="136"/>
              </a:cxn>
              <a:cxn ang="0">
                <a:pos x="100" y="174"/>
              </a:cxn>
              <a:cxn ang="0">
                <a:pos x="252" y="159"/>
              </a:cxn>
              <a:cxn ang="0">
                <a:pos x="210" y="109"/>
              </a:cxn>
              <a:cxn ang="0">
                <a:pos x="154" y="109"/>
              </a:cxn>
              <a:cxn ang="0">
                <a:pos x="112" y="159"/>
              </a:cxn>
            </a:cxnLst>
            <a:rect l="0" t="0" r="r" b="b"/>
            <a:pathLst>
              <a:path w="364" h="301">
                <a:moveTo>
                  <a:pt x="332" y="98"/>
                </a:moveTo>
                <a:lnTo>
                  <a:pt x="332" y="98"/>
                </a:lnTo>
                <a:lnTo>
                  <a:pt x="323" y="100"/>
                </a:lnTo>
                <a:lnTo>
                  <a:pt x="317" y="105"/>
                </a:lnTo>
                <a:lnTo>
                  <a:pt x="312" y="110"/>
                </a:lnTo>
                <a:lnTo>
                  <a:pt x="310" y="120"/>
                </a:lnTo>
                <a:lnTo>
                  <a:pt x="310" y="120"/>
                </a:lnTo>
                <a:lnTo>
                  <a:pt x="312" y="127"/>
                </a:lnTo>
                <a:lnTo>
                  <a:pt x="317" y="134"/>
                </a:lnTo>
                <a:lnTo>
                  <a:pt x="323" y="138"/>
                </a:lnTo>
                <a:lnTo>
                  <a:pt x="332" y="139"/>
                </a:lnTo>
                <a:lnTo>
                  <a:pt x="332" y="139"/>
                </a:lnTo>
                <a:lnTo>
                  <a:pt x="339" y="138"/>
                </a:lnTo>
                <a:lnTo>
                  <a:pt x="346" y="134"/>
                </a:lnTo>
                <a:lnTo>
                  <a:pt x="350" y="127"/>
                </a:lnTo>
                <a:lnTo>
                  <a:pt x="352" y="120"/>
                </a:lnTo>
                <a:lnTo>
                  <a:pt x="352" y="120"/>
                </a:lnTo>
                <a:lnTo>
                  <a:pt x="350" y="110"/>
                </a:lnTo>
                <a:lnTo>
                  <a:pt x="346" y="105"/>
                </a:lnTo>
                <a:lnTo>
                  <a:pt x="339" y="100"/>
                </a:lnTo>
                <a:lnTo>
                  <a:pt x="332" y="98"/>
                </a:lnTo>
                <a:lnTo>
                  <a:pt x="332" y="98"/>
                </a:lnTo>
                <a:close/>
                <a:moveTo>
                  <a:pt x="35" y="98"/>
                </a:moveTo>
                <a:lnTo>
                  <a:pt x="35" y="98"/>
                </a:lnTo>
                <a:lnTo>
                  <a:pt x="25" y="100"/>
                </a:lnTo>
                <a:lnTo>
                  <a:pt x="20" y="105"/>
                </a:lnTo>
                <a:lnTo>
                  <a:pt x="15" y="110"/>
                </a:lnTo>
                <a:lnTo>
                  <a:pt x="13" y="120"/>
                </a:lnTo>
                <a:lnTo>
                  <a:pt x="13" y="120"/>
                </a:lnTo>
                <a:lnTo>
                  <a:pt x="15" y="127"/>
                </a:lnTo>
                <a:lnTo>
                  <a:pt x="20" y="134"/>
                </a:lnTo>
                <a:lnTo>
                  <a:pt x="25" y="138"/>
                </a:lnTo>
                <a:lnTo>
                  <a:pt x="35" y="139"/>
                </a:lnTo>
                <a:lnTo>
                  <a:pt x="35" y="139"/>
                </a:lnTo>
                <a:lnTo>
                  <a:pt x="42" y="138"/>
                </a:lnTo>
                <a:lnTo>
                  <a:pt x="49" y="134"/>
                </a:lnTo>
                <a:lnTo>
                  <a:pt x="53" y="127"/>
                </a:lnTo>
                <a:lnTo>
                  <a:pt x="54" y="120"/>
                </a:lnTo>
                <a:lnTo>
                  <a:pt x="54" y="120"/>
                </a:lnTo>
                <a:lnTo>
                  <a:pt x="53" y="110"/>
                </a:lnTo>
                <a:lnTo>
                  <a:pt x="49" y="105"/>
                </a:lnTo>
                <a:lnTo>
                  <a:pt x="42" y="100"/>
                </a:lnTo>
                <a:lnTo>
                  <a:pt x="35" y="98"/>
                </a:lnTo>
                <a:lnTo>
                  <a:pt x="35" y="98"/>
                </a:lnTo>
                <a:close/>
                <a:moveTo>
                  <a:pt x="270" y="60"/>
                </a:moveTo>
                <a:lnTo>
                  <a:pt x="270" y="60"/>
                </a:lnTo>
                <a:lnTo>
                  <a:pt x="263" y="62"/>
                </a:lnTo>
                <a:lnTo>
                  <a:pt x="258" y="63"/>
                </a:lnTo>
                <a:lnTo>
                  <a:pt x="252" y="65"/>
                </a:lnTo>
                <a:lnTo>
                  <a:pt x="248" y="69"/>
                </a:lnTo>
                <a:lnTo>
                  <a:pt x="245" y="74"/>
                </a:lnTo>
                <a:lnTo>
                  <a:pt x="241" y="80"/>
                </a:lnTo>
                <a:lnTo>
                  <a:pt x="239" y="85"/>
                </a:lnTo>
                <a:lnTo>
                  <a:pt x="239" y="91"/>
                </a:lnTo>
                <a:lnTo>
                  <a:pt x="239" y="91"/>
                </a:lnTo>
                <a:lnTo>
                  <a:pt x="239" y="98"/>
                </a:lnTo>
                <a:lnTo>
                  <a:pt x="241" y="103"/>
                </a:lnTo>
                <a:lnTo>
                  <a:pt x="245" y="109"/>
                </a:lnTo>
                <a:lnTo>
                  <a:pt x="248" y="112"/>
                </a:lnTo>
                <a:lnTo>
                  <a:pt x="252" y="116"/>
                </a:lnTo>
                <a:lnTo>
                  <a:pt x="258" y="120"/>
                </a:lnTo>
                <a:lnTo>
                  <a:pt x="263" y="121"/>
                </a:lnTo>
                <a:lnTo>
                  <a:pt x="270" y="121"/>
                </a:lnTo>
                <a:lnTo>
                  <a:pt x="270" y="121"/>
                </a:lnTo>
                <a:lnTo>
                  <a:pt x="276" y="121"/>
                </a:lnTo>
                <a:lnTo>
                  <a:pt x="281" y="120"/>
                </a:lnTo>
                <a:lnTo>
                  <a:pt x="287" y="116"/>
                </a:lnTo>
                <a:lnTo>
                  <a:pt x="292" y="112"/>
                </a:lnTo>
                <a:lnTo>
                  <a:pt x="296" y="109"/>
                </a:lnTo>
                <a:lnTo>
                  <a:pt x="297" y="103"/>
                </a:lnTo>
                <a:lnTo>
                  <a:pt x="299" y="98"/>
                </a:lnTo>
                <a:lnTo>
                  <a:pt x="301" y="91"/>
                </a:lnTo>
                <a:lnTo>
                  <a:pt x="301" y="91"/>
                </a:lnTo>
                <a:lnTo>
                  <a:pt x="299" y="85"/>
                </a:lnTo>
                <a:lnTo>
                  <a:pt x="297" y="80"/>
                </a:lnTo>
                <a:lnTo>
                  <a:pt x="296" y="74"/>
                </a:lnTo>
                <a:lnTo>
                  <a:pt x="292" y="69"/>
                </a:lnTo>
                <a:lnTo>
                  <a:pt x="287" y="65"/>
                </a:lnTo>
                <a:lnTo>
                  <a:pt x="281" y="63"/>
                </a:lnTo>
                <a:lnTo>
                  <a:pt x="276" y="62"/>
                </a:lnTo>
                <a:lnTo>
                  <a:pt x="270" y="60"/>
                </a:lnTo>
                <a:lnTo>
                  <a:pt x="270" y="60"/>
                </a:lnTo>
                <a:close/>
                <a:moveTo>
                  <a:pt x="364" y="248"/>
                </a:moveTo>
                <a:lnTo>
                  <a:pt x="330" y="248"/>
                </a:lnTo>
                <a:lnTo>
                  <a:pt x="330" y="183"/>
                </a:lnTo>
                <a:lnTo>
                  <a:pt x="330" y="183"/>
                </a:lnTo>
                <a:lnTo>
                  <a:pt x="330" y="176"/>
                </a:lnTo>
                <a:lnTo>
                  <a:pt x="328" y="167"/>
                </a:lnTo>
                <a:lnTo>
                  <a:pt x="321" y="152"/>
                </a:lnTo>
                <a:lnTo>
                  <a:pt x="321" y="152"/>
                </a:lnTo>
                <a:lnTo>
                  <a:pt x="332" y="150"/>
                </a:lnTo>
                <a:lnTo>
                  <a:pt x="332" y="150"/>
                </a:lnTo>
                <a:lnTo>
                  <a:pt x="337" y="152"/>
                </a:lnTo>
                <a:lnTo>
                  <a:pt x="345" y="154"/>
                </a:lnTo>
                <a:lnTo>
                  <a:pt x="350" y="158"/>
                </a:lnTo>
                <a:lnTo>
                  <a:pt x="355" y="161"/>
                </a:lnTo>
                <a:lnTo>
                  <a:pt x="359" y="167"/>
                </a:lnTo>
                <a:lnTo>
                  <a:pt x="363" y="172"/>
                </a:lnTo>
                <a:lnTo>
                  <a:pt x="364" y="178"/>
                </a:lnTo>
                <a:lnTo>
                  <a:pt x="364" y="185"/>
                </a:lnTo>
                <a:lnTo>
                  <a:pt x="364" y="248"/>
                </a:lnTo>
                <a:close/>
                <a:moveTo>
                  <a:pt x="96" y="60"/>
                </a:moveTo>
                <a:lnTo>
                  <a:pt x="96" y="60"/>
                </a:lnTo>
                <a:lnTo>
                  <a:pt x="89" y="62"/>
                </a:lnTo>
                <a:lnTo>
                  <a:pt x="83" y="63"/>
                </a:lnTo>
                <a:lnTo>
                  <a:pt x="78" y="65"/>
                </a:lnTo>
                <a:lnTo>
                  <a:pt x="74" y="69"/>
                </a:lnTo>
                <a:lnTo>
                  <a:pt x="71" y="74"/>
                </a:lnTo>
                <a:lnTo>
                  <a:pt x="67" y="80"/>
                </a:lnTo>
                <a:lnTo>
                  <a:pt x="65" y="85"/>
                </a:lnTo>
                <a:lnTo>
                  <a:pt x="65" y="91"/>
                </a:lnTo>
                <a:lnTo>
                  <a:pt x="65" y="91"/>
                </a:lnTo>
                <a:lnTo>
                  <a:pt x="65" y="98"/>
                </a:lnTo>
                <a:lnTo>
                  <a:pt x="67" y="103"/>
                </a:lnTo>
                <a:lnTo>
                  <a:pt x="71" y="109"/>
                </a:lnTo>
                <a:lnTo>
                  <a:pt x="74" y="112"/>
                </a:lnTo>
                <a:lnTo>
                  <a:pt x="78" y="116"/>
                </a:lnTo>
                <a:lnTo>
                  <a:pt x="83" y="120"/>
                </a:lnTo>
                <a:lnTo>
                  <a:pt x="89" y="121"/>
                </a:lnTo>
                <a:lnTo>
                  <a:pt x="96" y="121"/>
                </a:lnTo>
                <a:lnTo>
                  <a:pt x="96" y="121"/>
                </a:lnTo>
                <a:lnTo>
                  <a:pt x="102" y="121"/>
                </a:lnTo>
                <a:lnTo>
                  <a:pt x="107" y="120"/>
                </a:lnTo>
                <a:lnTo>
                  <a:pt x="112" y="116"/>
                </a:lnTo>
                <a:lnTo>
                  <a:pt x="118" y="112"/>
                </a:lnTo>
                <a:lnTo>
                  <a:pt x="122" y="109"/>
                </a:lnTo>
                <a:lnTo>
                  <a:pt x="123" y="103"/>
                </a:lnTo>
                <a:lnTo>
                  <a:pt x="125" y="98"/>
                </a:lnTo>
                <a:lnTo>
                  <a:pt x="127" y="91"/>
                </a:lnTo>
                <a:lnTo>
                  <a:pt x="127" y="91"/>
                </a:lnTo>
                <a:lnTo>
                  <a:pt x="125" y="85"/>
                </a:lnTo>
                <a:lnTo>
                  <a:pt x="123" y="80"/>
                </a:lnTo>
                <a:lnTo>
                  <a:pt x="122" y="74"/>
                </a:lnTo>
                <a:lnTo>
                  <a:pt x="118" y="69"/>
                </a:lnTo>
                <a:lnTo>
                  <a:pt x="112" y="65"/>
                </a:lnTo>
                <a:lnTo>
                  <a:pt x="107" y="63"/>
                </a:lnTo>
                <a:lnTo>
                  <a:pt x="102" y="62"/>
                </a:lnTo>
                <a:lnTo>
                  <a:pt x="96" y="60"/>
                </a:lnTo>
                <a:lnTo>
                  <a:pt x="96" y="60"/>
                </a:lnTo>
                <a:close/>
                <a:moveTo>
                  <a:pt x="35" y="150"/>
                </a:moveTo>
                <a:lnTo>
                  <a:pt x="35" y="150"/>
                </a:lnTo>
                <a:lnTo>
                  <a:pt x="44" y="152"/>
                </a:lnTo>
                <a:lnTo>
                  <a:pt x="44" y="152"/>
                </a:lnTo>
                <a:lnTo>
                  <a:pt x="38" y="167"/>
                </a:lnTo>
                <a:lnTo>
                  <a:pt x="36" y="176"/>
                </a:lnTo>
                <a:lnTo>
                  <a:pt x="35" y="183"/>
                </a:lnTo>
                <a:lnTo>
                  <a:pt x="35" y="248"/>
                </a:lnTo>
                <a:lnTo>
                  <a:pt x="0" y="248"/>
                </a:lnTo>
                <a:lnTo>
                  <a:pt x="0" y="185"/>
                </a:lnTo>
                <a:lnTo>
                  <a:pt x="0" y="185"/>
                </a:lnTo>
                <a:lnTo>
                  <a:pt x="0" y="178"/>
                </a:lnTo>
                <a:lnTo>
                  <a:pt x="2" y="172"/>
                </a:lnTo>
                <a:lnTo>
                  <a:pt x="6" y="167"/>
                </a:lnTo>
                <a:lnTo>
                  <a:pt x="9" y="161"/>
                </a:lnTo>
                <a:lnTo>
                  <a:pt x="15" y="158"/>
                </a:lnTo>
                <a:lnTo>
                  <a:pt x="20" y="154"/>
                </a:lnTo>
                <a:lnTo>
                  <a:pt x="27" y="152"/>
                </a:lnTo>
                <a:lnTo>
                  <a:pt x="35" y="150"/>
                </a:lnTo>
                <a:lnTo>
                  <a:pt x="35" y="150"/>
                </a:lnTo>
                <a:close/>
                <a:moveTo>
                  <a:pt x="183" y="0"/>
                </a:moveTo>
                <a:lnTo>
                  <a:pt x="183" y="0"/>
                </a:lnTo>
                <a:lnTo>
                  <a:pt x="174" y="0"/>
                </a:lnTo>
                <a:lnTo>
                  <a:pt x="165" y="4"/>
                </a:lnTo>
                <a:lnTo>
                  <a:pt x="158" y="7"/>
                </a:lnTo>
                <a:lnTo>
                  <a:pt x="151" y="13"/>
                </a:lnTo>
                <a:lnTo>
                  <a:pt x="145" y="20"/>
                </a:lnTo>
                <a:lnTo>
                  <a:pt x="141" y="27"/>
                </a:lnTo>
                <a:lnTo>
                  <a:pt x="138" y="36"/>
                </a:lnTo>
                <a:lnTo>
                  <a:pt x="138" y="45"/>
                </a:lnTo>
                <a:lnTo>
                  <a:pt x="138" y="45"/>
                </a:lnTo>
                <a:lnTo>
                  <a:pt x="138" y="54"/>
                </a:lnTo>
                <a:lnTo>
                  <a:pt x="141" y="62"/>
                </a:lnTo>
                <a:lnTo>
                  <a:pt x="145" y="71"/>
                </a:lnTo>
                <a:lnTo>
                  <a:pt x="151" y="76"/>
                </a:lnTo>
                <a:lnTo>
                  <a:pt x="158" y="81"/>
                </a:lnTo>
                <a:lnTo>
                  <a:pt x="165" y="87"/>
                </a:lnTo>
                <a:lnTo>
                  <a:pt x="174" y="89"/>
                </a:lnTo>
                <a:lnTo>
                  <a:pt x="183" y="91"/>
                </a:lnTo>
                <a:lnTo>
                  <a:pt x="183" y="91"/>
                </a:lnTo>
                <a:lnTo>
                  <a:pt x="192" y="89"/>
                </a:lnTo>
                <a:lnTo>
                  <a:pt x="200" y="87"/>
                </a:lnTo>
                <a:lnTo>
                  <a:pt x="209" y="81"/>
                </a:lnTo>
                <a:lnTo>
                  <a:pt x="214" y="76"/>
                </a:lnTo>
                <a:lnTo>
                  <a:pt x="219" y="71"/>
                </a:lnTo>
                <a:lnTo>
                  <a:pt x="225" y="62"/>
                </a:lnTo>
                <a:lnTo>
                  <a:pt x="227" y="54"/>
                </a:lnTo>
                <a:lnTo>
                  <a:pt x="229" y="45"/>
                </a:lnTo>
                <a:lnTo>
                  <a:pt x="229" y="45"/>
                </a:lnTo>
                <a:lnTo>
                  <a:pt x="227" y="36"/>
                </a:lnTo>
                <a:lnTo>
                  <a:pt x="225" y="27"/>
                </a:lnTo>
                <a:lnTo>
                  <a:pt x="219" y="20"/>
                </a:lnTo>
                <a:lnTo>
                  <a:pt x="214" y="13"/>
                </a:lnTo>
                <a:lnTo>
                  <a:pt x="209" y="7"/>
                </a:lnTo>
                <a:lnTo>
                  <a:pt x="200" y="4"/>
                </a:lnTo>
                <a:lnTo>
                  <a:pt x="192" y="0"/>
                </a:lnTo>
                <a:lnTo>
                  <a:pt x="183" y="0"/>
                </a:lnTo>
                <a:lnTo>
                  <a:pt x="183" y="0"/>
                </a:lnTo>
                <a:close/>
                <a:moveTo>
                  <a:pt x="319" y="272"/>
                </a:moveTo>
                <a:lnTo>
                  <a:pt x="265" y="272"/>
                </a:lnTo>
                <a:lnTo>
                  <a:pt x="265" y="174"/>
                </a:lnTo>
                <a:lnTo>
                  <a:pt x="265" y="174"/>
                </a:lnTo>
                <a:lnTo>
                  <a:pt x="265" y="163"/>
                </a:lnTo>
                <a:lnTo>
                  <a:pt x="263" y="154"/>
                </a:lnTo>
                <a:lnTo>
                  <a:pt x="259" y="145"/>
                </a:lnTo>
                <a:lnTo>
                  <a:pt x="256" y="136"/>
                </a:lnTo>
                <a:lnTo>
                  <a:pt x="256" y="136"/>
                </a:lnTo>
                <a:lnTo>
                  <a:pt x="263" y="134"/>
                </a:lnTo>
                <a:lnTo>
                  <a:pt x="270" y="134"/>
                </a:lnTo>
                <a:lnTo>
                  <a:pt x="270" y="134"/>
                </a:lnTo>
                <a:lnTo>
                  <a:pt x="279" y="136"/>
                </a:lnTo>
                <a:lnTo>
                  <a:pt x="288" y="138"/>
                </a:lnTo>
                <a:lnTo>
                  <a:pt x="297" y="143"/>
                </a:lnTo>
                <a:lnTo>
                  <a:pt x="305" y="149"/>
                </a:lnTo>
                <a:lnTo>
                  <a:pt x="310" y="156"/>
                </a:lnTo>
                <a:lnTo>
                  <a:pt x="316" y="165"/>
                </a:lnTo>
                <a:lnTo>
                  <a:pt x="317" y="174"/>
                </a:lnTo>
                <a:lnTo>
                  <a:pt x="319" y="183"/>
                </a:lnTo>
                <a:lnTo>
                  <a:pt x="319" y="272"/>
                </a:lnTo>
                <a:close/>
                <a:moveTo>
                  <a:pt x="100" y="174"/>
                </a:moveTo>
                <a:lnTo>
                  <a:pt x="100" y="272"/>
                </a:lnTo>
                <a:lnTo>
                  <a:pt x="45" y="272"/>
                </a:lnTo>
                <a:lnTo>
                  <a:pt x="45" y="183"/>
                </a:lnTo>
                <a:lnTo>
                  <a:pt x="45" y="183"/>
                </a:lnTo>
                <a:lnTo>
                  <a:pt x="47" y="174"/>
                </a:lnTo>
                <a:lnTo>
                  <a:pt x="51" y="165"/>
                </a:lnTo>
                <a:lnTo>
                  <a:pt x="54" y="156"/>
                </a:lnTo>
                <a:lnTo>
                  <a:pt x="60" y="149"/>
                </a:lnTo>
                <a:lnTo>
                  <a:pt x="67" y="143"/>
                </a:lnTo>
                <a:lnTo>
                  <a:pt x="76" y="138"/>
                </a:lnTo>
                <a:lnTo>
                  <a:pt x="85" y="136"/>
                </a:lnTo>
                <a:lnTo>
                  <a:pt x="96" y="134"/>
                </a:lnTo>
                <a:lnTo>
                  <a:pt x="96" y="134"/>
                </a:lnTo>
                <a:lnTo>
                  <a:pt x="103" y="134"/>
                </a:lnTo>
                <a:lnTo>
                  <a:pt x="109" y="136"/>
                </a:lnTo>
                <a:lnTo>
                  <a:pt x="109" y="136"/>
                </a:lnTo>
                <a:lnTo>
                  <a:pt x="105" y="145"/>
                </a:lnTo>
                <a:lnTo>
                  <a:pt x="102" y="154"/>
                </a:lnTo>
                <a:lnTo>
                  <a:pt x="100" y="163"/>
                </a:lnTo>
                <a:lnTo>
                  <a:pt x="100" y="174"/>
                </a:lnTo>
                <a:lnTo>
                  <a:pt x="100" y="174"/>
                </a:lnTo>
                <a:close/>
                <a:moveTo>
                  <a:pt x="111" y="301"/>
                </a:moveTo>
                <a:lnTo>
                  <a:pt x="254" y="301"/>
                </a:lnTo>
                <a:lnTo>
                  <a:pt x="254" y="174"/>
                </a:lnTo>
                <a:lnTo>
                  <a:pt x="254" y="174"/>
                </a:lnTo>
                <a:lnTo>
                  <a:pt x="252" y="159"/>
                </a:lnTo>
                <a:lnTo>
                  <a:pt x="248" y="145"/>
                </a:lnTo>
                <a:lnTo>
                  <a:pt x="241" y="134"/>
                </a:lnTo>
                <a:lnTo>
                  <a:pt x="232" y="123"/>
                </a:lnTo>
                <a:lnTo>
                  <a:pt x="223" y="114"/>
                </a:lnTo>
                <a:lnTo>
                  <a:pt x="210" y="109"/>
                </a:lnTo>
                <a:lnTo>
                  <a:pt x="198" y="103"/>
                </a:lnTo>
                <a:lnTo>
                  <a:pt x="183" y="101"/>
                </a:lnTo>
                <a:lnTo>
                  <a:pt x="183" y="101"/>
                </a:lnTo>
                <a:lnTo>
                  <a:pt x="169" y="103"/>
                </a:lnTo>
                <a:lnTo>
                  <a:pt x="154" y="109"/>
                </a:lnTo>
                <a:lnTo>
                  <a:pt x="143" y="114"/>
                </a:lnTo>
                <a:lnTo>
                  <a:pt x="132" y="123"/>
                </a:lnTo>
                <a:lnTo>
                  <a:pt x="123" y="134"/>
                </a:lnTo>
                <a:lnTo>
                  <a:pt x="116" y="145"/>
                </a:lnTo>
                <a:lnTo>
                  <a:pt x="112" y="159"/>
                </a:lnTo>
                <a:lnTo>
                  <a:pt x="111" y="174"/>
                </a:lnTo>
                <a:lnTo>
                  <a:pt x="111" y="301"/>
                </a:lnTo>
                <a:close/>
              </a:path>
            </a:pathLst>
          </a:custGeom>
          <a:solidFill>
            <a:schemeClr val="bg1"/>
          </a:solidFill>
          <a:ln w="9525">
            <a:noFill/>
            <a:round/>
          </a:ln>
        </p:spPr>
        <p:txBody>
          <a:bodyPr lIns="91440" tIns="45720" rIns="91440" bIns="45720"/>
          <a:lstStyle/>
          <a:p>
            <a:pPr>
              <a:defRPr/>
            </a:pPr>
            <a:endParaRPr lang="en-US" sz="2400" noProof="1"/>
          </a:p>
        </p:txBody>
      </p:sp>
      <p:graphicFrame>
        <p:nvGraphicFramePr>
          <p:cNvPr id="5" name="表格 4"/>
          <p:cNvGraphicFramePr/>
          <p:nvPr/>
        </p:nvGraphicFramePr>
        <p:xfrm>
          <a:off x="623147" y="1446107"/>
          <a:ext cx="10584180" cy="3573780"/>
        </p:xfrm>
        <a:graphic>
          <a:graphicData uri="http://schemas.openxmlformats.org/drawingml/2006/table">
            <a:tbl>
              <a:tblPr firstRow="1" bandRow="1">
                <a:tableStyleId>{5C22544A-7EE6-4342-B048-85BDC9FD1C3A}</a:tableStyleId>
              </a:tblPr>
              <a:tblGrid>
                <a:gridCol w="10584180"/>
              </a:tblGrid>
              <a:tr h="794385">
                <a:tc>
                  <a:txBody>
                    <a:bodyPr/>
                    <a:lstStyle/>
                    <a:p>
                      <a:pPr algn="ctr">
                        <a:buNone/>
                      </a:pPr>
                      <a:r>
                        <a:rPr lang="zh-CN" altLang="en-US" sz="1865">
                          <a:latin typeface="微软雅黑" panose="020B0503020204020204" charset="-122"/>
                          <a:ea typeface="微软雅黑" panose="020B0503020204020204" charset="-122"/>
                        </a:rPr>
                        <a:t>居民企业须同时满足以下条件</a:t>
                      </a:r>
                      <a:endParaRPr lang="zh-CN" altLang="en-US" sz="1865">
                        <a:latin typeface="微软雅黑" panose="020B0503020204020204" charset="-122"/>
                        <a:ea typeface="微软雅黑" panose="020B0503020204020204" charset="-122"/>
                      </a:endParaRPr>
                    </a:p>
                  </a:txBody>
                  <a:tcPr marL="121920" marR="121920" marT="60960" marB="60960" anchor="ctr"/>
                </a:tc>
              </a:tr>
              <a:tr h="638175">
                <a:tc>
                  <a:txBody>
                    <a:bodyPr/>
                    <a:lstStyle/>
                    <a:p>
                      <a:pPr algn="ctr">
                        <a:buClrTx/>
                        <a:buSzTx/>
                        <a:buFontTx/>
                        <a:buNone/>
                      </a:pPr>
                      <a:r>
                        <a:rPr lang="zh-CN" altLang="en-US" sz="1865" b="1">
                          <a:latin typeface="微软雅黑" panose="020B0503020204020204" charset="-122"/>
                          <a:ea typeface="微软雅黑" panose="020B0503020204020204" charset="-122"/>
                          <a:cs typeface="Lato Regular"/>
                          <a:sym typeface="+mn-ea"/>
                        </a:rPr>
                        <a:t>从事国家非限制和禁止行业</a:t>
                      </a:r>
                      <a:endParaRPr lang="zh-CN" altLang="en-US" sz="1865" b="1">
                        <a:latin typeface="微软雅黑" panose="020B0503020204020204" charset="-122"/>
                        <a:ea typeface="微软雅黑" panose="020B0503020204020204" charset="-122"/>
                        <a:cs typeface="Lato Regular"/>
                      </a:endParaRPr>
                    </a:p>
                  </a:txBody>
                  <a:tcPr marL="121920" marR="121920" marT="60960" marB="60960" anchor="ctr"/>
                </a:tc>
              </a:tr>
              <a:tr h="642620">
                <a:tc>
                  <a:txBody>
                    <a:bodyPr/>
                    <a:lstStyle/>
                    <a:p>
                      <a:pPr algn="ctr">
                        <a:buNone/>
                      </a:pPr>
                      <a:r>
                        <a:rPr lang="zh-CN" altLang="en-US" sz="1865" b="1">
                          <a:latin typeface="微软雅黑" panose="020B0503020204020204" charset="-122"/>
                          <a:ea typeface="微软雅黑" panose="020B0503020204020204" charset="-122"/>
                          <a:cs typeface="Lato Regular"/>
                          <a:sym typeface="+mn-ea"/>
                        </a:rPr>
                        <a:t>从业人数≤ </a:t>
                      </a:r>
                      <a:r>
                        <a:rPr lang="en-US" altLang="zh-CN" sz="1865" b="1">
                          <a:latin typeface="微软雅黑" panose="020B0503020204020204" charset="-122"/>
                          <a:ea typeface="微软雅黑" panose="020B0503020204020204" charset="-122"/>
                          <a:cs typeface="Lato Regular"/>
                          <a:sym typeface="+mn-ea"/>
                        </a:rPr>
                        <a:t>300</a:t>
                      </a:r>
                      <a:r>
                        <a:rPr lang="zh-CN" altLang="en-US" sz="1865" b="1">
                          <a:latin typeface="微软雅黑" panose="020B0503020204020204" charset="-122"/>
                          <a:ea typeface="微软雅黑" panose="020B0503020204020204" charset="-122"/>
                          <a:cs typeface="Lato Regular"/>
                          <a:sym typeface="+mn-ea"/>
                        </a:rPr>
                        <a:t>人</a:t>
                      </a:r>
                      <a:endParaRPr lang="zh-CN" altLang="en-US" sz="1865">
                        <a:latin typeface="微软雅黑" panose="020B0503020204020204" charset="-122"/>
                        <a:ea typeface="微软雅黑" panose="020B0503020204020204" charset="-122"/>
                      </a:endParaRPr>
                    </a:p>
                  </a:txBody>
                  <a:tcPr marL="121920" marR="121920" marT="60960" marB="60960" anchor="ctr"/>
                </a:tc>
              </a:tr>
              <a:tr h="789940">
                <a:tc>
                  <a:txBody>
                    <a:bodyPr/>
                    <a:lstStyle/>
                    <a:p>
                      <a:pPr algn="ctr">
                        <a:buNone/>
                      </a:pPr>
                      <a:r>
                        <a:rPr lang="zh-CN" altLang="en-US" sz="1865" b="1">
                          <a:latin typeface="微软雅黑" panose="020B0503020204020204" charset="-122"/>
                          <a:ea typeface="微软雅黑" panose="020B0503020204020204" charset="-122"/>
                          <a:cs typeface="Lato Regular"/>
                          <a:sym typeface="+mn-ea"/>
                        </a:rPr>
                        <a:t>资产总额≤ </a:t>
                      </a:r>
                      <a:r>
                        <a:rPr lang="en-US" altLang="zh-CN" sz="1865" b="1">
                          <a:latin typeface="微软雅黑" panose="020B0503020204020204" charset="-122"/>
                          <a:ea typeface="微软雅黑" panose="020B0503020204020204" charset="-122"/>
                          <a:cs typeface="Lato Regular"/>
                          <a:sym typeface="+mn-ea"/>
                        </a:rPr>
                        <a:t>5000</a:t>
                      </a:r>
                      <a:r>
                        <a:rPr lang="zh-CN" altLang="en-US" sz="1865" b="1">
                          <a:latin typeface="微软雅黑" panose="020B0503020204020204" charset="-122"/>
                          <a:ea typeface="微软雅黑" panose="020B0503020204020204" charset="-122"/>
                          <a:cs typeface="Lato Regular"/>
                          <a:sym typeface="+mn-ea"/>
                        </a:rPr>
                        <a:t>万元</a:t>
                      </a:r>
                      <a:endParaRPr lang="zh-CN" altLang="en-US" sz="1865" dirty="0">
                        <a:latin typeface="微软雅黑" panose="020B0503020204020204" charset="-122"/>
                        <a:ea typeface="微软雅黑" panose="020B0503020204020204" charset="-122"/>
                      </a:endParaRPr>
                    </a:p>
                  </a:txBody>
                  <a:tcPr marL="121920" marR="121920" marT="60960" marB="60960" anchor="ctr"/>
                </a:tc>
              </a:tr>
              <a:tr h="708660">
                <a:tc>
                  <a:txBody>
                    <a:bodyPr/>
                    <a:lstStyle/>
                    <a:p>
                      <a:pPr algn="ctr">
                        <a:buNone/>
                      </a:pPr>
                      <a:r>
                        <a:rPr lang="zh-CN" altLang="en-US" sz="1865" b="1">
                          <a:solidFill>
                            <a:schemeClr val="tx1"/>
                          </a:solidFill>
                          <a:latin typeface="微软雅黑" panose="020B0503020204020204" charset="-122"/>
                          <a:ea typeface="微软雅黑" panose="020B0503020204020204" charset="-122"/>
                          <a:cs typeface="Lato Regular"/>
                          <a:sym typeface="+mn-ea"/>
                        </a:rPr>
                        <a:t>年度应纳税所得额≤ </a:t>
                      </a:r>
                      <a:r>
                        <a:rPr lang="en-US" altLang="zh-CN" sz="1865" b="1">
                          <a:solidFill>
                            <a:schemeClr val="tx1"/>
                          </a:solidFill>
                          <a:latin typeface="微软雅黑" panose="020B0503020204020204" charset="-122"/>
                          <a:ea typeface="微软雅黑" panose="020B0503020204020204" charset="-122"/>
                          <a:cs typeface="Lato Regular"/>
                          <a:sym typeface="+mn-ea"/>
                        </a:rPr>
                        <a:t>300</a:t>
                      </a:r>
                      <a:r>
                        <a:rPr lang="zh-CN" altLang="en-US" sz="1865" b="1">
                          <a:solidFill>
                            <a:schemeClr val="tx1"/>
                          </a:solidFill>
                          <a:latin typeface="微软雅黑" panose="020B0503020204020204" charset="-122"/>
                          <a:ea typeface="微软雅黑" panose="020B0503020204020204" charset="-122"/>
                          <a:cs typeface="Lato Regular"/>
                          <a:sym typeface="+mn-ea"/>
                        </a:rPr>
                        <a:t>万元</a:t>
                      </a:r>
                      <a:endParaRPr lang="zh-CN" altLang="en-US" sz="1865" dirty="0">
                        <a:latin typeface="微软雅黑" panose="020B0503020204020204" charset="-122"/>
                        <a:ea typeface="微软雅黑" panose="020B0503020204020204" charset="-122"/>
                        <a:sym typeface="+mn-ea"/>
                      </a:endParaRPr>
                    </a:p>
                  </a:txBody>
                  <a:tcPr marL="121920" marR="121920" marT="60960" marB="60960" anchor="ctr"/>
                </a:tc>
              </a:tr>
            </a:tbl>
          </a:graphicData>
        </a:graphic>
      </p:graphicFrame>
      <p:sp>
        <p:nvSpPr>
          <p:cNvPr id="18" name="KSO_Shape"/>
          <p:cNvSpPr/>
          <p:nvPr>
            <p:custDataLst>
              <p:tags r:id="rId1"/>
            </p:custDataLst>
          </p:nvPr>
        </p:nvSpPr>
        <p:spPr bwMode="auto">
          <a:xfrm>
            <a:off x="438150" y="99695"/>
            <a:ext cx="810260" cy="729615"/>
          </a:xfrm>
          <a:custGeom>
            <a:avLst/>
            <a:gdLst>
              <a:gd name="T0" fmla="*/ 979217 w 2433638"/>
              <a:gd name="T1" fmla="*/ 1098870 h 2124076"/>
              <a:gd name="T2" fmla="*/ 173881 w 2433638"/>
              <a:gd name="T3" fmla="*/ 432901 h 2124076"/>
              <a:gd name="T4" fmla="*/ 155458 w 2433638"/>
              <a:gd name="T5" fmla="*/ 437460 h 2124076"/>
              <a:gd name="T6" fmla="*/ 139312 w 2433638"/>
              <a:gd name="T7" fmla="*/ 446991 h 2124076"/>
              <a:gd name="T8" fmla="*/ 126684 w 2433638"/>
              <a:gd name="T9" fmla="*/ 460667 h 2124076"/>
              <a:gd name="T10" fmla="*/ 118611 w 2433638"/>
              <a:gd name="T11" fmla="*/ 477036 h 2124076"/>
              <a:gd name="T12" fmla="*/ 115713 w 2433638"/>
              <a:gd name="T13" fmla="*/ 496099 h 2124076"/>
              <a:gd name="T14" fmla="*/ 117576 w 2433638"/>
              <a:gd name="T15" fmla="*/ 1502909 h 2124076"/>
              <a:gd name="T16" fmla="*/ 125029 w 2433638"/>
              <a:gd name="T17" fmla="*/ 1520107 h 2124076"/>
              <a:gd name="T18" fmla="*/ 137035 w 2433638"/>
              <a:gd name="T19" fmla="*/ 1534197 h 2124076"/>
              <a:gd name="T20" fmla="*/ 152560 w 2433638"/>
              <a:gd name="T21" fmla="*/ 1544350 h 2124076"/>
              <a:gd name="T22" fmla="*/ 170776 w 2433638"/>
              <a:gd name="T23" fmla="*/ 1549944 h 2124076"/>
              <a:gd name="T24" fmla="*/ 1002920 w 2433638"/>
              <a:gd name="T25" fmla="*/ 1550566 h 2124076"/>
              <a:gd name="T26" fmla="*/ 1021550 w 2433638"/>
              <a:gd name="T27" fmla="*/ 1545800 h 2124076"/>
              <a:gd name="T28" fmla="*/ 1037696 w 2433638"/>
              <a:gd name="T29" fmla="*/ 1536269 h 2124076"/>
              <a:gd name="T30" fmla="*/ 1050116 w 2433638"/>
              <a:gd name="T31" fmla="*/ 1522800 h 2124076"/>
              <a:gd name="T32" fmla="*/ 1058396 w 2433638"/>
              <a:gd name="T33" fmla="*/ 1506017 h 2124076"/>
              <a:gd name="T34" fmla="*/ 1061294 w 2433638"/>
              <a:gd name="T35" fmla="*/ 1487161 h 2124076"/>
              <a:gd name="T36" fmla="*/ 1061087 w 2433638"/>
              <a:gd name="T37" fmla="*/ 492784 h 2124076"/>
              <a:gd name="T38" fmla="*/ 1057361 w 2433638"/>
              <a:gd name="T39" fmla="*/ 474342 h 2124076"/>
              <a:gd name="T40" fmla="*/ 1048253 w 2433638"/>
              <a:gd name="T41" fmla="*/ 457973 h 2124076"/>
              <a:gd name="T42" fmla="*/ 1035212 w 2433638"/>
              <a:gd name="T43" fmla="*/ 445126 h 2124076"/>
              <a:gd name="T44" fmla="*/ 1018859 w 2433638"/>
              <a:gd name="T45" fmla="*/ 436424 h 2124076"/>
              <a:gd name="T46" fmla="*/ 999608 w 2433638"/>
              <a:gd name="T47" fmla="*/ 432694 h 2124076"/>
              <a:gd name="T48" fmla="*/ 1176801 w 2433638"/>
              <a:gd name="T49" fmla="*/ 1487161 h 2124076"/>
              <a:gd name="T50" fmla="*/ 1168728 w 2433638"/>
              <a:gd name="T51" fmla="*/ 1539792 h 2124076"/>
              <a:gd name="T52" fmla="*/ 1145957 w 2433638"/>
              <a:gd name="T53" fmla="*/ 1585998 h 2124076"/>
              <a:gd name="T54" fmla="*/ 1111182 w 2433638"/>
              <a:gd name="T55" fmla="*/ 1623502 h 2124076"/>
              <a:gd name="T56" fmla="*/ 1066469 w 2433638"/>
              <a:gd name="T57" fmla="*/ 1649818 h 2124076"/>
              <a:gd name="T58" fmla="*/ 1014719 w 2433638"/>
              <a:gd name="T59" fmla="*/ 1662871 h 2124076"/>
              <a:gd name="T60" fmla="*/ 153180 w 2433638"/>
              <a:gd name="T61" fmla="*/ 1661628 h 2124076"/>
              <a:gd name="T62" fmla="*/ 102466 w 2433638"/>
              <a:gd name="T63" fmla="*/ 1646295 h 2124076"/>
              <a:gd name="T64" fmla="*/ 59409 w 2433638"/>
              <a:gd name="T65" fmla="*/ 1617908 h 2124076"/>
              <a:gd name="T66" fmla="*/ 26289 w 2433638"/>
              <a:gd name="T67" fmla="*/ 1578746 h 2124076"/>
              <a:gd name="T68" fmla="*/ 6003 w 2433638"/>
              <a:gd name="T69" fmla="*/ 1531296 h 2124076"/>
              <a:gd name="T70" fmla="*/ 0 w 2433638"/>
              <a:gd name="T71" fmla="*/ 496099 h 2124076"/>
              <a:gd name="T72" fmla="*/ 8280 w 2433638"/>
              <a:gd name="T73" fmla="*/ 443676 h 2124076"/>
              <a:gd name="T74" fmla="*/ 31050 w 2433638"/>
              <a:gd name="T75" fmla="*/ 397469 h 2124076"/>
              <a:gd name="T76" fmla="*/ 66033 w 2433638"/>
              <a:gd name="T77" fmla="*/ 359965 h 2124076"/>
              <a:gd name="T78" fmla="*/ 110331 w 2433638"/>
              <a:gd name="T79" fmla="*/ 333442 h 2124076"/>
              <a:gd name="T80" fmla="*/ 162081 w 2433638"/>
              <a:gd name="T81" fmla="*/ 320596 h 2124076"/>
              <a:gd name="T82" fmla="*/ 1023827 w 2433638"/>
              <a:gd name="T83" fmla="*/ 321425 h 2124076"/>
              <a:gd name="T84" fmla="*/ 1074749 w 2433638"/>
              <a:gd name="T85" fmla="*/ 336966 h 2124076"/>
              <a:gd name="T86" fmla="*/ 1117806 w 2433638"/>
              <a:gd name="T87" fmla="*/ 365352 h 2124076"/>
              <a:gd name="T88" fmla="*/ 1150512 w 2433638"/>
              <a:gd name="T89" fmla="*/ 404514 h 2124076"/>
              <a:gd name="T90" fmla="*/ 1171005 w 2433638"/>
              <a:gd name="T91" fmla="*/ 451964 h 2124076"/>
              <a:gd name="T92" fmla="*/ 1176801 w 2433638"/>
              <a:gd name="T93" fmla="*/ 497443 h 2124076"/>
              <a:gd name="T94" fmla="*/ 1779124 w 2433638"/>
              <a:gd name="T95" fmla="*/ 2694 h 2124076"/>
              <a:gd name="T96" fmla="*/ 1821773 w 2433638"/>
              <a:gd name="T97" fmla="*/ 17411 h 2124076"/>
              <a:gd name="T98" fmla="*/ 1859246 w 2433638"/>
              <a:gd name="T99" fmla="*/ 44565 h 2124076"/>
              <a:gd name="T100" fmla="*/ 1887196 w 2433638"/>
              <a:gd name="T101" fmla="*/ 81253 h 2124076"/>
              <a:gd name="T102" fmla="*/ 1902101 w 2433638"/>
              <a:gd name="T103" fmla="*/ 122915 h 2124076"/>
              <a:gd name="T104" fmla="*/ 1904172 w 2433638"/>
              <a:gd name="T105" fmla="*/ 166444 h 2124076"/>
              <a:gd name="T106" fmla="*/ 1893406 w 2433638"/>
              <a:gd name="T107" fmla="*/ 209142 h 2124076"/>
              <a:gd name="T108" fmla="*/ 1870011 w 2433638"/>
              <a:gd name="T109" fmla="*/ 247696 h 2124076"/>
              <a:gd name="T110" fmla="*/ 1645796 w 2433638"/>
              <a:gd name="T111" fmla="*/ 39175 h 2124076"/>
              <a:gd name="T112" fmla="*/ 1684511 w 2433638"/>
              <a:gd name="T113" fmla="*/ 14302 h 2124076"/>
              <a:gd name="T114" fmla="*/ 1727160 w 2433638"/>
              <a:gd name="T115" fmla="*/ 1658 h 21240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433638" h="2124076">
                <a:moveTo>
                  <a:pt x="713371" y="1577975"/>
                </a:moveTo>
                <a:lnTo>
                  <a:pt x="804863" y="1667192"/>
                </a:lnTo>
                <a:lnTo>
                  <a:pt x="574675" y="1801813"/>
                </a:lnTo>
                <a:lnTo>
                  <a:pt x="713371" y="1577975"/>
                </a:lnTo>
                <a:close/>
                <a:moveTo>
                  <a:pt x="994071" y="1152525"/>
                </a:moveTo>
                <a:lnTo>
                  <a:pt x="1250950" y="1402947"/>
                </a:lnTo>
                <a:lnTo>
                  <a:pt x="852445" y="1631950"/>
                </a:lnTo>
                <a:lnTo>
                  <a:pt x="757237" y="1538868"/>
                </a:lnTo>
                <a:lnTo>
                  <a:pt x="994071" y="1152525"/>
                </a:lnTo>
                <a:close/>
                <a:moveTo>
                  <a:pt x="230859" y="552164"/>
                </a:moveTo>
                <a:lnTo>
                  <a:pt x="226364" y="552428"/>
                </a:lnTo>
                <a:lnTo>
                  <a:pt x="222133" y="552693"/>
                </a:lnTo>
                <a:lnTo>
                  <a:pt x="218166" y="553222"/>
                </a:lnTo>
                <a:lnTo>
                  <a:pt x="213935" y="553751"/>
                </a:lnTo>
                <a:lnTo>
                  <a:pt x="209968" y="554809"/>
                </a:lnTo>
                <a:lnTo>
                  <a:pt x="206266" y="555867"/>
                </a:lnTo>
                <a:lnTo>
                  <a:pt x="202299" y="557190"/>
                </a:lnTo>
                <a:lnTo>
                  <a:pt x="198597" y="558513"/>
                </a:lnTo>
                <a:lnTo>
                  <a:pt x="194895" y="560100"/>
                </a:lnTo>
                <a:lnTo>
                  <a:pt x="191457" y="561952"/>
                </a:lnTo>
                <a:lnTo>
                  <a:pt x="187755" y="564068"/>
                </a:lnTo>
                <a:lnTo>
                  <a:pt x="184582" y="565920"/>
                </a:lnTo>
                <a:lnTo>
                  <a:pt x="181144" y="568301"/>
                </a:lnTo>
                <a:lnTo>
                  <a:pt x="177971" y="570682"/>
                </a:lnTo>
                <a:lnTo>
                  <a:pt x="175062" y="573063"/>
                </a:lnTo>
                <a:lnTo>
                  <a:pt x="171888" y="575708"/>
                </a:lnTo>
                <a:lnTo>
                  <a:pt x="169244" y="578883"/>
                </a:lnTo>
                <a:lnTo>
                  <a:pt x="166599" y="581793"/>
                </a:lnTo>
                <a:lnTo>
                  <a:pt x="164219" y="584703"/>
                </a:lnTo>
                <a:lnTo>
                  <a:pt x="161839" y="588142"/>
                </a:lnTo>
                <a:lnTo>
                  <a:pt x="159724" y="591316"/>
                </a:lnTo>
                <a:lnTo>
                  <a:pt x="157608" y="594491"/>
                </a:lnTo>
                <a:lnTo>
                  <a:pt x="156022" y="598194"/>
                </a:lnTo>
                <a:lnTo>
                  <a:pt x="154435" y="601633"/>
                </a:lnTo>
                <a:lnTo>
                  <a:pt x="152848" y="605601"/>
                </a:lnTo>
                <a:lnTo>
                  <a:pt x="151526" y="609041"/>
                </a:lnTo>
                <a:lnTo>
                  <a:pt x="150204" y="613009"/>
                </a:lnTo>
                <a:lnTo>
                  <a:pt x="149411" y="616977"/>
                </a:lnTo>
                <a:lnTo>
                  <a:pt x="148882" y="620945"/>
                </a:lnTo>
                <a:lnTo>
                  <a:pt x="148088" y="624913"/>
                </a:lnTo>
                <a:lnTo>
                  <a:pt x="147824" y="629146"/>
                </a:lnTo>
                <a:lnTo>
                  <a:pt x="147824" y="633378"/>
                </a:lnTo>
                <a:lnTo>
                  <a:pt x="147824" y="1898686"/>
                </a:lnTo>
                <a:lnTo>
                  <a:pt x="147824" y="1902918"/>
                </a:lnTo>
                <a:lnTo>
                  <a:pt x="148088" y="1906887"/>
                </a:lnTo>
                <a:lnTo>
                  <a:pt x="148882" y="1911119"/>
                </a:lnTo>
                <a:lnTo>
                  <a:pt x="149411" y="1915087"/>
                </a:lnTo>
                <a:lnTo>
                  <a:pt x="150204" y="1918791"/>
                </a:lnTo>
                <a:lnTo>
                  <a:pt x="151526" y="1922759"/>
                </a:lnTo>
                <a:lnTo>
                  <a:pt x="152848" y="1926463"/>
                </a:lnTo>
                <a:lnTo>
                  <a:pt x="154435" y="1930166"/>
                </a:lnTo>
                <a:lnTo>
                  <a:pt x="156022" y="1933605"/>
                </a:lnTo>
                <a:lnTo>
                  <a:pt x="157608" y="1937309"/>
                </a:lnTo>
                <a:lnTo>
                  <a:pt x="159724" y="1940748"/>
                </a:lnTo>
                <a:lnTo>
                  <a:pt x="161839" y="1944187"/>
                </a:lnTo>
                <a:lnTo>
                  <a:pt x="164219" y="1947097"/>
                </a:lnTo>
                <a:lnTo>
                  <a:pt x="166599" y="1950272"/>
                </a:lnTo>
                <a:lnTo>
                  <a:pt x="169244" y="1953446"/>
                </a:lnTo>
                <a:lnTo>
                  <a:pt x="171888" y="1956091"/>
                </a:lnTo>
                <a:lnTo>
                  <a:pt x="175062" y="1958737"/>
                </a:lnTo>
                <a:lnTo>
                  <a:pt x="177971" y="1961382"/>
                </a:lnTo>
                <a:lnTo>
                  <a:pt x="181144" y="1963763"/>
                </a:lnTo>
                <a:lnTo>
                  <a:pt x="184582" y="1965880"/>
                </a:lnTo>
                <a:lnTo>
                  <a:pt x="187755" y="1967996"/>
                </a:lnTo>
                <a:lnTo>
                  <a:pt x="191457" y="1970112"/>
                </a:lnTo>
                <a:lnTo>
                  <a:pt x="194895" y="1971700"/>
                </a:lnTo>
                <a:lnTo>
                  <a:pt x="198597" y="1973551"/>
                </a:lnTo>
                <a:lnTo>
                  <a:pt x="202299" y="1974874"/>
                </a:lnTo>
                <a:lnTo>
                  <a:pt x="206266" y="1976197"/>
                </a:lnTo>
                <a:lnTo>
                  <a:pt x="209968" y="1977255"/>
                </a:lnTo>
                <a:lnTo>
                  <a:pt x="213935" y="1978049"/>
                </a:lnTo>
                <a:lnTo>
                  <a:pt x="218166" y="1978842"/>
                </a:lnTo>
                <a:lnTo>
                  <a:pt x="222133" y="1979636"/>
                </a:lnTo>
                <a:lnTo>
                  <a:pt x="226364" y="1979900"/>
                </a:lnTo>
                <a:lnTo>
                  <a:pt x="230859" y="1979900"/>
                </a:lnTo>
                <a:lnTo>
                  <a:pt x="1273033" y="1979900"/>
                </a:lnTo>
                <a:lnTo>
                  <a:pt x="1276999" y="1979900"/>
                </a:lnTo>
                <a:lnTo>
                  <a:pt x="1281230" y="1979636"/>
                </a:lnTo>
                <a:lnTo>
                  <a:pt x="1285461" y="1978842"/>
                </a:lnTo>
                <a:lnTo>
                  <a:pt x="1289693" y="1978049"/>
                </a:lnTo>
                <a:lnTo>
                  <a:pt x="1293395" y="1977255"/>
                </a:lnTo>
                <a:lnTo>
                  <a:pt x="1297626" y="1976197"/>
                </a:lnTo>
                <a:lnTo>
                  <a:pt x="1301593" y="1974874"/>
                </a:lnTo>
                <a:lnTo>
                  <a:pt x="1305030" y="1973551"/>
                </a:lnTo>
                <a:lnTo>
                  <a:pt x="1308997" y="1971700"/>
                </a:lnTo>
                <a:lnTo>
                  <a:pt x="1312435" y="1970112"/>
                </a:lnTo>
                <a:lnTo>
                  <a:pt x="1315873" y="1967996"/>
                </a:lnTo>
                <a:lnTo>
                  <a:pt x="1319310" y="1965880"/>
                </a:lnTo>
                <a:lnTo>
                  <a:pt x="1322484" y="1963763"/>
                </a:lnTo>
                <a:lnTo>
                  <a:pt x="1325657" y="1961382"/>
                </a:lnTo>
                <a:lnTo>
                  <a:pt x="1328566" y="1958737"/>
                </a:lnTo>
                <a:lnTo>
                  <a:pt x="1331475" y="1956091"/>
                </a:lnTo>
                <a:lnTo>
                  <a:pt x="1334119" y="1953446"/>
                </a:lnTo>
                <a:lnTo>
                  <a:pt x="1336764" y="1950272"/>
                </a:lnTo>
                <a:lnTo>
                  <a:pt x="1339144" y="1947097"/>
                </a:lnTo>
                <a:lnTo>
                  <a:pt x="1341524" y="1944187"/>
                </a:lnTo>
                <a:lnTo>
                  <a:pt x="1343639" y="1940748"/>
                </a:lnTo>
                <a:lnTo>
                  <a:pt x="1345755" y="1937309"/>
                </a:lnTo>
                <a:lnTo>
                  <a:pt x="1347606" y="1933605"/>
                </a:lnTo>
                <a:lnTo>
                  <a:pt x="1349457" y="1930166"/>
                </a:lnTo>
                <a:lnTo>
                  <a:pt x="1350779" y="1926463"/>
                </a:lnTo>
                <a:lnTo>
                  <a:pt x="1352101" y="1922759"/>
                </a:lnTo>
                <a:lnTo>
                  <a:pt x="1353159" y="1918791"/>
                </a:lnTo>
                <a:lnTo>
                  <a:pt x="1354217" y="1915087"/>
                </a:lnTo>
                <a:lnTo>
                  <a:pt x="1354746" y="1911119"/>
                </a:lnTo>
                <a:lnTo>
                  <a:pt x="1355275" y="1906887"/>
                </a:lnTo>
                <a:lnTo>
                  <a:pt x="1355539" y="1902918"/>
                </a:lnTo>
                <a:lnTo>
                  <a:pt x="1355804" y="1898686"/>
                </a:lnTo>
                <a:lnTo>
                  <a:pt x="1355804" y="1327749"/>
                </a:lnTo>
                <a:lnTo>
                  <a:pt x="1312492" y="1370013"/>
                </a:lnTo>
                <a:lnTo>
                  <a:pt x="1031875" y="1095852"/>
                </a:lnTo>
                <a:lnTo>
                  <a:pt x="1355804" y="779295"/>
                </a:lnTo>
                <a:lnTo>
                  <a:pt x="1355804" y="633378"/>
                </a:lnTo>
                <a:lnTo>
                  <a:pt x="1355539" y="629146"/>
                </a:lnTo>
                <a:lnTo>
                  <a:pt x="1355275" y="624913"/>
                </a:lnTo>
                <a:lnTo>
                  <a:pt x="1354746" y="620945"/>
                </a:lnTo>
                <a:lnTo>
                  <a:pt x="1354217" y="616977"/>
                </a:lnTo>
                <a:lnTo>
                  <a:pt x="1353159" y="613009"/>
                </a:lnTo>
                <a:lnTo>
                  <a:pt x="1352101" y="609041"/>
                </a:lnTo>
                <a:lnTo>
                  <a:pt x="1350779" y="605601"/>
                </a:lnTo>
                <a:lnTo>
                  <a:pt x="1349457" y="601633"/>
                </a:lnTo>
                <a:lnTo>
                  <a:pt x="1347606" y="598194"/>
                </a:lnTo>
                <a:lnTo>
                  <a:pt x="1345755" y="594491"/>
                </a:lnTo>
                <a:lnTo>
                  <a:pt x="1343639" y="591316"/>
                </a:lnTo>
                <a:lnTo>
                  <a:pt x="1341524" y="588142"/>
                </a:lnTo>
                <a:lnTo>
                  <a:pt x="1339144" y="584703"/>
                </a:lnTo>
                <a:lnTo>
                  <a:pt x="1336764" y="581793"/>
                </a:lnTo>
                <a:lnTo>
                  <a:pt x="1334119" y="578883"/>
                </a:lnTo>
                <a:lnTo>
                  <a:pt x="1331475" y="575708"/>
                </a:lnTo>
                <a:lnTo>
                  <a:pt x="1328566" y="573063"/>
                </a:lnTo>
                <a:lnTo>
                  <a:pt x="1325657" y="570682"/>
                </a:lnTo>
                <a:lnTo>
                  <a:pt x="1322484" y="568301"/>
                </a:lnTo>
                <a:lnTo>
                  <a:pt x="1319310" y="565920"/>
                </a:lnTo>
                <a:lnTo>
                  <a:pt x="1315873" y="564068"/>
                </a:lnTo>
                <a:lnTo>
                  <a:pt x="1312435" y="561952"/>
                </a:lnTo>
                <a:lnTo>
                  <a:pt x="1308997" y="560100"/>
                </a:lnTo>
                <a:lnTo>
                  <a:pt x="1305030" y="558513"/>
                </a:lnTo>
                <a:lnTo>
                  <a:pt x="1301593" y="557190"/>
                </a:lnTo>
                <a:lnTo>
                  <a:pt x="1297626" y="555867"/>
                </a:lnTo>
                <a:lnTo>
                  <a:pt x="1293395" y="554809"/>
                </a:lnTo>
                <a:lnTo>
                  <a:pt x="1289693" y="553751"/>
                </a:lnTo>
                <a:lnTo>
                  <a:pt x="1285461" y="553222"/>
                </a:lnTo>
                <a:lnTo>
                  <a:pt x="1281230" y="552693"/>
                </a:lnTo>
                <a:lnTo>
                  <a:pt x="1276999" y="552428"/>
                </a:lnTo>
                <a:lnTo>
                  <a:pt x="1273033" y="552164"/>
                </a:lnTo>
                <a:lnTo>
                  <a:pt x="230859" y="552164"/>
                </a:lnTo>
                <a:close/>
                <a:moveTo>
                  <a:pt x="1950691" y="197947"/>
                </a:moveTo>
                <a:lnTo>
                  <a:pt x="2231837" y="472902"/>
                </a:lnTo>
                <a:lnTo>
                  <a:pt x="1503363" y="1183758"/>
                </a:lnTo>
                <a:lnTo>
                  <a:pt x="1503363" y="1898686"/>
                </a:lnTo>
                <a:lnTo>
                  <a:pt x="1503099" y="1910326"/>
                </a:lnTo>
                <a:lnTo>
                  <a:pt x="1502305" y="1921701"/>
                </a:lnTo>
                <a:lnTo>
                  <a:pt x="1500719" y="1933076"/>
                </a:lnTo>
                <a:lnTo>
                  <a:pt x="1498603" y="1944187"/>
                </a:lnTo>
                <a:lnTo>
                  <a:pt x="1495959" y="1955033"/>
                </a:lnTo>
                <a:lnTo>
                  <a:pt x="1493050" y="1965880"/>
                </a:lnTo>
                <a:lnTo>
                  <a:pt x="1489348" y="1976197"/>
                </a:lnTo>
                <a:lnTo>
                  <a:pt x="1485381" y="1986249"/>
                </a:lnTo>
                <a:lnTo>
                  <a:pt x="1480621" y="1996567"/>
                </a:lnTo>
                <a:lnTo>
                  <a:pt x="1475332" y="2006090"/>
                </a:lnTo>
                <a:lnTo>
                  <a:pt x="1469779" y="2015614"/>
                </a:lnTo>
                <a:lnTo>
                  <a:pt x="1463961" y="2024873"/>
                </a:lnTo>
                <a:lnTo>
                  <a:pt x="1457614" y="2033338"/>
                </a:lnTo>
                <a:lnTo>
                  <a:pt x="1450739" y="2042068"/>
                </a:lnTo>
                <a:lnTo>
                  <a:pt x="1443334" y="2050004"/>
                </a:lnTo>
                <a:lnTo>
                  <a:pt x="1435930" y="2057940"/>
                </a:lnTo>
                <a:lnTo>
                  <a:pt x="1427997" y="2065612"/>
                </a:lnTo>
                <a:lnTo>
                  <a:pt x="1419535" y="2072755"/>
                </a:lnTo>
                <a:lnTo>
                  <a:pt x="1410543" y="2079104"/>
                </a:lnTo>
                <a:lnTo>
                  <a:pt x="1401817" y="2085453"/>
                </a:lnTo>
                <a:lnTo>
                  <a:pt x="1392561" y="2091273"/>
                </a:lnTo>
                <a:lnTo>
                  <a:pt x="1382777" y="2096828"/>
                </a:lnTo>
                <a:lnTo>
                  <a:pt x="1372992" y="2101855"/>
                </a:lnTo>
                <a:lnTo>
                  <a:pt x="1362415" y="2106352"/>
                </a:lnTo>
                <a:lnTo>
                  <a:pt x="1352101" y="2110320"/>
                </a:lnTo>
                <a:lnTo>
                  <a:pt x="1341259" y="2114024"/>
                </a:lnTo>
                <a:lnTo>
                  <a:pt x="1330417" y="2116934"/>
                </a:lnTo>
                <a:lnTo>
                  <a:pt x="1319310" y="2119314"/>
                </a:lnTo>
                <a:lnTo>
                  <a:pt x="1307939" y="2121431"/>
                </a:lnTo>
                <a:lnTo>
                  <a:pt x="1296304" y="2123018"/>
                </a:lnTo>
                <a:lnTo>
                  <a:pt x="1284933" y="2123812"/>
                </a:lnTo>
                <a:lnTo>
                  <a:pt x="1273033" y="2124076"/>
                </a:lnTo>
                <a:lnTo>
                  <a:pt x="230859" y="2124076"/>
                </a:lnTo>
                <a:lnTo>
                  <a:pt x="218959" y="2123812"/>
                </a:lnTo>
                <a:lnTo>
                  <a:pt x="207059" y="2123018"/>
                </a:lnTo>
                <a:lnTo>
                  <a:pt x="195688" y="2121431"/>
                </a:lnTo>
                <a:lnTo>
                  <a:pt x="184582" y="2119314"/>
                </a:lnTo>
                <a:lnTo>
                  <a:pt x="173211" y="2116934"/>
                </a:lnTo>
                <a:lnTo>
                  <a:pt x="162104" y="2114024"/>
                </a:lnTo>
                <a:lnTo>
                  <a:pt x="151526" y="2110320"/>
                </a:lnTo>
                <a:lnTo>
                  <a:pt x="140948" y="2106352"/>
                </a:lnTo>
                <a:lnTo>
                  <a:pt x="130900" y="2101855"/>
                </a:lnTo>
                <a:lnTo>
                  <a:pt x="120851" y="2096828"/>
                </a:lnTo>
                <a:lnTo>
                  <a:pt x="111331" y="2091273"/>
                </a:lnTo>
                <a:lnTo>
                  <a:pt x="101811" y="2085453"/>
                </a:lnTo>
                <a:lnTo>
                  <a:pt x="92820" y="2079104"/>
                </a:lnTo>
                <a:lnTo>
                  <a:pt x="84357" y="2072755"/>
                </a:lnTo>
                <a:lnTo>
                  <a:pt x="75895" y="2065612"/>
                </a:lnTo>
                <a:lnTo>
                  <a:pt x="67962" y="2057940"/>
                </a:lnTo>
                <a:lnTo>
                  <a:pt x="60293" y="2050004"/>
                </a:lnTo>
                <a:lnTo>
                  <a:pt x="53153" y="2042068"/>
                </a:lnTo>
                <a:lnTo>
                  <a:pt x="46278" y="2033338"/>
                </a:lnTo>
                <a:lnTo>
                  <a:pt x="39666" y="2024873"/>
                </a:lnTo>
                <a:lnTo>
                  <a:pt x="33584" y="2015614"/>
                </a:lnTo>
                <a:lnTo>
                  <a:pt x="28031" y="2006090"/>
                </a:lnTo>
                <a:lnTo>
                  <a:pt x="23006" y="1996567"/>
                </a:lnTo>
                <a:lnTo>
                  <a:pt x="18511" y="1986249"/>
                </a:lnTo>
                <a:lnTo>
                  <a:pt x="14280" y="1976197"/>
                </a:lnTo>
                <a:lnTo>
                  <a:pt x="10578" y="1965880"/>
                </a:lnTo>
                <a:lnTo>
                  <a:pt x="7669" y="1955033"/>
                </a:lnTo>
                <a:lnTo>
                  <a:pt x="4760" y="1944187"/>
                </a:lnTo>
                <a:lnTo>
                  <a:pt x="2909" y="1933076"/>
                </a:lnTo>
                <a:lnTo>
                  <a:pt x="1322" y="1921701"/>
                </a:lnTo>
                <a:lnTo>
                  <a:pt x="529" y="1910326"/>
                </a:lnTo>
                <a:lnTo>
                  <a:pt x="0" y="1898686"/>
                </a:lnTo>
                <a:lnTo>
                  <a:pt x="0" y="633378"/>
                </a:lnTo>
                <a:lnTo>
                  <a:pt x="529" y="621739"/>
                </a:lnTo>
                <a:lnTo>
                  <a:pt x="1322" y="610363"/>
                </a:lnTo>
                <a:lnTo>
                  <a:pt x="2909" y="598988"/>
                </a:lnTo>
                <a:lnTo>
                  <a:pt x="4760" y="587613"/>
                </a:lnTo>
                <a:lnTo>
                  <a:pt x="7669" y="577031"/>
                </a:lnTo>
                <a:lnTo>
                  <a:pt x="10578" y="566449"/>
                </a:lnTo>
                <a:lnTo>
                  <a:pt x="14280" y="555867"/>
                </a:lnTo>
                <a:lnTo>
                  <a:pt x="18511" y="545550"/>
                </a:lnTo>
                <a:lnTo>
                  <a:pt x="23006" y="535762"/>
                </a:lnTo>
                <a:lnTo>
                  <a:pt x="28031" y="525974"/>
                </a:lnTo>
                <a:lnTo>
                  <a:pt x="33584" y="516451"/>
                </a:lnTo>
                <a:lnTo>
                  <a:pt x="39666" y="507456"/>
                </a:lnTo>
                <a:lnTo>
                  <a:pt x="46278" y="498462"/>
                </a:lnTo>
                <a:lnTo>
                  <a:pt x="53153" y="489996"/>
                </a:lnTo>
                <a:lnTo>
                  <a:pt x="60293" y="481795"/>
                </a:lnTo>
                <a:lnTo>
                  <a:pt x="67962" y="474124"/>
                </a:lnTo>
                <a:lnTo>
                  <a:pt x="75895" y="466717"/>
                </a:lnTo>
                <a:lnTo>
                  <a:pt x="84357" y="459574"/>
                </a:lnTo>
                <a:lnTo>
                  <a:pt x="92820" y="452696"/>
                </a:lnTo>
                <a:lnTo>
                  <a:pt x="101811" y="446347"/>
                </a:lnTo>
                <a:lnTo>
                  <a:pt x="111331" y="440527"/>
                </a:lnTo>
                <a:lnTo>
                  <a:pt x="120851" y="435236"/>
                </a:lnTo>
                <a:lnTo>
                  <a:pt x="130900" y="430474"/>
                </a:lnTo>
                <a:lnTo>
                  <a:pt x="140948" y="425712"/>
                </a:lnTo>
                <a:lnTo>
                  <a:pt x="151526" y="421744"/>
                </a:lnTo>
                <a:lnTo>
                  <a:pt x="162104" y="418305"/>
                </a:lnTo>
                <a:lnTo>
                  <a:pt x="173211" y="415131"/>
                </a:lnTo>
                <a:lnTo>
                  <a:pt x="184582" y="412485"/>
                </a:lnTo>
                <a:lnTo>
                  <a:pt x="195688" y="410634"/>
                </a:lnTo>
                <a:lnTo>
                  <a:pt x="207059" y="409311"/>
                </a:lnTo>
                <a:lnTo>
                  <a:pt x="218959" y="408253"/>
                </a:lnTo>
                <a:lnTo>
                  <a:pt x="230859" y="407988"/>
                </a:lnTo>
                <a:lnTo>
                  <a:pt x="1273033" y="407988"/>
                </a:lnTo>
                <a:lnTo>
                  <a:pt x="1284933" y="408253"/>
                </a:lnTo>
                <a:lnTo>
                  <a:pt x="1296304" y="409311"/>
                </a:lnTo>
                <a:lnTo>
                  <a:pt x="1307939" y="410369"/>
                </a:lnTo>
                <a:lnTo>
                  <a:pt x="1319310" y="412485"/>
                </a:lnTo>
                <a:lnTo>
                  <a:pt x="1330417" y="415131"/>
                </a:lnTo>
                <a:lnTo>
                  <a:pt x="1341259" y="418305"/>
                </a:lnTo>
                <a:lnTo>
                  <a:pt x="1352101" y="421744"/>
                </a:lnTo>
                <a:lnTo>
                  <a:pt x="1362415" y="425712"/>
                </a:lnTo>
                <a:lnTo>
                  <a:pt x="1372992" y="430210"/>
                </a:lnTo>
                <a:lnTo>
                  <a:pt x="1382777" y="435236"/>
                </a:lnTo>
                <a:lnTo>
                  <a:pt x="1392561" y="440527"/>
                </a:lnTo>
                <a:lnTo>
                  <a:pt x="1401817" y="446347"/>
                </a:lnTo>
                <a:lnTo>
                  <a:pt x="1410543" y="452696"/>
                </a:lnTo>
                <a:lnTo>
                  <a:pt x="1419535" y="459574"/>
                </a:lnTo>
                <a:lnTo>
                  <a:pt x="1427997" y="466452"/>
                </a:lnTo>
                <a:lnTo>
                  <a:pt x="1435930" y="473859"/>
                </a:lnTo>
                <a:lnTo>
                  <a:pt x="1443334" y="481795"/>
                </a:lnTo>
                <a:lnTo>
                  <a:pt x="1450739" y="489996"/>
                </a:lnTo>
                <a:lnTo>
                  <a:pt x="1457614" y="498462"/>
                </a:lnTo>
                <a:lnTo>
                  <a:pt x="1463961" y="507456"/>
                </a:lnTo>
                <a:lnTo>
                  <a:pt x="1469779" y="516451"/>
                </a:lnTo>
                <a:lnTo>
                  <a:pt x="1475332" y="525974"/>
                </a:lnTo>
                <a:lnTo>
                  <a:pt x="1480621" y="535762"/>
                </a:lnTo>
                <a:lnTo>
                  <a:pt x="1485381" y="545550"/>
                </a:lnTo>
                <a:lnTo>
                  <a:pt x="1489348" y="555867"/>
                </a:lnTo>
                <a:lnTo>
                  <a:pt x="1493050" y="566449"/>
                </a:lnTo>
                <a:lnTo>
                  <a:pt x="1495959" y="577031"/>
                </a:lnTo>
                <a:lnTo>
                  <a:pt x="1498603" y="587613"/>
                </a:lnTo>
                <a:lnTo>
                  <a:pt x="1500719" y="598988"/>
                </a:lnTo>
                <a:lnTo>
                  <a:pt x="1502305" y="610363"/>
                </a:lnTo>
                <a:lnTo>
                  <a:pt x="1503099" y="621739"/>
                </a:lnTo>
                <a:lnTo>
                  <a:pt x="1503363" y="633378"/>
                </a:lnTo>
                <a:lnTo>
                  <a:pt x="1503363" y="635094"/>
                </a:lnTo>
                <a:lnTo>
                  <a:pt x="1950691" y="197947"/>
                </a:lnTo>
                <a:close/>
                <a:moveTo>
                  <a:pt x="2235011" y="0"/>
                </a:moveTo>
                <a:lnTo>
                  <a:pt x="2244532" y="265"/>
                </a:lnTo>
                <a:lnTo>
                  <a:pt x="2254054" y="794"/>
                </a:lnTo>
                <a:lnTo>
                  <a:pt x="2263575" y="2117"/>
                </a:lnTo>
                <a:lnTo>
                  <a:pt x="2272832" y="3440"/>
                </a:lnTo>
                <a:lnTo>
                  <a:pt x="2282354" y="5557"/>
                </a:lnTo>
                <a:lnTo>
                  <a:pt x="2291611" y="7939"/>
                </a:lnTo>
                <a:lnTo>
                  <a:pt x="2300867" y="11115"/>
                </a:lnTo>
                <a:lnTo>
                  <a:pt x="2309860" y="14290"/>
                </a:lnTo>
                <a:lnTo>
                  <a:pt x="2318588" y="18260"/>
                </a:lnTo>
                <a:lnTo>
                  <a:pt x="2327316" y="22229"/>
                </a:lnTo>
                <a:lnTo>
                  <a:pt x="2336044" y="26728"/>
                </a:lnTo>
                <a:lnTo>
                  <a:pt x="2344243" y="32021"/>
                </a:lnTo>
                <a:lnTo>
                  <a:pt x="2352442" y="37578"/>
                </a:lnTo>
                <a:lnTo>
                  <a:pt x="2360376" y="43400"/>
                </a:lnTo>
                <a:lnTo>
                  <a:pt x="2368046" y="50016"/>
                </a:lnTo>
                <a:lnTo>
                  <a:pt x="2375187" y="56897"/>
                </a:lnTo>
                <a:lnTo>
                  <a:pt x="2382328" y="64042"/>
                </a:lnTo>
                <a:lnTo>
                  <a:pt x="2388940" y="71451"/>
                </a:lnTo>
                <a:lnTo>
                  <a:pt x="2395024" y="79126"/>
                </a:lnTo>
                <a:lnTo>
                  <a:pt x="2400842" y="87065"/>
                </a:lnTo>
                <a:lnTo>
                  <a:pt x="2406132" y="95533"/>
                </a:lnTo>
                <a:lnTo>
                  <a:pt x="2410893" y="103737"/>
                </a:lnTo>
                <a:lnTo>
                  <a:pt x="2415124" y="112205"/>
                </a:lnTo>
                <a:lnTo>
                  <a:pt x="2418827" y="120938"/>
                </a:lnTo>
                <a:lnTo>
                  <a:pt x="2422265" y="129671"/>
                </a:lnTo>
                <a:lnTo>
                  <a:pt x="2425175" y="138669"/>
                </a:lnTo>
                <a:lnTo>
                  <a:pt x="2427820" y="147666"/>
                </a:lnTo>
                <a:lnTo>
                  <a:pt x="2429935" y="156928"/>
                </a:lnTo>
                <a:lnTo>
                  <a:pt x="2431522" y="165926"/>
                </a:lnTo>
                <a:lnTo>
                  <a:pt x="2432580" y="175188"/>
                </a:lnTo>
                <a:lnTo>
                  <a:pt x="2433109" y="184450"/>
                </a:lnTo>
                <a:lnTo>
                  <a:pt x="2433638" y="193713"/>
                </a:lnTo>
                <a:lnTo>
                  <a:pt x="2433109" y="203239"/>
                </a:lnTo>
                <a:lnTo>
                  <a:pt x="2432580" y="212502"/>
                </a:lnTo>
                <a:lnTo>
                  <a:pt x="2431522" y="221764"/>
                </a:lnTo>
                <a:lnTo>
                  <a:pt x="2429935" y="231026"/>
                </a:lnTo>
                <a:lnTo>
                  <a:pt x="2427820" y="240024"/>
                </a:lnTo>
                <a:lnTo>
                  <a:pt x="2425175" y="249021"/>
                </a:lnTo>
                <a:lnTo>
                  <a:pt x="2422265" y="258019"/>
                </a:lnTo>
                <a:lnTo>
                  <a:pt x="2418827" y="267016"/>
                </a:lnTo>
                <a:lnTo>
                  <a:pt x="2415124" y="275485"/>
                </a:lnTo>
                <a:lnTo>
                  <a:pt x="2410893" y="283953"/>
                </a:lnTo>
                <a:lnTo>
                  <a:pt x="2406132" y="292157"/>
                </a:lnTo>
                <a:lnTo>
                  <a:pt x="2400842" y="300625"/>
                </a:lnTo>
                <a:lnTo>
                  <a:pt x="2395024" y="308564"/>
                </a:lnTo>
                <a:lnTo>
                  <a:pt x="2388940" y="316238"/>
                </a:lnTo>
                <a:lnTo>
                  <a:pt x="2382328" y="323648"/>
                </a:lnTo>
                <a:lnTo>
                  <a:pt x="2375187" y="330793"/>
                </a:lnTo>
                <a:lnTo>
                  <a:pt x="2295842" y="408596"/>
                </a:lnTo>
                <a:lnTo>
                  <a:pt x="2015490" y="134434"/>
                </a:lnTo>
                <a:lnTo>
                  <a:pt x="2095099" y="56897"/>
                </a:lnTo>
                <a:lnTo>
                  <a:pt x="2102505" y="50016"/>
                </a:lnTo>
                <a:lnTo>
                  <a:pt x="2110175" y="43400"/>
                </a:lnTo>
                <a:lnTo>
                  <a:pt x="2117845" y="37578"/>
                </a:lnTo>
                <a:lnTo>
                  <a:pt x="2126044" y="32021"/>
                </a:lnTo>
                <a:lnTo>
                  <a:pt x="2134507" y="26728"/>
                </a:lnTo>
                <a:lnTo>
                  <a:pt x="2142971" y="22229"/>
                </a:lnTo>
                <a:lnTo>
                  <a:pt x="2151963" y="18260"/>
                </a:lnTo>
                <a:lnTo>
                  <a:pt x="2160427" y="14290"/>
                </a:lnTo>
                <a:lnTo>
                  <a:pt x="2169684" y="11115"/>
                </a:lnTo>
                <a:lnTo>
                  <a:pt x="2178676" y="7939"/>
                </a:lnTo>
                <a:lnTo>
                  <a:pt x="2187933" y="5557"/>
                </a:lnTo>
                <a:lnTo>
                  <a:pt x="2197454" y="3440"/>
                </a:lnTo>
                <a:lnTo>
                  <a:pt x="2206447" y="2117"/>
                </a:lnTo>
                <a:lnTo>
                  <a:pt x="2215968" y="794"/>
                </a:lnTo>
                <a:lnTo>
                  <a:pt x="2225490" y="265"/>
                </a:lnTo>
                <a:lnTo>
                  <a:pt x="2235011" y="0"/>
                </a:lnTo>
                <a:close/>
              </a:path>
            </a:pathLst>
          </a:custGeom>
          <a:solidFill>
            <a:srgbClr val="1F74AD"/>
          </a:solidFill>
          <a:ln>
            <a:noFill/>
          </a:ln>
          <a:extLst>
            <a:ext uri="{91240B29-F687-4F45-9708-019B960494DF}">
              <a14:hiddenLine xmlns:a14="http://schemas.microsoft.com/office/drawing/2010/main" w="9525">
                <a:solidFill>
                  <a:srgbClr val="000000"/>
                </a:solidFill>
                <a:round/>
              </a14:hiddenLine>
            </a:ext>
          </a:extLst>
        </p:spPr>
        <p:txBody>
          <a:bodyPr anchor="ctr">
            <a:normAutofit lnSpcReduction="20000"/>
            <a:scene3d>
              <a:camera prst="orthographicFront"/>
              <a:lightRig rig="threePt" dir="t"/>
            </a:scene3d>
            <a:sp3d contourW="12700">
              <a:contourClr>
                <a:srgbClr val="FFFFFF"/>
              </a:contourClr>
            </a:sp3d>
          </a:bodyPr>
          <a:p>
            <a:pPr algn="l"/>
            <a:endParaRPr lang="zh-CN" altLang="en-US" sz="1350">
              <a:solidFill>
                <a:srgbClr val="FFFFFF"/>
              </a:solidFill>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03064" y="1481667"/>
            <a:ext cx="9558867" cy="1539240"/>
          </a:xfrm>
          <a:prstGeom prst="rect">
            <a:avLst/>
          </a:prstGeom>
        </p:spPr>
        <p:txBody>
          <a:bodyPr lIns="121913" tIns="60956" rIns="121913" bIns="60956">
            <a:spAutoFit/>
          </a:bodyPr>
          <a:lstStyle/>
          <a:p>
            <a:pPr defTabSz="685800" eaLnBrk="1" fontAlgn="auto" hangingPunct="1">
              <a:lnSpc>
                <a:spcPct val="150000"/>
              </a:lnSpc>
              <a:spcBef>
                <a:spcPts val="0"/>
              </a:spcBef>
              <a:spcAft>
                <a:spcPts val="0"/>
              </a:spcAft>
              <a:buFont typeface="Wingdings" panose="05000000000000000000" pitchFamily="2" charset="2"/>
              <a:buChar char="u"/>
              <a:defRPr/>
            </a:pPr>
            <a:r>
              <a:rPr lang="zh-CN" altLang="en-US" sz="2135" b="1" dirty="0">
                <a:solidFill>
                  <a:srgbClr val="01ACBE"/>
                </a:solidFill>
                <a:latin typeface="华文中宋" panose="02010600040101010101" pitchFamily="2" charset="-122"/>
                <a:ea typeface="华文中宋" panose="02010600040101010101" pitchFamily="2" charset="-122"/>
              </a:rPr>
              <a:t>从业人数：</a:t>
            </a:r>
            <a:r>
              <a:rPr lang="zh-CN" altLang="en-US" sz="1865" dirty="0">
                <a:solidFill>
                  <a:schemeClr val="accent1">
                    <a:lumMod val="50000"/>
                  </a:schemeClr>
                </a:solidFill>
                <a:latin typeface="华文中宋" panose="02010600040101010101" pitchFamily="2" charset="-122"/>
                <a:ea typeface="华文中宋" panose="02010600040101010101" pitchFamily="2" charset="-122"/>
              </a:rPr>
              <a:t>包括与企业建立劳动关系的职工人数和</a:t>
            </a:r>
            <a:r>
              <a:rPr lang="zh-CN" altLang="en-US" sz="1865" b="1" dirty="0">
                <a:solidFill>
                  <a:srgbClr val="FF0000"/>
                </a:solidFill>
                <a:latin typeface="华文中宋" panose="02010600040101010101" pitchFamily="2" charset="-122"/>
                <a:ea typeface="华文中宋" panose="02010600040101010101" pitchFamily="2" charset="-122"/>
              </a:rPr>
              <a:t>企业接受的劳务派遣用工人数</a:t>
            </a:r>
            <a:r>
              <a:rPr lang="zh-CN" altLang="en-US" sz="1865" dirty="0">
                <a:solidFill>
                  <a:schemeClr val="accent1">
                    <a:lumMod val="50000"/>
                  </a:schemeClr>
                </a:solidFill>
                <a:latin typeface="华文中宋" panose="02010600040101010101" pitchFamily="2" charset="-122"/>
                <a:ea typeface="华文中宋" panose="02010600040101010101" pitchFamily="2" charset="-122"/>
              </a:rPr>
              <a:t>。</a:t>
            </a:r>
            <a:endParaRPr lang="en-US" altLang="zh-CN" sz="1865" dirty="0">
              <a:solidFill>
                <a:schemeClr val="accent1">
                  <a:lumMod val="50000"/>
                </a:schemeClr>
              </a:solidFill>
              <a:latin typeface="华文中宋" panose="02010600040101010101" pitchFamily="2" charset="-122"/>
              <a:ea typeface="华文中宋" panose="02010600040101010101" pitchFamily="2" charset="-122"/>
            </a:endParaRPr>
          </a:p>
          <a:p>
            <a:pPr defTabSz="685800" eaLnBrk="1" fontAlgn="auto" hangingPunct="1">
              <a:lnSpc>
                <a:spcPct val="150000"/>
              </a:lnSpc>
              <a:spcBef>
                <a:spcPts val="0"/>
              </a:spcBef>
              <a:spcAft>
                <a:spcPts val="0"/>
              </a:spcAft>
              <a:buFont typeface="Wingdings" panose="05000000000000000000" pitchFamily="2" charset="2"/>
              <a:buChar char="u"/>
              <a:defRPr/>
            </a:pPr>
            <a:r>
              <a:rPr lang="zh-CN" altLang="en-US" sz="1865" dirty="0">
                <a:solidFill>
                  <a:schemeClr val="accent1">
                    <a:lumMod val="50000"/>
                  </a:schemeClr>
                </a:solidFill>
                <a:latin typeface="华文中宋" panose="02010600040101010101" pitchFamily="2" charset="-122"/>
                <a:ea typeface="华文中宋" panose="02010600040101010101" pitchFamily="2" charset="-122"/>
              </a:rPr>
              <a:t>从业人数和资产总额指标，应按企业</a:t>
            </a:r>
            <a:r>
              <a:rPr lang="zh-CN" altLang="en-US" sz="2135" b="1" dirty="0">
                <a:solidFill>
                  <a:srgbClr val="01ACBE"/>
                </a:solidFill>
                <a:latin typeface="华文中宋" panose="02010600040101010101" pitchFamily="2" charset="-122"/>
                <a:ea typeface="华文中宋" panose="02010600040101010101" pitchFamily="2" charset="-122"/>
              </a:rPr>
              <a:t>全年的季度平均值</a:t>
            </a:r>
            <a:r>
              <a:rPr lang="zh-CN" altLang="en-US" sz="1865" dirty="0">
                <a:solidFill>
                  <a:schemeClr val="accent1">
                    <a:lumMod val="50000"/>
                  </a:schemeClr>
                </a:solidFill>
                <a:latin typeface="华文中宋" panose="02010600040101010101" pitchFamily="2" charset="-122"/>
                <a:ea typeface="华文中宋" panose="02010600040101010101" pitchFamily="2" charset="-122"/>
              </a:rPr>
              <a:t>确定。</a:t>
            </a:r>
            <a:endParaRPr lang="en-US" altLang="zh-CN" sz="1865" dirty="0">
              <a:solidFill>
                <a:schemeClr val="accent1">
                  <a:lumMod val="50000"/>
                </a:schemeClr>
              </a:solidFill>
              <a:latin typeface="华文中宋" panose="02010600040101010101" pitchFamily="2" charset="-122"/>
              <a:ea typeface="华文中宋" panose="02010600040101010101" pitchFamily="2" charset="-122"/>
            </a:endParaRPr>
          </a:p>
          <a:p>
            <a:pPr defTabSz="685800" eaLnBrk="1" fontAlgn="auto" hangingPunct="1">
              <a:lnSpc>
                <a:spcPct val="150000"/>
              </a:lnSpc>
              <a:spcBef>
                <a:spcPts val="0"/>
              </a:spcBef>
              <a:spcAft>
                <a:spcPts val="0"/>
              </a:spcAft>
              <a:buFont typeface="Wingdings" panose="05000000000000000000" pitchFamily="2" charset="2"/>
              <a:buChar char="u"/>
              <a:defRPr/>
            </a:pPr>
            <a:r>
              <a:rPr lang="zh-CN" altLang="en-US" sz="1865" dirty="0">
                <a:solidFill>
                  <a:schemeClr val="accent1">
                    <a:lumMod val="50000"/>
                  </a:schemeClr>
                </a:solidFill>
                <a:latin typeface="华文中宋" panose="02010600040101010101" pitchFamily="2" charset="-122"/>
                <a:ea typeface="华文中宋" panose="02010600040101010101" pitchFamily="2" charset="-122"/>
              </a:rPr>
              <a:t>具体计算公式如下：</a:t>
            </a:r>
            <a:endParaRPr lang="zh-CN" altLang="en-US" sz="1865" dirty="0">
              <a:solidFill>
                <a:schemeClr val="accent1">
                  <a:lumMod val="50000"/>
                </a:schemeClr>
              </a:solidFill>
              <a:latin typeface="华文中宋" panose="02010600040101010101" pitchFamily="2" charset="-122"/>
              <a:ea typeface="华文中宋" panose="02010600040101010101" pitchFamily="2" charset="-122"/>
            </a:endParaRPr>
          </a:p>
        </p:txBody>
      </p:sp>
      <p:sp>
        <p:nvSpPr>
          <p:cNvPr id="11" name="矩形 10"/>
          <p:cNvSpPr/>
          <p:nvPr/>
        </p:nvSpPr>
        <p:spPr>
          <a:xfrm>
            <a:off x="778933" y="5090584"/>
            <a:ext cx="10528300" cy="551815"/>
          </a:xfrm>
          <a:prstGeom prst="rect">
            <a:avLst/>
          </a:prstGeom>
        </p:spPr>
        <p:txBody>
          <a:bodyPr lIns="121913" tIns="60956" rIns="121913" bIns="60956">
            <a:spAutoFit/>
          </a:bodyPr>
          <a:lstStyle/>
          <a:p>
            <a:pPr defTabSz="914400" eaLnBrk="1" fontAlgn="auto" hangingPunct="1">
              <a:lnSpc>
                <a:spcPct val="150000"/>
              </a:lnSpc>
              <a:spcBef>
                <a:spcPts val="0"/>
              </a:spcBef>
              <a:spcAft>
                <a:spcPts val="0"/>
              </a:spcAft>
              <a:buFont typeface="Wingdings" panose="05000000000000000000" pitchFamily="2" charset="2"/>
              <a:buChar char="u"/>
              <a:defRPr/>
            </a:pPr>
            <a:r>
              <a:rPr lang="zh-CN" altLang="en-US" sz="1865" kern="0" dirty="0">
                <a:solidFill>
                  <a:srgbClr val="5B9BD5">
                    <a:lumMod val="50000"/>
                  </a:srgbClr>
                </a:solidFill>
                <a:latin typeface="华文中宋" panose="02010600040101010101" pitchFamily="2" charset="-122"/>
                <a:ea typeface="华文中宋" panose="02010600040101010101" pitchFamily="2" charset="-122"/>
              </a:rPr>
              <a:t>年度中间开业或者终止经营活动的，以其实际经营期作为一个纳税年度确定上述相关指标。</a:t>
            </a:r>
            <a:endParaRPr lang="en-US" altLang="zh-CN" sz="1865" kern="0" dirty="0">
              <a:solidFill>
                <a:srgbClr val="5B9BD5">
                  <a:lumMod val="50000"/>
                </a:srgbClr>
              </a:solidFill>
              <a:latin typeface="华文中宋" panose="02010600040101010101" pitchFamily="2" charset="-122"/>
              <a:ea typeface="华文中宋" panose="02010600040101010101" pitchFamily="2" charset="-122"/>
            </a:endParaRPr>
          </a:p>
        </p:txBody>
      </p:sp>
      <p:sp>
        <p:nvSpPr>
          <p:cNvPr id="12" name="PA_圆角矩形 13"/>
          <p:cNvSpPr/>
          <p:nvPr>
            <p:custDataLst>
              <p:tags r:id="rId1"/>
            </p:custDataLst>
          </p:nvPr>
        </p:nvSpPr>
        <p:spPr>
          <a:xfrm>
            <a:off x="3363384" y="3100917"/>
            <a:ext cx="4802716" cy="579967"/>
          </a:xfrm>
          <a:prstGeom prst="roundRect">
            <a:avLst>
              <a:gd name="adj" fmla="val 50000"/>
            </a:avLst>
          </a:prstGeom>
          <a:solidFill>
            <a:srgbClr val="3CB1BB"/>
          </a:solidFill>
          <a:ln w="12700" cap="flat" cmpd="sng" algn="ctr">
            <a:noFill/>
            <a:prstDash val="solid"/>
            <a:miter lim="800000"/>
          </a:ln>
          <a:effectLst/>
        </p:spPr>
        <p:txBody>
          <a:bodyPr anchor="ctr"/>
          <a:lstStyle/>
          <a:p>
            <a:pPr algn="ctr" defTabSz="914400" eaLnBrk="1" hangingPunct="1">
              <a:defRPr/>
            </a:pPr>
            <a:r>
              <a:rPr lang="zh-CN" altLang="en-US" sz="1865" b="1" kern="0" dirty="0">
                <a:solidFill>
                  <a:prstClr val="white"/>
                </a:solidFill>
                <a:latin typeface="微软雅黑" panose="020B0503020204020204" charset="-122"/>
                <a:ea typeface="微软雅黑" panose="020B0503020204020204" charset="-122"/>
              </a:rPr>
              <a:t>季度平均值＝（季初值＋季末值）</a:t>
            </a:r>
            <a:r>
              <a:rPr lang="en-US" altLang="zh-CN" sz="1865" b="1" kern="0" dirty="0">
                <a:solidFill>
                  <a:prstClr val="white"/>
                </a:solidFill>
                <a:latin typeface="微软雅黑" panose="020B0503020204020204" charset="-122"/>
                <a:ea typeface="微软雅黑" panose="020B0503020204020204" charset="-122"/>
              </a:rPr>
              <a:t>÷2</a:t>
            </a:r>
            <a:endParaRPr lang="en-US" altLang="zh-CN" sz="1865" b="1" kern="0" dirty="0">
              <a:solidFill>
                <a:prstClr val="white"/>
              </a:solidFill>
              <a:latin typeface="微软雅黑" panose="020B0503020204020204" charset="-122"/>
              <a:ea typeface="微软雅黑" panose="020B0503020204020204" charset="-122"/>
            </a:endParaRPr>
          </a:p>
        </p:txBody>
      </p:sp>
      <p:sp>
        <p:nvSpPr>
          <p:cNvPr id="13" name="PA_圆角矩形 14"/>
          <p:cNvSpPr/>
          <p:nvPr>
            <p:custDataLst>
              <p:tags r:id="rId2"/>
            </p:custDataLst>
          </p:nvPr>
        </p:nvSpPr>
        <p:spPr>
          <a:xfrm>
            <a:off x="3143251" y="4030133"/>
            <a:ext cx="5223933" cy="622300"/>
          </a:xfrm>
          <a:prstGeom prst="roundRect">
            <a:avLst>
              <a:gd name="adj" fmla="val 50000"/>
            </a:avLst>
          </a:prstGeom>
          <a:solidFill>
            <a:srgbClr val="00BAF7"/>
          </a:solidFill>
          <a:ln w="12700" cap="flat" cmpd="sng" algn="ctr">
            <a:noFill/>
            <a:prstDash val="solid"/>
            <a:miter lim="800000"/>
          </a:ln>
          <a:effectLst/>
        </p:spPr>
        <p:txBody>
          <a:bodyPr anchor="ctr"/>
          <a:lstStyle/>
          <a:p>
            <a:pPr algn="ctr" defTabSz="914400" eaLnBrk="1" hangingPunct="1">
              <a:defRPr/>
            </a:pPr>
            <a:r>
              <a:rPr lang="zh-CN" altLang="en-US" sz="1865" b="1" kern="0" dirty="0">
                <a:solidFill>
                  <a:prstClr val="white"/>
                </a:solidFill>
                <a:latin typeface="微软雅黑" panose="020B0503020204020204" charset="-122"/>
                <a:ea typeface="微软雅黑" panose="020B0503020204020204" charset="-122"/>
              </a:rPr>
              <a:t>全年季度平均值＝全年各季度平均值之和</a:t>
            </a:r>
            <a:r>
              <a:rPr lang="en-US" altLang="zh-CN" sz="1865" b="1" kern="0" dirty="0">
                <a:solidFill>
                  <a:prstClr val="white"/>
                </a:solidFill>
                <a:latin typeface="微软雅黑" panose="020B0503020204020204" charset="-122"/>
                <a:ea typeface="微软雅黑" panose="020B0503020204020204" charset="-122"/>
              </a:rPr>
              <a:t>÷4</a:t>
            </a:r>
            <a:endParaRPr lang="en-US" altLang="zh-CN" sz="1865" b="1" kern="0" dirty="0">
              <a:solidFill>
                <a:prstClr val="white"/>
              </a:solidFill>
              <a:latin typeface="微软雅黑" panose="020B0503020204020204" charset="-122"/>
              <a:ea typeface="微软雅黑" panose="020B0503020204020204" charset="-122"/>
            </a:endParaRPr>
          </a:p>
        </p:txBody>
      </p:sp>
      <p:sp>
        <p:nvSpPr>
          <p:cNvPr id="18436" name="TextBox 10"/>
          <p:cNvSpPr txBox="1">
            <a:spLocks noChangeArrowheads="1"/>
          </p:cNvSpPr>
          <p:nvPr/>
        </p:nvSpPr>
        <p:spPr bwMode="auto">
          <a:xfrm>
            <a:off x="1192954" y="458259"/>
            <a:ext cx="345016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0948" tIns="30473" rIns="60948" bIns="30473">
            <a:spAutoFit/>
            <a:scene3d>
              <a:camera prst="orthographicFront"/>
              <a:lightRig rig="threePt" dir="t"/>
            </a:scene3d>
          </a:bodyPr>
          <a:lstStyle>
            <a:lvl1pPr>
              <a:defRPr sz="1300">
                <a:solidFill>
                  <a:schemeClr val="tx1"/>
                </a:solidFill>
                <a:latin typeface="Arial" panose="020B0604020202020204" pitchFamily="34" charset="0"/>
                <a:ea typeface="宋体" panose="02010600030101010101" pitchFamily="2" charset="-122"/>
              </a:defRPr>
            </a:lvl1pPr>
            <a:lvl2pPr marL="742950" indent="-285750">
              <a:defRPr sz="1300">
                <a:solidFill>
                  <a:schemeClr val="tx1"/>
                </a:solidFill>
                <a:latin typeface="Arial" panose="020B0604020202020204" pitchFamily="34" charset="0"/>
                <a:ea typeface="宋体" panose="02010600030101010101" pitchFamily="2" charset="-122"/>
              </a:defRPr>
            </a:lvl2pPr>
            <a:lvl3pPr marL="1143000" indent="-228600">
              <a:defRPr sz="1300">
                <a:solidFill>
                  <a:schemeClr val="tx1"/>
                </a:solidFill>
                <a:latin typeface="Arial" panose="020B0604020202020204" pitchFamily="34" charset="0"/>
                <a:ea typeface="宋体" panose="02010600030101010101" pitchFamily="2" charset="-122"/>
              </a:defRPr>
            </a:lvl3pPr>
            <a:lvl4pPr marL="1600200" indent="-228600">
              <a:defRPr sz="1300">
                <a:solidFill>
                  <a:schemeClr val="tx1"/>
                </a:solidFill>
                <a:latin typeface="Arial" panose="020B0604020202020204" pitchFamily="34" charset="0"/>
                <a:ea typeface="宋体" panose="02010600030101010101" pitchFamily="2" charset="-122"/>
              </a:defRPr>
            </a:lvl4pPr>
            <a:lvl5pPr marL="2057400" indent="-228600">
              <a:defRPr sz="1300">
                <a:solidFill>
                  <a:schemeClr val="tx1"/>
                </a:solidFill>
                <a:latin typeface="Arial" panose="020B0604020202020204" pitchFamily="34" charset="0"/>
                <a:ea typeface="宋体" panose="02010600030101010101" pitchFamily="2" charset="-122"/>
              </a:defRPr>
            </a:lvl5pPr>
            <a:lvl6pPr marL="2514600" indent="-228600" defTabSz="68453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6pPr>
            <a:lvl7pPr marL="2971800" indent="-228600" defTabSz="68453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7pPr>
            <a:lvl8pPr marL="3429000" indent="-228600" defTabSz="68453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8pPr>
            <a:lvl9pPr marL="3886200" indent="-228600" defTabSz="68453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9pPr>
          </a:lstStyle>
          <a:p>
            <a:pPr algn="l">
              <a:buClrTx/>
              <a:buSzTx/>
              <a:buFontTx/>
            </a:pPr>
            <a:r>
              <a:rPr lang="zh-CN" altLang="en-US" sz="2665" b="1" dirty="0">
                <a:latin typeface="微软雅黑" panose="020B0503020204020204" charset="-122"/>
                <a:ea typeface="微软雅黑" panose="020B0503020204020204" charset="-122"/>
                <a:sym typeface="微软雅黑" panose="020B0503020204020204" charset="-122"/>
              </a:rPr>
              <a:t>政策要点</a:t>
            </a:r>
            <a:endParaRPr lang="zh-CN" altLang="en-US" sz="2665" b="1" dirty="0">
              <a:latin typeface="微软雅黑" panose="020B0503020204020204" charset="-122"/>
              <a:ea typeface="微软雅黑" panose="020B0503020204020204" charset="-122"/>
              <a:sym typeface="微软雅黑" panose="020B0503020204020204" charset="-122"/>
            </a:endParaRPr>
          </a:p>
        </p:txBody>
      </p:sp>
      <p:cxnSp>
        <p:nvCxnSpPr>
          <p:cNvPr id="2" name="直接连接符 1"/>
          <p:cNvCxnSpPr/>
          <p:nvPr/>
        </p:nvCxnSpPr>
        <p:spPr>
          <a:xfrm>
            <a:off x="173356" y="987424"/>
            <a:ext cx="10818813"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KSO_Shape"/>
          <p:cNvSpPr/>
          <p:nvPr>
            <p:custDataLst>
              <p:tags r:id="rId3"/>
            </p:custDataLst>
          </p:nvPr>
        </p:nvSpPr>
        <p:spPr bwMode="auto">
          <a:xfrm>
            <a:off x="382905" y="257810"/>
            <a:ext cx="810260" cy="729615"/>
          </a:xfrm>
          <a:custGeom>
            <a:avLst/>
            <a:gdLst>
              <a:gd name="T0" fmla="*/ 979217 w 2433638"/>
              <a:gd name="T1" fmla="*/ 1098870 h 2124076"/>
              <a:gd name="T2" fmla="*/ 173881 w 2433638"/>
              <a:gd name="T3" fmla="*/ 432901 h 2124076"/>
              <a:gd name="T4" fmla="*/ 155458 w 2433638"/>
              <a:gd name="T5" fmla="*/ 437460 h 2124076"/>
              <a:gd name="T6" fmla="*/ 139312 w 2433638"/>
              <a:gd name="T7" fmla="*/ 446991 h 2124076"/>
              <a:gd name="T8" fmla="*/ 126684 w 2433638"/>
              <a:gd name="T9" fmla="*/ 460667 h 2124076"/>
              <a:gd name="T10" fmla="*/ 118611 w 2433638"/>
              <a:gd name="T11" fmla="*/ 477036 h 2124076"/>
              <a:gd name="T12" fmla="*/ 115713 w 2433638"/>
              <a:gd name="T13" fmla="*/ 496099 h 2124076"/>
              <a:gd name="T14" fmla="*/ 117576 w 2433638"/>
              <a:gd name="T15" fmla="*/ 1502909 h 2124076"/>
              <a:gd name="T16" fmla="*/ 125029 w 2433638"/>
              <a:gd name="T17" fmla="*/ 1520107 h 2124076"/>
              <a:gd name="T18" fmla="*/ 137035 w 2433638"/>
              <a:gd name="T19" fmla="*/ 1534197 h 2124076"/>
              <a:gd name="T20" fmla="*/ 152560 w 2433638"/>
              <a:gd name="T21" fmla="*/ 1544350 h 2124076"/>
              <a:gd name="T22" fmla="*/ 170776 w 2433638"/>
              <a:gd name="T23" fmla="*/ 1549944 h 2124076"/>
              <a:gd name="T24" fmla="*/ 1002920 w 2433638"/>
              <a:gd name="T25" fmla="*/ 1550566 h 2124076"/>
              <a:gd name="T26" fmla="*/ 1021550 w 2433638"/>
              <a:gd name="T27" fmla="*/ 1545800 h 2124076"/>
              <a:gd name="T28" fmla="*/ 1037696 w 2433638"/>
              <a:gd name="T29" fmla="*/ 1536269 h 2124076"/>
              <a:gd name="T30" fmla="*/ 1050116 w 2433638"/>
              <a:gd name="T31" fmla="*/ 1522800 h 2124076"/>
              <a:gd name="T32" fmla="*/ 1058396 w 2433638"/>
              <a:gd name="T33" fmla="*/ 1506017 h 2124076"/>
              <a:gd name="T34" fmla="*/ 1061294 w 2433638"/>
              <a:gd name="T35" fmla="*/ 1487161 h 2124076"/>
              <a:gd name="T36" fmla="*/ 1061087 w 2433638"/>
              <a:gd name="T37" fmla="*/ 492784 h 2124076"/>
              <a:gd name="T38" fmla="*/ 1057361 w 2433638"/>
              <a:gd name="T39" fmla="*/ 474342 h 2124076"/>
              <a:gd name="T40" fmla="*/ 1048253 w 2433638"/>
              <a:gd name="T41" fmla="*/ 457973 h 2124076"/>
              <a:gd name="T42" fmla="*/ 1035212 w 2433638"/>
              <a:gd name="T43" fmla="*/ 445126 h 2124076"/>
              <a:gd name="T44" fmla="*/ 1018859 w 2433638"/>
              <a:gd name="T45" fmla="*/ 436424 h 2124076"/>
              <a:gd name="T46" fmla="*/ 999608 w 2433638"/>
              <a:gd name="T47" fmla="*/ 432694 h 2124076"/>
              <a:gd name="T48" fmla="*/ 1176801 w 2433638"/>
              <a:gd name="T49" fmla="*/ 1487161 h 2124076"/>
              <a:gd name="T50" fmla="*/ 1168728 w 2433638"/>
              <a:gd name="T51" fmla="*/ 1539792 h 2124076"/>
              <a:gd name="T52" fmla="*/ 1145957 w 2433638"/>
              <a:gd name="T53" fmla="*/ 1585998 h 2124076"/>
              <a:gd name="T54" fmla="*/ 1111182 w 2433638"/>
              <a:gd name="T55" fmla="*/ 1623502 h 2124076"/>
              <a:gd name="T56" fmla="*/ 1066469 w 2433638"/>
              <a:gd name="T57" fmla="*/ 1649818 h 2124076"/>
              <a:gd name="T58" fmla="*/ 1014719 w 2433638"/>
              <a:gd name="T59" fmla="*/ 1662871 h 2124076"/>
              <a:gd name="T60" fmla="*/ 153180 w 2433638"/>
              <a:gd name="T61" fmla="*/ 1661628 h 2124076"/>
              <a:gd name="T62" fmla="*/ 102466 w 2433638"/>
              <a:gd name="T63" fmla="*/ 1646295 h 2124076"/>
              <a:gd name="T64" fmla="*/ 59409 w 2433638"/>
              <a:gd name="T65" fmla="*/ 1617908 h 2124076"/>
              <a:gd name="T66" fmla="*/ 26289 w 2433638"/>
              <a:gd name="T67" fmla="*/ 1578746 h 2124076"/>
              <a:gd name="T68" fmla="*/ 6003 w 2433638"/>
              <a:gd name="T69" fmla="*/ 1531296 h 2124076"/>
              <a:gd name="T70" fmla="*/ 0 w 2433638"/>
              <a:gd name="T71" fmla="*/ 496099 h 2124076"/>
              <a:gd name="T72" fmla="*/ 8280 w 2433638"/>
              <a:gd name="T73" fmla="*/ 443676 h 2124076"/>
              <a:gd name="T74" fmla="*/ 31050 w 2433638"/>
              <a:gd name="T75" fmla="*/ 397469 h 2124076"/>
              <a:gd name="T76" fmla="*/ 66033 w 2433638"/>
              <a:gd name="T77" fmla="*/ 359965 h 2124076"/>
              <a:gd name="T78" fmla="*/ 110331 w 2433638"/>
              <a:gd name="T79" fmla="*/ 333442 h 2124076"/>
              <a:gd name="T80" fmla="*/ 162081 w 2433638"/>
              <a:gd name="T81" fmla="*/ 320596 h 2124076"/>
              <a:gd name="T82" fmla="*/ 1023827 w 2433638"/>
              <a:gd name="T83" fmla="*/ 321425 h 2124076"/>
              <a:gd name="T84" fmla="*/ 1074749 w 2433638"/>
              <a:gd name="T85" fmla="*/ 336966 h 2124076"/>
              <a:gd name="T86" fmla="*/ 1117806 w 2433638"/>
              <a:gd name="T87" fmla="*/ 365352 h 2124076"/>
              <a:gd name="T88" fmla="*/ 1150512 w 2433638"/>
              <a:gd name="T89" fmla="*/ 404514 h 2124076"/>
              <a:gd name="T90" fmla="*/ 1171005 w 2433638"/>
              <a:gd name="T91" fmla="*/ 451964 h 2124076"/>
              <a:gd name="T92" fmla="*/ 1176801 w 2433638"/>
              <a:gd name="T93" fmla="*/ 497443 h 2124076"/>
              <a:gd name="T94" fmla="*/ 1779124 w 2433638"/>
              <a:gd name="T95" fmla="*/ 2694 h 2124076"/>
              <a:gd name="T96" fmla="*/ 1821773 w 2433638"/>
              <a:gd name="T97" fmla="*/ 17411 h 2124076"/>
              <a:gd name="T98" fmla="*/ 1859246 w 2433638"/>
              <a:gd name="T99" fmla="*/ 44565 h 2124076"/>
              <a:gd name="T100" fmla="*/ 1887196 w 2433638"/>
              <a:gd name="T101" fmla="*/ 81253 h 2124076"/>
              <a:gd name="T102" fmla="*/ 1902101 w 2433638"/>
              <a:gd name="T103" fmla="*/ 122915 h 2124076"/>
              <a:gd name="T104" fmla="*/ 1904172 w 2433638"/>
              <a:gd name="T105" fmla="*/ 166444 h 2124076"/>
              <a:gd name="T106" fmla="*/ 1893406 w 2433638"/>
              <a:gd name="T107" fmla="*/ 209142 h 2124076"/>
              <a:gd name="T108" fmla="*/ 1870011 w 2433638"/>
              <a:gd name="T109" fmla="*/ 247696 h 2124076"/>
              <a:gd name="T110" fmla="*/ 1645796 w 2433638"/>
              <a:gd name="T111" fmla="*/ 39175 h 2124076"/>
              <a:gd name="T112" fmla="*/ 1684511 w 2433638"/>
              <a:gd name="T113" fmla="*/ 14302 h 2124076"/>
              <a:gd name="T114" fmla="*/ 1727160 w 2433638"/>
              <a:gd name="T115" fmla="*/ 1658 h 21240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433638" h="2124076">
                <a:moveTo>
                  <a:pt x="713371" y="1577975"/>
                </a:moveTo>
                <a:lnTo>
                  <a:pt x="804863" y="1667192"/>
                </a:lnTo>
                <a:lnTo>
                  <a:pt x="574675" y="1801813"/>
                </a:lnTo>
                <a:lnTo>
                  <a:pt x="713371" y="1577975"/>
                </a:lnTo>
                <a:close/>
                <a:moveTo>
                  <a:pt x="994071" y="1152525"/>
                </a:moveTo>
                <a:lnTo>
                  <a:pt x="1250950" y="1402947"/>
                </a:lnTo>
                <a:lnTo>
                  <a:pt x="852445" y="1631950"/>
                </a:lnTo>
                <a:lnTo>
                  <a:pt x="757237" y="1538868"/>
                </a:lnTo>
                <a:lnTo>
                  <a:pt x="994071" y="1152525"/>
                </a:lnTo>
                <a:close/>
                <a:moveTo>
                  <a:pt x="230859" y="552164"/>
                </a:moveTo>
                <a:lnTo>
                  <a:pt x="226364" y="552428"/>
                </a:lnTo>
                <a:lnTo>
                  <a:pt x="222133" y="552693"/>
                </a:lnTo>
                <a:lnTo>
                  <a:pt x="218166" y="553222"/>
                </a:lnTo>
                <a:lnTo>
                  <a:pt x="213935" y="553751"/>
                </a:lnTo>
                <a:lnTo>
                  <a:pt x="209968" y="554809"/>
                </a:lnTo>
                <a:lnTo>
                  <a:pt x="206266" y="555867"/>
                </a:lnTo>
                <a:lnTo>
                  <a:pt x="202299" y="557190"/>
                </a:lnTo>
                <a:lnTo>
                  <a:pt x="198597" y="558513"/>
                </a:lnTo>
                <a:lnTo>
                  <a:pt x="194895" y="560100"/>
                </a:lnTo>
                <a:lnTo>
                  <a:pt x="191457" y="561952"/>
                </a:lnTo>
                <a:lnTo>
                  <a:pt x="187755" y="564068"/>
                </a:lnTo>
                <a:lnTo>
                  <a:pt x="184582" y="565920"/>
                </a:lnTo>
                <a:lnTo>
                  <a:pt x="181144" y="568301"/>
                </a:lnTo>
                <a:lnTo>
                  <a:pt x="177971" y="570682"/>
                </a:lnTo>
                <a:lnTo>
                  <a:pt x="175062" y="573063"/>
                </a:lnTo>
                <a:lnTo>
                  <a:pt x="171888" y="575708"/>
                </a:lnTo>
                <a:lnTo>
                  <a:pt x="169244" y="578883"/>
                </a:lnTo>
                <a:lnTo>
                  <a:pt x="166599" y="581793"/>
                </a:lnTo>
                <a:lnTo>
                  <a:pt x="164219" y="584703"/>
                </a:lnTo>
                <a:lnTo>
                  <a:pt x="161839" y="588142"/>
                </a:lnTo>
                <a:lnTo>
                  <a:pt x="159724" y="591316"/>
                </a:lnTo>
                <a:lnTo>
                  <a:pt x="157608" y="594491"/>
                </a:lnTo>
                <a:lnTo>
                  <a:pt x="156022" y="598194"/>
                </a:lnTo>
                <a:lnTo>
                  <a:pt x="154435" y="601633"/>
                </a:lnTo>
                <a:lnTo>
                  <a:pt x="152848" y="605601"/>
                </a:lnTo>
                <a:lnTo>
                  <a:pt x="151526" y="609041"/>
                </a:lnTo>
                <a:lnTo>
                  <a:pt x="150204" y="613009"/>
                </a:lnTo>
                <a:lnTo>
                  <a:pt x="149411" y="616977"/>
                </a:lnTo>
                <a:lnTo>
                  <a:pt x="148882" y="620945"/>
                </a:lnTo>
                <a:lnTo>
                  <a:pt x="148088" y="624913"/>
                </a:lnTo>
                <a:lnTo>
                  <a:pt x="147824" y="629146"/>
                </a:lnTo>
                <a:lnTo>
                  <a:pt x="147824" y="633378"/>
                </a:lnTo>
                <a:lnTo>
                  <a:pt x="147824" y="1898686"/>
                </a:lnTo>
                <a:lnTo>
                  <a:pt x="147824" y="1902918"/>
                </a:lnTo>
                <a:lnTo>
                  <a:pt x="148088" y="1906887"/>
                </a:lnTo>
                <a:lnTo>
                  <a:pt x="148882" y="1911119"/>
                </a:lnTo>
                <a:lnTo>
                  <a:pt x="149411" y="1915087"/>
                </a:lnTo>
                <a:lnTo>
                  <a:pt x="150204" y="1918791"/>
                </a:lnTo>
                <a:lnTo>
                  <a:pt x="151526" y="1922759"/>
                </a:lnTo>
                <a:lnTo>
                  <a:pt x="152848" y="1926463"/>
                </a:lnTo>
                <a:lnTo>
                  <a:pt x="154435" y="1930166"/>
                </a:lnTo>
                <a:lnTo>
                  <a:pt x="156022" y="1933605"/>
                </a:lnTo>
                <a:lnTo>
                  <a:pt x="157608" y="1937309"/>
                </a:lnTo>
                <a:lnTo>
                  <a:pt x="159724" y="1940748"/>
                </a:lnTo>
                <a:lnTo>
                  <a:pt x="161839" y="1944187"/>
                </a:lnTo>
                <a:lnTo>
                  <a:pt x="164219" y="1947097"/>
                </a:lnTo>
                <a:lnTo>
                  <a:pt x="166599" y="1950272"/>
                </a:lnTo>
                <a:lnTo>
                  <a:pt x="169244" y="1953446"/>
                </a:lnTo>
                <a:lnTo>
                  <a:pt x="171888" y="1956091"/>
                </a:lnTo>
                <a:lnTo>
                  <a:pt x="175062" y="1958737"/>
                </a:lnTo>
                <a:lnTo>
                  <a:pt x="177971" y="1961382"/>
                </a:lnTo>
                <a:lnTo>
                  <a:pt x="181144" y="1963763"/>
                </a:lnTo>
                <a:lnTo>
                  <a:pt x="184582" y="1965880"/>
                </a:lnTo>
                <a:lnTo>
                  <a:pt x="187755" y="1967996"/>
                </a:lnTo>
                <a:lnTo>
                  <a:pt x="191457" y="1970112"/>
                </a:lnTo>
                <a:lnTo>
                  <a:pt x="194895" y="1971700"/>
                </a:lnTo>
                <a:lnTo>
                  <a:pt x="198597" y="1973551"/>
                </a:lnTo>
                <a:lnTo>
                  <a:pt x="202299" y="1974874"/>
                </a:lnTo>
                <a:lnTo>
                  <a:pt x="206266" y="1976197"/>
                </a:lnTo>
                <a:lnTo>
                  <a:pt x="209968" y="1977255"/>
                </a:lnTo>
                <a:lnTo>
                  <a:pt x="213935" y="1978049"/>
                </a:lnTo>
                <a:lnTo>
                  <a:pt x="218166" y="1978842"/>
                </a:lnTo>
                <a:lnTo>
                  <a:pt x="222133" y="1979636"/>
                </a:lnTo>
                <a:lnTo>
                  <a:pt x="226364" y="1979900"/>
                </a:lnTo>
                <a:lnTo>
                  <a:pt x="230859" y="1979900"/>
                </a:lnTo>
                <a:lnTo>
                  <a:pt x="1273033" y="1979900"/>
                </a:lnTo>
                <a:lnTo>
                  <a:pt x="1276999" y="1979900"/>
                </a:lnTo>
                <a:lnTo>
                  <a:pt x="1281230" y="1979636"/>
                </a:lnTo>
                <a:lnTo>
                  <a:pt x="1285461" y="1978842"/>
                </a:lnTo>
                <a:lnTo>
                  <a:pt x="1289693" y="1978049"/>
                </a:lnTo>
                <a:lnTo>
                  <a:pt x="1293395" y="1977255"/>
                </a:lnTo>
                <a:lnTo>
                  <a:pt x="1297626" y="1976197"/>
                </a:lnTo>
                <a:lnTo>
                  <a:pt x="1301593" y="1974874"/>
                </a:lnTo>
                <a:lnTo>
                  <a:pt x="1305030" y="1973551"/>
                </a:lnTo>
                <a:lnTo>
                  <a:pt x="1308997" y="1971700"/>
                </a:lnTo>
                <a:lnTo>
                  <a:pt x="1312435" y="1970112"/>
                </a:lnTo>
                <a:lnTo>
                  <a:pt x="1315873" y="1967996"/>
                </a:lnTo>
                <a:lnTo>
                  <a:pt x="1319310" y="1965880"/>
                </a:lnTo>
                <a:lnTo>
                  <a:pt x="1322484" y="1963763"/>
                </a:lnTo>
                <a:lnTo>
                  <a:pt x="1325657" y="1961382"/>
                </a:lnTo>
                <a:lnTo>
                  <a:pt x="1328566" y="1958737"/>
                </a:lnTo>
                <a:lnTo>
                  <a:pt x="1331475" y="1956091"/>
                </a:lnTo>
                <a:lnTo>
                  <a:pt x="1334119" y="1953446"/>
                </a:lnTo>
                <a:lnTo>
                  <a:pt x="1336764" y="1950272"/>
                </a:lnTo>
                <a:lnTo>
                  <a:pt x="1339144" y="1947097"/>
                </a:lnTo>
                <a:lnTo>
                  <a:pt x="1341524" y="1944187"/>
                </a:lnTo>
                <a:lnTo>
                  <a:pt x="1343639" y="1940748"/>
                </a:lnTo>
                <a:lnTo>
                  <a:pt x="1345755" y="1937309"/>
                </a:lnTo>
                <a:lnTo>
                  <a:pt x="1347606" y="1933605"/>
                </a:lnTo>
                <a:lnTo>
                  <a:pt x="1349457" y="1930166"/>
                </a:lnTo>
                <a:lnTo>
                  <a:pt x="1350779" y="1926463"/>
                </a:lnTo>
                <a:lnTo>
                  <a:pt x="1352101" y="1922759"/>
                </a:lnTo>
                <a:lnTo>
                  <a:pt x="1353159" y="1918791"/>
                </a:lnTo>
                <a:lnTo>
                  <a:pt x="1354217" y="1915087"/>
                </a:lnTo>
                <a:lnTo>
                  <a:pt x="1354746" y="1911119"/>
                </a:lnTo>
                <a:lnTo>
                  <a:pt x="1355275" y="1906887"/>
                </a:lnTo>
                <a:lnTo>
                  <a:pt x="1355539" y="1902918"/>
                </a:lnTo>
                <a:lnTo>
                  <a:pt x="1355804" y="1898686"/>
                </a:lnTo>
                <a:lnTo>
                  <a:pt x="1355804" y="1327749"/>
                </a:lnTo>
                <a:lnTo>
                  <a:pt x="1312492" y="1370013"/>
                </a:lnTo>
                <a:lnTo>
                  <a:pt x="1031875" y="1095852"/>
                </a:lnTo>
                <a:lnTo>
                  <a:pt x="1355804" y="779295"/>
                </a:lnTo>
                <a:lnTo>
                  <a:pt x="1355804" y="633378"/>
                </a:lnTo>
                <a:lnTo>
                  <a:pt x="1355539" y="629146"/>
                </a:lnTo>
                <a:lnTo>
                  <a:pt x="1355275" y="624913"/>
                </a:lnTo>
                <a:lnTo>
                  <a:pt x="1354746" y="620945"/>
                </a:lnTo>
                <a:lnTo>
                  <a:pt x="1354217" y="616977"/>
                </a:lnTo>
                <a:lnTo>
                  <a:pt x="1353159" y="613009"/>
                </a:lnTo>
                <a:lnTo>
                  <a:pt x="1352101" y="609041"/>
                </a:lnTo>
                <a:lnTo>
                  <a:pt x="1350779" y="605601"/>
                </a:lnTo>
                <a:lnTo>
                  <a:pt x="1349457" y="601633"/>
                </a:lnTo>
                <a:lnTo>
                  <a:pt x="1347606" y="598194"/>
                </a:lnTo>
                <a:lnTo>
                  <a:pt x="1345755" y="594491"/>
                </a:lnTo>
                <a:lnTo>
                  <a:pt x="1343639" y="591316"/>
                </a:lnTo>
                <a:lnTo>
                  <a:pt x="1341524" y="588142"/>
                </a:lnTo>
                <a:lnTo>
                  <a:pt x="1339144" y="584703"/>
                </a:lnTo>
                <a:lnTo>
                  <a:pt x="1336764" y="581793"/>
                </a:lnTo>
                <a:lnTo>
                  <a:pt x="1334119" y="578883"/>
                </a:lnTo>
                <a:lnTo>
                  <a:pt x="1331475" y="575708"/>
                </a:lnTo>
                <a:lnTo>
                  <a:pt x="1328566" y="573063"/>
                </a:lnTo>
                <a:lnTo>
                  <a:pt x="1325657" y="570682"/>
                </a:lnTo>
                <a:lnTo>
                  <a:pt x="1322484" y="568301"/>
                </a:lnTo>
                <a:lnTo>
                  <a:pt x="1319310" y="565920"/>
                </a:lnTo>
                <a:lnTo>
                  <a:pt x="1315873" y="564068"/>
                </a:lnTo>
                <a:lnTo>
                  <a:pt x="1312435" y="561952"/>
                </a:lnTo>
                <a:lnTo>
                  <a:pt x="1308997" y="560100"/>
                </a:lnTo>
                <a:lnTo>
                  <a:pt x="1305030" y="558513"/>
                </a:lnTo>
                <a:lnTo>
                  <a:pt x="1301593" y="557190"/>
                </a:lnTo>
                <a:lnTo>
                  <a:pt x="1297626" y="555867"/>
                </a:lnTo>
                <a:lnTo>
                  <a:pt x="1293395" y="554809"/>
                </a:lnTo>
                <a:lnTo>
                  <a:pt x="1289693" y="553751"/>
                </a:lnTo>
                <a:lnTo>
                  <a:pt x="1285461" y="553222"/>
                </a:lnTo>
                <a:lnTo>
                  <a:pt x="1281230" y="552693"/>
                </a:lnTo>
                <a:lnTo>
                  <a:pt x="1276999" y="552428"/>
                </a:lnTo>
                <a:lnTo>
                  <a:pt x="1273033" y="552164"/>
                </a:lnTo>
                <a:lnTo>
                  <a:pt x="230859" y="552164"/>
                </a:lnTo>
                <a:close/>
                <a:moveTo>
                  <a:pt x="1950691" y="197947"/>
                </a:moveTo>
                <a:lnTo>
                  <a:pt x="2231837" y="472902"/>
                </a:lnTo>
                <a:lnTo>
                  <a:pt x="1503363" y="1183758"/>
                </a:lnTo>
                <a:lnTo>
                  <a:pt x="1503363" y="1898686"/>
                </a:lnTo>
                <a:lnTo>
                  <a:pt x="1503099" y="1910326"/>
                </a:lnTo>
                <a:lnTo>
                  <a:pt x="1502305" y="1921701"/>
                </a:lnTo>
                <a:lnTo>
                  <a:pt x="1500719" y="1933076"/>
                </a:lnTo>
                <a:lnTo>
                  <a:pt x="1498603" y="1944187"/>
                </a:lnTo>
                <a:lnTo>
                  <a:pt x="1495959" y="1955033"/>
                </a:lnTo>
                <a:lnTo>
                  <a:pt x="1493050" y="1965880"/>
                </a:lnTo>
                <a:lnTo>
                  <a:pt x="1489348" y="1976197"/>
                </a:lnTo>
                <a:lnTo>
                  <a:pt x="1485381" y="1986249"/>
                </a:lnTo>
                <a:lnTo>
                  <a:pt x="1480621" y="1996567"/>
                </a:lnTo>
                <a:lnTo>
                  <a:pt x="1475332" y="2006090"/>
                </a:lnTo>
                <a:lnTo>
                  <a:pt x="1469779" y="2015614"/>
                </a:lnTo>
                <a:lnTo>
                  <a:pt x="1463961" y="2024873"/>
                </a:lnTo>
                <a:lnTo>
                  <a:pt x="1457614" y="2033338"/>
                </a:lnTo>
                <a:lnTo>
                  <a:pt x="1450739" y="2042068"/>
                </a:lnTo>
                <a:lnTo>
                  <a:pt x="1443334" y="2050004"/>
                </a:lnTo>
                <a:lnTo>
                  <a:pt x="1435930" y="2057940"/>
                </a:lnTo>
                <a:lnTo>
                  <a:pt x="1427997" y="2065612"/>
                </a:lnTo>
                <a:lnTo>
                  <a:pt x="1419535" y="2072755"/>
                </a:lnTo>
                <a:lnTo>
                  <a:pt x="1410543" y="2079104"/>
                </a:lnTo>
                <a:lnTo>
                  <a:pt x="1401817" y="2085453"/>
                </a:lnTo>
                <a:lnTo>
                  <a:pt x="1392561" y="2091273"/>
                </a:lnTo>
                <a:lnTo>
                  <a:pt x="1382777" y="2096828"/>
                </a:lnTo>
                <a:lnTo>
                  <a:pt x="1372992" y="2101855"/>
                </a:lnTo>
                <a:lnTo>
                  <a:pt x="1362415" y="2106352"/>
                </a:lnTo>
                <a:lnTo>
                  <a:pt x="1352101" y="2110320"/>
                </a:lnTo>
                <a:lnTo>
                  <a:pt x="1341259" y="2114024"/>
                </a:lnTo>
                <a:lnTo>
                  <a:pt x="1330417" y="2116934"/>
                </a:lnTo>
                <a:lnTo>
                  <a:pt x="1319310" y="2119314"/>
                </a:lnTo>
                <a:lnTo>
                  <a:pt x="1307939" y="2121431"/>
                </a:lnTo>
                <a:lnTo>
                  <a:pt x="1296304" y="2123018"/>
                </a:lnTo>
                <a:lnTo>
                  <a:pt x="1284933" y="2123812"/>
                </a:lnTo>
                <a:lnTo>
                  <a:pt x="1273033" y="2124076"/>
                </a:lnTo>
                <a:lnTo>
                  <a:pt x="230859" y="2124076"/>
                </a:lnTo>
                <a:lnTo>
                  <a:pt x="218959" y="2123812"/>
                </a:lnTo>
                <a:lnTo>
                  <a:pt x="207059" y="2123018"/>
                </a:lnTo>
                <a:lnTo>
                  <a:pt x="195688" y="2121431"/>
                </a:lnTo>
                <a:lnTo>
                  <a:pt x="184582" y="2119314"/>
                </a:lnTo>
                <a:lnTo>
                  <a:pt x="173211" y="2116934"/>
                </a:lnTo>
                <a:lnTo>
                  <a:pt x="162104" y="2114024"/>
                </a:lnTo>
                <a:lnTo>
                  <a:pt x="151526" y="2110320"/>
                </a:lnTo>
                <a:lnTo>
                  <a:pt x="140948" y="2106352"/>
                </a:lnTo>
                <a:lnTo>
                  <a:pt x="130900" y="2101855"/>
                </a:lnTo>
                <a:lnTo>
                  <a:pt x="120851" y="2096828"/>
                </a:lnTo>
                <a:lnTo>
                  <a:pt x="111331" y="2091273"/>
                </a:lnTo>
                <a:lnTo>
                  <a:pt x="101811" y="2085453"/>
                </a:lnTo>
                <a:lnTo>
                  <a:pt x="92820" y="2079104"/>
                </a:lnTo>
                <a:lnTo>
                  <a:pt x="84357" y="2072755"/>
                </a:lnTo>
                <a:lnTo>
                  <a:pt x="75895" y="2065612"/>
                </a:lnTo>
                <a:lnTo>
                  <a:pt x="67962" y="2057940"/>
                </a:lnTo>
                <a:lnTo>
                  <a:pt x="60293" y="2050004"/>
                </a:lnTo>
                <a:lnTo>
                  <a:pt x="53153" y="2042068"/>
                </a:lnTo>
                <a:lnTo>
                  <a:pt x="46278" y="2033338"/>
                </a:lnTo>
                <a:lnTo>
                  <a:pt x="39666" y="2024873"/>
                </a:lnTo>
                <a:lnTo>
                  <a:pt x="33584" y="2015614"/>
                </a:lnTo>
                <a:lnTo>
                  <a:pt x="28031" y="2006090"/>
                </a:lnTo>
                <a:lnTo>
                  <a:pt x="23006" y="1996567"/>
                </a:lnTo>
                <a:lnTo>
                  <a:pt x="18511" y="1986249"/>
                </a:lnTo>
                <a:lnTo>
                  <a:pt x="14280" y="1976197"/>
                </a:lnTo>
                <a:lnTo>
                  <a:pt x="10578" y="1965880"/>
                </a:lnTo>
                <a:lnTo>
                  <a:pt x="7669" y="1955033"/>
                </a:lnTo>
                <a:lnTo>
                  <a:pt x="4760" y="1944187"/>
                </a:lnTo>
                <a:lnTo>
                  <a:pt x="2909" y="1933076"/>
                </a:lnTo>
                <a:lnTo>
                  <a:pt x="1322" y="1921701"/>
                </a:lnTo>
                <a:lnTo>
                  <a:pt x="529" y="1910326"/>
                </a:lnTo>
                <a:lnTo>
                  <a:pt x="0" y="1898686"/>
                </a:lnTo>
                <a:lnTo>
                  <a:pt x="0" y="633378"/>
                </a:lnTo>
                <a:lnTo>
                  <a:pt x="529" y="621739"/>
                </a:lnTo>
                <a:lnTo>
                  <a:pt x="1322" y="610363"/>
                </a:lnTo>
                <a:lnTo>
                  <a:pt x="2909" y="598988"/>
                </a:lnTo>
                <a:lnTo>
                  <a:pt x="4760" y="587613"/>
                </a:lnTo>
                <a:lnTo>
                  <a:pt x="7669" y="577031"/>
                </a:lnTo>
                <a:lnTo>
                  <a:pt x="10578" y="566449"/>
                </a:lnTo>
                <a:lnTo>
                  <a:pt x="14280" y="555867"/>
                </a:lnTo>
                <a:lnTo>
                  <a:pt x="18511" y="545550"/>
                </a:lnTo>
                <a:lnTo>
                  <a:pt x="23006" y="535762"/>
                </a:lnTo>
                <a:lnTo>
                  <a:pt x="28031" y="525974"/>
                </a:lnTo>
                <a:lnTo>
                  <a:pt x="33584" y="516451"/>
                </a:lnTo>
                <a:lnTo>
                  <a:pt x="39666" y="507456"/>
                </a:lnTo>
                <a:lnTo>
                  <a:pt x="46278" y="498462"/>
                </a:lnTo>
                <a:lnTo>
                  <a:pt x="53153" y="489996"/>
                </a:lnTo>
                <a:lnTo>
                  <a:pt x="60293" y="481795"/>
                </a:lnTo>
                <a:lnTo>
                  <a:pt x="67962" y="474124"/>
                </a:lnTo>
                <a:lnTo>
                  <a:pt x="75895" y="466717"/>
                </a:lnTo>
                <a:lnTo>
                  <a:pt x="84357" y="459574"/>
                </a:lnTo>
                <a:lnTo>
                  <a:pt x="92820" y="452696"/>
                </a:lnTo>
                <a:lnTo>
                  <a:pt x="101811" y="446347"/>
                </a:lnTo>
                <a:lnTo>
                  <a:pt x="111331" y="440527"/>
                </a:lnTo>
                <a:lnTo>
                  <a:pt x="120851" y="435236"/>
                </a:lnTo>
                <a:lnTo>
                  <a:pt x="130900" y="430474"/>
                </a:lnTo>
                <a:lnTo>
                  <a:pt x="140948" y="425712"/>
                </a:lnTo>
                <a:lnTo>
                  <a:pt x="151526" y="421744"/>
                </a:lnTo>
                <a:lnTo>
                  <a:pt x="162104" y="418305"/>
                </a:lnTo>
                <a:lnTo>
                  <a:pt x="173211" y="415131"/>
                </a:lnTo>
                <a:lnTo>
                  <a:pt x="184582" y="412485"/>
                </a:lnTo>
                <a:lnTo>
                  <a:pt x="195688" y="410634"/>
                </a:lnTo>
                <a:lnTo>
                  <a:pt x="207059" y="409311"/>
                </a:lnTo>
                <a:lnTo>
                  <a:pt x="218959" y="408253"/>
                </a:lnTo>
                <a:lnTo>
                  <a:pt x="230859" y="407988"/>
                </a:lnTo>
                <a:lnTo>
                  <a:pt x="1273033" y="407988"/>
                </a:lnTo>
                <a:lnTo>
                  <a:pt x="1284933" y="408253"/>
                </a:lnTo>
                <a:lnTo>
                  <a:pt x="1296304" y="409311"/>
                </a:lnTo>
                <a:lnTo>
                  <a:pt x="1307939" y="410369"/>
                </a:lnTo>
                <a:lnTo>
                  <a:pt x="1319310" y="412485"/>
                </a:lnTo>
                <a:lnTo>
                  <a:pt x="1330417" y="415131"/>
                </a:lnTo>
                <a:lnTo>
                  <a:pt x="1341259" y="418305"/>
                </a:lnTo>
                <a:lnTo>
                  <a:pt x="1352101" y="421744"/>
                </a:lnTo>
                <a:lnTo>
                  <a:pt x="1362415" y="425712"/>
                </a:lnTo>
                <a:lnTo>
                  <a:pt x="1372992" y="430210"/>
                </a:lnTo>
                <a:lnTo>
                  <a:pt x="1382777" y="435236"/>
                </a:lnTo>
                <a:lnTo>
                  <a:pt x="1392561" y="440527"/>
                </a:lnTo>
                <a:lnTo>
                  <a:pt x="1401817" y="446347"/>
                </a:lnTo>
                <a:lnTo>
                  <a:pt x="1410543" y="452696"/>
                </a:lnTo>
                <a:lnTo>
                  <a:pt x="1419535" y="459574"/>
                </a:lnTo>
                <a:lnTo>
                  <a:pt x="1427997" y="466452"/>
                </a:lnTo>
                <a:lnTo>
                  <a:pt x="1435930" y="473859"/>
                </a:lnTo>
                <a:lnTo>
                  <a:pt x="1443334" y="481795"/>
                </a:lnTo>
                <a:lnTo>
                  <a:pt x="1450739" y="489996"/>
                </a:lnTo>
                <a:lnTo>
                  <a:pt x="1457614" y="498462"/>
                </a:lnTo>
                <a:lnTo>
                  <a:pt x="1463961" y="507456"/>
                </a:lnTo>
                <a:lnTo>
                  <a:pt x="1469779" y="516451"/>
                </a:lnTo>
                <a:lnTo>
                  <a:pt x="1475332" y="525974"/>
                </a:lnTo>
                <a:lnTo>
                  <a:pt x="1480621" y="535762"/>
                </a:lnTo>
                <a:lnTo>
                  <a:pt x="1485381" y="545550"/>
                </a:lnTo>
                <a:lnTo>
                  <a:pt x="1489348" y="555867"/>
                </a:lnTo>
                <a:lnTo>
                  <a:pt x="1493050" y="566449"/>
                </a:lnTo>
                <a:lnTo>
                  <a:pt x="1495959" y="577031"/>
                </a:lnTo>
                <a:lnTo>
                  <a:pt x="1498603" y="587613"/>
                </a:lnTo>
                <a:lnTo>
                  <a:pt x="1500719" y="598988"/>
                </a:lnTo>
                <a:lnTo>
                  <a:pt x="1502305" y="610363"/>
                </a:lnTo>
                <a:lnTo>
                  <a:pt x="1503099" y="621739"/>
                </a:lnTo>
                <a:lnTo>
                  <a:pt x="1503363" y="633378"/>
                </a:lnTo>
                <a:lnTo>
                  <a:pt x="1503363" y="635094"/>
                </a:lnTo>
                <a:lnTo>
                  <a:pt x="1950691" y="197947"/>
                </a:lnTo>
                <a:close/>
                <a:moveTo>
                  <a:pt x="2235011" y="0"/>
                </a:moveTo>
                <a:lnTo>
                  <a:pt x="2244532" y="265"/>
                </a:lnTo>
                <a:lnTo>
                  <a:pt x="2254054" y="794"/>
                </a:lnTo>
                <a:lnTo>
                  <a:pt x="2263575" y="2117"/>
                </a:lnTo>
                <a:lnTo>
                  <a:pt x="2272832" y="3440"/>
                </a:lnTo>
                <a:lnTo>
                  <a:pt x="2282354" y="5557"/>
                </a:lnTo>
                <a:lnTo>
                  <a:pt x="2291611" y="7939"/>
                </a:lnTo>
                <a:lnTo>
                  <a:pt x="2300867" y="11115"/>
                </a:lnTo>
                <a:lnTo>
                  <a:pt x="2309860" y="14290"/>
                </a:lnTo>
                <a:lnTo>
                  <a:pt x="2318588" y="18260"/>
                </a:lnTo>
                <a:lnTo>
                  <a:pt x="2327316" y="22229"/>
                </a:lnTo>
                <a:lnTo>
                  <a:pt x="2336044" y="26728"/>
                </a:lnTo>
                <a:lnTo>
                  <a:pt x="2344243" y="32021"/>
                </a:lnTo>
                <a:lnTo>
                  <a:pt x="2352442" y="37578"/>
                </a:lnTo>
                <a:lnTo>
                  <a:pt x="2360376" y="43400"/>
                </a:lnTo>
                <a:lnTo>
                  <a:pt x="2368046" y="50016"/>
                </a:lnTo>
                <a:lnTo>
                  <a:pt x="2375187" y="56897"/>
                </a:lnTo>
                <a:lnTo>
                  <a:pt x="2382328" y="64042"/>
                </a:lnTo>
                <a:lnTo>
                  <a:pt x="2388940" y="71451"/>
                </a:lnTo>
                <a:lnTo>
                  <a:pt x="2395024" y="79126"/>
                </a:lnTo>
                <a:lnTo>
                  <a:pt x="2400842" y="87065"/>
                </a:lnTo>
                <a:lnTo>
                  <a:pt x="2406132" y="95533"/>
                </a:lnTo>
                <a:lnTo>
                  <a:pt x="2410893" y="103737"/>
                </a:lnTo>
                <a:lnTo>
                  <a:pt x="2415124" y="112205"/>
                </a:lnTo>
                <a:lnTo>
                  <a:pt x="2418827" y="120938"/>
                </a:lnTo>
                <a:lnTo>
                  <a:pt x="2422265" y="129671"/>
                </a:lnTo>
                <a:lnTo>
                  <a:pt x="2425175" y="138669"/>
                </a:lnTo>
                <a:lnTo>
                  <a:pt x="2427820" y="147666"/>
                </a:lnTo>
                <a:lnTo>
                  <a:pt x="2429935" y="156928"/>
                </a:lnTo>
                <a:lnTo>
                  <a:pt x="2431522" y="165926"/>
                </a:lnTo>
                <a:lnTo>
                  <a:pt x="2432580" y="175188"/>
                </a:lnTo>
                <a:lnTo>
                  <a:pt x="2433109" y="184450"/>
                </a:lnTo>
                <a:lnTo>
                  <a:pt x="2433638" y="193713"/>
                </a:lnTo>
                <a:lnTo>
                  <a:pt x="2433109" y="203239"/>
                </a:lnTo>
                <a:lnTo>
                  <a:pt x="2432580" y="212502"/>
                </a:lnTo>
                <a:lnTo>
                  <a:pt x="2431522" y="221764"/>
                </a:lnTo>
                <a:lnTo>
                  <a:pt x="2429935" y="231026"/>
                </a:lnTo>
                <a:lnTo>
                  <a:pt x="2427820" y="240024"/>
                </a:lnTo>
                <a:lnTo>
                  <a:pt x="2425175" y="249021"/>
                </a:lnTo>
                <a:lnTo>
                  <a:pt x="2422265" y="258019"/>
                </a:lnTo>
                <a:lnTo>
                  <a:pt x="2418827" y="267016"/>
                </a:lnTo>
                <a:lnTo>
                  <a:pt x="2415124" y="275485"/>
                </a:lnTo>
                <a:lnTo>
                  <a:pt x="2410893" y="283953"/>
                </a:lnTo>
                <a:lnTo>
                  <a:pt x="2406132" y="292157"/>
                </a:lnTo>
                <a:lnTo>
                  <a:pt x="2400842" y="300625"/>
                </a:lnTo>
                <a:lnTo>
                  <a:pt x="2395024" y="308564"/>
                </a:lnTo>
                <a:lnTo>
                  <a:pt x="2388940" y="316238"/>
                </a:lnTo>
                <a:lnTo>
                  <a:pt x="2382328" y="323648"/>
                </a:lnTo>
                <a:lnTo>
                  <a:pt x="2375187" y="330793"/>
                </a:lnTo>
                <a:lnTo>
                  <a:pt x="2295842" y="408596"/>
                </a:lnTo>
                <a:lnTo>
                  <a:pt x="2015490" y="134434"/>
                </a:lnTo>
                <a:lnTo>
                  <a:pt x="2095099" y="56897"/>
                </a:lnTo>
                <a:lnTo>
                  <a:pt x="2102505" y="50016"/>
                </a:lnTo>
                <a:lnTo>
                  <a:pt x="2110175" y="43400"/>
                </a:lnTo>
                <a:lnTo>
                  <a:pt x="2117845" y="37578"/>
                </a:lnTo>
                <a:lnTo>
                  <a:pt x="2126044" y="32021"/>
                </a:lnTo>
                <a:lnTo>
                  <a:pt x="2134507" y="26728"/>
                </a:lnTo>
                <a:lnTo>
                  <a:pt x="2142971" y="22229"/>
                </a:lnTo>
                <a:lnTo>
                  <a:pt x="2151963" y="18260"/>
                </a:lnTo>
                <a:lnTo>
                  <a:pt x="2160427" y="14290"/>
                </a:lnTo>
                <a:lnTo>
                  <a:pt x="2169684" y="11115"/>
                </a:lnTo>
                <a:lnTo>
                  <a:pt x="2178676" y="7939"/>
                </a:lnTo>
                <a:lnTo>
                  <a:pt x="2187933" y="5557"/>
                </a:lnTo>
                <a:lnTo>
                  <a:pt x="2197454" y="3440"/>
                </a:lnTo>
                <a:lnTo>
                  <a:pt x="2206447" y="2117"/>
                </a:lnTo>
                <a:lnTo>
                  <a:pt x="2215968" y="794"/>
                </a:lnTo>
                <a:lnTo>
                  <a:pt x="2225490" y="265"/>
                </a:lnTo>
                <a:lnTo>
                  <a:pt x="2235011" y="0"/>
                </a:lnTo>
                <a:close/>
              </a:path>
            </a:pathLst>
          </a:custGeom>
          <a:solidFill>
            <a:srgbClr val="1F74AD"/>
          </a:solidFill>
          <a:ln>
            <a:noFill/>
          </a:ln>
          <a:extLst>
            <a:ext uri="{91240B29-F687-4F45-9708-019B960494DF}">
              <a14:hiddenLine xmlns:a14="http://schemas.microsoft.com/office/drawing/2010/main" w="9525">
                <a:solidFill>
                  <a:srgbClr val="000000"/>
                </a:solidFill>
                <a:round/>
              </a14:hiddenLine>
            </a:ext>
          </a:extLst>
        </p:spPr>
        <p:txBody>
          <a:bodyPr anchor="ctr">
            <a:normAutofit lnSpcReduction="20000"/>
            <a:scene3d>
              <a:camera prst="orthographicFront"/>
              <a:lightRig rig="threePt" dir="t"/>
            </a:scene3d>
            <a:sp3d contourW="12700">
              <a:contourClr>
                <a:srgbClr val="FFFFFF"/>
              </a:contourClr>
            </a:sp3d>
          </a:bodyPr>
          <a:p>
            <a:pPr algn="l"/>
            <a:endParaRPr lang="zh-CN" altLang="en-US" sz="1350">
              <a:solidFill>
                <a:srgbClr val="FFFFFF"/>
              </a:solidFill>
              <a:sym typeface="Arial" panose="020B0604020202020204" pitchFamily="34" charset="0"/>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3"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306195" y="382905"/>
            <a:ext cx="9579610" cy="829945"/>
          </a:xfrm>
          <a:prstGeom prst="rect">
            <a:avLst/>
          </a:prstGeom>
          <a:noFill/>
        </p:spPr>
        <p:txBody>
          <a:bodyPr wrap="square" rtlCol="0" anchor="t">
            <a:spAutoFit/>
          </a:bodyPr>
          <a:p>
            <a:pPr algn="ctr"/>
            <a:r>
              <a:rPr lang="zh-CN" altLang="en-US" sz="2400">
                <a:latin typeface="微软雅黑" panose="020B0503020204020204" charset="-122"/>
                <a:ea typeface="微软雅黑" panose="020B0503020204020204" charset="-122"/>
                <a:cs typeface="微软雅黑" panose="020B0503020204020204" charset="-122"/>
              </a:rPr>
              <a:t>国家税务总局关于落实小型微利企业所得税优惠政策征管问题的公告</a:t>
            </a:r>
            <a:r>
              <a:rPr lang="en-US" altLang="zh-CN" sz="2400">
                <a:latin typeface="微软雅黑" panose="020B0503020204020204" charset="-122"/>
                <a:ea typeface="微软雅黑" panose="020B0503020204020204" charset="-122"/>
                <a:cs typeface="微软雅黑" panose="020B0503020204020204" charset="-122"/>
              </a:rPr>
              <a:t>    </a:t>
            </a:r>
            <a:r>
              <a:rPr lang="zh-CN" altLang="en-US" sz="2400">
                <a:latin typeface="微软雅黑" panose="020B0503020204020204" charset="-122"/>
                <a:ea typeface="微软雅黑" panose="020B0503020204020204" charset="-122"/>
                <a:cs typeface="微软雅黑" panose="020B0503020204020204" charset="-122"/>
              </a:rPr>
              <a:t>（国家税务总局公告2023年第6号 ）</a:t>
            </a:r>
            <a:endParaRPr lang="zh-CN" altLang="en-US" sz="2400">
              <a:latin typeface="微软雅黑" panose="020B0503020204020204" charset="-122"/>
              <a:ea typeface="微软雅黑" panose="020B0503020204020204" charset="-122"/>
              <a:cs typeface="微软雅黑" panose="020B0503020204020204" charset="-122"/>
            </a:endParaRPr>
          </a:p>
        </p:txBody>
      </p:sp>
      <p:graphicFrame>
        <p:nvGraphicFramePr>
          <p:cNvPr id="3" name="图示 2"/>
          <p:cNvGraphicFramePr/>
          <p:nvPr/>
        </p:nvGraphicFramePr>
        <p:xfrm>
          <a:off x="1367155" y="789305"/>
          <a:ext cx="9587865" cy="594550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5" name="文本框 4"/>
          <p:cNvSpPr txBox="1"/>
          <p:nvPr/>
        </p:nvSpPr>
        <p:spPr>
          <a:xfrm>
            <a:off x="8174355" y="3950970"/>
            <a:ext cx="2578735" cy="1383665"/>
          </a:xfrm>
          <a:prstGeom prst="rect">
            <a:avLst/>
          </a:prstGeom>
          <a:noFill/>
        </p:spPr>
        <p:txBody>
          <a:bodyPr wrap="square" rtlCol="0">
            <a:spAutoFit/>
          </a:bodyPr>
          <a:p>
            <a:endParaRPr lang="zh-CN" altLang="en-US" sz="1400">
              <a:solidFill>
                <a:schemeClr val="bg1"/>
              </a:solidFill>
              <a:latin typeface="微软雅黑" panose="020B0503020204020204" charset="-122"/>
              <a:ea typeface="微软雅黑" panose="020B0503020204020204" charset="-122"/>
            </a:endParaRPr>
          </a:p>
          <a:p>
            <a:pPr algn="ctr"/>
            <a:r>
              <a:rPr lang="zh-CN" altLang="en-US" sz="1400" b="1">
                <a:solidFill>
                  <a:schemeClr val="bg1"/>
                </a:solidFill>
                <a:latin typeface="微软雅黑" panose="020B0503020204020204" charset="-122"/>
                <a:ea typeface="微软雅黑" panose="020B0503020204020204" charset="-122"/>
              </a:rPr>
              <a:t>按季预缴</a:t>
            </a:r>
            <a:endParaRPr lang="zh-CN" altLang="en-US" sz="1400" b="1">
              <a:solidFill>
                <a:schemeClr val="bg1"/>
              </a:solidFill>
              <a:latin typeface="微软雅黑" panose="020B0503020204020204" charset="-122"/>
              <a:ea typeface="微软雅黑" panose="020B0503020204020204" charset="-122"/>
            </a:endParaRPr>
          </a:p>
          <a:p>
            <a:pPr algn="l"/>
            <a:endParaRPr lang="zh-CN" altLang="en-US" sz="1400">
              <a:solidFill>
                <a:schemeClr val="bg1"/>
              </a:solidFill>
              <a:latin typeface="微软雅黑" panose="020B0503020204020204" charset="-122"/>
              <a:ea typeface="微软雅黑" panose="020B0503020204020204" charset="-122"/>
            </a:endParaRPr>
          </a:p>
          <a:p>
            <a:pPr algn="l"/>
            <a:r>
              <a:rPr lang="zh-CN" altLang="en-US" sz="1400">
                <a:solidFill>
                  <a:schemeClr val="bg1"/>
                </a:solidFill>
                <a:latin typeface="微软雅黑" panose="020B0503020204020204" charset="-122"/>
                <a:ea typeface="微软雅黑" panose="020B0503020204020204" charset="-122"/>
              </a:rPr>
              <a:t>小型微利企业所得税统一实行按季度预缴。</a:t>
            </a:r>
            <a:endParaRPr lang="zh-CN" altLang="en-US" sz="1400">
              <a:solidFill>
                <a:schemeClr val="bg1"/>
              </a:solidFill>
              <a:latin typeface="微软雅黑" panose="020B0503020204020204" charset="-122"/>
              <a:ea typeface="微软雅黑" panose="020B0503020204020204" charset="-122"/>
            </a:endParaRPr>
          </a:p>
          <a:p>
            <a:endParaRPr lang="zh-CN" altLang="en-US" sz="1400">
              <a:solidFill>
                <a:schemeClr val="bg1"/>
              </a:solidFill>
              <a:latin typeface="微软雅黑" panose="020B0503020204020204" charset="-122"/>
              <a:ea typeface="微软雅黑" panose="020B0503020204020204" charset="-122"/>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圆角矩形 59"/>
          <p:cNvSpPr/>
          <p:nvPr/>
        </p:nvSpPr>
        <p:spPr>
          <a:xfrm>
            <a:off x="2516549" y="1749668"/>
            <a:ext cx="9237133" cy="3805767"/>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sp>
        <p:nvSpPr>
          <p:cNvPr id="2" name="矩形 3"/>
          <p:cNvSpPr>
            <a:spLocks noChangeArrowheads="1"/>
          </p:cNvSpPr>
          <p:nvPr/>
        </p:nvSpPr>
        <p:spPr bwMode="auto">
          <a:xfrm>
            <a:off x="1613807" y="247254"/>
            <a:ext cx="153924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42" tIns="45722" rIns="91442" bIns="45722">
            <a:spAutoFit/>
          </a:bodyPr>
          <a:lstStyle/>
          <a:p>
            <a:pPr algn="l"/>
            <a:r>
              <a:rPr lang="zh-CN" altLang="en-US" sz="2665" b="1" dirty="0">
                <a:solidFill>
                  <a:schemeClr val="tx1"/>
                </a:solidFill>
                <a:latin typeface="微软雅黑" panose="020B0503020204020204" charset="-122"/>
                <a:ea typeface="微软雅黑" panose="020B0503020204020204" charset="-122"/>
                <a:sym typeface="Arial" panose="020B0604020202020204" pitchFamily="34" charset="0"/>
              </a:rPr>
              <a:t>热点提示</a:t>
            </a:r>
            <a:endParaRPr lang="zh-CN" altLang="en-US" sz="2665" b="1" dirty="0">
              <a:solidFill>
                <a:schemeClr val="tx1"/>
              </a:solidFill>
              <a:latin typeface="微软雅黑" panose="020B0503020204020204" charset="-122"/>
              <a:ea typeface="微软雅黑" panose="020B0503020204020204" charset="-122"/>
              <a:sym typeface="Arial" panose="020B0604020202020204" pitchFamily="34" charset="0"/>
            </a:endParaRPr>
          </a:p>
        </p:txBody>
      </p:sp>
      <p:cxnSp>
        <p:nvCxnSpPr>
          <p:cNvPr id="24" name="直接连接符 23"/>
          <p:cNvCxnSpPr/>
          <p:nvPr/>
        </p:nvCxnSpPr>
        <p:spPr>
          <a:xfrm>
            <a:off x="143339" y="832152"/>
            <a:ext cx="10817981"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2782819" y="1749668"/>
            <a:ext cx="8337127" cy="3415030"/>
          </a:xfrm>
          <a:prstGeom prst="rect">
            <a:avLst/>
          </a:prstGeom>
          <a:noFill/>
          <a:ln w="9525">
            <a:noFill/>
          </a:ln>
        </p:spPr>
        <p:txBody>
          <a:bodyPr wrap="square">
            <a:spAutoFit/>
          </a:bodyPr>
          <a:lstStyle/>
          <a:p>
            <a:pPr marL="285750" indent="-285750" algn="l">
              <a:lnSpc>
                <a:spcPct val="150000"/>
              </a:lnSpc>
              <a:buClrTx/>
              <a:buSzTx/>
              <a:buFont typeface="Wingdings" panose="05000000000000000000" pitchFamily="2" charset="2"/>
              <a:buChar char="Ø"/>
            </a:pPr>
            <a:r>
              <a:rPr lang="zh-CN" altLang="en-US" sz="2400" b="0" dirty="0">
                <a:latin typeface="微软雅黑" panose="020B0503020204020204" charset="-122"/>
                <a:ea typeface="微软雅黑" panose="020B0503020204020204" charset="-122"/>
              </a:rPr>
              <a:t>小型微利企业所得税优惠是即时享受的税收优惠。</a:t>
            </a:r>
            <a:endParaRPr lang="en-US" altLang="zh-CN" sz="2400" b="0" dirty="0">
              <a:latin typeface="微软雅黑" panose="020B0503020204020204" charset="-122"/>
              <a:ea typeface="微软雅黑" panose="020B0503020204020204" charset="-122"/>
            </a:endParaRPr>
          </a:p>
          <a:p>
            <a:pPr algn="l">
              <a:lnSpc>
                <a:spcPct val="150000"/>
              </a:lnSpc>
              <a:buClrTx/>
              <a:buSzTx/>
            </a:pPr>
            <a:endParaRPr lang="en-US" altLang="zh-CN" sz="2400" b="0" dirty="0">
              <a:latin typeface="微软雅黑" panose="020B0503020204020204" charset="-122"/>
              <a:ea typeface="微软雅黑" panose="020B0503020204020204" charset="-122"/>
            </a:endParaRPr>
          </a:p>
          <a:p>
            <a:pPr marL="285750" indent="-285750" algn="l">
              <a:lnSpc>
                <a:spcPct val="150000"/>
              </a:lnSpc>
              <a:buClrTx/>
              <a:buSzTx/>
              <a:buFont typeface="Wingdings" panose="05000000000000000000" pitchFamily="2" charset="2"/>
              <a:buChar char="Ø"/>
            </a:pPr>
            <a:r>
              <a:rPr lang="zh-CN" altLang="en-US" sz="2400" b="0" dirty="0">
                <a:latin typeface="微软雅黑" panose="020B0503020204020204" charset="-122"/>
                <a:ea typeface="微软雅黑" panose="020B0503020204020204" charset="-122"/>
              </a:rPr>
              <a:t>小型微利企业可叠加享受研发费用加计扣除优惠政策。</a:t>
            </a:r>
            <a:endParaRPr lang="zh-CN" altLang="en-US" sz="2400" b="0" dirty="0">
              <a:latin typeface="微软雅黑" panose="020B0503020204020204" charset="-122"/>
              <a:ea typeface="微软雅黑" panose="020B0503020204020204" charset="-122"/>
            </a:endParaRPr>
          </a:p>
          <a:p>
            <a:pPr marL="285750" indent="-285750" algn="l">
              <a:lnSpc>
                <a:spcPct val="150000"/>
              </a:lnSpc>
              <a:buClrTx/>
              <a:buSzTx/>
              <a:buFont typeface="Wingdings" panose="05000000000000000000" pitchFamily="2" charset="2"/>
              <a:buChar char="Ø"/>
            </a:pPr>
            <a:endParaRPr lang="zh-CN" altLang="en-US" sz="2400" b="0" dirty="0">
              <a:latin typeface="微软雅黑" panose="020B0503020204020204" charset="-122"/>
              <a:ea typeface="微软雅黑" panose="020B0503020204020204" charset="-122"/>
            </a:endParaRPr>
          </a:p>
          <a:p>
            <a:pPr marL="285750" indent="-285750" algn="l">
              <a:lnSpc>
                <a:spcPct val="150000"/>
              </a:lnSpc>
              <a:buClrTx/>
              <a:buSzTx/>
              <a:buFont typeface="Wingdings" panose="05000000000000000000" pitchFamily="2" charset="2"/>
              <a:buChar char="Ø"/>
            </a:pPr>
            <a:r>
              <a:rPr lang="zh-CN" altLang="en-US" sz="2400" b="0" dirty="0">
                <a:latin typeface="微软雅黑" panose="020B0503020204020204" charset="-122"/>
                <a:ea typeface="微软雅黑" panose="020B0503020204020204" charset="-122"/>
              </a:rPr>
              <a:t>小微企业优惠和高新技术企业优惠可以自行选择，从优享受。</a:t>
            </a:r>
            <a:endParaRPr lang="zh-CN" altLang="en-US" sz="2400" b="0" dirty="0">
              <a:latin typeface="微软雅黑" panose="020B0503020204020204" charset="-122"/>
              <a:ea typeface="微软雅黑" panose="020B0503020204020204" charset="-122"/>
            </a:endParaRPr>
          </a:p>
        </p:txBody>
      </p:sp>
      <p:grpSp>
        <p:nvGrpSpPr>
          <p:cNvPr id="9" name="Group 134"/>
          <p:cNvGrpSpPr/>
          <p:nvPr/>
        </p:nvGrpSpPr>
        <p:grpSpPr bwMode="auto">
          <a:xfrm>
            <a:off x="290453" y="2040870"/>
            <a:ext cx="2079457" cy="3042235"/>
            <a:chOff x="3606801" y="1272140"/>
            <a:chExt cx="1920875" cy="2970213"/>
          </a:xfrm>
        </p:grpSpPr>
        <p:sp>
          <p:nvSpPr>
            <p:cNvPr id="10" name="Freeform 37"/>
            <p:cNvSpPr/>
            <p:nvPr/>
          </p:nvSpPr>
          <p:spPr bwMode="auto">
            <a:xfrm>
              <a:off x="4586281" y="1272140"/>
              <a:ext cx="885459" cy="628818"/>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chemeClr val="tx2">
                <a:lumMod val="60000"/>
                <a:lumOff val="40000"/>
              </a:schemeClr>
            </a:solidFill>
            <a:ln w="9525">
              <a:noFill/>
              <a:round/>
            </a:ln>
          </p:spPr>
          <p:txBody>
            <a:bodyPr lIns="162560" tIns="81280" rIns="162560" bIns="81280"/>
            <a:p>
              <a:pPr defTabSz="1375410" eaLnBrk="1" hangingPunct="1">
                <a:defRPr/>
              </a:pPr>
              <a:endParaRPr lang="en-US" sz="3555">
                <a:solidFill>
                  <a:srgbClr val="262626"/>
                </a:solidFill>
                <a:latin typeface="Campton Light"/>
              </a:endParaRPr>
            </a:p>
          </p:txBody>
        </p:sp>
        <p:grpSp>
          <p:nvGrpSpPr>
            <p:cNvPr id="14" name="Group 104"/>
            <p:cNvGrpSpPr/>
            <p:nvPr/>
          </p:nvGrpSpPr>
          <p:grpSpPr>
            <a:xfrm>
              <a:off x="4089401" y="3400978"/>
              <a:ext cx="963612" cy="841375"/>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15" name="Freeform 36"/>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ln>
            </p:spPr>
            <p:txBody>
              <a:bodyPr lIns="162560" tIns="81280" rIns="162560" bIns="81280"/>
              <a:p>
                <a:pPr defTabSz="1375410" eaLnBrk="1" hangingPunct="1">
                  <a:defRPr/>
                </a:pPr>
                <a:endParaRPr lang="en-US" sz="3555">
                  <a:solidFill>
                    <a:srgbClr val="262626"/>
                  </a:solidFill>
                  <a:latin typeface="Campton Light"/>
                </a:endParaRPr>
              </a:p>
            </p:txBody>
          </p:sp>
          <p:sp>
            <p:nvSpPr>
              <p:cNvPr id="16"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ln>
            </p:spPr>
            <p:txBody>
              <a:bodyPr lIns="162560" tIns="81280" rIns="162560" bIns="81280"/>
              <a:p>
                <a:pPr defTabSz="1375410" eaLnBrk="1" hangingPunct="1">
                  <a:defRPr/>
                </a:pPr>
                <a:endParaRPr lang="en-US" sz="3555">
                  <a:solidFill>
                    <a:srgbClr val="262626"/>
                  </a:solidFill>
                  <a:latin typeface="Campton Light"/>
                </a:endParaRPr>
              </a:p>
            </p:txBody>
          </p:sp>
          <p:sp>
            <p:nvSpPr>
              <p:cNvPr id="48"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ln>
            </p:spPr>
            <p:txBody>
              <a:bodyPr lIns="162560" tIns="81280" rIns="162560" bIns="81280"/>
              <a:p>
                <a:pPr defTabSz="1375410" eaLnBrk="1" hangingPunct="1">
                  <a:defRPr/>
                </a:pPr>
                <a:endParaRPr lang="en-US" sz="3555">
                  <a:solidFill>
                    <a:srgbClr val="262626"/>
                  </a:solidFill>
                  <a:latin typeface="Campton Light"/>
                </a:endParaRPr>
              </a:p>
            </p:txBody>
          </p:sp>
        </p:grpSp>
        <p:sp>
          <p:nvSpPr>
            <p:cNvPr id="17" name="Freeform 40"/>
            <p:cNvSpPr/>
            <p:nvPr/>
          </p:nvSpPr>
          <p:spPr bwMode="auto">
            <a:xfrm>
              <a:off x="3662738" y="1272140"/>
              <a:ext cx="923543" cy="628818"/>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chemeClr val="tx2">
                <a:lumMod val="60000"/>
                <a:lumOff val="40000"/>
              </a:schemeClr>
            </a:solidFill>
            <a:ln w="9525">
              <a:noFill/>
              <a:round/>
            </a:ln>
          </p:spPr>
          <p:txBody>
            <a:bodyPr lIns="162560" tIns="81280" rIns="162560" bIns="81280"/>
            <a:p>
              <a:pPr defTabSz="1375410" eaLnBrk="1" hangingPunct="1">
                <a:defRPr/>
              </a:pPr>
              <a:endParaRPr lang="en-US" sz="3555">
                <a:solidFill>
                  <a:srgbClr val="262626"/>
                </a:solidFill>
                <a:latin typeface="Campton Light"/>
              </a:endParaRPr>
            </a:p>
          </p:txBody>
        </p:sp>
        <p:sp>
          <p:nvSpPr>
            <p:cNvPr id="25" name="Freeform 41"/>
            <p:cNvSpPr/>
            <p:nvPr/>
          </p:nvSpPr>
          <p:spPr bwMode="auto">
            <a:xfrm>
              <a:off x="4586281" y="1985516"/>
              <a:ext cx="941395" cy="639536"/>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chemeClr val="bg1">
                <a:lumMod val="85000"/>
              </a:schemeClr>
            </a:solidFill>
            <a:ln w="9525">
              <a:noFill/>
              <a:round/>
            </a:ln>
          </p:spPr>
          <p:txBody>
            <a:bodyPr lIns="162560" tIns="81280" rIns="162560" bIns="81280"/>
            <a:p>
              <a:pPr defTabSz="1375410" eaLnBrk="1" hangingPunct="1">
                <a:defRPr/>
              </a:pPr>
              <a:endParaRPr lang="en-US" sz="3555">
                <a:solidFill>
                  <a:srgbClr val="262626"/>
                </a:solidFill>
                <a:latin typeface="Campton Light"/>
              </a:endParaRPr>
            </a:p>
          </p:txBody>
        </p:sp>
        <p:sp>
          <p:nvSpPr>
            <p:cNvPr id="26" name="Freeform 42"/>
            <p:cNvSpPr/>
            <p:nvPr/>
          </p:nvSpPr>
          <p:spPr bwMode="auto">
            <a:xfrm>
              <a:off x="3606801" y="1985516"/>
              <a:ext cx="979480" cy="639536"/>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chemeClr val="bg1">
                <a:lumMod val="85000"/>
              </a:schemeClr>
            </a:solidFill>
            <a:ln w="9525">
              <a:noFill/>
              <a:round/>
            </a:ln>
          </p:spPr>
          <p:txBody>
            <a:bodyPr lIns="162560" tIns="81280" rIns="162560" bIns="81280"/>
            <a:p>
              <a:pPr defTabSz="1375410" eaLnBrk="1" hangingPunct="1">
                <a:defRPr/>
              </a:pPr>
              <a:endParaRPr lang="en-US" sz="3555" dirty="0">
                <a:solidFill>
                  <a:srgbClr val="262626"/>
                </a:solidFill>
                <a:latin typeface="Campton Light"/>
              </a:endParaRPr>
            </a:p>
          </p:txBody>
        </p:sp>
        <p:sp>
          <p:nvSpPr>
            <p:cNvPr id="28" name="Freeform 43"/>
            <p:cNvSpPr/>
            <p:nvPr/>
          </p:nvSpPr>
          <p:spPr bwMode="auto">
            <a:xfrm>
              <a:off x="3730575" y="2710800"/>
              <a:ext cx="855706" cy="640728"/>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chemeClr val="tx2">
                <a:lumMod val="40000"/>
                <a:lumOff val="60000"/>
              </a:schemeClr>
            </a:solidFill>
            <a:ln w="9525">
              <a:noFill/>
              <a:round/>
            </a:ln>
          </p:spPr>
          <p:txBody>
            <a:bodyPr lIns="162560" tIns="81280" rIns="162560" bIns="81280"/>
            <a:p>
              <a:pPr defTabSz="1375410" eaLnBrk="1" hangingPunct="1">
                <a:defRPr/>
              </a:pPr>
              <a:endParaRPr lang="en-US" sz="3555">
                <a:solidFill>
                  <a:srgbClr val="262626"/>
                </a:solidFill>
                <a:latin typeface="Campton Light"/>
              </a:endParaRPr>
            </a:p>
          </p:txBody>
        </p:sp>
        <p:sp>
          <p:nvSpPr>
            <p:cNvPr id="30" name="Freeform 44"/>
            <p:cNvSpPr/>
            <p:nvPr/>
          </p:nvSpPr>
          <p:spPr bwMode="auto">
            <a:xfrm>
              <a:off x="4586281" y="2710800"/>
              <a:ext cx="818812" cy="640728"/>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chemeClr val="tx2">
                <a:lumMod val="40000"/>
                <a:lumOff val="60000"/>
              </a:schemeClr>
            </a:solidFill>
            <a:ln w="9525">
              <a:noFill/>
              <a:round/>
            </a:ln>
          </p:spPr>
          <p:txBody>
            <a:bodyPr lIns="162560" tIns="81280" rIns="162560" bIns="81280"/>
            <a:p>
              <a:pPr defTabSz="1375410" eaLnBrk="1" hangingPunct="1">
                <a:defRPr/>
              </a:pPr>
              <a:endParaRPr lang="en-US" sz="3555">
                <a:solidFill>
                  <a:srgbClr val="262626"/>
                </a:solidFill>
                <a:latin typeface="Campton Light"/>
              </a:endParaRPr>
            </a:p>
          </p:txBody>
        </p:sp>
      </p:grpSp>
      <p:sp>
        <p:nvSpPr>
          <p:cNvPr id="31" name="KSO_Shape"/>
          <p:cNvSpPr/>
          <p:nvPr>
            <p:custDataLst>
              <p:tags r:id="rId1"/>
            </p:custDataLst>
          </p:nvPr>
        </p:nvSpPr>
        <p:spPr bwMode="auto">
          <a:xfrm>
            <a:off x="676910" y="70485"/>
            <a:ext cx="810260" cy="729615"/>
          </a:xfrm>
          <a:custGeom>
            <a:avLst/>
            <a:gdLst>
              <a:gd name="T0" fmla="*/ 979217 w 2433638"/>
              <a:gd name="T1" fmla="*/ 1098870 h 2124076"/>
              <a:gd name="T2" fmla="*/ 173881 w 2433638"/>
              <a:gd name="T3" fmla="*/ 432901 h 2124076"/>
              <a:gd name="T4" fmla="*/ 155458 w 2433638"/>
              <a:gd name="T5" fmla="*/ 437460 h 2124076"/>
              <a:gd name="T6" fmla="*/ 139312 w 2433638"/>
              <a:gd name="T7" fmla="*/ 446991 h 2124076"/>
              <a:gd name="T8" fmla="*/ 126684 w 2433638"/>
              <a:gd name="T9" fmla="*/ 460667 h 2124076"/>
              <a:gd name="T10" fmla="*/ 118611 w 2433638"/>
              <a:gd name="T11" fmla="*/ 477036 h 2124076"/>
              <a:gd name="T12" fmla="*/ 115713 w 2433638"/>
              <a:gd name="T13" fmla="*/ 496099 h 2124076"/>
              <a:gd name="T14" fmla="*/ 117576 w 2433638"/>
              <a:gd name="T15" fmla="*/ 1502909 h 2124076"/>
              <a:gd name="T16" fmla="*/ 125029 w 2433638"/>
              <a:gd name="T17" fmla="*/ 1520107 h 2124076"/>
              <a:gd name="T18" fmla="*/ 137035 w 2433638"/>
              <a:gd name="T19" fmla="*/ 1534197 h 2124076"/>
              <a:gd name="T20" fmla="*/ 152560 w 2433638"/>
              <a:gd name="T21" fmla="*/ 1544350 h 2124076"/>
              <a:gd name="T22" fmla="*/ 170776 w 2433638"/>
              <a:gd name="T23" fmla="*/ 1549944 h 2124076"/>
              <a:gd name="T24" fmla="*/ 1002920 w 2433638"/>
              <a:gd name="T25" fmla="*/ 1550566 h 2124076"/>
              <a:gd name="T26" fmla="*/ 1021550 w 2433638"/>
              <a:gd name="T27" fmla="*/ 1545800 h 2124076"/>
              <a:gd name="T28" fmla="*/ 1037696 w 2433638"/>
              <a:gd name="T29" fmla="*/ 1536269 h 2124076"/>
              <a:gd name="T30" fmla="*/ 1050116 w 2433638"/>
              <a:gd name="T31" fmla="*/ 1522800 h 2124076"/>
              <a:gd name="T32" fmla="*/ 1058396 w 2433638"/>
              <a:gd name="T33" fmla="*/ 1506017 h 2124076"/>
              <a:gd name="T34" fmla="*/ 1061294 w 2433638"/>
              <a:gd name="T35" fmla="*/ 1487161 h 2124076"/>
              <a:gd name="T36" fmla="*/ 1061087 w 2433638"/>
              <a:gd name="T37" fmla="*/ 492784 h 2124076"/>
              <a:gd name="T38" fmla="*/ 1057361 w 2433638"/>
              <a:gd name="T39" fmla="*/ 474342 h 2124076"/>
              <a:gd name="T40" fmla="*/ 1048253 w 2433638"/>
              <a:gd name="T41" fmla="*/ 457973 h 2124076"/>
              <a:gd name="T42" fmla="*/ 1035212 w 2433638"/>
              <a:gd name="T43" fmla="*/ 445126 h 2124076"/>
              <a:gd name="T44" fmla="*/ 1018859 w 2433638"/>
              <a:gd name="T45" fmla="*/ 436424 h 2124076"/>
              <a:gd name="T46" fmla="*/ 999608 w 2433638"/>
              <a:gd name="T47" fmla="*/ 432694 h 2124076"/>
              <a:gd name="T48" fmla="*/ 1176801 w 2433638"/>
              <a:gd name="T49" fmla="*/ 1487161 h 2124076"/>
              <a:gd name="T50" fmla="*/ 1168728 w 2433638"/>
              <a:gd name="T51" fmla="*/ 1539792 h 2124076"/>
              <a:gd name="T52" fmla="*/ 1145957 w 2433638"/>
              <a:gd name="T53" fmla="*/ 1585998 h 2124076"/>
              <a:gd name="T54" fmla="*/ 1111182 w 2433638"/>
              <a:gd name="T55" fmla="*/ 1623502 h 2124076"/>
              <a:gd name="T56" fmla="*/ 1066469 w 2433638"/>
              <a:gd name="T57" fmla="*/ 1649818 h 2124076"/>
              <a:gd name="T58" fmla="*/ 1014719 w 2433638"/>
              <a:gd name="T59" fmla="*/ 1662871 h 2124076"/>
              <a:gd name="T60" fmla="*/ 153180 w 2433638"/>
              <a:gd name="T61" fmla="*/ 1661628 h 2124076"/>
              <a:gd name="T62" fmla="*/ 102466 w 2433638"/>
              <a:gd name="T63" fmla="*/ 1646295 h 2124076"/>
              <a:gd name="T64" fmla="*/ 59409 w 2433638"/>
              <a:gd name="T65" fmla="*/ 1617908 h 2124076"/>
              <a:gd name="T66" fmla="*/ 26289 w 2433638"/>
              <a:gd name="T67" fmla="*/ 1578746 h 2124076"/>
              <a:gd name="T68" fmla="*/ 6003 w 2433638"/>
              <a:gd name="T69" fmla="*/ 1531296 h 2124076"/>
              <a:gd name="T70" fmla="*/ 0 w 2433638"/>
              <a:gd name="T71" fmla="*/ 496099 h 2124076"/>
              <a:gd name="T72" fmla="*/ 8280 w 2433638"/>
              <a:gd name="T73" fmla="*/ 443676 h 2124076"/>
              <a:gd name="T74" fmla="*/ 31050 w 2433638"/>
              <a:gd name="T75" fmla="*/ 397469 h 2124076"/>
              <a:gd name="T76" fmla="*/ 66033 w 2433638"/>
              <a:gd name="T77" fmla="*/ 359965 h 2124076"/>
              <a:gd name="T78" fmla="*/ 110331 w 2433638"/>
              <a:gd name="T79" fmla="*/ 333442 h 2124076"/>
              <a:gd name="T80" fmla="*/ 162081 w 2433638"/>
              <a:gd name="T81" fmla="*/ 320596 h 2124076"/>
              <a:gd name="T82" fmla="*/ 1023827 w 2433638"/>
              <a:gd name="T83" fmla="*/ 321425 h 2124076"/>
              <a:gd name="T84" fmla="*/ 1074749 w 2433638"/>
              <a:gd name="T85" fmla="*/ 336966 h 2124076"/>
              <a:gd name="T86" fmla="*/ 1117806 w 2433638"/>
              <a:gd name="T87" fmla="*/ 365352 h 2124076"/>
              <a:gd name="T88" fmla="*/ 1150512 w 2433638"/>
              <a:gd name="T89" fmla="*/ 404514 h 2124076"/>
              <a:gd name="T90" fmla="*/ 1171005 w 2433638"/>
              <a:gd name="T91" fmla="*/ 451964 h 2124076"/>
              <a:gd name="T92" fmla="*/ 1176801 w 2433638"/>
              <a:gd name="T93" fmla="*/ 497443 h 2124076"/>
              <a:gd name="T94" fmla="*/ 1779124 w 2433638"/>
              <a:gd name="T95" fmla="*/ 2694 h 2124076"/>
              <a:gd name="T96" fmla="*/ 1821773 w 2433638"/>
              <a:gd name="T97" fmla="*/ 17411 h 2124076"/>
              <a:gd name="T98" fmla="*/ 1859246 w 2433638"/>
              <a:gd name="T99" fmla="*/ 44565 h 2124076"/>
              <a:gd name="T100" fmla="*/ 1887196 w 2433638"/>
              <a:gd name="T101" fmla="*/ 81253 h 2124076"/>
              <a:gd name="T102" fmla="*/ 1902101 w 2433638"/>
              <a:gd name="T103" fmla="*/ 122915 h 2124076"/>
              <a:gd name="T104" fmla="*/ 1904172 w 2433638"/>
              <a:gd name="T105" fmla="*/ 166444 h 2124076"/>
              <a:gd name="T106" fmla="*/ 1893406 w 2433638"/>
              <a:gd name="T107" fmla="*/ 209142 h 2124076"/>
              <a:gd name="T108" fmla="*/ 1870011 w 2433638"/>
              <a:gd name="T109" fmla="*/ 247696 h 2124076"/>
              <a:gd name="T110" fmla="*/ 1645796 w 2433638"/>
              <a:gd name="T111" fmla="*/ 39175 h 2124076"/>
              <a:gd name="T112" fmla="*/ 1684511 w 2433638"/>
              <a:gd name="T113" fmla="*/ 14302 h 2124076"/>
              <a:gd name="T114" fmla="*/ 1727160 w 2433638"/>
              <a:gd name="T115" fmla="*/ 1658 h 21240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433638" h="2124076">
                <a:moveTo>
                  <a:pt x="713371" y="1577975"/>
                </a:moveTo>
                <a:lnTo>
                  <a:pt x="804863" y="1667192"/>
                </a:lnTo>
                <a:lnTo>
                  <a:pt x="574675" y="1801813"/>
                </a:lnTo>
                <a:lnTo>
                  <a:pt x="713371" y="1577975"/>
                </a:lnTo>
                <a:close/>
                <a:moveTo>
                  <a:pt x="994071" y="1152525"/>
                </a:moveTo>
                <a:lnTo>
                  <a:pt x="1250950" y="1402947"/>
                </a:lnTo>
                <a:lnTo>
                  <a:pt x="852445" y="1631950"/>
                </a:lnTo>
                <a:lnTo>
                  <a:pt x="757237" y="1538868"/>
                </a:lnTo>
                <a:lnTo>
                  <a:pt x="994071" y="1152525"/>
                </a:lnTo>
                <a:close/>
                <a:moveTo>
                  <a:pt x="230859" y="552164"/>
                </a:moveTo>
                <a:lnTo>
                  <a:pt x="226364" y="552428"/>
                </a:lnTo>
                <a:lnTo>
                  <a:pt x="222133" y="552693"/>
                </a:lnTo>
                <a:lnTo>
                  <a:pt x="218166" y="553222"/>
                </a:lnTo>
                <a:lnTo>
                  <a:pt x="213935" y="553751"/>
                </a:lnTo>
                <a:lnTo>
                  <a:pt x="209968" y="554809"/>
                </a:lnTo>
                <a:lnTo>
                  <a:pt x="206266" y="555867"/>
                </a:lnTo>
                <a:lnTo>
                  <a:pt x="202299" y="557190"/>
                </a:lnTo>
                <a:lnTo>
                  <a:pt x="198597" y="558513"/>
                </a:lnTo>
                <a:lnTo>
                  <a:pt x="194895" y="560100"/>
                </a:lnTo>
                <a:lnTo>
                  <a:pt x="191457" y="561952"/>
                </a:lnTo>
                <a:lnTo>
                  <a:pt x="187755" y="564068"/>
                </a:lnTo>
                <a:lnTo>
                  <a:pt x="184582" y="565920"/>
                </a:lnTo>
                <a:lnTo>
                  <a:pt x="181144" y="568301"/>
                </a:lnTo>
                <a:lnTo>
                  <a:pt x="177971" y="570682"/>
                </a:lnTo>
                <a:lnTo>
                  <a:pt x="175062" y="573063"/>
                </a:lnTo>
                <a:lnTo>
                  <a:pt x="171888" y="575708"/>
                </a:lnTo>
                <a:lnTo>
                  <a:pt x="169244" y="578883"/>
                </a:lnTo>
                <a:lnTo>
                  <a:pt x="166599" y="581793"/>
                </a:lnTo>
                <a:lnTo>
                  <a:pt x="164219" y="584703"/>
                </a:lnTo>
                <a:lnTo>
                  <a:pt x="161839" y="588142"/>
                </a:lnTo>
                <a:lnTo>
                  <a:pt x="159724" y="591316"/>
                </a:lnTo>
                <a:lnTo>
                  <a:pt x="157608" y="594491"/>
                </a:lnTo>
                <a:lnTo>
                  <a:pt x="156022" y="598194"/>
                </a:lnTo>
                <a:lnTo>
                  <a:pt x="154435" y="601633"/>
                </a:lnTo>
                <a:lnTo>
                  <a:pt x="152848" y="605601"/>
                </a:lnTo>
                <a:lnTo>
                  <a:pt x="151526" y="609041"/>
                </a:lnTo>
                <a:lnTo>
                  <a:pt x="150204" y="613009"/>
                </a:lnTo>
                <a:lnTo>
                  <a:pt x="149411" y="616977"/>
                </a:lnTo>
                <a:lnTo>
                  <a:pt x="148882" y="620945"/>
                </a:lnTo>
                <a:lnTo>
                  <a:pt x="148088" y="624913"/>
                </a:lnTo>
                <a:lnTo>
                  <a:pt x="147824" y="629146"/>
                </a:lnTo>
                <a:lnTo>
                  <a:pt x="147824" y="633378"/>
                </a:lnTo>
                <a:lnTo>
                  <a:pt x="147824" y="1898686"/>
                </a:lnTo>
                <a:lnTo>
                  <a:pt x="147824" y="1902918"/>
                </a:lnTo>
                <a:lnTo>
                  <a:pt x="148088" y="1906887"/>
                </a:lnTo>
                <a:lnTo>
                  <a:pt x="148882" y="1911119"/>
                </a:lnTo>
                <a:lnTo>
                  <a:pt x="149411" y="1915087"/>
                </a:lnTo>
                <a:lnTo>
                  <a:pt x="150204" y="1918791"/>
                </a:lnTo>
                <a:lnTo>
                  <a:pt x="151526" y="1922759"/>
                </a:lnTo>
                <a:lnTo>
                  <a:pt x="152848" y="1926463"/>
                </a:lnTo>
                <a:lnTo>
                  <a:pt x="154435" y="1930166"/>
                </a:lnTo>
                <a:lnTo>
                  <a:pt x="156022" y="1933605"/>
                </a:lnTo>
                <a:lnTo>
                  <a:pt x="157608" y="1937309"/>
                </a:lnTo>
                <a:lnTo>
                  <a:pt x="159724" y="1940748"/>
                </a:lnTo>
                <a:lnTo>
                  <a:pt x="161839" y="1944187"/>
                </a:lnTo>
                <a:lnTo>
                  <a:pt x="164219" y="1947097"/>
                </a:lnTo>
                <a:lnTo>
                  <a:pt x="166599" y="1950272"/>
                </a:lnTo>
                <a:lnTo>
                  <a:pt x="169244" y="1953446"/>
                </a:lnTo>
                <a:lnTo>
                  <a:pt x="171888" y="1956091"/>
                </a:lnTo>
                <a:lnTo>
                  <a:pt x="175062" y="1958737"/>
                </a:lnTo>
                <a:lnTo>
                  <a:pt x="177971" y="1961382"/>
                </a:lnTo>
                <a:lnTo>
                  <a:pt x="181144" y="1963763"/>
                </a:lnTo>
                <a:lnTo>
                  <a:pt x="184582" y="1965880"/>
                </a:lnTo>
                <a:lnTo>
                  <a:pt x="187755" y="1967996"/>
                </a:lnTo>
                <a:lnTo>
                  <a:pt x="191457" y="1970112"/>
                </a:lnTo>
                <a:lnTo>
                  <a:pt x="194895" y="1971700"/>
                </a:lnTo>
                <a:lnTo>
                  <a:pt x="198597" y="1973551"/>
                </a:lnTo>
                <a:lnTo>
                  <a:pt x="202299" y="1974874"/>
                </a:lnTo>
                <a:lnTo>
                  <a:pt x="206266" y="1976197"/>
                </a:lnTo>
                <a:lnTo>
                  <a:pt x="209968" y="1977255"/>
                </a:lnTo>
                <a:lnTo>
                  <a:pt x="213935" y="1978049"/>
                </a:lnTo>
                <a:lnTo>
                  <a:pt x="218166" y="1978842"/>
                </a:lnTo>
                <a:lnTo>
                  <a:pt x="222133" y="1979636"/>
                </a:lnTo>
                <a:lnTo>
                  <a:pt x="226364" y="1979900"/>
                </a:lnTo>
                <a:lnTo>
                  <a:pt x="230859" y="1979900"/>
                </a:lnTo>
                <a:lnTo>
                  <a:pt x="1273033" y="1979900"/>
                </a:lnTo>
                <a:lnTo>
                  <a:pt x="1276999" y="1979900"/>
                </a:lnTo>
                <a:lnTo>
                  <a:pt x="1281230" y="1979636"/>
                </a:lnTo>
                <a:lnTo>
                  <a:pt x="1285461" y="1978842"/>
                </a:lnTo>
                <a:lnTo>
                  <a:pt x="1289693" y="1978049"/>
                </a:lnTo>
                <a:lnTo>
                  <a:pt x="1293395" y="1977255"/>
                </a:lnTo>
                <a:lnTo>
                  <a:pt x="1297626" y="1976197"/>
                </a:lnTo>
                <a:lnTo>
                  <a:pt x="1301593" y="1974874"/>
                </a:lnTo>
                <a:lnTo>
                  <a:pt x="1305030" y="1973551"/>
                </a:lnTo>
                <a:lnTo>
                  <a:pt x="1308997" y="1971700"/>
                </a:lnTo>
                <a:lnTo>
                  <a:pt x="1312435" y="1970112"/>
                </a:lnTo>
                <a:lnTo>
                  <a:pt x="1315873" y="1967996"/>
                </a:lnTo>
                <a:lnTo>
                  <a:pt x="1319310" y="1965880"/>
                </a:lnTo>
                <a:lnTo>
                  <a:pt x="1322484" y="1963763"/>
                </a:lnTo>
                <a:lnTo>
                  <a:pt x="1325657" y="1961382"/>
                </a:lnTo>
                <a:lnTo>
                  <a:pt x="1328566" y="1958737"/>
                </a:lnTo>
                <a:lnTo>
                  <a:pt x="1331475" y="1956091"/>
                </a:lnTo>
                <a:lnTo>
                  <a:pt x="1334119" y="1953446"/>
                </a:lnTo>
                <a:lnTo>
                  <a:pt x="1336764" y="1950272"/>
                </a:lnTo>
                <a:lnTo>
                  <a:pt x="1339144" y="1947097"/>
                </a:lnTo>
                <a:lnTo>
                  <a:pt x="1341524" y="1944187"/>
                </a:lnTo>
                <a:lnTo>
                  <a:pt x="1343639" y="1940748"/>
                </a:lnTo>
                <a:lnTo>
                  <a:pt x="1345755" y="1937309"/>
                </a:lnTo>
                <a:lnTo>
                  <a:pt x="1347606" y="1933605"/>
                </a:lnTo>
                <a:lnTo>
                  <a:pt x="1349457" y="1930166"/>
                </a:lnTo>
                <a:lnTo>
                  <a:pt x="1350779" y="1926463"/>
                </a:lnTo>
                <a:lnTo>
                  <a:pt x="1352101" y="1922759"/>
                </a:lnTo>
                <a:lnTo>
                  <a:pt x="1353159" y="1918791"/>
                </a:lnTo>
                <a:lnTo>
                  <a:pt x="1354217" y="1915087"/>
                </a:lnTo>
                <a:lnTo>
                  <a:pt x="1354746" y="1911119"/>
                </a:lnTo>
                <a:lnTo>
                  <a:pt x="1355275" y="1906887"/>
                </a:lnTo>
                <a:lnTo>
                  <a:pt x="1355539" y="1902918"/>
                </a:lnTo>
                <a:lnTo>
                  <a:pt x="1355804" y="1898686"/>
                </a:lnTo>
                <a:lnTo>
                  <a:pt x="1355804" y="1327749"/>
                </a:lnTo>
                <a:lnTo>
                  <a:pt x="1312492" y="1370013"/>
                </a:lnTo>
                <a:lnTo>
                  <a:pt x="1031875" y="1095852"/>
                </a:lnTo>
                <a:lnTo>
                  <a:pt x="1355804" y="779295"/>
                </a:lnTo>
                <a:lnTo>
                  <a:pt x="1355804" y="633378"/>
                </a:lnTo>
                <a:lnTo>
                  <a:pt x="1355539" y="629146"/>
                </a:lnTo>
                <a:lnTo>
                  <a:pt x="1355275" y="624913"/>
                </a:lnTo>
                <a:lnTo>
                  <a:pt x="1354746" y="620945"/>
                </a:lnTo>
                <a:lnTo>
                  <a:pt x="1354217" y="616977"/>
                </a:lnTo>
                <a:lnTo>
                  <a:pt x="1353159" y="613009"/>
                </a:lnTo>
                <a:lnTo>
                  <a:pt x="1352101" y="609041"/>
                </a:lnTo>
                <a:lnTo>
                  <a:pt x="1350779" y="605601"/>
                </a:lnTo>
                <a:lnTo>
                  <a:pt x="1349457" y="601633"/>
                </a:lnTo>
                <a:lnTo>
                  <a:pt x="1347606" y="598194"/>
                </a:lnTo>
                <a:lnTo>
                  <a:pt x="1345755" y="594491"/>
                </a:lnTo>
                <a:lnTo>
                  <a:pt x="1343639" y="591316"/>
                </a:lnTo>
                <a:lnTo>
                  <a:pt x="1341524" y="588142"/>
                </a:lnTo>
                <a:lnTo>
                  <a:pt x="1339144" y="584703"/>
                </a:lnTo>
                <a:lnTo>
                  <a:pt x="1336764" y="581793"/>
                </a:lnTo>
                <a:lnTo>
                  <a:pt x="1334119" y="578883"/>
                </a:lnTo>
                <a:lnTo>
                  <a:pt x="1331475" y="575708"/>
                </a:lnTo>
                <a:lnTo>
                  <a:pt x="1328566" y="573063"/>
                </a:lnTo>
                <a:lnTo>
                  <a:pt x="1325657" y="570682"/>
                </a:lnTo>
                <a:lnTo>
                  <a:pt x="1322484" y="568301"/>
                </a:lnTo>
                <a:lnTo>
                  <a:pt x="1319310" y="565920"/>
                </a:lnTo>
                <a:lnTo>
                  <a:pt x="1315873" y="564068"/>
                </a:lnTo>
                <a:lnTo>
                  <a:pt x="1312435" y="561952"/>
                </a:lnTo>
                <a:lnTo>
                  <a:pt x="1308997" y="560100"/>
                </a:lnTo>
                <a:lnTo>
                  <a:pt x="1305030" y="558513"/>
                </a:lnTo>
                <a:lnTo>
                  <a:pt x="1301593" y="557190"/>
                </a:lnTo>
                <a:lnTo>
                  <a:pt x="1297626" y="555867"/>
                </a:lnTo>
                <a:lnTo>
                  <a:pt x="1293395" y="554809"/>
                </a:lnTo>
                <a:lnTo>
                  <a:pt x="1289693" y="553751"/>
                </a:lnTo>
                <a:lnTo>
                  <a:pt x="1285461" y="553222"/>
                </a:lnTo>
                <a:lnTo>
                  <a:pt x="1281230" y="552693"/>
                </a:lnTo>
                <a:lnTo>
                  <a:pt x="1276999" y="552428"/>
                </a:lnTo>
                <a:lnTo>
                  <a:pt x="1273033" y="552164"/>
                </a:lnTo>
                <a:lnTo>
                  <a:pt x="230859" y="552164"/>
                </a:lnTo>
                <a:close/>
                <a:moveTo>
                  <a:pt x="1950691" y="197947"/>
                </a:moveTo>
                <a:lnTo>
                  <a:pt x="2231837" y="472902"/>
                </a:lnTo>
                <a:lnTo>
                  <a:pt x="1503363" y="1183758"/>
                </a:lnTo>
                <a:lnTo>
                  <a:pt x="1503363" y="1898686"/>
                </a:lnTo>
                <a:lnTo>
                  <a:pt x="1503099" y="1910326"/>
                </a:lnTo>
                <a:lnTo>
                  <a:pt x="1502305" y="1921701"/>
                </a:lnTo>
                <a:lnTo>
                  <a:pt x="1500719" y="1933076"/>
                </a:lnTo>
                <a:lnTo>
                  <a:pt x="1498603" y="1944187"/>
                </a:lnTo>
                <a:lnTo>
                  <a:pt x="1495959" y="1955033"/>
                </a:lnTo>
                <a:lnTo>
                  <a:pt x="1493050" y="1965880"/>
                </a:lnTo>
                <a:lnTo>
                  <a:pt x="1489348" y="1976197"/>
                </a:lnTo>
                <a:lnTo>
                  <a:pt x="1485381" y="1986249"/>
                </a:lnTo>
                <a:lnTo>
                  <a:pt x="1480621" y="1996567"/>
                </a:lnTo>
                <a:lnTo>
                  <a:pt x="1475332" y="2006090"/>
                </a:lnTo>
                <a:lnTo>
                  <a:pt x="1469779" y="2015614"/>
                </a:lnTo>
                <a:lnTo>
                  <a:pt x="1463961" y="2024873"/>
                </a:lnTo>
                <a:lnTo>
                  <a:pt x="1457614" y="2033338"/>
                </a:lnTo>
                <a:lnTo>
                  <a:pt x="1450739" y="2042068"/>
                </a:lnTo>
                <a:lnTo>
                  <a:pt x="1443334" y="2050004"/>
                </a:lnTo>
                <a:lnTo>
                  <a:pt x="1435930" y="2057940"/>
                </a:lnTo>
                <a:lnTo>
                  <a:pt x="1427997" y="2065612"/>
                </a:lnTo>
                <a:lnTo>
                  <a:pt x="1419535" y="2072755"/>
                </a:lnTo>
                <a:lnTo>
                  <a:pt x="1410543" y="2079104"/>
                </a:lnTo>
                <a:lnTo>
                  <a:pt x="1401817" y="2085453"/>
                </a:lnTo>
                <a:lnTo>
                  <a:pt x="1392561" y="2091273"/>
                </a:lnTo>
                <a:lnTo>
                  <a:pt x="1382777" y="2096828"/>
                </a:lnTo>
                <a:lnTo>
                  <a:pt x="1372992" y="2101855"/>
                </a:lnTo>
                <a:lnTo>
                  <a:pt x="1362415" y="2106352"/>
                </a:lnTo>
                <a:lnTo>
                  <a:pt x="1352101" y="2110320"/>
                </a:lnTo>
                <a:lnTo>
                  <a:pt x="1341259" y="2114024"/>
                </a:lnTo>
                <a:lnTo>
                  <a:pt x="1330417" y="2116934"/>
                </a:lnTo>
                <a:lnTo>
                  <a:pt x="1319310" y="2119314"/>
                </a:lnTo>
                <a:lnTo>
                  <a:pt x="1307939" y="2121431"/>
                </a:lnTo>
                <a:lnTo>
                  <a:pt x="1296304" y="2123018"/>
                </a:lnTo>
                <a:lnTo>
                  <a:pt x="1284933" y="2123812"/>
                </a:lnTo>
                <a:lnTo>
                  <a:pt x="1273033" y="2124076"/>
                </a:lnTo>
                <a:lnTo>
                  <a:pt x="230859" y="2124076"/>
                </a:lnTo>
                <a:lnTo>
                  <a:pt x="218959" y="2123812"/>
                </a:lnTo>
                <a:lnTo>
                  <a:pt x="207059" y="2123018"/>
                </a:lnTo>
                <a:lnTo>
                  <a:pt x="195688" y="2121431"/>
                </a:lnTo>
                <a:lnTo>
                  <a:pt x="184582" y="2119314"/>
                </a:lnTo>
                <a:lnTo>
                  <a:pt x="173211" y="2116934"/>
                </a:lnTo>
                <a:lnTo>
                  <a:pt x="162104" y="2114024"/>
                </a:lnTo>
                <a:lnTo>
                  <a:pt x="151526" y="2110320"/>
                </a:lnTo>
                <a:lnTo>
                  <a:pt x="140948" y="2106352"/>
                </a:lnTo>
                <a:lnTo>
                  <a:pt x="130900" y="2101855"/>
                </a:lnTo>
                <a:lnTo>
                  <a:pt x="120851" y="2096828"/>
                </a:lnTo>
                <a:lnTo>
                  <a:pt x="111331" y="2091273"/>
                </a:lnTo>
                <a:lnTo>
                  <a:pt x="101811" y="2085453"/>
                </a:lnTo>
                <a:lnTo>
                  <a:pt x="92820" y="2079104"/>
                </a:lnTo>
                <a:lnTo>
                  <a:pt x="84357" y="2072755"/>
                </a:lnTo>
                <a:lnTo>
                  <a:pt x="75895" y="2065612"/>
                </a:lnTo>
                <a:lnTo>
                  <a:pt x="67962" y="2057940"/>
                </a:lnTo>
                <a:lnTo>
                  <a:pt x="60293" y="2050004"/>
                </a:lnTo>
                <a:lnTo>
                  <a:pt x="53153" y="2042068"/>
                </a:lnTo>
                <a:lnTo>
                  <a:pt x="46278" y="2033338"/>
                </a:lnTo>
                <a:lnTo>
                  <a:pt x="39666" y="2024873"/>
                </a:lnTo>
                <a:lnTo>
                  <a:pt x="33584" y="2015614"/>
                </a:lnTo>
                <a:lnTo>
                  <a:pt x="28031" y="2006090"/>
                </a:lnTo>
                <a:lnTo>
                  <a:pt x="23006" y="1996567"/>
                </a:lnTo>
                <a:lnTo>
                  <a:pt x="18511" y="1986249"/>
                </a:lnTo>
                <a:lnTo>
                  <a:pt x="14280" y="1976197"/>
                </a:lnTo>
                <a:lnTo>
                  <a:pt x="10578" y="1965880"/>
                </a:lnTo>
                <a:lnTo>
                  <a:pt x="7669" y="1955033"/>
                </a:lnTo>
                <a:lnTo>
                  <a:pt x="4760" y="1944187"/>
                </a:lnTo>
                <a:lnTo>
                  <a:pt x="2909" y="1933076"/>
                </a:lnTo>
                <a:lnTo>
                  <a:pt x="1322" y="1921701"/>
                </a:lnTo>
                <a:lnTo>
                  <a:pt x="529" y="1910326"/>
                </a:lnTo>
                <a:lnTo>
                  <a:pt x="0" y="1898686"/>
                </a:lnTo>
                <a:lnTo>
                  <a:pt x="0" y="633378"/>
                </a:lnTo>
                <a:lnTo>
                  <a:pt x="529" y="621739"/>
                </a:lnTo>
                <a:lnTo>
                  <a:pt x="1322" y="610363"/>
                </a:lnTo>
                <a:lnTo>
                  <a:pt x="2909" y="598988"/>
                </a:lnTo>
                <a:lnTo>
                  <a:pt x="4760" y="587613"/>
                </a:lnTo>
                <a:lnTo>
                  <a:pt x="7669" y="577031"/>
                </a:lnTo>
                <a:lnTo>
                  <a:pt x="10578" y="566449"/>
                </a:lnTo>
                <a:lnTo>
                  <a:pt x="14280" y="555867"/>
                </a:lnTo>
                <a:lnTo>
                  <a:pt x="18511" y="545550"/>
                </a:lnTo>
                <a:lnTo>
                  <a:pt x="23006" y="535762"/>
                </a:lnTo>
                <a:lnTo>
                  <a:pt x="28031" y="525974"/>
                </a:lnTo>
                <a:lnTo>
                  <a:pt x="33584" y="516451"/>
                </a:lnTo>
                <a:lnTo>
                  <a:pt x="39666" y="507456"/>
                </a:lnTo>
                <a:lnTo>
                  <a:pt x="46278" y="498462"/>
                </a:lnTo>
                <a:lnTo>
                  <a:pt x="53153" y="489996"/>
                </a:lnTo>
                <a:lnTo>
                  <a:pt x="60293" y="481795"/>
                </a:lnTo>
                <a:lnTo>
                  <a:pt x="67962" y="474124"/>
                </a:lnTo>
                <a:lnTo>
                  <a:pt x="75895" y="466717"/>
                </a:lnTo>
                <a:lnTo>
                  <a:pt x="84357" y="459574"/>
                </a:lnTo>
                <a:lnTo>
                  <a:pt x="92820" y="452696"/>
                </a:lnTo>
                <a:lnTo>
                  <a:pt x="101811" y="446347"/>
                </a:lnTo>
                <a:lnTo>
                  <a:pt x="111331" y="440527"/>
                </a:lnTo>
                <a:lnTo>
                  <a:pt x="120851" y="435236"/>
                </a:lnTo>
                <a:lnTo>
                  <a:pt x="130900" y="430474"/>
                </a:lnTo>
                <a:lnTo>
                  <a:pt x="140948" y="425712"/>
                </a:lnTo>
                <a:lnTo>
                  <a:pt x="151526" y="421744"/>
                </a:lnTo>
                <a:lnTo>
                  <a:pt x="162104" y="418305"/>
                </a:lnTo>
                <a:lnTo>
                  <a:pt x="173211" y="415131"/>
                </a:lnTo>
                <a:lnTo>
                  <a:pt x="184582" y="412485"/>
                </a:lnTo>
                <a:lnTo>
                  <a:pt x="195688" y="410634"/>
                </a:lnTo>
                <a:lnTo>
                  <a:pt x="207059" y="409311"/>
                </a:lnTo>
                <a:lnTo>
                  <a:pt x="218959" y="408253"/>
                </a:lnTo>
                <a:lnTo>
                  <a:pt x="230859" y="407988"/>
                </a:lnTo>
                <a:lnTo>
                  <a:pt x="1273033" y="407988"/>
                </a:lnTo>
                <a:lnTo>
                  <a:pt x="1284933" y="408253"/>
                </a:lnTo>
                <a:lnTo>
                  <a:pt x="1296304" y="409311"/>
                </a:lnTo>
                <a:lnTo>
                  <a:pt x="1307939" y="410369"/>
                </a:lnTo>
                <a:lnTo>
                  <a:pt x="1319310" y="412485"/>
                </a:lnTo>
                <a:lnTo>
                  <a:pt x="1330417" y="415131"/>
                </a:lnTo>
                <a:lnTo>
                  <a:pt x="1341259" y="418305"/>
                </a:lnTo>
                <a:lnTo>
                  <a:pt x="1352101" y="421744"/>
                </a:lnTo>
                <a:lnTo>
                  <a:pt x="1362415" y="425712"/>
                </a:lnTo>
                <a:lnTo>
                  <a:pt x="1372992" y="430210"/>
                </a:lnTo>
                <a:lnTo>
                  <a:pt x="1382777" y="435236"/>
                </a:lnTo>
                <a:lnTo>
                  <a:pt x="1392561" y="440527"/>
                </a:lnTo>
                <a:lnTo>
                  <a:pt x="1401817" y="446347"/>
                </a:lnTo>
                <a:lnTo>
                  <a:pt x="1410543" y="452696"/>
                </a:lnTo>
                <a:lnTo>
                  <a:pt x="1419535" y="459574"/>
                </a:lnTo>
                <a:lnTo>
                  <a:pt x="1427997" y="466452"/>
                </a:lnTo>
                <a:lnTo>
                  <a:pt x="1435930" y="473859"/>
                </a:lnTo>
                <a:lnTo>
                  <a:pt x="1443334" y="481795"/>
                </a:lnTo>
                <a:lnTo>
                  <a:pt x="1450739" y="489996"/>
                </a:lnTo>
                <a:lnTo>
                  <a:pt x="1457614" y="498462"/>
                </a:lnTo>
                <a:lnTo>
                  <a:pt x="1463961" y="507456"/>
                </a:lnTo>
                <a:lnTo>
                  <a:pt x="1469779" y="516451"/>
                </a:lnTo>
                <a:lnTo>
                  <a:pt x="1475332" y="525974"/>
                </a:lnTo>
                <a:lnTo>
                  <a:pt x="1480621" y="535762"/>
                </a:lnTo>
                <a:lnTo>
                  <a:pt x="1485381" y="545550"/>
                </a:lnTo>
                <a:lnTo>
                  <a:pt x="1489348" y="555867"/>
                </a:lnTo>
                <a:lnTo>
                  <a:pt x="1493050" y="566449"/>
                </a:lnTo>
                <a:lnTo>
                  <a:pt x="1495959" y="577031"/>
                </a:lnTo>
                <a:lnTo>
                  <a:pt x="1498603" y="587613"/>
                </a:lnTo>
                <a:lnTo>
                  <a:pt x="1500719" y="598988"/>
                </a:lnTo>
                <a:lnTo>
                  <a:pt x="1502305" y="610363"/>
                </a:lnTo>
                <a:lnTo>
                  <a:pt x="1503099" y="621739"/>
                </a:lnTo>
                <a:lnTo>
                  <a:pt x="1503363" y="633378"/>
                </a:lnTo>
                <a:lnTo>
                  <a:pt x="1503363" y="635094"/>
                </a:lnTo>
                <a:lnTo>
                  <a:pt x="1950691" y="197947"/>
                </a:lnTo>
                <a:close/>
                <a:moveTo>
                  <a:pt x="2235011" y="0"/>
                </a:moveTo>
                <a:lnTo>
                  <a:pt x="2244532" y="265"/>
                </a:lnTo>
                <a:lnTo>
                  <a:pt x="2254054" y="794"/>
                </a:lnTo>
                <a:lnTo>
                  <a:pt x="2263575" y="2117"/>
                </a:lnTo>
                <a:lnTo>
                  <a:pt x="2272832" y="3440"/>
                </a:lnTo>
                <a:lnTo>
                  <a:pt x="2282354" y="5557"/>
                </a:lnTo>
                <a:lnTo>
                  <a:pt x="2291611" y="7939"/>
                </a:lnTo>
                <a:lnTo>
                  <a:pt x="2300867" y="11115"/>
                </a:lnTo>
                <a:lnTo>
                  <a:pt x="2309860" y="14290"/>
                </a:lnTo>
                <a:lnTo>
                  <a:pt x="2318588" y="18260"/>
                </a:lnTo>
                <a:lnTo>
                  <a:pt x="2327316" y="22229"/>
                </a:lnTo>
                <a:lnTo>
                  <a:pt x="2336044" y="26728"/>
                </a:lnTo>
                <a:lnTo>
                  <a:pt x="2344243" y="32021"/>
                </a:lnTo>
                <a:lnTo>
                  <a:pt x="2352442" y="37578"/>
                </a:lnTo>
                <a:lnTo>
                  <a:pt x="2360376" y="43400"/>
                </a:lnTo>
                <a:lnTo>
                  <a:pt x="2368046" y="50016"/>
                </a:lnTo>
                <a:lnTo>
                  <a:pt x="2375187" y="56897"/>
                </a:lnTo>
                <a:lnTo>
                  <a:pt x="2382328" y="64042"/>
                </a:lnTo>
                <a:lnTo>
                  <a:pt x="2388940" y="71451"/>
                </a:lnTo>
                <a:lnTo>
                  <a:pt x="2395024" y="79126"/>
                </a:lnTo>
                <a:lnTo>
                  <a:pt x="2400842" y="87065"/>
                </a:lnTo>
                <a:lnTo>
                  <a:pt x="2406132" y="95533"/>
                </a:lnTo>
                <a:lnTo>
                  <a:pt x="2410893" y="103737"/>
                </a:lnTo>
                <a:lnTo>
                  <a:pt x="2415124" y="112205"/>
                </a:lnTo>
                <a:lnTo>
                  <a:pt x="2418827" y="120938"/>
                </a:lnTo>
                <a:lnTo>
                  <a:pt x="2422265" y="129671"/>
                </a:lnTo>
                <a:lnTo>
                  <a:pt x="2425175" y="138669"/>
                </a:lnTo>
                <a:lnTo>
                  <a:pt x="2427820" y="147666"/>
                </a:lnTo>
                <a:lnTo>
                  <a:pt x="2429935" y="156928"/>
                </a:lnTo>
                <a:lnTo>
                  <a:pt x="2431522" y="165926"/>
                </a:lnTo>
                <a:lnTo>
                  <a:pt x="2432580" y="175188"/>
                </a:lnTo>
                <a:lnTo>
                  <a:pt x="2433109" y="184450"/>
                </a:lnTo>
                <a:lnTo>
                  <a:pt x="2433638" y="193713"/>
                </a:lnTo>
                <a:lnTo>
                  <a:pt x="2433109" y="203239"/>
                </a:lnTo>
                <a:lnTo>
                  <a:pt x="2432580" y="212502"/>
                </a:lnTo>
                <a:lnTo>
                  <a:pt x="2431522" y="221764"/>
                </a:lnTo>
                <a:lnTo>
                  <a:pt x="2429935" y="231026"/>
                </a:lnTo>
                <a:lnTo>
                  <a:pt x="2427820" y="240024"/>
                </a:lnTo>
                <a:lnTo>
                  <a:pt x="2425175" y="249021"/>
                </a:lnTo>
                <a:lnTo>
                  <a:pt x="2422265" y="258019"/>
                </a:lnTo>
                <a:lnTo>
                  <a:pt x="2418827" y="267016"/>
                </a:lnTo>
                <a:lnTo>
                  <a:pt x="2415124" y="275485"/>
                </a:lnTo>
                <a:lnTo>
                  <a:pt x="2410893" y="283953"/>
                </a:lnTo>
                <a:lnTo>
                  <a:pt x="2406132" y="292157"/>
                </a:lnTo>
                <a:lnTo>
                  <a:pt x="2400842" y="300625"/>
                </a:lnTo>
                <a:lnTo>
                  <a:pt x="2395024" y="308564"/>
                </a:lnTo>
                <a:lnTo>
                  <a:pt x="2388940" y="316238"/>
                </a:lnTo>
                <a:lnTo>
                  <a:pt x="2382328" y="323648"/>
                </a:lnTo>
                <a:lnTo>
                  <a:pt x="2375187" y="330793"/>
                </a:lnTo>
                <a:lnTo>
                  <a:pt x="2295842" y="408596"/>
                </a:lnTo>
                <a:lnTo>
                  <a:pt x="2015490" y="134434"/>
                </a:lnTo>
                <a:lnTo>
                  <a:pt x="2095099" y="56897"/>
                </a:lnTo>
                <a:lnTo>
                  <a:pt x="2102505" y="50016"/>
                </a:lnTo>
                <a:lnTo>
                  <a:pt x="2110175" y="43400"/>
                </a:lnTo>
                <a:lnTo>
                  <a:pt x="2117845" y="37578"/>
                </a:lnTo>
                <a:lnTo>
                  <a:pt x="2126044" y="32021"/>
                </a:lnTo>
                <a:lnTo>
                  <a:pt x="2134507" y="26728"/>
                </a:lnTo>
                <a:lnTo>
                  <a:pt x="2142971" y="22229"/>
                </a:lnTo>
                <a:lnTo>
                  <a:pt x="2151963" y="18260"/>
                </a:lnTo>
                <a:lnTo>
                  <a:pt x="2160427" y="14290"/>
                </a:lnTo>
                <a:lnTo>
                  <a:pt x="2169684" y="11115"/>
                </a:lnTo>
                <a:lnTo>
                  <a:pt x="2178676" y="7939"/>
                </a:lnTo>
                <a:lnTo>
                  <a:pt x="2187933" y="5557"/>
                </a:lnTo>
                <a:lnTo>
                  <a:pt x="2197454" y="3440"/>
                </a:lnTo>
                <a:lnTo>
                  <a:pt x="2206447" y="2117"/>
                </a:lnTo>
                <a:lnTo>
                  <a:pt x="2215968" y="794"/>
                </a:lnTo>
                <a:lnTo>
                  <a:pt x="2225490" y="265"/>
                </a:lnTo>
                <a:lnTo>
                  <a:pt x="2235011" y="0"/>
                </a:lnTo>
                <a:close/>
              </a:path>
            </a:pathLst>
          </a:custGeom>
          <a:solidFill>
            <a:srgbClr val="1F74AD"/>
          </a:solidFill>
          <a:ln>
            <a:noFill/>
          </a:ln>
          <a:extLst>
            <a:ext uri="{91240B29-F687-4F45-9708-019B960494DF}">
              <a14:hiddenLine xmlns:a14="http://schemas.microsoft.com/office/drawing/2010/main" w="9525">
                <a:solidFill>
                  <a:srgbClr val="000000"/>
                </a:solidFill>
                <a:round/>
              </a14:hiddenLine>
            </a:ext>
          </a:extLst>
        </p:spPr>
        <p:txBody>
          <a:bodyPr anchor="ctr">
            <a:normAutofit lnSpcReduction="20000"/>
            <a:scene3d>
              <a:camera prst="orthographicFront"/>
              <a:lightRig rig="threePt" dir="t"/>
            </a:scene3d>
            <a:sp3d contourW="12700">
              <a:contourClr>
                <a:srgbClr val="FFFFFF"/>
              </a:contourClr>
            </a:sp3d>
          </a:bodyPr>
          <a:p>
            <a:pPr algn="l"/>
            <a:endParaRPr lang="zh-CN" altLang="en-US" sz="1350">
              <a:solidFill>
                <a:srgbClr val="FFFFFF"/>
              </a:solidFill>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sld>
</file>

<file path=ppt/tags/tag1.xml><?xml version="1.0" encoding="utf-8"?>
<p:tagLst xmlns:p="http://schemas.openxmlformats.org/presentationml/2006/main">
  <p:tag name="PA" val="v3.0.1"/>
</p:tagLst>
</file>

<file path=ppt/tags/tag10.xml><?xml version="1.0" encoding="utf-8"?>
<p:tagLst xmlns:p="http://schemas.openxmlformats.org/presentationml/2006/main">
  <p:tag name="PA" val="v3.0.1"/>
</p:tagLst>
</file>

<file path=ppt/tags/tag11.xml><?xml version="1.0" encoding="utf-8"?>
<p:tagLst xmlns:p="http://schemas.openxmlformats.org/presentationml/2006/main">
  <p:tag name="KSO_WM_UNIT_VALUE" val="124*142"/>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55_5*l_h_x*1_1_1"/>
  <p:tag name="KSO_WM_TEMPLATE_CATEGORY" val="diagram"/>
  <p:tag name="KSO_WM_TEMPLATE_INDEX" val="55"/>
  <p:tag name="KSO_WM_UNIT_LAYERLEVEL" val="1_1_1"/>
  <p:tag name="KSO_WM_TAG_VERSION" val="1.0"/>
  <p:tag name="KSO_WM_BEAUTIFY_FLAG" val="#wm#"/>
  <p:tag name="KSO_WM_UNIT_FILL_FORE_SCHEMECOLOR_INDEX" val="5"/>
  <p:tag name="KSO_WM_UNIT_FILL_TYPE" val="1"/>
</p:tagLst>
</file>

<file path=ppt/tags/tag12.xml><?xml version="1.0" encoding="utf-8"?>
<p:tagLst xmlns:p="http://schemas.openxmlformats.org/presentationml/2006/main">
  <p:tag name="KSO_WM_TEMPLATE_CATEGORY" val=""/>
  <p:tag name="KSO_WM_TEMPLATE_INDEX" val="0"/>
</p:tagLst>
</file>

<file path=ppt/tags/tag13.xml><?xml version="1.0" encoding="utf-8"?>
<p:tagLst xmlns:p="http://schemas.openxmlformats.org/presentationml/2006/main">
  <p:tag name="KSO_WM_BEAUTIFY_FLAG" val="#wm#"/>
  <p:tag name="KSO_WM_TEMPLATE_CATEGORY" val="diagram"/>
  <p:tag name="KSO_WM_TEMPLATE_INDEX" val="0"/>
</p:tagLst>
</file>

<file path=ppt/tags/tag14.xml><?xml version="1.0" encoding="utf-8"?>
<p:tagLst xmlns:p="http://schemas.openxmlformats.org/presentationml/2006/main">
  <p:tag name="KSO_WM_UNIT_VALUE" val="124*142"/>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55_5*l_h_x*1_1_1"/>
  <p:tag name="KSO_WM_TEMPLATE_CATEGORY" val="diagram"/>
  <p:tag name="KSO_WM_TEMPLATE_INDEX" val="55"/>
  <p:tag name="KSO_WM_UNIT_LAYERLEVEL" val="1_1_1"/>
  <p:tag name="KSO_WM_TAG_VERSION" val="1.0"/>
  <p:tag name="KSO_WM_BEAUTIFY_FLAG" val="#wm#"/>
  <p:tag name="KSO_WM_UNIT_FILL_FORE_SCHEMECOLOR_INDEX" val="5"/>
  <p:tag name="KSO_WM_UNIT_FILL_TYPE" val="1"/>
</p:tagLst>
</file>

<file path=ppt/tags/tag15.xml><?xml version="1.0" encoding="utf-8"?>
<p:tagLst xmlns:p="http://schemas.openxmlformats.org/presentationml/2006/main">
  <p:tag name="KSO_WM_TEMPLATE_CATEGORY" val=""/>
  <p:tag name="KSO_WM_TEMPLATE_INDEX" val="0"/>
</p:tagLst>
</file>

<file path=ppt/tags/tag16.xml><?xml version="1.0" encoding="utf-8"?>
<p:tagLst xmlns:p="http://schemas.openxmlformats.org/presentationml/2006/main">
  <p:tag name="KSO_WM_TEMPLATE_CATEGORY" val=""/>
  <p:tag name="KSO_WM_TEMPLATE_INDEX" val="0"/>
</p:tagLst>
</file>

<file path=ppt/tags/tag17.xml><?xml version="1.0" encoding="utf-8"?>
<p:tagLst xmlns:p="http://schemas.openxmlformats.org/presentationml/2006/main">
  <p:tag name="KSO_WM_TEMPLATE_CATEGORY" val=""/>
  <p:tag name="KSO_WM_TEMPLATE_INDEX" val="0"/>
</p:tagLst>
</file>

<file path=ppt/tags/tag18.xml><?xml version="1.0" encoding="utf-8"?>
<p:tagLst xmlns:p="http://schemas.openxmlformats.org/presentationml/2006/main">
  <p:tag name="KSO_WM_TEMPLATE_CATEGORY" val=""/>
  <p:tag name="KSO_WM_TEMPLATE_INDEX" val="0"/>
</p:tagLst>
</file>

<file path=ppt/tags/tag19.xml><?xml version="1.0" encoding="utf-8"?>
<p:tagLst xmlns:p="http://schemas.openxmlformats.org/presentationml/2006/main">
  <p:tag name="KSO_WM_UNIT_TABLE_BEAUTIFY" val="smartTable{acfa19f9-d0b8-4005-88d4-aaffbff57ef1}"/>
  <p:tag name="TABLE_ENDDRAG_ORIGIN_RECT" val="715*310"/>
  <p:tag name="TABLE_ENDDRAG_RECT" val="122*114*715*310"/>
</p:tagLst>
</file>

<file path=ppt/tags/tag2.xml><?xml version="1.0" encoding="utf-8"?>
<p:tagLst xmlns:p="http://schemas.openxmlformats.org/presentationml/2006/main">
  <p:tag name="PA" val="v3.0.1"/>
</p:tagLst>
</file>

<file path=ppt/tags/tag20.xml><?xml version="1.0" encoding="utf-8"?>
<p:tagLst xmlns:p="http://schemas.openxmlformats.org/presentationml/2006/main">
  <p:tag name="KSO_WM_TEMPLATE_CATEGORY" val=""/>
  <p:tag name="KSO_WM_TEMPLATE_INDEX" val="0"/>
</p:tagLst>
</file>

<file path=ppt/tags/tag21.xml><?xml version="1.0" encoding="utf-8"?>
<p:tagLst xmlns:p="http://schemas.openxmlformats.org/presentationml/2006/main">
  <p:tag name="KSO_WM_TEMPLATE_CATEGORY" val=""/>
  <p:tag name="KSO_WM_TEMPLATE_INDEX" val="0"/>
</p:tagLst>
</file>

<file path=ppt/tags/tag22.xml><?xml version="1.0" encoding="utf-8"?>
<p:tagLst xmlns:p="http://schemas.openxmlformats.org/presentationml/2006/main">
  <p:tag name="KSO_WM_TEMPLATE_CATEGORY" val=""/>
  <p:tag name="KSO_WM_TEMPLATE_INDEX" val="0"/>
</p:tagLst>
</file>

<file path=ppt/tags/tag23.xml><?xml version="1.0" encoding="utf-8"?>
<p:tagLst xmlns:p="http://schemas.openxmlformats.org/presentationml/2006/main">
  <p:tag name="KSO_WM_TEMPLATE_CATEGORY" val=""/>
  <p:tag name="KSO_WM_TEMPLATE_INDEX" val="0"/>
</p:tagLst>
</file>

<file path=ppt/tags/tag24.xml><?xml version="1.0" encoding="utf-8"?>
<p:tagLst xmlns:p="http://schemas.openxmlformats.org/presentationml/2006/main">
  <p:tag name="KSO_WM_TEMPLATE_CATEGORY" val=""/>
  <p:tag name="KSO_WM_TEMPLATE_INDEX" val="0"/>
</p:tagLst>
</file>

<file path=ppt/tags/tag25.xml><?xml version="1.0" encoding="utf-8"?>
<p:tagLst xmlns:p="http://schemas.openxmlformats.org/presentationml/2006/main">
  <p:tag name="KSO_WM_TEMPLATE_CATEGORY" val=""/>
  <p:tag name="KSO_WM_TEMPLATE_INDEX" val="0"/>
</p:tagLst>
</file>

<file path=ppt/tags/tag26.xml><?xml version="1.0" encoding="utf-8"?>
<p:tagLst xmlns:p="http://schemas.openxmlformats.org/presentationml/2006/main">
  <p:tag name="KSO_WM_TEMPLATE_CATEGORY" val=""/>
  <p:tag name="KSO_WM_TEMPLATE_INDEX" val="0"/>
</p:tagLst>
</file>

<file path=ppt/tags/tag27.xml><?xml version="1.0" encoding="utf-8"?>
<p:tagLst xmlns:p="http://schemas.openxmlformats.org/presentationml/2006/main">
  <p:tag name="KSO_WM_TEMPLATE_CATEGORY" val=""/>
  <p:tag name="KSO_WM_TEMPLATE_INDEX" val="0"/>
</p:tagLst>
</file>

<file path=ppt/tags/tag28.xml><?xml version="1.0" encoding="utf-8"?>
<p:tagLst xmlns:p="http://schemas.openxmlformats.org/presentationml/2006/main">
  <p:tag name="KSO_WM_TEMPLATE_CATEGORY" val=""/>
  <p:tag name="KSO_WM_TEMPLATE_INDEX" val="0"/>
</p:tagLst>
</file>

<file path=ppt/tags/tag29.xml><?xml version="1.0" encoding="utf-8"?>
<p:tagLst xmlns:p="http://schemas.openxmlformats.org/presentationml/2006/main">
  <p:tag name="KSO_WM_TEMPLATE_CATEGORY" val=""/>
  <p:tag name="KSO_WM_TEMPLATE_INDEX" val="0"/>
</p:tagLst>
</file>

<file path=ppt/tags/tag3.xml><?xml version="1.0" encoding="utf-8"?>
<p:tagLst xmlns:p="http://schemas.openxmlformats.org/presentationml/2006/main">
  <p:tag name="KSO_WM_UNIT_VALUE" val="124*142"/>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55_5*l_h_x*1_1_1"/>
  <p:tag name="KSO_WM_TEMPLATE_CATEGORY" val="diagram"/>
  <p:tag name="KSO_WM_TEMPLATE_INDEX" val="55"/>
  <p:tag name="KSO_WM_UNIT_LAYERLEVEL" val="1_1_1"/>
  <p:tag name="KSO_WM_TAG_VERSION" val="1.0"/>
  <p:tag name="KSO_WM_BEAUTIFY_FLAG" val="#wm#"/>
  <p:tag name="KSO_WM_UNIT_FILL_FORE_SCHEMECOLOR_INDEX" val="5"/>
  <p:tag name="KSO_WM_UNIT_FILL_TYPE" val="1"/>
</p:tagLst>
</file>

<file path=ppt/tags/tag30.xml><?xml version="1.0" encoding="utf-8"?>
<p:tagLst xmlns:p="http://schemas.openxmlformats.org/presentationml/2006/main">
  <p:tag name="KSO_WM_TEMPLATE_CATEGORY" val=""/>
  <p:tag name="KSO_WM_TEMPLATE_INDEX" val="0"/>
</p:tagLst>
</file>

<file path=ppt/tags/tag4.xml><?xml version="1.0" encoding="utf-8"?>
<p:tagLst xmlns:p="http://schemas.openxmlformats.org/presentationml/2006/main">
  <p:tag name="KSO_WM_TEMPLATE_CATEGORY" val=""/>
  <p:tag name="KSO_WM_TEMPLATE_INDEX" val="0"/>
</p:tagLst>
</file>

<file path=ppt/tags/tag5.xml><?xml version="1.0" encoding="utf-8"?>
<p:tagLst xmlns:p="http://schemas.openxmlformats.org/presentationml/2006/main">
  <p:tag name="KSO_WM_UNIT_TABLE_BEAUTIFY" val="smartTable{5d3f9163-14dd-4eb3-9775-06a4ebc3e85e}"/>
  <p:tag name="TABLE_ENDDRAG_ORIGIN_RECT" val="682*288"/>
  <p:tag name="TABLE_ENDDRAG_RECT" val="79*41*682*288"/>
</p:tagLst>
</file>

<file path=ppt/tags/tag6.xml><?xml version="1.0" encoding="utf-8"?>
<p:tagLst xmlns:p="http://schemas.openxmlformats.org/presentationml/2006/main">
  <p:tag name="KSO_WM_UNIT_VALUE" val="124*142"/>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55_5*l_h_x*1_1_1"/>
  <p:tag name="KSO_WM_TEMPLATE_CATEGORY" val="diagram"/>
  <p:tag name="KSO_WM_TEMPLATE_INDEX" val="55"/>
  <p:tag name="KSO_WM_UNIT_LAYERLEVEL" val="1_1_1"/>
  <p:tag name="KSO_WM_TAG_VERSION" val="1.0"/>
  <p:tag name="KSO_WM_BEAUTIFY_FLAG" val="#wm#"/>
  <p:tag name="KSO_WM_UNIT_FILL_FORE_SCHEMECOLOR_INDEX" val="5"/>
  <p:tag name="KSO_WM_UNIT_FILL_TYPE" val="1"/>
</p:tagLst>
</file>

<file path=ppt/tags/tag7.xml><?xml version="1.0" encoding="utf-8"?>
<p:tagLst xmlns:p="http://schemas.openxmlformats.org/presentationml/2006/main">
  <p:tag name="KSO_WM_TEMPLATE_CATEGORY" val=""/>
  <p:tag name="KSO_WM_TEMPLATE_INDEX" val="0"/>
</p:tagLst>
</file>

<file path=ppt/tags/tag8.xml><?xml version="1.0" encoding="utf-8"?>
<p:tagLst xmlns:p="http://schemas.openxmlformats.org/presentationml/2006/main">
  <p:tag name="KSO_WM_UNIT_VALUE" val="124*142"/>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55_5*l_h_x*1_1_1"/>
  <p:tag name="KSO_WM_TEMPLATE_CATEGORY" val="diagram"/>
  <p:tag name="KSO_WM_TEMPLATE_INDEX" val="55"/>
  <p:tag name="KSO_WM_UNIT_LAYERLEVEL" val="1_1_1"/>
  <p:tag name="KSO_WM_TAG_VERSION" val="1.0"/>
  <p:tag name="KSO_WM_BEAUTIFY_FLAG" val="#wm#"/>
  <p:tag name="KSO_WM_UNIT_FILL_FORE_SCHEMECOLOR_INDEX" val="5"/>
  <p:tag name="KSO_WM_UNIT_FILL_TYPE" val="1"/>
</p:tagLst>
</file>

<file path=ppt/tags/tag9.xml><?xml version="1.0" encoding="utf-8"?>
<p:tagLst xmlns:p="http://schemas.openxmlformats.org/presentationml/2006/main">
  <p:tag name="PA" val="v3.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algn="ctr">
          <a:defRPr/>
        </a:defPPr>
      </a:lst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4573</Words>
  <Application>WPS 演示</Application>
  <PresentationFormat>宽屏</PresentationFormat>
  <Paragraphs>374</Paragraphs>
  <Slides>33</Slides>
  <Notes>0</Notes>
  <HiddenSlides>0</HiddenSlides>
  <MMClips>0</MMClips>
  <ScaleCrop>false</ScaleCrop>
  <HeadingPairs>
    <vt:vector size="6" baseType="variant">
      <vt:variant>
        <vt:lpstr>已用的字体</vt:lpstr>
      </vt:variant>
      <vt:variant>
        <vt:i4>23</vt:i4>
      </vt:variant>
      <vt:variant>
        <vt:lpstr>主题</vt:lpstr>
      </vt:variant>
      <vt:variant>
        <vt:i4>1</vt:i4>
      </vt:variant>
      <vt:variant>
        <vt:lpstr>幻灯片标题</vt:lpstr>
      </vt:variant>
      <vt:variant>
        <vt:i4>33</vt:i4>
      </vt:variant>
    </vt:vector>
  </HeadingPairs>
  <TitlesOfParts>
    <vt:vector size="57" baseType="lpstr">
      <vt:lpstr>Arial</vt:lpstr>
      <vt:lpstr>宋体</vt:lpstr>
      <vt:lpstr>Wingdings</vt:lpstr>
      <vt:lpstr>Impact</vt:lpstr>
      <vt:lpstr>微软雅黑</vt:lpstr>
      <vt:lpstr>Bebas</vt:lpstr>
      <vt:lpstr>Segoe Print</vt:lpstr>
      <vt:lpstr>方正大黑简体</vt:lpstr>
      <vt:lpstr>Gill Sans</vt:lpstr>
      <vt:lpstr>Lato Regular</vt:lpstr>
      <vt:lpstr>Calibri</vt:lpstr>
      <vt:lpstr>Times New Roman</vt:lpstr>
      <vt:lpstr>仿宋</vt:lpstr>
      <vt:lpstr>华文中宋</vt:lpstr>
      <vt:lpstr>Palatino Linotype</vt:lpstr>
      <vt:lpstr>Campton Light</vt:lpstr>
      <vt:lpstr>黑体</vt:lpstr>
      <vt:lpstr>Arial Unicode MS</vt:lpstr>
      <vt:lpstr>仿宋_GB2312</vt:lpstr>
      <vt:lpstr>Montserrat Light</vt:lpstr>
      <vt:lpstr>方正兰亭黑简体</vt:lpstr>
      <vt:lpstr>Wingdings</vt:lpstr>
      <vt:lpstr>思源黑体 CN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固定资产折旧的方法</vt:lpstr>
      <vt:lpstr>固定资产折旧的方法</vt:lpstr>
      <vt:lpstr>固定资产折旧的方法</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陈彦宇</dc:creator>
  <cp:lastModifiedBy>陈彦宇</cp:lastModifiedBy>
  <cp:revision>14</cp:revision>
  <dcterms:created xsi:type="dcterms:W3CDTF">2019-09-19T02:01:00Z</dcterms:created>
  <dcterms:modified xsi:type="dcterms:W3CDTF">2023-05-22T07:20:02Z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2052-11.8.2.10158</vt:lpwstr>
  </property>
</Properties>
</file>