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3"/>
  </p:sldMasterIdLst>
  <p:notesMasterIdLst>
    <p:notesMasterId r:id="rId7"/>
  </p:notesMasterIdLst>
  <p:handoutMasterIdLst>
    <p:handoutMasterId r:id="rId73"/>
  </p:handoutMasterIdLst>
  <p:sldIdLst>
    <p:sldId id="403" r:id="rId4"/>
    <p:sldId id="639" r:id="rId5"/>
    <p:sldId id="364" r:id="rId6"/>
    <p:sldId id="404" r:id="rId8"/>
    <p:sldId id="515" r:id="rId9"/>
    <p:sldId id="369" r:id="rId10"/>
    <p:sldId id="405" r:id="rId11"/>
    <p:sldId id="484" r:id="rId12"/>
    <p:sldId id="580" r:id="rId13"/>
    <p:sldId id="406" r:id="rId14"/>
    <p:sldId id="408" r:id="rId15"/>
    <p:sldId id="409" r:id="rId16"/>
    <p:sldId id="410" r:id="rId17"/>
    <p:sldId id="411" r:id="rId18"/>
    <p:sldId id="412" r:id="rId19"/>
    <p:sldId id="413" r:id="rId20"/>
    <p:sldId id="442" r:id="rId21"/>
    <p:sldId id="468" r:id="rId22"/>
    <p:sldId id="469" r:id="rId23"/>
    <p:sldId id="577" r:id="rId24"/>
    <p:sldId id="578" r:id="rId25"/>
    <p:sldId id="470" r:id="rId26"/>
    <p:sldId id="471" r:id="rId27"/>
    <p:sldId id="472" r:id="rId28"/>
    <p:sldId id="473" r:id="rId29"/>
    <p:sldId id="474" r:id="rId30"/>
    <p:sldId id="487" r:id="rId31"/>
    <p:sldId id="488" r:id="rId32"/>
    <p:sldId id="489" r:id="rId33"/>
    <p:sldId id="581" r:id="rId34"/>
    <p:sldId id="490" r:id="rId35"/>
    <p:sldId id="516" r:id="rId36"/>
    <p:sldId id="475" r:id="rId37"/>
    <p:sldId id="476" r:id="rId38"/>
    <p:sldId id="579" r:id="rId39"/>
    <p:sldId id="477" r:id="rId40"/>
    <p:sldId id="478" r:id="rId41"/>
    <p:sldId id="479" r:id="rId42"/>
    <p:sldId id="480" r:id="rId43"/>
    <p:sldId id="481" r:id="rId44"/>
    <p:sldId id="482" r:id="rId45"/>
    <p:sldId id="483" r:id="rId46"/>
    <p:sldId id="517" r:id="rId47"/>
    <p:sldId id="491" r:id="rId48"/>
    <p:sldId id="492" r:id="rId49"/>
    <p:sldId id="493" r:id="rId50"/>
    <p:sldId id="494" r:id="rId51"/>
    <p:sldId id="495" r:id="rId52"/>
    <p:sldId id="496" r:id="rId53"/>
    <p:sldId id="497" r:id="rId54"/>
    <p:sldId id="498" r:id="rId55"/>
    <p:sldId id="499" r:id="rId56"/>
    <p:sldId id="500" r:id="rId57"/>
    <p:sldId id="501" r:id="rId58"/>
    <p:sldId id="502" r:id="rId59"/>
    <p:sldId id="503" r:id="rId60"/>
    <p:sldId id="504" r:id="rId61"/>
    <p:sldId id="505" r:id="rId62"/>
    <p:sldId id="506" r:id="rId63"/>
    <p:sldId id="507" r:id="rId64"/>
    <p:sldId id="508" r:id="rId65"/>
    <p:sldId id="509" r:id="rId66"/>
    <p:sldId id="510" r:id="rId67"/>
    <p:sldId id="511" r:id="rId68"/>
    <p:sldId id="512" r:id="rId69"/>
    <p:sldId id="513" r:id="rId70"/>
    <p:sldId id="514" r:id="rId71"/>
    <p:sldId id="362" r:id="rId72"/>
  </p:sldIdLst>
  <p:sldSz cx="12190095" cy="6859270"/>
  <p:notesSz cx="6858000" cy="9144000"/>
  <p:embeddedFontLst>
    <p:embeddedFont>
      <p:font typeface="微软雅黑" pitchFamily="34" charset="-122"/>
      <p:regular r:id="rId78"/>
    </p:embeddedFont>
    <p:embeddedFont>
      <p:font typeface="方正黑体简体" panose="02000000000000000000" charset="-122"/>
      <p:regular r:id="rId79"/>
    </p:embeddedFont>
    <p:embeddedFont>
      <p:font typeface="Arial Unicode MS" panose="020B0604020202020204" pitchFamily="34" charset="-122"/>
      <p:regular r:id="rId80"/>
    </p:embeddedFont>
    <p:embeddedFont>
      <p:font typeface="黑体" charset="-122"/>
      <p:regular r:id="rId81"/>
    </p:embeddedFont>
    <p:embeddedFont>
      <p:font typeface="Calibri" panose="020F0502020204030204" pitchFamily="34" charset="0"/>
      <p:regular r:id="rId82"/>
    </p:embeddedFont>
    <p:embeddedFont>
      <p:font typeface="Calibri" panose="020F0502020204030204"/>
      <p:regular r:id="rId83"/>
    </p:embeddedFont>
    <p:embeddedFont>
      <p:font typeface="楷体" pitchFamily="49" charset="-122"/>
      <p:regular r:id="rId84"/>
    </p:embeddedFont>
  </p:embeddedFontLst>
  <p:custDataLst>
    <p:tags r:id="rId85"/>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838" userDrawn="1">
          <p15:clr>
            <a:srgbClr val="A4A3A4"/>
          </p15:clr>
        </p15:guide>
        <p15:guide id="3" pos="3809" userDrawn="1">
          <p15:clr>
            <a:srgbClr val="A4A3A4"/>
          </p15:clr>
        </p15:guide>
        <p15:guide id="4" pos="7196" userDrawn="1">
          <p15:clr>
            <a:srgbClr val="A4A3A4"/>
          </p15:clr>
        </p15:guide>
        <p15:guide id="5" pos="5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5" clrIdx="0"/>
  <p:cmAuthor id="1" name="王紫琦" initials=" " lastIdx="1" clrIdx="0"/>
  <p:cmAuthor id="3"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E6EBEE"/>
    <a:srgbClr val="00458E"/>
    <a:srgbClr val="8B8B8B"/>
    <a:srgbClr val="B11212"/>
    <a:srgbClr val="F5F5F5"/>
    <a:srgbClr val="022A4F"/>
    <a:srgbClr val="007ADE"/>
    <a:srgbClr val="0885DA"/>
    <a:srgbClr val="297FD5"/>
    <a:srgbClr val="629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8B58294-7C98-454F-8B8E-5373267BDF32}" styleName="{385b2ea8-0d66-414d-9127-dde3b277f022}">
    <a:wholeTbl>
      <a:tcTxStyle>
        <a:fontRef idx="none">
          <a:prstClr val="black"/>
        </a:fontRef>
      </a:tcTxStyle>
      <a:tcStyle>
        <a:tcBdr>
          <a:top>
            <a:ln w="76200" cmpd="sng">
              <a:solidFill>
                <a:srgbClr val="53CED5"/>
              </a:solidFill>
            </a:ln>
          </a:top>
          <a:bottom>
            <a:ln w="76200" cmpd="sng">
              <a:solidFill>
                <a:srgbClr val="53CED5"/>
              </a:solidFill>
            </a:ln>
          </a:bottom>
        </a:tcBdr>
        <a:fill>
          <a:solidFill>
            <a:srgbClr val="FFFFFF"/>
          </a:solidFill>
        </a:fill>
      </a:tcStyle>
    </a:wholeTbl>
    <a:band1H>
      <a:tcTxStyle>
        <a:fontRef idx="none">
          <a:prstClr val="black"/>
        </a:fontRef>
      </a:tcTxStyle>
      <a:tcStyle>
        <a:tcBdr/>
        <a:fill>
          <a:solidFill>
            <a:srgbClr val="DEF6F7"/>
          </a:solidFill>
        </a:fill>
      </a:tcStyle>
    </a:band1H>
    <a:firstRow>
      <a:tcTxStyle>
        <a:fontRef idx="none">
          <a:prstClr val="black"/>
        </a:fontRef>
      </a:tcTxStyle>
      <a:tcStyle>
        <a:tcBdr/>
        <a:fill>
          <a:solidFill>
            <a:srgbClr val="53CED5"/>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5" autoAdjust="0"/>
    <p:restoredTop sz="94660"/>
  </p:normalViewPr>
  <p:slideViewPr>
    <p:cSldViewPr showGuides="1">
      <p:cViewPr>
        <p:scale>
          <a:sx n="82" d="100"/>
          <a:sy n="82" d="100"/>
        </p:scale>
        <p:origin x="2496" y="1232"/>
      </p:cViewPr>
      <p:guideLst>
        <p:guide orient="horz" pos="2160"/>
        <p:guide orient="horz" pos="3838"/>
        <p:guide pos="3809"/>
        <p:guide pos="7196"/>
        <p:guide pos="576"/>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79"/>
        <p:guide pos="214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5" Type="http://schemas.openxmlformats.org/officeDocument/2006/relationships/tags" Target="tags/tag69.xml"/><Relationship Id="rId84" Type="http://schemas.openxmlformats.org/officeDocument/2006/relationships/font" Target="fonts/font7.fntdata"/><Relationship Id="rId83" Type="http://schemas.openxmlformats.org/officeDocument/2006/relationships/font" Target="fonts/font6.fntdata"/><Relationship Id="rId82" Type="http://schemas.openxmlformats.org/officeDocument/2006/relationships/font" Target="fonts/font5.fntdata"/><Relationship Id="rId81" Type="http://schemas.openxmlformats.org/officeDocument/2006/relationships/font" Target="fonts/font4.fntdata"/><Relationship Id="rId80" Type="http://schemas.openxmlformats.org/officeDocument/2006/relationships/font" Target="fonts/font3.fntdata"/><Relationship Id="rId8" Type="http://schemas.openxmlformats.org/officeDocument/2006/relationships/slide" Target="slides/slide4.xml"/><Relationship Id="rId79" Type="http://schemas.openxmlformats.org/officeDocument/2006/relationships/font" Target="fonts/font2.fntdata"/><Relationship Id="rId78" Type="http://schemas.openxmlformats.org/officeDocument/2006/relationships/font" Target="fonts/font1.fntdata"/><Relationship Id="rId77" Type="http://schemas.openxmlformats.org/officeDocument/2006/relationships/commentAuthors" Target="commentAuthors.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handoutMaster" Target="handoutMasters/handoutMaster1.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2">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ACCB76D-119E-4A21-AAFC-B33B9708C27F}" type="doc">
      <dgm:prSet loTypeId="urn:microsoft.com/office/officeart/2005/8/layout/matrix1" loCatId="matrix" qsTypeId="urn:microsoft.com/office/officeart/2005/8/quickstyle/simple4" qsCatId="simple" csTypeId="urn:microsoft.com/office/officeart/2005/8/colors/colorful1" csCatId="colorful" phldr="1"/>
      <dgm:spPr/>
      <dgm:t>
        <a:bodyPr/>
        <a:lstStyle/>
        <a:p>
          <a:endParaRPr lang="zh-CN" altLang="en-US"/>
        </a:p>
      </dgm:t>
    </dgm:pt>
    <dgm:pt modelId="{65999384-4FDB-4C6D-B3D9-EEFF9D7FB2BA}">
      <dgm:prSet phldrT="[文本]"/>
      <dgm:spPr/>
      <dgm:t>
        <a:bodyPr/>
        <a:lstStyle/>
        <a:p>
          <a:r>
            <a:rPr lang="zh-CN" altLang="en-US" b="1" dirty="0"/>
            <a:t>四个核算要求</a:t>
          </a:r>
        </a:p>
      </dgm:t>
    </dgm:pt>
    <dgm:pt modelId="{230CA43E-71DC-4460-87FF-A9F0CB6FAF76}" cxnId="{7D8B9B0B-DA73-4836-8AE0-1EB7A9344102}" type="parTrans">
      <dgm:prSet/>
      <dgm:spPr/>
      <dgm:t>
        <a:bodyPr/>
        <a:lstStyle/>
        <a:p>
          <a:endParaRPr lang="zh-CN" altLang="en-US"/>
        </a:p>
      </dgm:t>
    </dgm:pt>
    <dgm:pt modelId="{8BB15E92-7050-4B64-820A-2498A30F062D}" cxnId="{7D8B9B0B-DA73-4836-8AE0-1EB7A9344102}" type="sibTrans">
      <dgm:prSet/>
      <dgm:spPr/>
      <dgm:t>
        <a:bodyPr/>
        <a:lstStyle/>
        <a:p>
          <a:endParaRPr lang="zh-CN" altLang="en-US"/>
        </a:p>
      </dgm:t>
    </dgm:pt>
    <dgm:pt modelId="{C2FCAD03-85EC-4CE6-81FE-D3648B39E220}">
      <dgm:prSet phldrT="[文本]"/>
      <dgm:spPr/>
      <dgm:t>
        <a:bodyPr/>
        <a:lstStyle/>
        <a:p>
          <a:r>
            <a:rPr lang="zh-CN" b="1" dirty="0"/>
            <a:t>研发费用归集口径是否准确</a:t>
          </a:r>
          <a:endParaRPr lang="zh-CN" altLang="en-US" b="1" dirty="0"/>
        </a:p>
      </dgm:t>
    </dgm:pt>
    <dgm:pt modelId="{189C5A9B-4090-41FD-9711-8535B2406427}" cxnId="{D5338DA7-1472-48EF-907B-ABAF41325A29}" type="parTrans">
      <dgm:prSet/>
      <dgm:spPr/>
      <dgm:t>
        <a:bodyPr/>
        <a:lstStyle/>
        <a:p>
          <a:endParaRPr lang="zh-CN" altLang="en-US"/>
        </a:p>
      </dgm:t>
    </dgm:pt>
    <dgm:pt modelId="{7B42FF2F-0C11-4732-B5EF-42C6D2AAC883}" cxnId="{D5338DA7-1472-48EF-907B-ABAF41325A29}" type="sibTrans">
      <dgm:prSet/>
      <dgm:spPr/>
      <dgm:t>
        <a:bodyPr/>
        <a:lstStyle/>
        <a:p>
          <a:endParaRPr lang="zh-CN" altLang="en-US"/>
        </a:p>
      </dgm:t>
    </dgm:pt>
    <dgm:pt modelId="{940F3613-66C8-4C18-BE6A-469A3810E6E7}">
      <dgm:prSet phldrT="[文本]"/>
      <dgm:spPr/>
      <dgm:t>
        <a:bodyPr/>
        <a:lstStyle/>
        <a:p>
          <a:r>
            <a:rPr lang="zh-CN" b="1" dirty="0"/>
            <a:t>是否属于规定的范围</a:t>
          </a:r>
          <a:endParaRPr lang="zh-CN" altLang="en-US" b="1" dirty="0"/>
        </a:p>
      </dgm:t>
    </dgm:pt>
    <dgm:pt modelId="{757084C7-D2F7-440D-8F30-66FA3C18D6C3}" cxnId="{BC2CEAC6-ABDC-48D9-8A77-09A75DFC4F61}" type="parTrans">
      <dgm:prSet/>
      <dgm:spPr/>
      <dgm:t>
        <a:bodyPr/>
        <a:lstStyle/>
        <a:p>
          <a:endParaRPr lang="zh-CN" altLang="en-US"/>
        </a:p>
      </dgm:t>
    </dgm:pt>
    <dgm:pt modelId="{D51C0609-975A-4B01-8CA6-BFF250D9017F}" cxnId="{BC2CEAC6-ABDC-48D9-8A77-09A75DFC4F61}" type="sibTrans">
      <dgm:prSet/>
      <dgm:spPr/>
      <dgm:t>
        <a:bodyPr/>
        <a:lstStyle/>
        <a:p>
          <a:endParaRPr lang="zh-CN" altLang="en-US"/>
        </a:p>
      </dgm:t>
    </dgm:pt>
    <dgm:pt modelId="{D8026653-A9F1-4172-8FD6-A5DEFE7A9723}">
      <dgm:prSet phldrT="[文本]"/>
      <dgm:spPr/>
      <dgm:t>
        <a:bodyPr/>
        <a:lstStyle/>
        <a:p>
          <a:r>
            <a:rPr lang="zh-CN" b="1" dirty="0"/>
            <a:t>是否合理分摊</a:t>
          </a:r>
          <a:endParaRPr lang="zh-CN" altLang="en-US" b="1" dirty="0"/>
        </a:p>
      </dgm:t>
    </dgm:pt>
    <dgm:pt modelId="{32396998-A7EC-4146-82ED-ABC6C9F78CD8}" cxnId="{B769D232-AE13-4016-A138-67D181ED520F}" type="parTrans">
      <dgm:prSet/>
      <dgm:spPr/>
      <dgm:t>
        <a:bodyPr/>
        <a:lstStyle/>
        <a:p>
          <a:endParaRPr lang="zh-CN" altLang="en-US"/>
        </a:p>
      </dgm:t>
    </dgm:pt>
    <dgm:pt modelId="{4C6C41D8-6F54-4E42-8D64-E238791221E7}" cxnId="{B769D232-AE13-4016-A138-67D181ED520F}" type="sibTrans">
      <dgm:prSet/>
      <dgm:spPr/>
      <dgm:t>
        <a:bodyPr/>
        <a:lstStyle/>
        <a:p>
          <a:endParaRPr lang="zh-CN" altLang="en-US"/>
        </a:p>
      </dgm:t>
    </dgm:pt>
    <dgm:pt modelId="{B83AFB03-97A7-4051-B94F-B01F534C68E2}">
      <dgm:prSet phldrT="[文本]"/>
      <dgm:spPr/>
      <dgm:t>
        <a:bodyPr/>
        <a:lstStyle/>
        <a:p>
          <a:r>
            <a:rPr lang="zh-CN" b="1" dirty="0"/>
            <a:t>研发形成收入是否调减</a:t>
          </a:r>
          <a:endParaRPr lang="zh-CN" altLang="en-US" b="1" dirty="0"/>
        </a:p>
      </dgm:t>
    </dgm:pt>
    <dgm:pt modelId="{4A40FE29-73DB-47B1-9255-90DE9619C268}" cxnId="{169968F8-1D54-4C1E-AC74-FBF16BE17CE2}" type="parTrans">
      <dgm:prSet/>
      <dgm:spPr/>
      <dgm:t>
        <a:bodyPr/>
        <a:lstStyle/>
        <a:p>
          <a:endParaRPr lang="zh-CN" altLang="en-US"/>
        </a:p>
      </dgm:t>
    </dgm:pt>
    <dgm:pt modelId="{44F25116-01BF-4836-AABA-D1FF8B1BABCC}" cxnId="{169968F8-1D54-4C1E-AC74-FBF16BE17CE2}" type="sibTrans">
      <dgm:prSet/>
      <dgm:spPr/>
      <dgm:t>
        <a:bodyPr/>
        <a:lstStyle/>
        <a:p>
          <a:endParaRPr lang="zh-CN" altLang="en-US"/>
        </a:p>
      </dgm:t>
    </dgm:pt>
    <dgm:pt modelId="{EDAAB471-1FC4-435C-BB59-EF973EE5AA42}" type="pres">
      <dgm:prSet presAssocID="{1ACCB76D-119E-4A21-AAFC-B33B9708C27F}" presName="diagram" presStyleCnt="0">
        <dgm:presLayoutVars>
          <dgm:chMax val="1"/>
          <dgm:dir/>
          <dgm:animLvl val="ctr"/>
          <dgm:resizeHandles val="exact"/>
        </dgm:presLayoutVars>
      </dgm:prSet>
      <dgm:spPr/>
    </dgm:pt>
    <dgm:pt modelId="{F051AC8E-3949-4509-836D-B1A4B9FDBFFA}" type="pres">
      <dgm:prSet presAssocID="{1ACCB76D-119E-4A21-AAFC-B33B9708C27F}" presName="matrix" presStyleCnt="0"/>
      <dgm:spPr/>
    </dgm:pt>
    <dgm:pt modelId="{9F390997-DF26-43E5-B10C-F24D258C25FD}" type="pres">
      <dgm:prSet presAssocID="{1ACCB76D-119E-4A21-AAFC-B33B9708C27F}" presName="tile1" presStyleLbl="node1" presStyleIdx="0" presStyleCnt="4"/>
      <dgm:spPr/>
    </dgm:pt>
    <dgm:pt modelId="{951E76C2-DAAB-420F-A2A9-5C80F80F5138}" type="pres">
      <dgm:prSet presAssocID="{1ACCB76D-119E-4A21-AAFC-B33B9708C27F}" presName="tile1text" presStyleLbl="node1" presStyleIdx="0" presStyleCnt="4">
        <dgm:presLayoutVars>
          <dgm:chMax val="0"/>
          <dgm:chPref val="0"/>
          <dgm:bulletEnabled val="1"/>
        </dgm:presLayoutVars>
      </dgm:prSet>
      <dgm:spPr/>
    </dgm:pt>
    <dgm:pt modelId="{D7F94E03-5AFC-487C-BE02-8C4AFF95AC98}" type="pres">
      <dgm:prSet presAssocID="{1ACCB76D-119E-4A21-AAFC-B33B9708C27F}" presName="tile2" presStyleLbl="node1" presStyleIdx="1" presStyleCnt="4"/>
      <dgm:spPr/>
    </dgm:pt>
    <dgm:pt modelId="{75D04E56-715D-4571-B0C2-0D44B89F9105}" type="pres">
      <dgm:prSet presAssocID="{1ACCB76D-119E-4A21-AAFC-B33B9708C27F}" presName="tile2text" presStyleLbl="node1" presStyleIdx="1" presStyleCnt="4">
        <dgm:presLayoutVars>
          <dgm:chMax val="0"/>
          <dgm:chPref val="0"/>
          <dgm:bulletEnabled val="1"/>
        </dgm:presLayoutVars>
      </dgm:prSet>
      <dgm:spPr/>
    </dgm:pt>
    <dgm:pt modelId="{4ADAE7E8-66F4-4A0C-AC7C-B7030029F227}" type="pres">
      <dgm:prSet presAssocID="{1ACCB76D-119E-4A21-AAFC-B33B9708C27F}" presName="tile3" presStyleLbl="node1" presStyleIdx="2" presStyleCnt="4"/>
      <dgm:spPr/>
    </dgm:pt>
    <dgm:pt modelId="{4C3FA1EE-BF27-44A4-938B-B6F48624879B}" type="pres">
      <dgm:prSet presAssocID="{1ACCB76D-119E-4A21-AAFC-B33B9708C27F}" presName="tile3text" presStyleLbl="node1" presStyleIdx="2" presStyleCnt="4">
        <dgm:presLayoutVars>
          <dgm:chMax val="0"/>
          <dgm:chPref val="0"/>
          <dgm:bulletEnabled val="1"/>
        </dgm:presLayoutVars>
      </dgm:prSet>
      <dgm:spPr/>
    </dgm:pt>
    <dgm:pt modelId="{B6FE0918-04B4-40AC-9ACB-1EDF0AB1263D}" type="pres">
      <dgm:prSet presAssocID="{1ACCB76D-119E-4A21-AAFC-B33B9708C27F}" presName="tile4" presStyleLbl="node1" presStyleIdx="3" presStyleCnt="4"/>
      <dgm:spPr/>
    </dgm:pt>
    <dgm:pt modelId="{A6100B1C-AA5D-4E6E-8B59-F2D86A783D82}" type="pres">
      <dgm:prSet presAssocID="{1ACCB76D-119E-4A21-AAFC-B33B9708C27F}" presName="tile4text" presStyleLbl="node1" presStyleIdx="3" presStyleCnt="4">
        <dgm:presLayoutVars>
          <dgm:chMax val="0"/>
          <dgm:chPref val="0"/>
          <dgm:bulletEnabled val="1"/>
        </dgm:presLayoutVars>
      </dgm:prSet>
      <dgm:spPr/>
    </dgm:pt>
    <dgm:pt modelId="{5F51A4EE-1C27-4BDF-8F22-978B82CD775E}" type="pres">
      <dgm:prSet presAssocID="{1ACCB76D-119E-4A21-AAFC-B33B9708C27F}" presName="centerTile" presStyleLbl="fgShp" presStyleIdx="0" presStyleCnt="1">
        <dgm:presLayoutVars>
          <dgm:chMax val="0"/>
          <dgm:chPref val="0"/>
        </dgm:presLayoutVars>
      </dgm:prSet>
      <dgm:spPr/>
    </dgm:pt>
  </dgm:ptLst>
  <dgm:cxnLst>
    <dgm:cxn modelId="{7D8B9B0B-DA73-4836-8AE0-1EB7A9344102}" srcId="{1ACCB76D-119E-4A21-AAFC-B33B9708C27F}" destId="{65999384-4FDB-4C6D-B3D9-EEFF9D7FB2BA}" srcOrd="0" destOrd="0" parTransId="{230CA43E-71DC-4460-87FF-A9F0CB6FAF76}" sibTransId="{8BB15E92-7050-4B64-820A-2498A30F062D}"/>
    <dgm:cxn modelId="{18568E14-B1E6-4C05-96E4-059D8B98027D}" type="presOf" srcId="{940F3613-66C8-4C18-BE6A-469A3810E6E7}" destId="{75D04E56-715D-4571-B0C2-0D44B89F9105}" srcOrd="1" destOrd="0" presId="urn:microsoft.com/office/officeart/2005/8/layout/matrix1"/>
    <dgm:cxn modelId="{B769D232-AE13-4016-A138-67D181ED520F}" srcId="{65999384-4FDB-4C6D-B3D9-EEFF9D7FB2BA}" destId="{D8026653-A9F1-4172-8FD6-A5DEFE7A9723}" srcOrd="2" destOrd="0" parTransId="{32396998-A7EC-4146-82ED-ABC6C9F78CD8}" sibTransId="{4C6C41D8-6F54-4E42-8D64-E238791221E7}"/>
    <dgm:cxn modelId="{0FF6BB34-E7AE-428F-A599-A6F6BC3C54BA}" type="presOf" srcId="{B83AFB03-97A7-4051-B94F-B01F534C68E2}" destId="{A6100B1C-AA5D-4E6E-8B59-F2D86A783D82}" srcOrd="1" destOrd="0" presId="urn:microsoft.com/office/officeart/2005/8/layout/matrix1"/>
    <dgm:cxn modelId="{EEA7403D-BFE3-4F48-B565-3297F04199C6}" type="presOf" srcId="{B83AFB03-97A7-4051-B94F-B01F534C68E2}" destId="{B6FE0918-04B4-40AC-9ACB-1EDF0AB1263D}" srcOrd="0" destOrd="0" presId="urn:microsoft.com/office/officeart/2005/8/layout/matrix1"/>
    <dgm:cxn modelId="{034D6476-51AE-4106-AC3E-E9BADA2960FF}" type="presOf" srcId="{C2FCAD03-85EC-4CE6-81FE-D3648B39E220}" destId="{951E76C2-DAAB-420F-A2A9-5C80F80F5138}" srcOrd="1" destOrd="0" presId="urn:microsoft.com/office/officeart/2005/8/layout/matrix1"/>
    <dgm:cxn modelId="{73DAE17C-F67C-4DC0-AA78-F2CE0D9F4CAF}" type="presOf" srcId="{D8026653-A9F1-4172-8FD6-A5DEFE7A9723}" destId="{4C3FA1EE-BF27-44A4-938B-B6F48624879B}" srcOrd="1" destOrd="0" presId="urn:microsoft.com/office/officeart/2005/8/layout/matrix1"/>
    <dgm:cxn modelId="{EC36338A-EC9D-4533-8879-521DB9F55F01}" type="presOf" srcId="{940F3613-66C8-4C18-BE6A-469A3810E6E7}" destId="{D7F94E03-5AFC-487C-BE02-8C4AFF95AC98}" srcOrd="0" destOrd="0" presId="urn:microsoft.com/office/officeart/2005/8/layout/matrix1"/>
    <dgm:cxn modelId="{D5338DA7-1472-48EF-907B-ABAF41325A29}" srcId="{65999384-4FDB-4C6D-B3D9-EEFF9D7FB2BA}" destId="{C2FCAD03-85EC-4CE6-81FE-D3648B39E220}" srcOrd="0" destOrd="0" parTransId="{189C5A9B-4090-41FD-9711-8535B2406427}" sibTransId="{7B42FF2F-0C11-4732-B5EF-42C6D2AAC883}"/>
    <dgm:cxn modelId="{C1A298AD-DD1A-41CD-93D8-AC0730D20183}" type="presOf" srcId="{1ACCB76D-119E-4A21-AAFC-B33B9708C27F}" destId="{EDAAB471-1FC4-435C-BB59-EF973EE5AA42}" srcOrd="0" destOrd="0" presId="urn:microsoft.com/office/officeart/2005/8/layout/matrix1"/>
    <dgm:cxn modelId="{B61B3DB8-5A5A-4330-B0C3-4A3A2A5582A3}" type="presOf" srcId="{65999384-4FDB-4C6D-B3D9-EEFF9D7FB2BA}" destId="{5F51A4EE-1C27-4BDF-8F22-978B82CD775E}" srcOrd="0" destOrd="0" presId="urn:microsoft.com/office/officeart/2005/8/layout/matrix1"/>
    <dgm:cxn modelId="{6DB802C2-DA1A-4903-B814-0927D23BE8CC}" type="presOf" srcId="{D8026653-A9F1-4172-8FD6-A5DEFE7A9723}" destId="{4ADAE7E8-66F4-4A0C-AC7C-B7030029F227}" srcOrd="0" destOrd="0" presId="urn:microsoft.com/office/officeart/2005/8/layout/matrix1"/>
    <dgm:cxn modelId="{BC2CEAC6-ABDC-48D9-8A77-09A75DFC4F61}" srcId="{65999384-4FDB-4C6D-B3D9-EEFF9D7FB2BA}" destId="{940F3613-66C8-4C18-BE6A-469A3810E6E7}" srcOrd="1" destOrd="0" parTransId="{757084C7-D2F7-440D-8F30-66FA3C18D6C3}" sibTransId="{D51C0609-975A-4B01-8CA6-BFF250D9017F}"/>
    <dgm:cxn modelId="{FD9A47E9-2762-4FDC-8115-CC7693EF450D}" type="presOf" srcId="{C2FCAD03-85EC-4CE6-81FE-D3648B39E220}" destId="{9F390997-DF26-43E5-B10C-F24D258C25FD}" srcOrd="0" destOrd="0" presId="urn:microsoft.com/office/officeart/2005/8/layout/matrix1"/>
    <dgm:cxn modelId="{169968F8-1D54-4C1E-AC74-FBF16BE17CE2}" srcId="{65999384-4FDB-4C6D-B3D9-EEFF9D7FB2BA}" destId="{B83AFB03-97A7-4051-B94F-B01F534C68E2}" srcOrd="3" destOrd="0" parTransId="{4A40FE29-73DB-47B1-9255-90DE9619C268}" sibTransId="{44F25116-01BF-4836-AABA-D1FF8B1BABCC}"/>
    <dgm:cxn modelId="{53795457-8957-4028-9727-6857B229CF8C}" type="presParOf" srcId="{EDAAB471-1FC4-435C-BB59-EF973EE5AA42}" destId="{F051AC8E-3949-4509-836D-B1A4B9FDBFFA}" srcOrd="0" destOrd="0" presId="urn:microsoft.com/office/officeart/2005/8/layout/matrix1"/>
    <dgm:cxn modelId="{B8103634-2BE2-4ACC-9ECE-BD434452A3FA}" type="presParOf" srcId="{F051AC8E-3949-4509-836D-B1A4B9FDBFFA}" destId="{9F390997-DF26-43E5-B10C-F24D258C25FD}" srcOrd="0" destOrd="0" presId="urn:microsoft.com/office/officeart/2005/8/layout/matrix1"/>
    <dgm:cxn modelId="{033BFD53-8F86-4EAA-A60C-D12FA290DD76}" type="presParOf" srcId="{F051AC8E-3949-4509-836D-B1A4B9FDBFFA}" destId="{951E76C2-DAAB-420F-A2A9-5C80F80F5138}" srcOrd="1" destOrd="0" presId="urn:microsoft.com/office/officeart/2005/8/layout/matrix1"/>
    <dgm:cxn modelId="{2533CDE9-CEA1-4243-80CB-03E90BF95606}" type="presParOf" srcId="{F051AC8E-3949-4509-836D-B1A4B9FDBFFA}" destId="{D7F94E03-5AFC-487C-BE02-8C4AFF95AC98}" srcOrd="2" destOrd="0" presId="urn:microsoft.com/office/officeart/2005/8/layout/matrix1"/>
    <dgm:cxn modelId="{F08758C3-F6CB-4961-98FC-111079CBDF73}" type="presParOf" srcId="{F051AC8E-3949-4509-836D-B1A4B9FDBFFA}" destId="{75D04E56-715D-4571-B0C2-0D44B89F9105}" srcOrd="3" destOrd="0" presId="urn:microsoft.com/office/officeart/2005/8/layout/matrix1"/>
    <dgm:cxn modelId="{4DC3999B-A294-420F-8F37-F58E773442C8}" type="presParOf" srcId="{F051AC8E-3949-4509-836D-B1A4B9FDBFFA}" destId="{4ADAE7E8-66F4-4A0C-AC7C-B7030029F227}" srcOrd="4" destOrd="0" presId="urn:microsoft.com/office/officeart/2005/8/layout/matrix1"/>
    <dgm:cxn modelId="{13F4C9AE-A31B-4238-81E6-A480B293B18B}" type="presParOf" srcId="{F051AC8E-3949-4509-836D-B1A4B9FDBFFA}" destId="{4C3FA1EE-BF27-44A4-938B-B6F48624879B}" srcOrd="5" destOrd="0" presId="urn:microsoft.com/office/officeart/2005/8/layout/matrix1"/>
    <dgm:cxn modelId="{A493ED84-1666-433B-B6AD-08AA4044244E}" type="presParOf" srcId="{F051AC8E-3949-4509-836D-B1A4B9FDBFFA}" destId="{B6FE0918-04B4-40AC-9ACB-1EDF0AB1263D}" srcOrd="6" destOrd="0" presId="urn:microsoft.com/office/officeart/2005/8/layout/matrix1"/>
    <dgm:cxn modelId="{97E56856-DB2B-4D7F-83FF-9D3123F571C6}" type="presParOf" srcId="{F051AC8E-3949-4509-836D-B1A4B9FDBFFA}" destId="{A6100B1C-AA5D-4E6E-8B59-F2D86A783D82}" srcOrd="7" destOrd="0" presId="urn:microsoft.com/office/officeart/2005/8/layout/matrix1"/>
    <dgm:cxn modelId="{A9B3BABE-1AD7-4294-AE06-30C47BC7EB5A}" type="presParOf" srcId="{EDAAB471-1FC4-435C-BB59-EF973EE5AA42}" destId="{5F51A4EE-1C27-4BDF-8F22-978B82CD775E}"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DCE98-DBFB-4DB4-8ED6-50F18D8BC155}" type="doc">
      <dgm:prSet loTypeId="hierarchy" loCatId="hierarchy" qsTypeId="urn:microsoft.com/office/officeart/2005/8/quickstyle/simple1" qsCatId="simple" csTypeId="urn:microsoft.com/office/officeart/2005/8/colors/colorful5" csCatId="colorful" phldr="1"/>
      <dgm:spPr/>
      <dgm:t>
        <a:bodyPr/>
        <a:lstStyle/>
        <a:p>
          <a:endParaRPr lang="zh-CN" altLang="en-US"/>
        </a:p>
      </dgm:t>
    </dgm:pt>
    <dgm:pt modelId="{4B821384-095E-41E9-8968-3D8F04C0ED0A}">
      <dgm:prSet phldrT="[文本]" phldr="0" custT="1"/>
      <dgm:spPr/>
      <dgm:t>
        <a:bodyPr vert="vert" wrap="square"/>
        <a:p>
          <a:pPr>
            <a:lnSpc>
              <a:spcPct val="100000"/>
            </a:lnSpc>
            <a:spcBef>
              <a:spcPct val="0"/>
            </a:spcBef>
            <a:spcAft>
              <a:spcPct val="35000"/>
            </a:spcAft>
          </a:pPr>
          <a:r>
            <a:rPr lang="zh-CN" sz="5400"/>
            <a:t>办理方式</a:t>
          </a:r>
          <a:r>
            <a:rPr lang="zh-CN" sz="5400"/>
            <a:t/>
          </a:r>
          <a:endParaRPr lang="zh-CN" sz="5400"/>
        </a:p>
      </dgm:t>
    </dgm:pt>
    <dgm:pt modelId="{84AA89EB-E977-4802-B00C-00BCCACFF2D2}" cxnId="{E240FC56-A34B-43EA-A324-5C2757F3DBE9}" type="parTrans">
      <dgm:prSet/>
      <dgm:spPr/>
      <dgm:t>
        <a:bodyPr/>
        <a:lstStyle/>
        <a:p>
          <a:endParaRPr lang="zh-CN" altLang="en-US"/>
        </a:p>
      </dgm:t>
    </dgm:pt>
    <dgm:pt modelId="{744763F9-BFB8-43D7-98E7-1DA8E29C7407}" cxnId="{E240FC56-A34B-43EA-A324-5C2757F3DBE9}" type="sibTrans">
      <dgm:prSet/>
      <dgm:spPr/>
      <dgm:t>
        <a:bodyPr/>
        <a:lstStyle/>
        <a:p>
          <a:endParaRPr lang="zh-CN" altLang="en-US"/>
        </a:p>
      </dgm:t>
    </dgm:pt>
    <dgm:pt modelId="{EA277823-0A3B-4D4B-AD69-05F782AF406B}">
      <dgm:prSet phldrT="[文本]"/>
      <dgm:spPr/>
      <dgm:t>
        <a:bodyPr/>
        <a:lstStyle/>
        <a:p>
          <a:r>
            <a:rPr lang="zh-CN" altLang="en-US" dirty="0"/>
            <a:t>真实发生</a:t>
          </a:r>
        </a:p>
      </dgm:t>
    </dgm:pt>
    <dgm:pt modelId="{51560F17-DFC0-42E7-A406-1A1DAF327168}" cxnId="{58787093-C03B-4BE7-A08B-423560FF699D}" type="parTrans">
      <dgm:prSet/>
      <dgm:spPr/>
      <dgm:t>
        <a:bodyPr/>
        <a:lstStyle/>
        <a:p>
          <a:endParaRPr lang="zh-CN" altLang="en-US"/>
        </a:p>
      </dgm:t>
    </dgm:pt>
    <dgm:pt modelId="{9EAC3DAD-B754-435C-99E2-A7D0BF513435}" cxnId="{58787093-C03B-4BE7-A08B-423560FF699D}" type="sibTrans">
      <dgm:prSet/>
      <dgm:spPr/>
      <dgm:t>
        <a:bodyPr/>
        <a:lstStyle/>
        <a:p>
          <a:endParaRPr lang="zh-CN" altLang="en-US"/>
        </a:p>
      </dgm:t>
    </dgm:pt>
    <dgm:pt modelId="{B0065CE0-ABFB-468E-A3D4-7DBC59C6B357}">
      <dgm:prSet phldrT="[文本]"/>
      <dgm:spPr/>
      <dgm:t>
        <a:bodyPr/>
        <a:lstStyle/>
        <a:p>
          <a:r>
            <a:rPr lang="zh-CN" altLang="en-US" dirty="0"/>
            <a:t>自行判别</a:t>
          </a:r>
        </a:p>
      </dgm:t>
    </dgm:pt>
    <dgm:pt modelId="{9602CA69-C8EA-4FC3-8282-D82873186F11}" cxnId="{30E74C1D-6322-499C-B3E2-41D65E48C698}" type="parTrans">
      <dgm:prSet/>
      <dgm:spPr/>
      <dgm:t>
        <a:bodyPr/>
        <a:lstStyle/>
        <a:p>
          <a:endParaRPr lang="zh-CN" altLang="en-US"/>
        </a:p>
      </dgm:t>
    </dgm:pt>
    <dgm:pt modelId="{2EFBFD8E-7DFA-47D7-BFA2-71DB39D596D9}" cxnId="{30E74C1D-6322-499C-B3E2-41D65E48C698}" type="sibTrans">
      <dgm:prSet/>
      <dgm:spPr/>
      <dgm:t>
        <a:bodyPr/>
        <a:lstStyle/>
        <a:p>
          <a:endParaRPr lang="zh-CN" altLang="en-US"/>
        </a:p>
      </dgm:t>
    </dgm:pt>
    <dgm:pt modelId="{3154667F-D79E-4AD9-83C4-DAFBE8B63AE5}">
      <dgm:prSet phldrT="[文本]"/>
      <dgm:spPr/>
      <dgm:t>
        <a:bodyPr/>
        <a:lstStyle/>
        <a:p>
          <a:r>
            <a:rPr lang="zh-CN" altLang="en-US" dirty="0"/>
            <a:t>申报享受</a:t>
          </a:r>
        </a:p>
      </dgm:t>
    </dgm:pt>
    <dgm:pt modelId="{C66BFBAE-1690-4BFD-9E51-7D8A51A47497}" cxnId="{E4CAFE58-4849-40CD-99B3-62CA14A0D9B4}" type="parTrans">
      <dgm:prSet/>
      <dgm:spPr/>
      <dgm:t>
        <a:bodyPr/>
        <a:lstStyle/>
        <a:p>
          <a:endParaRPr lang="zh-CN" altLang="en-US"/>
        </a:p>
      </dgm:t>
    </dgm:pt>
    <dgm:pt modelId="{6654A996-F668-4EC0-9018-CF608AF73EE1}" cxnId="{E4CAFE58-4849-40CD-99B3-62CA14A0D9B4}" type="sibTrans">
      <dgm:prSet/>
      <dgm:spPr/>
      <dgm:t>
        <a:bodyPr/>
        <a:lstStyle/>
        <a:p>
          <a:endParaRPr lang="zh-CN" altLang="en-US"/>
        </a:p>
      </dgm:t>
    </dgm:pt>
    <dgm:pt modelId="{59ACFDA4-3515-475B-93CC-B80486CE46C8}">
      <dgm:prSet phldrT="[文本]"/>
      <dgm:spPr/>
      <dgm:t>
        <a:bodyPr/>
        <a:lstStyle/>
        <a:p>
          <a:r>
            <a:rPr lang="zh-CN" altLang="en-US" dirty="0"/>
            <a:t>相关资料留存备查</a:t>
          </a:r>
        </a:p>
      </dgm:t>
    </dgm:pt>
    <dgm:pt modelId="{4A11A46F-76BE-4B64-9D43-1BB268C1AA9E}" cxnId="{B61794F5-7977-4E07-A3DC-098C6E698634}" type="parTrans">
      <dgm:prSet/>
      <dgm:spPr/>
      <dgm:t>
        <a:bodyPr/>
        <a:lstStyle/>
        <a:p>
          <a:endParaRPr lang="zh-CN" altLang="en-US"/>
        </a:p>
      </dgm:t>
    </dgm:pt>
    <dgm:pt modelId="{C2326733-6EC3-4549-99AC-96FE64ABBCAA}" cxnId="{B61794F5-7977-4E07-A3DC-098C6E698634}" type="sibTrans">
      <dgm:prSet/>
      <dgm:spPr/>
      <dgm:t>
        <a:bodyPr/>
        <a:lstStyle/>
        <a:p>
          <a:endParaRPr lang="zh-CN" altLang="en-US"/>
        </a:p>
      </dgm:t>
    </dgm:pt>
    <dgm:pt modelId="{67A2D2BE-33A9-41E3-8704-25B606E08C13}" type="pres">
      <dgm:prSet presAssocID="{D67DCE98-DBFB-4DB4-8ED6-50F18D8BC155}" presName="Name0" presStyleCnt="0">
        <dgm:presLayoutVars>
          <dgm:chPref val="1"/>
          <dgm:dir/>
          <dgm:animOne val="branch"/>
          <dgm:animLvl val="lvl"/>
          <dgm:resizeHandles val="exact"/>
        </dgm:presLayoutVars>
      </dgm:prSet>
      <dgm:spPr/>
    </dgm:pt>
    <dgm:pt modelId="{3CA4A0E9-4790-4B6F-A0C7-22C9C10B6A72}" type="pres">
      <dgm:prSet presAssocID="{4B821384-095E-41E9-8968-3D8F04C0ED0A}" presName="root1" presStyleCnt="0"/>
      <dgm:spPr/>
    </dgm:pt>
    <dgm:pt modelId="{741B7144-79A0-4E25-BAB7-1952F3FE2D9D}" type="pres">
      <dgm:prSet presAssocID="{4B821384-095E-41E9-8968-3D8F04C0ED0A}" presName="LevelOneTextNode" presStyleLbl="node0" presStyleIdx="0" presStyleCnt="1">
        <dgm:presLayoutVars>
          <dgm:chPref val="3"/>
        </dgm:presLayoutVars>
      </dgm:prSet>
      <dgm:spPr/>
    </dgm:pt>
    <dgm:pt modelId="{5040888B-2989-4DF4-B188-4FFDDE1DF7F5}" type="pres">
      <dgm:prSet presAssocID="{4B821384-095E-41E9-8968-3D8F04C0ED0A}" presName="level2hierChild" presStyleCnt="0"/>
      <dgm:spPr/>
    </dgm:pt>
    <dgm:pt modelId="{12B66CE7-FAEC-4668-BB49-270C57212A19}" type="pres">
      <dgm:prSet presAssocID="{51560F17-DFC0-42E7-A406-1A1DAF327168}" presName="conn2-1" presStyleLbl="parChTrans1D2" presStyleIdx="0" presStyleCnt="4"/>
      <dgm:spPr/>
    </dgm:pt>
    <dgm:pt modelId="{4694600A-545A-4F9D-9BB6-01BB7AD089D9}" type="pres">
      <dgm:prSet presAssocID="{51560F17-DFC0-42E7-A406-1A1DAF327168}" presName="connTx" presStyleCnt="0"/>
      <dgm:spPr/>
    </dgm:pt>
    <dgm:pt modelId="{28035FC8-9626-4505-941C-E8682B3B969B}" type="pres">
      <dgm:prSet presAssocID="{EA277823-0A3B-4D4B-AD69-05F782AF406B}" presName="root2" presStyleCnt="0"/>
      <dgm:spPr/>
    </dgm:pt>
    <dgm:pt modelId="{3F249513-E008-43B4-8AF8-51A94D147E1C}" type="pres">
      <dgm:prSet presAssocID="{EA277823-0A3B-4D4B-AD69-05F782AF406B}" presName="LevelTwoTextNode" presStyleLbl="node2" presStyleIdx="0" presStyleCnt="4">
        <dgm:presLayoutVars>
          <dgm:chPref val="3"/>
        </dgm:presLayoutVars>
      </dgm:prSet>
      <dgm:spPr/>
    </dgm:pt>
    <dgm:pt modelId="{04F32B76-281C-4572-8D10-25F8EB6CF5C7}" type="pres">
      <dgm:prSet presAssocID="{EA277823-0A3B-4D4B-AD69-05F782AF406B}" presName="level3hierChild" presStyleCnt="0"/>
      <dgm:spPr/>
    </dgm:pt>
    <dgm:pt modelId="{3097DD5B-DB49-4E2C-8B58-6384831411A9}" type="pres">
      <dgm:prSet presAssocID="{9602CA69-C8EA-4FC3-8282-D82873186F11}" presName="conn2-1" presStyleLbl="parChTrans1D2" presStyleIdx="1" presStyleCnt="4"/>
      <dgm:spPr/>
    </dgm:pt>
    <dgm:pt modelId="{D4BAED4B-5FF3-46A5-9BB0-8EAD0EBC7AB3}" type="pres">
      <dgm:prSet presAssocID="{9602CA69-C8EA-4FC3-8282-D82873186F11}" presName="connTx" presStyleCnt="0"/>
      <dgm:spPr/>
    </dgm:pt>
    <dgm:pt modelId="{4CEBB724-0D6F-4E74-B661-808B1BC4A3AA}" type="pres">
      <dgm:prSet presAssocID="{B0065CE0-ABFB-468E-A3D4-7DBC59C6B357}" presName="root2" presStyleCnt="0"/>
      <dgm:spPr/>
    </dgm:pt>
    <dgm:pt modelId="{A142601E-1EFD-4FCA-AE59-ACEE1335BD8D}" type="pres">
      <dgm:prSet presAssocID="{B0065CE0-ABFB-468E-A3D4-7DBC59C6B357}" presName="LevelTwoTextNode" presStyleLbl="node2" presStyleIdx="1" presStyleCnt="4">
        <dgm:presLayoutVars>
          <dgm:chPref val="3"/>
        </dgm:presLayoutVars>
      </dgm:prSet>
      <dgm:spPr/>
    </dgm:pt>
    <dgm:pt modelId="{10951B05-5C31-4F35-9EAD-21D9E524CF41}" type="pres">
      <dgm:prSet presAssocID="{B0065CE0-ABFB-468E-A3D4-7DBC59C6B357}" presName="level3hierChild" presStyleCnt="0"/>
      <dgm:spPr/>
    </dgm:pt>
    <dgm:pt modelId="{7E34042E-C090-4380-ADE2-E5721DC73D50}" type="pres">
      <dgm:prSet presAssocID="{C66BFBAE-1690-4BFD-9E51-7D8A51A47497}" presName="conn2-1" presStyleLbl="parChTrans1D2" presStyleIdx="2" presStyleCnt="4"/>
      <dgm:spPr/>
    </dgm:pt>
    <dgm:pt modelId="{BE87AB99-8271-469E-9C33-63B225E7F69A}" type="pres">
      <dgm:prSet presAssocID="{C66BFBAE-1690-4BFD-9E51-7D8A51A47497}" presName="connTx" presStyleCnt="0"/>
      <dgm:spPr/>
    </dgm:pt>
    <dgm:pt modelId="{9B8193BD-32F4-4920-AFCF-C58587C2FAAE}" type="pres">
      <dgm:prSet presAssocID="{3154667F-D79E-4AD9-83C4-DAFBE8B63AE5}" presName="root2" presStyleCnt="0"/>
      <dgm:spPr/>
    </dgm:pt>
    <dgm:pt modelId="{4AA1A750-334E-40D3-9D4E-D0A621E206A8}" type="pres">
      <dgm:prSet presAssocID="{3154667F-D79E-4AD9-83C4-DAFBE8B63AE5}" presName="LevelTwoTextNode" presStyleLbl="node2" presStyleIdx="2" presStyleCnt="4">
        <dgm:presLayoutVars>
          <dgm:chPref val="3"/>
        </dgm:presLayoutVars>
      </dgm:prSet>
      <dgm:spPr/>
    </dgm:pt>
    <dgm:pt modelId="{155A3DA7-9D69-4EB3-B93C-C5BAA6FF5535}" type="pres">
      <dgm:prSet presAssocID="{3154667F-D79E-4AD9-83C4-DAFBE8B63AE5}" presName="level3hierChild" presStyleCnt="0"/>
      <dgm:spPr/>
    </dgm:pt>
    <dgm:pt modelId="{524B2A19-54F1-4F99-9A77-B98AEE2BDDAD}" type="pres">
      <dgm:prSet presAssocID="{4A11A46F-76BE-4B64-9D43-1BB268C1AA9E}" presName="conn2-1" presStyleLbl="parChTrans1D2" presStyleIdx="3" presStyleCnt="4"/>
      <dgm:spPr/>
    </dgm:pt>
    <dgm:pt modelId="{8F5C0A33-06B7-47EF-807B-178E04C78CAA}" type="pres">
      <dgm:prSet presAssocID="{4A11A46F-76BE-4B64-9D43-1BB268C1AA9E}" presName="connTx" presStyleCnt="0"/>
      <dgm:spPr/>
    </dgm:pt>
    <dgm:pt modelId="{9BC5290C-A187-4E83-A6AB-02DA8100EFBB}" type="pres">
      <dgm:prSet presAssocID="{59ACFDA4-3515-475B-93CC-B80486CE46C8}" presName="root2" presStyleCnt="0"/>
      <dgm:spPr/>
    </dgm:pt>
    <dgm:pt modelId="{D2AD74E8-5556-429A-BC53-A9A7D330A8A0}" type="pres">
      <dgm:prSet presAssocID="{59ACFDA4-3515-475B-93CC-B80486CE46C8}" presName="LevelTwoTextNode" presStyleLbl="node2" presStyleIdx="3" presStyleCnt="4">
        <dgm:presLayoutVars>
          <dgm:chPref val="3"/>
        </dgm:presLayoutVars>
      </dgm:prSet>
      <dgm:spPr/>
    </dgm:pt>
    <dgm:pt modelId="{CD030CD4-ECE9-432C-A6E1-2A2A1D58E198}" type="pres">
      <dgm:prSet presAssocID="{59ACFDA4-3515-475B-93CC-B80486CE46C8}" presName="level3hierChild" presStyleCnt="0"/>
      <dgm:spPr/>
    </dgm:pt>
  </dgm:ptLst>
  <dgm:cxnLst>
    <dgm:cxn modelId="{E240FC56-A34B-43EA-A324-5C2757F3DBE9}" srcId="{D67DCE98-DBFB-4DB4-8ED6-50F18D8BC155}" destId="{4B821384-095E-41E9-8968-3D8F04C0ED0A}" srcOrd="0" destOrd="0" parTransId="{84AA89EB-E977-4802-B00C-00BCCACFF2D2}" sibTransId="{744763F9-BFB8-43D7-98E7-1DA8E29C7407}"/>
    <dgm:cxn modelId="{58787093-C03B-4BE7-A08B-423560FF699D}" srcId="{4B821384-095E-41E9-8968-3D8F04C0ED0A}" destId="{EA277823-0A3B-4D4B-AD69-05F782AF406B}" srcOrd="0" destOrd="0" parTransId="{51560F17-DFC0-42E7-A406-1A1DAF327168}" sibTransId="{9EAC3DAD-B754-435C-99E2-A7D0BF513435}"/>
    <dgm:cxn modelId="{30E74C1D-6322-499C-B3E2-41D65E48C698}" srcId="{4B821384-095E-41E9-8968-3D8F04C0ED0A}" destId="{B0065CE0-ABFB-468E-A3D4-7DBC59C6B357}" srcOrd="1" destOrd="0" parTransId="{9602CA69-C8EA-4FC3-8282-D82873186F11}" sibTransId="{2EFBFD8E-7DFA-47D7-BFA2-71DB39D596D9}"/>
    <dgm:cxn modelId="{E4CAFE58-4849-40CD-99B3-62CA14A0D9B4}" srcId="{4B821384-095E-41E9-8968-3D8F04C0ED0A}" destId="{3154667F-D79E-4AD9-83C4-DAFBE8B63AE5}" srcOrd="2" destOrd="0" parTransId="{C66BFBAE-1690-4BFD-9E51-7D8A51A47497}" sibTransId="{6654A996-F668-4EC0-9018-CF608AF73EE1}"/>
    <dgm:cxn modelId="{B61794F5-7977-4E07-A3DC-098C6E698634}" srcId="{4B821384-095E-41E9-8968-3D8F04C0ED0A}" destId="{59ACFDA4-3515-475B-93CC-B80486CE46C8}" srcOrd="3" destOrd="0" parTransId="{4A11A46F-76BE-4B64-9D43-1BB268C1AA9E}" sibTransId="{C2326733-6EC3-4549-99AC-96FE64ABBCAA}"/>
    <dgm:cxn modelId="{B4F6764D-65AF-4D28-A31E-1E8D4D6C2A0A}" type="presOf" srcId="{D67DCE98-DBFB-4DB4-8ED6-50F18D8BC155}" destId="{67A2D2BE-33A9-41E3-8704-25B606E08C13}" srcOrd="0" destOrd="0" presId="urn:microsoft.com/office/officeart/2008/layout/HorizontalMultiLevelHierarchy"/>
    <dgm:cxn modelId="{4B8ADE0A-52C2-4D76-AD3F-979CE81414CF}" type="presParOf" srcId="{67A2D2BE-33A9-41E3-8704-25B606E08C13}" destId="{3CA4A0E9-4790-4B6F-A0C7-22C9C10B6A72}" srcOrd="0" destOrd="0" presId="urn:microsoft.com/office/officeart/2008/layout/HorizontalMultiLevelHierarchy"/>
    <dgm:cxn modelId="{C4A67746-4836-4BAE-81D3-0078D58E9AAF}" type="presParOf" srcId="{3CA4A0E9-4790-4B6F-A0C7-22C9C10B6A72}" destId="{741B7144-79A0-4E25-BAB7-1952F3FE2D9D}" srcOrd="0" destOrd="0" presId="urn:microsoft.com/office/officeart/2008/layout/HorizontalMultiLevelHierarchy"/>
    <dgm:cxn modelId="{58E78733-0D5D-45D7-84E1-5E06BED13C2C}" type="presOf" srcId="{4B821384-095E-41E9-8968-3D8F04C0ED0A}" destId="{741B7144-79A0-4E25-BAB7-1952F3FE2D9D}" srcOrd="0" destOrd="0" presId="urn:microsoft.com/office/officeart/2008/layout/HorizontalMultiLevelHierarchy"/>
    <dgm:cxn modelId="{DF29189D-9517-471D-A388-5CF9D88DE241}" type="presParOf" srcId="{3CA4A0E9-4790-4B6F-A0C7-22C9C10B6A72}" destId="{5040888B-2989-4DF4-B188-4FFDDE1DF7F5}" srcOrd="1" destOrd="0" presId="urn:microsoft.com/office/officeart/2008/layout/HorizontalMultiLevelHierarchy"/>
    <dgm:cxn modelId="{960589A3-2062-45A9-9FF3-8B5CA6FF0C28}" type="presParOf" srcId="{5040888B-2989-4DF4-B188-4FFDDE1DF7F5}" destId="{12B66CE7-FAEC-4668-BB49-270C57212A19}" srcOrd="0" destOrd="1" presId="urn:microsoft.com/office/officeart/2008/layout/HorizontalMultiLevelHierarchy"/>
    <dgm:cxn modelId="{DA143328-C61B-4E72-AE04-BCBC2A4F3DA9}" type="presOf" srcId="{51560F17-DFC0-42E7-A406-1A1DAF327168}" destId="{12B66CE7-FAEC-4668-BB49-270C57212A19}" srcOrd="0" destOrd="0" presId="urn:microsoft.com/office/officeart/2008/layout/HorizontalMultiLevelHierarchy"/>
    <dgm:cxn modelId="{BD3C27C9-43C4-4226-A71E-284A05613666}" type="presParOf" srcId="{12B66CE7-FAEC-4668-BB49-270C57212A19}" destId="{4694600A-545A-4F9D-9BB6-01BB7AD089D9}" srcOrd="0" destOrd="0" presId="urn:microsoft.com/office/officeart/2008/layout/HorizontalMultiLevelHierarchy"/>
    <dgm:cxn modelId="{BAB3939E-206F-43DB-93EF-59CEF25552F8}" type="presOf" srcId="{51560F17-DFC0-42E7-A406-1A1DAF327168}" destId="{4694600A-545A-4F9D-9BB6-01BB7AD089D9}" srcOrd="1" destOrd="0" presId="urn:microsoft.com/office/officeart/2008/layout/HorizontalMultiLevelHierarchy"/>
    <dgm:cxn modelId="{2FE43491-63A9-4D73-ACA4-6888D6F97C14}" type="presParOf" srcId="{5040888B-2989-4DF4-B188-4FFDDE1DF7F5}" destId="{28035FC8-9626-4505-941C-E8682B3B969B}" srcOrd="1" destOrd="1" presId="urn:microsoft.com/office/officeart/2008/layout/HorizontalMultiLevelHierarchy"/>
    <dgm:cxn modelId="{E56DB945-A595-4764-9B66-53C70A6368BB}" type="presParOf" srcId="{28035FC8-9626-4505-941C-E8682B3B969B}" destId="{3F249513-E008-43B4-8AF8-51A94D147E1C}" srcOrd="0" destOrd="1" presId="urn:microsoft.com/office/officeart/2008/layout/HorizontalMultiLevelHierarchy"/>
    <dgm:cxn modelId="{F9C0A487-3C84-4F68-BEA4-23FAAFCB1764}" type="presOf" srcId="{EA277823-0A3B-4D4B-AD69-05F782AF406B}" destId="{3F249513-E008-43B4-8AF8-51A94D147E1C}" srcOrd="0" destOrd="0" presId="urn:microsoft.com/office/officeart/2008/layout/HorizontalMultiLevelHierarchy"/>
    <dgm:cxn modelId="{89FB8086-C827-4C11-8697-13FF9A7ED12E}" type="presParOf" srcId="{28035FC8-9626-4505-941C-E8682B3B969B}" destId="{04F32B76-281C-4572-8D10-25F8EB6CF5C7}" srcOrd="1" destOrd="1" presId="urn:microsoft.com/office/officeart/2008/layout/HorizontalMultiLevelHierarchy"/>
    <dgm:cxn modelId="{3003E36C-9F21-450B-9F1C-6BA9EFD3F9CF}" type="presParOf" srcId="{5040888B-2989-4DF4-B188-4FFDDE1DF7F5}" destId="{3097DD5B-DB49-4E2C-8B58-6384831411A9}" srcOrd="2" destOrd="1" presId="urn:microsoft.com/office/officeart/2008/layout/HorizontalMultiLevelHierarchy"/>
    <dgm:cxn modelId="{CC24E9B9-EBB9-46F4-AE61-F1E1BDC6EDEC}" type="presOf" srcId="{9602CA69-C8EA-4FC3-8282-D82873186F11}" destId="{3097DD5B-DB49-4E2C-8B58-6384831411A9}" srcOrd="0" destOrd="0" presId="urn:microsoft.com/office/officeart/2008/layout/HorizontalMultiLevelHierarchy"/>
    <dgm:cxn modelId="{15731629-85C0-4D67-9194-494E95E483A4}" type="presParOf" srcId="{3097DD5B-DB49-4E2C-8B58-6384831411A9}" destId="{D4BAED4B-5FF3-46A5-9BB0-8EAD0EBC7AB3}" srcOrd="0" destOrd="2" presId="urn:microsoft.com/office/officeart/2008/layout/HorizontalMultiLevelHierarchy"/>
    <dgm:cxn modelId="{53207A50-E0C2-4212-83EE-E61B2C4342B0}" type="presOf" srcId="{9602CA69-C8EA-4FC3-8282-D82873186F11}" destId="{D4BAED4B-5FF3-46A5-9BB0-8EAD0EBC7AB3}" srcOrd="1" destOrd="0" presId="urn:microsoft.com/office/officeart/2008/layout/HorizontalMultiLevelHierarchy"/>
    <dgm:cxn modelId="{F4247708-3D83-454C-AE02-ABE6AEB7AB6C}" type="presParOf" srcId="{5040888B-2989-4DF4-B188-4FFDDE1DF7F5}" destId="{4CEBB724-0D6F-4E74-B661-808B1BC4A3AA}" srcOrd="3" destOrd="1" presId="urn:microsoft.com/office/officeart/2008/layout/HorizontalMultiLevelHierarchy"/>
    <dgm:cxn modelId="{6A17C148-C9D6-462D-A8C8-1EDC7113B9F8}" type="presParOf" srcId="{4CEBB724-0D6F-4E74-B661-808B1BC4A3AA}" destId="{A142601E-1EFD-4FCA-AE59-ACEE1335BD8D}" srcOrd="0" destOrd="3" presId="urn:microsoft.com/office/officeart/2008/layout/HorizontalMultiLevelHierarchy"/>
    <dgm:cxn modelId="{7A858900-E182-4CE9-906D-C23A2D03136D}" type="presOf" srcId="{B0065CE0-ABFB-468E-A3D4-7DBC59C6B357}" destId="{A142601E-1EFD-4FCA-AE59-ACEE1335BD8D}" srcOrd="0" destOrd="0" presId="urn:microsoft.com/office/officeart/2008/layout/HorizontalMultiLevelHierarchy"/>
    <dgm:cxn modelId="{5EBED5C6-294F-4ABD-BE4A-B9BF249642F7}" type="presParOf" srcId="{4CEBB724-0D6F-4E74-B661-808B1BC4A3AA}" destId="{10951B05-5C31-4F35-9EAD-21D9E524CF41}" srcOrd="1" destOrd="3" presId="urn:microsoft.com/office/officeart/2008/layout/HorizontalMultiLevelHierarchy"/>
    <dgm:cxn modelId="{19EFDB86-B6F6-461C-BF5B-F661E1720BB3}" type="presParOf" srcId="{5040888B-2989-4DF4-B188-4FFDDE1DF7F5}" destId="{7E34042E-C090-4380-ADE2-E5721DC73D50}" srcOrd="4" destOrd="1" presId="urn:microsoft.com/office/officeart/2008/layout/HorizontalMultiLevelHierarchy"/>
    <dgm:cxn modelId="{22BBAB57-58C4-4F88-B48E-7771616341A7}" type="presOf" srcId="{C66BFBAE-1690-4BFD-9E51-7D8A51A47497}" destId="{7E34042E-C090-4380-ADE2-E5721DC73D50}" srcOrd="0" destOrd="0" presId="urn:microsoft.com/office/officeart/2008/layout/HorizontalMultiLevelHierarchy"/>
    <dgm:cxn modelId="{0CAC9355-EAE1-4ACC-A27B-2998A5FBB717}" type="presParOf" srcId="{7E34042E-C090-4380-ADE2-E5721DC73D50}" destId="{BE87AB99-8271-469E-9C33-63B225E7F69A}" srcOrd="0" destOrd="4" presId="urn:microsoft.com/office/officeart/2008/layout/HorizontalMultiLevelHierarchy"/>
    <dgm:cxn modelId="{68EFBA5C-5E3E-4630-9ED9-CF0D21FCC385}" type="presOf" srcId="{C66BFBAE-1690-4BFD-9E51-7D8A51A47497}" destId="{BE87AB99-8271-469E-9C33-63B225E7F69A}" srcOrd="1" destOrd="0" presId="urn:microsoft.com/office/officeart/2008/layout/HorizontalMultiLevelHierarchy"/>
    <dgm:cxn modelId="{0F75B669-8250-4C91-93D3-6504090016A6}" type="presParOf" srcId="{5040888B-2989-4DF4-B188-4FFDDE1DF7F5}" destId="{9B8193BD-32F4-4920-AFCF-C58587C2FAAE}" srcOrd="5" destOrd="1" presId="urn:microsoft.com/office/officeart/2008/layout/HorizontalMultiLevelHierarchy"/>
    <dgm:cxn modelId="{8C3B6AC4-65A1-40C0-B158-E197E67CC8C6}" type="presParOf" srcId="{9B8193BD-32F4-4920-AFCF-C58587C2FAAE}" destId="{4AA1A750-334E-40D3-9D4E-D0A621E206A8}" srcOrd="0" destOrd="5" presId="urn:microsoft.com/office/officeart/2008/layout/HorizontalMultiLevelHierarchy"/>
    <dgm:cxn modelId="{C155DF8E-5E7F-468F-BF96-372C9CF28234}" type="presOf" srcId="{3154667F-D79E-4AD9-83C4-DAFBE8B63AE5}" destId="{4AA1A750-334E-40D3-9D4E-D0A621E206A8}" srcOrd="0" destOrd="0" presId="urn:microsoft.com/office/officeart/2008/layout/HorizontalMultiLevelHierarchy"/>
    <dgm:cxn modelId="{1FA83DDE-8078-4130-90D5-78D395ACAF9F}" type="presParOf" srcId="{9B8193BD-32F4-4920-AFCF-C58587C2FAAE}" destId="{155A3DA7-9D69-4EB3-B93C-C5BAA6FF5535}" srcOrd="1" destOrd="5" presId="urn:microsoft.com/office/officeart/2008/layout/HorizontalMultiLevelHierarchy"/>
    <dgm:cxn modelId="{AA1D33FF-6C10-4E13-91F8-8CA0D8A74E76}" type="presParOf" srcId="{5040888B-2989-4DF4-B188-4FFDDE1DF7F5}" destId="{524B2A19-54F1-4F99-9A77-B98AEE2BDDAD}" srcOrd="6" destOrd="1" presId="urn:microsoft.com/office/officeart/2008/layout/HorizontalMultiLevelHierarchy"/>
    <dgm:cxn modelId="{908ADB57-5710-432E-9AF1-CFC29F39DB6A}" type="presOf" srcId="{4A11A46F-76BE-4B64-9D43-1BB268C1AA9E}" destId="{524B2A19-54F1-4F99-9A77-B98AEE2BDDAD}" srcOrd="0" destOrd="0" presId="urn:microsoft.com/office/officeart/2008/layout/HorizontalMultiLevelHierarchy"/>
    <dgm:cxn modelId="{7FA1D80D-D00B-489A-B257-6639009C324B}" type="presParOf" srcId="{524B2A19-54F1-4F99-9A77-B98AEE2BDDAD}" destId="{8F5C0A33-06B7-47EF-807B-178E04C78CAA}" srcOrd="0" destOrd="6" presId="urn:microsoft.com/office/officeart/2008/layout/HorizontalMultiLevelHierarchy"/>
    <dgm:cxn modelId="{5AD06C2B-97B2-4418-84F1-18A2AEDE0483}" type="presOf" srcId="{4A11A46F-76BE-4B64-9D43-1BB268C1AA9E}" destId="{8F5C0A33-06B7-47EF-807B-178E04C78CAA}" srcOrd="1" destOrd="0" presId="urn:microsoft.com/office/officeart/2008/layout/HorizontalMultiLevelHierarchy"/>
    <dgm:cxn modelId="{02E8ED27-26D2-4668-8045-18B95AAB1E25}" type="presParOf" srcId="{5040888B-2989-4DF4-B188-4FFDDE1DF7F5}" destId="{9BC5290C-A187-4E83-A6AB-02DA8100EFBB}" srcOrd="7" destOrd="1" presId="urn:microsoft.com/office/officeart/2008/layout/HorizontalMultiLevelHierarchy"/>
    <dgm:cxn modelId="{F1DC632B-EE8D-4B8C-B625-311D3CDE53AF}" type="presParOf" srcId="{9BC5290C-A187-4E83-A6AB-02DA8100EFBB}" destId="{D2AD74E8-5556-429A-BC53-A9A7D330A8A0}" srcOrd="0" destOrd="7" presId="urn:microsoft.com/office/officeart/2008/layout/HorizontalMultiLevelHierarchy"/>
    <dgm:cxn modelId="{7254BFDD-E470-4826-BB46-A5E3A5C91722}" type="presOf" srcId="{59ACFDA4-3515-475B-93CC-B80486CE46C8}" destId="{D2AD74E8-5556-429A-BC53-A9A7D330A8A0}" srcOrd="0" destOrd="0" presId="urn:microsoft.com/office/officeart/2008/layout/HorizontalMultiLevelHierarchy"/>
    <dgm:cxn modelId="{295CE787-77CC-4B81-83A5-390D53DE269A}" type="presParOf" srcId="{9BC5290C-A187-4E83-A6AB-02DA8100EFBB}" destId="{CD030CD4-ECE9-432C-A6E1-2A2A1D58E198}" srcOrd="1" destOrd="7"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5A1F7-D262-4DED-B668-824A1BA7C5E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zh-CN" altLang="en-US"/>
        </a:p>
      </dgm:t>
    </dgm:pt>
    <dgm:pt modelId="{801B693F-35CD-4665-81AA-CBD1A8E97C18}">
      <dgm:prSet phldrT="[文本]" custT="1"/>
      <dgm:spPr/>
      <dgm:t>
        <a:bodyPr/>
        <a:lstStyle/>
        <a:p>
          <a:pPr algn="l"/>
          <a:r>
            <a:rPr lang="zh-CN" altLang="en-US" sz="1400" dirty="0"/>
            <a:t>两个加计扣除比例</a:t>
          </a:r>
        </a:p>
      </dgm:t>
    </dgm:pt>
    <dgm:pt modelId="{6439ED4E-35CE-480D-AECC-185D09B45FFD}" cxnId="{16EFDD39-68F9-45FE-9D2A-C3CDD771A267}" type="parTrans">
      <dgm:prSet/>
      <dgm:spPr/>
      <dgm:t>
        <a:bodyPr/>
        <a:lstStyle/>
        <a:p>
          <a:endParaRPr lang="zh-CN" altLang="en-US"/>
        </a:p>
      </dgm:t>
    </dgm:pt>
    <dgm:pt modelId="{CE39B92C-57D3-43FE-80E0-E97CC5E901BE}" cxnId="{16EFDD39-68F9-45FE-9D2A-C3CDD771A267}" type="sibTrans">
      <dgm:prSet/>
      <dgm:spPr/>
      <dgm:t>
        <a:bodyPr/>
        <a:lstStyle/>
        <a:p>
          <a:endParaRPr lang="zh-CN" altLang="en-US"/>
        </a:p>
      </dgm:t>
    </dgm:pt>
    <dgm:pt modelId="{E9814FC3-39A8-47DE-83BC-23E060B78EDD}">
      <dgm:prSet phldrT="[文本]"/>
      <dgm:spPr/>
      <dgm:t>
        <a:bodyPr/>
        <a:lstStyle/>
        <a:p>
          <a:r>
            <a:rPr lang="zh-CN" dirty="0"/>
            <a:t>三个享受时点</a:t>
          </a:r>
          <a:endParaRPr lang="zh-CN" altLang="en-US" dirty="0"/>
        </a:p>
      </dgm:t>
    </dgm:pt>
    <dgm:pt modelId="{6EEC50E2-207D-4064-95C0-68B42AD0B6F4}" cxnId="{D326C753-5B4B-49CF-A66E-B7028515BEA4}" type="parTrans">
      <dgm:prSet/>
      <dgm:spPr/>
      <dgm:t>
        <a:bodyPr/>
        <a:lstStyle/>
        <a:p>
          <a:endParaRPr lang="zh-CN" altLang="en-US"/>
        </a:p>
      </dgm:t>
    </dgm:pt>
    <dgm:pt modelId="{B34BF738-6403-4EDF-B450-017BDA0E28BE}" cxnId="{D326C753-5B4B-49CF-A66E-B7028515BEA4}" type="sibTrans">
      <dgm:prSet/>
      <dgm:spPr/>
      <dgm:t>
        <a:bodyPr/>
        <a:lstStyle/>
        <a:p>
          <a:endParaRPr lang="zh-CN" altLang="en-US"/>
        </a:p>
      </dgm:t>
    </dgm:pt>
    <dgm:pt modelId="{12A2F2CA-05AF-4E81-9E38-F82CA7333BB4}">
      <dgm:prSet phldrT="[文本]"/>
      <dgm:spPr/>
      <dgm:t>
        <a:bodyPr/>
        <a:lstStyle/>
        <a:p>
          <a:r>
            <a:rPr lang="zh-CN" dirty="0"/>
            <a:t>四</a:t>
          </a:r>
          <a:r>
            <a:rPr lang="zh-CN" altLang="en-US" dirty="0"/>
            <a:t>个核算要求</a:t>
          </a:r>
        </a:p>
      </dgm:t>
    </dgm:pt>
    <dgm:pt modelId="{4F62FC77-2368-4E1C-9435-2ADF6D1F6D2D}" cxnId="{CFA64459-056D-49B0-9D95-323BED2F56EB}" type="parTrans">
      <dgm:prSet/>
      <dgm:spPr/>
      <dgm:t>
        <a:bodyPr/>
        <a:lstStyle/>
        <a:p>
          <a:endParaRPr lang="zh-CN" altLang="en-US"/>
        </a:p>
      </dgm:t>
    </dgm:pt>
    <dgm:pt modelId="{28E373C1-2B78-45E5-9DC5-6FC3A8050C51}" cxnId="{CFA64459-056D-49B0-9D95-323BED2F56EB}" type="sibTrans">
      <dgm:prSet/>
      <dgm:spPr/>
      <dgm:t>
        <a:bodyPr/>
        <a:lstStyle/>
        <a:p>
          <a:endParaRPr lang="zh-CN" altLang="en-US"/>
        </a:p>
      </dgm:t>
    </dgm:pt>
    <dgm:pt modelId="{16A86FEE-B086-405C-98FA-1CD2ECBD1E8C}">
      <dgm:prSet phldrT="[文本]"/>
      <dgm:spPr/>
      <dgm:t>
        <a:bodyPr/>
        <a:lstStyle/>
        <a:p>
          <a:r>
            <a:rPr lang="zh-CN" altLang="en-US" dirty="0"/>
            <a:t>五个政策要点</a:t>
          </a:r>
        </a:p>
      </dgm:t>
    </dgm:pt>
    <dgm:pt modelId="{299A3588-4AA7-46A9-95A5-BC6FBF0E7E11}" cxnId="{7FAFFE40-2C26-4C15-B6C3-225924D6727A}" type="parTrans">
      <dgm:prSet/>
      <dgm:spPr/>
      <dgm:t>
        <a:bodyPr/>
        <a:lstStyle/>
        <a:p>
          <a:endParaRPr lang="zh-CN" altLang="en-US"/>
        </a:p>
      </dgm:t>
    </dgm:pt>
    <dgm:pt modelId="{5EBA4420-243A-419F-A2A2-8A5BDB8DD2B1}" cxnId="{7FAFFE40-2C26-4C15-B6C3-225924D6727A}" type="sibTrans">
      <dgm:prSet/>
      <dgm:spPr/>
      <dgm:t>
        <a:bodyPr/>
        <a:lstStyle/>
        <a:p>
          <a:endParaRPr lang="zh-CN" altLang="en-US"/>
        </a:p>
      </dgm:t>
    </dgm:pt>
    <dgm:pt modelId="{295F1258-3C68-4002-AB78-B2E0A0962140}">
      <dgm:prSet/>
      <dgm:spPr/>
      <dgm:t>
        <a:bodyPr/>
        <a:lstStyle/>
        <a:p>
          <a:r>
            <a:rPr lang="zh-CN" dirty="0"/>
            <a:t>六个负面清单行业</a:t>
          </a:r>
          <a:endParaRPr lang="zh-CN" altLang="en-US" dirty="0"/>
        </a:p>
      </dgm:t>
    </dgm:pt>
    <dgm:pt modelId="{0FB1E85F-7AD8-4793-8449-5589E6778DF5}" cxnId="{DAAE583F-1094-487D-9642-00B2A8034618}" type="parTrans">
      <dgm:prSet/>
      <dgm:spPr/>
      <dgm:t>
        <a:bodyPr/>
        <a:lstStyle/>
        <a:p>
          <a:endParaRPr lang="zh-CN" altLang="en-US"/>
        </a:p>
      </dgm:t>
    </dgm:pt>
    <dgm:pt modelId="{3CB0BA56-8F28-4596-AF61-D71A419496AD}" cxnId="{DAAE583F-1094-487D-9642-00B2A8034618}" type="sibTrans">
      <dgm:prSet/>
      <dgm:spPr/>
      <dgm:t>
        <a:bodyPr/>
        <a:lstStyle/>
        <a:p>
          <a:endParaRPr lang="zh-CN" altLang="en-US"/>
        </a:p>
      </dgm:t>
    </dgm:pt>
    <dgm:pt modelId="{EAFEC74B-5D41-4DB0-91CD-D1A8D4373988}">
      <dgm:prSet/>
      <dgm:spPr/>
      <dgm:t>
        <a:bodyPr/>
        <a:lstStyle/>
        <a:p>
          <a:r>
            <a:rPr lang="zh-CN" dirty="0"/>
            <a:t>七</a:t>
          </a:r>
          <a:r>
            <a:rPr lang="zh-CN" altLang="en-US" dirty="0"/>
            <a:t>项</a:t>
          </a:r>
          <a:r>
            <a:rPr lang="zh-CN" dirty="0"/>
            <a:t>不适用研发的活动</a:t>
          </a:r>
          <a:endParaRPr lang="zh-CN" altLang="en-US" dirty="0"/>
        </a:p>
      </dgm:t>
    </dgm:pt>
    <dgm:pt modelId="{D898B0EB-35A9-427A-AA4D-E47ED70A33A3}" cxnId="{3715613D-7844-4669-A163-6CBFBA81484C}" type="parTrans">
      <dgm:prSet/>
      <dgm:spPr/>
      <dgm:t>
        <a:bodyPr/>
        <a:lstStyle/>
        <a:p>
          <a:endParaRPr lang="zh-CN" altLang="en-US"/>
        </a:p>
      </dgm:t>
    </dgm:pt>
    <dgm:pt modelId="{C7F64E21-29ED-4F62-ACB7-70B7CE385095}" cxnId="{3715613D-7844-4669-A163-6CBFBA81484C}" type="sibTrans">
      <dgm:prSet/>
      <dgm:spPr/>
      <dgm:t>
        <a:bodyPr/>
        <a:lstStyle/>
        <a:p>
          <a:endParaRPr lang="zh-CN" altLang="en-US"/>
        </a:p>
      </dgm:t>
    </dgm:pt>
    <dgm:pt modelId="{06C4C440-E9C9-445E-BD0E-A0E0585C4770}">
      <dgm:prSet/>
      <dgm:spPr/>
      <dgm:t>
        <a:bodyPr/>
        <a:lstStyle/>
        <a:p>
          <a:endParaRPr lang="zh-CN" altLang="en-US" dirty="0"/>
        </a:p>
      </dgm:t>
    </dgm:pt>
    <dgm:pt modelId="{58E2E4D4-D3DE-496D-BA9C-6DB23B485833}" cxnId="{53CECBA9-129B-4011-BEFC-AEA134ABFD3E}" type="parTrans">
      <dgm:prSet/>
      <dgm:spPr/>
      <dgm:t>
        <a:bodyPr/>
        <a:lstStyle/>
        <a:p>
          <a:endParaRPr lang="zh-CN" altLang="en-US"/>
        </a:p>
      </dgm:t>
    </dgm:pt>
    <dgm:pt modelId="{AEB38A34-DA19-417D-96D1-4B81C85DF610}" cxnId="{53CECBA9-129B-4011-BEFC-AEA134ABFD3E}" type="sibTrans">
      <dgm:prSet/>
      <dgm:spPr/>
      <dgm:t>
        <a:bodyPr/>
        <a:lstStyle/>
        <a:p>
          <a:endParaRPr lang="zh-CN" altLang="en-US"/>
        </a:p>
      </dgm:t>
    </dgm:pt>
    <dgm:pt modelId="{BC14C888-51EC-4996-BFD7-302B5C601D8A}">
      <dgm:prSet/>
      <dgm:spPr/>
      <dgm:t>
        <a:bodyPr/>
        <a:lstStyle/>
        <a:p>
          <a:endParaRPr lang="zh-CN" altLang="en-US"/>
        </a:p>
      </dgm:t>
    </dgm:pt>
    <dgm:pt modelId="{7D241A79-F7AF-4DB0-A85F-D4D9ED231413}" cxnId="{24A266FB-8D7E-4133-A3DC-598418C43E3E}" type="parTrans">
      <dgm:prSet/>
      <dgm:spPr/>
      <dgm:t>
        <a:bodyPr/>
        <a:lstStyle/>
        <a:p>
          <a:endParaRPr lang="zh-CN" altLang="en-US"/>
        </a:p>
      </dgm:t>
    </dgm:pt>
    <dgm:pt modelId="{61B392B5-AD59-455F-BB35-8433572072B1}" cxnId="{24A266FB-8D7E-4133-A3DC-598418C43E3E}" type="sibTrans">
      <dgm:prSet/>
      <dgm:spPr/>
      <dgm:t>
        <a:bodyPr/>
        <a:lstStyle/>
        <a:p>
          <a:endParaRPr lang="zh-CN" altLang="en-US"/>
        </a:p>
      </dgm:t>
    </dgm:pt>
    <dgm:pt modelId="{B3046E77-8665-400E-866C-38FC7DD37D08}">
      <dgm:prSet/>
      <dgm:spPr/>
      <dgm:t>
        <a:bodyPr/>
        <a:lstStyle/>
        <a:p>
          <a:r>
            <a:rPr lang="zh-CN" dirty="0"/>
            <a:t>八项留存备查资料</a:t>
          </a:r>
          <a:endParaRPr lang="zh-CN" altLang="en-US" dirty="0"/>
        </a:p>
      </dgm:t>
    </dgm:pt>
    <dgm:pt modelId="{DB3D6B60-A503-4AF1-9B6D-7D632D7902C7}" cxnId="{0984F02E-A2FD-4AFD-8990-110EA2F30996}" type="parTrans">
      <dgm:prSet/>
      <dgm:spPr/>
      <dgm:t>
        <a:bodyPr/>
        <a:lstStyle/>
        <a:p>
          <a:endParaRPr lang="zh-CN" altLang="en-US"/>
        </a:p>
      </dgm:t>
    </dgm:pt>
    <dgm:pt modelId="{617B1B6D-6FFB-4FBD-AEF8-372DE1DAEDE3}" cxnId="{0984F02E-A2FD-4AFD-8990-110EA2F30996}" type="sibTrans">
      <dgm:prSet/>
      <dgm:spPr/>
      <dgm:t>
        <a:bodyPr/>
        <a:lstStyle/>
        <a:p>
          <a:endParaRPr lang="zh-CN" altLang="en-US"/>
        </a:p>
      </dgm:t>
    </dgm:pt>
    <dgm:pt modelId="{5D7E1F8F-4830-4D72-B055-3F35041D8F9C}" type="pres">
      <dgm:prSet presAssocID="{2BA5A1F7-D262-4DED-B668-824A1BA7C5E7}" presName="Name0" presStyleCnt="0">
        <dgm:presLayoutVars>
          <dgm:chMax val="7"/>
          <dgm:chPref val="7"/>
          <dgm:dir/>
        </dgm:presLayoutVars>
      </dgm:prSet>
      <dgm:spPr/>
    </dgm:pt>
    <dgm:pt modelId="{3E841DC8-C66B-431E-B6D3-34156B73BE00}" type="pres">
      <dgm:prSet presAssocID="{2BA5A1F7-D262-4DED-B668-824A1BA7C5E7}" presName="Name1" presStyleCnt="0"/>
      <dgm:spPr/>
    </dgm:pt>
    <dgm:pt modelId="{C07598A3-F6B7-4D1F-A8DB-BC2B23F5770D}" type="pres">
      <dgm:prSet presAssocID="{2BA5A1F7-D262-4DED-B668-824A1BA7C5E7}" presName="cycle" presStyleCnt="0"/>
      <dgm:spPr/>
    </dgm:pt>
    <dgm:pt modelId="{2C646C28-6856-497D-83F1-A0B3F0A75BE6}" type="pres">
      <dgm:prSet presAssocID="{2BA5A1F7-D262-4DED-B668-824A1BA7C5E7}" presName="srcNode" presStyleLbl="node1" presStyleIdx="0" presStyleCnt="7"/>
      <dgm:spPr/>
    </dgm:pt>
    <dgm:pt modelId="{09EA6FEC-BA95-442B-93A1-758F4B9ECF1A}" type="pres">
      <dgm:prSet presAssocID="{2BA5A1F7-D262-4DED-B668-824A1BA7C5E7}" presName="conn" presStyleLbl="parChTrans1D2" presStyleIdx="0" presStyleCnt="1"/>
      <dgm:spPr/>
    </dgm:pt>
    <dgm:pt modelId="{7D40B726-E646-4EF6-850A-D301DB5858B4}" type="pres">
      <dgm:prSet presAssocID="{2BA5A1F7-D262-4DED-B668-824A1BA7C5E7}" presName="extraNode" presStyleLbl="node1" presStyleIdx="0" presStyleCnt="7"/>
      <dgm:spPr/>
    </dgm:pt>
    <dgm:pt modelId="{E82F11BB-499C-4BFD-B8DE-C83CC09E12E6}" type="pres">
      <dgm:prSet presAssocID="{2BA5A1F7-D262-4DED-B668-824A1BA7C5E7}" presName="dstNode" presStyleLbl="node1" presStyleIdx="0" presStyleCnt="7"/>
      <dgm:spPr/>
    </dgm:pt>
    <dgm:pt modelId="{73370CBC-A441-40E2-A70B-FFC05219E71C}" type="pres">
      <dgm:prSet presAssocID="{801B693F-35CD-4665-81AA-CBD1A8E97C18}" presName="text_1" presStyleLbl="node1" presStyleIdx="0" presStyleCnt="7">
        <dgm:presLayoutVars>
          <dgm:bulletEnabled val="1"/>
        </dgm:presLayoutVars>
      </dgm:prSet>
      <dgm:spPr/>
    </dgm:pt>
    <dgm:pt modelId="{778963DE-CB7B-4446-9B70-F4B71F0B09C5}" type="pres">
      <dgm:prSet presAssocID="{801B693F-35CD-4665-81AA-CBD1A8E97C18}" presName="accent_1" presStyleCnt="0"/>
      <dgm:spPr/>
    </dgm:pt>
    <dgm:pt modelId="{DB02AC60-CE9E-4EF7-A6F0-E6D9EBFD8C89}" type="pres">
      <dgm:prSet presAssocID="{801B693F-35CD-4665-81AA-CBD1A8E97C18}" presName="accentRepeatNode" presStyleLbl="solidFgAcc1" presStyleIdx="0" presStyleCnt="7"/>
      <dgm:spPr/>
    </dgm:pt>
    <dgm:pt modelId="{62AFD974-7A23-456E-9E0F-D160B2AEE22E}" type="pres">
      <dgm:prSet presAssocID="{E9814FC3-39A8-47DE-83BC-23E060B78EDD}" presName="text_2" presStyleLbl="node1" presStyleIdx="1" presStyleCnt="7">
        <dgm:presLayoutVars>
          <dgm:bulletEnabled val="1"/>
        </dgm:presLayoutVars>
      </dgm:prSet>
      <dgm:spPr/>
    </dgm:pt>
    <dgm:pt modelId="{7F47F814-E433-4A87-BB78-88A9D9B81336}" type="pres">
      <dgm:prSet presAssocID="{E9814FC3-39A8-47DE-83BC-23E060B78EDD}" presName="accent_2" presStyleCnt="0"/>
      <dgm:spPr/>
    </dgm:pt>
    <dgm:pt modelId="{B2274531-7296-4C08-B929-8845102B0AFA}" type="pres">
      <dgm:prSet presAssocID="{E9814FC3-39A8-47DE-83BC-23E060B78EDD}" presName="accentRepeatNode" presStyleLbl="solidFgAcc1" presStyleIdx="1" presStyleCnt="7"/>
      <dgm:spPr/>
    </dgm:pt>
    <dgm:pt modelId="{159A335A-BABF-4D7B-82DC-73F85A5EEE2F}" type="pres">
      <dgm:prSet presAssocID="{12A2F2CA-05AF-4E81-9E38-F82CA7333BB4}" presName="text_3" presStyleLbl="node1" presStyleIdx="2" presStyleCnt="7">
        <dgm:presLayoutVars>
          <dgm:bulletEnabled val="1"/>
        </dgm:presLayoutVars>
      </dgm:prSet>
      <dgm:spPr/>
    </dgm:pt>
    <dgm:pt modelId="{52406585-9597-43BD-AB69-F59C3DFE3B48}" type="pres">
      <dgm:prSet presAssocID="{12A2F2CA-05AF-4E81-9E38-F82CA7333BB4}" presName="accent_3" presStyleCnt="0"/>
      <dgm:spPr/>
    </dgm:pt>
    <dgm:pt modelId="{94A88102-23A5-4373-8D2F-4EBF4079A00C}" type="pres">
      <dgm:prSet presAssocID="{12A2F2CA-05AF-4E81-9E38-F82CA7333BB4}" presName="accentRepeatNode" presStyleLbl="solidFgAcc1" presStyleIdx="2" presStyleCnt="7"/>
      <dgm:spPr/>
    </dgm:pt>
    <dgm:pt modelId="{FF1A8B5A-39CE-4852-8594-60C4478D831B}" type="pres">
      <dgm:prSet presAssocID="{16A86FEE-B086-405C-98FA-1CD2ECBD1E8C}" presName="text_4" presStyleLbl="node1" presStyleIdx="3" presStyleCnt="7">
        <dgm:presLayoutVars>
          <dgm:bulletEnabled val="1"/>
        </dgm:presLayoutVars>
      </dgm:prSet>
      <dgm:spPr/>
    </dgm:pt>
    <dgm:pt modelId="{FFDC19F5-8B69-4911-B68D-5CEF3489AF99}" type="pres">
      <dgm:prSet presAssocID="{16A86FEE-B086-405C-98FA-1CD2ECBD1E8C}" presName="accent_4" presStyleCnt="0"/>
      <dgm:spPr/>
    </dgm:pt>
    <dgm:pt modelId="{D016F0EB-441A-4D39-A244-D7ECA82AB597}" type="pres">
      <dgm:prSet presAssocID="{16A86FEE-B086-405C-98FA-1CD2ECBD1E8C}" presName="accentRepeatNode" presStyleLbl="solidFgAcc1" presStyleIdx="3" presStyleCnt="7"/>
      <dgm:spPr/>
    </dgm:pt>
    <dgm:pt modelId="{CF343171-6462-46D7-9484-A28477A98519}" type="pres">
      <dgm:prSet presAssocID="{295F1258-3C68-4002-AB78-B2E0A0962140}" presName="text_5" presStyleLbl="node1" presStyleIdx="4" presStyleCnt="7">
        <dgm:presLayoutVars>
          <dgm:bulletEnabled val="1"/>
        </dgm:presLayoutVars>
      </dgm:prSet>
      <dgm:spPr/>
    </dgm:pt>
    <dgm:pt modelId="{181D3864-1336-4EB0-9277-A006EBCBBB93}" type="pres">
      <dgm:prSet presAssocID="{295F1258-3C68-4002-AB78-B2E0A0962140}" presName="accent_5" presStyleCnt="0"/>
      <dgm:spPr/>
    </dgm:pt>
    <dgm:pt modelId="{66864C6F-EDDA-4BDD-A57E-82E4699F76D5}" type="pres">
      <dgm:prSet presAssocID="{295F1258-3C68-4002-AB78-B2E0A0962140}" presName="accentRepeatNode" presStyleLbl="solidFgAcc1" presStyleIdx="4" presStyleCnt="7"/>
      <dgm:spPr/>
    </dgm:pt>
    <dgm:pt modelId="{3BB035BF-3E85-4E05-8CE7-E9BADCE9246F}" type="pres">
      <dgm:prSet presAssocID="{EAFEC74B-5D41-4DB0-91CD-D1A8D4373988}" presName="text_6" presStyleLbl="node1" presStyleIdx="5" presStyleCnt="7">
        <dgm:presLayoutVars>
          <dgm:bulletEnabled val="1"/>
        </dgm:presLayoutVars>
      </dgm:prSet>
      <dgm:spPr/>
    </dgm:pt>
    <dgm:pt modelId="{2338D81F-A0D2-452D-9F48-5C84A641E68F}" type="pres">
      <dgm:prSet presAssocID="{EAFEC74B-5D41-4DB0-91CD-D1A8D4373988}" presName="accent_6" presStyleCnt="0"/>
      <dgm:spPr/>
    </dgm:pt>
    <dgm:pt modelId="{A30F983D-D982-4987-A0EA-91F3C4D84E2E}" type="pres">
      <dgm:prSet presAssocID="{EAFEC74B-5D41-4DB0-91CD-D1A8D4373988}" presName="accentRepeatNode" presStyleLbl="solidFgAcc1" presStyleIdx="5" presStyleCnt="7"/>
      <dgm:spPr/>
    </dgm:pt>
    <dgm:pt modelId="{22440DAD-5EF5-405A-B513-AFD649D52AA5}" type="pres">
      <dgm:prSet presAssocID="{B3046E77-8665-400E-866C-38FC7DD37D08}" presName="text_7" presStyleLbl="node1" presStyleIdx="6" presStyleCnt="7">
        <dgm:presLayoutVars>
          <dgm:bulletEnabled val="1"/>
        </dgm:presLayoutVars>
      </dgm:prSet>
      <dgm:spPr/>
    </dgm:pt>
    <dgm:pt modelId="{8F54BA90-D9A7-43AD-A233-FDE8F477CD6E}" type="pres">
      <dgm:prSet presAssocID="{B3046E77-8665-400E-866C-38FC7DD37D08}" presName="accent_7" presStyleCnt="0"/>
      <dgm:spPr/>
    </dgm:pt>
    <dgm:pt modelId="{37F28BE8-81DD-412B-A475-B7882E5A7A8E}" type="pres">
      <dgm:prSet presAssocID="{B3046E77-8665-400E-866C-38FC7DD37D08}" presName="accentRepeatNode" presStyleLbl="solidFgAcc1" presStyleIdx="6" presStyleCnt="7"/>
      <dgm:spPr/>
    </dgm:pt>
  </dgm:ptLst>
  <dgm:cxnLst>
    <dgm:cxn modelId="{5ABBBA12-A1C7-472F-B6B6-024DD19C0CA6}" type="presOf" srcId="{295F1258-3C68-4002-AB78-B2E0A0962140}" destId="{CF343171-6462-46D7-9484-A28477A98519}" srcOrd="0" destOrd="0" presId="urn:microsoft.com/office/officeart/2008/layout/VerticalCurvedList"/>
    <dgm:cxn modelId="{292D8121-B89C-4D0D-91F5-5821440C4667}" type="presOf" srcId="{16A86FEE-B086-405C-98FA-1CD2ECBD1E8C}" destId="{FF1A8B5A-39CE-4852-8594-60C4478D831B}" srcOrd="0" destOrd="0" presId="urn:microsoft.com/office/officeart/2008/layout/VerticalCurvedList"/>
    <dgm:cxn modelId="{0984F02E-A2FD-4AFD-8990-110EA2F30996}" srcId="{2BA5A1F7-D262-4DED-B668-824A1BA7C5E7}" destId="{B3046E77-8665-400E-866C-38FC7DD37D08}" srcOrd="6" destOrd="0" parTransId="{DB3D6B60-A503-4AF1-9B6D-7D632D7902C7}" sibTransId="{617B1B6D-6FFB-4FBD-AEF8-372DE1DAEDE3}"/>
    <dgm:cxn modelId="{124D5E2F-F12C-4EA9-85C9-320AE3F86FD9}" type="presOf" srcId="{801B693F-35CD-4665-81AA-CBD1A8E97C18}" destId="{73370CBC-A441-40E2-A70B-FFC05219E71C}" srcOrd="0" destOrd="0" presId="urn:microsoft.com/office/officeart/2008/layout/VerticalCurvedList"/>
    <dgm:cxn modelId="{16EFDD39-68F9-45FE-9D2A-C3CDD771A267}" srcId="{2BA5A1F7-D262-4DED-B668-824A1BA7C5E7}" destId="{801B693F-35CD-4665-81AA-CBD1A8E97C18}" srcOrd="0" destOrd="0" parTransId="{6439ED4E-35CE-480D-AECC-185D09B45FFD}" sibTransId="{CE39B92C-57D3-43FE-80E0-E97CC5E901BE}"/>
    <dgm:cxn modelId="{3715613D-7844-4669-A163-6CBFBA81484C}" srcId="{2BA5A1F7-D262-4DED-B668-824A1BA7C5E7}" destId="{EAFEC74B-5D41-4DB0-91CD-D1A8D4373988}" srcOrd="5" destOrd="0" parTransId="{D898B0EB-35A9-427A-AA4D-E47ED70A33A3}" sibTransId="{C7F64E21-29ED-4F62-ACB7-70B7CE385095}"/>
    <dgm:cxn modelId="{DAAE583F-1094-487D-9642-00B2A8034618}" srcId="{2BA5A1F7-D262-4DED-B668-824A1BA7C5E7}" destId="{295F1258-3C68-4002-AB78-B2E0A0962140}" srcOrd="4" destOrd="0" parTransId="{0FB1E85F-7AD8-4793-8449-5589E6778DF5}" sibTransId="{3CB0BA56-8F28-4596-AF61-D71A419496AD}"/>
    <dgm:cxn modelId="{7FAFFE40-2C26-4C15-B6C3-225924D6727A}" srcId="{2BA5A1F7-D262-4DED-B668-824A1BA7C5E7}" destId="{16A86FEE-B086-405C-98FA-1CD2ECBD1E8C}" srcOrd="3" destOrd="0" parTransId="{299A3588-4AA7-46A9-95A5-BC6FBF0E7E11}" sibTransId="{5EBA4420-243A-419F-A2A2-8A5BDB8DD2B1}"/>
    <dgm:cxn modelId="{91490046-96B0-4DBA-A5BD-CA3D762A9249}" type="presOf" srcId="{12A2F2CA-05AF-4E81-9E38-F82CA7333BB4}" destId="{159A335A-BABF-4D7B-82DC-73F85A5EEE2F}" srcOrd="0" destOrd="0" presId="urn:microsoft.com/office/officeart/2008/layout/VerticalCurvedList"/>
    <dgm:cxn modelId="{D326C753-5B4B-49CF-A66E-B7028515BEA4}" srcId="{2BA5A1F7-D262-4DED-B668-824A1BA7C5E7}" destId="{E9814FC3-39A8-47DE-83BC-23E060B78EDD}" srcOrd="1" destOrd="0" parTransId="{6EEC50E2-207D-4064-95C0-68B42AD0B6F4}" sibTransId="{B34BF738-6403-4EDF-B450-017BDA0E28BE}"/>
    <dgm:cxn modelId="{CFA64459-056D-49B0-9D95-323BED2F56EB}" srcId="{2BA5A1F7-D262-4DED-B668-824A1BA7C5E7}" destId="{12A2F2CA-05AF-4E81-9E38-F82CA7333BB4}" srcOrd="2" destOrd="0" parTransId="{4F62FC77-2368-4E1C-9435-2ADF6D1F6D2D}" sibTransId="{28E373C1-2B78-45E5-9DC5-6FC3A8050C51}"/>
    <dgm:cxn modelId="{BF74B27F-7E6D-4ECF-8871-8C4FB6B914B8}" type="presOf" srcId="{E9814FC3-39A8-47DE-83BC-23E060B78EDD}" destId="{62AFD974-7A23-456E-9E0F-D160B2AEE22E}" srcOrd="0" destOrd="0" presId="urn:microsoft.com/office/officeart/2008/layout/VerticalCurvedList"/>
    <dgm:cxn modelId="{C7153998-B366-42A4-98F2-A1CF35763FC3}" type="presOf" srcId="{2BA5A1F7-D262-4DED-B668-824A1BA7C5E7}" destId="{5D7E1F8F-4830-4D72-B055-3F35041D8F9C}" srcOrd="0" destOrd="0" presId="urn:microsoft.com/office/officeart/2008/layout/VerticalCurvedList"/>
    <dgm:cxn modelId="{8502C49F-CA97-4A93-8BE9-ABBD3CA0A6E1}" type="presOf" srcId="{B3046E77-8665-400E-866C-38FC7DD37D08}" destId="{22440DAD-5EF5-405A-B513-AFD649D52AA5}" srcOrd="0" destOrd="0" presId="urn:microsoft.com/office/officeart/2008/layout/VerticalCurvedList"/>
    <dgm:cxn modelId="{53CECBA9-129B-4011-BEFC-AEA134ABFD3E}" srcId="{2BA5A1F7-D262-4DED-B668-824A1BA7C5E7}" destId="{06C4C440-E9C9-445E-BD0E-A0E0585C4770}" srcOrd="7" destOrd="0" parTransId="{58E2E4D4-D3DE-496D-BA9C-6DB23B485833}" sibTransId="{AEB38A34-DA19-417D-96D1-4B81C85DF610}"/>
    <dgm:cxn modelId="{D5BDF0CE-E79E-4FBB-A0E5-AB869C3720FC}" type="presOf" srcId="{EAFEC74B-5D41-4DB0-91CD-D1A8D4373988}" destId="{3BB035BF-3E85-4E05-8CE7-E9BADCE9246F}" srcOrd="0" destOrd="0" presId="urn:microsoft.com/office/officeart/2008/layout/VerticalCurvedList"/>
    <dgm:cxn modelId="{9B7884F6-8A2E-40DE-AE91-0D5BF26C026C}" type="presOf" srcId="{CE39B92C-57D3-43FE-80E0-E97CC5E901BE}" destId="{09EA6FEC-BA95-442B-93A1-758F4B9ECF1A}" srcOrd="0" destOrd="0" presId="urn:microsoft.com/office/officeart/2008/layout/VerticalCurvedList"/>
    <dgm:cxn modelId="{24A266FB-8D7E-4133-A3DC-598418C43E3E}" srcId="{2BA5A1F7-D262-4DED-B668-824A1BA7C5E7}" destId="{BC14C888-51EC-4996-BFD7-302B5C601D8A}" srcOrd="8" destOrd="0" parTransId="{7D241A79-F7AF-4DB0-A85F-D4D9ED231413}" sibTransId="{61B392B5-AD59-455F-BB35-8433572072B1}"/>
    <dgm:cxn modelId="{968305B0-A748-47F7-B43F-6D02CBC1260E}" type="presParOf" srcId="{5D7E1F8F-4830-4D72-B055-3F35041D8F9C}" destId="{3E841DC8-C66B-431E-B6D3-34156B73BE00}" srcOrd="0" destOrd="0" presId="urn:microsoft.com/office/officeart/2008/layout/VerticalCurvedList"/>
    <dgm:cxn modelId="{8843BE4B-4CE6-4BEB-B64A-A7170DD12D3F}" type="presParOf" srcId="{3E841DC8-C66B-431E-B6D3-34156B73BE00}" destId="{C07598A3-F6B7-4D1F-A8DB-BC2B23F5770D}" srcOrd="0" destOrd="0" presId="urn:microsoft.com/office/officeart/2008/layout/VerticalCurvedList"/>
    <dgm:cxn modelId="{080743F0-A6F6-4513-9B02-C1AA2EB743AE}" type="presParOf" srcId="{C07598A3-F6B7-4D1F-A8DB-BC2B23F5770D}" destId="{2C646C28-6856-497D-83F1-A0B3F0A75BE6}" srcOrd="0" destOrd="0" presId="urn:microsoft.com/office/officeart/2008/layout/VerticalCurvedList"/>
    <dgm:cxn modelId="{838F4403-1F46-487C-8040-BDB2300658C7}" type="presParOf" srcId="{C07598A3-F6B7-4D1F-A8DB-BC2B23F5770D}" destId="{09EA6FEC-BA95-442B-93A1-758F4B9ECF1A}" srcOrd="1" destOrd="0" presId="urn:microsoft.com/office/officeart/2008/layout/VerticalCurvedList"/>
    <dgm:cxn modelId="{32CA8D2E-DA2D-4FD9-96AF-62D8116282E5}" type="presParOf" srcId="{C07598A3-F6B7-4D1F-A8DB-BC2B23F5770D}" destId="{7D40B726-E646-4EF6-850A-D301DB5858B4}" srcOrd="2" destOrd="0" presId="urn:microsoft.com/office/officeart/2008/layout/VerticalCurvedList"/>
    <dgm:cxn modelId="{41787116-9EE5-4720-9B9B-EE82AA6F4F47}" type="presParOf" srcId="{C07598A3-F6B7-4D1F-A8DB-BC2B23F5770D}" destId="{E82F11BB-499C-4BFD-B8DE-C83CC09E12E6}" srcOrd="3" destOrd="0" presId="urn:microsoft.com/office/officeart/2008/layout/VerticalCurvedList"/>
    <dgm:cxn modelId="{82576D56-C8B8-402A-82B2-1D459EB52A2A}" type="presParOf" srcId="{3E841DC8-C66B-431E-B6D3-34156B73BE00}" destId="{73370CBC-A441-40E2-A70B-FFC05219E71C}" srcOrd="1" destOrd="0" presId="urn:microsoft.com/office/officeart/2008/layout/VerticalCurvedList"/>
    <dgm:cxn modelId="{FC75499B-E8BA-481F-8F0F-C1AEAB80E8DA}" type="presParOf" srcId="{3E841DC8-C66B-431E-B6D3-34156B73BE00}" destId="{778963DE-CB7B-4446-9B70-F4B71F0B09C5}" srcOrd="2" destOrd="0" presId="urn:microsoft.com/office/officeart/2008/layout/VerticalCurvedList"/>
    <dgm:cxn modelId="{3D21E5A8-BD8F-445C-8820-A012C6AC82B7}" type="presParOf" srcId="{778963DE-CB7B-4446-9B70-F4B71F0B09C5}" destId="{DB02AC60-CE9E-4EF7-A6F0-E6D9EBFD8C89}" srcOrd="0" destOrd="0" presId="urn:microsoft.com/office/officeart/2008/layout/VerticalCurvedList"/>
    <dgm:cxn modelId="{80830488-030F-4D8B-9ADC-89A9DDEB675B}" type="presParOf" srcId="{3E841DC8-C66B-431E-B6D3-34156B73BE00}" destId="{62AFD974-7A23-456E-9E0F-D160B2AEE22E}" srcOrd="3" destOrd="0" presId="urn:microsoft.com/office/officeart/2008/layout/VerticalCurvedList"/>
    <dgm:cxn modelId="{8F463E00-2DF9-4FD4-8084-E20073DEC72E}" type="presParOf" srcId="{3E841DC8-C66B-431E-B6D3-34156B73BE00}" destId="{7F47F814-E433-4A87-BB78-88A9D9B81336}" srcOrd="4" destOrd="0" presId="urn:microsoft.com/office/officeart/2008/layout/VerticalCurvedList"/>
    <dgm:cxn modelId="{207BFAE7-C8E1-41D7-BC33-FF6906F3B6F4}" type="presParOf" srcId="{7F47F814-E433-4A87-BB78-88A9D9B81336}" destId="{B2274531-7296-4C08-B929-8845102B0AFA}" srcOrd="0" destOrd="0" presId="urn:microsoft.com/office/officeart/2008/layout/VerticalCurvedList"/>
    <dgm:cxn modelId="{4E453542-A8B0-4438-9D4D-5636926C73D3}" type="presParOf" srcId="{3E841DC8-C66B-431E-B6D3-34156B73BE00}" destId="{159A335A-BABF-4D7B-82DC-73F85A5EEE2F}" srcOrd="5" destOrd="0" presId="urn:microsoft.com/office/officeart/2008/layout/VerticalCurvedList"/>
    <dgm:cxn modelId="{72502FA0-21C2-4D6C-A727-E52A5DA518FF}" type="presParOf" srcId="{3E841DC8-C66B-431E-B6D3-34156B73BE00}" destId="{52406585-9597-43BD-AB69-F59C3DFE3B48}" srcOrd="6" destOrd="0" presId="urn:microsoft.com/office/officeart/2008/layout/VerticalCurvedList"/>
    <dgm:cxn modelId="{30E692AE-826B-46A5-91A0-C2EAA51F762D}" type="presParOf" srcId="{52406585-9597-43BD-AB69-F59C3DFE3B48}" destId="{94A88102-23A5-4373-8D2F-4EBF4079A00C}" srcOrd="0" destOrd="0" presId="urn:microsoft.com/office/officeart/2008/layout/VerticalCurvedList"/>
    <dgm:cxn modelId="{10E41DC1-62F2-4D6C-BC93-D8A2D0A87B13}" type="presParOf" srcId="{3E841DC8-C66B-431E-B6D3-34156B73BE00}" destId="{FF1A8B5A-39CE-4852-8594-60C4478D831B}" srcOrd="7" destOrd="0" presId="urn:microsoft.com/office/officeart/2008/layout/VerticalCurvedList"/>
    <dgm:cxn modelId="{73B5BB1E-F11E-41A0-BF86-8BC7A6347A37}" type="presParOf" srcId="{3E841DC8-C66B-431E-B6D3-34156B73BE00}" destId="{FFDC19F5-8B69-4911-B68D-5CEF3489AF99}" srcOrd="8" destOrd="0" presId="urn:microsoft.com/office/officeart/2008/layout/VerticalCurvedList"/>
    <dgm:cxn modelId="{CB7CF6FC-C194-41F9-B441-9FC0BCBBEC77}" type="presParOf" srcId="{FFDC19F5-8B69-4911-B68D-5CEF3489AF99}" destId="{D016F0EB-441A-4D39-A244-D7ECA82AB597}" srcOrd="0" destOrd="0" presId="urn:microsoft.com/office/officeart/2008/layout/VerticalCurvedList"/>
    <dgm:cxn modelId="{F2F901F8-E0CA-488B-B1A2-4E290928600B}" type="presParOf" srcId="{3E841DC8-C66B-431E-B6D3-34156B73BE00}" destId="{CF343171-6462-46D7-9484-A28477A98519}" srcOrd="9" destOrd="0" presId="urn:microsoft.com/office/officeart/2008/layout/VerticalCurvedList"/>
    <dgm:cxn modelId="{8C6D88F9-15CB-4742-BEB3-4518A9C74C7D}" type="presParOf" srcId="{3E841DC8-C66B-431E-B6D3-34156B73BE00}" destId="{181D3864-1336-4EB0-9277-A006EBCBBB93}" srcOrd="10" destOrd="0" presId="urn:microsoft.com/office/officeart/2008/layout/VerticalCurvedList"/>
    <dgm:cxn modelId="{15E8FE96-186E-47D9-89FC-14B8DFAFCD59}" type="presParOf" srcId="{181D3864-1336-4EB0-9277-A006EBCBBB93}" destId="{66864C6F-EDDA-4BDD-A57E-82E4699F76D5}" srcOrd="0" destOrd="0" presId="urn:microsoft.com/office/officeart/2008/layout/VerticalCurvedList"/>
    <dgm:cxn modelId="{4BEDAD61-811E-468C-B16E-1E749E391213}" type="presParOf" srcId="{3E841DC8-C66B-431E-B6D3-34156B73BE00}" destId="{3BB035BF-3E85-4E05-8CE7-E9BADCE9246F}" srcOrd="11" destOrd="0" presId="urn:microsoft.com/office/officeart/2008/layout/VerticalCurvedList"/>
    <dgm:cxn modelId="{C0E5FF05-050D-4A93-9A35-12827FC362C5}" type="presParOf" srcId="{3E841DC8-C66B-431E-B6D3-34156B73BE00}" destId="{2338D81F-A0D2-452D-9F48-5C84A641E68F}" srcOrd="12" destOrd="0" presId="urn:microsoft.com/office/officeart/2008/layout/VerticalCurvedList"/>
    <dgm:cxn modelId="{55280512-1490-49B2-8639-EEE0C5549002}" type="presParOf" srcId="{2338D81F-A0D2-452D-9F48-5C84A641E68F}" destId="{A30F983D-D982-4987-A0EA-91F3C4D84E2E}" srcOrd="0" destOrd="0" presId="urn:microsoft.com/office/officeart/2008/layout/VerticalCurvedList"/>
    <dgm:cxn modelId="{FE90D51C-158D-45AA-BFCF-D0E98A24412C}" type="presParOf" srcId="{3E841DC8-C66B-431E-B6D3-34156B73BE00}" destId="{22440DAD-5EF5-405A-B513-AFD649D52AA5}" srcOrd="13" destOrd="0" presId="urn:microsoft.com/office/officeart/2008/layout/VerticalCurvedList"/>
    <dgm:cxn modelId="{CC798209-1D83-454C-9CA9-92893B4E5443}" type="presParOf" srcId="{3E841DC8-C66B-431E-B6D3-34156B73BE00}" destId="{8F54BA90-D9A7-43AD-A233-FDE8F477CD6E}" srcOrd="14" destOrd="0" presId="urn:microsoft.com/office/officeart/2008/layout/VerticalCurvedList"/>
    <dgm:cxn modelId="{2BD9E06E-B103-4BFF-90D1-98982A08AB27}" type="presParOf" srcId="{8F54BA90-D9A7-43AD-A233-FDE8F477CD6E}" destId="{37F28BE8-81DD-412B-A475-B7882E5A7A8E}"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E3BC55-E36F-47E6-B3C9-A0C05A5CB3B5}" type="doc">
      <dgm:prSet loTypeId="urn:microsoft.com/office/officeart/2008/layout/NameandTitleOrganizationalChart#1" loCatId="hierarchy" qsTypeId="urn:microsoft.com/office/officeart/2005/8/quickstyle/simple1#2" qsCatId="3D" csTypeId="urn:microsoft.com/office/officeart/2005/8/colors/accent1_1#2" csCatId="accent1" phldr="1"/>
      <dgm:spPr/>
      <dgm:t>
        <a:bodyPr/>
        <a:lstStyle/>
        <a:p>
          <a:endParaRPr lang="zh-CN" altLang="en-US"/>
        </a:p>
      </dgm:t>
    </dgm:pt>
    <dgm:pt modelId="{6183FBB3-0B14-4BB4-981A-1C461F1DEFE7}">
      <dgm:prSet phldrT="[文本]" custT="1"/>
      <dgm:spPr/>
      <dgm:t>
        <a:bodyPr/>
        <a:lstStyle/>
        <a:p>
          <a:r>
            <a:rPr lang="zh-CN" altLang="en-US" sz="1600" b="1" dirty="0">
              <a:latin typeface="黑体" charset="-122"/>
              <a:ea typeface="黑体" charset="-122"/>
            </a:rPr>
            <a:t>中华人民共和国企业所得税年度纳税申报表（</a:t>
          </a:r>
          <a:r>
            <a:rPr lang="en-US" altLang="zh-CN" sz="1600" b="1" dirty="0">
              <a:latin typeface="黑体" charset="-122"/>
              <a:ea typeface="黑体" charset="-122"/>
            </a:rPr>
            <a:t>A</a:t>
          </a:r>
          <a:r>
            <a:rPr lang="zh-CN" altLang="en-US" sz="1600" b="1" dirty="0">
              <a:latin typeface="黑体" charset="-122"/>
              <a:ea typeface="黑体" charset="-122"/>
            </a:rPr>
            <a:t>类）</a:t>
          </a:r>
        </a:p>
      </dgm:t>
    </dgm:pt>
    <dgm:pt modelId="{C7A76011-5842-4AE3-9732-FC82188C03E1}" cxnId="{AA192E73-2C0E-4E41-8F82-D5BC76E0AA6A}" type="parTrans">
      <dgm:prSet/>
      <dgm:spPr/>
      <dgm:t>
        <a:bodyPr/>
        <a:lstStyle/>
        <a:p>
          <a:endParaRPr lang="zh-CN" altLang="en-US"/>
        </a:p>
      </dgm:t>
    </dgm:pt>
    <dgm:pt modelId="{5C107285-82F8-4310-9815-AB827FF79E84}" cxnId="{AA192E73-2C0E-4E41-8F82-D5BC76E0AA6A}" type="sibTrans">
      <dgm:prSet phldr="0" custT="1"/>
      <dgm:spPr/>
      <dgm:t>
        <a:bodyPr vert="horz" wrap="square"/>
        <a:lstStyle/>
        <a:p>
          <a:pPr algn="ctr">
            <a:lnSpc>
              <a:spcPct val="100000"/>
            </a:lnSpc>
            <a:spcBef>
              <a:spcPct val="0"/>
            </a:spcBef>
            <a:spcAft>
              <a:spcPct val="35000"/>
            </a:spcAft>
          </a:pPr>
          <a:r>
            <a:rPr lang="en-US" altLang="zh-CN" sz="1400" b="1" dirty="0">
              <a:solidFill>
                <a:srgbClr val="FF0000"/>
              </a:solidFill>
            </a:rPr>
            <a:t>1</a:t>
          </a:r>
          <a:r>
            <a:rPr lang="zh-CN" altLang="en-US" sz="1400" b="1" dirty="0"/>
            <a:t>张表单</a:t>
          </a:r>
          <a:endParaRPr sz="6500"/>
        </a:p>
      </dgm:t>
    </dgm:pt>
    <dgm:pt modelId="{01C6F2B6-51AE-4649-853F-3038EAECA6B6}" type="asst">
      <dgm:prSet phldrT="[文本]" custT="1"/>
      <dgm:spPr/>
      <dgm:t>
        <a:bodyPr/>
        <a:lstStyle/>
        <a:p>
          <a:r>
            <a:rPr lang="zh-CN" altLang="en-US" sz="1600" b="1" dirty="0">
              <a:latin typeface="黑体" charset="-122"/>
              <a:ea typeface="黑体" charset="-122"/>
            </a:rPr>
            <a:t>基础信息情况</a:t>
          </a:r>
        </a:p>
      </dgm:t>
    </dgm:pt>
    <dgm:pt modelId="{4D64113E-E2E1-4637-97D4-A2F1F336ED90}" cxnId="{55338CCD-2AB2-4E23-9D32-CC9EDAAFB979}" type="parTrans">
      <dgm:prSet/>
      <dgm:spPr/>
      <dgm:t>
        <a:bodyPr/>
        <a:lstStyle/>
        <a:p>
          <a:endParaRPr lang="zh-CN" altLang="en-US"/>
        </a:p>
      </dgm:t>
    </dgm:pt>
    <dgm:pt modelId="{DD57DCDD-6138-44FC-B828-88C88F8EE4D0}" cxnId="{55338CCD-2AB2-4E23-9D32-CC9EDAAFB979}" type="sibTrans">
      <dgm:prSet phldr="0" custT="1"/>
      <dgm:spPr/>
      <dgm:t>
        <a:bodyPr vert="horz" wrap="square"/>
        <a:lstStyle/>
        <a:p>
          <a:pPr algn="ctr">
            <a:lnSpc>
              <a:spcPct val="100000"/>
            </a:lnSpc>
            <a:spcBef>
              <a:spcPct val="0"/>
            </a:spcBef>
            <a:spcAft>
              <a:spcPct val="35000"/>
            </a:spcAft>
          </a:pPr>
          <a:r>
            <a:rPr lang="en-US" altLang="zh-CN" sz="1400" b="1" dirty="0">
              <a:solidFill>
                <a:srgbClr val="FF0000"/>
              </a:solidFill>
            </a:rPr>
            <a:t>1</a:t>
          </a:r>
          <a:r>
            <a:rPr lang="zh-CN" altLang="en-US" sz="1400" b="1" dirty="0"/>
            <a:t>张表单</a:t>
          </a:r>
          <a:endParaRPr sz="6500"/>
        </a:p>
      </dgm:t>
    </dgm:pt>
    <dgm:pt modelId="{C5AE0180-D0F5-4836-8CC2-780753BD79D5}">
      <dgm:prSet phldrT="[文本]" custT="1"/>
      <dgm:spPr/>
      <dgm:t>
        <a:bodyPr/>
        <a:lstStyle/>
        <a:p>
          <a:r>
            <a:rPr lang="zh-CN" altLang="en-US" sz="1600" b="1" dirty="0">
              <a:latin typeface="黑体" charset="-122"/>
              <a:ea typeface="黑体" charset="-122"/>
            </a:rPr>
            <a:t>基本财务情况</a:t>
          </a:r>
        </a:p>
      </dgm:t>
    </dgm:pt>
    <dgm:pt modelId="{267A2833-F398-467B-AA15-EDDA59D13BEE}" cxnId="{F32CDF68-3EFF-4153-8C9B-F25B712A654C}" type="parTrans">
      <dgm:prSet/>
      <dgm:spPr/>
      <dgm:t>
        <a:bodyPr/>
        <a:lstStyle/>
        <a:p>
          <a:endParaRPr lang="zh-CN" altLang="en-US"/>
        </a:p>
      </dgm:t>
    </dgm:pt>
    <dgm:pt modelId="{9BB88952-DC87-4C5F-8F6C-A8F7D725B98F}" cxnId="{F32CDF68-3EFF-4153-8C9B-F25B712A654C}" type="sibTrans">
      <dgm:prSet phldr="0" custT="1"/>
      <dgm:spPr/>
      <dgm:t>
        <a:bodyPr vert="horz" wrap="square"/>
        <a:lstStyle/>
        <a:p>
          <a:pPr algn="ctr">
            <a:lnSpc>
              <a:spcPct val="100000"/>
            </a:lnSpc>
            <a:spcBef>
              <a:spcPct val="0"/>
            </a:spcBef>
            <a:spcAft>
              <a:spcPct val="35000"/>
            </a:spcAft>
          </a:pPr>
          <a:r>
            <a:rPr lang="en-US" altLang="zh-CN" sz="1400" b="1" dirty="0">
              <a:solidFill>
                <a:srgbClr val="FF0000"/>
              </a:solidFill>
            </a:rPr>
            <a:t>6</a:t>
          </a:r>
          <a:r>
            <a:rPr lang="zh-CN" altLang="en-US" sz="1400" b="1" dirty="0"/>
            <a:t>张表单</a:t>
          </a:r>
          <a:endParaRPr sz="6500"/>
        </a:p>
      </dgm:t>
    </dgm:pt>
    <dgm:pt modelId="{4B9DFB93-0FA5-42BB-A1D3-5C167E7C7B54}">
      <dgm:prSet phldrT="[文本]" custT="1"/>
      <dgm:spPr/>
      <dgm:t>
        <a:bodyPr/>
        <a:lstStyle/>
        <a:p>
          <a:r>
            <a:rPr lang="zh-CN" altLang="en-US" sz="1600" b="1" dirty="0">
              <a:latin typeface="黑体" charset="-122"/>
              <a:ea typeface="黑体" charset="-122"/>
            </a:rPr>
            <a:t>纳税调整情况</a:t>
          </a:r>
        </a:p>
      </dgm:t>
    </dgm:pt>
    <dgm:pt modelId="{2D87643B-CE83-42C5-B005-BD9DF72A1720}" cxnId="{B42863C2-C21E-4C9C-A7C5-1549E91AC258}" type="parTrans">
      <dgm:prSet/>
      <dgm:spPr/>
      <dgm:t>
        <a:bodyPr/>
        <a:lstStyle/>
        <a:p>
          <a:endParaRPr lang="zh-CN" altLang="en-US"/>
        </a:p>
      </dgm:t>
    </dgm:pt>
    <dgm:pt modelId="{4FF63C5C-A1D5-486F-AC6F-A571D072739B}" cxnId="{B42863C2-C21E-4C9C-A7C5-1549E91AC258}" type="sibTrans">
      <dgm:prSet phldr="0" custT="1"/>
      <dgm:spPr/>
      <dgm:t>
        <a:bodyPr vert="horz" wrap="square"/>
        <a:lstStyle/>
        <a:p>
          <a:pPr algn="ctr">
            <a:lnSpc>
              <a:spcPct val="100000"/>
            </a:lnSpc>
            <a:spcBef>
              <a:spcPct val="0"/>
            </a:spcBef>
            <a:spcAft>
              <a:spcPct val="35000"/>
            </a:spcAft>
          </a:pPr>
          <a:r>
            <a:rPr lang="en-US" altLang="zh-CN" sz="1400" b="1" dirty="0">
              <a:solidFill>
                <a:srgbClr val="FF0000"/>
              </a:solidFill>
            </a:rPr>
            <a:t>13</a:t>
          </a:r>
          <a:r>
            <a:rPr lang="zh-CN" altLang="en-US" sz="1400" b="1" dirty="0"/>
            <a:t>张表单</a:t>
          </a:r>
          <a:endParaRPr sz="6500"/>
        </a:p>
      </dgm:t>
    </dgm:pt>
    <dgm:pt modelId="{3BEE6B80-CC43-4865-B962-AA069F0C99C0}">
      <dgm:prSet phldrT="[文本]" custT="1"/>
      <dgm:spPr/>
      <dgm:t>
        <a:bodyPr/>
        <a:lstStyle/>
        <a:p>
          <a:r>
            <a:rPr lang="zh-CN" altLang="en-US" sz="1600" b="1" dirty="0">
              <a:latin typeface="黑体" charset="-122"/>
              <a:ea typeface="黑体" charset="-122"/>
            </a:rPr>
            <a:t>弥补亏损情况</a:t>
          </a:r>
        </a:p>
      </dgm:t>
    </dgm:pt>
    <dgm:pt modelId="{401DE3FD-7795-4114-8B0B-FB34C61B2D3A}" cxnId="{EBB88F39-F4CC-409C-879A-43AE8A31755D}" type="parTrans">
      <dgm:prSet/>
      <dgm:spPr/>
      <dgm:t>
        <a:bodyPr/>
        <a:lstStyle/>
        <a:p>
          <a:endParaRPr lang="zh-CN" altLang="en-US"/>
        </a:p>
      </dgm:t>
    </dgm:pt>
    <dgm:pt modelId="{66C92FB2-D4AB-42B2-9625-838CC02C68CC}" cxnId="{EBB88F39-F4CC-409C-879A-43AE8A31755D}" type="sibTrans">
      <dgm:prSet phldr="0" custT="1"/>
      <dgm:spPr/>
      <dgm:t>
        <a:bodyPr vert="horz" wrap="square"/>
        <a:lstStyle/>
        <a:p>
          <a:pPr algn="ctr">
            <a:lnSpc>
              <a:spcPct val="100000"/>
            </a:lnSpc>
            <a:spcBef>
              <a:spcPct val="0"/>
            </a:spcBef>
            <a:spcAft>
              <a:spcPct val="35000"/>
            </a:spcAft>
          </a:pPr>
          <a:r>
            <a:rPr lang="en-US" altLang="zh-CN" sz="1400" b="1" dirty="0">
              <a:solidFill>
                <a:srgbClr val="FF0000"/>
              </a:solidFill>
            </a:rPr>
            <a:t>1</a:t>
          </a:r>
          <a:r>
            <a:rPr lang="zh-CN" altLang="en-US" sz="1400" b="1" dirty="0"/>
            <a:t>张表单</a:t>
          </a:r>
          <a:endParaRPr sz="6500"/>
        </a:p>
      </dgm:t>
    </dgm:pt>
    <dgm:pt modelId="{4CF9C1A9-B300-4C5F-BF82-9A0FE102AE17}">
      <dgm:prSet phldrT="[文本]" custT="1"/>
      <dgm:spPr/>
      <dgm:t>
        <a:bodyPr/>
        <a:lstStyle/>
        <a:p>
          <a:r>
            <a:rPr lang="zh-CN" altLang="en-US" sz="1600" b="1" dirty="0">
              <a:latin typeface="黑体" charset="-122"/>
              <a:ea typeface="黑体" charset="-122"/>
            </a:rPr>
            <a:t>税收优惠情况</a:t>
          </a:r>
        </a:p>
      </dgm:t>
    </dgm:pt>
    <dgm:pt modelId="{8AC3E5FD-235C-43EF-B436-91A5C9B8F599}" cxnId="{B9616AE7-5F1A-4FFF-A3CB-67CD979688D1}" type="parTrans">
      <dgm:prSet/>
      <dgm:spPr/>
      <dgm:t>
        <a:bodyPr/>
        <a:lstStyle/>
        <a:p>
          <a:endParaRPr lang="zh-CN" altLang="en-US"/>
        </a:p>
      </dgm:t>
    </dgm:pt>
    <dgm:pt modelId="{F83E8423-8D9C-4C12-9B6D-5A7D77AF7D6D}" cxnId="{B9616AE7-5F1A-4FFF-A3CB-67CD979688D1}" type="sibTrans">
      <dgm:prSet phldr="0" custT="1"/>
      <dgm:spPr/>
      <dgm:t>
        <a:bodyPr vert="horz" wrap="square"/>
        <a:lstStyle/>
        <a:p>
          <a:pPr algn="ctr">
            <a:lnSpc>
              <a:spcPct val="100000"/>
            </a:lnSpc>
            <a:spcBef>
              <a:spcPct val="0"/>
            </a:spcBef>
            <a:spcAft>
              <a:spcPct val="35000"/>
            </a:spcAft>
          </a:pPr>
          <a:r>
            <a:rPr lang="en-US" altLang="zh-CN" sz="1400" b="1" dirty="0">
              <a:solidFill>
                <a:srgbClr val="FF0000"/>
              </a:solidFill>
            </a:rPr>
            <a:t>9</a:t>
          </a:r>
          <a:r>
            <a:rPr lang="zh-CN" altLang="en-US" sz="1400" b="1" dirty="0"/>
            <a:t>张表单</a:t>
          </a:r>
          <a:endParaRPr sz="6500"/>
        </a:p>
      </dgm:t>
    </dgm:pt>
    <dgm:pt modelId="{39B87DDF-59FE-408D-8276-D6D43AB68970}">
      <dgm:prSet phldrT="[文本]" custT="1"/>
      <dgm:spPr/>
      <dgm:t>
        <a:bodyPr/>
        <a:lstStyle/>
        <a:p>
          <a:r>
            <a:rPr lang="zh-CN" altLang="en-US" sz="1600" b="1" dirty="0">
              <a:latin typeface="黑体" charset="-122"/>
              <a:ea typeface="黑体" charset="-122"/>
            </a:rPr>
            <a:t>境外税收情况</a:t>
          </a:r>
        </a:p>
      </dgm:t>
    </dgm:pt>
    <dgm:pt modelId="{D6AB2B9C-6F9C-4435-A66F-939AE1E6601E}" cxnId="{51EB78BF-92CD-47EB-A92C-8699C246B22B}" type="parTrans">
      <dgm:prSet/>
      <dgm:spPr/>
      <dgm:t>
        <a:bodyPr/>
        <a:lstStyle/>
        <a:p>
          <a:endParaRPr lang="zh-CN" altLang="en-US"/>
        </a:p>
      </dgm:t>
    </dgm:pt>
    <dgm:pt modelId="{2F6F97F7-F7A5-4684-9817-8F8079579D3E}" cxnId="{51EB78BF-92CD-47EB-A92C-8699C246B22B}" type="sibTrans">
      <dgm:prSet phldr="0" custT="1"/>
      <dgm:spPr/>
      <dgm:t>
        <a:bodyPr vert="horz" wrap="square"/>
        <a:lstStyle/>
        <a:p>
          <a:pPr algn="ctr">
            <a:lnSpc>
              <a:spcPct val="100000"/>
            </a:lnSpc>
            <a:spcBef>
              <a:spcPct val="0"/>
            </a:spcBef>
            <a:spcAft>
              <a:spcPct val="35000"/>
            </a:spcAft>
          </a:pPr>
          <a:r>
            <a:rPr lang="en-US" altLang="zh-CN" sz="1400" b="1" dirty="0">
              <a:solidFill>
                <a:srgbClr val="FF0000"/>
              </a:solidFill>
            </a:rPr>
            <a:t>4</a:t>
          </a:r>
          <a:r>
            <a:rPr lang="zh-CN" altLang="en-US" sz="1400" b="1" dirty="0"/>
            <a:t>张表单</a:t>
          </a:r>
          <a:endParaRPr sz="6500"/>
        </a:p>
      </dgm:t>
    </dgm:pt>
    <dgm:pt modelId="{2E77084F-CD22-4363-87FB-D634BEB29862}">
      <dgm:prSet phldrT="[文本]" custT="1"/>
      <dgm:spPr/>
      <dgm:t>
        <a:bodyPr/>
        <a:lstStyle/>
        <a:p>
          <a:r>
            <a:rPr lang="zh-CN" altLang="en-US" sz="1600" b="1" dirty="0">
              <a:latin typeface="黑体" charset="-122"/>
              <a:ea typeface="黑体" charset="-122"/>
            </a:rPr>
            <a:t>汇总纳税情况</a:t>
          </a:r>
        </a:p>
      </dgm:t>
    </dgm:pt>
    <dgm:pt modelId="{6185ACA6-5072-4F1B-8A9C-02A21CABAB7D}" cxnId="{456909D2-F99C-41A1-92D1-7DFBC440A48B}" type="parTrans">
      <dgm:prSet/>
      <dgm:spPr/>
      <dgm:t>
        <a:bodyPr/>
        <a:lstStyle/>
        <a:p>
          <a:endParaRPr lang="zh-CN" altLang="en-US"/>
        </a:p>
      </dgm:t>
    </dgm:pt>
    <dgm:pt modelId="{A99EEA6E-288D-466A-A676-1FF9E4BD8A66}" cxnId="{456909D2-F99C-41A1-92D1-7DFBC440A48B}" type="sibTrans">
      <dgm:prSet phldr="0" custT="1"/>
      <dgm:spPr/>
      <dgm:t>
        <a:bodyPr vert="horz" wrap="square"/>
        <a:lstStyle/>
        <a:p>
          <a:pPr algn="ctr">
            <a:lnSpc>
              <a:spcPct val="100000"/>
            </a:lnSpc>
            <a:spcBef>
              <a:spcPct val="0"/>
            </a:spcBef>
            <a:spcAft>
              <a:spcPct val="35000"/>
            </a:spcAft>
          </a:pPr>
          <a:r>
            <a:rPr lang="en-US" altLang="zh-CN" sz="1400" b="1" dirty="0">
              <a:solidFill>
                <a:srgbClr val="FF0000"/>
              </a:solidFill>
            </a:rPr>
            <a:t>2</a:t>
          </a:r>
          <a:r>
            <a:rPr lang="zh-CN" altLang="en-US" sz="1400" b="1" dirty="0"/>
            <a:t>张表单</a:t>
          </a:r>
          <a:endParaRPr sz="6500"/>
        </a:p>
      </dgm:t>
    </dgm:pt>
    <dgm:pt modelId="{8396644D-EAB9-4C98-BAB8-F70B3620C257}" type="pres">
      <dgm:prSet presAssocID="{54E3BC55-E36F-47E6-B3C9-A0C05A5CB3B5}" presName="hierChild1" presStyleCnt="0">
        <dgm:presLayoutVars>
          <dgm:orgChart val="1"/>
          <dgm:chPref val="1"/>
          <dgm:dir/>
          <dgm:animOne val="branch"/>
          <dgm:animLvl val="lvl"/>
          <dgm:resizeHandles/>
        </dgm:presLayoutVars>
      </dgm:prSet>
      <dgm:spPr/>
    </dgm:pt>
    <dgm:pt modelId="{473326DE-AB55-4039-BF1B-CCBB68DD5D79}" type="pres">
      <dgm:prSet presAssocID="{6183FBB3-0B14-4BB4-981A-1C461F1DEFE7}" presName="hierRoot1" presStyleCnt="0">
        <dgm:presLayoutVars>
          <dgm:hierBranch val="init"/>
        </dgm:presLayoutVars>
      </dgm:prSet>
      <dgm:spPr/>
    </dgm:pt>
    <dgm:pt modelId="{95D2427B-682C-4E66-B040-DE46D60BDCCB}" type="pres">
      <dgm:prSet presAssocID="{6183FBB3-0B14-4BB4-981A-1C461F1DEFE7}" presName="rootComposite1" presStyleCnt="0"/>
      <dgm:spPr/>
    </dgm:pt>
    <dgm:pt modelId="{DD999046-98A3-4047-B006-D6B97D745722}" type="pres">
      <dgm:prSet presAssocID="{6183FBB3-0B14-4BB4-981A-1C461F1DEFE7}" presName="rootText1" presStyleLbl="node0" presStyleIdx="0" presStyleCnt="1" custScaleX="142943" custScaleY="182703" custLinFactNeighborX="3221" custLinFactNeighborY="-79111">
        <dgm:presLayoutVars>
          <dgm:chMax/>
          <dgm:chPref val="3"/>
        </dgm:presLayoutVars>
      </dgm:prSet>
      <dgm:spPr/>
    </dgm:pt>
    <dgm:pt modelId="{78027DEF-80E3-40B6-ABE2-B738E5777961}" type="pres">
      <dgm:prSet presAssocID="{6183FBB3-0B14-4BB4-981A-1C461F1DEFE7}" presName="titleText1" presStyleLbl="fgAcc0" presStyleIdx="0" presStyleCnt="1" custLinFactY="-58231" custLinFactNeighborX="-10092" custLinFactNeighborY="-100000">
        <dgm:presLayoutVars>
          <dgm:chMax val="0"/>
          <dgm:chPref val="0"/>
        </dgm:presLayoutVars>
      </dgm:prSet>
      <dgm:spPr/>
    </dgm:pt>
    <dgm:pt modelId="{97F4C1D5-323B-48C9-BDE2-A1B072D90C99}" type="pres">
      <dgm:prSet presAssocID="{6183FBB3-0B14-4BB4-981A-1C461F1DEFE7}" presName="rootConnector1" presStyleLbl="node1" presStyleIdx="0" presStyleCnt="6"/>
      <dgm:spPr/>
    </dgm:pt>
    <dgm:pt modelId="{127355D2-853F-49F4-8BC7-EBCCB1C3F2CA}" type="pres">
      <dgm:prSet presAssocID="{6183FBB3-0B14-4BB4-981A-1C461F1DEFE7}" presName="hierChild2" presStyleCnt="0"/>
      <dgm:spPr/>
    </dgm:pt>
    <dgm:pt modelId="{71A18B58-7533-4045-A11A-6DEF6192B4F5}" type="pres">
      <dgm:prSet presAssocID="{267A2833-F398-467B-AA15-EDDA59D13BEE}" presName="Name37" presStyleLbl="parChTrans1D2" presStyleIdx="0" presStyleCnt="7"/>
      <dgm:spPr/>
    </dgm:pt>
    <dgm:pt modelId="{7CBED810-6DD0-4E32-9550-D17BA9FF9C7F}" type="pres">
      <dgm:prSet presAssocID="{C5AE0180-D0F5-4836-8CC2-780753BD79D5}" presName="hierRoot2" presStyleCnt="0">
        <dgm:presLayoutVars>
          <dgm:hierBranch val="init"/>
        </dgm:presLayoutVars>
      </dgm:prSet>
      <dgm:spPr/>
    </dgm:pt>
    <dgm:pt modelId="{F9A1E6D2-67CB-438C-98E1-A3DD2C40B44E}" type="pres">
      <dgm:prSet presAssocID="{C5AE0180-D0F5-4836-8CC2-780753BD79D5}" presName="rootComposite" presStyleCnt="0"/>
      <dgm:spPr/>
    </dgm:pt>
    <dgm:pt modelId="{27C35348-A624-4DBF-AEF3-D4F438B5A269}" type="pres">
      <dgm:prSet presAssocID="{C5AE0180-D0F5-4836-8CC2-780753BD79D5}" presName="rootText" presStyleLbl="node1" presStyleIdx="0" presStyleCnt="6" custLinFactNeighborX="2600" custLinFactNeighborY="3348">
        <dgm:presLayoutVars>
          <dgm:chMax/>
          <dgm:chPref val="3"/>
        </dgm:presLayoutVars>
      </dgm:prSet>
      <dgm:spPr/>
    </dgm:pt>
    <dgm:pt modelId="{297A7157-F9AE-4E32-96A7-8FD5D77A0D28}" type="pres">
      <dgm:prSet presAssocID="{C5AE0180-D0F5-4836-8CC2-780753BD79D5}" presName="titleText2" presStyleLbl="fgAcc1" presStyleIdx="0" presStyleCnt="6" custLinFactY="1361" custLinFactNeighborX="-15214" custLinFactNeighborY="100000">
        <dgm:presLayoutVars>
          <dgm:chMax val="0"/>
          <dgm:chPref val="0"/>
        </dgm:presLayoutVars>
      </dgm:prSet>
      <dgm:spPr/>
    </dgm:pt>
    <dgm:pt modelId="{FF05A80A-60DD-4F95-A383-481C71573C0A}" type="pres">
      <dgm:prSet presAssocID="{C5AE0180-D0F5-4836-8CC2-780753BD79D5}" presName="rootConnector" presStyleLbl="node2" presStyleIdx="0" presStyleCnt="0"/>
      <dgm:spPr/>
    </dgm:pt>
    <dgm:pt modelId="{4E7B7FDD-CD80-440E-8D74-487D2B88264B}" type="pres">
      <dgm:prSet presAssocID="{C5AE0180-D0F5-4836-8CC2-780753BD79D5}" presName="hierChild4" presStyleCnt="0"/>
      <dgm:spPr/>
    </dgm:pt>
    <dgm:pt modelId="{03B89AB8-BCB3-435A-BB21-C72193709308}" type="pres">
      <dgm:prSet presAssocID="{C5AE0180-D0F5-4836-8CC2-780753BD79D5}" presName="hierChild5" presStyleCnt="0"/>
      <dgm:spPr/>
    </dgm:pt>
    <dgm:pt modelId="{41595238-D547-40A5-B94D-DE5A798707EA}" type="pres">
      <dgm:prSet presAssocID="{2D87643B-CE83-42C5-B005-BD9DF72A1720}" presName="Name37" presStyleLbl="parChTrans1D2" presStyleIdx="1" presStyleCnt="7"/>
      <dgm:spPr/>
    </dgm:pt>
    <dgm:pt modelId="{6D038B16-AAB3-4706-AE13-C7834B2E64AE}" type="pres">
      <dgm:prSet presAssocID="{4B9DFB93-0FA5-42BB-A1D3-5C167E7C7B54}" presName="hierRoot2" presStyleCnt="0">
        <dgm:presLayoutVars>
          <dgm:hierBranch val="init"/>
        </dgm:presLayoutVars>
      </dgm:prSet>
      <dgm:spPr/>
    </dgm:pt>
    <dgm:pt modelId="{D07B296D-5FC0-45E6-9385-70FD6B6E836D}" type="pres">
      <dgm:prSet presAssocID="{4B9DFB93-0FA5-42BB-A1D3-5C167E7C7B54}" presName="rootComposite" presStyleCnt="0"/>
      <dgm:spPr/>
    </dgm:pt>
    <dgm:pt modelId="{8D8BDD39-4E12-4201-B021-04F4209303E6}" type="pres">
      <dgm:prSet presAssocID="{4B9DFB93-0FA5-42BB-A1D3-5C167E7C7B54}" presName="rootText" presStyleLbl="node1" presStyleIdx="1" presStyleCnt="6" custLinFactNeighborX="2600" custLinFactNeighborY="3348">
        <dgm:presLayoutVars>
          <dgm:chMax/>
          <dgm:chPref val="3"/>
        </dgm:presLayoutVars>
      </dgm:prSet>
      <dgm:spPr/>
    </dgm:pt>
    <dgm:pt modelId="{EDF26609-3AE7-4AEB-8A47-0B21B6004E75}" type="pres">
      <dgm:prSet presAssocID="{4B9DFB93-0FA5-42BB-A1D3-5C167E7C7B54}" presName="titleText2" presStyleLbl="fgAcc1" presStyleIdx="1" presStyleCnt="6" custLinFactY="1361" custLinFactNeighborX="-13000" custLinFactNeighborY="100000">
        <dgm:presLayoutVars>
          <dgm:chMax val="0"/>
          <dgm:chPref val="0"/>
        </dgm:presLayoutVars>
      </dgm:prSet>
      <dgm:spPr/>
    </dgm:pt>
    <dgm:pt modelId="{E1D8326B-51DB-4419-95FF-E12DDF0F5B3F}" type="pres">
      <dgm:prSet presAssocID="{4B9DFB93-0FA5-42BB-A1D3-5C167E7C7B54}" presName="rootConnector" presStyleLbl="node2" presStyleIdx="0" presStyleCnt="0"/>
      <dgm:spPr/>
    </dgm:pt>
    <dgm:pt modelId="{16A4C8B4-F730-4DDE-AB15-567ABD34B82B}" type="pres">
      <dgm:prSet presAssocID="{4B9DFB93-0FA5-42BB-A1D3-5C167E7C7B54}" presName="hierChild4" presStyleCnt="0"/>
      <dgm:spPr/>
    </dgm:pt>
    <dgm:pt modelId="{1638F192-FB0D-4442-84B4-AD33B693D00C}" type="pres">
      <dgm:prSet presAssocID="{4B9DFB93-0FA5-42BB-A1D3-5C167E7C7B54}" presName="hierChild5" presStyleCnt="0"/>
      <dgm:spPr/>
    </dgm:pt>
    <dgm:pt modelId="{D6E29589-151C-4EEB-81CE-3F0D7A097235}" type="pres">
      <dgm:prSet presAssocID="{401DE3FD-7795-4114-8B0B-FB34C61B2D3A}" presName="Name37" presStyleLbl="parChTrans1D2" presStyleIdx="2" presStyleCnt="7"/>
      <dgm:spPr/>
    </dgm:pt>
    <dgm:pt modelId="{5AB07745-EFC8-4ADB-AB6E-E15A2CC3E90C}" type="pres">
      <dgm:prSet presAssocID="{3BEE6B80-CC43-4865-B962-AA069F0C99C0}" presName="hierRoot2" presStyleCnt="0">
        <dgm:presLayoutVars>
          <dgm:hierBranch val="init"/>
        </dgm:presLayoutVars>
      </dgm:prSet>
      <dgm:spPr/>
    </dgm:pt>
    <dgm:pt modelId="{36568829-339E-46E9-A273-A53290920749}" type="pres">
      <dgm:prSet presAssocID="{3BEE6B80-CC43-4865-B962-AA069F0C99C0}" presName="rootComposite" presStyleCnt="0"/>
      <dgm:spPr/>
    </dgm:pt>
    <dgm:pt modelId="{0D0D9318-DCAA-4813-8FF7-B5F03EFD5F30}" type="pres">
      <dgm:prSet presAssocID="{3BEE6B80-CC43-4865-B962-AA069F0C99C0}" presName="rootText" presStyleLbl="node1" presStyleIdx="2" presStyleCnt="6">
        <dgm:presLayoutVars>
          <dgm:chMax/>
          <dgm:chPref val="3"/>
        </dgm:presLayoutVars>
      </dgm:prSet>
      <dgm:spPr/>
    </dgm:pt>
    <dgm:pt modelId="{EE422362-CCAF-4517-BFDB-B0BD81B74EE1}" type="pres">
      <dgm:prSet presAssocID="{3BEE6B80-CC43-4865-B962-AA069F0C99C0}" presName="titleText2" presStyleLbl="fgAcc1" presStyleIdx="2" presStyleCnt="6" custLinFactNeighborX="-18071" custLinFactNeighborY="96293">
        <dgm:presLayoutVars>
          <dgm:chMax val="0"/>
          <dgm:chPref val="0"/>
        </dgm:presLayoutVars>
      </dgm:prSet>
      <dgm:spPr/>
    </dgm:pt>
    <dgm:pt modelId="{D26924E5-A8B0-42AA-9710-9100FD074453}" type="pres">
      <dgm:prSet presAssocID="{3BEE6B80-CC43-4865-B962-AA069F0C99C0}" presName="rootConnector" presStyleLbl="node2" presStyleIdx="0" presStyleCnt="0"/>
      <dgm:spPr/>
    </dgm:pt>
    <dgm:pt modelId="{7D4884B3-B5F3-491A-8596-8E98AF80DDF6}" type="pres">
      <dgm:prSet presAssocID="{3BEE6B80-CC43-4865-B962-AA069F0C99C0}" presName="hierChild4" presStyleCnt="0"/>
      <dgm:spPr/>
    </dgm:pt>
    <dgm:pt modelId="{B8F73CDF-94D3-4FE7-B851-6576F29064EC}" type="pres">
      <dgm:prSet presAssocID="{3BEE6B80-CC43-4865-B962-AA069F0C99C0}" presName="hierChild5" presStyleCnt="0"/>
      <dgm:spPr/>
    </dgm:pt>
    <dgm:pt modelId="{096764DA-0806-458D-897B-D6BE13E21C94}" type="pres">
      <dgm:prSet presAssocID="{8AC3E5FD-235C-43EF-B436-91A5C9B8F599}" presName="Name37" presStyleLbl="parChTrans1D2" presStyleIdx="3" presStyleCnt="7"/>
      <dgm:spPr/>
    </dgm:pt>
    <dgm:pt modelId="{59E6CDC4-3AEC-41AF-87D8-457966B6F50C}" type="pres">
      <dgm:prSet presAssocID="{4CF9C1A9-B300-4C5F-BF82-9A0FE102AE17}" presName="hierRoot2" presStyleCnt="0">
        <dgm:presLayoutVars>
          <dgm:hierBranch val="init"/>
        </dgm:presLayoutVars>
      </dgm:prSet>
      <dgm:spPr/>
    </dgm:pt>
    <dgm:pt modelId="{EA6CCBBD-0DEF-4B11-B402-523CE33D5B18}" type="pres">
      <dgm:prSet presAssocID="{4CF9C1A9-B300-4C5F-BF82-9A0FE102AE17}" presName="rootComposite" presStyleCnt="0"/>
      <dgm:spPr/>
    </dgm:pt>
    <dgm:pt modelId="{6620F6D9-A3A5-4799-9B1D-16997D2E1D7A}" type="pres">
      <dgm:prSet presAssocID="{4CF9C1A9-B300-4C5F-BF82-9A0FE102AE17}" presName="rootText" presStyleLbl="node1" presStyleIdx="3" presStyleCnt="6">
        <dgm:presLayoutVars>
          <dgm:chMax/>
          <dgm:chPref val="3"/>
        </dgm:presLayoutVars>
      </dgm:prSet>
      <dgm:spPr/>
    </dgm:pt>
    <dgm:pt modelId="{1EB23E97-54D9-4062-941D-A78D46A43447}" type="pres">
      <dgm:prSet presAssocID="{4CF9C1A9-B300-4C5F-BF82-9A0FE102AE17}" presName="titleText2" presStyleLbl="fgAcc1" presStyleIdx="3" presStyleCnt="6" custLinFactNeighborX="-18575" custLinFactNeighborY="91225">
        <dgm:presLayoutVars>
          <dgm:chMax val="0"/>
          <dgm:chPref val="0"/>
        </dgm:presLayoutVars>
      </dgm:prSet>
      <dgm:spPr/>
    </dgm:pt>
    <dgm:pt modelId="{5D49950D-094D-46A1-8901-306BB5CA0BCA}" type="pres">
      <dgm:prSet presAssocID="{4CF9C1A9-B300-4C5F-BF82-9A0FE102AE17}" presName="rootConnector" presStyleLbl="node2" presStyleIdx="0" presStyleCnt="0"/>
      <dgm:spPr/>
    </dgm:pt>
    <dgm:pt modelId="{FC64E35F-459D-459B-B9E9-C1AD3E196626}" type="pres">
      <dgm:prSet presAssocID="{4CF9C1A9-B300-4C5F-BF82-9A0FE102AE17}" presName="hierChild4" presStyleCnt="0"/>
      <dgm:spPr/>
    </dgm:pt>
    <dgm:pt modelId="{5644B562-0663-40D0-BCE1-2D09F3ED478F}" type="pres">
      <dgm:prSet presAssocID="{4CF9C1A9-B300-4C5F-BF82-9A0FE102AE17}" presName="hierChild5" presStyleCnt="0"/>
      <dgm:spPr/>
    </dgm:pt>
    <dgm:pt modelId="{E1F0062A-697C-47AF-9589-61D7A8FA98AD}" type="pres">
      <dgm:prSet presAssocID="{D6AB2B9C-6F9C-4435-A66F-939AE1E6601E}" presName="Name37" presStyleLbl="parChTrans1D2" presStyleIdx="4" presStyleCnt="7"/>
      <dgm:spPr/>
    </dgm:pt>
    <dgm:pt modelId="{8AC6D54C-9E34-4988-8284-0C0F739FA891}" type="pres">
      <dgm:prSet presAssocID="{39B87DDF-59FE-408D-8276-D6D43AB68970}" presName="hierRoot2" presStyleCnt="0">
        <dgm:presLayoutVars>
          <dgm:hierBranch val="init"/>
        </dgm:presLayoutVars>
      </dgm:prSet>
      <dgm:spPr/>
    </dgm:pt>
    <dgm:pt modelId="{4D01CDD1-B840-4B46-825E-14916AAB7D99}" type="pres">
      <dgm:prSet presAssocID="{39B87DDF-59FE-408D-8276-D6D43AB68970}" presName="rootComposite" presStyleCnt="0"/>
      <dgm:spPr/>
    </dgm:pt>
    <dgm:pt modelId="{A250D90C-E785-4E08-8852-9D81F0397B9E}" type="pres">
      <dgm:prSet presAssocID="{39B87DDF-59FE-408D-8276-D6D43AB68970}" presName="rootText" presStyleLbl="node1" presStyleIdx="4" presStyleCnt="6">
        <dgm:presLayoutVars>
          <dgm:chMax/>
          <dgm:chPref val="3"/>
        </dgm:presLayoutVars>
      </dgm:prSet>
      <dgm:spPr/>
    </dgm:pt>
    <dgm:pt modelId="{F23B0344-103F-47C4-9F94-84E8C62B2CB8}" type="pres">
      <dgm:prSet presAssocID="{39B87DDF-59FE-408D-8276-D6D43AB68970}" presName="titleText2" presStyleLbl="fgAcc1" presStyleIdx="4" presStyleCnt="6" custLinFactNeighborX="-16698" custLinFactNeighborY="91226">
        <dgm:presLayoutVars>
          <dgm:chMax val="0"/>
          <dgm:chPref val="0"/>
        </dgm:presLayoutVars>
      </dgm:prSet>
      <dgm:spPr/>
    </dgm:pt>
    <dgm:pt modelId="{CDBED81F-926A-4699-A3D9-A5243ECD7F4A}" type="pres">
      <dgm:prSet presAssocID="{39B87DDF-59FE-408D-8276-D6D43AB68970}" presName="rootConnector" presStyleLbl="node2" presStyleIdx="0" presStyleCnt="0"/>
      <dgm:spPr/>
    </dgm:pt>
    <dgm:pt modelId="{454D1376-E6F7-4F0E-9049-5BF62C9841D5}" type="pres">
      <dgm:prSet presAssocID="{39B87DDF-59FE-408D-8276-D6D43AB68970}" presName="hierChild4" presStyleCnt="0"/>
      <dgm:spPr/>
    </dgm:pt>
    <dgm:pt modelId="{80FF4C69-5B58-45C6-8349-97486EC56A26}" type="pres">
      <dgm:prSet presAssocID="{39B87DDF-59FE-408D-8276-D6D43AB68970}" presName="hierChild5" presStyleCnt="0"/>
      <dgm:spPr/>
    </dgm:pt>
    <dgm:pt modelId="{B70292A6-275C-4C88-B50E-6CDC6C5BA181}" type="pres">
      <dgm:prSet presAssocID="{6185ACA6-5072-4F1B-8A9C-02A21CABAB7D}" presName="Name37" presStyleLbl="parChTrans1D2" presStyleIdx="5" presStyleCnt="7"/>
      <dgm:spPr/>
    </dgm:pt>
    <dgm:pt modelId="{0A1F7E1B-CD68-4EA7-823F-CCEA3051E109}" type="pres">
      <dgm:prSet presAssocID="{2E77084F-CD22-4363-87FB-D634BEB29862}" presName="hierRoot2" presStyleCnt="0">
        <dgm:presLayoutVars>
          <dgm:hierBranch val="init"/>
        </dgm:presLayoutVars>
      </dgm:prSet>
      <dgm:spPr/>
    </dgm:pt>
    <dgm:pt modelId="{877A2F21-5B95-4D78-8C88-293431C86E07}" type="pres">
      <dgm:prSet presAssocID="{2E77084F-CD22-4363-87FB-D634BEB29862}" presName="rootComposite" presStyleCnt="0"/>
      <dgm:spPr/>
    </dgm:pt>
    <dgm:pt modelId="{81B15038-064C-43F1-AA98-E2D44BD88F93}" type="pres">
      <dgm:prSet presAssocID="{2E77084F-CD22-4363-87FB-D634BEB29862}" presName="rootText" presStyleLbl="node1" presStyleIdx="5" presStyleCnt="6">
        <dgm:presLayoutVars>
          <dgm:chMax/>
          <dgm:chPref val="3"/>
        </dgm:presLayoutVars>
      </dgm:prSet>
      <dgm:spPr/>
    </dgm:pt>
    <dgm:pt modelId="{FFFBBE36-8D89-460F-A3E2-FFDAE6F0FB4A}" type="pres">
      <dgm:prSet presAssocID="{2E77084F-CD22-4363-87FB-D634BEB29862}" presName="titleText2" presStyleLbl="fgAcc1" presStyleIdx="5" presStyleCnt="6" custLinFactNeighborX="-17688" custLinFactNeighborY="91226">
        <dgm:presLayoutVars>
          <dgm:chMax val="0"/>
          <dgm:chPref val="0"/>
        </dgm:presLayoutVars>
      </dgm:prSet>
      <dgm:spPr/>
    </dgm:pt>
    <dgm:pt modelId="{4384D822-6049-465B-BF76-D0769AE180BE}" type="pres">
      <dgm:prSet presAssocID="{2E77084F-CD22-4363-87FB-D634BEB29862}" presName="rootConnector" presStyleLbl="node2" presStyleIdx="0" presStyleCnt="0"/>
      <dgm:spPr/>
    </dgm:pt>
    <dgm:pt modelId="{44B6BE71-A995-4D7F-BC01-9F9190947E40}" type="pres">
      <dgm:prSet presAssocID="{2E77084F-CD22-4363-87FB-D634BEB29862}" presName="hierChild4" presStyleCnt="0"/>
      <dgm:spPr/>
    </dgm:pt>
    <dgm:pt modelId="{07DEE9EB-5DBA-419A-A3AB-E3042F3D20CE}" type="pres">
      <dgm:prSet presAssocID="{2E77084F-CD22-4363-87FB-D634BEB29862}" presName="hierChild5" presStyleCnt="0"/>
      <dgm:spPr/>
    </dgm:pt>
    <dgm:pt modelId="{3A50BC96-0471-4AD0-9E39-E990B81F5A58}" type="pres">
      <dgm:prSet presAssocID="{6183FBB3-0B14-4BB4-981A-1C461F1DEFE7}" presName="hierChild3" presStyleCnt="0"/>
      <dgm:spPr/>
    </dgm:pt>
    <dgm:pt modelId="{4D63FEF0-553B-45B5-8C13-18E886BAA141}" type="pres">
      <dgm:prSet presAssocID="{4D64113E-E2E1-4637-97D4-A2F1F336ED90}" presName="Name96" presStyleLbl="parChTrans1D2" presStyleIdx="6" presStyleCnt="7"/>
      <dgm:spPr/>
    </dgm:pt>
    <dgm:pt modelId="{17D75986-17CF-412B-A6BD-01CF5A201D90}" type="pres">
      <dgm:prSet presAssocID="{01C6F2B6-51AE-4649-853F-3038EAECA6B6}" presName="hierRoot3" presStyleCnt="0">
        <dgm:presLayoutVars>
          <dgm:hierBranch val="init"/>
        </dgm:presLayoutVars>
      </dgm:prSet>
      <dgm:spPr/>
    </dgm:pt>
    <dgm:pt modelId="{F55D8DDF-2996-4342-8077-6FD614979126}" type="pres">
      <dgm:prSet presAssocID="{01C6F2B6-51AE-4649-853F-3038EAECA6B6}" presName="rootComposite3" presStyleCnt="0"/>
      <dgm:spPr/>
    </dgm:pt>
    <dgm:pt modelId="{BE49F717-BF13-4638-8586-5AE138A303A6}" type="pres">
      <dgm:prSet presAssocID="{01C6F2B6-51AE-4649-853F-3038EAECA6B6}" presName="rootText3" presStyleLbl="asst1" presStyleIdx="0" presStyleCnt="1" custLinFactNeighborX="-60266" custLinFactNeighborY="-74785">
        <dgm:presLayoutVars>
          <dgm:chPref val="3"/>
        </dgm:presLayoutVars>
      </dgm:prSet>
      <dgm:spPr/>
    </dgm:pt>
    <dgm:pt modelId="{12277C8E-B041-403D-9C62-F4CCD9A18029}" type="pres">
      <dgm:prSet presAssocID="{01C6F2B6-51AE-4649-853F-3038EAECA6B6}" presName="titleText3" presStyleLbl="fgAcc2" presStyleIdx="0" presStyleCnt="1" custLinFactY="-100000" custLinFactNeighborX="-85248" custLinFactNeighborY="-161435">
        <dgm:presLayoutVars>
          <dgm:chMax val="0"/>
          <dgm:chPref val="0"/>
        </dgm:presLayoutVars>
      </dgm:prSet>
      <dgm:spPr/>
    </dgm:pt>
    <dgm:pt modelId="{9E5DF92D-2661-4DFD-AC2B-2D5C25A1CA18}" type="pres">
      <dgm:prSet presAssocID="{01C6F2B6-51AE-4649-853F-3038EAECA6B6}" presName="rootConnector3" presStyleLbl="asst1" presStyleIdx="0" presStyleCnt="1"/>
      <dgm:spPr/>
    </dgm:pt>
    <dgm:pt modelId="{C08D04D8-C3AD-4198-A262-E833DE04CA29}" type="pres">
      <dgm:prSet presAssocID="{01C6F2B6-51AE-4649-853F-3038EAECA6B6}" presName="hierChild6" presStyleCnt="0"/>
      <dgm:spPr/>
    </dgm:pt>
    <dgm:pt modelId="{D862A476-FAFD-4617-8F31-C3F80AB12C7F}" type="pres">
      <dgm:prSet presAssocID="{01C6F2B6-51AE-4649-853F-3038EAECA6B6}" presName="hierChild7" presStyleCnt="0"/>
      <dgm:spPr/>
    </dgm:pt>
  </dgm:ptLst>
  <dgm:cxnLst>
    <dgm:cxn modelId="{4E3AAD00-C6C2-4757-B701-4F9900949864}" type="presOf" srcId="{4FF63C5C-A1D5-486F-AC6F-A571D072739B}" destId="{EDF26609-3AE7-4AEB-8A47-0B21B6004E75}" srcOrd="0" destOrd="0" presId="urn:microsoft.com/office/officeart/2008/layout/NameandTitleOrganizationalChart#1"/>
    <dgm:cxn modelId="{C4B0200C-CD3E-452B-89E7-66FB7C1A0F11}" type="presOf" srcId="{2D87643B-CE83-42C5-B005-BD9DF72A1720}" destId="{41595238-D547-40A5-B94D-DE5A798707EA}" srcOrd="0" destOrd="0" presId="urn:microsoft.com/office/officeart/2008/layout/NameandTitleOrganizationalChart#1"/>
    <dgm:cxn modelId="{D22C8811-E531-4300-819C-40151C53F653}" type="presOf" srcId="{F83E8423-8D9C-4C12-9B6D-5A7D77AF7D6D}" destId="{1EB23E97-54D9-4062-941D-A78D46A43447}" srcOrd="0" destOrd="0" presId="urn:microsoft.com/office/officeart/2008/layout/NameandTitleOrganizationalChart#1"/>
    <dgm:cxn modelId="{88431B15-9B03-42A5-904D-88BEE90DD963}" type="presOf" srcId="{4CF9C1A9-B300-4C5F-BF82-9A0FE102AE17}" destId="{5D49950D-094D-46A1-8901-306BB5CA0BCA}" srcOrd="2" destOrd="0" presId="urn:microsoft.com/office/officeart/2008/layout/NameandTitleOrganizationalChart#1"/>
    <dgm:cxn modelId="{BDBEB615-656D-4819-B3FA-F3C3B9663DC6}" type="presOf" srcId="{4B9DFB93-0FA5-42BB-A1D3-5C167E7C7B54}" destId="{8D8BDD39-4E12-4201-B021-04F4209303E6}" srcOrd="1" destOrd="0" presId="urn:microsoft.com/office/officeart/2008/layout/NameandTitleOrganizationalChart#1"/>
    <dgm:cxn modelId="{3C484B17-CF01-4D8A-BFC7-21C416C3964F}" type="presOf" srcId="{4CF9C1A9-B300-4C5F-BF82-9A0FE102AE17}" destId="{6620F6D9-A3A5-4799-9B1D-16997D2E1D7A}" srcOrd="1" destOrd="0" presId="urn:microsoft.com/office/officeart/2008/layout/NameandTitleOrganizationalChart#1"/>
    <dgm:cxn modelId="{D04E501C-6B4D-4A9C-A2F4-79B58C88DB9A}" type="presOf" srcId="{6185ACA6-5072-4F1B-8A9C-02A21CABAB7D}" destId="{B70292A6-275C-4C88-B50E-6CDC6C5BA181}" srcOrd="0" destOrd="0" presId="urn:microsoft.com/office/officeart/2008/layout/NameandTitleOrganizationalChart#1"/>
    <dgm:cxn modelId="{0AB57E2D-0908-400C-9D0D-4B3115A75D23}" type="presOf" srcId="{D6AB2B9C-6F9C-4435-A66F-939AE1E6601E}" destId="{E1F0062A-697C-47AF-9589-61D7A8FA98AD}" srcOrd="0" destOrd="0" presId="urn:microsoft.com/office/officeart/2008/layout/NameandTitleOrganizationalChart#1"/>
    <dgm:cxn modelId="{EBB88F39-F4CC-409C-879A-43AE8A31755D}" srcId="{6183FBB3-0B14-4BB4-981A-1C461F1DEFE7}" destId="{3BEE6B80-CC43-4865-B962-AA069F0C99C0}" srcOrd="3" destOrd="0" parTransId="{401DE3FD-7795-4114-8B0B-FB34C61B2D3A}" sibTransId="{66C92FB2-D4AB-42B2-9625-838CC02C68CC}"/>
    <dgm:cxn modelId="{313AA261-9901-416B-AA3B-AE90BF651661}" type="presOf" srcId="{54E3BC55-E36F-47E6-B3C9-A0C05A5CB3B5}" destId="{8396644D-EAB9-4C98-BAB8-F70B3620C257}" srcOrd="0" destOrd="0" presId="urn:microsoft.com/office/officeart/2008/layout/NameandTitleOrganizationalChart#1"/>
    <dgm:cxn modelId="{1C995664-E37B-41C8-AF67-1D549E82D66E}" type="presOf" srcId="{3BEE6B80-CC43-4865-B962-AA069F0C99C0}" destId="{0D0D9318-DCAA-4813-8FF7-B5F03EFD5F30}" srcOrd="1" destOrd="0" presId="urn:microsoft.com/office/officeart/2008/layout/NameandTitleOrganizationalChart#1"/>
    <dgm:cxn modelId="{D3315046-0C0F-412B-9E8F-05255008F887}" type="presOf" srcId="{39B87DDF-59FE-408D-8276-D6D43AB68970}" destId="{4D01CDD1-B840-4B46-825E-14916AAB7D99}" srcOrd="0" destOrd="0" presId="urn:microsoft.com/office/officeart/2008/layout/NameandTitleOrganizationalChart#1"/>
    <dgm:cxn modelId="{53F59966-0D69-45CD-BDAA-9191BDD16389}" type="presOf" srcId="{C5AE0180-D0F5-4836-8CC2-780753BD79D5}" destId="{F9A1E6D2-67CB-438C-98E1-A3DD2C40B44E}" srcOrd="0" destOrd="0" presId="urn:microsoft.com/office/officeart/2008/layout/NameandTitleOrganizationalChart#1"/>
    <dgm:cxn modelId="{43A69A46-1954-4E0F-BAC2-463D902F9CA7}" type="presOf" srcId="{3BEE6B80-CC43-4865-B962-AA069F0C99C0}" destId="{36568829-339E-46E9-A273-A53290920749}" srcOrd="0" destOrd="0" presId="urn:microsoft.com/office/officeart/2008/layout/NameandTitleOrganizationalChart#1"/>
    <dgm:cxn modelId="{3A60FE67-59D4-411F-A497-AD34B768BF2C}" type="presOf" srcId="{8AC3E5FD-235C-43EF-B436-91A5C9B8F599}" destId="{096764DA-0806-458D-897B-D6BE13E21C94}" srcOrd="0" destOrd="0" presId="urn:microsoft.com/office/officeart/2008/layout/NameandTitleOrganizationalChart#1"/>
    <dgm:cxn modelId="{BD5BFF67-10FE-4FA9-8AAA-E243A4B1B759}" type="presOf" srcId="{01C6F2B6-51AE-4649-853F-3038EAECA6B6}" destId="{9E5DF92D-2661-4DFD-AC2B-2D5C25A1CA18}" srcOrd="2" destOrd="0" presId="urn:microsoft.com/office/officeart/2008/layout/NameandTitleOrganizationalChart#1"/>
    <dgm:cxn modelId="{A5AD6268-B4D6-418A-AFB0-0E779B124435}" type="presOf" srcId="{2E77084F-CD22-4363-87FB-D634BEB29862}" destId="{4384D822-6049-465B-BF76-D0769AE180BE}" srcOrd="2" destOrd="0" presId="urn:microsoft.com/office/officeart/2008/layout/NameandTitleOrganizationalChart#1"/>
    <dgm:cxn modelId="{F32CDF68-3EFF-4153-8C9B-F25B712A654C}" srcId="{6183FBB3-0B14-4BB4-981A-1C461F1DEFE7}" destId="{C5AE0180-D0F5-4836-8CC2-780753BD79D5}" srcOrd="1" destOrd="0" parTransId="{267A2833-F398-467B-AA15-EDDA59D13BEE}" sibTransId="{9BB88952-DC87-4C5F-8F6C-A8F7D725B98F}"/>
    <dgm:cxn modelId="{20A9ED68-30C6-4DDE-8CFF-E5B201ACC932}" type="presOf" srcId="{4CF9C1A9-B300-4C5F-BF82-9A0FE102AE17}" destId="{EA6CCBBD-0DEF-4B11-B402-523CE33D5B18}" srcOrd="0" destOrd="0" presId="urn:microsoft.com/office/officeart/2008/layout/NameandTitleOrganizationalChart#1"/>
    <dgm:cxn modelId="{DA07426B-2AD0-414D-975B-0881599B7B0F}" type="presOf" srcId="{39B87DDF-59FE-408D-8276-D6D43AB68970}" destId="{CDBED81F-926A-4699-A3D9-A5243ECD7F4A}" srcOrd="2" destOrd="0" presId="urn:microsoft.com/office/officeart/2008/layout/NameandTitleOrganizationalChart#1"/>
    <dgm:cxn modelId="{2FBDC74C-56C0-4320-BFE5-380ACC5CAAA5}" type="presOf" srcId="{6183FBB3-0B14-4BB4-981A-1C461F1DEFE7}" destId="{DD999046-98A3-4047-B006-D6B97D745722}" srcOrd="1" destOrd="0" presId="urn:microsoft.com/office/officeart/2008/layout/NameandTitleOrganizationalChart#1"/>
    <dgm:cxn modelId="{BA01D24F-1196-458C-A03C-5E5829EE9A6D}" type="presOf" srcId="{C5AE0180-D0F5-4836-8CC2-780753BD79D5}" destId="{FF05A80A-60DD-4F95-A383-481C71573C0A}" srcOrd="2" destOrd="0" presId="urn:microsoft.com/office/officeart/2008/layout/NameandTitleOrganizationalChart#1"/>
    <dgm:cxn modelId="{9C066A70-7C57-491F-B51A-BC4CA44AB6B0}" type="presOf" srcId="{3BEE6B80-CC43-4865-B962-AA069F0C99C0}" destId="{D26924E5-A8B0-42AA-9710-9100FD074453}" srcOrd="2" destOrd="0" presId="urn:microsoft.com/office/officeart/2008/layout/NameandTitleOrganizationalChart#1"/>
    <dgm:cxn modelId="{AA192E73-2C0E-4E41-8F82-D5BC76E0AA6A}" srcId="{54E3BC55-E36F-47E6-B3C9-A0C05A5CB3B5}" destId="{6183FBB3-0B14-4BB4-981A-1C461F1DEFE7}" srcOrd="0" destOrd="0" parTransId="{C7A76011-5842-4AE3-9732-FC82188C03E1}" sibTransId="{5C107285-82F8-4310-9815-AB827FF79E84}"/>
    <dgm:cxn modelId="{CBF45473-75E3-4AD8-B000-8238CCCBF8CE}" type="presOf" srcId="{01C6F2B6-51AE-4649-853F-3038EAECA6B6}" destId="{F55D8DDF-2996-4342-8077-6FD614979126}" srcOrd="0" destOrd="0" presId="urn:microsoft.com/office/officeart/2008/layout/NameandTitleOrganizationalChart#1"/>
    <dgm:cxn modelId="{4EE3D176-8443-40C4-A5CD-93FC36B055AC}" type="presOf" srcId="{DD57DCDD-6138-44FC-B828-88C88F8EE4D0}" destId="{12277C8E-B041-403D-9C62-F4CCD9A18029}" srcOrd="0" destOrd="0" presId="urn:microsoft.com/office/officeart/2008/layout/NameandTitleOrganizationalChart#1"/>
    <dgm:cxn modelId="{3A63C478-03E7-45AC-9CC5-EB3E235DB046}" type="presOf" srcId="{4B9DFB93-0FA5-42BB-A1D3-5C167E7C7B54}" destId="{D07B296D-5FC0-45E6-9385-70FD6B6E836D}" srcOrd="0" destOrd="0" presId="urn:microsoft.com/office/officeart/2008/layout/NameandTitleOrganizationalChart#1"/>
    <dgm:cxn modelId="{0BAB8A7A-4CD1-4B95-8309-4017D7562EC3}" type="presOf" srcId="{C5AE0180-D0F5-4836-8CC2-780753BD79D5}" destId="{27C35348-A624-4DBF-AEF3-D4F438B5A269}" srcOrd="1" destOrd="0" presId="urn:microsoft.com/office/officeart/2008/layout/NameandTitleOrganizationalChart#1"/>
    <dgm:cxn modelId="{1EC2787B-6E95-485E-92BE-6361701AA542}" type="presOf" srcId="{6183FBB3-0B14-4BB4-981A-1C461F1DEFE7}" destId="{95D2427B-682C-4E66-B040-DE46D60BDCCB}" srcOrd="0" destOrd="0" presId="urn:microsoft.com/office/officeart/2008/layout/NameandTitleOrganizationalChart#1"/>
    <dgm:cxn modelId="{CE3E0783-676A-45AD-81CF-C88319BCCE45}" type="presOf" srcId="{66C92FB2-D4AB-42B2-9625-838CC02C68CC}" destId="{EE422362-CCAF-4517-BFDB-B0BD81B74EE1}" srcOrd="0" destOrd="0" presId="urn:microsoft.com/office/officeart/2008/layout/NameandTitleOrganizationalChart#1"/>
    <dgm:cxn modelId="{A2804583-38A3-42C5-8478-4E5401273A48}" type="presOf" srcId="{267A2833-F398-467B-AA15-EDDA59D13BEE}" destId="{71A18B58-7533-4045-A11A-6DEF6192B4F5}" srcOrd="0" destOrd="0" presId="urn:microsoft.com/office/officeart/2008/layout/NameandTitleOrganizationalChart#1"/>
    <dgm:cxn modelId="{1438F692-AECB-4ED6-8B2B-C0C483E0F5C4}" type="presOf" srcId="{2F6F97F7-F7A5-4684-9817-8F8079579D3E}" destId="{F23B0344-103F-47C4-9F94-84E8C62B2CB8}" srcOrd="0" destOrd="0" presId="urn:microsoft.com/office/officeart/2008/layout/NameandTitleOrganizationalChart#1"/>
    <dgm:cxn modelId="{8DED9B98-C265-4495-88B8-79B73A7D91F6}" type="presOf" srcId="{2E77084F-CD22-4363-87FB-D634BEB29862}" destId="{81B15038-064C-43F1-AA98-E2D44BD88F93}" srcOrd="1" destOrd="0" presId="urn:microsoft.com/office/officeart/2008/layout/NameandTitleOrganizationalChart#1"/>
    <dgm:cxn modelId="{25D4AA99-00DD-4099-89CC-0DE846A89DBD}" type="presOf" srcId="{A99EEA6E-288D-466A-A676-1FF9E4BD8A66}" destId="{FFFBBE36-8D89-460F-A3E2-FFDAE6F0FB4A}" srcOrd="0" destOrd="0" presId="urn:microsoft.com/office/officeart/2008/layout/NameandTitleOrganizationalChart#1"/>
    <dgm:cxn modelId="{18DD819D-FF68-4BD7-A014-B27394A3E424}" type="presOf" srcId="{39B87DDF-59FE-408D-8276-D6D43AB68970}" destId="{A250D90C-E785-4E08-8852-9D81F0397B9E}" srcOrd="1" destOrd="0" presId="urn:microsoft.com/office/officeart/2008/layout/NameandTitleOrganizationalChart#1"/>
    <dgm:cxn modelId="{07F162A1-7C9C-4E4D-9F11-6E8D4A95460D}" type="presOf" srcId="{4B9DFB93-0FA5-42BB-A1D3-5C167E7C7B54}" destId="{E1D8326B-51DB-4419-95FF-E12DDF0F5B3F}" srcOrd="2" destOrd="0" presId="urn:microsoft.com/office/officeart/2008/layout/NameandTitleOrganizationalChart#1"/>
    <dgm:cxn modelId="{978EB3AE-115E-4D17-A455-36680F134434}" type="presOf" srcId="{4D64113E-E2E1-4637-97D4-A2F1F336ED90}" destId="{4D63FEF0-553B-45B5-8C13-18E886BAA141}" srcOrd="0" destOrd="0" presId="urn:microsoft.com/office/officeart/2008/layout/NameandTitleOrganizationalChart#1"/>
    <dgm:cxn modelId="{3BC3ACBB-1177-4512-A9AC-BB17318BA7AF}" type="presOf" srcId="{01C6F2B6-51AE-4649-853F-3038EAECA6B6}" destId="{BE49F717-BF13-4638-8586-5AE138A303A6}" srcOrd="1" destOrd="0" presId="urn:microsoft.com/office/officeart/2008/layout/NameandTitleOrganizationalChart#1"/>
    <dgm:cxn modelId="{AA7E97BD-E2A1-461B-A535-655DF32489FE}" type="presOf" srcId="{5C107285-82F8-4310-9815-AB827FF79E84}" destId="{78027DEF-80E3-40B6-ABE2-B738E5777961}" srcOrd="0" destOrd="0" presId="urn:microsoft.com/office/officeart/2008/layout/NameandTitleOrganizationalChart#1"/>
    <dgm:cxn modelId="{51EB78BF-92CD-47EB-A92C-8699C246B22B}" srcId="{6183FBB3-0B14-4BB4-981A-1C461F1DEFE7}" destId="{39B87DDF-59FE-408D-8276-D6D43AB68970}" srcOrd="5" destOrd="0" parTransId="{D6AB2B9C-6F9C-4435-A66F-939AE1E6601E}" sibTransId="{2F6F97F7-F7A5-4684-9817-8F8079579D3E}"/>
    <dgm:cxn modelId="{B42863C2-C21E-4C9C-A7C5-1549E91AC258}" srcId="{6183FBB3-0B14-4BB4-981A-1C461F1DEFE7}" destId="{4B9DFB93-0FA5-42BB-A1D3-5C167E7C7B54}" srcOrd="2" destOrd="0" parTransId="{2D87643B-CE83-42C5-B005-BD9DF72A1720}" sibTransId="{4FF63C5C-A1D5-486F-AC6F-A571D072739B}"/>
    <dgm:cxn modelId="{D6B294C3-566F-43A8-9E8C-66C7DA28DAA1}" type="presOf" srcId="{6183FBB3-0B14-4BB4-981A-1C461F1DEFE7}" destId="{97F4C1D5-323B-48C9-BDE2-A1B072D90C99}" srcOrd="2" destOrd="0" presId="urn:microsoft.com/office/officeart/2008/layout/NameandTitleOrganizationalChart#1"/>
    <dgm:cxn modelId="{55338CCD-2AB2-4E23-9D32-CC9EDAAFB979}" srcId="{6183FBB3-0B14-4BB4-981A-1C461F1DEFE7}" destId="{01C6F2B6-51AE-4649-853F-3038EAECA6B6}" srcOrd="0" destOrd="0" parTransId="{4D64113E-E2E1-4637-97D4-A2F1F336ED90}" sibTransId="{DD57DCDD-6138-44FC-B828-88C88F8EE4D0}"/>
    <dgm:cxn modelId="{456909D2-F99C-41A1-92D1-7DFBC440A48B}" srcId="{6183FBB3-0B14-4BB4-981A-1C461F1DEFE7}" destId="{2E77084F-CD22-4363-87FB-D634BEB29862}" srcOrd="6" destOrd="0" parTransId="{6185ACA6-5072-4F1B-8A9C-02A21CABAB7D}" sibTransId="{A99EEA6E-288D-466A-A676-1FF9E4BD8A66}"/>
    <dgm:cxn modelId="{6A418BD7-E25F-4F4B-865C-5544E3EF87C0}" type="presOf" srcId="{401DE3FD-7795-4114-8B0B-FB34C61B2D3A}" destId="{D6E29589-151C-4EEB-81CE-3F0D7A097235}" srcOrd="0" destOrd="0" presId="urn:microsoft.com/office/officeart/2008/layout/NameandTitleOrganizationalChart#1"/>
    <dgm:cxn modelId="{B9616AE7-5F1A-4FFF-A3CB-67CD979688D1}" srcId="{6183FBB3-0B14-4BB4-981A-1C461F1DEFE7}" destId="{4CF9C1A9-B300-4C5F-BF82-9A0FE102AE17}" srcOrd="4" destOrd="0" parTransId="{8AC3E5FD-235C-43EF-B436-91A5C9B8F599}" sibTransId="{F83E8423-8D9C-4C12-9B6D-5A7D77AF7D6D}"/>
    <dgm:cxn modelId="{98515FF4-CD47-4E69-B249-D0968C7721B2}" type="presOf" srcId="{9BB88952-DC87-4C5F-8F6C-A8F7D725B98F}" destId="{297A7157-F9AE-4E32-96A7-8FD5D77A0D28}" srcOrd="0" destOrd="0" presId="urn:microsoft.com/office/officeart/2008/layout/NameandTitleOrganizationalChart#1"/>
    <dgm:cxn modelId="{B03610FF-F495-4DEE-BCC3-8B0BB1E8A323}" type="presOf" srcId="{2E77084F-CD22-4363-87FB-D634BEB29862}" destId="{877A2F21-5B95-4D78-8C88-293431C86E07}" srcOrd="0" destOrd="0" presId="urn:microsoft.com/office/officeart/2008/layout/NameandTitleOrganizationalChart#1"/>
    <dgm:cxn modelId="{A78EF14A-922B-4BE8-ADB4-48050843FD84}" type="presParOf" srcId="{8396644D-EAB9-4C98-BAB8-F70B3620C257}" destId="{473326DE-AB55-4039-BF1B-CCBB68DD5D79}" srcOrd="0" destOrd="0" presId="urn:microsoft.com/office/officeart/2008/layout/NameandTitleOrganizationalChart#1"/>
    <dgm:cxn modelId="{99A94D6E-3FE7-4FB2-A2EE-E623E9F82AA8}" type="presParOf" srcId="{473326DE-AB55-4039-BF1B-CCBB68DD5D79}" destId="{95D2427B-682C-4E66-B040-DE46D60BDCCB}" srcOrd="0" destOrd="0" presId="urn:microsoft.com/office/officeart/2008/layout/NameandTitleOrganizationalChart#1"/>
    <dgm:cxn modelId="{59ABCAB9-9D0C-42EB-BBA3-C5DB870B25C6}" type="presParOf" srcId="{95D2427B-682C-4E66-B040-DE46D60BDCCB}" destId="{DD999046-98A3-4047-B006-D6B97D745722}" srcOrd="0" destOrd="0" presId="urn:microsoft.com/office/officeart/2008/layout/NameandTitleOrganizationalChart#1"/>
    <dgm:cxn modelId="{883DB23A-0372-4E89-9AB5-5EB362405CED}" type="presParOf" srcId="{95D2427B-682C-4E66-B040-DE46D60BDCCB}" destId="{78027DEF-80E3-40B6-ABE2-B738E5777961}" srcOrd="1" destOrd="0" presId="urn:microsoft.com/office/officeart/2008/layout/NameandTitleOrganizationalChart#1"/>
    <dgm:cxn modelId="{033D455B-191C-4D1D-9312-C19D535D292B}" type="presParOf" srcId="{95D2427B-682C-4E66-B040-DE46D60BDCCB}" destId="{97F4C1D5-323B-48C9-BDE2-A1B072D90C99}" srcOrd="2" destOrd="0" presId="urn:microsoft.com/office/officeart/2008/layout/NameandTitleOrganizationalChart#1"/>
    <dgm:cxn modelId="{3B8319D0-D370-4E83-B805-4B6C84F0F372}" type="presParOf" srcId="{473326DE-AB55-4039-BF1B-CCBB68DD5D79}" destId="{127355D2-853F-49F4-8BC7-EBCCB1C3F2CA}" srcOrd="1" destOrd="0" presId="urn:microsoft.com/office/officeart/2008/layout/NameandTitleOrganizationalChart#1"/>
    <dgm:cxn modelId="{DE9C6AF7-5E00-41B7-9B87-CF0F74672F0B}" type="presParOf" srcId="{127355D2-853F-49F4-8BC7-EBCCB1C3F2CA}" destId="{71A18B58-7533-4045-A11A-6DEF6192B4F5}" srcOrd="0" destOrd="0" presId="urn:microsoft.com/office/officeart/2008/layout/NameandTitleOrganizationalChart#1"/>
    <dgm:cxn modelId="{68EB96D2-6BA0-4B3D-B482-ED32B54528D2}" type="presParOf" srcId="{127355D2-853F-49F4-8BC7-EBCCB1C3F2CA}" destId="{7CBED810-6DD0-4E32-9550-D17BA9FF9C7F}" srcOrd="1" destOrd="0" presId="urn:microsoft.com/office/officeart/2008/layout/NameandTitleOrganizationalChart#1"/>
    <dgm:cxn modelId="{C0443862-8B87-40EF-9376-E840B00FB155}" type="presParOf" srcId="{7CBED810-6DD0-4E32-9550-D17BA9FF9C7F}" destId="{F9A1E6D2-67CB-438C-98E1-A3DD2C40B44E}" srcOrd="0" destOrd="0" presId="urn:microsoft.com/office/officeart/2008/layout/NameandTitleOrganizationalChart#1"/>
    <dgm:cxn modelId="{60E34326-D678-4928-A650-4C6998888E55}" type="presParOf" srcId="{F9A1E6D2-67CB-438C-98E1-A3DD2C40B44E}" destId="{27C35348-A624-4DBF-AEF3-D4F438B5A269}" srcOrd="0" destOrd="0" presId="urn:microsoft.com/office/officeart/2008/layout/NameandTitleOrganizationalChart#1"/>
    <dgm:cxn modelId="{8E029941-B69B-4137-93B6-F8991F7602AD}" type="presParOf" srcId="{F9A1E6D2-67CB-438C-98E1-A3DD2C40B44E}" destId="{297A7157-F9AE-4E32-96A7-8FD5D77A0D28}" srcOrd="1" destOrd="0" presId="urn:microsoft.com/office/officeart/2008/layout/NameandTitleOrganizationalChart#1"/>
    <dgm:cxn modelId="{CA1B1A72-B3D8-4377-B647-1E783B8A3AB1}" type="presParOf" srcId="{F9A1E6D2-67CB-438C-98E1-A3DD2C40B44E}" destId="{FF05A80A-60DD-4F95-A383-481C71573C0A}" srcOrd="2" destOrd="0" presId="urn:microsoft.com/office/officeart/2008/layout/NameandTitleOrganizationalChart#1"/>
    <dgm:cxn modelId="{5EBAB165-96E0-4CCF-8962-305349E34196}" type="presParOf" srcId="{7CBED810-6DD0-4E32-9550-D17BA9FF9C7F}" destId="{4E7B7FDD-CD80-440E-8D74-487D2B88264B}" srcOrd="1" destOrd="0" presId="urn:microsoft.com/office/officeart/2008/layout/NameandTitleOrganizationalChart#1"/>
    <dgm:cxn modelId="{7FA78584-BEB3-4609-AA68-D82813D08CA0}" type="presParOf" srcId="{7CBED810-6DD0-4E32-9550-D17BA9FF9C7F}" destId="{03B89AB8-BCB3-435A-BB21-C72193709308}" srcOrd="2" destOrd="0" presId="urn:microsoft.com/office/officeart/2008/layout/NameandTitleOrganizationalChart#1"/>
    <dgm:cxn modelId="{60ADDEDE-37EE-4E07-A9CC-FD8600AD80F9}" type="presParOf" srcId="{127355D2-853F-49F4-8BC7-EBCCB1C3F2CA}" destId="{41595238-D547-40A5-B94D-DE5A798707EA}" srcOrd="2" destOrd="0" presId="urn:microsoft.com/office/officeart/2008/layout/NameandTitleOrganizationalChart#1"/>
    <dgm:cxn modelId="{77D3DDE0-0103-468D-9680-48D1CDE4F334}" type="presParOf" srcId="{127355D2-853F-49F4-8BC7-EBCCB1C3F2CA}" destId="{6D038B16-AAB3-4706-AE13-C7834B2E64AE}" srcOrd="3" destOrd="0" presId="urn:microsoft.com/office/officeart/2008/layout/NameandTitleOrganizationalChart#1"/>
    <dgm:cxn modelId="{DB17A3C6-110F-4942-9943-33680A62E17B}" type="presParOf" srcId="{6D038B16-AAB3-4706-AE13-C7834B2E64AE}" destId="{D07B296D-5FC0-45E6-9385-70FD6B6E836D}" srcOrd="0" destOrd="0" presId="urn:microsoft.com/office/officeart/2008/layout/NameandTitleOrganizationalChart#1"/>
    <dgm:cxn modelId="{B58939FC-6868-4472-89B6-21F88F3AE19F}" type="presParOf" srcId="{D07B296D-5FC0-45E6-9385-70FD6B6E836D}" destId="{8D8BDD39-4E12-4201-B021-04F4209303E6}" srcOrd="0" destOrd="0" presId="urn:microsoft.com/office/officeart/2008/layout/NameandTitleOrganizationalChart#1"/>
    <dgm:cxn modelId="{E28CC8C7-107C-4631-9A64-0D2D70035C80}" type="presParOf" srcId="{D07B296D-5FC0-45E6-9385-70FD6B6E836D}" destId="{EDF26609-3AE7-4AEB-8A47-0B21B6004E75}" srcOrd="1" destOrd="0" presId="urn:microsoft.com/office/officeart/2008/layout/NameandTitleOrganizationalChart#1"/>
    <dgm:cxn modelId="{845CE0DB-0342-4CD2-BF3A-8928C95C8D46}" type="presParOf" srcId="{D07B296D-5FC0-45E6-9385-70FD6B6E836D}" destId="{E1D8326B-51DB-4419-95FF-E12DDF0F5B3F}" srcOrd="2" destOrd="0" presId="urn:microsoft.com/office/officeart/2008/layout/NameandTitleOrganizationalChart#1"/>
    <dgm:cxn modelId="{8BD269F4-C4C2-4B4B-94E7-E9EEC66496DB}" type="presParOf" srcId="{6D038B16-AAB3-4706-AE13-C7834B2E64AE}" destId="{16A4C8B4-F730-4DDE-AB15-567ABD34B82B}" srcOrd="1" destOrd="0" presId="urn:microsoft.com/office/officeart/2008/layout/NameandTitleOrganizationalChart#1"/>
    <dgm:cxn modelId="{315067FA-33D5-4271-9754-ECAB50965538}" type="presParOf" srcId="{6D038B16-AAB3-4706-AE13-C7834B2E64AE}" destId="{1638F192-FB0D-4442-84B4-AD33B693D00C}" srcOrd="2" destOrd="0" presId="urn:microsoft.com/office/officeart/2008/layout/NameandTitleOrganizationalChart#1"/>
    <dgm:cxn modelId="{E753A719-538D-4F5C-9305-440A8479E895}" type="presParOf" srcId="{127355D2-853F-49F4-8BC7-EBCCB1C3F2CA}" destId="{D6E29589-151C-4EEB-81CE-3F0D7A097235}" srcOrd="4" destOrd="0" presId="urn:microsoft.com/office/officeart/2008/layout/NameandTitleOrganizationalChart#1"/>
    <dgm:cxn modelId="{62376139-1018-4853-968D-BADF1F8FD89C}" type="presParOf" srcId="{127355D2-853F-49F4-8BC7-EBCCB1C3F2CA}" destId="{5AB07745-EFC8-4ADB-AB6E-E15A2CC3E90C}" srcOrd="5" destOrd="0" presId="urn:microsoft.com/office/officeart/2008/layout/NameandTitleOrganizationalChart#1"/>
    <dgm:cxn modelId="{000F31F1-796E-419C-8139-8A005EB13D21}" type="presParOf" srcId="{5AB07745-EFC8-4ADB-AB6E-E15A2CC3E90C}" destId="{36568829-339E-46E9-A273-A53290920749}" srcOrd="0" destOrd="0" presId="urn:microsoft.com/office/officeart/2008/layout/NameandTitleOrganizationalChart#1"/>
    <dgm:cxn modelId="{9E554AD9-D273-45D2-A648-1D273A637F2E}" type="presParOf" srcId="{36568829-339E-46E9-A273-A53290920749}" destId="{0D0D9318-DCAA-4813-8FF7-B5F03EFD5F30}" srcOrd="0" destOrd="0" presId="urn:microsoft.com/office/officeart/2008/layout/NameandTitleOrganizationalChart#1"/>
    <dgm:cxn modelId="{BAA7B63B-2AC5-4EF5-8419-AE386CAE5594}" type="presParOf" srcId="{36568829-339E-46E9-A273-A53290920749}" destId="{EE422362-CCAF-4517-BFDB-B0BD81B74EE1}" srcOrd="1" destOrd="0" presId="urn:microsoft.com/office/officeart/2008/layout/NameandTitleOrganizationalChart#1"/>
    <dgm:cxn modelId="{582F27EE-4929-41A7-A098-57EB9C91662D}" type="presParOf" srcId="{36568829-339E-46E9-A273-A53290920749}" destId="{D26924E5-A8B0-42AA-9710-9100FD074453}" srcOrd="2" destOrd="0" presId="urn:microsoft.com/office/officeart/2008/layout/NameandTitleOrganizationalChart#1"/>
    <dgm:cxn modelId="{F89F5E5A-86A8-4DD7-BD2C-CB489ACEC17E}" type="presParOf" srcId="{5AB07745-EFC8-4ADB-AB6E-E15A2CC3E90C}" destId="{7D4884B3-B5F3-491A-8596-8E98AF80DDF6}" srcOrd="1" destOrd="0" presId="urn:microsoft.com/office/officeart/2008/layout/NameandTitleOrganizationalChart#1"/>
    <dgm:cxn modelId="{1074F226-8DB4-4167-B790-A8307D050A6C}" type="presParOf" srcId="{5AB07745-EFC8-4ADB-AB6E-E15A2CC3E90C}" destId="{B8F73CDF-94D3-4FE7-B851-6576F29064EC}" srcOrd="2" destOrd="0" presId="urn:microsoft.com/office/officeart/2008/layout/NameandTitleOrganizationalChart#1"/>
    <dgm:cxn modelId="{4C5EFBFF-66C9-4854-AD89-33859C7A79E7}" type="presParOf" srcId="{127355D2-853F-49F4-8BC7-EBCCB1C3F2CA}" destId="{096764DA-0806-458D-897B-D6BE13E21C94}" srcOrd="6" destOrd="0" presId="urn:microsoft.com/office/officeart/2008/layout/NameandTitleOrganizationalChart#1"/>
    <dgm:cxn modelId="{11A04DC4-7A3C-40D4-9A0D-E15C518FAC41}" type="presParOf" srcId="{127355D2-853F-49F4-8BC7-EBCCB1C3F2CA}" destId="{59E6CDC4-3AEC-41AF-87D8-457966B6F50C}" srcOrd="7" destOrd="0" presId="urn:microsoft.com/office/officeart/2008/layout/NameandTitleOrganizationalChart#1"/>
    <dgm:cxn modelId="{ADAEE049-4CA1-4F08-8E9C-943DA1CCDC93}" type="presParOf" srcId="{59E6CDC4-3AEC-41AF-87D8-457966B6F50C}" destId="{EA6CCBBD-0DEF-4B11-B402-523CE33D5B18}" srcOrd="0" destOrd="0" presId="urn:microsoft.com/office/officeart/2008/layout/NameandTitleOrganizationalChart#1"/>
    <dgm:cxn modelId="{67E85D1D-1DDB-4907-8E41-1464CBBE32F8}" type="presParOf" srcId="{EA6CCBBD-0DEF-4B11-B402-523CE33D5B18}" destId="{6620F6D9-A3A5-4799-9B1D-16997D2E1D7A}" srcOrd="0" destOrd="0" presId="urn:microsoft.com/office/officeart/2008/layout/NameandTitleOrganizationalChart#1"/>
    <dgm:cxn modelId="{5B1BF3B4-94D7-4D90-B430-D05B0DFC684D}" type="presParOf" srcId="{EA6CCBBD-0DEF-4B11-B402-523CE33D5B18}" destId="{1EB23E97-54D9-4062-941D-A78D46A43447}" srcOrd="1" destOrd="0" presId="urn:microsoft.com/office/officeart/2008/layout/NameandTitleOrganizationalChart#1"/>
    <dgm:cxn modelId="{A60C1D2A-1EB2-4375-876C-6FC977BBF227}" type="presParOf" srcId="{EA6CCBBD-0DEF-4B11-B402-523CE33D5B18}" destId="{5D49950D-094D-46A1-8901-306BB5CA0BCA}" srcOrd="2" destOrd="0" presId="urn:microsoft.com/office/officeart/2008/layout/NameandTitleOrganizationalChart#1"/>
    <dgm:cxn modelId="{A8DC9CE5-7655-433E-996D-FA6B5AE3DDA4}" type="presParOf" srcId="{59E6CDC4-3AEC-41AF-87D8-457966B6F50C}" destId="{FC64E35F-459D-459B-B9E9-C1AD3E196626}" srcOrd="1" destOrd="0" presId="urn:microsoft.com/office/officeart/2008/layout/NameandTitleOrganizationalChart#1"/>
    <dgm:cxn modelId="{19B44B5E-E0F3-4029-8366-E891A611FB21}" type="presParOf" srcId="{59E6CDC4-3AEC-41AF-87D8-457966B6F50C}" destId="{5644B562-0663-40D0-BCE1-2D09F3ED478F}" srcOrd="2" destOrd="0" presId="urn:microsoft.com/office/officeart/2008/layout/NameandTitleOrganizationalChart#1"/>
    <dgm:cxn modelId="{B2E34B9E-C3C7-4545-99A3-4970923CC4A2}" type="presParOf" srcId="{127355D2-853F-49F4-8BC7-EBCCB1C3F2CA}" destId="{E1F0062A-697C-47AF-9589-61D7A8FA98AD}" srcOrd="8" destOrd="0" presId="urn:microsoft.com/office/officeart/2008/layout/NameandTitleOrganizationalChart#1"/>
    <dgm:cxn modelId="{40A2D574-BBF1-4671-B087-9B2DBC2AE040}" type="presParOf" srcId="{127355D2-853F-49F4-8BC7-EBCCB1C3F2CA}" destId="{8AC6D54C-9E34-4988-8284-0C0F739FA891}" srcOrd="9" destOrd="0" presId="urn:microsoft.com/office/officeart/2008/layout/NameandTitleOrganizationalChart#1"/>
    <dgm:cxn modelId="{6F03A9DF-7AAB-4C72-884C-47F9F0570622}" type="presParOf" srcId="{8AC6D54C-9E34-4988-8284-0C0F739FA891}" destId="{4D01CDD1-B840-4B46-825E-14916AAB7D99}" srcOrd="0" destOrd="0" presId="urn:microsoft.com/office/officeart/2008/layout/NameandTitleOrganizationalChart#1"/>
    <dgm:cxn modelId="{6046C29A-3D9A-4226-A3D2-A1401912B536}" type="presParOf" srcId="{4D01CDD1-B840-4B46-825E-14916AAB7D99}" destId="{A250D90C-E785-4E08-8852-9D81F0397B9E}" srcOrd="0" destOrd="0" presId="urn:microsoft.com/office/officeart/2008/layout/NameandTitleOrganizationalChart#1"/>
    <dgm:cxn modelId="{CCA88153-5091-4266-B134-B026E9C8EA46}" type="presParOf" srcId="{4D01CDD1-B840-4B46-825E-14916AAB7D99}" destId="{F23B0344-103F-47C4-9F94-84E8C62B2CB8}" srcOrd="1" destOrd="0" presId="urn:microsoft.com/office/officeart/2008/layout/NameandTitleOrganizationalChart#1"/>
    <dgm:cxn modelId="{E8271BF0-5FA8-40C6-943F-E217DD6D143B}" type="presParOf" srcId="{4D01CDD1-B840-4B46-825E-14916AAB7D99}" destId="{CDBED81F-926A-4699-A3D9-A5243ECD7F4A}" srcOrd="2" destOrd="0" presId="urn:microsoft.com/office/officeart/2008/layout/NameandTitleOrganizationalChart#1"/>
    <dgm:cxn modelId="{0A17F8FD-9BC1-4EC4-A179-0776677B360C}" type="presParOf" srcId="{8AC6D54C-9E34-4988-8284-0C0F739FA891}" destId="{454D1376-E6F7-4F0E-9049-5BF62C9841D5}" srcOrd="1" destOrd="0" presId="urn:microsoft.com/office/officeart/2008/layout/NameandTitleOrganizationalChart#1"/>
    <dgm:cxn modelId="{39367730-30F2-4263-B29E-C56BEA40280B}" type="presParOf" srcId="{8AC6D54C-9E34-4988-8284-0C0F739FA891}" destId="{80FF4C69-5B58-45C6-8349-97486EC56A26}" srcOrd="2" destOrd="0" presId="urn:microsoft.com/office/officeart/2008/layout/NameandTitleOrganizationalChart#1"/>
    <dgm:cxn modelId="{E21EE8C8-D5B0-4EEE-A5A2-DB10B6F599B7}" type="presParOf" srcId="{127355D2-853F-49F4-8BC7-EBCCB1C3F2CA}" destId="{B70292A6-275C-4C88-B50E-6CDC6C5BA181}" srcOrd="10" destOrd="0" presId="urn:microsoft.com/office/officeart/2008/layout/NameandTitleOrganizationalChart#1"/>
    <dgm:cxn modelId="{553EAE73-4C4D-43F8-8369-B1C0215EAB4A}" type="presParOf" srcId="{127355D2-853F-49F4-8BC7-EBCCB1C3F2CA}" destId="{0A1F7E1B-CD68-4EA7-823F-CCEA3051E109}" srcOrd="11" destOrd="0" presId="urn:microsoft.com/office/officeart/2008/layout/NameandTitleOrganizationalChart#1"/>
    <dgm:cxn modelId="{3FA27A7C-4367-4033-BCF3-4457C00E32C5}" type="presParOf" srcId="{0A1F7E1B-CD68-4EA7-823F-CCEA3051E109}" destId="{877A2F21-5B95-4D78-8C88-293431C86E07}" srcOrd="0" destOrd="0" presId="urn:microsoft.com/office/officeart/2008/layout/NameandTitleOrganizationalChart#1"/>
    <dgm:cxn modelId="{64E427F9-305C-4886-B11A-46557E03493A}" type="presParOf" srcId="{877A2F21-5B95-4D78-8C88-293431C86E07}" destId="{81B15038-064C-43F1-AA98-E2D44BD88F93}" srcOrd="0" destOrd="0" presId="urn:microsoft.com/office/officeart/2008/layout/NameandTitleOrganizationalChart#1"/>
    <dgm:cxn modelId="{4B921B2A-B186-4864-BEE7-78FEAFAE91E9}" type="presParOf" srcId="{877A2F21-5B95-4D78-8C88-293431C86E07}" destId="{FFFBBE36-8D89-460F-A3E2-FFDAE6F0FB4A}" srcOrd="1" destOrd="0" presId="urn:microsoft.com/office/officeart/2008/layout/NameandTitleOrganizationalChart#1"/>
    <dgm:cxn modelId="{BE2BDA88-F395-4DE6-A142-2E775088A8B2}" type="presParOf" srcId="{877A2F21-5B95-4D78-8C88-293431C86E07}" destId="{4384D822-6049-465B-BF76-D0769AE180BE}" srcOrd="2" destOrd="0" presId="urn:microsoft.com/office/officeart/2008/layout/NameandTitleOrganizationalChart#1"/>
    <dgm:cxn modelId="{85776203-3BF5-4E05-AD6F-F64438B46180}" type="presParOf" srcId="{0A1F7E1B-CD68-4EA7-823F-CCEA3051E109}" destId="{44B6BE71-A995-4D7F-BC01-9F9190947E40}" srcOrd="1" destOrd="0" presId="urn:microsoft.com/office/officeart/2008/layout/NameandTitleOrganizationalChart#1"/>
    <dgm:cxn modelId="{767DCD10-DC02-403A-86F6-C69A940A9269}" type="presParOf" srcId="{0A1F7E1B-CD68-4EA7-823F-CCEA3051E109}" destId="{07DEE9EB-5DBA-419A-A3AB-E3042F3D20CE}" srcOrd="2" destOrd="0" presId="urn:microsoft.com/office/officeart/2008/layout/NameandTitleOrganizationalChart#1"/>
    <dgm:cxn modelId="{A44D9443-4265-48D9-93C0-2FD13AEAAADC}" type="presParOf" srcId="{473326DE-AB55-4039-BF1B-CCBB68DD5D79}" destId="{3A50BC96-0471-4AD0-9E39-E990B81F5A58}" srcOrd="2" destOrd="0" presId="urn:microsoft.com/office/officeart/2008/layout/NameandTitleOrganizationalChart#1"/>
    <dgm:cxn modelId="{87B45B02-0286-4C13-9F56-B47CE5E41CCB}" type="presParOf" srcId="{3A50BC96-0471-4AD0-9E39-E990B81F5A58}" destId="{4D63FEF0-553B-45B5-8C13-18E886BAA141}" srcOrd="0" destOrd="0" presId="urn:microsoft.com/office/officeart/2008/layout/NameandTitleOrganizationalChart#1"/>
    <dgm:cxn modelId="{8ADBB016-6484-4327-A35B-A7C01D6D2B1F}" type="presParOf" srcId="{3A50BC96-0471-4AD0-9E39-E990B81F5A58}" destId="{17D75986-17CF-412B-A6BD-01CF5A201D90}" srcOrd="1" destOrd="0" presId="urn:microsoft.com/office/officeart/2008/layout/NameandTitleOrganizationalChart#1"/>
    <dgm:cxn modelId="{CA2491A7-D244-4321-9CDC-89A6B7B5F6F6}" type="presParOf" srcId="{17D75986-17CF-412B-A6BD-01CF5A201D90}" destId="{F55D8DDF-2996-4342-8077-6FD614979126}" srcOrd="0" destOrd="0" presId="urn:microsoft.com/office/officeart/2008/layout/NameandTitleOrganizationalChart#1"/>
    <dgm:cxn modelId="{1C49E959-4E3A-42B6-8112-F1B27D068D95}" type="presParOf" srcId="{F55D8DDF-2996-4342-8077-6FD614979126}" destId="{BE49F717-BF13-4638-8586-5AE138A303A6}" srcOrd="0" destOrd="0" presId="urn:microsoft.com/office/officeart/2008/layout/NameandTitleOrganizationalChart#1"/>
    <dgm:cxn modelId="{3A0EAC91-19DE-4656-B7F5-AED21B107D45}" type="presParOf" srcId="{F55D8DDF-2996-4342-8077-6FD614979126}" destId="{12277C8E-B041-403D-9C62-F4CCD9A18029}" srcOrd="1" destOrd="0" presId="urn:microsoft.com/office/officeart/2008/layout/NameandTitleOrganizationalChart#1"/>
    <dgm:cxn modelId="{0FF23B59-BB0A-4DDC-8899-403CACEAE695}" type="presParOf" srcId="{F55D8DDF-2996-4342-8077-6FD614979126}" destId="{9E5DF92D-2661-4DFD-AC2B-2D5C25A1CA18}" srcOrd="2" destOrd="0" presId="urn:microsoft.com/office/officeart/2008/layout/NameandTitleOrganizationalChart#1"/>
    <dgm:cxn modelId="{A51F7F6D-AEBC-4747-BADA-ED55AA33F5C8}" type="presParOf" srcId="{17D75986-17CF-412B-A6BD-01CF5A201D90}" destId="{C08D04D8-C3AD-4198-A262-E833DE04CA29}" srcOrd="1" destOrd="0" presId="urn:microsoft.com/office/officeart/2008/layout/NameandTitleOrganizationalChart#1"/>
    <dgm:cxn modelId="{95FE509B-7673-4A5C-A8B1-05444F6020F9}" type="presParOf" srcId="{17D75986-17CF-412B-A6BD-01CF5A201D90}" destId="{D862A476-FAFD-4617-8F31-C3F80AB12C7F}" srcOrd="2" destOrd="0" presId="urn:microsoft.com/office/officeart/2008/layout/NameandTitleOrganizational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6730" cy="5417821"/>
        <a:chOff x="0" y="0"/>
        <a:chExt cx="8126730" cy="5417821"/>
      </a:xfrm>
    </dsp:grpSpPr>
    <dsp:sp modelId="{9F390997-DF26-43E5-B10C-F24D258C25FD}">
      <dsp:nvSpPr>
        <dsp:cNvPr id="3" name="单圆角矩形 2"/>
        <dsp:cNvSpPr/>
      </dsp:nvSpPr>
      <dsp:spPr bwMode="white">
        <a:xfrm rot="16200000">
          <a:off x="677227" y="-677227"/>
          <a:ext cx="2708911" cy="4063365"/>
        </a:xfrm>
        <a:prstGeom prst="round1Rect">
          <a:avLst/>
        </a:prstGeom>
      </dsp:spPr>
      <dsp:style>
        <a:lnRef idx="0">
          <a:schemeClr val="lt1"/>
        </a:lnRef>
        <a:fillRef idx="3">
          <a:schemeClr val="accent2"/>
        </a:fillRef>
        <a:effectRef idx="2">
          <a:scrgbClr r="0" g="0" b="0"/>
        </a:effectRef>
        <a:fontRef idx="minor">
          <a:schemeClr val="lt1"/>
        </a:fontRef>
      </dsp:style>
      <dsp:txBody>
        <a:bodyPr rot="5400000"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b="1" dirty="0"/>
            <a:t>研发费用归集口径是否准确</a:t>
          </a:r>
          <a:endParaRPr lang="zh-CN" altLang="en-US" b="1" dirty="0"/>
        </a:p>
      </dsp:txBody>
      <dsp:txXfrm rot="16200000">
        <a:off x="677227" y="-677227"/>
        <a:ext cx="2708911" cy="4063365"/>
      </dsp:txXfrm>
    </dsp:sp>
    <dsp:sp modelId="{D7F94E03-5AFC-487C-BE02-8C4AFF95AC98}">
      <dsp:nvSpPr>
        <dsp:cNvPr id="4" name="单圆角矩形 3"/>
        <dsp:cNvSpPr/>
      </dsp:nvSpPr>
      <dsp:spPr bwMode="white">
        <a:xfrm>
          <a:off x="4063365" y="0"/>
          <a:ext cx="4063365" cy="2708911"/>
        </a:xfrm>
        <a:prstGeom prst="round1Rect">
          <a:avLst/>
        </a:prstGeom>
      </dsp:spPr>
      <dsp:style>
        <a:lnRef idx="0">
          <a:schemeClr val="lt1"/>
        </a:lnRef>
        <a:fillRef idx="3">
          <a:schemeClr val="accent3"/>
        </a:fillRef>
        <a:effectRef idx="2">
          <a:scrgbClr r="0" g="0" b="0"/>
        </a:effectRef>
        <a:fontRef idx="minor">
          <a:schemeClr val="lt1"/>
        </a:fontRef>
      </dsp:style>
      <dsp:txBody>
        <a:bodyPr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b="1" dirty="0"/>
            <a:t>是否属于规定的范围</a:t>
          </a:r>
          <a:endParaRPr lang="zh-CN" altLang="en-US" b="1" dirty="0"/>
        </a:p>
      </dsp:txBody>
      <dsp:txXfrm>
        <a:off x="4063365" y="0"/>
        <a:ext cx="4063365" cy="2708911"/>
      </dsp:txXfrm>
    </dsp:sp>
    <dsp:sp modelId="{4ADAE7E8-66F4-4A0C-AC7C-B7030029F227}">
      <dsp:nvSpPr>
        <dsp:cNvPr id="5" name="单圆角矩形 4"/>
        <dsp:cNvSpPr/>
      </dsp:nvSpPr>
      <dsp:spPr bwMode="white">
        <a:xfrm rot="10800000">
          <a:off x="0" y="2708911"/>
          <a:ext cx="4063365" cy="2708911"/>
        </a:xfrm>
        <a:prstGeom prst="round1Rect">
          <a:avLst/>
        </a:prstGeom>
      </dsp:spPr>
      <dsp:style>
        <a:lnRef idx="0">
          <a:schemeClr val="lt1"/>
        </a:lnRef>
        <a:fillRef idx="3">
          <a:schemeClr val="accent4"/>
        </a:fillRef>
        <a:effectRef idx="2">
          <a:scrgbClr r="0" g="0" b="0"/>
        </a:effectRef>
        <a:fontRef idx="minor">
          <a:schemeClr val="lt1"/>
        </a:fontRef>
      </dsp:style>
      <dsp:txBody>
        <a:bodyPr rot="10800000"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b="1" dirty="0"/>
            <a:t>是否合理分摊</a:t>
          </a:r>
          <a:endParaRPr lang="zh-CN" altLang="en-US" b="1" dirty="0"/>
        </a:p>
      </dsp:txBody>
      <dsp:txXfrm rot="10800000">
        <a:off x="0" y="2708911"/>
        <a:ext cx="4063365" cy="2708911"/>
      </dsp:txXfrm>
    </dsp:sp>
    <dsp:sp modelId="{B6FE0918-04B4-40AC-9ACB-1EDF0AB1263D}">
      <dsp:nvSpPr>
        <dsp:cNvPr id="6" name="单圆角矩形 5"/>
        <dsp:cNvSpPr/>
      </dsp:nvSpPr>
      <dsp:spPr bwMode="white">
        <a:xfrm rot="5400000">
          <a:off x="4740592" y="2031683"/>
          <a:ext cx="2708911" cy="4063365"/>
        </a:xfrm>
        <a:prstGeom prst="round1Rect">
          <a:avLst/>
        </a:prstGeom>
      </dsp:spPr>
      <dsp:style>
        <a:lnRef idx="0">
          <a:schemeClr val="lt1"/>
        </a:lnRef>
        <a:fillRef idx="3">
          <a:schemeClr val="accent5"/>
        </a:fillRef>
        <a:effectRef idx="2">
          <a:scrgbClr r="0" g="0" b="0"/>
        </a:effectRef>
        <a:fontRef idx="minor">
          <a:schemeClr val="lt1"/>
        </a:fontRef>
      </dsp:style>
      <dsp:txBody>
        <a:bodyPr rot="-5400000"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b="1" dirty="0"/>
            <a:t>研发形成收入是否调减</a:t>
          </a:r>
          <a:endParaRPr lang="zh-CN" altLang="en-US" b="1" dirty="0"/>
        </a:p>
      </dsp:txBody>
      <dsp:txXfrm rot="5400000">
        <a:off x="4740592" y="2031683"/>
        <a:ext cx="2708911" cy="4063365"/>
      </dsp:txXfrm>
    </dsp:sp>
    <dsp:sp modelId="{5F51A4EE-1C27-4BDF-8F22-978B82CD775E}">
      <dsp:nvSpPr>
        <dsp:cNvPr id="7" name="圆角矩形 6"/>
        <dsp:cNvSpPr/>
      </dsp:nvSpPr>
      <dsp:spPr bwMode="white">
        <a:xfrm>
          <a:off x="2844356" y="2031683"/>
          <a:ext cx="2438019" cy="1354455"/>
        </a:xfrm>
        <a:prstGeom prst="roundRect">
          <a:avLst/>
        </a:prstGeom>
      </dsp:spPr>
      <dsp:style>
        <a:lnRef idx="0">
          <a:schemeClr val="lt1"/>
        </a:lnRef>
        <a:fillRef idx="3">
          <a:schemeClr val="accent2">
            <a:tint val="40000"/>
          </a:schemeClr>
        </a:fillRef>
        <a:effectRef idx="2">
          <a:scrgbClr r="0" g="0" b="0"/>
        </a:effectRef>
        <a:fontRef idx="minor"/>
      </dsp:style>
      <dsp:txBody>
        <a:bodyPr lIns="121920" tIns="121920" rIns="121920" bIns="1219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en-US" b="1" dirty="0">
              <a:solidFill>
                <a:schemeClr val="dk1"/>
              </a:solidFill>
            </a:rPr>
            <a:t>四个核算要求</a:t>
          </a:r>
          <a:endParaRPr>
            <a:solidFill>
              <a:schemeClr val="dk1"/>
            </a:solidFill>
          </a:endParaRPr>
        </a:p>
      </dsp:txBody>
      <dsp:txXfrm>
        <a:off x="2844356" y="2031683"/>
        <a:ext cx="2438019" cy="1354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6730" cy="5417821"/>
        <a:chOff x="0" y="0"/>
        <a:chExt cx="8126730" cy="5417821"/>
      </a:xfrm>
    </dsp:grpSpPr>
    <dsp:sp modelId="{12B66CE7-FAEC-4668-BB49-270C57212A19}">
      <dsp:nvSpPr>
        <dsp:cNvPr id="4" name="任意多边形 3"/>
        <dsp:cNvSpPr/>
      </dsp:nvSpPr>
      <dsp:spPr bwMode="white">
        <a:xfrm>
          <a:off x="2552226" y="778812"/>
          <a:ext cx="675277" cy="1930099"/>
        </a:xfrm>
        <a:custGeom>
          <a:avLst/>
          <a:gdLst/>
          <a:ahLst/>
          <a:cxnLst/>
          <a:pathLst>
            <a:path w="1063" h="3040">
              <a:moveTo>
                <a:pt x="0" y="3040"/>
              </a:moveTo>
              <a:lnTo>
                <a:pt x="532" y="3040"/>
              </a:lnTo>
              <a:lnTo>
                <a:pt x="532" y="0"/>
              </a:lnTo>
              <a:lnTo>
                <a:pt x="1063" y="0"/>
              </a:lnTo>
            </a:path>
          </a:pathLst>
        </a:custGeom>
      </dsp:spPr>
      <dsp:style>
        <a:lnRef idx="2">
          <a:schemeClr val="accent6"/>
        </a:lnRef>
        <a:fillRef idx="0">
          <a:schemeClr val="accent6">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p>
      </dsp:txBody>
      <dsp:txXfrm>
        <a:off x="2552226" y="778812"/>
        <a:ext cx="675277" cy="1930099"/>
      </dsp:txXfrm>
    </dsp:sp>
    <dsp:sp modelId="{3097DD5B-DB49-4E2C-8B58-6384831411A9}">
      <dsp:nvSpPr>
        <dsp:cNvPr id="6" name="任意多边形 5"/>
        <dsp:cNvSpPr/>
      </dsp:nvSpPr>
      <dsp:spPr bwMode="white">
        <a:xfrm>
          <a:off x="2552226" y="2065544"/>
          <a:ext cx="675277" cy="643366"/>
        </a:xfrm>
        <a:custGeom>
          <a:avLst/>
          <a:gdLst/>
          <a:ahLst/>
          <a:cxnLst/>
          <a:pathLst>
            <a:path w="1063" h="1013">
              <a:moveTo>
                <a:pt x="0" y="1013"/>
              </a:moveTo>
              <a:lnTo>
                <a:pt x="532" y="1013"/>
              </a:lnTo>
              <a:lnTo>
                <a:pt x="532" y="0"/>
              </a:lnTo>
              <a:lnTo>
                <a:pt x="1063" y="0"/>
              </a:lnTo>
            </a:path>
          </a:pathLst>
        </a:custGeom>
      </dsp:spPr>
      <dsp:style>
        <a:lnRef idx="2">
          <a:schemeClr val="accent6"/>
        </a:lnRef>
        <a:fillRef idx="0">
          <a:schemeClr val="accent6">
            <a:tint val="90000"/>
          </a:schemeClr>
        </a:fillRef>
        <a:effectRef idx="0">
          <a:scrgbClr r="0" g="0" b="0"/>
        </a:effectRef>
        <a:fontRef idx="minor"/>
      </dsp:style>
      <dsp:txBody>
        <a:bodyPr lIns="12700" tIns="0" rIns="12700" bIns="0" anchor="ctr"/>
        <a:lstStyle>
          <a:lvl1pPr algn="ctr">
            <a:defRPr sz="42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endParaRPr lang="zh-CN" altLang="en-US"/>
        </a:p>
      </dsp:txBody>
      <dsp:txXfrm>
        <a:off x="2552226" y="2065544"/>
        <a:ext cx="675277" cy="643366"/>
      </dsp:txXfrm>
    </dsp:sp>
    <dsp:sp modelId="{7E34042E-C090-4380-ADE2-E5721DC73D50}">
      <dsp:nvSpPr>
        <dsp:cNvPr id="8" name="任意多边形 7"/>
        <dsp:cNvSpPr/>
      </dsp:nvSpPr>
      <dsp:spPr bwMode="white">
        <a:xfrm>
          <a:off x="2552226" y="2708911"/>
          <a:ext cx="675277" cy="643366"/>
        </a:xfrm>
        <a:custGeom>
          <a:avLst/>
          <a:gdLst/>
          <a:ahLst/>
          <a:cxnLst/>
          <a:pathLst>
            <a:path w="1063" h="1013">
              <a:moveTo>
                <a:pt x="0" y="0"/>
              </a:moveTo>
              <a:lnTo>
                <a:pt x="532" y="0"/>
              </a:lnTo>
              <a:lnTo>
                <a:pt x="532" y="1013"/>
              </a:lnTo>
              <a:lnTo>
                <a:pt x="1063" y="1013"/>
              </a:lnTo>
            </a:path>
          </a:pathLst>
        </a:custGeom>
      </dsp:spPr>
      <dsp:style>
        <a:lnRef idx="2">
          <a:schemeClr val="accent6"/>
        </a:lnRef>
        <a:fillRef idx="0">
          <a:schemeClr val="accent6">
            <a:tint val="90000"/>
          </a:schemeClr>
        </a:fillRef>
        <a:effectRef idx="0">
          <a:scrgbClr r="0" g="0" b="0"/>
        </a:effectRef>
        <a:fontRef idx="minor"/>
      </dsp:style>
      <dsp:txBody>
        <a:bodyPr lIns="12700" tIns="0" rIns="12700" bIns="0" anchor="ctr"/>
        <a:lstStyle>
          <a:lvl1pPr algn="ctr">
            <a:defRPr sz="42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endParaRPr lang="zh-CN" altLang="en-US"/>
        </a:p>
      </dsp:txBody>
      <dsp:txXfrm>
        <a:off x="2552226" y="2708911"/>
        <a:ext cx="675277" cy="643366"/>
      </dsp:txXfrm>
    </dsp:sp>
    <dsp:sp modelId="{524B2A19-54F1-4F99-9A77-B98AEE2BDDAD}">
      <dsp:nvSpPr>
        <dsp:cNvPr id="10" name="任意多边形 9"/>
        <dsp:cNvSpPr/>
      </dsp:nvSpPr>
      <dsp:spPr bwMode="white">
        <a:xfrm>
          <a:off x="2552226" y="2708911"/>
          <a:ext cx="675277" cy="1930099"/>
        </a:xfrm>
        <a:custGeom>
          <a:avLst/>
          <a:gdLst/>
          <a:ahLst/>
          <a:cxnLst/>
          <a:pathLst>
            <a:path w="1063" h="3040">
              <a:moveTo>
                <a:pt x="0" y="0"/>
              </a:moveTo>
              <a:lnTo>
                <a:pt x="532" y="0"/>
              </a:lnTo>
              <a:lnTo>
                <a:pt x="532" y="3040"/>
              </a:lnTo>
              <a:lnTo>
                <a:pt x="1063" y="3040"/>
              </a:lnTo>
            </a:path>
          </a:pathLst>
        </a:custGeom>
      </dsp:spPr>
      <dsp:style>
        <a:lnRef idx="2">
          <a:schemeClr val="accent6"/>
        </a:lnRef>
        <a:fillRef idx="0">
          <a:schemeClr val="accent6">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p>
      </dsp:txBody>
      <dsp:txXfrm>
        <a:off x="2552226" y="2708911"/>
        <a:ext cx="675277" cy="1930099"/>
      </dsp:txXfrm>
    </dsp:sp>
    <dsp:sp modelId="{741B7144-79A0-4E25-BAB7-1952F3FE2D9D}">
      <dsp:nvSpPr>
        <dsp:cNvPr id="3" name="矩形 2"/>
        <dsp:cNvSpPr/>
      </dsp:nvSpPr>
      <dsp:spPr bwMode="white">
        <a:xfrm rot="16200000">
          <a:off x="-671377" y="2194218"/>
          <a:ext cx="5417821" cy="1029386"/>
        </a:xfrm>
        <a:prstGeom prst="rect">
          <a:avLst/>
        </a:prstGeom>
      </dsp:spPr>
      <dsp:style>
        <a:lnRef idx="2">
          <a:schemeClr val="lt1"/>
        </a:lnRef>
        <a:fillRef idx="1">
          <a:schemeClr val="accent4"/>
        </a:fillRef>
        <a:effectRef idx="0">
          <a:scrgbClr r="0" g="0" b="0"/>
        </a:effectRef>
        <a:fontRef idx="minor">
          <a:schemeClr val="lt1"/>
        </a:fontRef>
      </dsp:style>
      <dsp:txBody>
        <a:bodyPr vert="vert" wrap="square" lIns="34290" tIns="34290" rIns="3429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5400"/>
            <a:t>办理方式</a:t>
          </a:r>
          <a:endParaRPr lang="zh-CN" sz="5400"/>
        </a:p>
      </dsp:txBody>
      <dsp:txXfrm rot="16200000">
        <a:off x="-671377" y="2194218"/>
        <a:ext cx="5417821" cy="1029386"/>
      </dsp:txXfrm>
    </dsp:sp>
    <dsp:sp modelId="{3F249513-E008-43B4-8AF8-51A94D147E1C}">
      <dsp:nvSpPr>
        <dsp:cNvPr id="5" name="矩形 4"/>
        <dsp:cNvSpPr/>
      </dsp:nvSpPr>
      <dsp:spPr bwMode="white">
        <a:xfrm>
          <a:off x="3227504" y="264119"/>
          <a:ext cx="3376386" cy="1029386"/>
        </a:xfrm>
        <a:prstGeom prst="rect">
          <a:avLst/>
        </a:prstGeom>
      </dsp:spPr>
      <dsp:style>
        <a:lnRef idx="2">
          <a:schemeClr val="lt1"/>
        </a:lnRef>
        <a:fillRef idx="1">
          <a:schemeClr val="accent6">
            <a:hueOff val="0"/>
            <a:satOff val="0"/>
            <a:lumOff val="0"/>
            <a:alpha val="100000"/>
          </a:schemeClr>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en-US" dirty="0"/>
            <a:t>真实发生</a:t>
          </a:r>
        </a:p>
      </dsp:txBody>
      <dsp:txXfrm>
        <a:off x="3227504" y="264119"/>
        <a:ext cx="3376386" cy="1029386"/>
      </dsp:txXfrm>
    </dsp:sp>
    <dsp:sp modelId="{A142601E-1EFD-4FCA-AE59-ACEE1335BD8D}">
      <dsp:nvSpPr>
        <dsp:cNvPr id="7" name="矩形 6"/>
        <dsp:cNvSpPr/>
      </dsp:nvSpPr>
      <dsp:spPr bwMode="white">
        <a:xfrm>
          <a:off x="3227504" y="1550851"/>
          <a:ext cx="3376386" cy="1029386"/>
        </a:xfrm>
        <a:prstGeom prst="rect">
          <a:avLst/>
        </a:prstGeom>
      </dsp:spPr>
      <dsp:style>
        <a:lnRef idx="2">
          <a:schemeClr val="lt1"/>
        </a:lnRef>
        <a:fillRef idx="1">
          <a:schemeClr val="accent6">
            <a:hueOff val="0"/>
            <a:satOff val="0"/>
            <a:lumOff val="0"/>
            <a:alpha val="100000"/>
          </a:schemeClr>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en-US" dirty="0"/>
            <a:t>自行判别</a:t>
          </a:r>
        </a:p>
      </dsp:txBody>
      <dsp:txXfrm>
        <a:off x="3227504" y="1550851"/>
        <a:ext cx="3376386" cy="1029386"/>
      </dsp:txXfrm>
    </dsp:sp>
    <dsp:sp modelId="{4AA1A750-334E-40D3-9D4E-D0A621E206A8}">
      <dsp:nvSpPr>
        <dsp:cNvPr id="9" name="矩形 8"/>
        <dsp:cNvSpPr/>
      </dsp:nvSpPr>
      <dsp:spPr bwMode="white">
        <a:xfrm>
          <a:off x="3227504" y="2837584"/>
          <a:ext cx="3376386" cy="1029386"/>
        </a:xfrm>
        <a:prstGeom prst="rect">
          <a:avLst/>
        </a:prstGeom>
      </dsp:spPr>
      <dsp:style>
        <a:lnRef idx="2">
          <a:schemeClr val="lt1"/>
        </a:lnRef>
        <a:fillRef idx="1">
          <a:schemeClr val="accent6">
            <a:hueOff val="0"/>
            <a:satOff val="0"/>
            <a:lumOff val="0"/>
            <a:alpha val="100000"/>
          </a:schemeClr>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en-US" dirty="0"/>
            <a:t>申报享受</a:t>
          </a:r>
        </a:p>
      </dsp:txBody>
      <dsp:txXfrm>
        <a:off x="3227504" y="2837584"/>
        <a:ext cx="3376386" cy="1029386"/>
      </dsp:txXfrm>
    </dsp:sp>
    <dsp:sp modelId="{D2AD74E8-5556-429A-BC53-A9A7D330A8A0}">
      <dsp:nvSpPr>
        <dsp:cNvPr id="11" name="矩形 10"/>
        <dsp:cNvSpPr/>
      </dsp:nvSpPr>
      <dsp:spPr bwMode="white">
        <a:xfrm>
          <a:off x="3227504" y="4124316"/>
          <a:ext cx="3376386" cy="1029386"/>
        </a:xfrm>
        <a:prstGeom prst="rect">
          <a:avLst/>
        </a:prstGeom>
      </dsp:spPr>
      <dsp:style>
        <a:lnRef idx="2">
          <a:schemeClr val="lt1"/>
        </a:lnRef>
        <a:fillRef idx="1">
          <a:schemeClr val="accent6">
            <a:hueOff val="0"/>
            <a:satOff val="0"/>
            <a:lumOff val="0"/>
            <a:alpha val="100000"/>
          </a:schemeClr>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en-US" dirty="0"/>
            <a:t>相关资料留存备查</a:t>
          </a:r>
        </a:p>
      </dsp:txBody>
      <dsp:txXfrm>
        <a:off x="3227504" y="4124316"/>
        <a:ext cx="3376386" cy="1029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6730" cy="5417821"/>
        <a:chOff x="0" y="0"/>
        <a:chExt cx="8126730" cy="5417821"/>
      </a:xfrm>
    </dsp:grpSpPr>
    <dsp:sp modelId="{09EA6FEC-BA95-442B-93A1-758F4B9ECF1A}">
      <dsp:nvSpPr>
        <dsp:cNvPr id="4" name="空心弧 3"/>
        <dsp:cNvSpPr/>
      </dsp:nvSpPr>
      <dsp:spPr bwMode="white">
        <a:xfrm>
          <a:off x="-6062055" y="-949865"/>
          <a:ext cx="7317551" cy="7317551"/>
        </a:xfrm>
        <a:prstGeom prst="blockArc">
          <a:avLst>
            <a:gd name="adj1" fmla="val 18900000"/>
            <a:gd name="adj2" fmla="val 2700000"/>
            <a:gd name="adj3" fmla="val 247"/>
          </a:avLst>
        </a:prstGeom>
      </dsp:spPr>
      <dsp:style>
        <a:lnRef idx="2">
          <a:schemeClr val="accent6"/>
        </a:lnRef>
        <a:fillRef idx="0">
          <a:schemeClr val="accent6">
            <a:tint val="90000"/>
          </a:schemeClr>
        </a:fillRef>
        <a:effectRef idx="0">
          <a:scrgbClr r="0" g="0" b="0"/>
        </a:effectRef>
        <a:fontRef idx="minor"/>
      </dsp:style>
      <dsp:txXfrm>
        <a:off x="-6062055" y="-949865"/>
        <a:ext cx="7317551" cy="7317551"/>
      </dsp:txXfrm>
    </dsp:sp>
    <dsp:sp modelId="{73370CBC-A441-40E2-A70B-FFC05219E71C}">
      <dsp:nvSpPr>
        <dsp:cNvPr id="7" name="矩形 6"/>
        <dsp:cNvSpPr/>
      </dsp:nvSpPr>
      <dsp:spPr bwMode="white">
        <a:xfrm>
          <a:off x="452388" y="246294"/>
          <a:ext cx="7674342" cy="492372"/>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390819" tIns="35560" rIns="35560" bIns="355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gn="l">
            <a:lnSpc>
              <a:spcPct val="100000"/>
            </a:lnSpc>
            <a:spcBef>
              <a:spcPct val="0"/>
            </a:spcBef>
            <a:spcAft>
              <a:spcPct val="35000"/>
            </a:spcAft>
          </a:pPr>
          <a:r>
            <a:rPr lang="zh-CN" altLang="en-US" sz="1400" dirty="0"/>
            <a:t>两个加计扣除比例</a:t>
          </a:r>
        </a:p>
      </dsp:txBody>
      <dsp:txXfrm>
        <a:off x="452388" y="246294"/>
        <a:ext cx="7674342" cy="492372"/>
      </dsp:txXfrm>
    </dsp:sp>
    <dsp:sp modelId="{DB02AC60-CE9E-4EF7-A6F0-E6D9EBFD8C89}">
      <dsp:nvSpPr>
        <dsp:cNvPr id="8" name="椭圆 7"/>
        <dsp:cNvSpPr/>
      </dsp:nvSpPr>
      <dsp:spPr bwMode="white">
        <a:xfrm>
          <a:off x="144656" y="184748"/>
          <a:ext cx="615464" cy="615464"/>
        </a:xfrm>
        <a:prstGeom prst="ellipse">
          <a:avLst/>
        </a:prstGeom>
      </dsp:spPr>
      <dsp:style>
        <a:lnRef idx="2">
          <a:schemeClr val="accent5">
            <a:hueOff val="0"/>
            <a:satOff val="0"/>
            <a:lumOff val="0"/>
            <a:alpha val="100000"/>
          </a:schemeClr>
        </a:lnRef>
        <a:fillRef idx="1">
          <a:schemeClr val="lt1"/>
        </a:fillRef>
        <a:effectRef idx="0">
          <a:scrgbClr r="0" g="0" b="0"/>
        </a:effectRef>
        <a:fontRef idx="minor"/>
      </dsp:style>
      <dsp:txXfrm>
        <a:off x="144656" y="184748"/>
        <a:ext cx="615464" cy="615464"/>
      </dsp:txXfrm>
    </dsp:sp>
    <dsp:sp modelId="{62AFD974-7A23-456E-9E0F-D160B2AEE22E}">
      <dsp:nvSpPr>
        <dsp:cNvPr id="9" name="矩形 8"/>
        <dsp:cNvSpPr/>
      </dsp:nvSpPr>
      <dsp:spPr bwMode="white">
        <a:xfrm>
          <a:off x="898275" y="985285"/>
          <a:ext cx="7228455" cy="492372"/>
        </a:xfrm>
        <a:prstGeom prst="rect">
          <a:avLst/>
        </a:prstGeom>
      </dsp:spPr>
      <dsp:style>
        <a:lnRef idx="2">
          <a:schemeClr val="lt1"/>
        </a:lnRef>
        <a:fillRef idx="1">
          <a:schemeClr val="accent5">
            <a:hueOff val="3400000"/>
            <a:satOff val="-587"/>
            <a:lumOff val="-718"/>
            <a:alpha val="100000"/>
          </a:schemeClr>
        </a:fillRef>
        <a:effectRef idx="0">
          <a:scrgbClr r="0" g="0" b="0"/>
        </a:effectRef>
        <a:fontRef idx="minor">
          <a:schemeClr val="lt1"/>
        </a:fontRef>
      </dsp:style>
      <dsp:txBody>
        <a:bodyPr lIns="390819"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dirty="0"/>
            <a:t>三个享受时点</a:t>
          </a:r>
          <a:endParaRPr lang="zh-CN" altLang="en-US" dirty="0"/>
        </a:p>
      </dsp:txBody>
      <dsp:txXfrm>
        <a:off x="898275" y="985285"/>
        <a:ext cx="7228455" cy="492372"/>
      </dsp:txXfrm>
    </dsp:sp>
    <dsp:sp modelId="{B2274531-7296-4C08-B929-8845102B0AFA}">
      <dsp:nvSpPr>
        <dsp:cNvPr id="10" name="椭圆 9"/>
        <dsp:cNvSpPr/>
      </dsp:nvSpPr>
      <dsp:spPr bwMode="white">
        <a:xfrm>
          <a:off x="590542" y="923738"/>
          <a:ext cx="615464" cy="615464"/>
        </a:xfrm>
        <a:prstGeom prst="ellipse">
          <a:avLst/>
        </a:prstGeom>
      </dsp:spPr>
      <dsp:style>
        <a:lnRef idx="2">
          <a:schemeClr val="accent5">
            <a:hueOff val="3400000"/>
            <a:satOff val="-587"/>
            <a:lumOff val="-718"/>
            <a:alpha val="100000"/>
          </a:schemeClr>
        </a:lnRef>
        <a:fillRef idx="1">
          <a:schemeClr val="lt1"/>
        </a:fillRef>
        <a:effectRef idx="0">
          <a:scrgbClr r="0" g="0" b="0"/>
        </a:effectRef>
        <a:fontRef idx="minor"/>
      </dsp:style>
      <dsp:txXfrm>
        <a:off x="590542" y="923738"/>
        <a:ext cx="615464" cy="615464"/>
      </dsp:txXfrm>
    </dsp:sp>
    <dsp:sp modelId="{159A335A-BABF-4D7B-82DC-73F85A5EEE2F}">
      <dsp:nvSpPr>
        <dsp:cNvPr id="11" name="矩形 10"/>
        <dsp:cNvSpPr/>
      </dsp:nvSpPr>
      <dsp:spPr bwMode="white">
        <a:xfrm>
          <a:off x="1142618" y="1723734"/>
          <a:ext cx="6984112" cy="492372"/>
        </a:xfrm>
        <a:prstGeom prst="rect">
          <a:avLst/>
        </a:prstGeom>
      </dsp:spPr>
      <dsp:style>
        <a:lnRef idx="2">
          <a:schemeClr val="lt1"/>
        </a:lnRef>
        <a:fillRef idx="1">
          <a:schemeClr val="accent5">
            <a:hueOff val="6800000"/>
            <a:satOff val="-1175"/>
            <a:lumOff val="-1437"/>
            <a:alpha val="100000"/>
          </a:schemeClr>
        </a:fillRef>
        <a:effectRef idx="0">
          <a:scrgbClr r="0" g="0" b="0"/>
        </a:effectRef>
        <a:fontRef idx="minor">
          <a:schemeClr val="lt1"/>
        </a:fontRef>
      </dsp:style>
      <dsp:txBody>
        <a:bodyPr lIns="390819"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dirty="0"/>
            <a:t>四</a:t>
          </a:r>
          <a:r>
            <a:rPr lang="zh-CN" altLang="en-US" dirty="0"/>
            <a:t>个核算要求</a:t>
          </a:r>
        </a:p>
      </dsp:txBody>
      <dsp:txXfrm>
        <a:off x="1142618" y="1723734"/>
        <a:ext cx="6984112" cy="492372"/>
      </dsp:txXfrm>
    </dsp:sp>
    <dsp:sp modelId="{94A88102-23A5-4373-8D2F-4EBF4079A00C}">
      <dsp:nvSpPr>
        <dsp:cNvPr id="12" name="椭圆 11"/>
        <dsp:cNvSpPr/>
      </dsp:nvSpPr>
      <dsp:spPr bwMode="white">
        <a:xfrm>
          <a:off x="834886" y="1662187"/>
          <a:ext cx="615464" cy="615464"/>
        </a:xfrm>
        <a:prstGeom prst="ellipse">
          <a:avLst/>
        </a:prstGeom>
      </dsp:spPr>
      <dsp:style>
        <a:lnRef idx="2">
          <a:schemeClr val="accent5">
            <a:hueOff val="6800000"/>
            <a:satOff val="-1175"/>
            <a:lumOff val="-1437"/>
            <a:alpha val="100000"/>
          </a:schemeClr>
        </a:lnRef>
        <a:fillRef idx="1">
          <a:schemeClr val="lt1"/>
        </a:fillRef>
        <a:effectRef idx="0">
          <a:scrgbClr r="0" g="0" b="0"/>
        </a:effectRef>
        <a:fontRef idx="minor"/>
      </dsp:style>
      <dsp:txXfrm>
        <a:off x="834886" y="1662187"/>
        <a:ext cx="615464" cy="615464"/>
      </dsp:txXfrm>
    </dsp:sp>
    <dsp:sp modelId="{FF1A8B5A-39CE-4852-8594-60C4478D831B}">
      <dsp:nvSpPr>
        <dsp:cNvPr id="13" name="矩形 12"/>
        <dsp:cNvSpPr/>
      </dsp:nvSpPr>
      <dsp:spPr bwMode="white">
        <a:xfrm>
          <a:off x="1220635" y="2462725"/>
          <a:ext cx="6906095" cy="492372"/>
        </a:xfrm>
        <a:prstGeom prst="rect">
          <a:avLst/>
        </a:prstGeom>
      </dsp:spPr>
      <dsp:style>
        <a:lnRef idx="2">
          <a:schemeClr val="lt1"/>
        </a:lnRef>
        <a:fillRef idx="1">
          <a:schemeClr val="accent5">
            <a:hueOff val="10200000"/>
            <a:satOff val="-1764"/>
            <a:lumOff val="-2156"/>
            <a:alpha val="100000"/>
          </a:schemeClr>
        </a:fillRef>
        <a:effectRef idx="0">
          <a:scrgbClr r="0" g="0" b="0"/>
        </a:effectRef>
        <a:fontRef idx="minor">
          <a:schemeClr val="lt1"/>
        </a:fontRef>
      </dsp:style>
      <dsp:txBody>
        <a:bodyPr lIns="390819"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dirty="0"/>
            <a:t>五个政策要点</a:t>
          </a:r>
        </a:p>
      </dsp:txBody>
      <dsp:txXfrm>
        <a:off x="1220635" y="2462725"/>
        <a:ext cx="6906095" cy="492372"/>
      </dsp:txXfrm>
    </dsp:sp>
    <dsp:sp modelId="{D016F0EB-441A-4D39-A244-D7ECA82AB597}">
      <dsp:nvSpPr>
        <dsp:cNvPr id="14" name="椭圆 13"/>
        <dsp:cNvSpPr/>
      </dsp:nvSpPr>
      <dsp:spPr bwMode="white">
        <a:xfrm>
          <a:off x="912903" y="2401178"/>
          <a:ext cx="615464" cy="615464"/>
        </a:xfrm>
        <a:prstGeom prst="ellipse">
          <a:avLst/>
        </a:prstGeom>
      </dsp:spPr>
      <dsp:style>
        <a:lnRef idx="2">
          <a:schemeClr val="accent5">
            <a:hueOff val="10200000"/>
            <a:satOff val="-1764"/>
            <a:lumOff val="-2156"/>
            <a:alpha val="100000"/>
          </a:schemeClr>
        </a:lnRef>
        <a:fillRef idx="1">
          <a:schemeClr val="lt1"/>
        </a:fillRef>
        <a:effectRef idx="0">
          <a:scrgbClr r="0" g="0" b="0"/>
        </a:effectRef>
        <a:fontRef idx="minor"/>
      </dsp:style>
      <dsp:txXfrm>
        <a:off x="912903" y="2401178"/>
        <a:ext cx="615464" cy="615464"/>
      </dsp:txXfrm>
    </dsp:sp>
    <dsp:sp modelId="{CF343171-6462-46D7-9484-A28477A98519}">
      <dsp:nvSpPr>
        <dsp:cNvPr id="15" name="矩形 14"/>
        <dsp:cNvSpPr/>
      </dsp:nvSpPr>
      <dsp:spPr bwMode="white">
        <a:xfrm>
          <a:off x="1142618" y="3201715"/>
          <a:ext cx="6984112" cy="492372"/>
        </a:xfrm>
        <a:prstGeom prst="rect">
          <a:avLst/>
        </a:prstGeom>
      </dsp:spPr>
      <dsp:style>
        <a:lnRef idx="2">
          <a:schemeClr val="lt1"/>
        </a:lnRef>
        <a:fillRef idx="1">
          <a:schemeClr val="accent5">
            <a:hueOff val="13600000"/>
            <a:satOff val="-2352"/>
            <a:lumOff val="-2875"/>
            <a:alpha val="100000"/>
          </a:schemeClr>
        </a:fillRef>
        <a:effectRef idx="0">
          <a:scrgbClr r="0" g="0" b="0"/>
        </a:effectRef>
        <a:fontRef idx="minor">
          <a:schemeClr val="lt1"/>
        </a:fontRef>
      </dsp:style>
      <dsp:txBody>
        <a:bodyPr lIns="390819"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dirty="0"/>
            <a:t>六个负面清单行业</a:t>
          </a:r>
          <a:endParaRPr lang="zh-CN" altLang="en-US" dirty="0"/>
        </a:p>
      </dsp:txBody>
      <dsp:txXfrm>
        <a:off x="1142618" y="3201715"/>
        <a:ext cx="6984112" cy="492372"/>
      </dsp:txXfrm>
    </dsp:sp>
    <dsp:sp modelId="{66864C6F-EDDA-4BDD-A57E-82E4699F76D5}">
      <dsp:nvSpPr>
        <dsp:cNvPr id="16" name="椭圆 15"/>
        <dsp:cNvSpPr/>
      </dsp:nvSpPr>
      <dsp:spPr bwMode="white">
        <a:xfrm>
          <a:off x="834886" y="3140169"/>
          <a:ext cx="615464" cy="615464"/>
        </a:xfrm>
        <a:prstGeom prst="ellipse">
          <a:avLst/>
        </a:prstGeom>
      </dsp:spPr>
      <dsp:style>
        <a:lnRef idx="2">
          <a:schemeClr val="accent5">
            <a:hueOff val="13600000"/>
            <a:satOff val="-2352"/>
            <a:lumOff val="-2875"/>
            <a:alpha val="100000"/>
          </a:schemeClr>
        </a:lnRef>
        <a:fillRef idx="1">
          <a:schemeClr val="lt1"/>
        </a:fillRef>
        <a:effectRef idx="0">
          <a:scrgbClr r="0" g="0" b="0"/>
        </a:effectRef>
        <a:fontRef idx="minor"/>
      </dsp:style>
      <dsp:txXfrm>
        <a:off x="834886" y="3140169"/>
        <a:ext cx="615464" cy="615464"/>
      </dsp:txXfrm>
    </dsp:sp>
    <dsp:sp modelId="{3BB035BF-3E85-4E05-8CE7-E9BADCE9246F}">
      <dsp:nvSpPr>
        <dsp:cNvPr id="17" name="矩形 16"/>
        <dsp:cNvSpPr/>
      </dsp:nvSpPr>
      <dsp:spPr bwMode="white">
        <a:xfrm>
          <a:off x="898275" y="3940165"/>
          <a:ext cx="7228455" cy="492372"/>
        </a:xfrm>
        <a:prstGeom prst="rect">
          <a:avLst/>
        </a:prstGeom>
      </dsp:spPr>
      <dsp:style>
        <a:lnRef idx="2">
          <a:schemeClr val="lt1"/>
        </a:lnRef>
        <a:fillRef idx="1">
          <a:schemeClr val="accent5">
            <a:hueOff val="17000000"/>
            <a:satOff val="-2940"/>
            <a:lumOff val="-3594"/>
            <a:alpha val="100000"/>
          </a:schemeClr>
        </a:fillRef>
        <a:effectRef idx="0">
          <a:scrgbClr r="0" g="0" b="0"/>
        </a:effectRef>
        <a:fontRef idx="minor">
          <a:schemeClr val="lt1"/>
        </a:fontRef>
      </dsp:style>
      <dsp:txBody>
        <a:bodyPr lIns="390819"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dirty="0"/>
            <a:t>七</a:t>
          </a:r>
          <a:r>
            <a:rPr lang="zh-CN" altLang="en-US" dirty="0"/>
            <a:t>项</a:t>
          </a:r>
          <a:r>
            <a:rPr lang="zh-CN" dirty="0"/>
            <a:t>不适用研发的活动</a:t>
          </a:r>
          <a:endParaRPr lang="zh-CN" altLang="en-US" dirty="0"/>
        </a:p>
      </dsp:txBody>
      <dsp:txXfrm>
        <a:off x="898275" y="3940165"/>
        <a:ext cx="7228455" cy="492372"/>
      </dsp:txXfrm>
    </dsp:sp>
    <dsp:sp modelId="{A30F983D-D982-4987-A0EA-91F3C4D84E2E}">
      <dsp:nvSpPr>
        <dsp:cNvPr id="18" name="椭圆 17"/>
        <dsp:cNvSpPr/>
      </dsp:nvSpPr>
      <dsp:spPr bwMode="white">
        <a:xfrm>
          <a:off x="590542" y="3878618"/>
          <a:ext cx="615464" cy="615464"/>
        </a:xfrm>
        <a:prstGeom prst="ellipse">
          <a:avLst/>
        </a:prstGeom>
      </dsp:spPr>
      <dsp:style>
        <a:lnRef idx="2">
          <a:schemeClr val="accent5">
            <a:hueOff val="17000000"/>
            <a:satOff val="-2940"/>
            <a:lumOff val="-3594"/>
            <a:alpha val="100000"/>
          </a:schemeClr>
        </a:lnRef>
        <a:fillRef idx="1">
          <a:schemeClr val="lt1"/>
        </a:fillRef>
        <a:effectRef idx="0">
          <a:scrgbClr r="0" g="0" b="0"/>
        </a:effectRef>
        <a:fontRef idx="minor"/>
      </dsp:style>
      <dsp:txXfrm>
        <a:off x="590542" y="3878618"/>
        <a:ext cx="615464" cy="615464"/>
      </dsp:txXfrm>
    </dsp:sp>
    <dsp:sp modelId="{22440DAD-5EF5-405A-B513-AFD649D52AA5}">
      <dsp:nvSpPr>
        <dsp:cNvPr id="19" name="矩形 18"/>
        <dsp:cNvSpPr/>
      </dsp:nvSpPr>
      <dsp:spPr bwMode="white">
        <a:xfrm>
          <a:off x="452388" y="4679155"/>
          <a:ext cx="7674342" cy="492372"/>
        </a:xfrm>
        <a:prstGeom prst="rect">
          <a:avLst/>
        </a:prstGeom>
      </dsp:spPr>
      <dsp:style>
        <a:lnRef idx="2">
          <a:schemeClr val="lt1"/>
        </a:lnRef>
        <a:fillRef idx="1">
          <a:schemeClr val="accent5">
            <a:hueOff val="20400000"/>
            <a:satOff val="-3528"/>
            <a:lumOff val="-4313"/>
            <a:alpha val="100000"/>
          </a:schemeClr>
        </a:fillRef>
        <a:effectRef idx="0">
          <a:scrgbClr r="0" g="0" b="0"/>
        </a:effectRef>
        <a:fontRef idx="minor">
          <a:schemeClr val="lt1"/>
        </a:fontRef>
      </dsp:style>
      <dsp:txBody>
        <a:bodyPr lIns="390819"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dirty="0"/>
            <a:t>八项留存备查资料</a:t>
          </a:r>
          <a:endParaRPr lang="zh-CN" altLang="en-US" dirty="0"/>
        </a:p>
      </dsp:txBody>
      <dsp:txXfrm>
        <a:off x="452388" y="4679155"/>
        <a:ext cx="7674342" cy="492372"/>
      </dsp:txXfrm>
    </dsp:sp>
    <dsp:sp modelId="{37F28BE8-81DD-412B-A475-B7882E5A7A8E}">
      <dsp:nvSpPr>
        <dsp:cNvPr id="20" name="椭圆 19"/>
        <dsp:cNvSpPr/>
      </dsp:nvSpPr>
      <dsp:spPr bwMode="white">
        <a:xfrm>
          <a:off x="144656" y="4617609"/>
          <a:ext cx="615464" cy="615464"/>
        </a:xfrm>
        <a:prstGeom prst="ellipse">
          <a:avLst/>
        </a:prstGeom>
      </dsp:spPr>
      <dsp:style>
        <a:lnRef idx="2">
          <a:schemeClr val="accent5">
            <a:hueOff val="20400000"/>
            <a:satOff val="-3528"/>
            <a:lumOff val="-4313"/>
            <a:alpha val="100000"/>
          </a:schemeClr>
        </a:lnRef>
        <a:fillRef idx="1">
          <a:schemeClr val="lt1"/>
        </a:fillRef>
        <a:effectRef idx="0">
          <a:scrgbClr r="0" g="0" b="0"/>
        </a:effectRef>
        <a:fontRef idx="minor"/>
      </dsp:style>
      <dsp:txXfrm>
        <a:off x="144656" y="4617609"/>
        <a:ext cx="615464" cy="615464"/>
      </dsp:txXfrm>
    </dsp:sp>
    <dsp:sp modelId="{2C646C28-6856-497D-83F1-A0B3F0A75BE6}">
      <dsp:nvSpPr>
        <dsp:cNvPr id="3" name="矩形 2" hidden="1"/>
        <dsp:cNvSpPr/>
      </dsp:nvSpPr>
      <dsp:spPr bwMode="white">
        <a:xfrm>
          <a:off x="153137" y="116493"/>
          <a:ext cx="36000" cy="36000"/>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153137" y="116493"/>
        <a:ext cx="36000" cy="36000"/>
      </dsp:txXfrm>
    </dsp:sp>
    <dsp:sp modelId="{7D40B726-E646-4EF6-850A-D301DB5858B4}">
      <dsp:nvSpPr>
        <dsp:cNvPr id="5" name="矩形 4" hidden="1"/>
        <dsp:cNvSpPr/>
      </dsp:nvSpPr>
      <dsp:spPr bwMode="white">
        <a:xfrm>
          <a:off x="1219496" y="2690910"/>
          <a:ext cx="36000" cy="36000"/>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1219496" y="2690910"/>
        <a:ext cx="36000" cy="36000"/>
      </dsp:txXfrm>
    </dsp:sp>
    <dsp:sp modelId="{E82F11BB-499C-4BFD-B8DE-C83CC09E12E6}">
      <dsp:nvSpPr>
        <dsp:cNvPr id="6" name="矩形 5" hidden="1"/>
        <dsp:cNvSpPr/>
      </dsp:nvSpPr>
      <dsp:spPr bwMode="white">
        <a:xfrm>
          <a:off x="153137" y="5265328"/>
          <a:ext cx="36000" cy="36000"/>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153137" y="5265328"/>
        <a:ext cx="36000" cy="3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66641" cy="5324913"/>
        <a:chOff x="0" y="0"/>
        <a:chExt cx="10966641" cy="5324913"/>
      </a:xfrm>
    </dsp:grpSpPr>
    <dsp:sp modelId="{71A18B58-7533-4045-A11A-6DEF6192B4F5}">
      <dsp:nvSpPr>
        <dsp:cNvPr id="6" name="任意多边形 5"/>
        <dsp:cNvSpPr/>
      </dsp:nvSpPr>
      <dsp:spPr bwMode="white">
        <a:xfrm>
          <a:off x="743837" y="1643698"/>
          <a:ext cx="4785033" cy="2008319"/>
        </a:xfrm>
        <a:custGeom>
          <a:avLst/>
          <a:gdLst/>
          <a:ahLst/>
          <a:cxnLst/>
          <a:pathLst>
            <a:path w="7535" h="3163">
              <a:moveTo>
                <a:pt x="7535" y="0"/>
              </a:moveTo>
              <a:lnTo>
                <a:pt x="7535" y="2828"/>
              </a:lnTo>
              <a:lnTo>
                <a:pt x="0" y="2828"/>
              </a:lnTo>
              <a:lnTo>
                <a:pt x="0" y="3163"/>
              </a:lnTo>
            </a:path>
          </a:pathLst>
        </a:custGeom>
      </dsp:spPr>
      <dsp:style>
        <a:lnRef idx="2">
          <a:schemeClr val="accent1">
            <a:shade val="60000"/>
          </a:schemeClr>
        </a:lnRef>
        <a:fillRef idx="0">
          <a:schemeClr val="accent1"/>
        </a:fillRef>
        <a:effectRef idx="0">
          <a:scrgbClr r="0" g="0" b="0"/>
        </a:effectRef>
        <a:fontRef idx="minor"/>
      </dsp:style>
      <dsp:txXfrm>
        <a:off x="743837" y="1643698"/>
        <a:ext cx="4785033" cy="2008319"/>
      </dsp:txXfrm>
    </dsp:sp>
    <dsp:sp modelId="{41595238-D547-40A5-B94D-DE5A798707EA}">
      <dsp:nvSpPr>
        <dsp:cNvPr id="10" name="任意多边形 9"/>
        <dsp:cNvSpPr/>
      </dsp:nvSpPr>
      <dsp:spPr bwMode="white">
        <a:xfrm>
          <a:off x="2626054" y="1643698"/>
          <a:ext cx="2902815" cy="2008319"/>
        </a:xfrm>
        <a:custGeom>
          <a:avLst/>
          <a:gdLst/>
          <a:ahLst/>
          <a:cxnLst/>
          <a:pathLst>
            <a:path w="4571" h="3163">
              <a:moveTo>
                <a:pt x="4571" y="0"/>
              </a:moveTo>
              <a:lnTo>
                <a:pt x="4571" y="2828"/>
              </a:lnTo>
              <a:lnTo>
                <a:pt x="0" y="2828"/>
              </a:lnTo>
              <a:lnTo>
                <a:pt x="0" y="3163"/>
              </a:lnTo>
            </a:path>
          </a:pathLst>
        </a:custGeom>
      </dsp:spPr>
      <dsp:style>
        <a:lnRef idx="2">
          <a:schemeClr val="accent1">
            <a:shade val="60000"/>
          </a:schemeClr>
        </a:lnRef>
        <a:fillRef idx="0">
          <a:schemeClr val="accent1"/>
        </a:fillRef>
        <a:effectRef idx="0">
          <a:scrgbClr r="0" g="0" b="0"/>
        </a:effectRef>
        <a:fontRef idx="minor"/>
      </dsp:style>
      <dsp:txXfrm>
        <a:off x="2626054" y="1643698"/>
        <a:ext cx="2902815" cy="2008319"/>
      </dsp:txXfrm>
    </dsp:sp>
    <dsp:sp modelId="{D6E29589-151C-4EEB-81CE-3F0D7A097235}">
      <dsp:nvSpPr>
        <dsp:cNvPr id="14" name="任意多边形 13"/>
        <dsp:cNvSpPr/>
      </dsp:nvSpPr>
      <dsp:spPr bwMode="white">
        <a:xfrm>
          <a:off x="4471505" y="1643698"/>
          <a:ext cx="1057365" cy="1984883"/>
        </a:xfrm>
        <a:custGeom>
          <a:avLst/>
          <a:gdLst/>
          <a:ahLst/>
          <a:cxnLst/>
          <a:pathLst>
            <a:path w="1665" h="3126">
              <a:moveTo>
                <a:pt x="1665" y="0"/>
              </a:moveTo>
              <a:lnTo>
                <a:pt x="1665" y="2792"/>
              </a:lnTo>
              <a:lnTo>
                <a:pt x="0" y="2792"/>
              </a:lnTo>
              <a:lnTo>
                <a:pt x="0" y="3126"/>
              </a:lnTo>
            </a:path>
          </a:pathLst>
        </a:custGeom>
      </dsp:spPr>
      <dsp:style>
        <a:lnRef idx="2">
          <a:schemeClr val="accent1">
            <a:shade val="60000"/>
          </a:schemeClr>
        </a:lnRef>
        <a:fillRef idx="0">
          <a:schemeClr val="accent1"/>
        </a:fillRef>
        <a:effectRef idx="0">
          <a:scrgbClr r="0" g="0" b="0"/>
        </a:effectRef>
        <a:fontRef idx="minor"/>
      </dsp:style>
      <dsp:txXfrm>
        <a:off x="4471505" y="1643698"/>
        <a:ext cx="1057365" cy="1984883"/>
      </dsp:txXfrm>
    </dsp:sp>
    <dsp:sp modelId="{096764DA-0806-458D-897B-D6BE13E21C94}">
      <dsp:nvSpPr>
        <dsp:cNvPr id="18" name="任意多边形 17"/>
        <dsp:cNvSpPr/>
      </dsp:nvSpPr>
      <dsp:spPr bwMode="white">
        <a:xfrm>
          <a:off x="5528870" y="1643698"/>
          <a:ext cx="824853" cy="1984883"/>
        </a:xfrm>
        <a:custGeom>
          <a:avLst/>
          <a:gdLst/>
          <a:ahLst/>
          <a:cxnLst/>
          <a:pathLst>
            <a:path w="1299" h="3126">
              <a:moveTo>
                <a:pt x="0" y="0"/>
              </a:moveTo>
              <a:lnTo>
                <a:pt x="0" y="2792"/>
              </a:lnTo>
              <a:lnTo>
                <a:pt x="1299" y="2792"/>
              </a:lnTo>
              <a:lnTo>
                <a:pt x="1299" y="3126"/>
              </a:lnTo>
            </a:path>
          </a:pathLst>
        </a:custGeom>
      </dsp:spPr>
      <dsp:style>
        <a:lnRef idx="2">
          <a:schemeClr val="accent1">
            <a:shade val="60000"/>
          </a:schemeClr>
        </a:lnRef>
        <a:fillRef idx="0">
          <a:schemeClr val="accent1"/>
        </a:fillRef>
        <a:effectRef idx="0">
          <a:scrgbClr r="0" g="0" b="0"/>
        </a:effectRef>
        <a:fontRef idx="minor"/>
      </dsp:style>
      <dsp:txXfrm>
        <a:off x="5528870" y="1643698"/>
        <a:ext cx="824853" cy="1984883"/>
      </dsp:txXfrm>
    </dsp:sp>
    <dsp:sp modelId="{E1F0062A-697C-47AF-9589-61D7A8FA98AD}">
      <dsp:nvSpPr>
        <dsp:cNvPr id="22" name="任意多边形 21"/>
        <dsp:cNvSpPr/>
      </dsp:nvSpPr>
      <dsp:spPr bwMode="white">
        <a:xfrm>
          <a:off x="5528870" y="1643698"/>
          <a:ext cx="2707070" cy="1984883"/>
        </a:xfrm>
        <a:custGeom>
          <a:avLst/>
          <a:gdLst/>
          <a:ahLst/>
          <a:cxnLst/>
          <a:pathLst>
            <a:path w="4263" h="3126">
              <a:moveTo>
                <a:pt x="0" y="0"/>
              </a:moveTo>
              <a:lnTo>
                <a:pt x="0" y="2792"/>
              </a:lnTo>
              <a:lnTo>
                <a:pt x="4263" y="2792"/>
              </a:lnTo>
              <a:lnTo>
                <a:pt x="4263" y="3126"/>
              </a:lnTo>
            </a:path>
          </a:pathLst>
        </a:custGeom>
      </dsp:spPr>
      <dsp:style>
        <a:lnRef idx="2">
          <a:schemeClr val="accent1">
            <a:shade val="60000"/>
          </a:schemeClr>
        </a:lnRef>
        <a:fillRef idx="0">
          <a:schemeClr val="accent1"/>
        </a:fillRef>
        <a:effectRef idx="0">
          <a:scrgbClr r="0" g="0" b="0"/>
        </a:effectRef>
        <a:fontRef idx="minor"/>
      </dsp:style>
      <dsp:txXfrm>
        <a:off x="5528870" y="1643698"/>
        <a:ext cx="2707070" cy="1984883"/>
      </dsp:txXfrm>
    </dsp:sp>
    <dsp:sp modelId="{B70292A6-275C-4C88-B50E-6CDC6C5BA181}">
      <dsp:nvSpPr>
        <dsp:cNvPr id="26" name="任意多边形 25"/>
        <dsp:cNvSpPr/>
      </dsp:nvSpPr>
      <dsp:spPr bwMode="white">
        <a:xfrm>
          <a:off x="5528870" y="1643698"/>
          <a:ext cx="4589288" cy="1984883"/>
        </a:xfrm>
        <a:custGeom>
          <a:avLst/>
          <a:gdLst/>
          <a:ahLst/>
          <a:cxnLst/>
          <a:pathLst>
            <a:path w="7227" h="3126">
              <a:moveTo>
                <a:pt x="0" y="0"/>
              </a:moveTo>
              <a:lnTo>
                <a:pt x="0" y="2792"/>
              </a:lnTo>
              <a:lnTo>
                <a:pt x="7227" y="2792"/>
              </a:lnTo>
              <a:lnTo>
                <a:pt x="7227" y="3126"/>
              </a:lnTo>
            </a:path>
          </a:pathLst>
        </a:custGeom>
      </dsp:spPr>
      <dsp:style>
        <a:lnRef idx="2">
          <a:schemeClr val="accent1">
            <a:shade val="60000"/>
          </a:schemeClr>
        </a:lnRef>
        <a:fillRef idx="0">
          <a:schemeClr val="accent1"/>
        </a:fillRef>
        <a:effectRef idx="0">
          <a:scrgbClr r="0" g="0" b="0"/>
        </a:effectRef>
        <a:fontRef idx="minor"/>
      </dsp:style>
      <dsp:txXfrm>
        <a:off x="5528870" y="1643698"/>
        <a:ext cx="4589288" cy="1984883"/>
      </dsp:txXfrm>
    </dsp:sp>
    <dsp:sp modelId="{4D63FEF0-553B-45B5-8C13-18E886BAA141}">
      <dsp:nvSpPr>
        <dsp:cNvPr id="30" name="任意多边形 29"/>
        <dsp:cNvSpPr/>
      </dsp:nvSpPr>
      <dsp:spPr bwMode="white">
        <a:xfrm>
          <a:off x="4326329" y="1643698"/>
          <a:ext cx="1202541" cy="706947"/>
        </a:xfrm>
        <a:custGeom>
          <a:avLst/>
          <a:gdLst/>
          <a:ahLst/>
          <a:cxnLst/>
          <a:pathLst>
            <a:path w="1894" h="1113">
              <a:moveTo>
                <a:pt x="1894" y="0"/>
              </a:moveTo>
              <a:lnTo>
                <a:pt x="1894" y="1113"/>
              </a:lnTo>
              <a:lnTo>
                <a:pt x="0" y="1113"/>
              </a:lnTo>
            </a:path>
          </a:pathLst>
        </a:custGeom>
      </dsp:spPr>
      <dsp:style>
        <a:lnRef idx="2">
          <a:schemeClr val="accent1">
            <a:shade val="60000"/>
          </a:schemeClr>
        </a:lnRef>
        <a:fillRef idx="0">
          <a:schemeClr val="accent1"/>
        </a:fillRef>
        <a:effectRef idx="0">
          <a:scrgbClr r="0" g="0" b="0"/>
        </a:effectRef>
        <a:fontRef idx="minor"/>
      </dsp:style>
      <dsp:txXfrm>
        <a:off x="4326329" y="1643698"/>
        <a:ext cx="1202541" cy="706947"/>
      </dsp:txXfrm>
    </dsp:sp>
    <dsp:sp modelId="{DD999046-98A3-4047-B006-D6B97D745722}">
      <dsp:nvSpPr>
        <dsp:cNvPr id="3" name="矩形 2"/>
        <dsp:cNvSpPr/>
      </dsp:nvSpPr>
      <dsp:spPr bwMode="white">
        <a:xfrm>
          <a:off x="4518164" y="364780"/>
          <a:ext cx="2021411" cy="1278918"/>
        </a:xfrm>
        <a:prstGeom prst="rect">
          <a:avLst/>
        </a:prstGeom>
      </dsp:spPr>
      <dsp:style>
        <a:lnRef idx="2">
          <a:schemeClr val="accent1">
            <a:shade val="80000"/>
          </a:schemeClr>
        </a:lnRef>
        <a:fillRef idx="1">
          <a:schemeClr val="lt1"/>
        </a:fillRef>
        <a:effectRef idx="0">
          <a:scrgbClr r="0" g="0" b="0"/>
        </a:effectRef>
        <a:fontRef idx="minor">
          <a:schemeClr val="lt1"/>
        </a:fontRef>
      </dsp:style>
      <dsp:txBody>
        <a:bodyPr lIns="10160" tIns="10160" rIns="10160" bIns="18046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chemeClr val="dk1"/>
              </a:solidFill>
              <a:latin typeface="黑体" charset="-122"/>
              <a:ea typeface="黑体" charset="-122"/>
            </a:rPr>
            <a:t>中华人民共和国企业所得税年度纳税申报表（</a:t>
          </a:r>
          <a:r>
            <a:rPr lang="en-US" altLang="zh-CN" sz="1600" b="1" dirty="0">
              <a:solidFill>
                <a:schemeClr val="dk1"/>
              </a:solidFill>
              <a:latin typeface="黑体" charset="-122"/>
              <a:ea typeface="黑体" charset="-122"/>
            </a:rPr>
            <a:t>A</a:t>
          </a:r>
          <a:r>
            <a:rPr lang="zh-CN" altLang="en-US" sz="1600" b="1" dirty="0">
              <a:solidFill>
                <a:schemeClr val="dk1"/>
              </a:solidFill>
              <a:latin typeface="黑体" charset="-122"/>
              <a:ea typeface="黑体" charset="-122"/>
            </a:rPr>
            <a:t>类）</a:t>
          </a:r>
          <a:endParaRPr>
            <a:solidFill>
              <a:schemeClr val="dk1"/>
            </a:solidFill>
          </a:endParaRPr>
        </a:p>
      </dsp:txBody>
      <dsp:txXfrm>
        <a:off x="4518164" y="364780"/>
        <a:ext cx="2021411" cy="1278918"/>
      </dsp:txXfrm>
    </dsp:sp>
    <dsp:sp modelId="{78027DEF-80E3-40B6-ABE2-B738E5777961}">
      <dsp:nvSpPr>
        <dsp:cNvPr id="4" name="矩形 3"/>
        <dsp:cNvSpPr/>
      </dsp:nvSpPr>
      <dsp:spPr bwMode="white">
        <a:xfrm>
          <a:off x="4930636" y="1383254"/>
          <a:ext cx="1272724" cy="233333"/>
        </a:xfrm>
        <a:prstGeom prst="rect">
          <a:avLst/>
        </a:prstGeom>
      </dsp:spPr>
      <dsp:style>
        <a:lnRef idx="2">
          <a:schemeClr val="accent1"/>
        </a:lnRef>
        <a:fillRef idx="1">
          <a:schemeClr val="accent1">
            <a:alpha val="90000"/>
            <a:tint val="40000"/>
          </a:schemeClr>
        </a:fillRef>
        <a:effectRef idx="0">
          <a:scrgbClr r="0" g="0" b="0"/>
        </a:effectRef>
        <a:fontRef idx="minor"/>
      </dsp:style>
      <dsp:txBody>
        <a:bodyPr vert="horz" wrap="square" lIns="35560" tIns="8890" rIns="35560" bIns="889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gn="ctr">
            <a:lnSpc>
              <a:spcPct val="100000"/>
            </a:lnSpc>
            <a:spcBef>
              <a:spcPct val="0"/>
            </a:spcBef>
            <a:spcAft>
              <a:spcPct val="35000"/>
            </a:spcAft>
          </a:pPr>
          <a:r>
            <a:rPr lang="en-US" altLang="zh-CN" sz="1400" b="1" dirty="0">
              <a:solidFill>
                <a:srgbClr val="FF0000"/>
              </a:solidFill>
            </a:rPr>
            <a:t>1</a:t>
          </a:r>
          <a:r>
            <a:rPr lang="zh-CN" altLang="en-US" sz="1400" b="1" dirty="0">
              <a:solidFill>
                <a:schemeClr val="dk1"/>
              </a:solidFill>
            </a:rPr>
            <a:t>张表单</a:t>
          </a:r>
          <a:endParaRPr sz="6500">
            <a:solidFill>
              <a:schemeClr val="dk1"/>
            </a:solidFill>
          </a:endParaRPr>
        </a:p>
      </dsp:txBody>
      <dsp:txXfrm>
        <a:off x="4930636" y="1383254"/>
        <a:ext cx="1272724" cy="233333"/>
      </dsp:txXfrm>
    </dsp:sp>
    <dsp:sp modelId="{27C35348-A624-4DBF-AEF3-D4F438B5A269}">
      <dsp:nvSpPr>
        <dsp:cNvPr id="7" name="矩形 6"/>
        <dsp:cNvSpPr/>
      </dsp:nvSpPr>
      <dsp:spPr bwMode="white">
        <a:xfrm>
          <a:off x="36768" y="3652017"/>
          <a:ext cx="1414138" cy="699998"/>
        </a:xfrm>
        <a:prstGeom prst="rect">
          <a:avLst/>
        </a:prstGeom>
      </dsp:spPr>
      <dsp:style>
        <a:lnRef idx="2">
          <a:schemeClr val="accent1">
            <a:shade val="80000"/>
          </a:schemeClr>
        </a:lnRef>
        <a:fillRef idx="1">
          <a:schemeClr val="lt1"/>
        </a:fillRef>
        <a:effectRef idx="0">
          <a:scrgbClr r="0" g="0" b="0"/>
        </a:effectRef>
        <a:fontRef idx="minor">
          <a:schemeClr val="lt1"/>
        </a:fontRef>
      </dsp:style>
      <dsp:txBody>
        <a:bodyPr lIns="10160" tIns="10160" rIns="10160" bIns="98777"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chemeClr val="dk1"/>
              </a:solidFill>
              <a:latin typeface="黑体" charset="-122"/>
              <a:ea typeface="黑体" charset="-122"/>
            </a:rPr>
            <a:t>基本财务情况</a:t>
          </a:r>
          <a:endParaRPr>
            <a:solidFill>
              <a:schemeClr val="dk1"/>
            </a:solidFill>
          </a:endParaRPr>
        </a:p>
      </dsp:txBody>
      <dsp:txXfrm>
        <a:off x="36768" y="3652017"/>
        <a:ext cx="1414138" cy="699998"/>
      </dsp:txXfrm>
    </dsp:sp>
    <dsp:sp modelId="{297A7157-F9AE-4E32-96A7-8FD5D77A0D28}">
      <dsp:nvSpPr>
        <dsp:cNvPr id="8" name="矩形 7"/>
        <dsp:cNvSpPr/>
      </dsp:nvSpPr>
      <dsp:spPr bwMode="white">
        <a:xfrm>
          <a:off x="89195" y="4409533"/>
          <a:ext cx="1272724" cy="233333"/>
        </a:xfrm>
        <a:prstGeom prst="rect">
          <a:avLst/>
        </a:prstGeom>
      </dsp:spPr>
      <dsp:style>
        <a:lnRef idx="2">
          <a:schemeClr val="accent1"/>
        </a:lnRef>
        <a:fillRef idx="1">
          <a:schemeClr val="accent1">
            <a:alpha val="90000"/>
            <a:tint val="40000"/>
          </a:schemeClr>
        </a:fillRef>
        <a:effectRef idx="0">
          <a:scrgbClr r="0" g="0" b="0"/>
        </a:effectRef>
        <a:fontRef idx="minor"/>
      </dsp:style>
      <dsp:txBody>
        <a:bodyPr vert="horz" wrap="square" lIns="35560" tIns="8890" rIns="35560" bIns="889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gn="ctr">
            <a:lnSpc>
              <a:spcPct val="100000"/>
            </a:lnSpc>
            <a:spcBef>
              <a:spcPct val="0"/>
            </a:spcBef>
            <a:spcAft>
              <a:spcPct val="35000"/>
            </a:spcAft>
          </a:pPr>
          <a:r>
            <a:rPr lang="en-US" altLang="zh-CN" sz="1400" b="1" dirty="0">
              <a:solidFill>
                <a:srgbClr val="FF0000"/>
              </a:solidFill>
            </a:rPr>
            <a:t>6</a:t>
          </a:r>
          <a:r>
            <a:rPr lang="zh-CN" altLang="en-US" sz="1400" b="1" dirty="0">
              <a:solidFill>
                <a:schemeClr val="dk1"/>
              </a:solidFill>
            </a:rPr>
            <a:t>张表单</a:t>
          </a:r>
          <a:endParaRPr sz="6500">
            <a:solidFill>
              <a:schemeClr val="dk1"/>
            </a:solidFill>
          </a:endParaRPr>
        </a:p>
      </dsp:txBody>
      <dsp:txXfrm>
        <a:off x="89195" y="4409533"/>
        <a:ext cx="1272724" cy="233333"/>
      </dsp:txXfrm>
    </dsp:sp>
    <dsp:sp modelId="{8D8BDD39-4E12-4201-B021-04F4209303E6}">
      <dsp:nvSpPr>
        <dsp:cNvPr id="11" name="矩形 10"/>
        <dsp:cNvSpPr/>
      </dsp:nvSpPr>
      <dsp:spPr bwMode="white">
        <a:xfrm>
          <a:off x="1918985" y="3652017"/>
          <a:ext cx="1414138" cy="699998"/>
        </a:xfrm>
        <a:prstGeom prst="rect">
          <a:avLst/>
        </a:prstGeom>
      </dsp:spPr>
      <dsp:style>
        <a:lnRef idx="2">
          <a:schemeClr val="accent1">
            <a:shade val="80000"/>
          </a:schemeClr>
        </a:lnRef>
        <a:fillRef idx="1">
          <a:schemeClr val="lt1"/>
        </a:fillRef>
        <a:effectRef idx="0">
          <a:scrgbClr r="0" g="0" b="0"/>
        </a:effectRef>
        <a:fontRef idx="minor">
          <a:schemeClr val="lt1"/>
        </a:fontRef>
      </dsp:style>
      <dsp:txBody>
        <a:bodyPr lIns="10160" tIns="10160" rIns="10160" bIns="98777"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chemeClr val="dk1"/>
              </a:solidFill>
              <a:latin typeface="黑体" charset="-122"/>
              <a:ea typeface="黑体" charset="-122"/>
            </a:rPr>
            <a:t>纳税调整情况</a:t>
          </a:r>
          <a:endParaRPr>
            <a:solidFill>
              <a:schemeClr val="dk1"/>
            </a:solidFill>
          </a:endParaRPr>
        </a:p>
      </dsp:txBody>
      <dsp:txXfrm>
        <a:off x="1918985" y="3652017"/>
        <a:ext cx="1414138" cy="699998"/>
      </dsp:txXfrm>
    </dsp:sp>
    <dsp:sp modelId="{EDF26609-3AE7-4AEB-8A47-0B21B6004E75}">
      <dsp:nvSpPr>
        <dsp:cNvPr id="12" name="矩形 11"/>
        <dsp:cNvSpPr/>
      </dsp:nvSpPr>
      <dsp:spPr bwMode="white">
        <a:xfrm>
          <a:off x="1999591" y="4409533"/>
          <a:ext cx="1272724" cy="233333"/>
        </a:xfrm>
        <a:prstGeom prst="rect">
          <a:avLst/>
        </a:prstGeom>
      </dsp:spPr>
      <dsp:style>
        <a:lnRef idx="2">
          <a:schemeClr val="accent1"/>
        </a:lnRef>
        <a:fillRef idx="1">
          <a:schemeClr val="accent1">
            <a:alpha val="90000"/>
            <a:tint val="40000"/>
          </a:schemeClr>
        </a:fillRef>
        <a:effectRef idx="0">
          <a:scrgbClr r="0" g="0" b="0"/>
        </a:effectRef>
        <a:fontRef idx="minor"/>
      </dsp:style>
      <dsp:txBody>
        <a:bodyPr vert="horz" wrap="square" lIns="35560" tIns="8890" rIns="35560" bIns="889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gn="ctr">
            <a:lnSpc>
              <a:spcPct val="100000"/>
            </a:lnSpc>
            <a:spcBef>
              <a:spcPct val="0"/>
            </a:spcBef>
            <a:spcAft>
              <a:spcPct val="35000"/>
            </a:spcAft>
          </a:pPr>
          <a:r>
            <a:rPr lang="en-US" altLang="zh-CN" sz="1400" b="1" dirty="0">
              <a:solidFill>
                <a:srgbClr val="FF0000"/>
              </a:solidFill>
            </a:rPr>
            <a:t>13</a:t>
          </a:r>
          <a:r>
            <a:rPr lang="zh-CN" altLang="en-US" sz="1400" b="1" dirty="0">
              <a:solidFill>
                <a:schemeClr val="dk1"/>
              </a:solidFill>
            </a:rPr>
            <a:t>张表单</a:t>
          </a:r>
          <a:endParaRPr sz="6500">
            <a:solidFill>
              <a:schemeClr val="dk1"/>
            </a:solidFill>
          </a:endParaRPr>
        </a:p>
      </dsp:txBody>
      <dsp:txXfrm>
        <a:off x="1999591" y="4409533"/>
        <a:ext cx="1272724" cy="233333"/>
      </dsp:txXfrm>
    </dsp:sp>
    <dsp:sp modelId="{0D0D9318-DCAA-4813-8FF7-B5F03EFD5F30}">
      <dsp:nvSpPr>
        <dsp:cNvPr id="15" name="矩形 14"/>
        <dsp:cNvSpPr/>
      </dsp:nvSpPr>
      <dsp:spPr bwMode="white">
        <a:xfrm>
          <a:off x="3764436" y="3628581"/>
          <a:ext cx="1414138" cy="699998"/>
        </a:xfrm>
        <a:prstGeom prst="rect">
          <a:avLst/>
        </a:prstGeom>
      </dsp:spPr>
      <dsp:style>
        <a:lnRef idx="2">
          <a:schemeClr val="accent1">
            <a:shade val="80000"/>
          </a:schemeClr>
        </a:lnRef>
        <a:fillRef idx="1">
          <a:schemeClr val="lt1"/>
        </a:fillRef>
        <a:effectRef idx="0">
          <a:scrgbClr r="0" g="0" b="0"/>
        </a:effectRef>
        <a:fontRef idx="minor">
          <a:schemeClr val="lt1"/>
        </a:fontRef>
      </dsp:style>
      <dsp:txBody>
        <a:bodyPr lIns="10160" tIns="10160" rIns="10160" bIns="98777"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chemeClr val="dk1"/>
              </a:solidFill>
              <a:latin typeface="黑体" charset="-122"/>
              <a:ea typeface="黑体" charset="-122"/>
            </a:rPr>
            <a:t>弥补亏损情况</a:t>
          </a:r>
          <a:endParaRPr>
            <a:solidFill>
              <a:schemeClr val="dk1"/>
            </a:solidFill>
          </a:endParaRPr>
        </a:p>
      </dsp:txBody>
      <dsp:txXfrm>
        <a:off x="3764436" y="3628581"/>
        <a:ext cx="1414138" cy="699998"/>
      </dsp:txXfrm>
    </dsp:sp>
    <dsp:sp modelId="{EE422362-CCAF-4517-BFDB-B0BD81B74EE1}">
      <dsp:nvSpPr>
        <dsp:cNvPr id="16" name="矩形 15"/>
        <dsp:cNvSpPr/>
      </dsp:nvSpPr>
      <dsp:spPr bwMode="white">
        <a:xfrm>
          <a:off x="3817269" y="4397708"/>
          <a:ext cx="1272724" cy="233333"/>
        </a:xfrm>
        <a:prstGeom prst="rect">
          <a:avLst/>
        </a:prstGeom>
      </dsp:spPr>
      <dsp:style>
        <a:lnRef idx="2">
          <a:schemeClr val="accent1"/>
        </a:lnRef>
        <a:fillRef idx="1">
          <a:schemeClr val="accent1">
            <a:alpha val="90000"/>
            <a:tint val="40000"/>
          </a:schemeClr>
        </a:fillRef>
        <a:effectRef idx="0">
          <a:scrgbClr r="0" g="0" b="0"/>
        </a:effectRef>
        <a:fontRef idx="minor"/>
      </dsp:style>
      <dsp:txBody>
        <a:bodyPr vert="horz" wrap="square" lIns="35560" tIns="8890" rIns="35560" bIns="889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gn="ctr">
            <a:lnSpc>
              <a:spcPct val="100000"/>
            </a:lnSpc>
            <a:spcBef>
              <a:spcPct val="0"/>
            </a:spcBef>
            <a:spcAft>
              <a:spcPct val="35000"/>
            </a:spcAft>
          </a:pPr>
          <a:r>
            <a:rPr lang="en-US" altLang="zh-CN" sz="1400" b="1" dirty="0">
              <a:solidFill>
                <a:srgbClr val="FF0000"/>
              </a:solidFill>
            </a:rPr>
            <a:t>1</a:t>
          </a:r>
          <a:r>
            <a:rPr lang="zh-CN" altLang="en-US" sz="1400" b="1" dirty="0">
              <a:solidFill>
                <a:schemeClr val="dk1"/>
              </a:solidFill>
            </a:rPr>
            <a:t>张表单</a:t>
          </a:r>
          <a:endParaRPr sz="6500">
            <a:solidFill>
              <a:schemeClr val="dk1"/>
            </a:solidFill>
          </a:endParaRPr>
        </a:p>
      </dsp:txBody>
      <dsp:txXfrm>
        <a:off x="3817269" y="4397708"/>
        <a:ext cx="1272724" cy="233333"/>
      </dsp:txXfrm>
    </dsp:sp>
    <dsp:sp modelId="{6620F6D9-A3A5-4799-9B1D-16997D2E1D7A}">
      <dsp:nvSpPr>
        <dsp:cNvPr id="19" name="矩形 18"/>
        <dsp:cNvSpPr/>
      </dsp:nvSpPr>
      <dsp:spPr bwMode="white">
        <a:xfrm>
          <a:off x="5646653" y="3628581"/>
          <a:ext cx="1414138" cy="699998"/>
        </a:xfrm>
        <a:prstGeom prst="rect">
          <a:avLst/>
        </a:prstGeom>
      </dsp:spPr>
      <dsp:style>
        <a:lnRef idx="2">
          <a:schemeClr val="accent1">
            <a:shade val="80000"/>
          </a:schemeClr>
        </a:lnRef>
        <a:fillRef idx="1">
          <a:schemeClr val="lt1"/>
        </a:fillRef>
        <a:effectRef idx="0">
          <a:scrgbClr r="0" g="0" b="0"/>
        </a:effectRef>
        <a:fontRef idx="minor">
          <a:schemeClr val="lt1"/>
        </a:fontRef>
      </dsp:style>
      <dsp:txBody>
        <a:bodyPr lIns="10160" tIns="10160" rIns="10160" bIns="98777"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chemeClr val="dk1"/>
              </a:solidFill>
              <a:latin typeface="黑体" charset="-122"/>
              <a:ea typeface="黑体" charset="-122"/>
            </a:rPr>
            <a:t>税收优惠情况</a:t>
          </a:r>
          <a:endParaRPr>
            <a:solidFill>
              <a:schemeClr val="dk1"/>
            </a:solidFill>
          </a:endParaRPr>
        </a:p>
      </dsp:txBody>
      <dsp:txXfrm>
        <a:off x="5646653" y="3628581"/>
        <a:ext cx="1414138" cy="699998"/>
      </dsp:txXfrm>
    </dsp:sp>
    <dsp:sp modelId="{1EB23E97-54D9-4062-941D-A78D46A43447}">
      <dsp:nvSpPr>
        <dsp:cNvPr id="20" name="矩形 19"/>
        <dsp:cNvSpPr/>
      </dsp:nvSpPr>
      <dsp:spPr bwMode="white">
        <a:xfrm>
          <a:off x="5693073" y="4385882"/>
          <a:ext cx="1272724" cy="233333"/>
        </a:xfrm>
        <a:prstGeom prst="rect">
          <a:avLst/>
        </a:prstGeom>
      </dsp:spPr>
      <dsp:style>
        <a:lnRef idx="2">
          <a:schemeClr val="accent1"/>
        </a:lnRef>
        <a:fillRef idx="1">
          <a:schemeClr val="accent1">
            <a:alpha val="90000"/>
            <a:tint val="40000"/>
          </a:schemeClr>
        </a:fillRef>
        <a:effectRef idx="0">
          <a:scrgbClr r="0" g="0" b="0"/>
        </a:effectRef>
        <a:fontRef idx="minor"/>
      </dsp:style>
      <dsp:txBody>
        <a:bodyPr vert="horz" wrap="square" lIns="35560" tIns="8890" rIns="35560" bIns="889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gn="ctr">
            <a:lnSpc>
              <a:spcPct val="100000"/>
            </a:lnSpc>
            <a:spcBef>
              <a:spcPct val="0"/>
            </a:spcBef>
            <a:spcAft>
              <a:spcPct val="35000"/>
            </a:spcAft>
          </a:pPr>
          <a:r>
            <a:rPr lang="en-US" altLang="zh-CN" sz="1400" b="1" dirty="0">
              <a:solidFill>
                <a:srgbClr val="FF0000"/>
              </a:solidFill>
            </a:rPr>
            <a:t>9</a:t>
          </a:r>
          <a:r>
            <a:rPr lang="zh-CN" altLang="en-US" sz="1400" b="1" dirty="0">
              <a:solidFill>
                <a:schemeClr val="dk1"/>
              </a:solidFill>
            </a:rPr>
            <a:t>张表单</a:t>
          </a:r>
          <a:endParaRPr sz="6500">
            <a:solidFill>
              <a:schemeClr val="dk1"/>
            </a:solidFill>
          </a:endParaRPr>
        </a:p>
      </dsp:txBody>
      <dsp:txXfrm>
        <a:off x="5693073" y="4385882"/>
        <a:ext cx="1272724" cy="233333"/>
      </dsp:txXfrm>
    </dsp:sp>
    <dsp:sp modelId="{A250D90C-E785-4E08-8852-9D81F0397B9E}">
      <dsp:nvSpPr>
        <dsp:cNvPr id="23" name="矩形 22"/>
        <dsp:cNvSpPr/>
      </dsp:nvSpPr>
      <dsp:spPr bwMode="white">
        <a:xfrm>
          <a:off x="7528871" y="3628581"/>
          <a:ext cx="1414138" cy="699998"/>
        </a:xfrm>
        <a:prstGeom prst="rect">
          <a:avLst/>
        </a:prstGeom>
      </dsp:spPr>
      <dsp:style>
        <a:lnRef idx="2">
          <a:schemeClr val="accent1">
            <a:shade val="80000"/>
          </a:schemeClr>
        </a:lnRef>
        <a:fillRef idx="1">
          <a:schemeClr val="lt1"/>
        </a:fillRef>
        <a:effectRef idx="0">
          <a:scrgbClr r="0" g="0" b="0"/>
        </a:effectRef>
        <a:fontRef idx="minor">
          <a:schemeClr val="lt1"/>
        </a:fontRef>
      </dsp:style>
      <dsp:txBody>
        <a:bodyPr lIns="10160" tIns="10160" rIns="10160" bIns="98777"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chemeClr val="dk1"/>
              </a:solidFill>
              <a:latin typeface="黑体" charset="-122"/>
              <a:ea typeface="黑体" charset="-122"/>
            </a:rPr>
            <a:t>境外税收情况</a:t>
          </a:r>
          <a:endParaRPr>
            <a:solidFill>
              <a:schemeClr val="dk1"/>
            </a:solidFill>
          </a:endParaRPr>
        </a:p>
      </dsp:txBody>
      <dsp:txXfrm>
        <a:off x="7528871" y="3628581"/>
        <a:ext cx="1414138" cy="699998"/>
      </dsp:txXfrm>
    </dsp:sp>
    <dsp:sp modelId="{F23B0344-103F-47C4-9F94-84E8C62B2CB8}">
      <dsp:nvSpPr>
        <dsp:cNvPr id="24" name="矩形 23"/>
        <dsp:cNvSpPr/>
      </dsp:nvSpPr>
      <dsp:spPr bwMode="white">
        <a:xfrm>
          <a:off x="7599179" y="4385885"/>
          <a:ext cx="1272724" cy="233333"/>
        </a:xfrm>
        <a:prstGeom prst="rect">
          <a:avLst/>
        </a:prstGeom>
      </dsp:spPr>
      <dsp:style>
        <a:lnRef idx="2">
          <a:schemeClr val="accent1"/>
        </a:lnRef>
        <a:fillRef idx="1">
          <a:schemeClr val="accent1">
            <a:alpha val="90000"/>
            <a:tint val="40000"/>
          </a:schemeClr>
        </a:fillRef>
        <a:effectRef idx="0">
          <a:scrgbClr r="0" g="0" b="0"/>
        </a:effectRef>
        <a:fontRef idx="minor"/>
      </dsp:style>
      <dsp:txBody>
        <a:bodyPr vert="horz" wrap="square" lIns="35560" tIns="8890" rIns="35560" bIns="889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gn="ctr">
            <a:lnSpc>
              <a:spcPct val="100000"/>
            </a:lnSpc>
            <a:spcBef>
              <a:spcPct val="0"/>
            </a:spcBef>
            <a:spcAft>
              <a:spcPct val="35000"/>
            </a:spcAft>
          </a:pPr>
          <a:r>
            <a:rPr lang="en-US" altLang="zh-CN" sz="1400" b="1" dirty="0">
              <a:solidFill>
                <a:srgbClr val="FF0000"/>
              </a:solidFill>
            </a:rPr>
            <a:t>4</a:t>
          </a:r>
          <a:r>
            <a:rPr lang="zh-CN" altLang="en-US" sz="1400" b="1" dirty="0">
              <a:solidFill>
                <a:schemeClr val="dk1"/>
              </a:solidFill>
            </a:rPr>
            <a:t>张表单</a:t>
          </a:r>
          <a:endParaRPr sz="6500">
            <a:solidFill>
              <a:schemeClr val="dk1"/>
            </a:solidFill>
          </a:endParaRPr>
        </a:p>
      </dsp:txBody>
      <dsp:txXfrm>
        <a:off x="7599179" y="4385885"/>
        <a:ext cx="1272724" cy="233333"/>
      </dsp:txXfrm>
    </dsp:sp>
    <dsp:sp modelId="{81B15038-064C-43F1-AA98-E2D44BD88F93}">
      <dsp:nvSpPr>
        <dsp:cNvPr id="27" name="矩形 26"/>
        <dsp:cNvSpPr/>
      </dsp:nvSpPr>
      <dsp:spPr bwMode="white">
        <a:xfrm>
          <a:off x="9411089" y="3628581"/>
          <a:ext cx="1414138" cy="699998"/>
        </a:xfrm>
        <a:prstGeom prst="rect">
          <a:avLst/>
        </a:prstGeom>
      </dsp:spPr>
      <dsp:style>
        <a:lnRef idx="2">
          <a:schemeClr val="accent1">
            <a:shade val="80000"/>
          </a:schemeClr>
        </a:lnRef>
        <a:fillRef idx="1">
          <a:schemeClr val="lt1"/>
        </a:fillRef>
        <a:effectRef idx="0">
          <a:scrgbClr r="0" g="0" b="0"/>
        </a:effectRef>
        <a:fontRef idx="minor">
          <a:schemeClr val="lt1"/>
        </a:fontRef>
      </dsp:style>
      <dsp:txBody>
        <a:bodyPr lIns="10160" tIns="10160" rIns="10160" bIns="98777"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chemeClr val="dk1"/>
              </a:solidFill>
              <a:latin typeface="黑体" charset="-122"/>
              <a:ea typeface="黑体" charset="-122"/>
            </a:rPr>
            <a:t>汇总纳税情况</a:t>
          </a:r>
          <a:endParaRPr>
            <a:solidFill>
              <a:schemeClr val="dk1"/>
            </a:solidFill>
          </a:endParaRPr>
        </a:p>
      </dsp:txBody>
      <dsp:txXfrm>
        <a:off x="9411089" y="3628581"/>
        <a:ext cx="1414138" cy="699998"/>
      </dsp:txXfrm>
    </dsp:sp>
    <dsp:sp modelId="{FFFBBE36-8D89-460F-A3E2-FFDAE6F0FB4A}">
      <dsp:nvSpPr>
        <dsp:cNvPr id="28" name="矩形 27"/>
        <dsp:cNvSpPr/>
      </dsp:nvSpPr>
      <dsp:spPr bwMode="white">
        <a:xfrm>
          <a:off x="9468797" y="4385885"/>
          <a:ext cx="1272724" cy="233333"/>
        </a:xfrm>
        <a:prstGeom prst="rect">
          <a:avLst/>
        </a:prstGeom>
      </dsp:spPr>
      <dsp:style>
        <a:lnRef idx="2">
          <a:schemeClr val="accent1"/>
        </a:lnRef>
        <a:fillRef idx="1">
          <a:schemeClr val="accent1">
            <a:alpha val="90000"/>
            <a:tint val="40000"/>
          </a:schemeClr>
        </a:fillRef>
        <a:effectRef idx="0">
          <a:scrgbClr r="0" g="0" b="0"/>
        </a:effectRef>
        <a:fontRef idx="minor"/>
      </dsp:style>
      <dsp:txBody>
        <a:bodyPr vert="horz" wrap="square" lIns="35560" tIns="8890" rIns="35560" bIns="889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gn="ctr">
            <a:lnSpc>
              <a:spcPct val="100000"/>
            </a:lnSpc>
            <a:spcBef>
              <a:spcPct val="0"/>
            </a:spcBef>
            <a:spcAft>
              <a:spcPct val="35000"/>
            </a:spcAft>
          </a:pPr>
          <a:r>
            <a:rPr lang="en-US" altLang="zh-CN" sz="1400" b="1" dirty="0">
              <a:solidFill>
                <a:srgbClr val="FF0000"/>
              </a:solidFill>
            </a:rPr>
            <a:t>2</a:t>
          </a:r>
          <a:r>
            <a:rPr lang="zh-CN" altLang="en-US" sz="1400" b="1" dirty="0">
              <a:solidFill>
                <a:schemeClr val="dk1"/>
              </a:solidFill>
            </a:rPr>
            <a:t>张表单</a:t>
          </a:r>
          <a:endParaRPr sz="6500">
            <a:solidFill>
              <a:schemeClr val="dk1"/>
            </a:solidFill>
          </a:endParaRPr>
        </a:p>
      </dsp:txBody>
      <dsp:txXfrm>
        <a:off x="9468797" y="4385885"/>
        <a:ext cx="1272724" cy="233333"/>
      </dsp:txXfrm>
    </dsp:sp>
    <dsp:sp modelId="{BE49F717-BF13-4638-8586-5AE138A303A6}">
      <dsp:nvSpPr>
        <dsp:cNvPr id="31" name="矩形 30"/>
        <dsp:cNvSpPr/>
      </dsp:nvSpPr>
      <dsp:spPr bwMode="white">
        <a:xfrm>
          <a:off x="2912191" y="2000646"/>
          <a:ext cx="1414138" cy="699998"/>
        </a:xfrm>
        <a:prstGeom prst="rect">
          <a:avLst/>
        </a:prstGeom>
      </dsp:spPr>
      <dsp:style>
        <a:lnRef idx="2">
          <a:schemeClr val="accent1">
            <a:shade val="80000"/>
          </a:schemeClr>
        </a:lnRef>
        <a:fillRef idx="1">
          <a:schemeClr val="lt1"/>
        </a:fillRef>
        <a:effectRef idx="0">
          <a:scrgbClr r="0" g="0" b="0"/>
        </a:effectRef>
        <a:fontRef idx="minor">
          <a:schemeClr val="lt1"/>
        </a:fontRef>
      </dsp:style>
      <dsp:txBody>
        <a:bodyPr lIns="10160" tIns="10160" rIns="10160" bIns="98777"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chemeClr val="dk1"/>
              </a:solidFill>
              <a:latin typeface="黑体" charset="-122"/>
              <a:ea typeface="黑体" charset="-122"/>
            </a:rPr>
            <a:t>基础信息情况</a:t>
          </a:r>
          <a:endParaRPr>
            <a:solidFill>
              <a:schemeClr val="dk1"/>
            </a:solidFill>
          </a:endParaRPr>
        </a:p>
      </dsp:txBody>
      <dsp:txXfrm>
        <a:off x="2912191" y="2000646"/>
        <a:ext cx="1414138" cy="699998"/>
      </dsp:txXfrm>
    </dsp:sp>
    <dsp:sp modelId="{12277C8E-B041-403D-9C62-F4CCD9A18029}">
      <dsp:nvSpPr>
        <dsp:cNvPr id="32" name="矩形 31"/>
        <dsp:cNvSpPr/>
      </dsp:nvSpPr>
      <dsp:spPr bwMode="white">
        <a:xfrm>
          <a:off x="2962291" y="2458569"/>
          <a:ext cx="1272724" cy="233333"/>
        </a:xfrm>
        <a:prstGeom prst="rect">
          <a:avLst/>
        </a:prstGeom>
      </dsp:spPr>
      <dsp:style>
        <a:lnRef idx="2">
          <a:schemeClr val="accent1"/>
        </a:lnRef>
        <a:fillRef idx="1">
          <a:schemeClr val="accent1">
            <a:alpha val="90000"/>
            <a:tint val="40000"/>
          </a:schemeClr>
        </a:fillRef>
        <a:effectRef idx="0">
          <a:scrgbClr r="0" g="0" b="0"/>
        </a:effectRef>
        <a:fontRef idx="minor"/>
      </dsp:style>
      <dsp:txBody>
        <a:bodyPr vert="horz" wrap="square" lIns="35560" tIns="8890" rIns="35560" bIns="889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gn="ctr">
            <a:lnSpc>
              <a:spcPct val="100000"/>
            </a:lnSpc>
            <a:spcBef>
              <a:spcPct val="0"/>
            </a:spcBef>
            <a:spcAft>
              <a:spcPct val="35000"/>
            </a:spcAft>
          </a:pPr>
          <a:r>
            <a:rPr lang="en-US" altLang="zh-CN" sz="1400" b="1" dirty="0">
              <a:solidFill>
                <a:srgbClr val="FF0000"/>
              </a:solidFill>
            </a:rPr>
            <a:t>1</a:t>
          </a:r>
          <a:r>
            <a:rPr lang="zh-CN" altLang="en-US" sz="1400" b="1" dirty="0">
              <a:solidFill>
                <a:schemeClr val="dk1"/>
              </a:solidFill>
            </a:rPr>
            <a:t>张表单</a:t>
          </a:r>
          <a:endParaRPr sz="6500">
            <a:solidFill>
              <a:schemeClr val="dk1"/>
            </a:solidFill>
          </a:endParaRPr>
        </a:p>
      </dsp:txBody>
      <dsp:txXfrm>
        <a:off x="2962291" y="2458569"/>
        <a:ext cx="1272724" cy="233333"/>
      </dsp:txXfrm>
    </dsp:sp>
    <dsp:sp modelId="{97F4C1D5-323B-48C9-BDE2-A1B072D90C99}">
      <dsp:nvSpPr>
        <dsp:cNvPr id="5" name="矩形 4" hidden="1"/>
        <dsp:cNvSpPr/>
      </dsp:nvSpPr>
      <dsp:spPr>
        <a:xfrm>
          <a:off x="4518164" y="364780"/>
          <a:ext cx="404282" cy="1278918"/>
        </a:xfrm>
        <a:prstGeom prst="rect">
          <a:avLst/>
        </a:prstGeom>
      </dsp:spPr>
      <dsp:txXfrm>
        <a:off x="4518164" y="364780"/>
        <a:ext cx="404282" cy="1278918"/>
      </dsp:txXfrm>
    </dsp:sp>
    <dsp:sp modelId="{FF05A80A-60DD-4F95-A383-481C71573C0A}">
      <dsp:nvSpPr>
        <dsp:cNvPr id="9" name="矩形 8" hidden="1"/>
        <dsp:cNvSpPr/>
      </dsp:nvSpPr>
      <dsp:spPr>
        <a:xfrm>
          <a:off x="36768" y="3652017"/>
          <a:ext cx="282828" cy="699998"/>
        </a:xfrm>
        <a:prstGeom prst="rect">
          <a:avLst/>
        </a:prstGeom>
      </dsp:spPr>
      <dsp:txXfrm>
        <a:off x="36768" y="3652017"/>
        <a:ext cx="282828" cy="699998"/>
      </dsp:txXfrm>
    </dsp:sp>
    <dsp:sp modelId="{E1D8326B-51DB-4419-95FF-E12DDF0F5B3F}">
      <dsp:nvSpPr>
        <dsp:cNvPr id="13" name="矩形 12" hidden="1"/>
        <dsp:cNvSpPr/>
      </dsp:nvSpPr>
      <dsp:spPr>
        <a:xfrm>
          <a:off x="1918985" y="3652017"/>
          <a:ext cx="282828" cy="699998"/>
        </a:xfrm>
        <a:prstGeom prst="rect">
          <a:avLst/>
        </a:prstGeom>
      </dsp:spPr>
      <dsp:txXfrm>
        <a:off x="1918985" y="3652017"/>
        <a:ext cx="282828" cy="699998"/>
      </dsp:txXfrm>
    </dsp:sp>
    <dsp:sp modelId="{D26924E5-A8B0-42AA-9710-9100FD074453}">
      <dsp:nvSpPr>
        <dsp:cNvPr id="17" name="矩形 16" hidden="1"/>
        <dsp:cNvSpPr/>
      </dsp:nvSpPr>
      <dsp:spPr>
        <a:xfrm>
          <a:off x="3764436" y="3628581"/>
          <a:ext cx="282828" cy="699998"/>
        </a:xfrm>
        <a:prstGeom prst="rect">
          <a:avLst/>
        </a:prstGeom>
      </dsp:spPr>
      <dsp:txXfrm>
        <a:off x="3764436" y="3628581"/>
        <a:ext cx="282828" cy="699998"/>
      </dsp:txXfrm>
    </dsp:sp>
    <dsp:sp modelId="{5D49950D-094D-46A1-8901-306BB5CA0BCA}">
      <dsp:nvSpPr>
        <dsp:cNvPr id="21" name="矩形 20" hidden="1"/>
        <dsp:cNvSpPr/>
      </dsp:nvSpPr>
      <dsp:spPr>
        <a:xfrm>
          <a:off x="5646653" y="3628581"/>
          <a:ext cx="282828" cy="699998"/>
        </a:xfrm>
        <a:prstGeom prst="rect">
          <a:avLst/>
        </a:prstGeom>
      </dsp:spPr>
      <dsp:txXfrm>
        <a:off x="5646653" y="3628581"/>
        <a:ext cx="282828" cy="699998"/>
      </dsp:txXfrm>
    </dsp:sp>
    <dsp:sp modelId="{CDBED81F-926A-4699-A3D9-A5243ECD7F4A}">
      <dsp:nvSpPr>
        <dsp:cNvPr id="25" name="矩形 24" hidden="1"/>
        <dsp:cNvSpPr/>
      </dsp:nvSpPr>
      <dsp:spPr>
        <a:xfrm>
          <a:off x="7528871" y="3628581"/>
          <a:ext cx="282828" cy="699998"/>
        </a:xfrm>
        <a:prstGeom prst="rect">
          <a:avLst/>
        </a:prstGeom>
      </dsp:spPr>
      <dsp:txXfrm>
        <a:off x="7528871" y="3628581"/>
        <a:ext cx="282828" cy="699998"/>
      </dsp:txXfrm>
    </dsp:sp>
    <dsp:sp modelId="{4384D822-6049-465B-BF76-D0769AE180BE}">
      <dsp:nvSpPr>
        <dsp:cNvPr id="29" name="矩形 28" hidden="1"/>
        <dsp:cNvSpPr/>
      </dsp:nvSpPr>
      <dsp:spPr>
        <a:xfrm>
          <a:off x="9411089" y="3628581"/>
          <a:ext cx="282828" cy="699998"/>
        </a:xfrm>
        <a:prstGeom prst="rect">
          <a:avLst/>
        </a:prstGeom>
      </dsp:spPr>
      <dsp:txXfrm>
        <a:off x="9411089" y="3628581"/>
        <a:ext cx="282828" cy="699998"/>
      </dsp:txXfrm>
    </dsp:sp>
    <dsp:sp modelId="{9E5DF92D-2661-4DFD-AC2B-2D5C25A1CA18}">
      <dsp:nvSpPr>
        <dsp:cNvPr id="33" name="矩形 32" hidden="1"/>
        <dsp:cNvSpPr/>
      </dsp:nvSpPr>
      <dsp:spPr>
        <a:xfrm>
          <a:off x="3764436" y="2524140"/>
          <a:ext cx="282828" cy="699998"/>
        </a:xfrm>
        <a:prstGeom prst="rect">
          <a:avLst/>
        </a:prstGeom>
      </dsp:spPr>
      <dsp:txXfrm>
        <a:off x="3764436" y="2524140"/>
        <a:ext cx="282828" cy="69999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1">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alg type="conn">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dim" val="1D"/>
                                <dgm:param type="endSty" val="noArr"/>
                                <dgm:param type="connRout" val="bend"/>
                                <dgm:param type="begPts" val="bCtr"/>
                                <dgm:param type="endPts" val="midL midR"/>
                              </dgm:alg>
                            </dgm:if>
                            <dgm:else name="Name49">
                              <dgm:alg type="conn">
                                <dgm:param type="srcNode" val="rootConnector1"/>
                                <dgm:param type="dim" val="1D"/>
                                <dgm:param type="endSty" val="noArr"/>
                                <dgm:param type="connRout" val="bend"/>
                                <dgm:param type="begPts" val="bCtr"/>
                                <dgm:param type="endPts" val="midL midR"/>
                              </dgm:alg>
                            </dgm:else>
                          </dgm:choose>
                        </dgm:if>
                        <dgm:else name="Name50">
                          <dgm:choose name="Name51">
                            <dgm:if name="Name52" axis="par ch" ptType="node asst" func="cnt" op="gte" val="1">
                              <dgm:alg type="conn">
                                <dgm:param type="dim" val="1D"/>
                                <dgm:param type="endSty" val="noArr"/>
                                <dgm:param type="connRout" val="bend"/>
                                <dgm:param type="begPts" val="bCtr"/>
                                <dgm:param type="endPts" val="midL midR"/>
                              </dgm:alg>
                            </dgm:if>
                            <dgm:else name="Name53">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linDir" val="fromT"/>
                        <dgm:param type="chAlign" val="r"/>
                      </dgm:alg>
                    </dgm:if>
                    <dgm:if name="Name73" func="var" arg="hierBranch" op="equ" val="r">
                      <dgm:alg type="hierChild">
                        <dgm:param type="linDir" val="fromT"/>
                        <dgm:param type="chAlign" val="l"/>
                      </dgm:alg>
                    </dgm:if>
                    <dgm:if name="Name74" func="var" arg="hierBranch" op="equ" val="hang">
                      <dgm:choose name="Name75">
                        <dgm:if name="Name76" func="var" arg="dir" op="equ" val="norm">
                          <dgm:alg type="hierChild">
                            <dgm:param type="linDir" val="fromL"/>
                            <dgm:param type="chAlign" val="l"/>
                            <dgm:param type="secLinDir" val="fromT"/>
                            <dgm:param type="secChAlign" val="t"/>
                          </dgm:alg>
                        </dgm:if>
                        <dgm:else name="Name77">
                          <dgm:alg type="hierChild">
                            <dgm:param type="linDir" val="fromR"/>
                            <dgm:param type="chAlign" val="l"/>
                            <dgm:param type="secLinDir" val="fromT"/>
                            <dgm:param type="secChAlign" val="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linDir" val="fromL"/>
                        <dgm:param type="chAlign" val="l"/>
                        <dgm:param type="secLinDir" val="fromT"/>
                        <dgm:param type="secChAlign" val="t"/>
                      </dgm:alg>
                    </dgm:if>
                    <dgm:else name="Name90">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linDir" val="fromL"/>
                  <dgm:param type="chAlign" val="l"/>
                  <dgm:param type="secLinDir" val="fromT"/>
                  <dgm:param type="secChAlign" val="t"/>
                </dgm:alg>
              </dgm:if>
              <dgm:else name="Name94">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linDir" val="fromT"/>
                        <dgm:param type="chAlign" val="r"/>
                      </dgm:alg>
                    </dgm:if>
                    <dgm:if name="Name111" func="var" arg="hierBranch" op="equ" val="r">
                      <dgm:alg type="hierChild">
                        <dgm:param type="linDir" val="fromT"/>
                        <dgm:param type="chAlign" val="l"/>
                      </dgm:alg>
                    </dgm:if>
                    <dgm:if name="Name112" func="var" arg="hierBranch" op="equ" val="hang">
                      <dgm:choose name="Name113">
                        <dgm:if name="Name114" func="var" arg="dir" op="equ" val="norm">
                          <dgm:alg type="hierChild">
                            <dgm:param type="linDir" val="fromL"/>
                            <dgm:param type="chAlign" val="l"/>
                            <dgm:param type="secLinDir" val="fromT"/>
                            <dgm:param type="secChAlign" val="t"/>
                          </dgm:alg>
                        </dgm:if>
                        <dgm:else name="Name115">
                          <dgm:alg type="hierChild">
                            <dgm:param type="linDir" val="fromR"/>
                            <dgm:param type="chAlign" val="l"/>
                            <dgm:param type="secLinDir" val="fromT"/>
                            <dgm:param type="secChAlign" val="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linDir" val="fromL"/>
                        <dgm:param type="chAlign" val="l"/>
                        <dgm:param type="secLinDir" val="fromT"/>
                        <dgm:param type="secChAlign" val="t"/>
                      </dgm:alg>
                    </dgm:if>
                    <dgm:else name="Name12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
          </p:nvPr>
        </p:nvSpPr>
        <p:spPr/>
        <p:txBody>
          <a:bodyPr/>
          <a:lstStyle/>
          <a:p>
            <a:pPr>
              <a:defRPr/>
            </a:pPr>
            <a:fld id="{9A28E595-834B-4D79-9A64-DA94CD56412B}" type="datetime1">
              <a:rPr lang="zh-CN" altLang="en-US" smtClean="0"/>
            </a:fld>
            <a:endParaRPr lang="zh-CN" altLang="en-US" sz="1200"/>
          </a:p>
        </p:txBody>
      </p:sp>
      <p:sp>
        <p:nvSpPr>
          <p:cNvPr id="5" name="灯片编号占位符 4"/>
          <p:cNvSpPr>
            <a:spLocks noGrp="1"/>
          </p:cNvSpPr>
          <p:nvPr>
            <p:ph type="sldNum" sz="quarter" idx="5"/>
          </p:nvPr>
        </p:nvSpPr>
        <p:spPr/>
        <p:txBody>
          <a:bodyPr/>
          <a:lstStyle/>
          <a:p>
            <a:pPr>
              <a:defRPr/>
            </a:pPr>
            <a:fld id="{9DFBB824-6888-414F-901B-2E1DFAC98AD9}"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
          </p:nvPr>
        </p:nvSpPr>
        <p:spPr/>
        <p:txBody>
          <a:bodyPr/>
          <a:lstStyle/>
          <a:p>
            <a:pPr>
              <a:defRPr/>
            </a:pPr>
            <a:fld id="{9A28E595-834B-4D79-9A64-DA94CD56412B}" type="datetime1">
              <a:rPr lang="zh-CN" altLang="en-US" smtClean="0"/>
            </a:fld>
            <a:endParaRPr lang="zh-CN" altLang="en-US" sz="1200"/>
          </a:p>
        </p:txBody>
      </p:sp>
      <p:sp>
        <p:nvSpPr>
          <p:cNvPr id="5" name="灯片编号占位符 4"/>
          <p:cNvSpPr>
            <a:spLocks noGrp="1"/>
          </p:cNvSpPr>
          <p:nvPr>
            <p:ph type="sldNum" sz="quarter" idx="5"/>
          </p:nvPr>
        </p:nvSpPr>
        <p:spPr/>
        <p:txBody>
          <a:bodyPr/>
          <a:lstStyle/>
          <a:p>
            <a:pPr>
              <a:defRPr/>
            </a:pPr>
            <a:fld id="{9DFBB824-6888-414F-901B-2E1DFAC98AD9}" type="slidenum">
              <a:rPr lang="zh-CN" altLang="en-US" smtClean="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
          </p:nvPr>
        </p:nvSpPr>
        <p:spPr/>
        <p:txBody>
          <a:bodyPr/>
          <a:lstStyle/>
          <a:p>
            <a:pPr>
              <a:defRPr/>
            </a:pPr>
            <a:fld id="{9A28E595-834B-4D79-9A64-DA94CD56412B}" type="datetime1">
              <a:rPr lang="zh-CN" altLang="en-US" smtClean="0"/>
            </a:fld>
            <a:endParaRPr lang="zh-CN" altLang="en-US" sz="1200"/>
          </a:p>
        </p:txBody>
      </p:sp>
      <p:sp>
        <p:nvSpPr>
          <p:cNvPr id="5" name="灯片编号占位符 4"/>
          <p:cNvSpPr>
            <a:spLocks noGrp="1"/>
          </p:cNvSpPr>
          <p:nvPr>
            <p:ph type="sldNum" sz="quarter" idx="5"/>
          </p:nvPr>
        </p:nvSpPr>
        <p:spPr/>
        <p:txBody>
          <a:bodyPr/>
          <a:lstStyle/>
          <a:p>
            <a:pPr>
              <a:defRPr/>
            </a:pPr>
            <a:fld id="{9DFBB824-6888-414F-901B-2E1DFAC98AD9}"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90204" pitchFamily="34" charset="0"/>
                <a:ea typeface="微软雅黑" pitchFamily="34" charset="-122"/>
              </a:defRPr>
            </a:lvl1pPr>
            <a:lvl2pPr marL="742950" indent="-285750">
              <a:defRPr sz="1900">
                <a:solidFill>
                  <a:schemeClr val="tx1"/>
                </a:solidFill>
                <a:latin typeface="Arial" panose="020B0604020202090204" pitchFamily="34" charset="0"/>
                <a:ea typeface="微软雅黑" pitchFamily="34" charset="-122"/>
              </a:defRPr>
            </a:lvl2pPr>
            <a:lvl3pPr marL="1143000" indent="-228600">
              <a:defRPr sz="1900">
                <a:solidFill>
                  <a:schemeClr val="tx1"/>
                </a:solidFill>
                <a:latin typeface="Arial" panose="020B0604020202090204" pitchFamily="34" charset="0"/>
                <a:ea typeface="微软雅黑" pitchFamily="34" charset="-122"/>
              </a:defRPr>
            </a:lvl3pPr>
            <a:lvl4pPr marL="1600200" indent="-228600">
              <a:defRPr sz="1900">
                <a:solidFill>
                  <a:schemeClr val="tx1"/>
                </a:solidFill>
                <a:latin typeface="Arial" panose="020B0604020202090204" pitchFamily="34" charset="0"/>
                <a:ea typeface="微软雅黑" pitchFamily="34" charset="-122"/>
              </a:defRPr>
            </a:lvl4pPr>
            <a:lvl5pPr marL="2057400" indent="-228600">
              <a:defRPr sz="1900">
                <a:solidFill>
                  <a:schemeClr val="tx1"/>
                </a:solidFill>
                <a:latin typeface="Arial" panose="020B060402020209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9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9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9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90204" pitchFamily="34" charset="0"/>
                <a:ea typeface="微软雅黑" pitchFamily="34" charset="-122"/>
              </a:defRPr>
            </a:lvl9pPr>
          </a:lstStyle>
          <a:p>
            <a:pPr defTabSz="966470" fontAlgn="base">
              <a:spcBef>
                <a:spcPct val="0"/>
              </a:spcBef>
              <a:spcAft>
                <a:spcPct val="0"/>
              </a:spcAft>
            </a:pPr>
            <a:fld id="{F5BB81E4-0A06-4620-BC78-D7BDAEFF8EF9}" type="slidenum">
              <a:rPr lang="zh-CN" altLang="en-US" sz="1200">
                <a:latin typeface="Calibri" panose="020F0502020204030204" pitchFamily="34" charset="0"/>
                <a:ea typeface="宋体" pitchFamily="2" charset="-122"/>
              </a:rPr>
            </a:fld>
            <a:endParaRPr lang="zh-CN" altLang="en-US" sz="1200">
              <a:latin typeface="Calibri" panose="020F0502020204030204"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ln>
        </p:spPr>
      </p:sp>
      <p:sp>
        <p:nvSpPr>
          <p:cNvPr id="80899" name="备注占位符 2"/>
          <p:cNvSpPr>
            <a:spLocks noGrp="1"/>
          </p:cNvSpPr>
          <p:nvPr>
            <p:ph type="body" idx="1"/>
          </p:nvPr>
        </p:nvSpPr>
        <p:spPr bwMode="auto">
          <a:noFill/>
        </p:spPr>
        <p:txBody>
          <a:bodyPr wrap="square" numCol="1" anchor="t" anchorCtr="0" compatLnSpc="1"/>
          <a:lstStyle/>
          <a:p>
            <a:endParaRPr lang="zh-CN" altLang="en-US"/>
          </a:p>
        </p:txBody>
      </p:sp>
      <p:sp>
        <p:nvSpPr>
          <p:cNvPr id="80900" name="灯片编号占位符 3"/>
          <p:cNvSpPr>
            <a:spLocks noGrp="1"/>
          </p:cNvSpPr>
          <p:nvPr>
            <p:ph type="sldNum" sz="quarter" idx="5"/>
          </p:nvPr>
        </p:nvSpPr>
        <p:spPr bwMode="auto">
          <a:noFill/>
          <a:ln>
            <a:miter lim="800000"/>
          </a:ln>
        </p:spPr>
        <p:txBody>
          <a:bodyPr/>
          <a:lstStyle/>
          <a:p>
            <a:fld id="{CB0DE3A2-6C1C-481A-84B7-416DCB2A9FC1}"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ln>
        </p:spPr>
      </p:sp>
      <p:sp>
        <p:nvSpPr>
          <p:cNvPr id="82947" name="备注占位符 2"/>
          <p:cNvSpPr>
            <a:spLocks noGrp="1"/>
          </p:cNvSpPr>
          <p:nvPr>
            <p:ph type="body" idx="1"/>
          </p:nvPr>
        </p:nvSpPr>
        <p:spPr bwMode="auto">
          <a:noFill/>
        </p:spPr>
        <p:txBody>
          <a:bodyPr wrap="square" numCol="1" anchor="t" anchorCtr="0" compatLnSpc="1"/>
          <a:lstStyle/>
          <a:p>
            <a:endParaRPr lang="zh-CN" altLang="en-US"/>
          </a:p>
        </p:txBody>
      </p:sp>
      <p:sp>
        <p:nvSpPr>
          <p:cNvPr id="82948" name="灯片编号占位符 3"/>
          <p:cNvSpPr>
            <a:spLocks noGrp="1"/>
          </p:cNvSpPr>
          <p:nvPr>
            <p:ph type="sldNum" sz="quarter" idx="5"/>
          </p:nvPr>
        </p:nvSpPr>
        <p:spPr bwMode="auto">
          <a:noFill/>
          <a:ln>
            <a:miter lim="800000"/>
          </a:ln>
        </p:spPr>
        <p:txBody>
          <a:bodyPr/>
          <a:lstStyle/>
          <a:p>
            <a:fld id="{0A6DC6BC-6C89-4838-8A85-9D733F5C03CB}"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86020" name="灯片编号占位符 3"/>
          <p:cNvSpPr>
            <a:spLocks noGrp="1"/>
          </p:cNvSpPr>
          <p:nvPr>
            <p:ph type="sldNum" sz="quarter" idx="5"/>
          </p:nvPr>
        </p:nvSpPr>
        <p:spPr bwMode="auto">
          <a:xfrm>
            <a:off x="3827475" y="10262022"/>
            <a:ext cx="2927726" cy="5401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pitchFamily="34" charset="0"/>
                <a:ea typeface="宋体" pitchFamily="2" charset="-122"/>
              </a:defRPr>
            </a:lvl1pPr>
            <a:lvl2pPr marL="742950" indent="-285750">
              <a:defRPr sz="1200">
                <a:solidFill>
                  <a:schemeClr val="tx1"/>
                </a:solidFill>
                <a:latin typeface="Calibri" panose="020F0502020204030204" pitchFamily="34" charset="0"/>
                <a:ea typeface="宋体" pitchFamily="2" charset="-122"/>
              </a:defRPr>
            </a:lvl2pPr>
            <a:lvl3pPr marL="1143000" indent="-228600">
              <a:defRPr sz="1200">
                <a:solidFill>
                  <a:schemeClr val="tx1"/>
                </a:solidFill>
                <a:latin typeface="Calibri" panose="020F0502020204030204" pitchFamily="34" charset="0"/>
                <a:ea typeface="宋体" pitchFamily="2" charset="-122"/>
              </a:defRPr>
            </a:lvl3pPr>
            <a:lvl4pPr marL="1600200" indent="-228600">
              <a:defRPr sz="1200">
                <a:solidFill>
                  <a:schemeClr val="tx1"/>
                </a:solidFill>
                <a:latin typeface="Calibri" panose="020F0502020204030204" pitchFamily="34" charset="0"/>
                <a:ea typeface="宋体" pitchFamily="2" charset="-122"/>
              </a:defRPr>
            </a:lvl4pPr>
            <a:lvl5pPr marL="2057400" indent="-228600">
              <a:defRPr sz="1200">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defRPr sz="1200">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defRPr sz="1200">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defRPr sz="1200">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defRPr sz="1200">
                <a:solidFill>
                  <a:schemeClr val="tx1"/>
                </a:solidFill>
                <a:latin typeface="Calibri" panose="020F0502020204030204" pitchFamily="34" charset="0"/>
                <a:ea typeface="宋体" pitchFamily="2" charset="-122"/>
              </a:defRPr>
            </a:lvl9pPr>
          </a:lstStyle>
          <a:p>
            <a:pPr>
              <a:buFontTx/>
              <a:buNone/>
            </a:pPr>
            <a:fld id="{99C7533E-270F-4DAA-A8E8-35D1AF1C1985}" type="slidenum">
              <a:rPr altLang="en-US" smtClean="0">
                <a:latin typeface="Arial" panose="020B0604020202090204" pitchFamily="34" charset="0"/>
              </a:rPr>
            </a:fld>
            <a:endParaRPr lang="zh-CN" altLang="en-US">
              <a:latin typeface="Arial" panose="020B060402020209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7588"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p:sp>
      <p:sp>
        <p:nvSpPr>
          <p:cNvPr id="993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a:defRPr/>
            </a:pPr>
            <a:fld id="{9A28E595-834B-4D79-9A64-DA94CD56412B}" type="datetime1">
              <a:rPr lang="zh-CN" altLang="en-US" smtClean="0"/>
            </a:fld>
            <a:endParaRPr lang="zh-CN" altLang="en-US" sz="1200"/>
          </a:p>
        </p:txBody>
      </p:sp>
      <p:sp>
        <p:nvSpPr>
          <p:cNvPr id="5" name="灯片编号占位符 4"/>
          <p:cNvSpPr>
            <a:spLocks noGrp="1"/>
          </p:cNvSpPr>
          <p:nvPr>
            <p:ph type="sldNum" sz="quarter" idx="5"/>
          </p:nvPr>
        </p:nvSpPr>
        <p:spPr/>
        <p:txBody>
          <a:bodyPr/>
          <a:lstStyle/>
          <a:p>
            <a:pPr>
              <a:defRPr/>
            </a:pPr>
            <a:fld id="{9DFBB824-6888-414F-901B-2E1DFAC98AD9}" type="slidenum">
              <a:rPr lang="zh-CN" altLang="en-US" smtClean="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BAAA779-37D5-408B-8620-A3A22C4BCF3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BAAA779-37D5-408B-8620-A3A22C4BCF3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BAAA779-37D5-408B-8620-A3A22C4BCF3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90204" pitchFamily="34" charset="0"/>
                <a:ea typeface="微软雅黑" pitchFamily="34" charset="-122"/>
              </a:defRPr>
            </a:lvl1pPr>
            <a:lvl2pPr marL="742950" indent="-285750">
              <a:defRPr sz="1900">
                <a:solidFill>
                  <a:schemeClr val="tx1"/>
                </a:solidFill>
                <a:latin typeface="Arial" panose="020B0604020202090204" pitchFamily="34" charset="0"/>
                <a:ea typeface="微软雅黑" pitchFamily="34" charset="-122"/>
              </a:defRPr>
            </a:lvl2pPr>
            <a:lvl3pPr marL="1143000" indent="-228600">
              <a:defRPr sz="1900">
                <a:solidFill>
                  <a:schemeClr val="tx1"/>
                </a:solidFill>
                <a:latin typeface="Arial" panose="020B0604020202090204" pitchFamily="34" charset="0"/>
                <a:ea typeface="微软雅黑" pitchFamily="34" charset="-122"/>
              </a:defRPr>
            </a:lvl3pPr>
            <a:lvl4pPr marL="1600200" indent="-228600">
              <a:defRPr sz="1900">
                <a:solidFill>
                  <a:schemeClr val="tx1"/>
                </a:solidFill>
                <a:latin typeface="Arial" panose="020B0604020202090204" pitchFamily="34" charset="0"/>
                <a:ea typeface="微软雅黑" pitchFamily="34" charset="-122"/>
              </a:defRPr>
            </a:lvl4pPr>
            <a:lvl5pPr marL="2057400" indent="-228600">
              <a:defRPr sz="1900">
                <a:solidFill>
                  <a:schemeClr val="tx1"/>
                </a:solidFill>
                <a:latin typeface="Arial" panose="020B060402020209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9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9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9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90204" pitchFamily="34" charset="0"/>
                <a:ea typeface="微软雅黑" pitchFamily="34" charset="-122"/>
              </a:defRPr>
            </a:lvl9pPr>
          </a:lstStyle>
          <a:p>
            <a:pPr defTabSz="966470" fontAlgn="base">
              <a:spcBef>
                <a:spcPct val="0"/>
              </a:spcBef>
              <a:spcAft>
                <a:spcPct val="0"/>
              </a:spcAft>
            </a:pPr>
            <a:fld id="{F5BB81E4-0A06-4620-BC78-D7BDAEFF8EF9}" type="slidenum">
              <a:rPr lang="zh-CN" altLang="en-US" sz="1200">
                <a:latin typeface="Calibri" panose="020F0502020204030204" pitchFamily="34" charset="0"/>
                <a:ea typeface="宋体" pitchFamily="2" charset="-122"/>
              </a:rPr>
            </a:fld>
            <a:endParaRPr lang="zh-CN" altLang="en-US" sz="1200">
              <a:latin typeface="Calibri" panose="020F0502020204030204" pitchFamily="34" charset="0"/>
              <a:ea typeface="宋体"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BAAA779-37D5-408B-8620-A3A22C4BCF3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BAAA779-37D5-408B-8620-A3A22C4BCF3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BAAA779-37D5-408B-8620-A3A22C4BCF3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BAAA779-37D5-408B-8620-A3A22C4BCF3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BAAA779-37D5-408B-8620-A3A22C4BCF3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BAAA779-37D5-408B-8620-A3A22C4BCF3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CC3B1C-E187-4163-98AA-A7EFD262633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CC3B1C-E187-4163-98AA-A7EFD262633B}"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CC3B1C-E187-4163-98AA-A7EFD262633B}"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CC3B1C-E187-4163-98AA-A7EFD262633B}"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CC3B1C-E187-4163-98AA-A7EFD262633B}"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CC3B1C-E187-4163-98AA-A7EFD262633B}"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CC3B1C-E187-4163-98AA-A7EFD262633B}"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CC3B1C-E187-4163-98AA-A7EFD262633B}"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8AEEFA-8A1D-43B1-A8B3-9A14753B791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7588"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以上三项标准中，从业人数是指包括与企业建立劳动关系的职工人数和企业接受的劳务派遣用工人数的总数。如果企业在经营年度中发生从业人数或资产总额的变动，应按企业全年的季度平均值来确定是否符合小微条件，计算公式为全年四个季度的平均值之和除以四。季度的平均值则由季初值与季末值的总数除以二计算得出。如若企业在年度中间开业或者终止经营活动的，则以其实际经营期作为一个纳税年度来确定上述相关指标。</a:t>
            </a:r>
            <a:endParaRPr lang="zh-CN" altLang="en-US" dirty="0"/>
          </a:p>
        </p:txBody>
      </p:sp>
      <p:sp>
        <p:nvSpPr>
          <p:cNvPr id="4" name="灯片编号占位符 3"/>
          <p:cNvSpPr>
            <a:spLocks noGrp="1"/>
          </p:cNvSpPr>
          <p:nvPr>
            <p:ph type="sldNum" sz="quarter" idx="10"/>
          </p:nvPr>
        </p:nvSpPr>
        <p:spPr/>
        <p:txBody>
          <a:bodyPr/>
          <a:lstStyle/>
          <a:p>
            <a:pPr>
              <a:defRPr/>
            </a:pPr>
            <a:fld id="{2BAAA779-37D5-408B-8620-A3A22C4BCF3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userDrawn="1"/>
        </p:nvGrpSpPr>
        <p:grpSpPr>
          <a:xfrm>
            <a:off x="1" y="26"/>
            <a:ext cx="847592" cy="980884"/>
            <a:chOff x="0" y="25"/>
            <a:chExt cx="3600450" cy="3600450"/>
          </a:xfrm>
        </p:grpSpPr>
        <p:sp>
          <p:nvSpPr>
            <p:cNvPr id="15" name="直角三角形 14"/>
            <p:cNvSpPr/>
            <p:nvPr/>
          </p:nvSpPr>
          <p:spPr>
            <a:xfrm rot="5400000">
              <a:off x="0" y="25"/>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ea typeface="微软雅黑" pitchFamily="34" charset="-122"/>
              </a:endParaRPr>
            </a:p>
          </p:txBody>
        </p:sp>
        <p:sp>
          <p:nvSpPr>
            <p:cNvPr id="16" name="直角三角形 15"/>
            <p:cNvSpPr/>
            <p:nvPr/>
          </p:nvSpPr>
          <p:spPr>
            <a:xfrm rot="5400000">
              <a:off x="0" y="25"/>
              <a:ext cx="297180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ea typeface="微软雅黑" pitchFamily="34" charset="-122"/>
              </a:endParaRPr>
            </a:p>
          </p:txBody>
        </p:sp>
      </p:grpSp>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37202" y="237686"/>
            <a:ext cx="7836176" cy="607051"/>
          </a:xfrm>
        </p:spPr>
        <p:txBody>
          <a:bodyPr>
            <a:normAutofit/>
          </a:bodyPr>
          <a:lstStyle>
            <a:lvl1pPr>
              <a:defRPr sz="3600" b="1">
                <a:solidFill>
                  <a:schemeClr val="accent5"/>
                </a:solidFill>
                <a:effectLst/>
                <a:latin typeface="微软雅黑" pitchFamily="34" charset="-122"/>
                <a:ea typeface="微软雅黑" pitchFamily="34" charset="-122"/>
              </a:defRPr>
            </a:lvl1pPr>
          </a:lstStyle>
          <a:p>
            <a:r>
              <a:rPr lang="zh-CN" altLang="en-US" noProof="1"/>
              <a:t>单击此处编辑母版标题样式</a:t>
            </a:r>
            <a:endParaRPr lang="en-US" noProof="1"/>
          </a:p>
        </p:txBody>
      </p:sp>
      <p:sp>
        <p:nvSpPr>
          <p:cNvPr id="3" name="Content Placeholder 3"/>
          <p:cNvSpPr>
            <a:spLocks noGrp="1"/>
          </p:cNvSpPr>
          <p:nvPr>
            <p:ph sz="half" idx="2"/>
          </p:nvPr>
        </p:nvSpPr>
        <p:spPr>
          <a:xfrm>
            <a:off x="762784" y="997735"/>
            <a:ext cx="10724459" cy="5404250"/>
          </a:xfrm>
        </p:spPr>
        <p:txBody>
          <a:bodyPr/>
          <a:lstStyle>
            <a:lvl1pPr marL="0" indent="0">
              <a:lnSpc>
                <a:spcPct val="150000"/>
              </a:lnSpc>
              <a:buNone/>
              <a:defRPr sz="2400" b="1">
                <a:solidFill>
                  <a:schemeClr val="accent1">
                    <a:lumMod val="75000"/>
                  </a:schemeClr>
                </a:solidFill>
                <a:latin typeface="微软雅黑" pitchFamily="34" charset="-122"/>
                <a:ea typeface="微软雅黑" pitchFamily="34" charset="-122"/>
              </a:defRPr>
            </a:lvl1pPr>
            <a:lvl2pPr marL="457200" indent="0">
              <a:lnSpc>
                <a:spcPct val="150000"/>
              </a:lnSpc>
              <a:buNone/>
              <a:defRPr b="1">
                <a:solidFill>
                  <a:schemeClr val="tx1"/>
                </a:solidFill>
                <a:latin typeface="微软雅黑" pitchFamily="34" charset="-122"/>
                <a:ea typeface="微软雅黑" pitchFamily="34" charset="-122"/>
              </a:defRPr>
            </a:lvl2pPr>
            <a:lvl3pPr marL="914400" indent="0">
              <a:lnSpc>
                <a:spcPct val="150000"/>
              </a:lnSpc>
              <a:buNone/>
              <a:defRPr b="0">
                <a:solidFill>
                  <a:schemeClr val="tx1"/>
                </a:solidFill>
                <a:latin typeface="微软雅黑" pitchFamily="34" charset="-122"/>
                <a:ea typeface="微软雅黑" pitchFamily="34" charset="-122"/>
              </a:defRPr>
            </a:lvl3pPr>
            <a:lvl4pPr marL="1371600" indent="0">
              <a:lnSpc>
                <a:spcPct val="150000"/>
              </a:lnSpc>
              <a:buNone/>
              <a:defRPr b="0">
                <a:solidFill>
                  <a:schemeClr val="tx1"/>
                </a:solidFill>
                <a:latin typeface="微软雅黑" pitchFamily="34" charset="-122"/>
                <a:ea typeface="微软雅黑" pitchFamily="34" charset="-122"/>
              </a:defRPr>
            </a:lvl4pPr>
            <a:lvl5pPr marL="1828800" indent="0">
              <a:lnSpc>
                <a:spcPct val="150000"/>
              </a:lnSpc>
              <a:buNone/>
              <a:defRPr b="0">
                <a:solidFill>
                  <a:schemeClr val="tx1"/>
                </a:solidFill>
                <a:latin typeface="微软雅黑" pitchFamily="34" charset="-122"/>
                <a:ea typeface="微软雅黑"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日期占位符 1"/>
          <p:cNvSpPr>
            <a:spLocks noGrp="1"/>
          </p:cNvSpPr>
          <p:nvPr>
            <p:ph type="dt" sz="half" idx="10"/>
          </p:nvPr>
        </p:nvSpPr>
        <p:spPr>
          <a:xfrm>
            <a:off x="838069" y="6357527"/>
            <a:ext cx="2742771" cy="365193"/>
          </a:xfrm>
        </p:spPr>
        <p:txBody>
          <a:bodyPr/>
          <a:lstStyle>
            <a:lvl1pPr>
              <a:defRPr/>
            </a:lvl1pPr>
          </a:lstStyle>
          <a:p>
            <a:pPr>
              <a:defRPr/>
            </a:pPr>
            <a:fld id="{40A1FB0E-8FC7-409C-A333-47FF84D209F8}" type="datetimeFigureOut">
              <a:rPr lang="zh-CN" altLang="en-US"/>
            </a:fld>
            <a:endParaRPr lang="zh-CN" altLang="en-US"/>
          </a:p>
        </p:txBody>
      </p:sp>
      <p:sp>
        <p:nvSpPr>
          <p:cNvPr id="5" name="页脚占位符 3"/>
          <p:cNvSpPr>
            <a:spLocks noGrp="1"/>
          </p:cNvSpPr>
          <p:nvPr>
            <p:ph type="ftr" sz="quarter" idx="11"/>
          </p:nvPr>
        </p:nvSpPr>
        <p:spPr>
          <a:xfrm>
            <a:off x="4037969" y="6357527"/>
            <a:ext cx="4114157" cy="365193"/>
          </a:xfrm>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a:xfrm>
            <a:off x="8609255" y="6357527"/>
            <a:ext cx="2742771" cy="365193"/>
          </a:xfrm>
        </p:spPr>
        <p:txBody>
          <a:bodyPr/>
          <a:lstStyle>
            <a:lvl1pPr>
              <a:defRPr/>
            </a:lvl1pPr>
          </a:lstStyle>
          <a:p>
            <a:fld id="{5CEDBD12-D35E-4C56-B83A-6169BAF057D0}" type="slidenum">
              <a:rPr lang="zh-CN" altLang="en-US"/>
            </a:fld>
            <a:endParaRPr lang="zh-CN" altLang="en-US"/>
          </a:p>
        </p:txBody>
      </p:sp>
      <p:cxnSp>
        <p:nvCxnSpPr>
          <p:cNvPr id="8" name="直接连接符 7"/>
          <p:cNvCxnSpPr/>
          <p:nvPr userDrawn="1"/>
        </p:nvCxnSpPr>
        <p:spPr>
          <a:xfrm>
            <a:off x="297503" y="1052931"/>
            <a:ext cx="7820390"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9" name="直接连接符 8"/>
          <p:cNvCxnSpPr/>
          <p:nvPr userDrawn="1"/>
        </p:nvCxnSpPr>
        <p:spPr>
          <a:xfrm flipV="1">
            <a:off x="-2546" y="969730"/>
            <a:ext cx="7787739" cy="11180"/>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grpSp>
        <p:nvGrpSpPr>
          <p:cNvPr id="10" name="组合 9"/>
          <p:cNvGrpSpPr/>
          <p:nvPr userDrawn="1"/>
        </p:nvGrpSpPr>
        <p:grpSpPr>
          <a:xfrm>
            <a:off x="1" y="26"/>
            <a:ext cx="847592" cy="980884"/>
            <a:chOff x="0" y="25"/>
            <a:chExt cx="3600450" cy="3600450"/>
          </a:xfrm>
        </p:grpSpPr>
        <p:sp>
          <p:nvSpPr>
            <p:cNvPr id="11" name="直角三角形 10"/>
            <p:cNvSpPr/>
            <p:nvPr/>
          </p:nvSpPr>
          <p:spPr>
            <a:xfrm rot="5400000">
              <a:off x="0" y="25"/>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ea typeface="微软雅黑" pitchFamily="34" charset="-122"/>
              </a:endParaRPr>
            </a:p>
          </p:txBody>
        </p:sp>
        <p:sp>
          <p:nvSpPr>
            <p:cNvPr id="12" name="直角三角形 11"/>
            <p:cNvSpPr/>
            <p:nvPr/>
          </p:nvSpPr>
          <p:spPr>
            <a:xfrm rot="5400000">
              <a:off x="0" y="25"/>
              <a:ext cx="297180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ea typeface="微软雅黑" pitchFamily="34" charset="-122"/>
              </a:endParaRPr>
            </a:p>
          </p:txBody>
        </p:sp>
      </p:grpSp>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rot="19238099">
            <a:off x="11439325" y="5084117"/>
            <a:ext cx="441256" cy="44299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2" tIns="45507" rIns="91012" bIns="45507" anchor="ctr"/>
          <a:lstStyle/>
          <a:p>
            <a:pPr algn="ctr" fontAlgn="auto">
              <a:buFont typeface="Arial" panose="020B0604020202090204" pitchFamily="34" charset="0"/>
              <a:buNone/>
              <a:defRPr/>
            </a:pPr>
            <a:endParaRPr kumimoji="1" lang="zh-CN" altLang="en-US" sz="3010" noProof="1"/>
          </a:p>
        </p:txBody>
      </p:sp>
      <p:sp>
        <p:nvSpPr>
          <p:cNvPr id="4" name="矩形 3"/>
          <p:cNvSpPr/>
          <p:nvPr/>
        </p:nvSpPr>
        <p:spPr>
          <a:xfrm rot="2558654">
            <a:off x="10717124" y="5589035"/>
            <a:ext cx="1790421" cy="179103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2" tIns="45507" rIns="91012" bIns="45507" anchor="ctr"/>
          <a:lstStyle/>
          <a:p>
            <a:pPr algn="ctr" fontAlgn="auto">
              <a:buFont typeface="Arial" panose="020B0604020202090204" pitchFamily="34" charset="0"/>
              <a:buNone/>
              <a:defRPr/>
            </a:pPr>
            <a:endParaRPr kumimoji="1" lang="zh-CN" altLang="en-US" sz="3010" noProof="1"/>
          </a:p>
        </p:txBody>
      </p:sp>
      <p:sp>
        <p:nvSpPr>
          <p:cNvPr id="5" name="矩形 4"/>
          <p:cNvSpPr/>
          <p:nvPr/>
        </p:nvSpPr>
        <p:spPr>
          <a:xfrm rot="20601285">
            <a:off x="9829852" y="6041557"/>
            <a:ext cx="1030126" cy="10288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2" tIns="45507" rIns="91012" bIns="45507" anchor="ctr"/>
          <a:lstStyle/>
          <a:p>
            <a:pPr algn="ctr" fontAlgn="auto">
              <a:buFont typeface="Arial" panose="020B0604020202090204" pitchFamily="34" charset="0"/>
              <a:buNone/>
              <a:defRPr/>
            </a:pPr>
            <a:endParaRPr kumimoji="1" lang="zh-CN" altLang="en-US" sz="3010" noProof="1"/>
          </a:p>
        </p:txBody>
      </p:sp>
      <p:sp>
        <p:nvSpPr>
          <p:cNvPr id="6" name="矩形 5"/>
          <p:cNvSpPr/>
          <p:nvPr/>
        </p:nvSpPr>
        <p:spPr>
          <a:xfrm rot="20567216">
            <a:off x="9226697" y="6151115"/>
            <a:ext cx="265070" cy="2651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2" tIns="45507" rIns="91012" bIns="45507" anchor="ctr"/>
          <a:lstStyle/>
          <a:p>
            <a:pPr algn="ctr" fontAlgn="auto">
              <a:buFont typeface="Arial" panose="020B0604020202090204" pitchFamily="34" charset="0"/>
              <a:buNone/>
              <a:defRPr/>
            </a:pPr>
            <a:endParaRPr kumimoji="1" lang="zh-CN" altLang="en-US" sz="3010" noProof="1"/>
          </a:p>
        </p:txBody>
      </p:sp>
      <p:sp>
        <p:nvSpPr>
          <p:cNvPr id="7" name="矩形 6"/>
          <p:cNvSpPr/>
          <p:nvPr/>
        </p:nvSpPr>
        <p:spPr>
          <a:xfrm rot="20567216">
            <a:off x="11020290" y="4822131"/>
            <a:ext cx="309513" cy="30961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2" tIns="45507" rIns="91012" bIns="45507" anchor="ctr"/>
          <a:lstStyle/>
          <a:p>
            <a:pPr algn="ctr" fontAlgn="auto">
              <a:buFont typeface="Arial" panose="020B0604020202090204" pitchFamily="34" charset="0"/>
              <a:buNone/>
              <a:defRPr/>
            </a:pPr>
            <a:endParaRPr kumimoji="1" lang="zh-CN" altLang="en-US" sz="3010" noProof="1"/>
          </a:p>
        </p:txBody>
      </p:sp>
      <p:sp>
        <p:nvSpPr>
          <p:cNvPr id="8" name="矩形 7"/>
          <p:cNvSpPr/>
          <p:nvPr/>
        </p:nvSpPr>
        <p:spPr>
          <a:xfrm rot="19896190">
            <a:off x="696805" y="33345"/>
            <a:ext cx="668232" cy="67004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2" tIns="45507" rIns="91012" bIns="45507" anchor="ctr"/>
          <a:lstStyle/>
          <a:p>
            <a:pPr algn="ctr" fontAlgn="auto">
              <a:buFont typeface="Arial" panose="020B0604020202090204" pitchFamily="34" charset="0"/>
              <a:buNone/>
              <a:defRPr/>
            </a:pPr>
            <a:endParaRPr kumimoji="1" lang="zh-CN" altLang="en-US" sz="3010" noProof="1"/>
          </a:p>
        </p:txBody>
      </p:sp>
      <p:sp>
        <p:nvSpPr>
          <p:cNvPr id="9" name="矩形 8"/>
          <p:cNvSpPr/>
          <p:nvPr/>
        </p:nvSpPr>
        <p:spPr>
          <a:xfrm rot="21433404">
            <a:off x="-425384" y="-288978"/>
            <a:ext cx="1261866" cy="126229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2" tIns="45507" rIns="91012" bIns="45507" anchor="ctr"/>
          <a:lstStyle/>
          <a:p>
            <a:pPr algn="ctr" fontAlgn="auto">
              <a:buFont typeface="Arial" panose="020B0604020202090204" pitchFamily="34" charset="0"/>
              <a:buNone/>
              <a:defRPr/>
            </a:pPr>
            <a:endParaRPr kumimoji="1" lang="zh-CN" altLang="en-US" sz="3010" noProof="1"/>
          </a:p>
        </p:txBody>
      </p:sp>
      <p:sp>
        <p:nvSpPr>
          <p:cNvPr id="10" name="矩形 9"/>
          <p:cNvSpPr/>
          <p:nvPr/>
        </p:nvSpPr>
        <p:spPr>
          <a:xfrm rot="18585722">
            <a:off x="1182688" y="923889"/>
            <a:ext cx="282160" cy="28939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2" tIns="45507" rIns="91012" bIns="45507" anchor="ctr"/>
          <a:lstStyle/>
          <a:p>
            <a:pPr algn="ctr" fontAlgn="auto">
              <a:buFont typeface="Arial" panose="020B0604020202090204" pitchFamily="34" charset="0"/>
              <a:buNone/>
              <a:defRPr/>
            </a:pPr>
            <a:endParaRPr kumimoji="1" lang="zh-CN" altLang="en-US" sz="3010" noProof="1"/>
          </a:p>
        </p:txBody>
      </p:sp>
      <p:sp>
        <p:nvSpPr>
          <p:cNvPr id="11" name="矩形 10"/>
          <p:cNvSpPr/>
          <p:nvPr/>
        </p:nvSpPr>
        <p:spPr>
          <a:xfrm rot="17430621">
            <a:off x="1311548" y="134480"/>
            <a:ext cx="202214" cy="20579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2" tIns="45507" rIns="91012" bIns="45507" anchor="ctr"/>
          <a:lstStyle/>
          <a:p>
            <a:pPr algn="ctr" fontAlgn="auto">
              <a:buFont typeface="Arial" panose="020B0604020202090204" pitchFamily="34" charset="0"/>
              <a:buNone/>
              <a:defRPr/>
            </a:pPr>
            <a:endParaRPr kumimoji="1" lang="zh-CN" altLang="en-US" sz="3010" noProof="1"/>
          </a:p>
        </p:txBody>
      </p:sp>
      <p:sp>
        <p:nvSpPr>
          <p:cNvPr id="13" name="文本占位符 7"/>
          <p:cNvSpPr>
            <a:spLocks noGrp="1"/>
          </p:cNvSpPr>
          <p:nvPr>
            <p:ph type="body" sz="quarter" idx="10"/>
          </p:nvPr>
        </p:nvSpPr>
        <p:spPr>
          <a:xfrm>
            <a:off x="1713567" y="236980"/>
            <a:ext cx="5600490" cy="529668"/>
          </a:xfrm>
          <a:prstGeom prst="rect">
            <a:avLst/>
          </a:prstGeom>
          <a:ln w="12700" cmpd="sng">
            <a:noFill/>
          </a:ln>
        </p:spPr>
        <p:txBody>
          <a:bodyPr vert="horz" lIns="72585" tIns="36293" rIns="72585" bIns="36293" anchor="ctr"/>
          <a:lstStyle>
            <a:lvl1pPr marL="0" indent="0" algn="l">
              <a:buNone/>
              <a:defRPr sz="2385" b="1">
                <a:solidFill>
                  <a:schemeClr val="tx1">
                    <a:lumMod val="65000"/>
                    <a:lumOff val="35000"/>
                  </a:schemeClr>
                </a:solidFill>
                <a:latin typeface="微软雅黑" pitchFamily="34" charset="-122"/>
                <a:ea typeface="微软雅黑" pitchFamily="34" charset="-122"/>
                <a:cs typeface="微软雅黑" pitchFamily="34" charset="-122"/>
              </a:defRPr>
            </a:lvl1pPr>
          </a:lstStyle>
          <a:p>
            <a:pPr lvl="0"/>
            <a:r>
              <a:rPr lang="zh-CN" altLang="en-US" noProof="1"/>
              <a:t>单击此处编辑母版文本样式</a:t>
            </a:r>
            <a:endParaRPr lang="zh-CN" altLang="en-US" noProof="1"/>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sp>
        <p:nvSpPr>
          <p:cNvPr id="11" name="TextBox 15"/>
          <p:cNvSpPr txBox="1"/>
          <p:nvPr userDrawn="1"/>
        </p:nvSpPr>
        <p:spPr>
          <a:xfrm>
            <a:off x="10801374" y="405458"/>
            <a:ext cx="1072730" cy="400110"/>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itchFamily="34" charset="-122"/>
                <a:ea typeface="微软雅黑" pitchFamily="34" charset="-122"/>
              </a:rPr>
              <a:t>第</a:t>
            </a:r>
            <a:r>
              <a:rPr lang="zh-CN" altLang="en-US" sz="1800" dirty="0">
                <a:solidFill>
                  <a:schemeClr val="tx1">
                    <a:lumMod val="50000"/>
                    <a:lumOff val="50000"/>
                  </a:schemeClr>
                </a:solidFill>
                <a:latin typeface="微软雅黑" pitchFamily="34" charset="-122"/>
                <a:ea typeface="微软雅黑" pitchFamily="34" charset="-122"/>
              </a:rPr>
              <a:t> </a:t>
            </a:r>
            <a:fld id="{2EEF1883-7A0E-4F66-9932-E581691AD397}" type="slidenum">
              <a:rPr lang="zh-CN" altLang="en-US" sz="2000" smtClean="0">
                <a:solidFill>
                  <a:schemeClr val="tx1">
                    <a:lumMod val="50000"/>
                    <a:lumOff val="50000"/>
                  </a:schemeClr>
                </a:solidFill>
                <a:latin typeface="微软雅黑" pitchFamily="34" charset="-122"/>
                <a:ea typeface="微软雅黑" pitchFamily="34" charset="-122"/>
              </a:rPr>
            </a:fld>
            <a:r>
              <a:rPr lang="zh-CN" altLang="en-US" sz="1800" dirty="0">
                <a:solidFill>
                  <a:schemeClr val="tx1">
                    <a:lumMod val="50000"/>
                    <a:lumOff val="50000"/>
                  </a:schemeClr>
                </a:solidFill>
                <a:latin typeface="微软雅黑" pitchFamily="34" charset="-122"/>
                <a:ea typeface="微软雅黑" pitchFamily="34" charset="-122"/>
              </a:rPr>
              <a:t> </a:t>
            </a:r>
            <a:r>
              <a:rPr lang="zh-CN" altLang="en-US" sz="1600" dirty="0">
                <a:solidFill>
                  <a:schemeClr val="tx1">
                    <a:lumMod val="50000"/>
                    <a:lumOff val="50000"/>
                  </a:schemeClr>
                </a:solidFill>
                <a:latin typeface="微软雅黑" pitchFamily="34" charset="-122"/>
                <a:ea typeface="微软雅黑" pitchFamily="34" charset="-122"/>
              </a:rPr>
              <a:t>页</a:t>
            </a:r>
            <a:endParaRPr lang="zh-CN" altLang="en-US" sz="1600" b="0" dirty="0">
              <a:solidFill>
                <a:schemeClr val="tx1">
                  <a:lumMod val="50000"/>
                  <a:lumOff val="50000"/>
                </a:schemeClr>
              </a:solidFill>
              <a:latin typeface="微软雅黑" pitchFamily="34" charset="-122"/>
              <a:ea typeface="微软雅黑" pitchFamily="34" charset="-122"/>
            </a:endParaRPr>
          </a:p>
        </p:txBody>
      </p:sp>
      <p:cxnSp>
        <p:nvCxnSpPr>
          <p:cNvPr id="3" name="直接连接符 2"/>
          <p:cNvCxnSpPr/>
          <p:nvPr userDrawn="1"/>
        </p:nvCxnSpPr>
        <p:spPr>
          <a:xfrm>
            <a:off x="0" y="909514"/>
            <a:ext cx="1220073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804030504040204" pitchFamily="34" charset="0"/>
                <a:ea typeface="微软雅黑" pitchFamily="34" charset="-122"/>
              </a:defRPr>
            </a:lvl1pPr>
            <a:lvl2pPr marL="742950" indent="-285750">
              <a:defRPr>
                <a:solidFill>
                  <a:schemeClr val="tx1"/>
                </a:solidFill>
                <a:latin typeface="Tahoma" panose="020B0804030504040204" pitchFamily="34" charset="0"/>
                <a:ea typeface="微软雅黑" pitchFamily="34" charset="-122"/>
              </a:defRPr>
            </a:lvl2pPr>
            <a:lvl3pPr marL="1143000" indent="-228600">
              <a:defRPr>
                <a:solidFill>
                  <a:schemeClr val="tx1"/>
                </a:solidFill>
                <a:latin typeface="Tahoma" panose="020B0804030504040204" pitchFamily="34" charset="0"/>
                <a:ea typeface="微软雅黑" pitchFamily="34" charset="-122"/>
              </a:defRPr>
            </a:lvl3pPr>
            <a:lvl4pPr marL="1600200" indent="-228600">
              <a:defRPr>
                <a:solidFill>
                  <a:schemeClr val="tx1"/>
                </a:solidFill>
                <a:latin typeface="Tahoma" panose="020B0804030504040204" pitchFamily="34" charset="0"/>
                <a:ea typeface="微软雅黑" pitchFamily="34" charset="-122"/>
              </a:defRPr>
            </a:lvl4pPr>
            <a:lvl5pPr marL="2057400" indent="-228600">
              <a:defRPr>
                <a:solidFill>
                  <a:schemeClr val="tx1"/>
                </a:solidFill>
                <a:latin typeface="Tahoma" panose="020B0804030504040204" pitchFamily="34" charset="0"/>
                <a:ea typeface="微软雅黑" pitchFamily="34" charset="-122"/>
              </a:defRPr>
            </a:lvl5pPr>
            <a:lvl6pPr marL="2514600" indent="-228600" fontAlgn="base">
              <a:spcBef>
                <a:spcPct val="0"/>
              </a:spcBef>
              <a:spcAft>
                <a:spcPct val="0"/>
              </a:spcAft>
              <a:defRPr>
                <a:solidFill>
                  <a:schemeClr val="tx1"/>
                </a:solidFill>
                <a:latin typeface="Tahoma" panose="020B0804030504040204" pitchFamily="34" charset="0"/>
                <a:ea typeface="微软雅黑" pitchFamily="34" charset="-122"/>
              </a:defRPr>
            </a:lvl6pPr>
            <a:lvl7pPr marL="2971800" indent="-228600" fontAlgn="base">
              <a:spcBef>
                <a:spcPct val="0"/>
              </a:spcBef>
              <a:spcAft>
                <a:spcPct val="0"/>
              </a:spcAft>
              <a:defRPr>
                <a:solidFill>
                  <a:schemeClr val="tx1"/>
                </a:solidFill>
                <a:latin typeface="Tahoma" panose="020B0804030504040204" pitchFamily="34" charset="0"/>
                <a:ea typeface="微软雅黑" pitchFamily="34" charset="-122"/>
              </a:defRPr>
            </a:lvl7pPr>
            <a:lvl8pPr marL="3429000" indent="-228600" fontAlgn="base">
              <a:spcBef>
                <a:spcPct val="0"/>
              </a:spcBef>
              <a:spcAft>
                <a:spcPct val="0"/>
              </a:spcAft>
              <a:defRPr>
                <a:solidFill>
                  <a:schemeClr val="tx1"/>
                </a:solidFill>
                <a:latin typeface="Tahoma" panose="020B0804030504040204" pitchFamily="34" charset="0"/>
                <a:ea typeface="微软雅黑" pitchFamily="34" charset="-122"/>
              </a:defRPr>
            </a:lvl8pPr>
            <a:lvl9pPr marL="3886200" indent="-228600" fontAlgn="base">
              <a:spcBef>
                <a:spcPct val="0"/>
              </a:spcBef>
              <a:spcAft>
                <a:spcPct val="0"/>
              </a:spcAft>
              <a:defRPr>
                <a:solidFill>
                  <a:schemeClr val="tx1"/>
                </a:solidFill>
                <a:latin typeface="Tahoma" panose="020B0804030504040204" pitchFamily="34" charset="0"/>
                <a:ea typeface="微软雅黑" pitchFamily="34" charset="-122"/>
              </a:defRPr>
            </a:lvl9pPr>
          </a:lstStyle>
          <a:p>
            <a:r>
              <a:rPr lang="zh-CN" altLang="en-US" sz="2800" b="1" dirty="0">
                <a:solidFill>
                  <a:schemeClr val="tx1">
                    <a:lumMod val="75000"/>
                    <a:lumOff val="25000"/>
                  </a:schemeClr>
                </a:solidFill>
                <a:latin typeface="微软雅黑" pitchFamily="34" charset="-122"/>
              </a:rPr>
              <a:t>点击此处添加标题内容</a:t>
            </a:r>
            <a:endParaRPr lang="en-US" altLang="zh-CN" sz="2800" b="1" dirty="0">
              <a:solidFill>
                <a:schemeClr val="tx1">
                  <a:lumMod val="75000"/>
                  <a:lumOff val="25000"/>
                </a:schemeClr>
              </a:solidFill>
              <a:latin typeface="微软雅黑" pitchFamily="34" charset="-122"/>
            </a:endParaRPr>
          </a:p>
        </p:txBody>
      </p:sp>
      <p:sp>
        <p:nvSpPr>
          <p:cNvPr id="7" name="燕尾形 6"/>
          <p:cNvSpPr/>
          <p:nvPr userDrawn="1"/>
        </p:nvSpPr>
        <p:spPr>
          <a:xfrm>
            <a:off x="1586327" y="1"/>
            <a:ext cx="860084" cy="90951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itchFamily="34" charset="-122"/>
              <a:ea typeface="微软雅黑" pitchFamily="34" charset="-122"/>
              <a:cs typeface="微软雅黑" pitchFamily="34" charset="-122"/>
            </a:endParaRPr>
          </a:p>
        </p:txBody>
      </p:sp>
      <p:sp>
        <p:nvSpPr>
          <p:cNvPr id="8" name="TextBox 7"/>
          <p:cNvSpPr txBox="1"/>
          <p:nvPr userDrawn="1"/>
        </p:nvSpPr>
        <p:spPr>
          <a:xfrm>
            <a:off x="190550" y="180723"/>
            <a:ext cx="1457450" cy="584775"/>
          </a:xfrm>
          <a:prstGeom prst="rect">
            <a:avLst/>
          </a:prstGeom>
          <a:noFill/>
        </p:spPr>
        <p:txBody>
          <a:bodyPr wrap="none" rtlCol="0">
            <a:spAutoFit/>
          </a:bodyPr>
          <a:lstStyle/>
          <a:p>
            <a:r>
              <a:rPr lang="en-US" altLang="zh-CN" sz="3200" dirty="0">
                <a:solidFill>
                  <a:schemeClr val="tx2"/>
                </a:solidFill>
                <a:latin typeface="Eras Bold ITC" panose="020B0907030504020204" pitchFamily="34" charset="0"/>
                <a:ea typeface="微软雅黑" pitchFamily="34" charset="-122"/>
              </a:rPr>
              <a:t>LOGO</a:t>
            </a:r>
            <a:endParaRPr lang="zh-CN" altLang="en-US" sz="3200" dirty="0">
              <a:solidFill>
                <a:schemeClr val="tx2"/>
              </a:solidFill>
              <a:latin typeface="Eras Bold ITC" panose="020B0907030504020204" pitchFamily="34" charset="0"/>
              <a:ea typeface="微软雅黑"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tags" Target="../tags/tag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9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9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9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100000">
              <a:schemeClr val="tx2"/>
            </a:gs>
            <a:gs pos="0">
              <a:srgbClr val="FFFFFF"/>
            </a:gs>
          </a:gsLst>
          <a:lin ang="2700000" scaled="0"/>
        </a:gradFill>
        <a:effectLst/>
      </p:bgPr>
    </p:bg>
    <p:spTree>
      <p:nvGrpSpPr>
        <p:cNvPr id="1" name=""/>
        <p:cNvGrpSpPr/>
        <p:nvPr/>
      </p:nvGrpSpPr>
      <p:grpSpPr>
        <a:xfrm>
          <a:off x="0" y="0"/>
          <a:ext cx="0" cy="0"/>
          <a:chOff x="0" y="0"/>
          <a:chExt cx="0" cy="0"/>
        </a:xfrm>
      </p:grpSpPr>
      <p:sp>
        <p:nvSpPr>
          <p:cNvPr id="7" name="KSO_TEMPLATE" hidden="1"/>
          <p:cNvSpPr/>
          <p:nvPr>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itchFamily="34" charset="-122"/>
          <a:ea typeface="微软雅黑"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微软雅黑" pitchFamily="34" charset="-122"/>
          <a:ea typeface="微软雅黑"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8455" algn="l"/>
        </a:tabLst>
        <a:defRPr sz="1600" u="none" strike="noStrike" kern="1200" cap="none" spc="150" normalizeH="0" baseline="0">
          <a:solidFill>
            <a:schemeClr val="tx1"/>
          </a:solidFill>
          <a:uFillTx/>
          <a:latin typeface="微软雅黑" pitchFamily="34" charset="-122"/>
          <a:ea typeface="微软雅黑"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微软雅黑" pitchFamily="34" charset="-122"/>
          <a:ea typeface="微软雅黑"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微软雅黑" pitchFamily="34" charset="-122"/>
          <a:ea typeface="微软雅黑"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微软雅黑" pitchFamily="34" charset="-122"/>
          <a:ea typeface="微软雅黑" pitchFamily="34" charset="-122"/>
          <a:cs typeface="+mn-cs"/>
        </a:defRPr>
      </a:lvl5pPr>
      <a:lvl6pPr marL="2513965" indent="-228600" algn="l" defTabSz="914400" rtl="0" eaLnBrk="1" latinLnBrk="0" hangingPunct="1">
        <a:lnSpc>
          <a:spcPct val="90000"/>
        </a:lnSpc>
        <a:spcBef>
          <a:spcPct val="100000"/>
        </a:spcBef>
        <a:buFont typeface="Arial" panose="020B060402020209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ct val="100000"/>
        </a:spcBef>
        <a:buFont typeface="Arial" panose="020B060402020209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ct val="100000"/>
        </a:spcBef>
        <a:buFont typeface="Arial" panose="020B060402020209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ct val="1000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8.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0.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2.xml"/><Relationship Id="rId2" Type="http://schemas.openxmlformats.org/officeDocument/2006/relationships/image" Target="../media/image13.png"/><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2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2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10.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1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2.xml"/><Relationship Id="rId1" Type="http://schemas.openxmlformats.org/officeDocument/2006/relationships/tags" Target="../tags/tag41.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0.xml"/><Relationship Id="rId2" Type="http://schemas.openxmlformats.org/officeDocument/2006/relationships/image" Target="../media/image15.png"/><Relationship Id="rId1" Type="http://schemas.openxmlformats.org/officeDocument/2006/relationships/tags" Target="../tags/tag4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5.xml"/><Relationship Id="rId1" Type="http://schemas.openxmlformats.org/officeDocument/2006/relationships/tags" Target="../tags/tag44.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0.xml"/><Relationship Id="rId3" Type="http://schemas.openxmlformats.org/officeDocument/2006/relationships/tags" Target="../tags/tag46.xml"/><Relationship Id="rId2" Type="http://schemas.openxmlformats.org/officeDocument/2006/relationships/image" Target="../media/image17.png"/><Relationship Id="rId1"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tags" Target="../tags/tag4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9.xml"/><Relationship Id="rId1" Type="http://schemas.openxmlformats.org/officeDocument/2006/relationships/tags" Target="../tags/tag48.xml"/></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0.xml"/><Relationship Id="rId3" Type="http://schemas.openxmlformats.org/officeDocument/2006/relationships/tags" Target="../tags/tag50.xml"/><Relationship Id="rId2" Type="http://schemas.openxmlformats.org/officeDocument/2006/relationships/image" Target="../media/image19.png"/><Relationship Id="rId1" Type="http://schemas.openxmlformats.org/officeDocument/2006/relationships/image" Target="../media/image18.png"/></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3.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0.xml"/><Relationship Id="rId3" Type="http://schemas.openxmlformats.org/officeDocument/2006/relationships/tags" Target="../tags/tag54.xml"/><Relationship Id="rId2" Type="http://schemas.openxmlformats.org/officeDocument/2006/relationships/image" Target="../media/image23.png"/><Relationship Id="rId1" Type="http://schemas.openxmlformats.org/officeDocument/2006/relationships/image" Target="../media/image22.pn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1.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5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7.xml"/><Relationship Id="rId1" Type="http://schemas.openxmlformats.org/officeDocument/2006/relationships/tags" Target="../tags/tag56.xml"/></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1.xml"/><Relationship Id="rId2" Type="http://schemas.openxmlformats.org/officeDocument/2006/relationships/image" Target="../media/image26.png"/><Relationship Id="rId1" Type="http://schemas.openxmlformats.org/officeDocument/2006/relationships/tags" Target="../tags/tag58.xml"/></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1.xml"/><Relationship Id="rId2" Type="http://schemas.openxmlformats.org/officeDocument/2006/relationships/image" Target="../media/image27.png"/><Relationship Id="rId1" Type="http://schemas.openxmlformats.org/officeDocument/2006/relationships/tags" Target="../tags/tag59.xm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1.xml"/><Relationship Id="rId2" Type="http://schemas.openxmlformats.org/officeDocument/2006/relationships/image" Target="../media/image28.png"/><Relationship Id="rId1" Type="http://schemas.openxmlformats.org/officeDocument/2006/relationships/tags" Target="../tags/tag60.xml"/></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1.xml"/><Relationship Id="rId2" Type="http://schemas.openxmlformats.org/officeDocument/2006/relationships/image" Target="../media/image29.png"/><Relationship Id="rId1" Type="http://schemas.openxmlformats.org/officeDocument/2006/relationships/tags" Target="../tags/tag61.xm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1.xml"/><Relationship Id="rId2" Type="http://schemas.openxmlformats.org/officeDocument/2006/relationships/image" Target="../media/image30.png"/><Relationship Id="rId1" Type="http://schemas.openxmlformats.org/officeDocument/2006/relationships/tags" Target="../tags/tag62.xml"/></Relationships>
</file>

<file path=ppt/slides/_rels/slide68.xml.rels><?xml version="1.0" encoding="UTF-8" standalone="yes"?>
<Relationships xmlns="http://schemas.openxmlformats.org/package/2006/relationships"><Relationship Id="rId9" Type="http://schemas.openxmlformats.org/officeDocument/2006/relationships/image" Target="../media/image32.GIF"/><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image" Target="../media/image31.jpe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4.png"/><Relationship Id="rId11" Type="http://schemas.openxmlformats.org/officeDocument/2006/relationships/notesSlide" Target="../notesSlides/notesSlide46.xml"/><Relationship Id="rId10" Type="http://schemas.openxmlformats.org/officeDocument/2006/relationships/slideLayout" Target="../slideLayouts/slideLayout1.xml"/><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316483" y="1976835"/>
            <a:ext cx="9557129" cy="1543561"/>
          </a:xfrm>
        </p:spPr>
        <p:txBody>
          <a:bodyPr>
            <a:normAutofit/>
          </a:bodyPr>
          <a:p>
            <a:pPr algn="ctr">
              <a:lnSpc>
                <a:spcPct val="100000"/>
              </a:lnSpc>
            </a:pPr>
            <a:r>
              <a:rPr lang="zh-CN" altLang="en-US" sz="4440" dirty="0">
                <a:solidFill>
                  <a:schemeClr val="accent3">
                    <a:lumMod val="75000"/>
                  </a:schemeClr>
                </a:solidFill>
                <a:effectLst>
                  <a:outerShdw blurRad="38100" dist="25400" dir="5400000" algn="ctr" rotWithShape="0">
                    <a:srgbClr val="6E747A">
                      <a:alpha val="43000"/>
                    </a:srgbClr>
                  </a:outerShdw>
                </a:effectLst>
                <a:latin typeface="+mn-lt"/>
                <a:ea typeface="+mn-ea"/>
                <a:cs typeface="+mn-ea"/>
                <a:sym typeface="+mn-lt"/>
              </a:rPr>
              <a:t>202</a:t>
            </a:r>
            <a:r>
              <a:rPr lang="en-US" altLang="zh-CN" sz="4440" dirty="0">
                <a:solidFill>
                  <a:schemeClr val="accent3">
                    <a:lumMod val="75000"/>
                  </a:schemeClr>
                </a:solidFill>
                <a:effectLst>
                  <a:outerShdw blurRad="38100" dist="25400" dir="5400000" algn="ctr" rotWithShape="0">
                    <a:srgbClr val="6E747A">
                      <a:alpha val="43000"/>
                    </a:srgbClr>
                  </a:outerShdw>
                </a:effectLst>
                <a:latin typeface="+mn-lt"/>
                <a:ea typeface="+mn-ea"/>
                <a:cs typeface="+mn-ea"/>
                <a:sym typeface="+mn-lt"/>
              </a:rPr>
              <a:t>3</a:t>
            </a:r>
            <a:r>
              <a:rPr lang="zh-CN" altLang="en-US" sz="4440" dirty="0">
                <a:solidFill>
                  <a:schemeClr val="accent3">
                    <a:lumMod val="75000"/>
                  </a:schemeClr>
                </a:solidFill>
                <a:effectLst>
                  <a:outerShdw blurRad="38100" dist="25400" dir="5400000" algn="ctr" rotWithShape="0">
                    <a:srgbClr val="6E747A">
                      <a:alpha val="43000"/>
                    </a:srgbClr>
                  </a:outerShdw>
                </a:effectLst>
                <a:latin typeface="+mn-lt"/>
                <a:ea typeface="+mn-ea"/>
                <a:cs typeface="+mn-ea"/>
                <a:sym typeface="+mn-lt"/>
              </a:rPr>
              <a:t>年度企业所得税汇算清缴申报</a:t>
            </a:r>
            <a:br>
              <a:rPr lang="zh-CN" altLang="en-US" sz="4440" dirty="0">
                <a:solidFill>
                  <a:schemeClr val="accent3">
                    <a:lumMod val="75000"/>
                  </a:schemeClr>
                </a:solidFill>
                <a:effectLst>
                  <a:outerShdw blurRad="38100" dist="25400" dir="5400000" algn="ctr" rotWithShape="0">
                    <a:srgbClr val="6E747A">
                      <a:alpha val="43000"/>
                    </a:srgbClr>
                  </a:outerShdw>
                </a:effectLst>
                <a:latin typeface="+mn-lt"/>
                <a:ea typeface="+mn-ea"/>
                <a:cs typeface="+mn-ea"/>
                <a:sym typeface="+mn-lt"/>
              </a:rPr>
            </a:br>
            <a:r>
              <a:rPr lang="zh-CN" altLang="en-US" sz="4440" dirty="0">
                <a:solidFill>
                  <a:schemeClr val="accent3">
                    <a:lumMod val="75000"/>
                  </a:schemeClr>
                </a:solidFill>
                <a:effectLst>
                  <a:outerShdw blurRad="38100" dist="25400" dir="5400000" algn="ctr" rotWithShape="0">
                    <a:srgbClr val="6E747A">
                      <a:alpha val="43000"/>
                    </a:srgbClr>
                  </a:outerShdw>
                </a:effectLst>
                <a:latin typeface="+mn-lt"/>
                <a:ea typeface="+mn-ea"/>
                <a:cs typeface="+mn-ea"/>
                <a:sym typeface="+mn-lt"/>
              </a:rPr>
              <a:t>政策及要点讲解</a:t>
            </a:r>
            <a:endParaRPr lang="zh-CN" altLang="en-US" sz="4440" dirty="0">
              <a:solidFill>
                <a:schemeClr val="accent3">
                  <a:lumMod val="75000"/>
                </a:schemeClr>
              </a:solidFill>
              <a:effectLst>
                <a:outerShdw blurRad="38100" dist="25400" dir="5400000" algn="ctr" rotWithShape="0">
                  <a:srgbClr val="6E747A">
                    <a:alpha val="43000"/>
                  </a:srgbClr>
                </a:outerShdw>
              </a:effectLst>
              <a:latin typeface="+mn-lt"/>
              <a:ea typeface="+mn-ea"/>
              <a:cs typeface="+mn-ea"/>
              <a:sym typeface="+mn-lt"/>
            </a:endParaRPr>
          </a:p>
        </p:txBody>
      </p:sp>
      <p:sp>
        <p:nvSpPr>
          <p:cNvPr id="3" name="副标题 2"/>
          <p:cNvSpPr>
            <a:spLocks noGrp="1"/>
          </p:cNvSpPr>
          <p:nvPr>
            <p:ph type="subTitle" idx="1"/>
          </p:nvPr>
        </p:nvSpPr>
        <p:spPr>
          <a:xfrm>
            <a:off x="4508963" y="5574245"/>
            <a:ext cx="3171535" cy="675942"/>
          </a:xfrm>
        </p:spPr>
        <p:txBody>
          <a:bodyPr/>
          <a:p>
            <a:pPr algn="dist"/>
            <a:r>
              <a:rPr lang="en-US" altLang="zh-CN" sz="2800">
                <a:ln w="3175" cmpd="sng">
                  <a:noFill/>
                  <a:prstDash val="solid"/>
                </a:ln>
                <a:latin typeface="方正黑体简体" panose="02000000000000000000" charset="-122"/>
                <a:ea typeface="方正黑体简体" panose="02000000000000000000" charset="-122"/>
                <a:cs typeface="方正黑体简体" panose="02000000000000000000" charset="-122"/>
              </a:rPr>
              <a:t>2024</a:t>
            </a:r>
            <a:r>
              <a:rPr lang="zh-CN" altLang="en-US" sz="2800">
                <a:ln w="3175" cmpd="sng">
                  <a:noFill/>
                  <a:prstDash val="solid"/>
                </a:ln>
                <a:latin typeface="方正黑体简体" panose="02000000000000000000" charset="-122"/>
                <a:ea typeface="方正黑体简体" panose="02000000000000000000" charset="-122"/>
                <a:cs typeface="方正黑体简体" panose="02000000000000000000" charset="-122"/>
              </a:rPr>
              <a:t>年</a:t>
            </a:r>
            <a:r>
              <a:rPr lang="en-US" altLang="zh-CN" sz="2800">
                <a:ln w="3175" cmpd="sng">
                  <a:noFill/>
                  <a:prstDash val="solid"/>
                </a:ln>
                <a:latin typeface="方正黑体简体" panose="02000000000000000000" charset="-122"/>
                <a:ea typeface="方正黑体简体" panose="02000000000000000000" charset="-122"/>
                <a:cs typeface="方正黑体简体" panose="02000000000000000000" charset="-122"/>
              </a:rPr>
              <a:t>4</a:t>
            </a:r>
            <a:r>
              <a:rPr lang="zh-CN" altLang="en-US" sz="2800">
                <a:ln w="3175" cmpd="sng">
                  <a:noFill/>
                  <a:prstDash val="solid"/>
                </a:ln>
                <a:latin typeface="方正黑体简体" panose="02000000000000000000" charset="-122"/>
                <a:ea typeface="方正黑体简体" panose="02000000000000000000" charset="-122"/>
                <a:cs typeface="方正黑体简体" panose="02000000000000000000" charset="-122"/>
              </a:rPr>
              <a:t>月</a:t>
            </a:r>
            <a:r>
              <a:rPr lang="en-US" altLang="zh-CN" sz="2800">
                <a:ln w="3175" cmpd="sng">
                  <a:noFill/>
                  <a:prstDash val="solid"/>
                </a:ln>
                <a:latin typeface="方正黑体简体" panose="02000000000000000000" charset="-122"/>
                <a:ea typeface="方正黑体简体" panose="02000000000000000000" charset="-122"/>
                <a:cs typeface="方正黑体简体" panose="02000000000000000000" charset="-122"/>
              </a:rPr>
              <a:t>26</a:t>
            </a:r>
            <a:r>
              <a:rPr lang="zh-CN" altLang="en-US" sz="2800">
                <a:ln w="3175" cmpd="sng">
                  <a:noFill/>
                  <a:prstDash val="solid"/>
                </a:ln>
                <a:latin typeface="方正黑体简体" panose="02000000000000000000" charset="-122"/>
                <a:ea typeface="方正黑体简体" panose="02000000000000000000" charset="-122"/>
                <a:cs typeface="方正黑体简体" panose="02000000000000000000" charset="-122"/>
              </a:rPr>
              <a:t>日</a:t>
            </a:r>
            <a:endParaRPr lang="zh-CN" altLang="en-US" sz="2800">
              <a:ln w="3175" cmpd="sng">
                <a:noFill/>
                <a:prstDash val="solid"/>
              </a:ln>
              <a:latin typeface="方正黑体简体" panose="02000000000000000000" charset="-122"/>
              <a:ea typeface="方正黑体简体" panose="02000000000000000000" charset="-122"/>
              <a:cs typeface="方正黑体简体" panose="02000000000000000000" charset="-122"/>
            </a:endParaRPr>
          </a:p>
        </p:txBody>
      </p:sp>
      <p:pic>
        <p:nvPicPr>
          <p:cNvPr id="9" name="图片 8" descr="Z:\肇税有为（描边）.png肇税有为（描边）"/>
          <p:cNvPicPr>
            <a:picLocks noChangeAspect="1"/>
          </p:cNvPicPr>
          <p:nvPr/>
        </p:nvPicPr>
        <p:blipFill>
          <a:blip r:embed="rId1"/>
          <a:srcRect/>
          <a:stretch>
            <a:fillRect/>
          </a:stretch>
        </p:blipFill>
        <p:spPr>
          <a:xfrm rot="21420000">
            <a:off x="10358880" y="135606"/>
            <a:ext cx="1672402" cy="628340"/>
          </a:xfrm>
          <a:prstGeom prst="rect">
            <a:avLst/>
          </a:prstGeom>
        </p:spPr>
      </p:pic>
      <p:sp>
        <p:nvSpPr>
          <p:cNvPr id="12" name="椭圆 11"/>
          <p:cNvSpPr/>
          <p:nvPr/>
        </p:nvSpPr>
        <p:spPr>
          <a:xfrm>
            <a:off x="10196275" y="4395451"/>
            <a:ext cx="1397324" cy="224066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descr="表情1"/>
          <p:cNvPicPr>
            <a:picLocks noChangeAspect="1"/>
          </p:cNvPicPr>
          <p:nvPr/>
        </p:nvPicPr>
        <p:blipFill>
          <a:blip r:embed="rId2"/>
          <a:stretch>
            <a:fillRect/>
          </a:stretch>
        </p:blipFill>
        <p:spPr>
          <a:xfrm>
            <a:off x="9980653" y="4581624"/>
            <a:ext cx="1904064" cy="1904064"/>
          </a:xfrm>
          <a:prstGeom prst="rect">
            <a:avLst/>
          </a:prstGeom>
        </p:spPr>
      </p:pic>
      <p:sp>
        <p:nvSpPr>
          <p:cNvPr id="6" name="副标题 2"/>
          <p:cNvSpPr>
            <a:spLocks noGrp="1"/>
          </p:cNvSpPr>
          <p:nvPr/>
        </p:nvSpPr>
        <p:spPr>
          <a:xfrm>
            <a:off x="3492193" y="3905651"/>
            <a:ext cx="5204440" cy="675942"/>
          </a:xfrm>
          <a:prstGeom prst="rect">
            <a:avLst/>
          </a:prstGeom>
        </p:spPr>
        <p:txBody>
          <a:bodyPr vert="horz" lIns="91394" tIns="45697" rIns="91394" bIns="45697" rtlCol="0">
            <a:normAutofit/>
          </a:bodyPr>
          <a:lstStyle>
            <a:lvl1pPr marL="0" indent="0" algn="ctr" defTabSz="914400" rtl="0" eaLnBrk="1" latinLnBrk="0" hangingPunct="1">
              <a:lnSpc>
                <a:spcPct val="90000"/>
              </a:lnSpc>
              <a:spcBef>
                <a:spcPts val="1000"/>
              </a:spcBef>
              <a:buFont typeface="Arial" panose="020B0604020202090204" pitchFamily="34" charset="0"/>
              <a:buNone/>
              <a:defRPr sz="1800" kern="1200">
                <a:solidFill>
                  <a:schemeClr val="bg1"/>
                </a:solidFill>
                <a:effectLst/>
                <a:latin typeface="+mj-lt"/>
                <a:ea typeface="+mj-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bg1"/>
                </a:solidFill>
                <a:latin typeface="方正小标宋简体" panose="02000000000000000000" charset="-122"/>
                <a:ea typeface="方正小标宋简体" panose="02000000000000000000" charset="-122"/>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bg1"/>
                </a:solidFill>
                <a:latin typeface="方正小标宋简体" panose="02000000000000000000" charset="-122"/>
                <a:ea typeface="方正小标宋简体" panose="02000000000000000000" charset="-122"/>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bg1"/>
                </a:solidFill>
                <a:latin typeface="方正小标宋简体" panose="02000000000000000000" charset="-122"/>
                <a:ea typeface="方正小标宋简体" panose="02000000000000000000" charset="-122"/>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bg1"/>
                </a:solidFill>
                <a:latin typeface="方正小标宋简体" panose="02000000000000000000" charset="-122"/>
                <a:ea typeface="方正小标宋简体" panose="02000000000000000000" charset="-122"/>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ctr"/>
            <a:r>
              <a:rPr lang="zh-CN" altLang="en-US" sz="2800" b="1">
                <a:solidFill>
                  <a:schemeClr val="tx1"/>
                </a:solidFill>
                <a:effectLst/>
                <a:latin typeface="方正黑体简体" panose="02000000000000000000" charset="-122"/>
                <a:ea typeface="方正黑体简体" panose="02000000000000000000" charset="-122"/>
                <a:cs typeface="方正黑体简体" panose="02000000000000000000" charset="-122"/>
              </a:rPr>
              <a:t>主讲人：</a:t>
            </a:r>
            <a:r>
              <a:rPr lang="zh-CN" altLang="en-US" sz="2800" b="1">
                <a:solidFill>
                  <a:schemeClr val="tx1"/>
                </a:solidFill>
                <a:effectLst/>
                <a:latin typeface="方正黑体简体" panose="02000000000000000000" charset="-122"/>
                <a:ea typeface="方正黑体简体" panose="02000000000000000000" charset="-122"/>
                <a:cs typeface="方正黑体简体" panose="02000000000000000000" charset="-122"/>
                <a:sym typeface="+mn-ea"/>
              </a:rPr>
              <a:t>廖博华</a:t>
            </a:r>
            <a:endParaRPr lang="zh-CN" altLang="en-US" sz="2800" b="1">
              <a:solidFill>
                <a:schemeClr val="tx1"/>
              </a:solidFill>
              <a:effectLst/>
              <a:latin typeface="方正黑体简体" panose="02000000000000000000" charset="-122"/>
              <a:ea typeface="方正黑体简体" panose="02000000000000000000" charset="-122"/>
              <a:cs typeface="方正黑体简体" panose="02000000000000000000" charset="-122"/>
              <a:sym typeface="+mn-ea"/>
            </a:endParaRPr>
          </a:p>
        </p:txBody>
      </p:sp>
      <p:grpSp>
        <p:nvGrpSpPr>
          <p:cNvPr id="7" name="组合 6"/>
          <p:cNvGrpSpPr/>
          <p:nvPr/>
        </p:nvGrpSpPr>
        <p:grpSpPr>
          <a:xfrm>
            <a:off x="-264" y="92305"/>
            <a:ext cx="7721612" cy="1497228"/>
            <a:chOff x="78" y="209"/>
            <a:chExt cx="12166" cy="2359"/>
          </a:xfrm>
        </p:grpSpPr>
        <p:pic>
          <p:nvPicPr>
            <p:cNvPr id="8" name="图片 7" descr="Z:\新税徵.png新税徵"/>
            <p:cNvPicPr>
              <a:picLocks noChangeAspect="1"/>
            </p:cNvPicPr>
            <p:nvPr/>
          </p:nvPicPr>
          <p:blipFill>
            <a:blip r:embed="rId3"/>
            <a:srcRect/>
            <a:stretch>
              <a:fillRect/>
            </a:stretch>
          </p:blipFill>
          <p:spPr>
            <a:xfrm>
              <a:off x="78" y="209"/>
              <a:ext cx="2359" cy="2359"/>
            </a:xfrm>
            <a:prstGeom prst="rect">
              <a:avLst/>
            </a:prstGeom>
          </p:spPr>
        </p:pic>
        <p:sp>
          <p:nvSpPr>
            <p:cNvPr id="10" name="文本框 9"/>
            <p:cNvSpPr txBox="1"/>
            <p:nvPr/>
          </p:nvSpPr>
          <p:spPr>
            <a:xfrm>
              <a:off x="2263" y="978"/>
              <a:ext cx="9981" cy="822"/>
            </a:xfrm>
            <a:prstGeom prst="rect">
              <a:avLst/>
            </a:prstGeom>
            <a:noFill/>
          </p:spPr>
          <p:txBody>
            <a:bodyPr wrap="square" rtlCol="0">
              <a:spAutoFit/>
              <a:scene3d>
                <a:camera prst="orthographicFront"/>
                <a:lightRig rig="threePt" dir="t"/>
              </a:scene3d>
            </a:bodyPr>
            <a:p>
              <a:r>
                <a:rPr lang="zh-CN" altLang="en-US" sz="2800">
                  <a:solidFill>
                    <a:schemeClr val="tx1"/>
                  </a:solidFill>
                  <a:effectLst>
                    <a:outerShdw blurRad="38100" dist="25400" dir="5400000" algn="ctr" rotWithShape="0">
                      <a:srgbClr val="6E747A">
                        <a:alpha val="43000"/>
                        <a:alpha val="43000"/>
                      </a:srgbClr>
                    </a:outerShdw>
                  </a:effectLst>
                  <a:latin typeface="方正黑体简体" panose="02000000000000000000" charset="-122"/>
                  <a:ea typeface="方正黑体简体" panose="02000000000000000000" charset="-122"/>
                </a:rPr>
                <a:t>国家税务总局肇庆市税务局</a:t>
              </a:r>
              <a:endParaRPr lang="zh-CN" altLang="en-US" sz="2800">
                <a:solidFill>
                  <a:schemeClr val="tx1"/>
                </a:solidFill>
                <a:effectLst>
                  <a:outerShdw blurRad="38100" dist="25400" dir="5400000" algn="ctr" rotWithShape="0">
                    <a:srgbClr val="6E747A">
                      <a:alpha val="43000"/>
                      <a:alpha val="43000"/>
                    </a:srgbClr>
                  </a:outerShdw>
                </a:effectLst>
                <a:latin typeface="方正黑体简体" panose="02000000000000000000" charset="-122"/>
                <a:ea typeface="方正黑体简体" panose="02000000000000000000" charset="-122"/>
              </a:endParaRPr>
            </a:p>
          </p:txBody>
        </p:sp>
      </p:grpSp>
      <p:sp>
        <p:nvSpPr>
          <p:cNvPr id="13" name="六边形 12"/>
          <p:cNvSpPr/>
          <p:nvPr/>
        </p:nvSpPr>
        <p:spPr>
          <a:xfrm>
            <a:off x="411836" y="5000831"/>
            <a:ext cx="1497586" cy="134084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六边形 13"/>
          <p:cNvSpPr/>
          <p:nvPr/>
        </p:nvSpPr>
        <p:spPr>
          <a:xfrm>
            <a:off x="338226" y="3646023"/>
            <a:ext cx="1497586" cy="1229163"/>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六边形 14"/>
          <p:cNvSpPr/>
          <p:nvPr/>
        </p:nvSpPr>
        <p:spPr>
          <a:xfrm>
            <a:off x="1705090" y="4149238"/>
            <a:ext cx="1659401" cy="1496317"/>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10557" y="1482606"/>
            <a:ext cx="9557373" cy="1539240"/>
          </a:xfrm>
          <a:prstGeom prst="rect">
            <a:avLst/>
          </a:prstGeom>
        </p:spPr>
        <p:txBody>
          <a:bodyPr lIns="121894" tIns="60946" rIns="121894" bIns="60946">
            <a:spAutoFit/>
          </a:bodyPr>
          <a:lstStyle/>
          <a:p>
            <a:pPr defTabSz="685800" eaLnBrk="1" fontAlgn="auto" hangingPunct="1">
              <a:lnSpc>
                <a:spcPct val="150000"/>
              </a:lnSpc>
              <a:spcBef>
                <a:spcPts val="0"/>
              </a:spcBef>
              <a:spcAft>
                <a:spcPts val="0"/>
              </a:spcAft>
              <a:buFont typeface="Wingdings" panose="05000000000000000000" pitchFamily="2" charset="2"/>
              <a:buChar char="u"/>
              <a:defRPr/>
            </a:pPr>
            <a:r>
              <a:rPr lang="zh-CN" altLang="en-US" sz="2135" b="1" dirty="0">
                <a:solidFill>
                  <a:srgbClr val="01ACBE"/>
                </a:solidFill>
                <a:latin typeface="华文中宋" panose="02010600040101010101" pitchFamily="2" charset="-122"/>
                <a:ea typeface="华文中宋" panose="02010600040101010101" pitchFamily="2" charset="-122"/>
              </a:rPr>
              <a:t>从业人数：</a:t>
            </a:r>
            <a:r>
              <a:rPr lang="zh-CN" altLang="en-US" sz="1865" dirty="0">
                <a:solidFill>
                  <a:schemeClr val="accent1">
                    <a:lumMod val="50000"/>
                  </a:schemeClr>
                </a:solidFill>
                <a:latin typeface="华文中宋" panose="02010600040101010101" pitchFamily="2" charset="-122"/>
                <a:ea typeface="华文中宋" panose="02010600040101010101" pitchFamily="2" charset="-122"/>
              </a:rPr>
              <a:t>包括与企业建立劳动关系的职工人数和</a:t>
            </a:r>
            <a:r>
              <a:rPr lang="zh-CN" altLang="en-US" sz="1865" b="1" dirty="0">
                <a:solidFill>
                  <a:srgbClr val="FF0000"/>
                </a:solidFill>
                <a:latin typeface="华文中宋" panose="02010600040101010101" pitchFamily="2" charset="-122"/>
                <a:ea typeface="华文中宋" panose="02010600040101010101" pitchFamily="2" charset="-122"/>
              </a:rPr>
              <a:t>企业接受的劳务派遣用工人数</a:t>
            </a:r>
            <a:r>
              <a:rPr lang="zh-CN" altLang="en-US" sz="1865" dirty="0">
                <a:solidFill>
                  <a:schemeClr val="accent1">
                    <a:lumMod val="50000"/>
                  </a:schemeClr>
                </a:solidFill>
                <a:latin typeface="华文中宋" panose="02010600040101010101" pitchFamily="2" charset="-122"/>
                <a:ea typeface="华文中宋" panose="02010600040101010101" pitchFamily="2" charset="-122"/>
              </a:rPr>
              <a:t>。</a:t>
            </a:r>
            <a:endParaRPr lang="en-US" altLang="zh-CN" sz="1865" dirty="0">
              <a:solidFill>
                <a:schemeClr val="accent1">
                  <a:lumMod val="50000"/>
                </a:schemeClr>
              </a:solidFill>
              <a:latin typeface="华文中宋" panose="02010600040101010101" pitchFamily="2" charset="-122"/>
              <a:ea typeface="华文中宋" panose="02010600040101010101" pitchFamily="2" charset="-122"/>
            </a:endParaRPr>
          </a:p>
          <a:p>
            <a:pPr defTabSz="685800" eaLnBrk="1" fontAlgn="auto" hangingPunct="1">
              <a:lnSpc>
                <a:spcPct val="150000"/>
              </a:lnSpc>
              <a:spcBef>
                <a:spcPts val="0"/>
              </a:spcBef>
              <a:spcAft>
                <a:spcPts val="0"/>
              </a:spcAft>
              <a:buFont typeface="Wingdings" panose="05000000000000000000" pitchFamily="2" charset="2"/>
              <a:buChar char="u"/>
              <a:defRPr/>
            </a:pPr>
            <a:r>
              <a:rPr lang="zh-CN" altLang="en-US" sz="1865" dirty="0">
                <a:solidFill>
                  <a:schemeClr val="accent1">
                    <a:lumMod val="50000"/>
                  </a:schemeClr>
                </a:solidFill>
                <a:latin typeface="华文中宋" panose="02010600040101010101" pitchFamily="2" charset="-122"/>
                <a:ea typeface="华文中宋" panose="02010600040101010101" pitchFamily="2" charset="-122"/>
              </a:rPr>
              <a:t>从业人数和资产总额指标，应按企业</a:t>
            </a:r>
            <a:r>
              <a:rPr lang="zh-CN" altLang="en-US" sz="2135" b="1" dirty="0">
                <a:solidFill>
                  <a:srgbClr val="01ACBE"/>
                </a:solidFill>
                <a:latin typeface="华文中宋" panose="02010600040101010101" pitchFamily="2" charset="-122"/>
                <a:ea typeface="华文中宋" panose="02010600040101010101" pitchFamily="2" charset="-122"/>
              </a:rPr>
              <a:t>全年的季度平均值</a:t>
            </a:r>
            <a:r>
              <a:rPr lang="zh-CN" altLang="en-US" sz="1865" dirty="0">
                <a:solidFill>
                  <a:schemeClr val="accent1">
                    <a:lumMod val="50000"/>
                  </a:schemeClr>
                </a:solidFill>
                <a:latin typeface="华文中宋" panose="02010600040101010101" pitchFamily="2" charset="-122"/>
                <a:ea typeface="华文中宋" panose="02010600040101010101" pitchFamily="2" charset="-122"/>
              </a:rPr>
              <a:t>确定。</a:t>
            </a:r>
            <a:endParaRPr lang="en-US" altLang="zh-CN" sz="1865" dirty="0">
              <a:solidFill>
                <a:schemeClr val="accent1">
                  <a:lumMod val="50000"/>
                </a:schemeClr>
              </a:solidFill>
              <a:latin typeface="华文中宋" panose="02010600040101010101" pitchFamily="2" charset="-122"/>
              <a:ea typeface="华文中宋" panose="02010600040101010101" pitchFamily="2" charset="-122"/>
            </a:endParaRPr>
          </a:p>
          <a:p>
            <a:pPr defTabSz="685800" eaLnBrk="1" fontAlgn="auto" hangingPunct="1">
              <a:lnSpc>
                <a:spcPct val="150000"/>
              </a:lnSpc>
              <a:spcBef>
                <a:spcPts val="0"/>
              </a:spcBef>
              <a:spcAft>
                <a:spcPts val="0"/>
              </a:spcAft>
              <a:buFont typeface="Wingdings" panose="05000000000000000000" pitchFamily="2" charset="2"/>
              <a:buChar char="u"/>
              <a:defRPr/>
            </a:pPr>
            <a:r>
              <a:rPr lang="zh-CN" altLang="en-US" sz="1865" dirty="0">
                <a:solidFill>
                  <a:schemeClr val="accent1">
                    <a:lumMod val="50000"/>
                  </a:schemeClr>
                </a:solidFill>
                <a:latin typeface="华文中宋" panose="02010600040101010101" pitchFamily="2" charset="-122"/>
                <a:ea typeface="华文中宋" panose="02010600040101010101" pitchFamily="2" charset="-122"/>
              </a:rPr>
              <a:t>具体计算公式如下：</a:t>
            </a:r>
            <a:endParaRPr lang="zh-CN" altLang="en-US" sz="1865" dirty="0">
              <a:solidFill>
                <a:schemeClr val="accent1">
                  <a:lumMod val="50000"/>
                </a:schemeClr>
              </a:solidFill>
              <a:latin typeface="华文中宋" panose="02010600040101010101" pitchFamily="2" charset="-122"/>
              <a:ea typeface="华文中宋" panose="02010600040101010101" pitchFamily="2" charset="-122"/>
            </a:endParaRPr>
          </a:p>
        </p:txBody>
      </p:sp>
      <p:sp>
        <p:nvSpPr>
          <p:cNvPr id="11" name="矩形 10"/>
          <p:cNvSpPr/>
          <p:nvPr/>
        </p:nvSpPr>
        <p:spPr>
          <a:xfrm>
            <a:off x="778811" y="5090959"/>
            <a:ext cx="10526655" cy="582295"/>
          </a:xfrm>
          <a:prstGeom prst="rect">
            <a:avLst/>
          </a:prstGeom>
        </p:spPr>
        <p:txBody>
          <a:bodyPr lIns="121894" tIns="60946" rIns="121894" bIns="60946">
            <a:spAutoFit/>
          </a:bodyPr>
          <a:lstStyle/>
          <a:p>
            <a:pPr defTabSz="914400" eaLnBrk="1" fontAlgn="auto" hangingPunct="1">
              <a:lnSpc>
                <a:spcPct val="150000"/>
              </a:lnSpc>
              <a:spcBef>
                <a:spcPts val="0"/>
              </a:spcBef>
              <a:spcAft>
                <a:spcPts val="0"/>
              </a:spcAft>
              <a:buFont typeface="Wingdings" panose="05000000000000000000" pitchFamily="2" charset="2"/>
              <a:buChar char="u"/>
              <a:defRPr/>
            </a:pPr>
            <a:r>
              <a:rPr lang="zh-CN" altLang="en-US" sz="2000" kern="0" dirty="0">
                <a:solidFill>
                  <a:srgbClr val="5B9BD5">
                    <a:lumMod val="50000"/>
                  </a:srgbClr>
                </a:solidFill>
                <a:latin typeface="华文中宋" panose="02010600040101010101" pitchFamily="2" charset="-122"/>
                <a:ea typeface="华文中宋" panose="02010600040101010101" pitchFamily="2" charset="-122"/>
              </a:rPr>
              <a:t>年度中间开业或者终止经营活动的，以其实际经营期作为一个纳税年度确定上述相关指标。</a:t>
            </a:r>
            <a:endParaRPr lang="en-US" altLang="zh-CN" sz="2000" kern="0" dirty="0">
              <a:solidFill>
                <a:srgbClr val="5B9BD5">
                  <a:lumMod val="50000"/>
                </a:srgbClr>
              </a:solidFill>
              <a:latin typeface="华文中宋" panose="02010600040101010101" pitchFamily="2" charset="-122"/>
              <a:ea typeface="华文中宋" panose="02010600040101010101" pitchFamily="2" charset="-122"/>
            </a:endParaRPr>
          </a:p>
        </p:txBody>
      </p:sp>
      <p:sp>
        <p:nvSpPr>
          <p:cNvPr id="12" name="PA_圆角矩形 13"/>
          <p:cNvSpPr/>
          <p:nvPr>
            <p:custDataLst>
              <p:tags r:id="rId1"/>
            </p:custDataLst>
          </p:nvPr>
        </p:nvSpPr>
        <p:spPr>
          <a:xfrm>
            <a:off x="3362858" y="3101604"/>
            <a:ext cx="4801965" cy="579877"/>
          </a:xfrm>
          <a:prstGeom prst="roundRect">
            <a:avLst>
              <a:gd name="adj" fmla="val 50000"/>
            </a:avLst>
          </a:prstGeom>
          <a:solidFill>
            <a:srgbClr val="3CB1BB"/>
          </a:solidFill>
          <a:ln w="12700" cap="flat" cmpd="sng" algn="ctr">
            <a:noFill/>
            <a:prstDash val="solid"/>
            <a:miter lim="800000"/>
          </a:ln>
          <a:effectLst/>
        </p:spPr>
        <p:txBody>
          <a:bodyPr anchor="ctr"/>
          <a:lstStyle/>
          <a:p>
            <a:pPr algn="ctr" defTabSz="914400" eaLnBrk="1" hangingPunct="1">
              <a:defRPr/>
            </a:pPr>
            <a:r>
              <a:rPr lang="zh-CN" altLang="en-US" sz="1865" b="1" kern="0" dirty="0">
                <a:solidFill>
                  <a:prstClr val="white"/>
                </a:solidFill>
                <a:latin typeface="微软雅黑" pitchFamily="34" charset="-122"/>
                <a:ea typeface="微软雅黑" pitchFamily="34" charset="-122"/>
              </a:rPr>
              <a:t>季度平均值＝（季初值＋季末值）</a:t>
            </a:r>
            <a:r>
              <a:rPr lang="en-US" altLang="zh-CN" sz="1865" b="1" kern="0" dirty="0">
                <a:solidFill>
                  <a:prstClr val="white"/>
                </a:solidFill>
                <a:latin typeface="微软雅黑" pitchFamily="34" charset="-122"/>
                <a:ea typeface="微软雅黑" pitchFamily="34" charset="-122"/>
              </a:rPr>
              <a:t>÷2</a:t>
            </a:r>
            <a:endParaRPr lang="en-US" altLang="zh-CN" sz="1865" b="1" kern="0" dirty="0">
              <a:solidFill>
                <a:prstClr val="white"/>
              </a:solidFill>
              <a:latin typeface="微软雅黑" pitchFamily="34" charset="-122"/>
              <a:ea typeface="微软雅黑" pitchFamily="34" charset="-122"/>
            </a:endParaRPr>
          </a:p>
        </p:txBody>
      </p:sp>
      <p:sp>
        <p:nvSpPr>
          <p:cNvPr id="13" name="PA_圆角矩形 14"/>
          <p:cNvSpPr/>
          <p:nvPr>
            <p:custDataLst>
              <p:tags r:id="rId2"/>
            </p:custDataLst>
          </p:nvPr>
        </p:nvSpPr>
        <p:spPr>
          <a:xfrm>
            <a:off x="3142760" y="4030674"/>
            <a:ext cx="5223117" cy="622202"/>
          </a:xfrm>
          <a:prstGeom prst="roundRect">
            <a:avLst>
              <a:gd name="adj" fmla="val 50000"/>
            </a:avLst>
          </a:prstGeom>
          <a:solidFill>
            <a:srgbClr val="00BAF7"/>
          </a:solidFill>
          <a:ln w="12700" cap="flat" cmpd="sng" algn="ctr">
            <a:noFill/>
            <a:prstDash val="solid"/>
            <a:miter lim="800000"/>
          </a:ln>
          <a:effectLst/>
        </p:spPr>
        <p:txBody>
          <a:bodyPr anchor="ctr"/>
          <a:lstStyle/>
          <a:p>
            <a:pPr algn="ctr" defTabSz="914400" eaLnBrk="1" hangingPunct="1">
              <a:defRPr/>
            </a:pPr>
            <a:r>
              <a:rPr lang="zh-CN" altLang="en-US" sz="1865" b="1" kern="0" dirty="0">
                <a:solidFill>
                  <a:prstClr val="white"/>
                </a:solidFill>
                <a:latin typeface="微软雅黑" pitchFamily="34" charset="-122"/>
                <a:ea typeface="微软雅黑" pitchFamily="34" charset="-122"/>
              </a:rPr>
              <a:t>全年季度平均值＝全年各季度平均值之和</a:t>
            </a:r>
            <a:r>
              <a:rPr lang="en-US" altLang="zh-CN" sz="1865" b="1" kern="0" dirty="0">
                <a:solidFill>
                  <a:prstClr val="white"/>
                </a:solidFill>
                <a:latin typeface="微软雅黑" pitchFamily="34" charset="-122"/>
                <a:ea typeface="微软雅黑" pitchFamily="34" charset="-122"/>
              </a:rPr>
              <a:t>÷4</a:t>
            </a:r>
            <a:endParaRPr lang="en-US" altLang="zh-CN" sz="1865" b="1" kern="0" dirty="0">
              <a:solidFill>
                <a:prstClr val="white"/>
              </a:solidFill>
              <a:latin typeface="微软雅黑" pitchFamily="34" charset="-122"/>
              <a:ea typeface="微软雅黑" pitchFamily="34" charset="-122"/>
            </a:endParaRPr>
          </a:p>
        </p:txBody>
      </p:sp>
      <p:sp>
        <p:nvSpPr>
          <p:cNvPr id="18436" name="TextBox 10"/>
          <p:cNvSpPr txBox="1">
            <a:spLocks noChangeArrowheads="1"/>
          </p:cNvSpPr>
          <p:nvPr/>
        </p:nvSpPr>
        <p:spPr bwMode="auto">
          <a:xfrm>
            <a:off x="1060285" y="388461"/>
            <a:ext cx="344962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38" tIns="30469" rIns="60938" bIns="30469">
            <a:sp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r>
              <a:rPr lang="zh-CN" altLang="en-US" sz="2400" b="1" dirty="0">
                <a:solidFill>
                  <a:schemeClr val="bg1"/>
                </a:solidFill>
                <a:latin typeface="Lato Regular"/>
                <a:ea typeface="Lato Regular"/>
                <a:cs typeface="Lato Regular"/>
              </a:rPr>
              <a:t>四、</a:t>
            </a:r>
            <a:r>
              <a:rPr lang="en-US" altLang="zh-CN" sz="2400" b="1" dirty="0">
                <a:solidFill>
                  <a:schemeClr val="bg1"/>
                </a:solidFill>
                <a:latin typeface="Lato Regular"/>
                <a:ea typeface="Lato Regular"/>
                <a:cs typeface="Lato Regular"/>
              </a:rPr>
              <a:t> </a:t>
            </a:r>
            <a:r>
              <a:rPr lang="zh-CN" altLang="en-US" sz="2400" b="1" dirty="0">
                <a:solidFill>
                  <a:schemeClr val="bg1"/>
                </a:solidFill>
                <a:latin typeface="Lato Regular"/>
                <a:ea typeface="Lato Regular"/>
                <a:cs typeface="Lato Regular"/>
              </a:rPr>
              <a:t>享受优惠的方式</a:t>
            </a:r>
            <a:endParaRPr lang="id-ID" altLang="zh-CN" sz="2400" b="1" dirty="0">
              <a:solidFill>
                <a:schemeClr val="bg1"/>
              </a:solidFill>
              <a:latin typeface="Lato Regular"/>
              <a:ea typeface="Lato Regular"/>
              <a:cs typeface="Lato Regular"/>
            </a:endParaRPr>
          </a:p>
        </p:txBody>
      </p:sp>
      <p:cxnSp>
        <p:nvCxnSpPr>
          <p:cNvPr id="2" name="直接连接符 1"/>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6"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 name="五边形 2"/>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一、支持小型微利企业发展</a:t>
            </a:r>
            <a:r>
              <a:rPr lang="en-US" altLang="zh-CN" sz="2880" b="1" dirty="0">
                <a:solidFill>
                  <a:schemeClr val="tx1"/>
                </a:solidFill>
                <a:latin typeface="Agency FB" panose="020B0503020202020204" pitchFamily="34" charset="0"/>
                <a:ea typeface="+mn-ea"/>
                <a:cs typeface="+mn-ea"/>
                <a:sym typeface="微软雅黑" pitchFamily="34" charset="-122"/>
              </a:rPr>
              <a:t>(</a:t>
            </a:r>
            <a:r>
              <a:rPr lang="zh-CN" altLang="en-US" sz="2880" b="1" dirty="0">
                <a:solidFill>
                  <a:schemeClr val="tx1"/>
                </a:solidFill>
                <a:latin typeface="Agency FB" panose="020B0503020202020204" pitchFamily="34" charset="0"/>
                <a:ea typeface="+mn-ea"/>
                <a:cs typeface="+mn-ea"/>
                <a:sym typeface="微软雅黑" pitchFamily="34" charset="-122"/>
              </a:rPr>
              <a:t>政策</a:t>
            </a:r>
            <a:r>
              <a:rPr lang="zh-CN" altLang="zh-CN" sz="2880" b="1" dirty="0">
                <a:solidFill>
                  <a:schemeClr val="tx1"/>
                </a:solidFill>
                <a:latin typeface="Agency FB" panose="020B0503020202020204" pitchFamily="34" charset="0"/>
                <a:ea typeface="+mn-ea"/>
                <a:cs typeface="+mn-ea"/>
                <a:sym typeface="微软雅黑" pitchFamily="34" charset="-122"/>
              </a:rPr>
              <a:t>关注要点</a:t>
            </a:r>
            <a:r>
              <a:rPr lang="en-US" altLang="zh-CN" sz="2880" b="1" dirty="0">
                <a:solidFill>
                  <a:schemeClr val="tx1"/>
                </a:solidFill>
                <a:latin typeface="Agency FB" panose="020B0503020202020204" pitchFamily="34" charset="0"/>
                <a:ea typeface="+mn-ea"/>
                <a:cs typeface="+mn-ea"/>
                <a:sym typeface="微软雅黑" pitchFamily="34" charset="-122"/>
              </a:rPr>
              <a:t>)</a:t>
            </a:r>
            <a:endParaRPr lang="en-US" altLang="zh-CN" sz="2880" b="1" dirty="0">
              <a:solidFill>
                <a:schemeClr val="tx1"/>
              </a:solidFill>
              <a:latin typeface="Agency FB" panose="020B0503020202020204" pitchFamily="34" charset="0"/>
              <a:ea typeface="+mn-ea"/>
              <a:cs typeface="+mn-ea"/>
              <a:sym typeface="微软雅黑" pitchFamily="34" charset="-122"/>
            </a:endParaRPr>
          </a:p>
        </p:txBody>
      </p:sp>
      <p:sp>
        <p:nvSpPr>
          <p:cNvPr id="10" name="云形标注 9"/>
          <p:cNvSpPr/>
          <p:nvPr/>
        </p:nvSpPr>
        <p:spPr>
          <a:xfrm rot="840107">
            <a:off x="8367738" y="2228911"/>
            <a:ext cx="3306563" cy="2049460"/>
          </a:xfrm>
          <a:prstGeom prst="cloudCallout">
            <a:avLst>
              <a:gd name="adj1" fmla="val -50707"/>
              <a:gd name="adj2" fmla="val 39652"/>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sz="1975" dirty="0">
              <a:latin typeface="+mn-ea"/>
            </a:endParaRPr>
          </a:p>
        </p:txBody>
      </p:sp>
      <p:sp>
        <p:nvSpPr>
          <p:cNvPr id="25" name="TextBox 12"/>
          <p:cNvSpPr txBox="1">
            <a:spLocks noChangeArrowheads="1"/>
          </p:cNvSpPr>
          <p:nvPr/>
        </p:nvSpPr>
        <p:spPr bwMode="auto">
          <a:xfrm>
            <a:off x="8601174" y="2651872"/>
            <a:ext cx="3037571" cy="1460500"/>
          </a:xfrm>
          <a:prstGeom prst="rect">
            <a:avLst/>
          </a:prstGeom>
          <a:noFill/>
          <a:ln w="9525">
            <a:noFill/>
            <a:miter lim="800000"/>
          </a:ln>
        </p:spPr>
        <p:txBody>
          <a:bodyPr wrap="square">
            <a:spAutoFit/>
          </a:bodyPr>
          <a:lstStyle/>
          <a:p>
            <a:pPr>
              <a:lnSpc>
                <a:spcPct val="150000"/>
              </a:lnSpc>
              <a:defRPr/>
            </a:pPr>
            <a:r>
              <a:rPr lang="zh-CN" sz="1975" b="1" dirty="0">
                <a:latin typeface="+mn-ea"/>
                <a:ea typeface="+mn-ea"/>
              </a:rPr>
              <a:t>关注财务报表资产总额、</a:t>
            </a:r>
            <a:endParaRPr lang="zh-CN" sz="1975" b="1" dirty="0">
              <a:latin typeface="+mn-ea"/>
              <a:ea typeface="+mn-ea"/>
            </a:endParaRPr>
          </a:p>
          <a:p>
            <a:pPr>
              <a:lnSpc>
                <a:spcPct val="150000"/>
              </a:lnSpc>
              <a:defRPr/>
            </a:pPr>
            <a:r>
              <a:rPr lang="zh-CN" sz="1975" b="1" dirty="0">
                <a:latin typeface="+mn-ea"/>
                <a:ea typeface="+mn-ea"/>
              </a:rPr>
              <a:t>关注工资薪金、个税</a:t>
            </a:r>
            <a:endParaRPr lang="zh-CN" sz="1975" b="1" dirty="0">
              <a:latin typeface="+mn-ea"/>
              <a:ea typeface="+mn-ea"/>
            </a:endParaRPr>
          </a:p>
          <a:p>
            <a:pPr>
              <a:lnSpc>
                <a:spcPct val="150000"/>
              </a:lnSpc>
              <a:defRPr/>
            </a:pPr>
            <a:endParaRPr lang="zh-CN" sz="1975" b="1" dirty="0">
              <a:latin typeface="+mn-ea"/>
              <a:ea typeface="+mn-ea"/>
            </a:endParaRPr>
          </a:p>
        </p:txBody>
      </p:sp>
    </p:spTree>
    <p:custDataLst>
      <p:tags r:id="rId3"/>
    </p:custData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0"/>
            <a:ext cx="12192000" cy="1125538"/>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AutoShape 3"/>
          <p:cNvSpPr>
            <a:spLocks noChangeArrowheads="1"/>
          </p:cNvSpPr>
          <p:nvPr/>
        </p:nvSpPr>
        <p:spPr bwMode="auto">
          <a:xfrm>
            <a:off x="910630" y="2061642"/>
            <a:ext cx="10422260" cy="4176464"/>
          </a:xfrm>
          <a:prstGeom prst="rect">
            <a:avLst/>
          </a:prstGeom>
          <a:solidFill>
            <a:schemeClr val="accent1"/>
          </a:solidFill>
          <a:ln w="12700" cmpd="sng">
            <a:noFill/>
            <a:miter lim="800000"/>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endParaRPr lang="zh-CN" altLang="en-US"/>
          </a:p>
        </p:txBody>
      </p:sp>
      <p:sp>
        <p:nvSpPr>
          <p:cNvPr id="17" name="AutoShape 3"/>
          <p:cNvSpPr>
            <a:spLocks noChangeArrowheads="1"/>
          </p:cNvSpPr>
          <p:nvPr/>
        </p:nvSpPr>
        <p:spPr bwMode="auto">
          <a:xfrm>
            <a:off x="1056063" y="1918008"/>
            <a:ext cx="10132018" cy="4248471"/>
          </a:xfrm>
          <a:prstGeom prst="rect">
            <a:avLst/>
          </a:prstGeom>
          <a:solidFill>
            <a:schemeClr val="bg1">
              <a:lumMod val="85000"/>
            </a:schemeClr>
          </a:solidFill>
          <a:ln w="12700" cmpd="sng">
            <a:noFill/>
            <a:miter lim="800000"/>
          </a:ln>
        </p:spPr>
        <p:txBody>
          <a:bodyPr wrap="none"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endParaRPr lang="zh-CN" altLang="en-US" sz="2000">
              <a:solidFill>
                <a:schemeClr val="tx2"/>
              </a:solidFill>
              <a:ea typeface="微软雅黑" pitchFamily="34" charset="-122"/>
            </a:endParaRPr>
          </a:p>
        </p:txBody>
      </p:sp>
      <p:sp>
        <p:nvSpPr>
          <p:cNvPr id="19" name="矩形 18"/>
          <p:cNvSpPr/>
          <p:nvPr/>
        </p:nvSpPr>
        <p:spPr>
          <a:xfrm>
            <a:off x="478155" y="45085"/>
            <a:ext cx="6879590" cy="1137285"/>
          </a:xfrm>
          <a:prstGeom prst="rect">
            <a:avLst/>
          </a:prstGeom>
        </p:spPr>
        <p:txBody>
          <a:bodyPr wrap="square">
            <a:spAutoFit/>
          </a:bodyPr>
          <a:lstStyle/>
          <a:p>
            <a:pPr algn="l"/>
            <a:r>
              <a:rPr lang="zh-CN" altLang="en-US" sz="3600" b="1" dirty="0">
                <a:solidFill>
                  <a:schemeClr val="bg1"/>
                </a:solidFill>
                <a:latin typeface="Agency FB" panose="020B0503020202020204" pitchFamily="34" charset="0"/>
                <a:cs typeface="+mn-ea"/>
                <a:sym typeface="微软雅黑" pitchFamily="34" charset="-122"/>
              </a:rPr>
              <a:t>一、支持小型微利企业发展</a:t>
            </a:r>
            <a:endParaRPr lang="zh-CN" altLang="en-US" sz="4400" b="1" dirty="0">
              <a:solidFill>
                <a:srgbClr val="F49022"/>
              </a:solidFill>
              <a:latin typeface="Agency FB" panose="020B0503020202020204" pitchFamily="34" charset="0"/>
              <a:ea typeface="+mn-ea"/>
              <a:cs typeface="+mn-ea"/>
              <a:sym typeface="微软雅黑" pitchFamily="34" charset="-122"/>
            </a:endParaRPr>
          </a:p>
          <a:p>
            <a:endParaRPr lang="zh-CN" altLang="en-US" sz="3200" b="1" dirty="0">
              <a:solidFill>
                <a:schemeClr val="bg1"/>
              </a:solidFill>
              <a:latin typeface="微软雅黑" pitchFamily="34" charset="-122"/>
              <a:ea typeface="微软雅黑" pitchFamily="34" charset="-122"/>
            </a:endParaRPr>
          </a:p>
        </p:txBody>
      </p:sp>
      <p:sp>
        <p:nvSpPr>
          <p:cNvPr id="7" name="文本框 6"/>
          <p:cNvSpPr txBox="1"/>
          <p:nvPr/>
        </p:nvSpPr>
        <p:spPr>
          <a:xfrm>
            <a:off x="1126490" y="1202690"/>
            <a:ext cx="9765030" cy="4453890"/>
          </a:xfrm>
          <a:prstGeom prst="rect">
            <a:avLst/>
          </a:prstGeom>
          <a:noFill/>
        </p:spPr>
        <p:txBody>
          <a:bodyPr wrap="square" rtlCol="0">
            <a:spAutoFit/>
          </a:bodyPr>
          <a:p>
            <a:r>
              <a:rPr lang="zh-CN" altLang="en-US" b="1" dirty="0">
                <a:solidFill>
                  <a:schemeClr val="tx2">
                    <a:lumMod val="25000"/>
                  </a:schemeClr>
                </a:solidFill>
                <a:latin typeface="+mj-ea"/>
                <a:ea typeface="+mj-ea"/>
              </a:rPr>
              <a:t>问：当“高新”遇上“小微”，企业该如何选择呢？选择优惠可以在年中或汇算清缴时发生变动吗？</a:t>
            </a:r>
            <a:endParaRPr lang="en-US" altLang="zh-CN" b="1" dirty="0">
              <a:solidFill>
                <a:schemeClr val="tx2">
                  <a:lumMod val="25000"/>
                </a:schemeClr>
              </a:solidFill>
              <a:latin typeface="+mj-ea"/>
              <a:ea typeface="+mj-ea"/>
            </a:endParaRPr>
          </a:p>
          <a:p>
            <a:endParaRPr lang="en-US" altLang="zh-CN" dirty="0">
              <a:latin typeface="+mj-ea"/>
              <a:ea typeface="+mj-ea"/>
            </a:endParaRPr>
          </a:p>
          <a:p>
            <a:pPr>
              <a:lnSpc>
                <a:spcPct val="150000"/>
              </a:lnSpc>
            </a:pPr>
            <a:r>
              <a:rPr lang="en-US" altLang="zh-CN" dirty="0">
                <a:solidFill>
                  <a:schemeClr val="accent1">
                    <a:lumMod val="50000"/>
                  </a:schemeClr>
                </a:solidFill>
                <a:latin typeface="+mj-ea"/>
                <a:ea typeface="+mj-ea"/>
              </a:rPr>
              <a:t>     </a:t>
            </a:r>
            <a:r>
              <a:rPr lang="zh-CN" altLang="en-US" dirty="0">
                <a:solidFill>
                  <a:schemeClr val="accent1">
                    <a:lumMod val="50000"/>
                  </a:schemeClr>
                </a:solidFill>
                <a:latin typeface="+mj-ea"/>
                <a:ea typeface="+mj-ea"/>
              </a:rPr>
              <a:t>答</a:t>
            </a:r>
            <a:r>
              <a:rPr lang="en-US" altLang="zh-CN" dirty="0">
                <a:solidFill>
                  <a:schemeClr val="accent1">
                    <a:lumMod val="50000"/>
                  </a:schemeClr>
                </a:solidFill>
                <a:latin typeface="+mj-ea"/>
                <a:ea typeface="+mj-ea"/>
              </a:rPr>
              <a:t>:</a:t>
            </a:r>
            <a:r>
              <a:rPr lang="zh-CN" altLang="en-US" dirty="0">
                <a:solidFill>
                  <a:schemeClr val="accent1">
                    <a:lumMod val="50000"/>
                  </a:schemeClr>
                </a:solidFill>
                <a:latin typeface="+mj-ea"/>
                <a:ea typeface="+mj-ea"/>
              </a:rPr>
              <a:t>小微企业优惠和高新企业优惠可以自行选择，从优享受。一般来说，当高新技术企业同时满足小微企业优惠标准时，小微企业的税率比高新技术企业更为优惠。但当高新技术企业在前期预缴时，已通过直接填写申报表的方式享受了小微企业优惠，但在某一季度或年度汇算清缴时不再符合小微企业优惠的标准，则企业可在当期申报时再选择高新技术企业的优惠方式，对前期的累计应纳税所得额统一按</a:t>
            </a:r>
            <a:r>
              <a:rPr lang="en-US" altLang="zh-CN" dirty="0">
                <a:solidFill>
                  <a:schemeClr val="accent1">
                    <a:lumMod val="50000"/>
                  </a:schemeClr>
                </a:solidFill>
                <a:latin typeface="+mj-ea"/>
                <a:ea typeface="+mj-ea"/>
              </a:rPr>
              <a:t>15%</a:t>
            </a:r>
            <a:r>
              <a:rPr lang="zh-CN" altLang="en-US" dirty="0">
                <a:solidFill>
                  <a:schemeClr val="accent1">
                    <a:lumMod val="50000"/>
                  </a:schemeClr>
                </a:solidFill>
                <a:latin typeface="+mj-ea"/>
                <a:ea typeface="+mj-ea"/>
              </a:rPr>
              <a:t>的高新优惠税率计算，按当期实际的应纳税所得额缴纳预缴税款或汇缴补税，不涉及滞纳金。</a:t>
            </a:r>
            <a:endParaRPr lang="zh-CN" altLang="en-US" dirty="0">
              <a:solidFill>
                <a:schemeClr val="accent1">
                  <a:lumMod val="50000"/>
                </a:schemeClr>
              </a:solidFill>
              <a:latin typeface="+mj-ea"/>
              <a:ea typeface="+mj-ea"/>
            </a:endParaRP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6"/>
          <p:cNvSpPr>
            <a:spLocks noChangeArrowheads="1"/>
          </p:cNvSpPr>
          <p:nvPr/>
        </p:nvSpPr>
        <p:spPr bwMode="auto">
          <a:xfrm>
            <a:off x="-6762" y="6653486"/>
            <a:ext cx="3639017" cy="231897"/>
          </a:xfrm>
          <a:prstGeom prst="rect">
            <a:avLst/>
          </a:prstGeom>
          <a:solidFill>
            <a:srgbClr val="F49022"/>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sp>
        <p:nvSpPr>
          <p:cNvPr id="28" name="矩形 7"/>
          <p:cNvSpPr>
            <a:spLocks noChangeArrowheads="1"/>
          </p:cNvSpPr>
          <p:nvPr/>
        </p:nvSpPr>
        <p:spPr bwMode="auto">
          <a:xfrm>
            <a:off x="2741047" y="6653486"/>
            <a:ext cx="3700177" cy="231897"/>
          </a:xfrm>
          <a:prstGeom prst="rect">
            <a:avLst/>
          </a:prstGeom>
          <a:solidFill>
            <a:srgbClr val="EE3636"/>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sp>
        <p:nvSpPr>
          <p:cNvPr id="29" name="矩形 8"/>
          <p:cNvSpPr>
            <a:spLocks noChangeArrowheads="1"/>
          </p:cNvSpPr>
          <p:nvPr/>
        </p:nvSpPr>
        <p:spPr bwMode="auto">
          <a:xfrm>
            <a:off x="5825987" y="6653486"/>
            <a:ext cx="3639017" cy="231897"/>
          </a:xfrm>
          <a:prstGeom prst="rect">
            <a:avLst/>
          </a:prstGeom>
          <a:solidFill>
            <a:srgbClr val="53C3B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sp>
        <p:nvSpPr>
          <p:cNvPr id="30" name="矩形 9"/>
          <p:cNvSpPr>
            <a:spLocks noChangeArrowheads="1"/>
          </p:cNvSpPr>
          <p:nvPr/>
        </p:nvSpPr>
        <p:spPr bwMode="auto">
          <a:xfrm>
            <a:off x="8356638" y="6653486"/>
            <a:ext cx="3700177" cy="231897"/>
          </a:xfrm>
          <a:prstGeom prst="rect">
            <a:avLst/>
          </a:prstGeom>
          <a:solidFill>
            <a:srgbClr val="317FB7"/>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cxnSp>
        <p:nvCxnSpPr>
          <p:cNvPr id="12" name="直接连接符 11"/>
          <p:cNvCxnSpPr/>
          <p:nvPr/>
        </p:nvCxnSpPr>
        <p:spPr>
          <a:xfrm flipH="1">
            <a:off x="2797627" y="1947777"/>
            <a:ext cx="12952" cy="314809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485896" y="1672255"/>
            <a:ext cx="635980" cy="755017"/>
            <a:chOff x="6387251" y="1303035"/>
            <a:chExt cx="898515" cy="1066692"/>
          </a:xfrm>
          <a:solidFill>
            <a:srgbClr val="C00000"/>
          </a:solidFill>
        </p:grpSpPr>
        <p:grpSp>
          <p:nvGrpSpPr>
            <p:cNvPr id="14" name="组合 13"/>
            <p:cNvGrpSpPr/>
            <p:nvPr/>
          </p:nvGrpSpPr>
          <p:grpSpPr>
            <a:xfrm>
              <a:off x="6387251" y="1303035"/>
              <a:ext cx="898515" cy="1066692"/>
              <a:chOff x="3804578" y="1052612"/>
              <a:chExt cx="4312870" cy="5120117"/>
            </a:xfrm>
            <a:grpFill/>
          </p:grpSpPr>
          <p:sp>
            <p:nvSpPr>
              <p:cNvPr id="59"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60"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66"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3"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4"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6" name="椭圆 75"/>
              <p:cNvSpPr/>
              <p:nvPr/>
            </p:nvSpPr>
            <p:spPr>
              <a:xfrm>
                <a:off x="4215113" y="1548113"/>
                <a:ext cx="3761773" cy="3761773"/>
              </a:xfrm>
              <a:prstGeom prst="ellipse">
                <a:avLst/>
              </a:prstGeom>
              <a:solidFill>
                <a:srgbClr val="597AA0"/>
              </a:solidFill>
              <a:ln w="15875">
                <a:solidFill>
                  <a:srgbClr val="597A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7"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8"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9"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80" name="椭圆 79"/>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82" name="椭圆 81"/>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05" name="文本框 104"/>
            <p:cNvSpPr txBox="1"/>
            <p:nvPr/>
          </p:nvSpPr>
          <p:spPr>
            <a:xfrm>
              <a:off x="6598319" y="1480280"/>
              <a:ext cx="476376" cy="6504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bg1"/>
                  </a:solidFill>
                  <a:effectLst/>
                  <a:uLnTx/>
                  <a:uFillTx/>
                  <a:ea typeface="微软雅黑" pitchFamily="34" charset="-122"/>
                  <a:cs typeface="+mn-cs"/>
                </a:rPr>
                <a:t>1</a:t>
              </a:r>
              <a:endParaRPr kumimoji="0" lang="en-US" altLang="zh-CN" sz="2400" b="1" i="0" u="none" strike="noStrike" kern="1200" cap="none" spc="0" normalizeH="0" baseline="0" noProof="0">
                <a:ln>
                  <a:noFill/>
                </a:ln>
                <a:solidFill>
                  <a:schemeClr val="bg1"/>
                </a:solidFill>
                <a:effectLst/>
                <a:uLnTx/>
                <a:uFillTx/>
                <a:ea typeface="微软雅黑" pitchFamily="34" charset="-122"/>
                <a:cs typeface="+mn-cs"/>
              </a:endParaRPr>
            </a:p>
          </p:txBody>
        </p:sp>
      </p:grpSp>
      <p:grpSp>
        <p:nvGrpSpPr>
          <p:cNvPr id="106" name="组合 105"/>
          <p:cNvGrpSpPr/>
          <p:nvPr/>
        </p:nvGrpSpPr>
        <p:grpSpPr>
          <a:xfrm>
            <a:off x="2494404" y="2939209"/>
            <a:ext cx="635980" cy="1157923"/>
            <a:chOff x="6387251" y="1303035"/>
            <a:chExt cx="898515" cy="1635920"/>
          </a:xfrm>
          <a:solidFill>
            <a:srgbClr val="C00000"/>
          </a:solidFill>
        </p:grpSpPr>
        <p:grpSp>
          <p:nvGrpSpPr>
            <p:cNvPr id="107" name="组合 106"/>
            <p:cNvGrpSpPr/>
            <p:nvPr/>
          </p:nvGrpSpPr>
          <p:grpSpPr>
            <a:xfrm>
              <a:off x="6387251" y="1303035"/>
              <a:ext cx="898515" cy="1635920"/>
              <a:chOff x="3804578" y="1052612"/>
              <a:chExt cx="4312870" cy="7852411"/>
            </a:xfrm>
            <a:grpFill/>
          </p:grpSpPr>
          <p:sp>
            <p:nvSpPr>
              <p:cNvPr id="108"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09"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0"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1"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2"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3" name="椭圆 112"/>
              <p:cNvSpPr/>
              <p:nvPr/>
            </p:nvSpPr>
            <p:spPr>
              <a:xfrm>
                <a:off x="4081641" y="5143250"/>
                <a:ext cx="3761773" cy="3761773"/>
              </a:xfrm>
              <a:prstGeom prst="ellipse">
                <a:avLst/>
              </a:prstGeom>
              <a:solidFill>
                <a:srgbClr val="C1253A"/>
              </a:solidFill>
              <a:ln w="15875">
                <a:solidFill>
                  <a:srgbClr val="C1253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4"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5"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6"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7" name="椭圆 116"/>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8" name="椭圆 117"/>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19" name="文本框 118"/>
            <p:cNvSpPr txBox="1"/>
            <p:nvPr/>
          </p:nvSpPr>
          <p:spPr>
            <a:xfrm>
              <a:off x="6624332" y="2221195"/>
              <a:ext cx="476376" cy="6504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ea typeface="微软雅黑" pitchFamily="34" charset="-122"/>
                  <a:cs typeface="+mn-cs"/>
                </a:rPr>
                <a:t>2</a:t>
              </a:r>
              <a:endParaRPr kumimoji="0" lang="en-US" altLang="zh-CN" sz="2400" b="1" i="0" u="none" strike="noStrike" kern="1200" cap="none" spc="0" normalizeH="0" baseline="0" noProof="0" dirty="0">
                <a:ln>
                  <a:noFill/>
                </a:ln>
                <a:solidFill>
                  <a:schemeClr val="bg1"/>
                </a:solidFill>
                <a:effectLst/>
                <a:uLnTx/>
                <a:uFillTx/>
                <a:ea typeface="微软雅黑" pitchFamily="34" charset="-122"/>
                <a:cs typeface="+mn-cs"/>
              </a:endParaRPr>
            </a:p>
          </p:txBody>
        </p:sp>
      </p:grpSp>
      <p:grpSp>
        <p:nvGrpSpPr>
          <p:cNvPr id="120" name="组合 119"/>
          <p:cNvGrpSpPr/>
          <p:nvPr/>
        </p:nvGrpSpPr>
        <p:grpSpPr>
          <a:xfrm>
            <a:off x="2440945" y="3859128"/>
            <a:ext cx="635980" cy="1596230"/>
            <a:chOff x="6387251" y="1303035"/>
            <a:chExt cx="898515" cy="2255164"/>
          </a:xfrm>
          <a:solidFill>
            <a:srgbClr val="C00000"/>
          </a:solidFill>
        </p:grpSpPr>
        <p:grpSp>
          <p:nvGrpSpPr>
            <p:cNvPr id="121" name="组合 120"/>
            <p:cNvGrpSpPr/>
            <p:nvPr/>
          </p:nvGrpSpPr>
          <p:grpSpPr>
            <a:xfrm>
              <a:off x="6387251" y="1303035"/>
              <a:ext cx="898515" cy="2255164"/>
              <a:chOff x="3804578" y="1052612"/>
              <a:chExt cx="4312870" cy="10824793"/>
            </a:xfrm>
            <a:grpFill/>
          </p:grpSpPr>
          <p:sp>
            <p:nvSpPr>
              <p:cNvPr id="122"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4"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5"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6"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7"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8" name="椭圆 127"/>
              <p:cNvSpPr/>
              <p:nvPr/>
            </p:nvSpPr>
            <p:spPr>
              <a:xfrm>
                <a:off x="4288305" y="8115625"/>
                <a:ext cx="3761773" cy="3761780"/>
              </a:xfrm>
              <a:prstGeom prst="ellipse">
                <a:avLst/>
              </a:prstGeom>
              <a:solidFill>
                <a:srgbClr val="597AA0"/>
              </a:solidFill>
              <a:ln w="15875">
                <a:solidFill>
                  <a:srgbClr val="597A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9"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0"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1"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2" name="椭圆 131"/>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3" name="椭圆 132"/>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34" name="文本框 133"/>
            <p:cNvSpPr txBox="1"/>
            <p:nvPr/>
          </p:nvSpPr>
          <p:spPr>
            <a:xfrm>
              <a:off x="6584935" y="2883352"/>
              <a:ext cx="503145" cy="6504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bg1"/>
                  </a:solidFill>
                  <a:effectLst/>
                  <a:uLnTx/>
                  <a:uFillTx/>
                  <a:ea typeface="微软雅黑" pitchFamily="34" charset="-122"/>
                  <a:cs typeface="+mn-cs"/>
                </a:rPr>
                <a:t>3</a:t>
              </a:r>
              <a:endParaRPr kumimoji="0" lang="en-US" altLang="zh-CN" sz="2400" b="1" i="0" u="none" strike="noStrike" kern="1200" cap="none" spc="0" normalizeH="0" baseline="0" noProof="0">
                <a:ln>
                  <a:noFill/>
                </a:ln>
                <a:solidFill>
                  <a:schemeClr val="bg1"/>
                </a:solidFill>
                <a:effectLst/>
                <a:uLnTx/>
                <a:uFillTx/>
                <a:ea typeface="微软雅黑" pitchFamily="34" charset="-122"/>
                <a:cs typeface="+mn-cs"/>
              </a:endParaRPr>
            </a:p>
          </p:txBody>
        </p:sp>
      </p:grpSp>
      <p:grpSp>
        <p:nvGrpSpPr>
          <p:cNvPr id="135" name="组合 58"/>
          <p:cNvGrpSpPr/>
          <p:nvPr/>
        </p:nvGrpSpPr>
        <p:grpSpPr>
          <a:xfrm>
            <a:off x="2449326" y="5141448"/>
            <a:ext cx="635980" cy="755017"/>
            <a:chOff x="3804578" y="1052612"/>
            <a:chExt cx="4312870" cy="5120117"/>
          </a:xfrm>
          <a:solidFill>
            <a:srgbClr val="C00000"/>
          </a:solidFill>
        </p:grpSpPr>
        <p:sp>
          <p:nvSpPr>
            <p:cNvPr id="136"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7"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8"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9"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0"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1" name="矩形: 圆角 8"/>
            <p:cNvSpPr/>
            <p:nvPr/>
          </p:nvSpPr>
          <p:spPr>
            <a:xfrm rot="13002011" flipH="1">
              <a:off x="7950535" y="1487398"/>
              <a:ext cx="166913"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2"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3"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4" name="椭圆 143"/>
            <p:cNvSpPr/>
            <p:nvPr/>
          </p:nvSpPr>
          <p:spPr>
            <a:xfrm flipV="1">
              <a:off x="5428035" y="1642597"/>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5" name="椭圆 144"/>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46" name="TextBox 16"/>
          <p:cNvSpPr txBox="1"/>
          <p:nvPr/>
        </p:nvSpPr>
        <p:spPr>
          <a:xfrm>
            <a:off x="662931" y="1733154"/>
            <a:ext cx="799154" cy="276956"/>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2008</a:t>
            </a:r>
            <a:endParaRPr kumimoji="0" lang="en-US" altLang="id-ID"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sp>
        <p:nvSpPr>
          <p:cNvPr id="147" name="TextBox 16"/>
          <p:cNvSpPr txBox="1"/>
          <p:nvPr/>
        </p:nvSpPr>
        <p:spPr>
          <a:xfrm>
            <a:off x="556628" y="3516485"/>
            <a:ext cx="799154" cy="276956"/>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201</a:t>
            </a:r>
            <a:r>
              <a:rPr kumimoji="0" lang="en-US"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5</a:t>
            </a:r>
            <a:endParaRPr kumimoji="0" lang="en-US"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sp>
        <p:nvSpPr>
          <p:cNvPr id="148" name="TextBox 16"/>
          <p:cNvSpPr txBox="1"/>
          <p:nvPr/>
        </p:nvSpPr>
        <p:spPr>
          <a:xfrm>
            <a:off x="478939" y="4865028"/>
            <a:ext cx="799154" cy="276956"/>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201</a:t>
            </a:r>
            <a:r>
              <a:rPr kumimoji="0" lang="en-US" altLang="zh-CN"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7</a:t>
            </a:r>
            <a:endParaRPr kumimoji="0" lang="en-US" altLang="zh-CN"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cxnSp>
        <p:nvCxnSpPr>
          <p:cNvPr id="149" name="Straight Connector 33"/>
          <p:cNvCxnSpPr/>
          <p:nvPr/>
        </p:nvCxnSpPr>
        <p:spPr>
          <a:xfrm flipH="1">
            <a:off x="1256342" y="5157581"/>
            <a:ext cx="1275389" cy="0"/>
          </a:xfrm>
          <a:prstGeom prst="line">
            <a:avLst/>
          </a:prstGeom>
          <a:ln w="19050" cap="rnd">
            <a:solidFill>
              <a:srgbClr val="C00000"/>
            </a:solidFill>
            <a:prstDash val="sysDot"/>
            <a:round/>
          </a:ln>
        </p:spPr>
        <p:style>
          <a:lnRef idx="1">
            <a:schemeClr val="accent1"/>
          </a:lnRef>
          <a:fillRef idx="0">
            <a:schemeClr val="accent1"/>
          </a:fillRef>
          <a:effectRef idx="0">
            <a:schemeClr val="accent1"/>
          </a:effectRef>
          <a:fontRef idx="minor">
            <a:schemeClr val="tx1"/>
          </a:fontRef>
        </p:style>
      </p:cxnSp>
      <p:cxnSp>
        <p:nvCxnSpPr>
          <p:cNvPr id="150" name="Straight Connector 33"/>
          <p:cNvCxnSpPr/>
          <p:nvPr/>
        </p:nvCxnSpPr>
        <p:spPr>
          <a:xfrm flipH="1">
            <a:off x="1379194" y="3820618"/>
            <a:ext cx="1051573" cy="0"/>
          </a:xfrm>
          <a:prstGeom prst="line">
            <a:avLst/>
          </a:prstGeom>
          <a:ln w="19050" cap="rnd">
            <a:solidFill>
              <a:srgbClr val="C00000"/>
            </a:solidFill>
            <a:prstDash val="sysDot"/>
            <a:round/>
          </a:ln>
        </p:spPr>
        <p:style>
          <a:lnRef idx="1">
            <a:schemeClr val="accent1"/>
          </a:lnRef>
          <a:fillRef idx="0">
            <a:schemeClr val="accent1"/>
          </a:fillRef>
          <a:effectRef idx="0">
            <a:schemeClr val="accent1"/>
          </a:effectRef>
          <a:fontRef idx="minor">
            <a:schemeClr val="tx1"/>
          </a:fontRef>
        </p:style>
      </p:cxnSp>
      <p:cxnSp>
        <p:nvCxnSpPr>
          <p:cNvPr id="151" name="Straight Connector 33"/>
          <p:cNvCxnSpPr/>
          <p:nvPr/>
        </p:nvCxnSpPr>
        <p:spPr>
          <a:xfrm flipH="1">
            <a:off x="1560775" y="2022760"/>
            <a:ext cx="1051573" cy="0"/>
          </a:xfrm>
          <a:prstGeom prst="line">
            <a:avLst/>
          </a:prstGeom>
          <a:ln w="19050" cap="rnd">
            <a:solidFill>
              <a:srgbClr val="C00000"/>
            </a:solidFill>
            <a:prstDash val="sysDot"/>
            <a:round/>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3387513" y="1854626"/>
            <a:ext cx="8468307" cy="1020445"/>
          </a:xfrm>
          <a:prstGeom prst="rect">
            <a:avLst/>
          </a:prstGeom>
          <a:solidFill>
            <a:schemeClr val="accent2">
              <a:lumMod val="20000"/>
              <a:lumOff val="80000"/>
            </a:schemeClr>
          </a:solidFill>
        </p:spPr>
        <p:txBody>
          <a:bodyPr wrap="square">
            <a:spAutoFit/>
          </a:bodyPr>
          <a:lstStyle/>
          <a:p>
            <a:pPr lvl="0" algn="l" eaLnBrk="1" fontAlgn="auto" latinLnBrk="0" hangingPunct="1">
              <a:spcBef>
                <a:spcPts val="1200"/>
              </a:spcBef>
              <a:spcAft>
                <a:spcPts val="0"/>
              </a:spcAft>
              <a:defRPr/>
            </a:pPr>
            <a:r>
              <a:rPr kumimoji="0" lang="en-US" altLang="zh-CN"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a:t>
            </a:r>
            <a:r>
              <a:rPr kumimoji="0" lang="zh-CN" altLang="en-US"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中华人民共和国企业所得税法</a:t>
            </a:r>
            <a:r>
              <a:rPr kumimoji="0" lang="en-US" altLang="zh-CN"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a:t>
            </a:r>
            <a:r>
              <a:rPr kumimoji="0" lang="zh-CN" altLang="en-US"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及其实施条例</a:t>
            </a:r>
            <a:endParaRPr kumimoji="0" lang="en-US" altLang="zh-CN"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a:p>
            <a:pPr lvl="0" algn="l" eaLnBrk="1" fontAlgn="auto" latinLnBrk="0" hangingPunct="1">
              <a:spcBef>
                <a:spcPts val="1200"/>
              </a:spcBef>
              <a:spcAft>
                <a:spcPts val="0"/>
              </a:spcAft>
              <a:defRPr/>
            </a:pPr>
            <a:r>
              <a:rPr kumimoji="0" lang="en-US" altLang="zh-CN"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a:t>
            </a:r>
            <a:r>
              <a:rPr kumimoji="0" lang="zh-CN" altLang="en-US"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国家税务总局关于印发</a:t>
            </a:r>
            <a:r>
              <a:rPr kumimoji="0" lang="en-US" altLang="zh-CN"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&lt;</a:t>
            </a:r>
            <a:r>
              <a:rPr kumimoji="0" lang="zh-CN" altLang="en-US"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企业研究开发费用税前扣除管理办法（试行）</a:t>
            </a:r>
            <a:r>
              <a:rPr kumimoji="0" lang="en-US" altLang="zh-CN"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&gt;</a:t>
            </a:r>
            <a:r>
              <a:rPr kumimoji="0" lang="zh-CN" altLang="en-US"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的通知</a:t>
            </a:r>
            <a:r>
              <a:rPr kumimoji="0" lang="en-US" altLang="zh-CN"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a:t>
            </a:r>
            <a:r>
              <a:rPr kumimoji="0" lang="zh-CN" altLang="en-US"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（国税发</a:t>
            </a:r>
            <a:r>
              <a:rPr kumimoji="0" lang="en-US" altLang="zh-CN"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〔2008〕116 </a:t>
            </a:r>
            <a:r>
              <a:rPr kumimoji="0" lang="zh-CN" altLang="en-US"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号</a:t>
            </a:r>
            <a:endParaRPr kumimoji="0" lang="zh-CN" altLang="en-US"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sp>
        <p:nvSpPr>
          <p:cNvPr id="169" name="矩形 168"/>
          <p:cNvSpPr/>
          <p:nvPr/>
        </p:nvSpPr>
        <p:spPr>
          <a:xfrm>
            <a:off x="3398638" y="3246068"/>
            <a:ext cx="8434022" cy="1278890"/>
          </a:xfrm>
          <a:prstGeom prst="rect">
            <a:avLst/>
          </a:prstGeom>
          <a:solidFill>
            <a:schemeClr val="accent1">
              <a:lumMod val="20000"/>
              <a:lumOff val="80000"/>
            </a:schemeClr>
          </a:solidFill>
        </p:spPr>
        <p:txBody>
          <a:bodyPr wrap="square">
            <a:spAutoFit/>
          </a:bodyPr>
          <a:lstStyle/>
          <a:p>
            <a:pPr lvl="0" eaLnBrk="1" fontAlgn="auto" hangingPunct="1">
              <a:spcBef>
                <a:spcPts val="1200"/>
              </a:spcBef>
              <a:spcAft>
                <a:spcPts val="0"/>
              </a:spcAft>
              <a:defRPr/>
            </a:pPr>
            <a:r>
              <a:rPr lang="en-US" altLang="zh-CN" sz="1680" b="1" dirty="0">
                <a:latin typeface="微软雅黑" pitchFamily="34" charset="-122"/>
                <a:ea typeface="微软雅黑" pitchFamily="34" charset="-122"/>
                <a:sym typeface="+mn-ea"/>
              </a:rPr>
              <a:t>《</a:t>
            </a:r>
            <a:r>
              <a:rPr lang="zh-CN" altLang="en-US" sz="1680" b="1" dirty="0">
                <a:latin typeface="微软雅黑" pitchFamily="34" charset="-122"/>
                <a:ea typeface="微软雅黑" pitchFamily="34" charset="-122"/>
                <a:sym typeface="+mn-ea"/>
              </a:rPr>
              <a:t>财政部 国家税务总局 科技部关于完善研究开发费用税前加计扣除政策的通知</a:t>
            </a:r>
            <a:r>
              <a:rPr lang="en-US" altLang="zh-CN" sz="1680" b="1" dirty="0">
                <a:latin typeface="微软雅黑" pitchFamily="34" charset="-122"/>
                <a:ea typeface="微软雅黑" pitchFamily="34" charset="-122"/>
                <a:sym typeface="+mn-ea"/>
              </a:rPr>
              <a:t>》(</a:t>
            </a:r>
            <a:r>
              <a:rPr lang="zh-CN" altLang="en-US" sz="1680" b="1" dirty="0">
                <a:latin typeface="微软雅黑" pitchFamily="34" charset="-122"/>
                <a:ea typeface="微软雅黑" pitchFamily="34" charset="-122"/>
                <a:sym typeface="+mn-ea"/>
              </a:rPr>
              <a:t>财税</a:t>
            </a:r>
            <a:r>
              <a:rPr lang="zh-CN" altLang="en-US" sz="1680" b="1" dirty="0">
                <a:solidFill>
                  <a:schemeClr val="tx1">
                    <a:lumMod val="85000"/>
                    <a:lumOff val="15000"/>
                  </a:schemeClr>
                </a:solidFill>
                <a:ea typeface="微软雅黑" pitchFamily="34" charset="-122"/>
              </a:rPr>
              <a:t>〔201</a:t>
            </a:r>
            <a:r>
              <a:rPr lang="en-US" altLang="zh-CN" sz="1680" b="1" dirty="0">
                <a:solidFill>
                  <a:schemeClr val="tx1">
                    <a:lumMod val="85000"/>
                    <a:lumOff val="15000"/>
                  </a:schemeClr>
                </a:solidFill>
                <a:ea typeface="微软雅黑" pitchFamily="34" charset="-122"/>
              </a:rPr>
              <a:t>5</a:t>
            </a:r>
            <a:r>
              <a:rPr lang="zh-CN" altLang="en-US" sz="1680" b="1" dirty="0">
                <a:solidFill>
                  <a:schemeClr val="tx1">
                    <a:lumMod val="85000"/>
                    <a:lumOff val="15000"/>
                  </a:schemeClr>
                </a:solidFill>
                <a:ea typeface="微软雅黑" pitchFamily="34" charset="-122"/>
              </a:rPr>
              <a:t>〕</a:t>
            </a:r>
            <a:r>
              <a:rPr lang="en-US" altLang="zh-CN" sz="1680" b="1" dirty="0">
                <a:solidFill>
                  <a:schemeClr val="tx1">
                    <a:lumMod val="85000"/>
                    <a:lumOff val="15000"/>
                  </a:schemeClr>
                </a:solidFill>
                <a:ea typeface="微软雅黑" pitchFamily="34" charset="-122"/>
              </a:rPr>
              <a:t>119</a:t>
            </a:r>
            <a:r>
              <a:rPr lang="zh-CN" altLang="en-US" sz="1680" b="1" dirty="0">
                <a:latin typeface="微软雅黑" pitchFamily="34" charset="-122"/>
                <a:ea typeface="微软雅黑" pitchFamily="34" charset="-122"/>
                <a:sym typeface="+mn-ea"/>
              </a:rPr>
              <a:t>号</a:t>
            </a:r>
            <a:r>
              <a:rPr lang="en-US" altLang="zh-CN" sz="1680" b="1" dirty="0">
                <a:latin typeface="微软雅黑" pitchFamily="34" charset="-122"/>
                <a:ea typeface="微软雅黑" pitchFamily="34" charset="-122"/>
                <a:sym typeface="+mn-ea"/>
              </a:rPr>
              <a:t>)</a:t>
            </a:r>
            <a:endParaRPr lang="en-US" altLang="zh-CN" sz="1680" b="1" dirty="0">
              <a:latin typeface="微软雅黑" pitchFamily="34" charset="-122"/>
              <a:ea typeface="微软雅黑" pitchFamily="34" charset="-122"/>
              <a:sym typeface="+mn-ea"/>
            </a:endParaRPr>
          </a:p>
          <a:p>
            <a:pPr lvl="0" eaLnBrk="1" fontAlgn="auto" hangingPunct="1">
              <a:spcBef>
                <a:spcPts val="1200"/>
              </a:spcBef>
              <a:spcAft>
                <a:spcPts val="0"/>
              </a:spcAft>
              <a:defRPr/>
            </a:pPr>
            <a:r>
              <a:rPr lang="en-US" altLang="zh-CN" sz="1680" b="1" dirty="0">
                <a:latin typeface="微软雅黑" pitchFamily="34" charset="-122"/>
                <a:ea typeface="微软雅黑" pitchFamily="34" charset="-122"/>
                <a:sym typeface="+mn-ea"/>
              </a:rPr>
              <a:t>《</a:t>
            </a:r>
            <a:r>
              <a:rPr lang="zh-CN" altLang="en-US" sz="1680" b="1" dirty="0">
                <a:latin typeface="微软雅黑" pitchFamily="34" charset="-122"/>
                <a:ea typeface="微软雅黑" pitchFamily="34" charset="-122"/>
                <a:sym typeface="+mn-ea"/>
              </a:rPr>
              <a:t>国家税务总局关于企业研究开发费用税前加计扣除政策有关问题的公告</a:t>
            </a:r>
            <a:r>
              <a:rPr lang="en-US" altLang="zh-CN" sz="1680" b="1" dirty="0">
                <a:latin typeface="微软雅黑" pitchFamily="34" charset="-122"/>
                <a:ea typeface="微软雅黑" pitchFamily="34" charset="-122"/>
                <a:sym typeface="+mn-ea"/>
              </a:rPr>
              <a:t>》</a:t>
            </a:r>
            <a:r>
              <a:rPr lang="zh-CN" altLang="en-US" sz="1680" b="1" dirty="0">
                <a:latin typeface="微软雅黑" pitchFamily="34" charset="-122"/>
                <a:ea typeface="微软雅黑" pitchFamily="34" charset="-122"/>
                <a:sym typeface="+mn-ea"/>
              </a:rPr>
              <a:t>（</a:t>
            </a:r>
            <a:r>
              <a:rPr lang="en-US" altLang="zh-CN" sz="1680" b="1" dirty="0">
                <a:latin typeface="微软雅黑" pitchFamily="34" charset="-122"/>
                <a:ea typeface="微软雅黑" pitchFamily="34" charset="-122"/>
                <a:sym typeface="+mn-ea"/>
              </a:rPr>
              <a:t>2015</a:t>
            </a:r>
            <a:r>
              <a:rPr lang="zh-CN" altLang="en-US" sz="1680" b="1" dirty="0">
                <a:latin typeface="微软雅黑" pitchFamily="34" charset="-122"/>
                <a:ea typeface="微软雅黑" pitchFamily="34" charset="-122"/>
                <a:sym typeface="+mn-ea"/>
              </a:rPr>
              <a:t>年第</a:t>
            </a:r>
            <a:r>
              <a:rPr lang="en-US" altLang="zh-CN" sz="1680" b="1" dirty="0">
                <a:latin typeface="微软雅黑" pitchFamily="34" charset="-122"/>
                <a:ea typeface="微软雅黑" pitchFamily="34" charset="-122"/>
                <a:sym typeface="+mn-ea"/>
              </a:rPr>
              <a:t>97</a:t>
            </a:r>
            <a:r>
              <a:rPr lang="zh-CN" altLang="en-US" sz="1680" b="1" dirty="0">
                <a:latin typeface="微软雅黑" pitchFamily="34" charset="-122"/>
                <a:ea typeface="微软雅黑" pitchFamily="34" charset="-122"/>
                <a:sym typeface="+mn-ea"/>
              </a:rPr>
              <a:t>号）</a:t>
            </a:r>
            <a:endParaRPr kumimoji="0" lang="zh-CN" altLang="en-US"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sp>
        <p:nvSpPr>
          <p:cNvPr id="170" name="矩形 169"/>
          <p:cNvSpPr/>
          <p:nvPr/>
        </p:nvSpPr>
        <p:spPr>
          <a:xfrm>
            <a:off x="3421798" y="4813929"/>
            <a:ext cx="8434022" cy="866140"/>
          </a:xfrm>
          <a:prstGeom prst="rect">
            <a:avLst/>
          </a:prstGeom>
          <a:solidFill>
            <a:schemeClr val="accent2">
              <a:lumMod val="20000"/>
              <a:lumOff val="80000"/>
            </a:schemeClr>
          </a:solidFill>
        </p:spPr>
        <p:txBody>
          <a:bodyPr wrap="square">
            <a:spAutoFit/>
          </a:bodyPr>
          <a:lstStyle/>
          <a:p>
            <a:pPr lvl="0" eaLnBrk="1" fontAlgn="auto" hangingPunct="1">
              <a:spcBef>
                <a:spcPts val="1200"/>
              </a:spcBef>
              <a:spcAft>
                <a:spcPts val="0"/>
              </a:spcAft>
              <a:defRPr/>
            </a:pPr>
            <a:r>
              <a:rPr lang="en-US" altLang="zh-CN" sz="1680" b="1" dirty="0">
                <a:solidFill>
                  <a:schemeClr val="tx1">
                    <a:lumMod val="85000"/>
                    <a:lumOff val="15000"/>
                  </a:schemeClr>
                </a:solidFill>
                <a:ea typeface="微软雅黑" pitchFamily="34" charset="-122"/>
              </a:rPr>
              <a:t>《</a:t>
            </a:r>
            <a:r>
              <a:rPr lang="zh-CN" altLang="en-US" sz="1680" b="1" dirty="0">
                <a:solidFill>
                  <a:schemeClr val="tx1">
                    <a:lumMod val="85000"/>
                    <a:lumOff val="15000"/>
                  </a:schemeClr>
                </a:solidFill>
                <a:ea typeface="微软雅黑" pitchFamily="34" charset="-122"/>
              </a:rPr>
              <a:t>财政部 税务总局 科技部关于提高科技型中小企业研究开发费用税前加计扣除比例的通知</a:t>
            </a:r>
            <a:r>
              <a:rPr lang="en-US" altLang="zh-CN" sz="1680" b="1" dirty="0">
                <a:solidFill>
                  <a:schemeClr val="tx1">
                    <a:lumMod val="85000"/>
                    <a:lumOff val="15000"/>
                  </a:schemeClr>
                </a:solidFill>
                <a:ea typeface="微软雅黑" pitchFamily="34" charset="-122"/>
              </a:rPr>
              <a:t>》</a:t>
            </a:r>
            <a:r>
              <a:rPr lang="zh-CN" altLang="en-US" sz="1680" b="1" dirty="0">
                <a:solidFill>
                  <a:schemeClr val="tx1">
                    <a:lumMod val="85000"/>
                    <a:lumOff val="15000"/>
                  </a:schemeClr>
                </a:solidFill>
                <a:ea typeface="微软雅黑" pitchFamily="34" charset="-122"/>
              </a:rPr>
              <a:t>（财税</a:t>
            </a:r>
            <a:r>
              <a:rPr lang="en-US" altLang="zh-CN" sz="1680" b="1" dirty="0">
                <a:solidFill>
                  <a:schemeClr val="tx1">
                    <a:lumMod val="85000"/>
                    <a:lumOff val="15000"/>
                  </a:schemeClr>
                </a:solidFill>
                <a:ea typeface="微软雅黑" pitchFamily="34" charset="-122"/>
              </a:rPr>
              <a:t>〔2017〕34 </a:t>
            </a:r>
            <a:r>
              <a:rPr lang="zh-CN" altLang="en-US" sz="1680" b="1" dirty="0">
                <a:solidFill>
                  <a:schemeClr val="tx1">
                    <a:lumMod val="85000"/>
                    <a:lumOff val="15000"/>
                  </a:schemeClr>
                </a:solidFill>
                <a:ea typeface="微软雅黑" pitchFamily="34" charset="-122"/>
              </a:rPr>
              <a:t>号</a:t>
            </a:r>
            <a:r>
              <a:rPr lang="en-US" altLang="zh-CN" sz="1680" b="1" dirty="0">
                <a:solidFill>
                  <a:schemeClr val="tx1">
                    <a:lumMod val="85000"/>
                    <a:lumOff val="15000"/>
                  </a:schemeClr>
                </a:solidFill>
                <a:ea typeface="微软雅黑" pitchFamily="34" charset="-122"/>
              </a:rPr>
              <a:t>)</a:t>
            </a:r>
            <a:endParaRPr lang="zh-CN" altLang="en-US" sz="1680" b="1" dirty="0">
              <a:solidFill>
                <a:schemeClr val="tx1">
                  <a:lumMod val="85000"/>
                  <a:lumOff val="15000"/>
                </a:schemeClr>
              </a:solidFill>
              <a:ea typeface="微软雅黑"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80" b="1" noProof="0" dirty="0">
                <a:ln>
                  <a:noFill/>
                </a:ln>
                <a:solidFill>
                  <a:schemeClr val="tx1">
                    <a:lumMod val="85000"/>
                    <a:lumOff val="15000"/>
                  </a:schemeClr>
                </a:solidFill>
                <a:effectLst/>
                <a:uLnTx/>
                <a:uFillTx/>
                <a:ea typeface="微软雅黑" pitchFamily="34" charset="-122"/>
                <a:sym typeface="+mn-ea"/>
              </a:rPr>
              <a:t>《国家税务总局关于研发费用税前加计扣除归集范围有关问题的公告</a:t>
            </a:r>
            <a:r>
              <a:rPr lang="en-US" altLang="zh-CN" sz="1680" b="1" noProof="0" dirty="0">
                <a:ln>
                  <a:noFill/>
                </a:ln>
                <a:solidFill>
                  <a:schemeClr val="tx1">
                    <a:lumMod val="85000"/>
                    <a:lumOff val="15000"/>
                  </a:schemeClr>
                </a:solidFill>
                <a:effectLst/>
                <a:uLnTx/>
                <a:uFillTx/>
                <a:ea typeface="微软雅黑" pitchFamily="34" charset="-122"/>
                <a:sym typeface="+mn-ea"/>
              </a:rPr>
              <a:t>》</a:t>
            </a:r>
            <a:r>
              <a:rPr lang="zh-CN" altLang="en-US" sz="1680" b="1" noProof="0" dirty="0">
                <a:ln>
                  <a:noFill/>
                </a:ln>
                <a:solidFill>
                  <a:schemeClr val="tx1">
                    <a:lumMod val="85000"/>
                    <a:lumOff val="15000"/>
                  </a:schemeClr>
                </a:solidFill>
                <a:effectLst/>
                <a:uLnTx/>
                <a:uFillTx/>
                <a:ea typeface="微软雅黑" pitchFamily="34" charset="-122"/>
                <a:sym typeface="+mn-ea"/>
              </a:rPr>
              <a:t>（2017年第40号）</a:t>
            </a:r>
            <a:endParaRPr kumimoji="0" lang="zh-CN" altLang="en-US"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cxnSp>
        <p:nvCxnSpPr>
          <p:cNvPr id="24" name="直接连接符 23"/>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4"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5" name="五边形 4"/>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2"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endParaRPr lang="zh-CN" altLang="en-US" sz="3360" b="1" dirty="0">
              <a:solidFill>
                <a:srgbClr val="F49022"/>
              </a:solidFill>
              <a:latin typeface="Agency FB" panose="020B0503020202020204" pitchFamily="34" charset="0"/>
              <a:ea typeface="+mn-ea"/>
              <a:cs typeface="+mn-ea"/>
              <a:sym typeface="微软雅黑" pitchFamily="34" charset="-122"/>
            </a:endParaRPr>
          </a:p>
        </p:txBody>
      </p:sp>
    </p:spTree>
    <p:custDataLst>
      <p:tags r:id="rId1"/>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6"/>
          <p:cNvSpPr>
            <a:spLocks noChangeArrowheads="1"/>
          </p:cNvSpPr>
          <p:nvPr/>
        </p:nvSpPr>
        <p:spPr bwMode="auto">
          <a:xfrm>
            <a:off x="-6762" y="6653486"/>
            <a:ext cx="3639017" cy="231897"/>
          </a:xfrm>
          <a:prstGeom prst="rect">
            <a:avLst/>
          </a:prstGeom>
          <a:solidFill>
            <a:srgbClr val="F49022"/>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sp>
        <p:nvSpPr>
          <p:cNvPr id="28" name="矩形 7"/>
          <p:cNvSpPr>
            <a:spLocks noChangeArrowheads="1"/>
          </p:cNvSpPr>
          <p:nvPr/>
        </p:nvSpPr>
        <p:spPr bwMode="auto">
          <a:xfrm>
            <a:off x="2741047" y="6653486"/>
            <a:ext cx="3700177" cy="231897"/>
          </a:xfrm>
          <a:prstGeom prst="rect">
            <a:avLst/>
          </a:prstGeom>
          <a:solidFill>
            <a:srgbClr val="EE3636"/>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sp>
        <p:nvSpPr>
          <p:cNvPr id="29" name="矩形 8"/>
          <p:cNvSpPr>
            <a:spLocks noChangeArrowheads="1"/>
          </p:cNvSpPr>
          <p:nvPr/>
        </p:nvSpPr>
        <p:spPr bwMode="auto">
          <a:xfrm>
            <a:off x="5825987" y="6653486"/>
            <a:ext cx="3639017" cy="231897"/>
          </a:xfrm>
          <a:prstGeom prst="rect">
            <a:avLst/>
          </a:prstGeom>
          <a:solidFill>
            <a:srgbClr val="53C3B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sp>
        <p:nvSpPr>
          <p:cNvPr id="30" name="矩形 9"/>
          <p:cNvSpPr>
            <a:spLocks noChangeArrowheads="1"/>
          </p:cNvSpPr>
          <p:nvPr/>
        </p:nvSpPr>
        <p:spPr bwMode="auto">
          <a:xfrm>
            <a:off x="8356638" y="6653486"/>
            <a:ext cx="3700177" cy="231897"/>
          </a:xfrm>
          <a:prstGeom prst="rect">
            <a:avLst/>
          </a:prstGeom>
          <a:solidFill>
            <a:srgbClr val="317FB7"/>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cxnSp>
        <p:nvCxnSpPr>
          <p:cNvPr id="12" name="直接连接符 11"/>
          <p:cNvCxnSpPr/>
          <p:nvPr/>
        </p:nvCxnSpPr>
        <p:spPr>
          <a:xfrm flipH="1">
            <a:off x="2797627" y="1617882"/>
            <a:ext cx="51808" cy="459719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449326" y="3420010"/>
            <a:ext cx="635980" cy="755017"/>
            <a:chOff x="6387251" y="1303035"/>
            <a:chExt cx="898515" cy="1066692"/>
          </a:xfrm>
          <a:solidFill>
            <a:srgbClr val="C00000"/>
          </a:solidFill>
        </p:grpSpPr>
        <p:grpSp>
          <p:nvGrpSpPr>
            <p:cNvPr id="14" name="组合 13"/>
            <p:cNvGrpSpPr/>
            <p:nvPr/>
          </p:nvGrpSpPr>
          <p:grpSpPr>
            <a:xfrm>
              <a:off x="6387251" y="1303035"/>
              <a:ext cx="898515" cy="1066692"/>
              <a:chOff x="3804578" y="1052612"/>
              <a:chExt cx="4312870" cy="5120117"/>
            </a:xfrm>
            <a:grpFill/>
          </p:grpSpPr>
          <p:sp>
            <p:nvSpPr>
              <p:cNvPr id="59"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60"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66"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3"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4"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6" name="椭圆 75"/>
              <p:cNvSpPr/>
              <p:nvPr/>
            </p:nvSpPr>
            <p:spPr>
              <a:xfrm>
                <a:off x="4215113" y="1548113"/>
                <a:ext cx="3761773" cy="3761773"/>
              </a:xfrm>
              <a:prstGeom prst="ellipse">
                <a:avLst/>
              </a:prstGeom>
              <a:solidFill>
                <a:srgbClr val="597AA0"/>
              </a:solidFill>
              <a:ln w="15875">
                <a:solidFill>
                  <a:srgbClr val="597A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7"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8"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9"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80" name="椭圆 79"/>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82" name="椭圆 81"/>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05" name="文本框 104"/>
            <p:cNvSpPr txBox="1"/>
            <p:nvPr/>
          </p:nvSpPr>
          <p:spPr>
            <a:xfrm>
              <a:off x="6587553" y="1480280"/>
              <a:ext cx="497908" cy="6504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bg1"/>
                  </a:solidFill>
                  <a:effectLst/>
                  <a:uLnTx/>
                  <a:uFillTx/>
                  <a:ea typeface="微软雅黑" pitchFamily="34" charset="-122"/>
                  <a:cs typeface="+mn-cs"/>
                </a:rPr>
                <a:t>5</a:t>
              </a:r>
              <a:endParaRPr kumimoji="0" lang="en-US" altLang="zh-CN" sz="2400" b="1" i="0" u="none" strike="noStrike" kern="1200" cap="none" spc="0" normalizeH="0" baseline="0" noProof="0">
                <a:ln>
                  <a:noFill/>
                </a:ln>
                <a:solidFill>
                  <a:schemeClr val="bg1"/>
                </a:solidFill>
                <a:effectLst/>
                <a:uLnTx/>
                <a:uFillTx/>
                <a:ea typeface="微软雅黑" pitchFamily="34" charset="-122"/>
                <a:cs typeface="+mn-cs"/>
              </a:endParaRPr>
            </a:p>
          </p:txBody>
        </p:sp>
      </p:grpSp>
      <p:grpSp>
        <p:nvGrpSpPr>
          <p:cNvPr id="120" name="组合 119"/>
          <p:cNvGrpSpPr/>
          <p:nvPr/>
        </p:nvGrpSpPr>
        <p:grpSpPr>
          <a:xfrm>
            <a:off x="2449326" y="4710149"/>
            <a:ext cx="635980" cy="1505214"/>
            <a:chOff x="6387251" y="1303035"/>
            <a:chExt cx="898515" cy="2126575"/>
          </a:xfrm>
          <a:solidFill>
            <a:srgbClr val="C00000"/>
          </a:solidFill>
        </p:grpSpPr>
        <p:grpSp>
          <p:nvGrpSpPr>
            <p:cNvPr id="121" name="组合 120"/>
            <p:cNvGrpSpPr/>
            <p:nvPr/>
          </p:nvGrpSpPr>
          <p:grpSpPr>
            <a:xfrm>
              <a:off x="6387251" y="1303035"/>
              <a:ext cx="898515" cy="2126575"/>
              <a:chOff x="3804578" y="1052612"/>
              <a:chExt cx="4312870" cy="10207566"/>
            </a:xfrm>
            <a:grpFill/>
          </p:grpSpPr>
          <p:sp>
            <p:nvSpPr>
              <p:cNvPr id="122"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4"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5"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6"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7"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8" name="椭圆 127"/>
              <p:cNvSpPr/>
              <p:nvPr/>
            </p:nvSpPr>
            <p:spPr>
              <a:xfrm>
                <a:off x="4288305" y="7498398"/>
                <a:ext cx="3761773" cy="3761780"/>
              </a:xfrm>
              <a:prstGeom prst="ellipse">
                <a:avLst/>
              </a:prstGeom>
              <a:gradFill>
                <a:gsLst>
                  <a:gs pos="0">
                    <a:srgbClr val="FE4444"/>
                  </a:gs>
                  <a:gs pos="100000">
                    <a:srgbClr val="832B2B"/>
                  </a:gs>
                </a:gsLst>
                <a:lin ang="5400000" scaled="0"/>
              </a:gradFill>
              <a:ln w="15875">
                <a:solidFill>
                  <a:srgbClr val="597A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9"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0"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1"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2" name="椭圆 131"/>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3" name="椭圆 132"/>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34" name="文本框 133"/>
            <p:cNvSpPr txBox="1"/>
            <p:nvPr/>
          </p:nvSpPr>
          <p:spPr>
            <a:xfrm>
              <a:off x="6584935" y="2640088"/>
              <a:ext cx="503145" cy="6504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bg1"/>
                  </a:solidFill>
                  <a:effectLst/>
                  <a:uLnTx/>
                  <a:uFillTx/>
                  <a:ea typeface="微软雅黑" pitchFamily="34" charset="-122"/>
                  <a:cs typeface="+mn-cs"/>
                </a:rPr>
                <a:t>6</a:t>
              </a:r>
              <a:endParaRPr kumimoji="0" lang="en-US" altLang="zh-CN" sz="2400" b="1" i="0" u="none" strike="noStrike" kern="1200" cap="none" spc="0" normalizeH="0" baseline="0" noProof="0">
                <a:ln>
                  <a:noFill/>
                </a:ln>
                <a:solidFill>
                  <a:schemeClr val="bg1"/>
                </a:solidFill>
                <a:effectLst/>
                <a:uLnTx/>
                <a:uFillTx/>
                <a:ea typeface="微软雅黑" pitchFamily="34" charset="-122"/>
                <a:cs typeface="+mn-cs"/>
              </a:endParaRPr>
            </a:p>
          </p:txBody>
        </p:sp>
      </p:grpSp>
      <p:grpSp>
        <p:nvGrpSpPr>
          <p:cNvPr id="135" name="组合 58"/>
          <p:cNvGrpSpPr/>
          <p:nvPr/>
        </p:nvGrpSpPr>
        <p:grpSpPr>
          <a:xfrm>
            <a:off x="2449326" y="5744096"/>
            <a:ext cx="635980" cy="755017"/>
            <a:chOff x="3804578" y="1052612"/>
            <a:chExt cx="4312870" cy="5120117"/>
          </a:xfrm>
          <a:solidFill>
            <a:srgbClr val="C00000"/>
          </a:solidFill>
        </p:grpSpPr>
        <p:sp>
          <p:nvSpPr>
            <p:cNvPr id="136"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7"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8"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9"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0"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1" name="矩形: 圆角 8"/>
            <p:cNvSpPr/>
            <p:nvPr/>
          </p:nvSpPr>
          <p:spPr>
            <a:xfrm rot="13002011" flipH="1">
              <a:off x="7950535" y="1487398"/>
              <a:ext cx="166913"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2"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3"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4" name="椭圆 143"/>
            <p:cNvSpPr/>
            <p:nvPr/>
          </p:nvSpPr>
          <p:spPr>
            <a:xfrm flipV="1">
              <a:off x="5428035" y="1642597"/>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5" name="椭圆 144"/>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46" name="TextBox 16"/>
          <p:cNvSpPr txBox="1"/>
          <p:nvPr/>
        </p:nvSpPr>
        <p:spPr>
          <a:xfrm>
            <a:off x="579357" y="3546044"/>
            <a:ext cx="799154" cy="276956"/>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20</a:t>
            </a:r>
            <a:r>
              <a:rPr kumimoji="0" lang="en-US"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21</a:t>
            </a:r>
            <a:endParaRPr kumimoji="0" lang="en-US"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sp>
        <p:nvSpPr>
          <p:cNvPr id="148" name="TextBox 16"/>
          <p:cNvSpPr txBox="1"/>
          <p:nvPr/>
        </p:nvSpPr>
        <p:spPr>
          <a:xfrm>
            <a:off x="565031" y="5671860"/>
            <a:ext cx="799154" cy="276956"/>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20</a:t>
            </a:r>
            <a:r>
              <a:rPr kumimoji="0" lang="en-US"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22</a:t>
            </a:r>
            <a:endParaRPr kumimoji="0" lang="en-US"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cxnSp>
        <p:nvCxnSpPr>
          <p:cNvPr id="149" name="Straight Connector 33"/>
          <p:cNvCxnSpPr/>
          <p:nvPr/>
        </p:nvCxnSpPr>
        <p:spPr>
          <a:xfrm flipH="1">
            <a:off x="1442049" y="5926469"/>
            <a:ext cx="1051573" cy="0"/>
          </a:xfrm>
          <a:prstGeom prst="line">
            <a:avLst/>
          </a:prstGeom>
          <a:ln w="19050" cap="rnd">
            <a:solidFill>
              <a:srgbClr val="C00000"/>
            </a:solidFill>
            <a:prstDash val="sysDot"/>
            <a:round/>
          </a:ln>
        </p:spPr>
        <p:style>
          <a:lnRef idx="1">
            <a:schemeClr val="accent1"/>
          </a:lnRef>
          <a:fillRef idx="0">
            <a:schemeClr val="accent1"/>
          </a:fillRef>
          <a:effectRef idx="0">
            <a:schemeClr val="accent1"/>
          </a:effectRef>
          <a:fontRef idx="minor">
            <a:schemeClr val="tx1"/>
          </a:fontRef>
        </p:style>
      </p:cxnSp>
      <p:cxnSp>
        <p:nvCxnSpPr>
          <p:cNvPr id="151" name="Straight Connector 33"/>
          <p:cNvCxnSpPr/>
          <p:nvPr/>
        </p:nvCxnSpPr>
        <p:spPr>
          <a:xfrm flipH="1">
            <a:off x="1423636" y="3835275"/>
            <a:ext cx="1051573" cy="0"/>
          </a:xfrm>
          <a:prstGeom prst="line">
            <a:avLst/>
          </a:prstGeom>
          <a:ln w="19050" cap="rnd">
            <a:solidFill>
              <a:srgbClr val="C00000"/>
            </a:solidFill>
            <a:prstDash val="sysDot"/>
            <a:round/>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3364047" y="2955048"/>
            <a:ext cx="8468307" cy="1278890"/>
          </a:xfrm>
          <a:prstGeom prst="rect">
            <a:avLst/>
          </a:prstGeom>
          <a:solidFill>
            <a:schemeClr val="accent2">
              <a:lumMod val="20000"/>
              <a:lumOff val="80000"/>
            </a:schemeClr>
          </a:solidFill>
        </p:spPr>
        <p:txBody>
          <a:bodyPr wrap="square">
            <a:spAutoFit/>
          </a:bodyPr>
          <a:lstStyle/>
          <a:p>
            <a:pPr algn="l"/>
            <a:r>
              <a:rPr lang="en-US" altLang="zh-CN" sz="1680" dirty="0"/>
              <a:t>《</a:t>
            </a:r>
            <a:r>
              <a:rPr lang="zh-CN" altLang="en-US" sz="1680" b="1" dirty="0">
                <a:solidFill>
                  <a:schemeClr val="tx1">
                    <a:lumMod val="85000"/>
                    <a:lumOff val="15000"/>
                  </a:schemeClr>
                </a:solidFill>
                <a:ea typeface="微软雅黑" pitchFamily="34" charset="-122"/>
              </a:rPr>
              <a:t>财政部 税务总局关于进一步 完善研发费用税前加计扣除政策 的公告</a:t>
            </a:r>
            <a:r>
              <a:rPr lang="en-US" altLang="zh-CN" sz="1680" b="1" dirty="0">
                <a:solidFill>
                  <a:schemeClr val="tx1">
                    <a:lumMod val="85000"/>
                    <a:lumOff val="15000"/>
                  </a:schemeClr>
                </a:solidFill>
                <a:ea typeface="微软雅黑" pitchFamily="34" charset="-122"/>
              </a:rPr>
              <a:t>》</a:t>
            </a:r>
            <a:r>
              <a:rPr lang="zh-CN" altLang="en-US" sz="1680" b="1" dirty="0">
                <a:solidFill>
                  <a:schemeClr val="tx1">
                    <a:lumMod val="85000"/>
                    <a:lumOff val="15000"/>
                  </a:schemeClr>
                </a:solidFill>
                <a:ea typeface="微软雅黑" pitchFamily="34" charset="-122"/>
              </a:rPr>
              <a:t>（</a:t>
            </a:r>
            <a:r>
              <a:rPr lang="en-US" altLang="zh-CN" sz="1680" b="1" dirty="0">
                <a:solidFill>
                  <a:schemeClr val="tx1">
                    <a:lumMod val="85000"/>
                    <a:lumOff val="15000"/>
                  </a:schemeClr>
                </a:solidFill>
                <a:ea typeface="微软雅黑" pitchFamily="34" charset="-122"/>
              </a:rPr>
              <a:t>2021 </a:t>
            </a:r>
            <a:r>
              <a:rPr lang="zh-CN" altLang="en-US" sz="1680" b="1" dirty="0">
                <a:solidFill>
                  <a:schemeClr val="tx1">
                    <a:lumMod val="85000"/>
                    <a:lumOff val="15000"/>
                  </a:schemeClr>
                </a:solidFill>
                <a:ea typeface="微软雅黑" pitchFamily="34" charset="-122"/>
              </a:rPr>
              <a:t>年第 </a:t>
            </a:r>
            <a:r>
              <a:rPr lang="en-US" altLang="zh-CN" sz="1680" b="1" dirty="0">
                <a:solidFill>
                  <a:schemeClr val="tx1">
                    <a:lumMod val="85000"/>
                    <a:lumOff val="15000"/>
                  </a:schemeClr>
                </a:solidFill>
                <a:ea typeface="微软雅黑" pitchFamily="34" charset="-122"/>
              </a:rPr>
              <a:t>13 </a:t>
            </a:r>
            <a:r>
              <a:rPr lang="zh-CN" altLang="en-US" sz="1680" b="1" dirty="0">
                <a:solidFill>
                  <a:schemeClr val="tx1">
                    <a:lumMod val="85000"/>
                    <a:lumOff val="15000"/>
                  </a:schemeClr>
                </a:solidFill>
                <a:ea typeface="微软雅黑" pitchFamily="34" charset="-122"/>
              </a:rPr>
              <a:t>号</a:t>
            </a:r>
            <a:r>
              <a:rPr lang="en-US" altLang="zh-CN" sz="1680" b="1" dirty="0">
                <a:solidFill>
                  <a:schemeClr val="tx1">
                    <a:lumMod val="85000"/>
                    <a:lumOff val="15000"/>
                  </a:schemeClr>
                </a:solidFill>
                <a:ea typeface="微软雅黑" pitchFamily="34" charset="-122"/>
              </a:rPr>
              <a:t>)</a:t>
            </a:r>
            <a:endParaRPr lang="en-US" altLang="zh-CN" sz="1680" b="1" dirty="0">
              <a:solidFill>
                <a:schemeClr val="tx1">
                  <a:lumMod val="85000"/>
                  <a:lumOff val="15000"/>
                </a:schemeClr>
              </a:solidFill>
              <a:ea typeface="微软雅黑" pitchFamily="34" charset="-122"/>
            </a:endParaRPr>
          </a:p>
          <a:p>
            <a:pPr algn="l">
              <a:spcBef>
                <a:spcPts val="1200"/>
              </a:spcBef>
            </a:pPr>
            <a:r>
              <a:rPr lang="zh-CN" altLang="en-US" sz="1680" b="1" dirty="0">
                <a:solidFill>
                  <a:schemeClr val="tx1">
                    <a:lumMod val="85000"/>
                    <a:lumOff val="15000"/>
                  </a:schemeClr>
                </a:solidFill>
                <a:ea typeface="微软雅黑" pitchFamily="34" charset="-122"/>
              </a:rPr>
              <a:t>国家税务总局关于进一步落实研发费用加计扣除政策有关问题的公告(国家税务总局公告2021年第28号)</a:t>
            </a:r>
            <a:endParaRPr lang="zh-CN" altLang="en-US" sz="1680" b="1" dirty="0">
              <a:solidFill>
                <a:schemeClr val="tx1">
                  <a:lumMod val="85000"/>
                  <a:lumOff val="15000"/>
                </a:schemeClr>
              </a:solidFill>
              <a:ea typeface="微软雅黑" pitchFamily="34" charset="-122"/>
            </a:endParaRPr>
          </a:p>
        </p:txBody>
      </p:sp>
      <p:sp>
        <p:nvSpPr>
          <p:cNvPr id="170" name="矩形 169"/>
          <p:cNvSpPr/>
          <p:nvPr/>
        </p:nvSpPr>
        <p:spPr>
          <a:xfrm>
            <a:off x="3338289" y="4577563"/>
            <a:ext cx="8434022" cy="1949450"/>
          </a:xfrm>
          <a:prstGeom prst="rect">
            <a:avLst/>
          </a:prstGeom>
          <a:solidFill>
            <a:schemeClr val="accent1">
              <a:lumMod val="20000"/>
              <a:lumOff val="80000"/>
            </a:schemeClr>
          </a:solidFill>
        </p:spPr>
        <p:txBody>
          <a:bodyPr wrap="square">
            <a:spAutoFit/>
          </a:bodyPr>
          <a:lstStyle/>
          <a:p>
            <a:pPr eaLnBrk="1" fontAlgn="auto" hangingPunct="1">
              <a:spcBef>
                <a:spcPts val="1200"/>
              </a:spcBef>
              <a:spcAft>
                <a:spcPts val="0"/>
              </a:spcAft>
              <a:defRPr/>
            </a:pPr>
            <a:r>
              <a:rPr lang="en-US" altLang="zh-CN" sz="1680" b="1" dirty="0">
                <a:latin typeface="微软雅黑" pitchFamily="34" charset="-122"/>
                <a:ea typeface="微软雅黑" pitchFamily="34" charset="-122"/>
              </a:rPr>
              <a:t>《</a:t>
            </a:r>
            <a:r>
              <a:rPr lang="zh-CN" altLang="en-US" sz="1680" b="1" dirty="0">
                <a:latin typeface="微软雅黑" pitchFamily="34" charset="-122"/>
                <a:ea typeface="微软雅黑" pitchFamily="34" charset="-122"/>
              </a:rPr>
              <a:t>财政部 税务总局 科技部关于 进一步提高科技型中小企业研发 费用税前加计扣除比例的公告</a:t>
            </a:r>
            <a:r>
              <a:rPr lang="en-US" altLang="zh-CN" sz="1680" b="1" dirty="0">
                <a:latin typeface="微软雅黑" pitchFamily="34" charset="-122"/>
                <a:ea typeface="微软雅黑" pitchFamily="34" charset="-122"/>
              </a:rPr>
              <a:t>》 </a:t>
            </a:r>
            <a:r>
              <a:rPr lang="zh-CN" altLang="en-US" sz="1680" b="1" dirty="0">
                <a:latin typeface="微软雅黑" pitchFamily="34" charset="-122"/>
                <a:ea typeface="微软雅黑" pitchFamily="34" charset="-122"/>
              </a:rPr>
              <a:t>（</a:t>
            </a:r>
            <a:r>
              <a:rPr lang="en-US" altLang="zh-CN" sz="1680" b="1" dirty="0">
                <a:latin typeface="微软雅黑" pitchFamily="34" charset="-122"/>
                <a:ea typeface="微软雅黑" pitchFamily="34" charset="-122"/>
              </a:rPr>
              <a:t>2022 </a:t>
            </a:r>
            <a:r>
              <a:rPr lang="zh-CN" altLang="en-US" sz="1680" b="1" dirty="0">
                <a:latin typeface="微软雅黑" pitchFamily="34" charset="-122"/>
                <a:ea typeface="微软雅黑" pitchFamily="34" charset="-122"/>
              </a:rPr>
              <a:t>年第 </a:t>
            </a:r>
            <a:r>
              <a:rPr lang="en-US" altLang="zh-CN" sz="1680" b="1" dirty="0">
                <a:latin typeface="微软雅黑" pitchFamily="34" charset="-122"/>
                <a:ea typeface="微软雅黑" pitchFamily="34" charset="-122"/>
              </a:rPr>
              <a:t>16 </a:t>
            </a:r>
            <a:r>
              <a:rPr lang="zh-CN" altLang="en-US" sz="1680" b="1" dirty="0">
                <a:latin typeface="微软雅黑" pitchFamily="34" charset="-122"/>
                <a:ea typeface="微软雅黑" pitchFamily="34" charset="-122"/>
              </a:rPr>
              <a:t>号</a:t>
            </a:r>
            <a:r>
              <a:rPr lang="en-US" altLang="zh-CN" sz="1680" b="1" dirty="0">
                <a:latin typeface="微软雅黑" pitchFamily="34" charset="-122"/>
                <a:ea typeface="微软雅黑" pitchFamily="34" charset="-122"/>
              </a:rPr>
              <a:t>)</a:t>
            </a:r>
            <a:endParaRPr lang="en-US" altLang="zh-CN" sz="1680" b="1" dirty="0">
              <a:latin typeface="微软雅黑" pitchFamily="34" charset="-122"/>
              <a:ea typeface="微软雅黑" pitchFamily="34" charset="-122"/>
              <a:sym typeface="+mn-ea"/>
            </a:endParaRPr>
          </a:p>
          <a:p>
            <a:pPr eaLnBrk="1" fontAlgn="auto" hangingPunct="1">
              <a:spcBef>
                <a:spcPts val="1200"/>
              </a:spcBef>
              <a:spcAft>
                <a:spcPts val="0"/>
              </a:spcAft>
              <a:defRPr/>
            </a:pPr>
            <a:r>
              <a:rPr lang="en-US" altLang="zh-CN" sz="1680" b="1" dirty="0">
                <a:latin typeface="微软雅黑" pitchFamily="34" charset="-122"/>
                <a:ea typeface="微软雅黑" pitchFamily="34" charset="-122"/>
                <a:sym typeface="+mn-ea"/>
              </a:rPr>
              <a:t>《</a:t>
            </a:r>
            <a:r>
              <a:rPr lang="zh-CN" altLang="en-US" sz="1680" b="1" dirty="0">
                <a:latin typeface="微软雅黑" pitchFamily="34" charset="-122"/>
                <a:ea typeface="微软雅黑" pitchFamily="34" charset="-122"/>
                <a:sym typeface="+mn-ea"/>
              </a:rPr>
              <a:t>国家税务总局关于企业预缴申报享受研发费用加计扣除优惠政策有关事项的公告</a:t>
            </a:r>
            <a:r>
              <a:rPr lang="en-US" altLang="zh-CN" sz="1680" b="1" dirty="0">
                <a:latin typeface="微软雅黑" pitchFamily="34" charset="-122"/>
                <a:ea typeface="微软雅黑" pitchFamily="34" charset="-122"/>
                <a:sym typeface="+mn-ea"/>
              </a:rPr>
              <a:t>》</a:t>
            </a:r>
            <a:r>
              <a:rPr lang="zh-CN" altLang="en-US" sz="1680" b="1" dirty="0">
                <a:latin typeface="微软雅黑" pitchFamily="34" charset="-122"/>
                <a:ea typeface="微软雅黑" pitchFamily="34" charset="-122"/>
                <a:sym typeface="+mn-ea"/>
              </a:rPr>
              <a:t>（国家税务总局公告2022年第10号</a:t>
            </a:r>
            <a:r>
              <a:rPr lang="en-US" altLang="zh-CN" sz="1680" b="1" dirty="0">
                <a:latin typeface="微软雅黑" pitchFamily="34" charset="-122"/>
                <a:ea typeface="微软雅黑" pitchFamily="34" charset="-122"/>
                <a:sym typeface="+mn-ea"/>
              </a:rPr>
              <a:t>)</a:t>
            </a:r>
            <a:endParaRPr lang="en-US" altLang="zh-CN" sz="1680" b="1" dirty="0">
              <a:latin typeface="微软雅黑" pitchFamily="34" charset="-122"/>
              <a:ea typeface="微软雅黑" pitchFamily="34" charset="-122"/>
              <a:sym typeface="+mn-ea"/>
            </a:endParaRPr>
          </a:p>
          <a:p>
            <a:pPr eaLnBrk="1" fontAlgn="auto" hangingPunct="1">
              <a:spcBef>
                <a:spcPts val="1200"/>
              </a:spcBef>
              <a:spcAft>
                <a:spcPts val="0"/>
              </a:spcAft>
              <a:defRPr/>
            </a:pPr>
            <a:r>
              <a:rPr lang="en-US" altLang="zh-CN" sz="1680" b="1" dirty="0">
                <a:latin typeface="微软雅黑" pitchFamily="34" charset="-122"/>
                <a:ea typeface="微软雅黑" pitchFamily="34" charset="-122"/>
              </a:rPr>
              <a:t>《</a:t>
            </a:r>
            <a:r>
              <a:rPr lang="zh-CN" altLang="en-US" sz="1680" b="1" dirty="0">
                <a:latin typeface="微软雅黑" pitchFamily="34" charset="-122"/>
                <a:ea typeface="微软雅黑" pitchFamily="34" charset="-122"/>
              </a:rPr>
              <a:t>财政部 税务总局 科技部关于 加大支持科技创新税前扣除力度的公告</a:t>
            </a:r>
            <a:r>
              <a:rPr lang="en-US" altLang="zh-CN" sz="1680" b="1" dirty="0">
                <a:latin typeface="微软雅黑" pitchFamily="34" charset="-122"/>
                <a:ea typeface="微软雅黑" pitchFamily="34" charset="-122"/>
              </a:rPr>
              <a:t>》</a:t>
            </a:r>
            <a:r>
              <a:rPr lang="zh-CN" altLang="en-US" sz="1680" b="1" dirty="0">
                <a:latin typeface="微软雅黑" pitchFamily="34" charset="-122"/>
                <a:ea typeface="微软雅黑" pitchFamily="34" charset="-122"/>
              </a:rPr>
              <a:t>（</a:t>
            </a:r>
            <a:r>
              <a:rPr lang="en-US" altLang="zh-CN" sz="1680" b="1" dirty="0">
                <a:latin typeface="微软雅黑" pitchFamily="34" charset="-122"/>
                <a:ea typeface="微软雅黑" pitchFamily="34" charset="-122"/>
              </a:rPr>
              <a:t>2022 </a:t>
            </a:r>
            <a:r>
              <a:rPr lang="zh-CN" altLang="en-US" sz="1680" b="1" dirty="0">
                <a:latin typeface="微软雅黑" pitchFamily="34" charset="-122"/>
                <a:ea typeface="微软雅黑" pitchFamily="34" charset="-122"/>
              </a:rPr>
              <a:t>年第 </a:t>
            </a:r>
            <a:r>
              <a:rPr lang="en-US" altLang="zh-CN" sz="1680" b="1" dirty="0">
                <a:latin typeface="微软雅黑" pitchFamily="34" charset="-122"/>
                <a:ea typeface="微软雅黑" pitchFamily="34" charset="-122"/>
              </a:rPr>
              <a:t>28 </a:t>
            </a:r>
            <a:r>
              <a:rPr lang="zh-CN" altLang="en-US" sz="1680" b="1" dirty="0">
                <a:latin typeface="微软雅黑" pitchFamily="34" charset="-122"/>
                <a:ea typeface="微软雅黑" pitchFamily="34" charset="-122"/>
              </a:rPr>
              <a:t>号</a:t>
            </a:r>
            <a:r>
              <a:rPr lang="en-US" altLang="zh-CN" sz="1680" b="1" dirty="0">
                <a:latin typeface="微软雅黑" pitchFamily="34" charset="-122"/>
                <a:ea typeface="微软雅黑" pitchFamily="34" charset="-122"/>
                <a:sym typeface="+mn-ea"/>
              </a:rPr>
              <a:t>)</a:t>
            </a:r>
            <a:endParaRPr lang="zh-CN" altLang="en-US" sz="1680" b="1" dirty="0">
              <a:latin typeface="微软雅黑" pitchFamily="34" charset="-122"/>
              <a:ea typeface="微软雅黑" pitchFamily="34" charset="-122"/>
            </a:endParaRPr>
          </a:p>
        </p:txBody>
      </p:sp>
      <p:grpSp>
        <p:nvGrpSpPr>
          <p:cNvPr id="2" name="组合 1"/>
          <p:cNvGrpSpPr/>
          <p:nvPr/>
        </p:nvGrpSpPr>
        <p:grpSpPr>
          <a:xfrm>
            <a:off x="2512817" y="968223"/>
            <a:ext cx="635980" cy="1157923"/>
            <a:chOff x="6387251" y="1303035"/>
            <a:chExt cx="898515" cy="1635920"/>
          </a:xfrm>
          <a:solidFill>
            <a:srgbClr val="C00000"/>
          </a:solidFill>
        </p:grpSpPr>
        <p:grpSp>
          <p:nvGrpSpPr>
            <p:cNvPr id="3" name="组合 2"/>
            <p:cNvGrpSpPr/>
            <p:nvPr/>
          </p:nvGrpSpPr>
          <p:grpSpPr>
            <a:xfrm>
              <a:off x="6387251" y="1303035"/>
              <a:ext cx="898515" cy="1635920"/>
              <a:chOff x="3804578" y="1052612"/>
              <a:chExt cx="4312870" cy="7852411"/>
            </a:xfrm>
            <a:grpFill/>
          </p:grpSpPr>
          <p:sp>
            <p:nvSpPr>
              <p:cNvPr id="4"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5"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6"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8"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9" name="椭圆 8"/>
              <p:cNvSpPr/>
              <p:nvPr/>
            </p:nvSpPr>
            <p:spPr>
              <a:xfrm>
                <a:off x="4081641" y="5143250"/>
                <a:ext cx="3761773" cy="3761773"/>
              </a:xfrm>
              <a:prstGeom prst="ellipse">
                <a:avLst/>
              </a:prstGeom>
              <a:solidFill>
                <a:srgbClr val="C1253A"/>
              </a:solidFill>
              <a:ln w="15875">
                <a:solidFill>
                  <a:srgbClr val="C1253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0"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5"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6" name="椭圆 15"/>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7" name="椭圆 16"/>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8" name="文本框 31"/>
            <p:cNvSpPr txBox="1"/>
            <p:nvPr/>
          </p:nvSpPr>
          <p:spPr>
            <a:xfrm>
              <a:off x="6613566" y="2221195"/>
              <a:ext cx="497908" cy="6504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chemeClr val="bg1"/>
                  </a:solidFill>
                  <a:ea typeface="微软雅黑" pitchFamily="34" charset="-122"/>
                </a:rPr>
                <a:t>4</a:t>
              </a:r>
              <a:endParaRPr kumimoji="0" lang="en-US" altLang="zh-CN" sz="2400" b="1" i="0" u="none" strike="noStrike" kern="1200" cap="none" spc="0" normalizeH="0" baseline="0" noProof="0" dirty="0">
                <a:ln>
                  <a:noFill/>
                </a:ln>
                <a:solidFill>
                  <a:schemeClr val="bg1"/>
                </a:solidFill>
                <a:effectLst/>
                <a:uLnTx/>
                <a:uFillTx/>
                <a:ea typeface="微软雅黑" pitchFamily="34" charset="-122"/>
                <a:cs typeface="+mn-cs"/>
              </a:endParaRPr>
            </a:p>
          </p:txBody>
        </p:sp>
      </p:grpSp>
      <p:sp>
        <p:nvSpPr>
          <p:cNvPr id="19" name="TextBox 16"/>
          <p:cNvSpPr txBox="1"/>
          <p:nvPr/>
        </p:nvSpPr>
        <p:spPr>
          <a:xfrm>
            <a:off x="642848" y="1616354"/>
            <a:ext cx="799154" cy="276956"/>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20</a:t>
            </a:r>
            <a:r>
              <a:rPr kumimoji="0" lang="en-US"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18</a:t>
            </a:r>
            <a:endParaRPr kumimoji="0" lang="en-US"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cxnSp>
        <p:nvCxnSpPr>
          <p:cNvPr id="22" name="Straight Connector 33"/>
          <p:cNvCxnSpPr/>
          <p:nvPr/>
        </p:nvCxnSpPr>
        <p:spPr>
          <a:xfrm flipH="1">
            <a:off x="1442683" y="1857885"/>
            <a:ext cx="1051573" cy="0"/>
          </a:xfrm>
          <a:prstGeom prst="line">
            <a:avLst/>
          </a:prstGeom>
          <a:ln w="19050" cap="rnd">
            <a:solidFill>
              <a:srgbClr val="C00000"/>
            </a:solidFill>
            <a:prstDash val="sysDot"/>
            <a:roun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385356" y="1233180"/>
            <a:ext cx="8418022" cy="1124585"/>
          </a:xfrm>
          <a:prstGeom prst="rect">
            <a:avLst/>
          </a:prstGeom>
          <a:solidFill>
            <a:schemeClr val="accent1">
              <a:lumMod val="20000"/>
              <a:lumOff val="80000"/>
            </a:schemeClr>
          </a:solidFill>
        </p:spPr>
        <p:txBody>
          <a:bodyPr wrap="square">
            <a:spAutoFit/>
          </a:bodyPr>
          <a:lstStyle/>
          <a:p>
            <a:r>
              <a:rPr kumimoji="0" lang="en-US" altLang="zh-CN"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a:t>
            </a:r>
            <a:r>
              <a:rPr kumimoji="0" lang="zh-CN" altLang="en-US" sz="168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财政部 税务总局 科技部 关于企业委托境外研究开发费用税前加计扣除有关政策问题的通</a:t>
            </a:r>
            <a:r>
              <a:rPr lang="zh-CN" altLang="en-US" sz="1680" b="1" dirty="0">
                <a:solidFill>
                  <a:schemeClr val="tx1">
                    <a:lumMod val="85000"/>
                    <a:lumOff val="15000"/>
                  </a:schemeClr>
                </a:solidFill>
                <a:ea typeface="微软雅黑" pitchFamily="34" charset="-122"/>
              </a:rPr>
              <a:t>知</a:t>
            </a:r>
            <a:r>
              <a:rPr lang="en-US" altLang="zh-CN" sz="1680" b="1" dirty="0">
                <a:solidFill>
                  <a:schemeClr val="tx1">
                    <a:lumMod val="85000"/>
                    <a:lumOff val="15000"/>
                  </a:schemeClr>
                </a:solidFill>
                <a:ea typeface="微软雅黑" pitchFamily="34" charset="-122"/>
              </a:rPr>
              <a:t>》</a:t>
            </a:r>
            <a:r>
              <a:rPr lang="zh-CN" altLang="en-US" sz="1680" b="1" dirty="0">
                <a:solidFill>
                  <a:schemeClr val="tx1">
                    <a:lumMod val="85000"/>
                    <a:lumOff val="15000"/>
                  </a:schemeClr>
                </a:solidFill>
                <a:ea typeface="微软雅黑" pitchFamily="34" charset="-122"/>
              </a:rPr>
              <a:t>（ 财税〔2018〕64号）</a:t>
            </a:r>
            <a:endParaRPr lang="en-US" altLang="zh-CN" sz="1680" b="1" dirty="0">
              <a:solidFill>
                <a:schemeClr val="tx1">
                  <a:lumMod val="85000"/>
                  <a:lumOff val="15000"/>
                </a:schemeClr>
              </a:solidFill>
              <a:ea typeface="微软雅黑" pitchFamily="34" charset="-122"/>
            </a:endParaRPr>
          </a:p>
          <a:p>
            <a:r>
              <a:rPr lang="en-US" altLang="zh-CN" sz="1680" b="1" dirty="0">
                <a:solidFill>
                  <a:schemeClr val="tx1">
                    <a:lumMod val="85000"/>
                    <a:lumOff val="15000"/>
                  </a:schemeClr>
                </a:solidFill>
                <a:ea typeface="微软雅黑" pitchFamily="34" charset="-122"/>
              </a:rPr>
              <a:t>《</a:t>
            </a:r>
            <a:r>
              <a:rPr lang="zh-CN" altLang="en-US" sz="1680" b="1" dirty="0">
                <a:solidFill>
                  <a:schemeClr val="tx1">
                    <a:lumMod val="85000"/>
                    <a:lumOff val="15000"/>
                  </a:schemeClr>
                </a:solidFill>
                <a:ea typeface="微软雅黑" pitchFamily="34" charset="-122"/>
              </a:rPr>
              <a:t>财政部 税务总局 科技部关于提高研究开发费用税前加计扣除比例的通知</a:t>
            </a:r>
            <a:r>
              <a:rPr lang="en-US" altLang="zh-CN" sz="1680" b="1" dirty="0">
                <a:solidFill>
                  <a:schemeClr val="tx1">
                    <a:lumMod val="85000"/>
                    <a:lumOff val="15000"/>
                  </a:schemeClr>
                </a:solidFill>
                <a:ea typeface="微软雅黑" pitchFamily="34" charset="-122"/>
              </a:rPr>
              <a:t>》</a:t>
            </a:r>
            <a:r>
              <a:rPr lang="zh-CN" altLang="en-US" sz="1680" b="1" dirty="0">
                <a:solidFill>
                  <a:schemeClr val="tx1">
                    <a:lumMod val="85000"/>
                    <a:lumOff val="15000"/>
                  </a:schemeClr>
                </a:solidFill>
                <a:ea typeface="微软雅黑" pitchFamily="34" charset="-122"/>
              </a:rPr>
              <a:t>（财税</a:t>
            </a:r>
            <a:r>
              <a:rPr lang="en-US" altLang="zh-CN" sz="1680" b="1" dirty="0">
                <a:solidFill>
                  <a:schemeClr val="tx1">
                    <a:lumMod val="85000"/>
                    <a:lumOff val="15000"/>
                  </a:schemeClr>
                </a:solidFill>
                <a:ea typeface="微软雅黑" pitchFamily="34" charset="-122"/>
              </a:rPr>
              <a:t>〔2018〕99</a:t>
            </a:r>
            <a:r>
              <a:rPr lang="zh-CN" altLang="en-US" sz="1680" b="1" dirty="0">
                <a:solidFill>
                  <a:schemeClr val="tx1">
                    <a:lumMod val="85000"/>
                    <a:lumOff val="15000"/>
                  </a:schemeClr>
                </a:solidFill>
                <a:ea typeface="微软雅黑" pitchFamily="34" charset="-122"/>
              </a:rPr>
              <a:t>号</a:t>
            </a:r>
            <a:r>
              <a:rPr lang="en-US" altLang="zh-CN" sz="1680" b="1" dirty="0">
                <a:solidFill>
                  <a:schemeClr val="tx1">
                    <a:lumMod val="85000"/>
                    <a:lumOff val="15000"/>
                  </a:schemeClr>
                </a:solidFill>
                <a:ea typeface="微软雅黑" pitchFamily="34" charset="-122"/>
              </a:rPr>
              <a:t>)</a:t>
            </a:r>
            <a:endParaRPr lang="zh-CN" altLang="en-US" sz="1680" b="1" dirty="0">
              <a:solidFill>
                <a:schemeClr val="tx1">
                  <a:lumMod val="85000"/>
                  <a:lumOff val="15000"/>
                </a:schemeClr>
              </a:solidFill>
              <a:ea typeface="微软雅黑" pitchFamily="34" charset="-122"/>
            </a:endParaRPr>
          </a:p>
        </p:txBody>
      </p:sp>
      <p:cxnSp>
        <p:nvCxnSpPr>
          <p:cNvPr id="24" name="直接连接符 23"/>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25"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1" name="五边形 30"/>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32" name="矩形 3"/>
          <p:cNvSpPr>
            <a:spLocks noChangeArrowheads="1"/>
          </p:cNvSpPr>
          <p:nvPr/>
        </p:nvSpPr>
        <p:spPr bwMode="auto">
          <a:xfrm>
            <a:off x="911210" y="146690"/>
            <a:ext cx="12197714" cy="10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endParaRPr lang="zh-CN" altLang="en-US" sz="3360" b="1" dirty="0">
              <a:solidFill>
                <a:srgbClr val="F49022"/>
              </a:solidFill>
              <a:latin typeface="Agency FB" panose="020B0503020202020204" pitchFamily="34" charset="0"/>
              <a:ea typeface="+mn-ea"/>
              <a:cs typeface="+mn-ea"/>
              <a:sym typeface="微软雅黑" pitchFamily="34" charset="-122"/>
            </a:endParaRPr>
          </a:p>
          <a:p>
            <a:pPr algn="l" fontAlgn="base"/>
            <a:endParaRPr lang="zh-CN" altLang="en-US" sz="2665" b="1" dirty="0">
              <a:solidFill>
                <a:srgbClr val="000000"/>
              </a:solidFill>
              <a:latin typeface="微软雅黑" pitchFamily="34" charset="-122"/>
              <a:ea typeface="微软雅黑" pitchFamily="34" charset="-122"/>
              <a:sym typeface="微软雅黑" pitchFamily="34" charset="-122"/>
            </a:endParaRPr>
          </a:p>
        </p:txBody>
      </p:sp>
    </p:spTree>
    <p:custDataLst>
      <p:tags r:id="rId1"/>
    </p:custData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6"/>
          <p:cNvSpPr>
            <a:spLocks noChangeArrowheads="1"/>
          </p:cNvSpPr>
          <p:nvPr/>
        </p:nvSpPr>
        <p:spPr bwMode="auto">
          <a:xfrm>
            <a:off x="-6762" y="6653486"/>
            <a:ext cx="3639017" cy="231897"/>
          </a:xfrm>
          <a:prstGeom prst="rect">
            <a:avLst/>
          </a:prstGeom>
          <a:solidFill>
            <a:srgbClr val="F49022"/>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sp>
        <p:nvSpPr>
          <p:cNvPr id="28" name="矩形 7"/>
          <p:cNvSpPr>
            <a:spLocks noChangeArrowheads="1"/>
          </p:cNvSpPr>
          <p:nvPr/>
        </p:nvSpPr>
        <p:spPr bwMode="auto">
          <a:xfrm>
            <a:off x="2741047" y="6653486"/>
            <a:ext cx="3700177" cy="231897"/>
          </a:xfrm>
          <a:prstGeom prst="rect">
            <a:avLst/>
          </a:prstGeom>
          <a:solidFill>
            <a:srgbClr val="EE3636"/>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sp>
        <p:nvSpPr>
          <p:cNvPr id="29" name="矩形 8"/>
          <p:cNvSpPr>
            <a:spLocks noChangeArrowheads="1"/>
          </p:cNvSpPr>
          <p:nvPr/>
        </p:nvSpPr>
        <p:spPr bwMode="auto">
          <a:xfrm>
            <a:off x="5825987" y="6653486"/>
            <a:ext cx="3639017" cy="231897"/>
          </a:xfrm>
          <a:prstGeom prst="rect">
            <a:avLst/>
          </a:prstGeom>
          <a:solidFill>
            <a:srgbClr val="53C3B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sp>
        <p:nvSpPr>
          <p:cNvPr id="30" name="矩形 9"/>
          <p:cNvSpPr>
            <a:spLocks noChangeArrowheads="1"/>
          </p:cNvSpPr>
          <p:nvPr/>
        </p:nvSpPr>
        <p:spPr bwMode="auto">
          <a:xfrm>
            <a:off x="8356638" y="6653486"/>
            <a:ext cx="3700177" cy="231897"/>
          </a:xfrm>
          <a:prstGeom prst="rect">
            <a:avLst/>
          </a:prstGeom>
          <a:solidFill>
            <a:srgbClr val="317FB7"/>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90204" pitchFamily="34" charset="0"/>
              <a:buChar char="•"/>
              <a:defRPr sz="3200">
                <a:solidFill>
                  <a:schemeClr val="tx1"/>
                </a:solidFill>
                <a:latin typeface="方正兰亭粗黑_GBK" panose="02000000000000000000" pitchFamily="2" charset="-122"/>
                <a:ea typeface="宋体" pitchFamily="2" charset="-122"/>
                <a:sym typeface="方正兰亭粗黑_GBK" panose="02000000000000000000" pitchFamily="2" charset="-122"/>
              </a:defRPr>
            </a:lvl1pPr>
            <a:lvl2pPr marL="742950" indent="-285750">
              <a:spcBef>
                <a:spcPct val="20000"/>
              </a:spcBef>
              <a:buFont typeface="Arial" panose="020B0604020202090204" pitchFamily="34" charset="0"/>
              <a:buChar char="–"/>
              <a:defRPr sz="2800">
                <a:solidFill>
                  <a:schemeClr val="tx1"/>
                </a:solidFill>
                <a:latin typeface="方正兰亭粗黑_GBK" panose="02000000000000000000" pitchFamily="2" charset="-122"/>
                <a:ea typeface="宋体" pitchFamily="2" charset="-122"/>
                <a:sym typeface="方正兰亭粗黑_GBK" panose="02000000000000000000" pitchFamily="2" charset="-122"/>
              </a:defRPr>
            </a:lvl2pPr>
            <a:lvl3pPr marL="1143000" indent="-228600">
              <a:spcBef>
                <a:spcPct val="20000"/>
              </a:spcBef>
              <a:buFont typeface="Arial" panose="020B0604020202090204" pitchFamily="34" charset="0"/>
              <a:buChar char="•"/>
              <a:defRPr sz="2400">
                <a:solidFill>
                  <a:schemeClr val="tx1"/>
                </a:solidFill>
                <a:latin typeface="方正兰亭粗黑_GBK" panose="02000000000000000000" pitchFamily="2" charset="-122"/>
                <a:ea typeface="宋体" pitchFamily="2" charset="-122"/>
                <a:sym typeface="方正兰亭粗黑_GBK" panose="02000000000000000000" pitchFamily="2" charset="-122"/>
              </a:defRPr>
            </a:lvl3pPr>
            <a:lvl4pPr marL="16002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4pPr>
            <a:lvl5pPr marL="2057400" indent="-228600">
              <a:spcBef>
                <a:spcPct val="20000"/>
              </a:spcBef>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方正兰亭粗黑_GBK" panose="02000000000000000000" pitchFamily="2" charset="-122"/>
                <a:ea typeface="宋体" pitchFamily="2" charset="-122"/>
                <a:sym typeface="方正兰亭粗黑_GBK" panose="02000000000000000000" pitchFamily="2" charset="-122"/>
              </a:defRPr>
            </a:lvl9pPr>
          </a:lstStyle>
          <a:p>
            <a:pPr algn="ctr" eaLnBrk="1" hangingPunct="1">
              <a:spcBef>
                <a:spcPct val="0"/>
              </a:spcBef>
              <a:buFont typeface="Arial" panose="020B0604020202090204" pitchFamily="34" charset="0"/>
              <a:buNone/>
            </a:pPr>
            <a:endParaRPr lang="zh-CN" altLang="zh-CN" sz="2160">
              <a:solidFill>
                <a:srgbClr val="FFFFFF"/>
              </a:solidFill>
              <a:latin typeface="+mn-lt"/>
              <a:ea typeface="+mn-ea"/>
              <a:cs typeface="+mn-ea"/>
              <a:sym typeface="+mn-lt"/>
            </a:endParaRPr>
          </a:p>
        </p:txBody>
      </p:sp>
      <p:cxnSp>
        <p:nvCxnSpPr>
          <p:cNvPr id="12" name="直接连接符 11"/>
          <p:cNvCxnSpPr/>
          <p:nvPr/>
        </p:nvCxnSpPr>
        <p:spPr>
          <a:xfrm flipH="1">
            <a:off x="2797627" y="1947777"/>
            <a:ext cx="12952" cy="314809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485896" y="1672255"/>
            <a:ext cx="635980" cy="755017"/>
            <a:chOff x="6387251" y="1303035"/>
            <a:chExt cx="898515" cy="1066692"/>
          </a:xfrm>
          <a:solidFill>
            <a:srgbClr val="C00000"/>
          </a:solidFill>
        </p:grpSpPr>
        <p:grpSp>
          <p:nvGrpSpPr>
            <p:cNvPr id="14" name="组合 13"/>
            <p:cNvGrpSpPr/>
            <p:nvPr/>
          </p:nvGrpSpPr>
          <p:grpSpPr>
            <a:xfrm>
              <a:off x="6387251" y="1303035"/>
              <a:ext cx="898515" cy="1066692"/>
              <a:chOff x="3804578" y="1052612"/>
              <a:chExt cx="4312870" cy="5120117"/>
            </a:xfrm>
            <a:grpFill/>
          </p:grpSpPr>
          <p:sp>
            <p:nvSpPr>
              <p:cNvPr id="59"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60"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66"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3"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4"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6" name="椭圆 75"/>
              <p:cNvSpPr/>
              <p:nvPr/>
            </p:nvSpPr>
            <p:spPr>
              <a:xfrm>
                <a:off x="4215113" y="1548113"/>
                <a:ext cx="3761773" cy="3761773"/>
              </a:xfrm>
              <a:prstGeom prst="ellipse">
                <a:avLst/>
              </a:prstGeom>
              <a:solidFill>
                <a:srgbClr val="597AA0"/>
              </a:solidFill>
              <a:ln w="15875">
                <a:solidFill>
                  <a:srgbClr val="597A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7"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8"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79"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80" name="椭圆 79"/>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82" name="椭圆 81"/>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05" name="文本框 104"/>
            <p:cNvSpPr txBox="1"/>
            <p:nvPr/>
          </p:nvSpPr>
          <p:spPr>
            <a:xfrm>
              <a:off x="6587553" y="1480280"/>
              <a:ext cx="497908" cy="6504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bg1"/>
                  </a:solidFill>
                  <a:effectLst/>
                  <a:uLnTx/>
                  <a:uFillTx/>
                  <a:ea typeface="微软雅黑" pitchFamily="34" charset="-122"/>
                  <a:cs typeface="+mn-cs"/>
                </a:rPr>
                <a:t>1</a:t>
              </a:r>
              <a:endParaRPr kumimoji="0" lang="en-US" altLang="zh-CN" sz="2400" b="1" i="0" u="none" strike="noStrike" kern="1200" cap="none" spc="0" normalizeH="0" baseline="0" noProof="0">
                <a:ln>
                  <a:noFill/>
                </a:ln>
                <a:solidFill>
                  <a:schemeClr val="bg1"/>
                </a:solidFill>
                <a:effectLst/>
                <a:uLnTx/>
                <a:uFillTx/>
                <a:ea typeface="微软雅黑" pitchFamily="34" charset="-122"/>
                <a:cs typeface="+mn-cs"/>
              </a:endParaRPr>
            </a:p>
          </p:txBody>
        </p:sp>
      </p:grpSp>
      <p:grpSp>
        <p:nvGrpSpPr>
          <p:cNvPr id="106" name="组合 105"/>
          <p:cNvGrpSpPr/>
          <p:nvPr/>
        </p:nvGrpSpPr>
        <p:grpSpPr>
          <a:xfrm>
            <a:off x="2494404" y="2939209"/>
            <a:ext cx="635980" cy="1157923"/>
            <a:chOff x="6387251" y="1303035"/>
            <a:chExt cx="898515" cy="1635920"/>
          </a:xfrm>
          <a:solidFill>
            <a:srgbClr val="C00000"/>
          </a:solidFill>
        </p:grpSpPr>
        <p:grpSp>
          <p:nvGrpSpPr>
            <p:cNvPr id="107" name="组合 106"/>
            <p:cNvGrpSpPr/>
            <p:nvPr/>
          </p:nvGrpSpPr>
          <p:grpSpPr>
            <a:xfrm>
              <a:off x="6387251" y="1303035"/>
              <a:ext cx="898515" cy="1635920"/>
              <a:chOff x="3804578" y="1052612"/>
              <a:chExt cx="4312870" cy="7852411"/>
            </a:xfrm>
            <a:grpFill/>
          </p:grpSpPr>
          <p:sp>
            <p:nvSpPr>
              <p:cNvPr id="108"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09"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0"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1"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2"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3" name="椭圆 112"/>
              <p:cNvSpPr/>
              <p:nvPr/>
            </p:nvSpPr>
            <p:spPr>
              <a:xfrm>
                <a:off x="4081641" y="5143250"/>
                <a:ext cx="3761773" cy="3761773"/>
              </a:xfrm>
              <a:prstGeom prst="ellipse">
                <a:avLst/>
              </a:prstGeom>
              <a:solidFill>
                <a:srgbClr val="C1253A"/>
              </a:solidFill>
              <a:ln w="15875">
                <a:solidFill>
                  <a:srgbClr val="C1253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4"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5"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6"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7" name="椭圆 116"/>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18" name="椭圆 117"/>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19" name="文本框 118"/>
            <p:cNvSpPr txBox="1"/>
            <p:nvPr/>
          </p:nvSpPr>
          <p:spPr>
            <a:xfrm>
              <a:off x="6613566" y="2221195"/>
              <a:ext cx="497908" cy="6504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ea typeface="微软雅黑" pitchFamily="34" charset="-122"/>
                  <a:cs typeface="+mn-cs"/>
                </a:rPr>
                <a:t>2</a:t>
              </a:r>
              <a:endParaRPr kumimoji="0" lang="en-US" altLang="zh-CN" sz="2400" b="1" i="0" u="none" strike="noStrike" kern="1200" cap="none" spc="0" normalizeH="0" baseline="0" noProof="0" dirty="0">
                <a:ln>
                  <a:noFill/>
                </a:ln>
                <a:solidFill>
                  <a:schemeClr val="bg1"/>
                </a:solidFill>
                <a:effectLst/>
                <a:uLnTx/>
                <a:uFillTx/>
                <a:ea typeface="微软雅黑" pitchFamily="34" charset="-122"/>
                <a:cs typeface="+mn-cs"/>
              </a:endParaRPr>
            </a:p>
          </p:txBody>
        </p:sp>
      </p:grpSp>
      <p:grpSp>
        <p:nvGrpSpPr>
          <p:cNvPr id="120" name="组合 119"/>
          <p:cNvGrpSpPr/>
          <p:nvPr/>
        </p:nvGrpSpPr>
        <p:grpSpPr>
          <a:xfrm>
            <a:off x="2440945" y="3859128"/>
            <a:ext cx="635980" cy="1596230"/>
            <a:chOff x="6387251" y="1303035"/>
            <a:chExt cx="898515" cy="2255164"/>
          </a:xfrm>
          <a:solidFill>
            <a:srgbClr val="C00000"/>
          </a:solidFill>
        </p:grpSpPr>
        <p:grpSp>
          <p:nvGrpSpPr>
            <p:cNvPr id="121" name="组合 120"/>
            <p:cNvGrpSpPr/>
            <p:nvPr/>
          </p:nvGrpSpPr>
          <p:grpSpPr>
            <a:xfrm>
              <a:off x="6387251" y="1303035"/>
              <a:ext cx="898515" cy="2255164"/>
              <a:chOff x="3804578" y="1052612"/>
              <a:chExt cx="4312870" cy="10824793"/>
            </a:xfrm>
            <a:grpFill/>
          </p:grpSpPr>
          <p:sp>
            <p:nvSpPr>
              <p:cNvPr id="122"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4"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5"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6"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7"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8" name="椭圆 127"/>
              <p:cNvSpPr/>
              <p:nvPr/>
            </p:nvSpPr>
            <p:spPr>
              <a:xfrm>
                <a:off x="4288305" y="8115625"/>
                <a:ext cx="3761773" cy="3761780"/>
              </a:xfrm>
              <a:prstGeom prst="ellipse">
                <a:avLst/>
              </a:prstGeom>
              <a:solidFill>
                <a:srgbClr val="597AA0"/>
              </a:solidFill>
              <a:ln w="15875">
                <a:solidFill>
                  <a:srgbClr val="597A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29"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0"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1"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2" name="椭圆 131"/>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3" name="椭圆 132"/>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34" name="文本框 133"/>
            <p:cNvSpPr txBox="1"/>
            <p:nvPr/>
          </p:nvSpPr>
          <p:spPr>
            <a:xfrm>
              <a:off x="6584935" y="2883352"/>
              <a:ext cx="503145" cy="6504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bg1"/>
                  </a:solidFill>
                  <a:effectLst/>
                  <a:uLnTx/>
                  <a:uFillTx/>
                  <a:ea typeface="微软雅黑" pitchFamily="34" charset="-122"/>
                  <a:cs typeface="+mn-cs"/>
                </a:rPr>
                <a:t>3</a:t>
              </a:r>
              <a:endParaRPr kumimoji="0" lang="en-US" altLang="zh-CN" sz="2400" b="1" i="0" u="none" strike="noStrike" kern="1200" cap="none" spc="0" normalizeH="0" baseline="0" noProof="0">
                <a:ln>
                  <a:noFill/>
                </a:ln>
                <a:solidFill>
                  <a:schemeClr val="bg1"/>
                </a:solidFill>
                <a:effectLst/>
                <a:uLnTx/>
                <a:uFillTx/>
                <a:ea typeface="微软雅黑" pitchFamily="34" charset="-122"/>
                <a:cs typeface="+mn-cs"/>
              </a:endParaRPr>
            </a:p>
          </p:txBody>
        </p:sp>
      </p:grpSp>
      <p:grpSp>
        <p:nvGrpSpPr>
          <p:cNvPr id="135" name="组合 58"/>
          <p:cNvGrpSpPr/>
          <p:nvPr/>
        </p:nvGrpSpPr>
        <p:grpSpPr>
          <a:xfrm>
            <a:off x="2449326" y="5141448"/>
            <a:ext cx="635980" cy="755017"/>
            <a:chOff x="3804578" y="1052612"/>
            <a:chExt cx="4312870" cy="5120117"/>
          </a:xfrm>
          <a:solidFill>
            <a:srgbClr val="C00000"/>
          </a:solidFill>
        </p:grpSpPr>
        <p:sp>
          <p:nvSpPr>
            <p:cNvPr id="136"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7"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8"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39"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0"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1" name="矩形: 圆角 8"/>
            <p:cNvSpPr/>
            <p:nvPr/>
          </p:nvSpPr>
          <p:spPr>
            <a:xfrm rot="13002011" flipH="1">
              <a:off x="7950535" y="1487398"/>
              <a:ext cx="166913"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2"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3"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4" name="椭圆 143"/>
            <p:cNvSpPr/>
            <p:nvPr/>
          </p:nvSpPr>
          <p:spPr>
            <a:xfrm flipV="1">
              <a:off x="5428035" y="1642597"/>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sp>
          <p:nvSpPr>
            <p:cNvPr id="145" name="椭圆 144"/>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itchFamily="2" charset="-122"/>
                <a:cs typeface="+mn-cs"/>
              </a:endParaRPr>
            </a:p>
          </p:txBody>
        </p:sp>
      </p:grpSp>
      <p:sp>
        <p:nvSpPr>
          <p:cNvPr id="146" name="TextBox 16"/>
          <p:cNvSpPr txBox="1"/>
          <p:nvPr/>
        </p:nvSpPr>
        <p:spPr>
          <a:xfrm>
            <a:off x="662931" y="1733154"/>
            <a:ext cx="799154" cy="276956"/>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id-ID"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sp>
        <p:nvSpPr>
          <p:cNvPr id="147" name="TextBox 16"/>
          <p:cNvSpPr txBox="1"/>
          <p:nvPr/>
        </p:nvSpPr>
        <p:spPr>
          <a:xfrm>
            <a:off x="556628" y="3516485"/>
            <a:ext cx="799154" cy="276956"/>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2023</a:t>
            </a:r>
            <a:endParaRPr kumimoji="0" lang="en-US"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sp>
        <p:nvSpPr>
          <p:cNvPr id="148" name="TextBox 16"/>
          <p:cNvSpPr txBox="1"/>
          <p:nvPr/>
        </p:nvSpPr>
        <p:spPr>
          <a:xfrm>
            <a:off x="478939" y="4865028"/>
            <a:ext cx="799154" cy="276956"/>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cxnSp>
        <p:nvCxnSpPr>
          <p:cNvPr id="150" name="Straight Connector 33"/>
          <p:cNvCxnSpPr/>
          <p:nvPr/>
        </p:nvCxnSpPr>
        <p:spPr>
          <a:xfrm flipH="1">
            <a:off x="1379194" y="3820618"/>
            <a:ext cx="1051573" cy="0"/>
          </a:xfrm>
          <a:prstGeom prst="line">
            <a:avLst/>
          </a:prstGeom>
          <a:ln w="19050" cap="rnd">
            <a:solidFill>
              <a:srgbClr val="C00000"/>
            </a:solidFill>
            <a:prstDash val="sysDot"/>
            <a:round/>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3387513" y="1854626"/>
            <a:ext cx="8468307" cy="865505"/>
          </a:xfrm>
          <a:prstGeom prst="rect">
            <a:avLst/>
          </a:prstGeom>
          <a:solidFill>
            <a:schemeClr val="accent2">
              <a:lumMod val="20000"/>
              <a:lumOff val="80000"/>
            </a:schemeClr>
          </a:solidFill>
        </p:spPr>
        <p:txBody>
          <a:bodyPr wrap="square">
            <a:spAutoFit/>
          </a:bodyPr>
          <a:lstStyle/>
          <a:p>
            <a:pPr lvl="0" algn="l" eaLnBrk="1" fontAlgn="auto" latinLnBrk="0" hangingPunct="1">
              <a:spcBef>
                <a:spcPts val="1200"/>
              </a:spcBef>
              <a:spcAft>
                <a:spcPts val="0"/>
              </a:spcAft>
              <a:defRPr/>
            </a:pPr>
            <a:r>
              <a:rPr kumimoji="0" lang="en-US" altLang="zh-CN"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a:t>
            </a:r>
            <a:r>
              <a:rPr kumimoji="0" lang="zh-CN" altLang="en-US" sz="2520" b="1" i="0" u="none" strike="noStrike" cap="none" spc="0" normalizeH="0" baseline="0" dirty="0">
                <a:solidFill>
                  <a:schemeClr val="tx1">
                    <a:lumMod val="85000"/>
                    <a:lumOff val="15000"/>
                  </a:schemeClr>
                </a:solidFill>
                <a:ea typeface="微软雅黑" pitchFamily="34" charset="-122"/>
              </a:rPr>
              <a:t>财政部 税务总局关于进一步完善研发费用税前加计扣除政策的公告</a:t>
            </a:r>
            <a:r>
              <a:rPr lang="en-US" altLang="zh-CN" sz="2520" b="1" dirty="0">
                <a:solidFill>
                  <a:schemeClr val="tx1">
                    <a:lumMod val="85000"/>
                    <a:lumOff val="15000"/>
                  </a:schemeClr>
                </a:solidFill>
                <a:ea typeface="微软雅黑" pitchFamily="34" charset="-122"/>
              </a:rPr>
              <a:t>》</a:t>
            </a:r>
            <a:r>
              <a:rPr lang="zh-CN" altLang="en-US" sz="2520" b="1" dirty="0">
                <a:solidFill>
                  <a:schemeClr val="tx1">
                    <a:lumMod val="85000"/>
                    <a:lumOff val="15000"/>
                  </a:schemeClr>
                </a:solidFill>
                <a:ea typeface="微软雅黑" pitchFamily="34" charset="-122"/>
              </a:rPr>
              <a:t>（ 财政部 税务总局公告2023年第7号）</a:t>
            </a:r>
            <a:endParaRPr lang="en-US" altLang="zh-CN" sz="2520" b="1" dirty="0">
              <a:solidFill>
                <a:schemeClr val="tx1">
                  <a:lumMod val="85000"/>
                  <a:lumOff val="15000"/>
                </a:schemeClr>
              </a:solidFill>
              <a:ea typeface="微软雅黑" pitchFamily="34" charset="-122"/>
            </a:endParaRPr>
          </a:p>
        </p:txBody>
      </p:sp>
      <p:sp>
        <p:nvSpPr>
          <p:cNvPr id="169" name="矩形 168"/>
          <p:cNvSpPr/>
          <p:nvPr/>
        </p:nvSpPr>
        <p:spPr>
          <a:xfrm>
            <a:off x="3398638" y="3246068"/>
            <a:ext cx="8434022" cy="1252855"/>
          </a:xfrm>
          <a:prstGeom prst="rect">
            <a:avLst/>
          </a:prstGeom>
          <a:solidFill>
            <a:schemeClr val="accent1">
              <a:lumMod val="20000"/>
              <a:lumOff val="80000"/>
            </a:schemeClr>
          </a:solidFill>
        </p:spPr>
        <p:txBody>
          <a:bodyPr wrap="square">
            <a:spAutoFit/>
          </a:bodyPr>
          <a:lstStyle/>
          <a:p>
            <a:pPr lvl="0" algn="l" eaLnBrk="1" fontAlgn="auto" latinLnBrk="0" hangingPunct="1">
              <a:spcBef>
                <a:spcPts val="1200"/>
              </a:spcBef>
              <a:spcAft>
                <a:spcPts val="0"/>
              </a:spcAft>
              <a:defRPr/>
            </a:pPr>
            <a:r>
              <a:rPr kumimoji="0" lang="zh-CN" altLang="en-US"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国家税务总局 财政部关于优化预缴申报享受研发费用加计扣除政策有关事项的公告 </a:t>
            </a:r>
            <a:r>
              <a:rPr kumimoji="0" lang="en-US" altLang="zh-CN"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a:t>
            </a:r>
            <a:r>
              <a:rPr kumimoji="0" lang="zh-CN" altLang="en-US"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国家税务总局 财政部公告</a:t>
            </a:r>
            <a:r>
              <a:rPr kumimoji="0" lang="en-US" altLang="zh-CN"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2023</a:t>
            </a:r>
            <a:r>
              <a:rPr kumimoji="0" lang="zh-CN" altLang="en-US"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年第</a:t>
            </a:r>
            <a:r>
              <a:rPr kumimoji="0" lang="en-US" altLang="zh-CN"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11</a:t>
            </a:r>
            <a:r>
              <a:rPr kumimoji="0" lang="zh-CN" altLang="en-US"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号</a:t>
            </a:r>
            <a:r>
              <a:rPr kumimoji="0" lang="en-US" altLang="zh-CN"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a:t>
            </a:r>
            <a:endParaRPr kumimoji="0" lang="en-US" altLang="zh-CN"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sp>
        <p:nvSpPr>
          <p:cNvPr id="170" name="矩形 169"/>
          <p:cNvSpPr/>
          <p:nvPr/>
        </p:nvSpPr>
        <p:spPr>
          <a:xfrm>
            <a:off x="3421798" y="4813929"/>
            <a:ext cx="8434022" cy="1640205"/>
          </a:xfrm>
          <a:prstGeom prst="rect">
            <a:avLst/>
          </a:prstGeom>
          <a:solidFill>
            <a:schemeClr val="accent2">
              <a:lumMod val="20000"/>
              <a:lumOff val="80000"/>
            </a:schemeClr>
          </a:solidFill>
        </p:spPr>
        <p:txBody>
          <a:bodyPr wrap="square">
            <a:spAutoFit/>
          </a:bodyPr>
          <a:lstStyle/>
          <a:p>
            <a:pPr lvl="0" algn="l" eaLnBrk="1" fontAlgn="auto" latinLnBrk="0" hangingPunct="1">
              <a:spcBef>
                <a:spcPts val="1200"/>
              </a:spcBef>
              <a:spcAft>
                <a:spcPts val="0"/>
              </a:spcAft>
              <a:defRPr/>
            </a:pPr>
            <a:r>
              <a:rPr kumimoji="0" lang="zh-CN" altLang="en-US"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财政部 税务总局 国家发展改革委 工业和信息化部关于提高集成电路和工业母机企业研发费用加计扣除比例的公告</a:t>
            </a:r>
            <a:r>
              <a:rPr kumimoji="0" lang="en-US" altLang="zh-CN"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a:t>
            </a:r>
            <a:r>
              <a:rPr kumimoji="0" lang="zh-CN" altLang="en-US"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财政部 税务总局 国家发展改革委 工业和信息化部公告</a:t>
            </a:r>
            <a:r>
              <a:rPr kumimoji="0" lang="en-US" altLang="zh-CN"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2023</a:t>
            </a:r>
            <a:r>
              <a:rPr kumimoji="0" lang="zh-CN" altLang="en-US"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年第</a:t>
            </a:r>
            <a:r>
              <a:rPr kumimoji="0" lang="en-US" altLang="zh-CN"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44</a:t>
            </a:r>
            <a:r>
              <a:rPr kumimoji="0" lang="zh-CN" altLang="en-US"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号</a:t>
            </a:r>
            <a:r>
              <a:rPr kumimoji="0" lang="en-US" altLang="zh-CN"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rPr>
              <a:t>)</a:t>
            </a:r>
            <a:endParaRPr kumimoji="0" lang="zh-CN" altLang="en-US" sz="2520" b="1" i="0" u="none" strike="noStrike" kern="1200" cap="none" spc="0" normalizeH="0" baseline="0" noProof="0" dirty="0">
              <a:ln>
                <a:noFill/>
              </a:ln>
              <a:solidFill>
                <a:schemeClr val="tx1">
                  <a:lumMod val="85000"/>
                  <a:lumOff val="15000"/>
                </a:schemeClr>
              </a:solidFill>
              <a:effectLst/>
              <a:uLnTx/>
              <a:uFillTx/>
              <a:ea typeface="微软雅黑" pitchFamily="34" charset="-122"/>
              <a:cs typeface="+mn-cs"/>
            </a:endParaRPr>
          </a:p>
        </p:txBody>
      </p:sp>
      <p:cxnSp>
        <p:nvCxnSpPr>
          <p:cNvPr id="24" name="直接连接符 23"/>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4"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5" name="五边形 4"/>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2"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endParaRPr lang="zh-CN" altLang="en-US" sz="3360" b="1" dirty="0">
              <a:solidFill>
                <a:srgbClr val="F49022"/>
              </a:solidFill>
              <a:latin typeface="Agency FB" panose="020B0503020202020204" pitchFamily="34" charset="0"/>
              <a:ea typeface="+mn-ea"/>
              <a:cs typeface="+mn-ea"/>
              <a:sym typeface="微软雅黑" pitchFamily="34" charset="-122"/>
            </a:endParaRPr>
          </a:p>
        </p:txBody>
      </p:sp>
    </p:spTree>
    <p:custDataLst>
      <p:tags r:id="rId1"/>
    </p:custData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587367" y="906730"/>
            <a:ext cx="11574966" cy="85078"/>
            <a:chOff x="288133" y="483063"/>
            <a:chExt cx="8772740" cy="64666"/>
          </a:xfrm>
        </p:grpSpPr>
        <p:sp>
          <p:nvSpPr>
            <p:cNvPr id="25" name="任意多边形 2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cxnSp>
          <p:nvCxnSpPr>
            <p:cNvPr id="39" name="直接连接符 38"/>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61" name="表格 60"/>
          <p:cNvGraphicFramePr>
            <a:graphicFrameLocks noGrp="1"/>
          </p:cNvGraphicFramePr>
          <p:nvPr/>
        </p:nvGraphicFramePr>
        <p:xfrm>
          <a:off x="133329" y="206117"/>
          <a:ext cx="11896725" cy="5548630"/>
        </p:xfrm>
        <a:graphic>
          <a:graphicData uri="http://schemas.openxmlformats.org/drawingml/2006/table">
            <a:tbl>
              <a:tblPr firstRow="1">
                <a:tableStyleId>{0E3FDE45-AF77-4B5C-9715-49D594BDF05E}</a:tableStyleId>
              </a:tblPr>
              <a:tblGrid>
                <a:gridCol w="11896725"/>
              </a:tblGrid>
              <a:tr h="2197100">
                <a:tc>
                  <a:txBody>
                    <a:bodyPr/>
                    <a:lstStyle/>
                    <a:p>
                      <a:pPr algn="l" fontAlgn="ctr"/>
                      <a:r>
                        <a:rPr lang="en-US" altLang="zh-CN" sz="3010" b="1" i="0" u="none" strike="noStrike" dirty="0">
                          <a:solidFill>
                            <a:srgbClr val="000000"/>
                          </a:solidFill>
                          <a:latin typeface="黑体" charset="-122"/>
                          <a:ea typeface="黑体" charset="-122"/>
                        </a:rPr>
                        <a:t>【</a:t>
                      </a:r>
                      <a:r>
                        <a:rPr lang="zh-CN" altLang="en-US" sz="3010" b="1" i="0" u="none" strike="noStrike" dirty="0">
                          <a:solidFill>
                            <a:srgbClr val="000000"/>
                          </a:solidFill>
                          <a:latin typeface="黑体" charset="-122"/>
                          <a:ea typeface="黑体" charset="-122"/>
                        </a:rPr>
                        <a:t>问题</a:t>
                      </a:r>
                      <a:r>
                        <a:rPr lang="en-US" altLang="zh-CN" sz="3010" b="1" i="0" u="none" strike="noStrike" dirty="0">
                          <a:solidFill>
                            <a:srgbClr val="000000"/>
                          </a:solidFill>
                          <a:latin typeface="黑体" charset="-122"/>
                          <a:ea typeface="黑体" charset="-122"/>
                        </a:rPr>
                        <a:t>】</a:t>
                      </a:r>
                      <a:r>
                        <a:rPr lang="zh-CN" altLang="en-US" sz="3010" b="1" i="0" u="none" strike="noStrike" dirty="0">
                          <a:solidFill>
                            <a:srgbClr val="000000"/>
                          </a:solidFill>
                          <a:latin typeface="黑体" charset="-122"/>
                          <a:ea typeface="黑体" charset="-122"/>
                        </a:rPr>
                        <a:t>我单位在</a:t>
                      </a:r>
                      <a:r>
                        <a:rPr lang="en-US" altLang="zh-CN" sz="3010" b="1" i="0" u="none" strike="noStrike" dirty="0">
                          <a:solidFill>
                            <a:srgbClr val="000000"/>
                          </a:solidFill>
                          <a:latin typeface="黑体" charset="-122"/>
                          <a:ea typeface="黑体" charset="-122"/>
                        </a:rPr>
                        <a:t>2022</a:t>
                      </a:r>
                      <a:r>
                        <a:rPr lang="zh-CN" altLang="en-US" sz="3010" b="1" i="0" u="none" strike="noStrike" dirty="0">
                          <a:solidFill>
                            <a:srgbClr val="000000"/>
                          </a:solidFill>
                          <a:latin typeface="黑体" charset="-122"/>
                          <a:ea typeface="黑体" charset="-122"/>
                        </a:rPr>
                        <a:t>年第</a:t>
                      </a:r>
                      <a:r>
                        <a:rPr lang="en-US" altLang="zh-CN" sz="3010" b="1" i="0" u="none" strike="noStrike" dirty="0">
                          <a:solidFill>
                            <a:srgbClr val="000000"/>
                          </a:solidFill>
                          <a:latin typeface="黑体" charset="-122"/>
                          <a:ea typeface="黑体" charset="-122"/>
                        </a:rPr>
                        <a:t>2</a:t>
                      </a:r>
                      <a:r>
                        <a:rPr lang="zh-CN" altLang="en-US" sz="3010" b="1" i="0" u="none" strike="noStrike" dirty="0">
                          <a:solidFill>
                            <a:srgbClr val="000000"/>
                          </a:solidFill>
                          <a:latin typeface="黑体" charset="-122"/>
                          <a:ea typeface="黑体" charset="-122"/>
                        </a:rPr>
                        <a:t>季度形成了一项无形资产，该资产在</a:t>
                      </a:r>
                      <a:r>
                        <a:rPr lang="en-US" altLang="zh-CN" sz="3010" b="1" i="0" u="none" strike="noStrike" dirty="0">
                          <a:solidFill>
                            <a:srgbClr val="000000"/>
                          </a:solidFill>
                          <a:latin typeface="黑体" charset="-122"/>
                          <a:ea typeface="黑体" charset="-122"/>
                        </a:rPr>
                        <a:t>2023</a:t>
                      </a:r>
                      <a:r>
                        <a:rPr lang="zh-CN" altLang="en-US" sz="3010" b="1" i="0" u="none" strike="noStrike" dirty="0">
                          <a:solidFill>
                            <a:srgbClr val="000000"/>
                          </a:solidFill>
                          <a:latin typeface="黑体" charset="-122"/>
                          <a:ea typeface="黑体" charset="-122"/>
                        </a:rPr>
                        <a:t>年如何适用研发费用加计扣除政策？</a:t>
                      </a:r>
                      <a:endParaRPr lang="zh-CN" altLang="en-US" sz="3010" b="1" i="0" u="none" strike="noStrike" dirty="0">
                        <a:solidFill>
                          <a:srgbClr val="000000"/>
                        </a:solidFill>
                        <a:latin typeface="黑体" charset="-122"/>
                        <a:ea typeface="黑体" charset="-122"/>
                      </a:endParaRPr>
                    </a:p>
                  </a:txBody>
                  <a:tcPr marL="90278" marR="90278" marT="4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351530">
                <a:tc>
                  <a:txBody>
                    <a:bodyPr/>
                    <a:lstStyle/>
                    <a:p>
                      <a:pPr>
                        <a:lnSpc>
                          <a:spcPct val="120000"/>
                        </a:lnSpc>
                      </a:pPr>
                      <a:r>
                        <a:rPr lang="zh-CN" altLang="en-US" sz="3010" b="0" dirty="0">
                          <a:latin typeface="黑体" charset="-122"/>
                          <a:ea typeface="黑体" charset="-122"/>
                        </a:rPr>
                        <a:t>答：</a:t>
                      </a:r>
                      <a:r>
                        <a:rPr lang="en-US" altLang="zh-CN" sz="3010" b="0" dirty="0">
                          <a:latin typeface="黑体" charset="-122"/>
                          <a:ea typeface="黑体" charset="-122"/>
                        </a:rPr>
                        <a:t>7</a:t>
                      </a:r>
                      <a:r>
                        <a:rPr lang="zh-CN" altLang="en-US" sz="3010" b="0" dirty="0">
                          <a:latin typeface="黑体" charset="-122"/>
                          <a:ea typeface="黑体" charset="-122"/>
                        </a:rPr>
                        <a:t>号公告规定形成无形资产的， 自</a:t>
                      </a:r>
                      <a:r>
                        <a:rPr lang="en-US" altLang="zh-CN" sz="3010" b="0" dirty="0">
                          <a:latin typeface="黑体" charset="-122"/>
                          <a:ea typeface="黑体" charset="-122"/>
                        </a:rPr>
                        <a:t>2023</a:t>
                      </a:r>
                      <a:r>
                        <a:rPr lang="zh-CN" altLang="en-US" sz="3010" b="0" dirty="0">
                          <a:latin typeface="黑体" charset="-122"/>
                          <a:ea typeface="黑体" charset="-122"/>
                        </a:rPr>
                        <a:t>年</a:t>
                      </a:r>
                      <a:r>
                        <a:rPr lang="en-US" altLang="zh-CN" sz="3010" b="0" dirty="0">
                          <a:latin typeface="黑体" charset="-122"/>
                          <a:ea typeface="黑体" charset="-122"/>
                        </a:rPr>
                        <a:t>1</a:t>
                      </a:r>
                      <a:r>
                        <a:rPr lang="zh-CN" altLang="en-US" sz="3010" b="0" dirty="0">
                          <a:latin typeface="黑体" charset="-122"/>
                          <a:ea typeface="黑体" charset="-122"/>
                        </a:rPr>
                        <a:t>月</a:t>
                      </a:r>
                      <a:r>
                        <a:rPr lang="en-US" altLang="zh-CN" sz="3010" b="0" dirty="0">
                          <a:latin typeface="黑体" charset="-122"/>
                          <a:ea typeface="黑体" charset="-122"/>
                        </a:rPr>
                        <a:t>1</a:t>
                      </a:r>
                      <a:r>
                        <a:rPr lang="zh-CN" altLang="en-US" sz="3010" b="0" dirty="0">
                          <a:latin typeface="黑体" charset="-122"/>
                          <a:ea typeface="黑体" charset="-122"/>
                        </a:rPr>
                        <a:t>日起，按照无形资产成本的</a:t>
                      </a:r>
                      <a:r>
                        <a:rPr lang="en-US" altLang="zh-CN" sz="3010" b="0" dirty="0">
                          <a:latin typeface="黑体" charset="-122"/>
                          <a:ea typeface="黑体" charset="-122"/>
                        </a:rPr>
                        <a:t>200%</a:t>
                      </a:r>
                      <a:r>
                        <a:rPr lang="zh-CN" altLang="en-US" sz="3010" b="0" dirty="0">
                          <a:latin typeface="黑体" charset="-122"/>
                          <a:ea typeface="黑体" charset="-122"/>
                        </a:rPr>
                        <a:t>在税前摊销。上述政策未对无形资产形成的时间进行限定，因此，你单位</a:t>
                      </a:r>
                      <a:r>
                        <a:rPr lang="en-US" altLang="zh-CN" sz="3010" b="0" dirty="0">
                          <a:latin typeface="黑体" charset="-122"/>
                          <a:ea typeface="黑体" charset="-122"/>
                        </a:rPr>
                        <a:t>2022</a:t>
                      </a:r>
                      <a:r>
                        <a:rPr lang="zh-CN" altLang="en-US" sz="3010" b="0" dirty="0">
                          <a:latin typeface="黑体" charset="-122"/>
                          <a:ea typeface="黑体" charset="-122"/>
                        </a:rPr>
                        <a:t>年第</a:t>
                      </a:r>
                      <a:r>
                        <a:rPr lang="en-US" altLang="zh-CN" sz="3010" b="0" dirty="0">
                          <a:latin typeface="黑体" charset="-122"/>
                          <a:ea typeface="黑体" charset="-122"/>
                        </a:rPr>
                        <a:t>2</a:t>
                      </a:r>
                      <a:r>
                        <a:rPr lang="zh-CN" altLang="en-US" sz="3010" b="0" dirty="0">
                          <a:latin typeface="黑体" charset="-122"/>
                          <a:ea typeface="黑体" charset="-122"/>
                        </a:rPr>
                        <a:t>季度形成的一项无形资产，在</a:t>
                      </a:r>
                      <a:r>
                        <a:rPr lang="en-US" altLang="zh-CN" sz="3010" b="0" dirty="0">
                          <a:latin typeface="黑体" charset="-122"/>
                          <a:ea typeface="黑体" charset="-122"/>
                        </a:rPr>
                        <a:t>2023</a:t>
                      </a:r>
                      <a:r>
                        <a:rPr lang="zh-CN" altLang="en-US" sz="3010" b="0" dirty="0">
                          <a:latin typeface="黑体" charset="-122"/>
                          <a:ea typeface="黑体" charset="-122"/>
                        </a:rPr>
                        <a:t>年可按无形资产成本的</a:t>
                      </a:r>
                      <a:r>
                        <a:rPr lang="en-US" altLang="zh-CN" sz="3010" b="0" dirty="0">
                          <a:latin typeface="黑体" charset="-122"/>
                          <a:ea typeface="黑体" charset="-122"/>
                        </a:rPr>
                        <a:t>200%</a:t>
                      </a:r>
                      <a:r>
                        <a:rPr lang="zh-CN" altLang="en-US" sz="3010" b="0" dirty="0">
                          <a:latin typeface="黑体" charset="-122"/>
                          <a:ea typeface="黑体" charset="-122"/>
                        </a:rPr>
                        <a:t>在税前摊销。</a:t>
                      </a:r>
                      <a:endParaRPr sz="3010" dirty="0">
                        <a:latin typeface="黑体" charset="-122"/>
                        <a:ea typeface="黑体" charset="-122"/>
                      </a:endParaRPr>
                    </a:p>
                  </a:txBody>
                  <a:tcPr marL="90278" marR="90278" marT="4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表格 2"/>
          <p:cNvGraphicFramePr/>
          <p:nvPr>
            <p:custDataLst>
              <p:tags r:id="rId1"/>
            </p:custDataLst>
          </p:nvPr>
        </p:nvGraphicFramePr>
        <p:xfrm>
          <a:off x="880436" y="984759"/>
          <a:ext cx="10902315" cy="5727700"/>
        </p:xfrm>
        <a:graphic>
          <a:graphicData uri="http://schemas.openxmlformats.org/drawingml/2006/table">
            <a:tbl>
              <a:tblPr firstRow="1" bandRow="1">
                <a:tableStyleId>{F8B58294-7C98-454F-8B8E-5373267BDF32}</a:tableStyleId>
              </a:tblPr>
              <a:tblGrid>
                <a:gridCol w="3634105"/>
                <a:gridCol w="3912870"/>
                <a:gridCol w="3355340"/>
              </a:tblGrid>
              <a:tr h="988695">
                <a:tc>
                  <a:txBody>
                    <a:bodyPr/>
                    <a:lstStyle/>
                    <a:p>
                      <a:pPr indent="0" algn="ctr">
                        <a:buNone/>
                      </a:pPr>
                      <a:r>
                        <a:rPr lang="en-US" sz="2400"/>
                        <a:t>企业类型</a:t>
                      </a:r>
                      <a:endParaRPr lang="en-US" altLang="en-US" sz="2400"/>
                    </a:p>
                  </a:txBody>
                  <a:tcPr marL="82283" marR="82283" marT="0" marB="0" anchor="ctr"/>
                </a:tc>
                <a:tc>
                  <a:txBody>
                    <a:bodyPr/>
                    <a:lstStyle/>
                    <a:p>
                      <a:pPr indent="0" algn="ctr">
                        <a:buNone/>
                      </a:pPr>
                      <a:r>
                        <a:rPr lang="zh-CN" altLang="en-US" sz="2400" dirty="0"/>
                        <a:t>名单来源</a:t>
                      </a:r>
                      <a:endParaRPr lang="zh-CN" altLang="en-US" sz="2400" dirty="0"/>
                    </a:p>
                  </a:txBody>
                  <a:tcPr marL="82283" marR="82283" marT="0" marB="0" anchor="ctr"/>
                </a:tc>
                <a:tc>
                  <a:txBody>
                    <a:bodyPr/>
                    <a:lstStyle/>
                    <a:p>
                      <a:pPr indent="0" algn="ctr">
                        <a:buNone/>
                      </a:pPr>
                      <a:r>
                        <a:rPr lang="en-US" sz="2400"/>
                        <a:t>加计扣除比例</a:t>
                      </a:r>
                      <a:endParaRPr lang="en-US" altLang="en-US" sz="2400"/>
                    </a:p>
                  </a:txBody>
                  <a:tcPr marL="82283" marR="82283" marT="0" marB="0" anchor="ctr"/>
                </a:tc>
              </a:tr>
              <a:tr h="948055">
                <a:tc>
                  <a:txBody>
                    <a:bodyPr/>
                    <a:lstStyle/>
                    <a:p>
                      <a:pPr indent="0" algn="ctr">
                        <a:buNone/>
                      </a:pPr>
                      <a:r>
                        <a:rPr lang="zh-CN" altLang="en-US" sz="2400" dirty="0"/>
                        <a:t>集成电路生产企业</a:t>
                      </a:r>
                      <a:endParaRPr lang="en-US" altLang="en-US" sz="2400" dirty="0"/>
                    </a:p>
                  </a:txBody>
                  <a:tcPr marL="82283" marR="82283" marT="0" marB="0" anchor="ctr"/>
                </a:tc>
                <a:tc>
                  <a:txBody>
                    <a:bodyPr/>
                    <a:lstStyle/>
                    <a:p>
                      <a:pPr indent="0" algn="ctr">
                        <a:buNone/>
                      </a:pPr>
                      <a:r>
                        <a:rPr lang="zh-CN" altLang="en-US" sz="2400" dirty="0"/>
                        <a:t>国家级清单，</a:t>
                      </a:r>
                      <a:r>
                        <a:rPr lang="en-US" altLang="zh-CN" sz="2400" dirty="0"/>
                        <a:t>3-4</a:t>
                      </a:r>
                      <a:r>
                        <a:rPr lang="zh-CN" altLang="en-US" sz="2400" dirty="0"/>
                        <a:t>月申请</a:t>
                      </a:r>
                      <a:endParaRPr lang="zh-CN" altLang="en-US" sz="2400" dirty="0"/>
                    </a:p>
                  </a:txBody>
                  <a:tcPr marL="82283" marR="82283" marT="0" marB="0" anchor="ctr"/>
                </a:tc>
                <a:tc>
                  <a:txBody>
                    <a:bodyPr/>
                    <a:lstStyle/>
                    <a:p>
                      <a:pPr indent="0" algn="ctr">
                        <a:buNone/>
                      </a:pPr>
                      <a:r>
                        <a:rPr lang="en-US" altLang="en-US" sz="2400" dirty="0"/>
                        <a:t>120%</a:t>
                      </a:r>
                      <a:endParaRPr lang="en-US" altLang="en-US" sz="2400" dirty="0"/>
                    </a:p>
                  </a:txBody>
                  <a:tcPr marL="82283" marR="82283" marT="0" marB="0" anchor="ctr"/>
                </a:tc>
              </a:tr>
              <a:tr h="947420">
                <a:tc>
                  <a:txBody>
                    <a:bodyPr/>
                    <a:lstStyle/>
                    <a:p>
                      <a:pPr indent="0" algn="ctr">
                        <a:buNone/>
                      </a:pPr>
                      <a:r>
                        <a:rPr lang="zh-CN" altLang="en-US" sz="2400" dirty="0"/>
                        <a:t>重点集成电路设计企业</a:t>
                      </a:r>
                      <a:endParaRPr lang="en-US" altLang="en-US" sz="2400" dirty="0"/>
                    </a:p>
                  </a:txBody>
                  <a:tcPr marL="82283" marR="82283" marT="0" marB="0" anchor="ctr"/>
                </a:tc>
                <a:tc>
                  <a:txBody>
                    <a:bodyPr/>
                    <a:lstStyle/>
                    <a:p>
                      <a:pPr indent="0" algn="ctr">
                        <a:buNone/>
                      </a:pPr>
                      <a:r>
                        <a:rPr lang="zh-CN" altLang="en-US" sz="2400" dirty="0"/>
                        <a:t>国家级清单，</a:t>
                      </a:r>
                      <a:r>
                        <a:rPr lang="en-US" altLang="zh-CN" sz="2400" dirty="0"/>
                        <a:t>3-4</a:t>
                      </a:r>
                      <a:r>
                        <a:rPr lang="zh-CN" altLang="en-US" sz="2400" dirty="0"/>
                        <a:t>月申请</a:t>
                      </a:r>
                      <a:endParaRPr lang="zh-CN" altLang="en-US" sz="2400" dirty="0"/>
                    </a:p>
                  </a:txBody>
                  <a:tcPr marL="82283" marR="82283" marT="0" marB="0" anchor="ctr"/>
                </a:tc>
                <a:tc>
                  <a:txBody>
                    <a:bodyPr/>
                    <a:lstStyle/>
                    <a:p>
                      <a:pPr indent="0" algn="ctr">
                        <a:buNone/>
                      </a:pPr>
                      <a:r>
                        <a:rPr lang="en-US" altLang="en-US" sz="2400" dirty="0"/>
                        <a:t>120%</a:t>
                      </a:r>
                      <a:endParaRPr lang="en-US" altLang="en-US" sz="2400" dirty="0"/>
                    </a:p>
                  </a:txBody>
                  <a:tcPr marL="82283" marR="82283" marT="0" marB="0" anchor="ctr"/>
                </a:tc>
              </a:tr>
              <a:tr h="948055">
                <a:tc>
                  <a:txBody>
                    <a:bodyPr/>
                    <a:lstStyle/>
                    <a:p>
                      <a:pPr indent="0" algn="ctr">
                        <a:buNone/>
                      </a:pPr>
                      <a:r>
                        <a:rPr lang="zh-CN" altLang="zh-CN" sz="1800" kern="1200" dirty="0">
                          <a:solidFill>
                            <a:schemeClr val="tx1"/>
                          </a:solidFill>
                          <a:effectLst/>
                          <a:latin typeface="+mn-lt"/>
                          <a:ea typeface="+mn-ea"/>
                          <a:cs typeface="+mn-cs"/>
                        </a:rPr>
                        <a:t>集成电路装备、材料、封装、测试企业</a:t>
                      </a:r>
                      <a:endParaRPr lang="zh-CN" altLang="en-US" sz="2400" dirty="0"/>
                    </a:p>
                  </a:txBody>
                  <a:tcPr marL="82283" marR="82283" marT="0" marB="0" anchor="ctr"/>
                </a:tc>
                <a:tc>
                  <a:txBody>
                    <a:bodyPr/>
                    <a:lstStyle/>
                    <a:p>
                      <a:pPr indent="0" algn="ctr">
                        <a:buNone/>
                      </a:pPr>
                      <a:r>
                        <a:rPr lang="zh-CN" altLang="en-US" sz="2400" dirty="0"/>
                        <a:t>申报后核查</a:t>
                      </a:r>
                      <a:endParaRPr lang="zh-CN" altLang="en-US" sz="2400" dirty="0"/>
                    </a:p>
                  </a:txBody>
                  <a:tcPr marL="82283" marR="82283" marT="0" marB="0" anchor="ctr"/>
                </a:tc>
                <a:tc>
                  <a:txBody>
                    <a:bodyPr/>
                    <a:lstStyle/>
                    <a:p>
                      <a:pPr indent="0" algn="ctr">
                        <a:buNone/>
                      </a:pPr>
                      <a:r>
                        <a:rPr lang="en-US" altLang="en-US" sz="2400" dirty="0"/>
                        <a:t>120%</a:t>
                      </a:r>
                      <a:endParaRPr lang="en-US" altLang="en-US" sz="2400" dirty="0"/>
                    </a:p>
                  </a:txBody>
                  <a:tcPr marL="82283" marR="82283" marT="0" marB="0" anchor="ctr"/>
                </a:tc>
              </a:tr>
              <a:tr h="947420">
                <a:tc>
                  <a:txBody>
                    <a:bodyPr/>
                    <a:lstStyle/>
                    <a:p>
                      <a:pPr indent="0" algn="ctr">
                        <a:buNone/>
                      </a:pPr>
                      <a:r>
                        <a:rPr lang="zh-CN" altLang="en-US" sz="2400" dirty="0"/>
                        <a:t>工业母机</a:t>
                      </a:r>
                      <a:endParaRPr lang="zh-CN" altLang="en-US" sz="2400" dirty="0"/>
                    </a:p>
                  </a:txBody>
                  <a:tcPr marL="82283" marR="82283" marT="0" marB="0" anchor="ctr"/>
                </a:tc>
                <a:tc>
                  <a:txBody>
                    <a:bodyPr/>
                    <a:lstStyle/>
                    <a:p>
                      <a:pPr indent="0" algn="ctr">
                        <a:buNone/>
                      </a:pPr>
                      <a:r>
                        <a:rPr lang="zh-CN" altLang="en-US" sz="2400" dirty="0"/>
                        <a:t>国家级清单，</a:t>
                      </a:r>
                      <a:r>
                        <a:rPr lang="en-US" altLang="zh-CN" sz="2400" dirty="0"/>
                        <a:t>3</a:t>
                      </a:r>
                      <a:r>
                        <a:rPr lang="zh-CN" altLang="en-US" sz="2400" dirty="0"/>
                        <a:t>月底前申请</a:t>
                      </a:r>
                      <a:endParaRPr lang="zh-CN" altLang="en-US" sz="2400" dirty="0"/>
                    </a:p>
                  </a:txBody>
                  <a:tcPr marL="82283" marR="82283" marT="0" marB="0" anchor="ctr"/>
                </a:tc>
                <a:tc>
                  <a:txBody>
                    <a:bodyPr/>
                    <a:lstStyle/>
                    <a:p>
                      <a:pPr indent="0" algn="ctr">
                        <a:buNone/>
                      </a:pPr>
                      <a:r>
                        <a:rPr lang="en-US" altLang="en-US" sz="2400" dirty="0"/>
                        <a:t>120%</a:t>
                      </a:r>
                      <a:endParaRPr lang="en-US" altLang="en-US" sz="2400" dirty="0"/>
                    </a:p>
                  </a:txBody>
                  <a:tcPr marL="82283" marR="82283" marT="0" marB="0" anchor="ctr"/>
                </a:tc>
              </a:tr>
              <a:tr h="948055">
                <a:tc>
                  <a:txBody>
                    <a:bodyPr/>
                    <a:lstStyle/>
                    <a:p>
                      <a:pPr indent="0" algn="ctr">
                        <a:buNone/>
                      </a:pPr>
                      <a:r>
                        <a:rPr lang="zh-CN" altLang="en-US" sz="2400" dirty="0"/>
                        <a:t>其他企业</a:t>
                      </a:r>
                      <a:endParaRPr lang="en-US" altLang="en-US" sz="2400" dirty="0"/>
                    </a:p>
                  </a:txBody>
                  <a:tcPr marL="82283" marR="82283" marT="0" marB="0" anchor="ctr"/>
                </a:tc>
                <a:tc>
                  <a:txBody>
                    <a:bodyPr/>
                    <a:lstStyle/>
                    <a:p>
                      <a:pPr indent="0" algn="ctr">
                        <a:buNone/>
                      </a:pPr>
                      <a:r>
                        <a:rPr lang="en-US" altLang="zh-CN" sz="2400" dirty="0"/>
                        <a:t>-</a:t>
                      </a:r>
                      <a:endParaRPr lang="zh-CN" altLang="en-US" sz="2400" dirty="0"/>
                    </a:p>
                  </a:txBody>
                  <a:tcPr marL="82283" marR="82283" marT="0" marB="0" anchor="ctr"/>
                </a:tc>
                <a:tc>
                  <a:txBody>
                    <a:bodyPr/>
                    <a:lstStyle/>
                    <a:p>
                      <a:pPr indent="0" algn="ctr">
                        <a:buNone/>
                      </a:pPr>
                      <a:r>
                        <a:rPr lang="en-US" altLang="en-US" sz="2400" dirty="0"/>
                        <a:t>100%</a:t>
                      </a:r>
                      <a:endParaRPr lang="en-US" altLang="en-US" sz="2400" dirty="0"/>
                    </a:p>
                  </a:txBody>
                  <a:tcPr marL="82283" marR="82283" marT="0" marB="0" anchor="ctr"/>
                </a:tc>
              </a:tr>
            </a:tbl>
          </a:graphicData>
        </a:graphic>
      </p:graphicFrame>
      <p:cxnSp>
        <p:nvCxnSpPr>
          <p:cNvPr id="24" name="直接连接符 23"/>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4"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5" name="五边形 4"/>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14" name="矩形 3"/>
          <p:cNvSpPr>
            <a:spLocks noChangeArrowheads="1"/>
          </p:cNvSpPr>
          <p:nvPr/>
        </p:nvSpPr>
        <p:spPr bwMode="auto">
          <a:xfrm>
            <a:off x="911210" y="146690"/>
            <a:ext cx="12197714" cy="11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r>
              <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rPr>
              <a:t>（加计扣除比例）</a:t>
            </a:r>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a:p>
            <a:pPr algn="l" fontAlgn="base"/>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p:txBody>
      </p:sp>
    </p:spTree>
    <p:custDataLst>
      <p:tags r:id="rId2"/>
    </p:custData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4"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5" name="五边形 4"/>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14" name="矩形 3"/>
          <p:cNvSpPr>
            <a:spLocks noChangeArrowheads="1"/>
          </p:cNvSpPr>
          <p:nvPr/>
        </p:nvSpPr>
        <p:spPr bwMode="auto">
          <a:xfrm>
            <a:off x="911210" y="146690"/>
            <a:ext cx="12197714" cy="11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r>
              <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rPr>
              <a:t>（申报时间）</a:t>
            </a:r>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a:p>
            <a:pPr algn="l" fontAlgn="base"/>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p:txBody>
      </p:sp>
      <p:sp>
        <p:nvSpPr>
          <p:cNvPr id="2" name="文本框 1"/>
          <p:cNvSpPr txBox="1"/>
          <p:nvPr/>
        </p:nvSpPr>
        <p:spPr>
          <a:xfrm>
            <a:off x="910590" y="1125220"/>
            <a:ext cx="10411460" cy="6000750"/>
          </a:xfrm>
          <a:prstGeom prst="rect">
            <a:avLst/>
          </a:prstGeom>
          <a:noFill/>
        </p:spPr>
        <p:txBody>
          <a:bodyPr wrap="square" rtlCol="0">
            <a:spAutoFit/>
          </a:bodyPr>
          <a:lstStyle/>
          <a:p>
            <a:r>
              <a:rPr lang="en-US" altLang="zh-CN" sz="2400" dirty="0">
                <a:latin typeface="+mj-ea"/>
                <a:ea typeface="+mj-ea"/>
              </a:rPr>
              <a:t>      </a:t>
            </a:r>
            <a:r>
              <a:rPr lang="zh-CN" altLang="en-US" sz="2400" dirty="0">
                <a:latin typeface="+mj-ea"/>
                <a:ea typeface="+mj-ea"/>
              </a:rPr>
              <a:t>企业</a:t>
            </a:r>
            <a:r>
              <a:rPr lang="en-US" altLang="zh-CN" sz="2400" dirty="0">
                <a:latin typeface="+mj-ea"/>
                <a:ea typeface="+mj-ea"/>
              </a:rPr>
              <a:t>7</a:t>
            </a:r>
            <a:r>
              <a:rPr lang="zh-CN" altLang="en-US" sz="2400" dirty="0">
                <a:latin typeface="+mj-ea"/>
                <a:ea typeface="+mj-ea"/>
              </a:rPr>
              <a:t>月份预缴申报</a:t>
            </a:r>
            <a:r>
              <a:rPr lang="zh-CN" altLang="en-US" sz="2400" dirty="0">
                <a:solidFill>
                  <a:schemeClr val="accent5">
                    <a:lumMod val="75000"/>
                  </a:schemeClr>
                </a:solidFill>
                <a:latin typeface="+mj-ea"/>
                <a:ea typeface="+mj-ea"/>
              </a:rPr>
              <a:t>第</a:t>
            </a:r>
            <a:r>
              <a:rPr lang="en-US" altLang="zh-CN" sz="2400" dirty="0">
                <a:solidFill>
                  <a:schemeClr val="accent5">
                    <a:lumMod val="75000"/>
                  </a:schemeClr>
                </a:solidFill>
                <a:latin typeface="+mj-ea"/>
                <a:ea typeface="+mj-ea"/>
              </a:rPr>
              <a:t>2</a:t>
            </a:r>
            <a:r>
              <a:rPr lang="zh-CN" altLang="en-US" sz="2400" dirty="0">
                <a:solidFill>
                  <a:schemeClr val="accent5">
                    <a:lumMod val="75000"/>
                  </a:schemeClr>
                </a:solidFill>
                <a:latin typeface="+mj-ea"/>
                <a:ea typeface="+mj-ea"/>
              </a:rPr>
              <a:t>季度</a:t>
            </a:r>
            <a:r>
              <a:rPr lang="zh-CN" altLang="en-US" sz="2400" dirty="0">
                <a:latin typeface="+mj-ea"/>
                <a:ea typeface="+mj-ea"/>
              </a:rPr>
              <a:t>（按季预缴）或</a:t>
            </a:r>
            <a:r>
              <a:rPr lang="en-US" altLang="zh-CN" sz="2400" dirty="0">
                <a:latin typeface="+mj-ea"/>
                <a:ea typeface="+mj-ea"/>
              </a:rPr>
              <a:t>6</a:t>
            </a:r>
            <a:r>
              <a:rPr lang="zh-CN" altLang="en-US" sz="2400" dirty="0">
                <a:latin typeface="+mj-ea"/>
                <a:ea typeface="+mj-ea"/>
              </a:rPr>
              <a:t>月份（按月预缴）企业所得税时，能准确归集核算研发费用的，可以结合自身生产经营实际情况，自主选择就当年上半年研发费用享受加计扣除政策。</a:t>
            </a:r>
            <a:endParaRPr lang="zh-CN" altLang="en-US" sz="2400" dirty="0">
              <a:latin typeface="+mj-ea"/>
              <a:ea typeface="+mj-ea"/>
            </a:endParaRPr>
          </a:p>
          <a:p>
            <a:endParaRPr lang="zh-CN" altLang="en-US" sz="2400" dirty="0">
              <a:latin typeface="+mj-ea"/>
              <a:ea typeface="+mj-ea"/>
            </a:endParaRPr>
          </a:p>
          <a:p>
            <a:r>
              <a:rPr lang="en-US" altLang="zh-CN" sz="2400" dirty="0">
                <a:latin typeface="+mj-ea"/>
                <a:ea typeface="+mj-ea"/>
              </a:rPr>
              <a:t>      </a:t>
            </a:r>
            <a:r>
              <a:rPr lang="zh-CN" altLang="en-US" sz="2400" dirty="0">
                <a:latin typeface="+mj-ea"/>
                <a:ea typeface="+mj-ea"/>
              </a:rPr>
              <a:t>对</a:t>
            </a:r>
            <a:r>
              <a:rPr lang="en-US" altLang="zh-CN" sz="2400" dirty="0">
                <a:latin typeface="+mj-ea"/>
                <a:ea typeface="+mj-ea"/>
              </a:rPr>
              <a:t>7</a:t>
            </a:r>
            <a:r>
              <a:rPr lang="zh-CN" altLang="en-US" sz="2400" dirty="0">
                <a:latin typeface="+mj-ea"/>
                <a:ea typeface="+mj-ea"/>
              </a:rPr>
              <a:t>月份预缴申报期未选择享受优惠的企业，在</a:t>
            </a:r>
            <a:r>
              <a:rPr lang="en-US" altLang="zh-CN" sz="2400" dirty="0">
                <a:latin typeface="+mj-ea"/>
                <a:ea typeface="+mj-ea"/>
              </a:rPr>
              <a:t>10</a:t>
            </a:r>
            <a:r>
              <a:rPr lang="zh-CN" altLang="en-US" sz="2400" dirty="0">
                <a:latin typeface="+mj-ea"/>
                <a:ea typeface="+mj-ea"/>
              </a:rPr>
              <a:t>月份预缴申报或年度汇算清缴时能够准确归集核算研发费用的，可结合自身生产经营实际情况，自主选择在</a:t>
            </a:r>
            <a:r>
              <a:rPr lang="en-US" altLang="zh-CN" sz="2400" dirty="0">
                <a:latin typeface="+mj-ea"/>
                <a:ea typeface="+mj-ea"/>
              </a:rPr>
              <a:t>10</a:t>
            </a:r>
            <a:r>
              <a:rPr lang="zh-CN" altLang="en-US" sz="2400" dirty="0">
                <a:latin typeface="+mj-ea"/>
                <a:ea typeface="+mj-ea"/>
              </a:rPr>
              <a:t>月份预缴申报或</a:t>
            </a:r>
            <a:r>
              <a:rPr lang="zh-CN" altLang="en-US" sz="2400" dirty="0">
                <a:solidFill>
                  <a:schemeClr val="accent5">
                    <a:lumMod val="75000"/>
                  </a:schemeClr>
                </a:solidFill>
                <a:latin typeface="+mj-ea"/>
                <a:ea typeface="+mj-ea"/>
              </a:rPr>
              <a:t>年度汇算清缴</a:t>
            </a:r>
            <a:r>
              <a:rPr lang="zh-CN" altLang="en-US" sz="2400" dirty="0">
                <a:latin typeface="+mj-ea"/>
                <a:ea typeface="+mj-ea"/>
              </a:rPr>
              <a:t>时统一享受。</a:t>
            </a:r>
            <a:endParaRPr lang="zh-CN" altLang="en-US" sz="2400" dirty="0">
              <a:latin typeface="+mj-ea"/>
              <a:ea typeface="+mj-ea"/>
            </a:endParaRPr>
          </a:p>
          <a:p>
            <a:endParaRPr lang="en-US" altLang="zh-CN" sz="2400" dirty="0">
              <a:latin typeface="+mj-ea"/>
              <a:ea typeface="+mj-ea"/>
            </a:endParaRPr>
          </a:p>
          <a:p>
            <a:r>
              <a:rPr lang="en-US" altLang="zh-CN" sz="2400" dirty="0">
                <a:latin typeface="+mj-ea"/>
                <a:ea typeface="+mj-ea"/>
              </a:rPr>
              <a:t>       </a:t>
            </a:r>
            <a:r>
              <a:rPr lang="zh-CN" altLang="en-US" sz="2400" dirty="0">
                <a:latin typeface="+mj-ea"/>
                <a:ea typeface="+mj-ea"/>
              </a:rPr>
              <a:t>企业</a:t>
            </a:r>
            <a:r>
              <a:rPr lang="en-US" altLang="zh-CN" sz="2400" dirty="0">
                <a:latin typeface="+mj-ea"/>
                <a:ea typeface="+mj-ea"/>
              </a:rPr>
              <a:t>10</a:t>
            </a:r>
            <a:r>
              <a:rPr lang="zh-CN" altLang="en-US" sz="2400" dirty="0">
                <a:latin typeface="+mj-ea"/>
                <a:ea typeface="+mj-ea"/>
              </a:rPr>
              <a:t>月份预缴申报</a:t>
            </a:r>
            <a:r>
              <a:rPr lang="zh-CN" altLang="en-US" sz="2400" dirty="0">
                <a:solidFill>
                  <a:schemeClr val="accent5">
                    <a:lumMod val="75000"/>
                  </a:schemeClr>
                </a:solidFill>
                <a:latin typeface="+mj-ea"/>
                <a:ea typeface="+mj-ea"/>
              </a:rPr>
              <a:t>第</a:t>
            </a:r>
            <a:r>
              <a:rPr lang="en-US" altLang="zh-CN" sz="2400" dirty="0">
                <a:solidFill>
                  <a:schemeClr val="accent5">
                    <a:lumMod val="75000"/>
                  </a:schemeClr>
                </a:solidFill>
                <a:latin typeface="+mj-ea"/>
                <a:ea typeface="+mj-ea"/>
              </a:rPr>
              <a:t>3</a:t>
            </a:r>
            <a:r>
              <a:rPr lang="zh-CN" altLang="en-US" sz="2400" dirty="0">
                <a:solidFill>
                  <a:schemeClr val="accent5">
                    <a:lumMod val="75000"/>
                  </a:schemeClr>
                </a:solidFill>
                <a:latin typeface="+mj-ea"/>
                <a:ea typeface="+mj-ea"/>
              </a:rPr>
              <a:t>季度</a:t>
            </a:r>
            <a:r>
              <a:rPr lang="zh-CN" altLang="en-US" sz="2400" dirty="0">
                <a:latin typeface="+mj-ea"/>
                <a:ea typeface="+mj-ea"/>
              </a:rPr>
              <a:t>（按季预缴）或</a:t>
            </a:r>
            <a:r>
              <a:rPr lang="en-US" altLang="zh-CN" sz="2400" dirty="0">
                <a:latin typeface="+mj-ea"/>
                <a:ea typeface="+mj-ea"/>
              </a:rPr>
              <a:t>9</a:t>
            </a:r>
            <a:r>
              <a:rPr lang="zh-CN" altLang="en-US" sz="2400" dirty="0">
                <a:latin typeface="+mj-ea"/>
                <a:ea typeface="+mj-ea"/>
              </a:rPr>
              <a:t>月份（按月预缴）企业所得税时，能准确归集核算研发费用的，企业可结合自身生产经营实际情况，自主选择就当年前三季度研发费用享受加计扣除政策。</a:t>
            </a:r>
            <a:endParaRPr lang="zh-CN" altLang="en-US" sz="2400" dirty="0">
              <a:latin typeface="+mj-ea"/>
              <a:ea typeface="+mj-ea"/>
            </a:endParaRPr>
          </a:p>
          <a:p>
            <a:endParaRPr lang="zh-CN" altLang="en-US" sz="2400" dirty="0">
              <a:latin typeface="+mj-ea"/>
              <a:ea typeface="+mj-ea"/>
            </a:endParaRPr>
          </a:p>
          <a:p>
            <a:r>
              <a:rPr lang="en-US" altLang="zh-CN" sz="2400" dirty="0">
                <a:latin typeface="+mj-ea"/>
                <a:ea typeface="+mj-ea"/>
              </a:rPr>
              <a:t>     </a:t>
            </a:r>
            <a:r>
              <a:rPr lang="zh-CN" altLang="en-US" sz="2400" dirty="0">
                <a:latin typeface="+mj-ea"/>
                <a:ea typeface="+mj-ea"/>
              </a:rPr>
              <a:t>对</a:t>
            </a:r>
            <a:r>
              <a:rPr lang="en-US" altLang="zh-CN" sz="2400" dirty="0">
                <a:latin typeface="+mj-ea"/>
                <a:ea typeface="+mj-ea"/>
              </a:rPr>
              <a:t>10</a:t>
            </a:r>
            <a:r>
              <a:rPr lang="zh-CN" altLang="en-US" sz="2400" dirty="0">
                <a:latin typeface="+mj-ea"/>
                <a:ea typeface="+mj-ea"/>
              </a:rPr>
              <a:t>月份预缴申报期未选择享受优惠的企业，在年度汇算清缴时能够准确归集核算研发费用的，可结合自身生产经营实际情况，自主选择在年度汇算清缴时统一享受。</a:t>
            </a:r>
            <a:endParaRPr lang="zh-CN" altLang="en-US" sz="2400" dirty="0">
              <a:latin typeface="+mj-ea"/>
              <a:ea typeface="+mj-ea"/>
            </a:endParaRPr>
          </a:p>
          <a:p>
            <a:endParaRPr lang="zh-CN" altLang="en-US" sz="2400" dirty="0"/>
          </a:p>
        </p:txBody>
      </p:sp>
    </p:spTree>
    <p:custDataLst>
      <p:tags r:id="rId1"/>
    </p:custData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组合 21" descr="7b0a202020202274657874626f78223a20227b5c2263617465676f72795f69645c223a31303137322c5c2269645c223a32303334303732377d220a7d0a"/>
          <p:cNvGrpSpPr/>
          <p:nvPr/>
        </p:nvGrpSpPr>
        <p:grpSpPr>
          <a:xfrm>
            <a:off x="570141" y="1062091"/>
            <a:ext cx="2686265" cy="1257104"/>
            <a:chOff x="5847" y="3247"/>
            <a:chExt cx="7825" cy="4043"/>
          </a:xfrm>
        </p:grpSpPr>
        <p:grpSp>
          <p:nvGrpSpPr>
            <p:cNvPr id="128" name="组合 422"/>
            <p:cNvGrpSpPr/>
            <p:nvPr/>
          </p:nvGrpSpPr>
          <p:grpSpPr>
            <a:xfrm>
              <a:off x="5847" y="3247"/>
              <a:ext cx="7825" cy="4043"/>
              <a:chOff x="6736555" y="3375260"/>
              <a:chExt cx="6261351" cy="3235123"/>
            </a:xfrm>
          </p:grpSpPr>
          <p:grpSp>
            <p:nvGrpSpPr>
              <p:cNvPr id="129" name="组合 346"/>
              <p:cNvGrpSpPr/>
              <p:nvPr/>
            </p:nvGrpSpPr>
            <p:grpSpPr>
              <a:xfrm>
                <a:off x="6736555" y="3375260"/>
                <a:ext cx="5991225" cy="3235123"/>
                <a:chOff x="87287" y="-285443"/>
                <a:chExt cx="5991225" cy="3235123"/>
              </a:xfrm>
            </p:grpSpPr>
            <p:grpSp>
              <p:nvGrpSpPr>
                <p:cNvPr id="130" name="组合 344"/>
                <p:cNvGrpSpPr/>
                <p:nvPr/>
              </p:nvGrpSpPr>
              <p:grpSpPr>
                <a:xfrm>
                  <a:off x="87287" y="-285443"/>
                  <a:ext cx="4430140" cy="3235123"/>
                  <a:chOff x="87287" y="-285443"/>
                  <a:chExt cx="4430140" cy="3235123"/>
                </a:xfrm>
              </p:grpSpPr>
              <p:sp>
                <p:nvSpPr>
                  <p:cNvPr id="1048802" name="矩形 342"/>
                  <p:cNvSpPr/>
                  <p:nvPr/>
                </p:nvSpPr>
                <p:spPr>
                  <a:xfrm>
                    <a:off x="87287" y="-285443"/>
                    <a:ext cx="3987165" cy="1838811"/>
                  </a:xfrm>
                  <a:prstGeom prst="rect">
                    <a:avLst/>
                  </a:prstGeom>
                  <a:solidFill>
                    <a:srgbClr val="CD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803" name="矩形 343"/>
                  <p:cNvSpPr/>
                  <p:nvPr/>
                </p:nvSpPr>
                <p:spPr>
                  <a:xfrm>
                    <a:off x="1956755" y="-285443"/>
                    <a:ext cx="2560672" cy="3235123"/>
                  </a:xfrm>
                  <a:prstGeom prst="rect">
                    <a:avLst/>
                  </a:prstGeom>
                  <a:solidFill>
                    <a:srgbClr val="3A9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048804" name="矩形 345"/>
                <p:cNvSpPr/>
                <p:nvPr/>
              </p:nvSpPr>
              <p:spPr>
                <a:xfrm>
                  <a:off x="445387" y="37316"/>
                  <a:ext cx="5633125" cy="2538260"/>
                </a:xfrm>
                <a:prstGeom prst="rect">
                  <a:avLst/>
                </a:prstGeom>
                <a:solidFill>
                  <a:schemeClr val="bg1"/>
                </a:solidFill>
                <a:ln>
                  <a:noFill/>
                </a:ln>
                <a:effectLst>
                  <a:outerShdw blurRad="50800" dist="635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31" name="图形 349"/>
              <p:cNvGrpSpPr/>
              <p:nvPr/>
            </p:nvGrpSpPr>
            <p:grpSpPr>
              <a:xfrm rot="4506331">
                <a:off x="12239452" y="5658065"/>
                <a:ext cx="764459" cy="752449"/>
                <a:chOff x="11558817" y="4280800"/>
                <a:chExt cx="518841" cy="510690"/>
              </a:xfrm>
            </p:grpSpPr>
            <p:sp>
              <p:nvSpPr>
                <p:cNvPr id="1048805" name="任意多边形: 形状 382"/>
                <p:cNvSpPr/>
                <p:nvPr/>
              </p:nvSpPr>
              <p:spPr>
                <a:xfrm rot="-2558483">
                  <a:off x="11691856" y="4330887"/>
                  <a:ext cx="296226" cy="380084"/>
                </a:xfrm>
                <a:custGeom>
                  <a:avLst/>
                  <a:gdLst>
                    <a:gd name="connsiteX0" fmla="*/ 0 w 296226"/>
                    <a:gd name="connsiteY0" fmla="*/ 0 h 380084"/>
                    <a:gd name="connsiteX1" fmla="*/ 296226 w 296226"/>
                    <a:gd name="connsiteY1" fmla="*/ 0 h 380084"/>
                    <a:gd name="connsiteX2" fmla="*/ 296226 w 296226"/>
                    <a:gd name="connsiteY2" fmla="*/ 380084 h 380084"/>
                    <a:gd name="connsiteX3" fmla="*/ 0 w 296226"/>
                    <a:gd name="connsiteY3" fmla="*/ 380084 h 380084"/>
                  </a:gdLst>
                  <a:ahLst/>
                  <a:cxnLst>
                    <a:cxn ang="0">
                      <a:pos x="connsiteX0" y="connsiteY0"/>
                    </a:cxn>
                    <a:cxn ang="0">
                      <a:pos x="connsiteX1" y="connsiteY1"/>
                    </a:cxn>
                    <a:cxn ang="0">
                      <a:pos x="connsiteX2" y="connsiteY2"/>
                    </a:cxn>
                    <a:cxn ang="0">
                      <a:pos x="connsiteX3" y="connsiteY3"/>
                    </a:cxn>
                  </a:cxnLst>
                  <a:rect l="l" t="t" r="r" b="b"/>
                  <a:pathLst>
                    <a:path w="296226" h="380084">
                      <a:moveTo>
                        <a:pt x="0" y="0"/>
                      </a:moveTo>
                      <a:lnTo>
                        <a:pt x="296226" y="0"/>
                      </a:lnTo>
                      <a:lnTo>
                        <a:pt x="296226" y="380084"/>
                      </a:lnTo>
                      <a:lnTo>
                        <a:pt x="0" y="380084"/>
                      </a:lnTo>
                      <a:close/>
                    </a:path>
                  </a:pathLst>
                </a:custGeom>
                <a:solidFill>
                  <a:srgbClr val="FBB03B"/>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06" name="任意多边形: 形状 383"/>
                <p:cNvSpPr/>
                <p:nvPr/>
              </p:nvSpPr>
              <p:spPr>
                <a:xfrm>
                  <a:off x="11558817" y="4481103"/>
                  <a:ext cx="300585" cy="310387"/>
                </a:xfrm>
                <a:custGeom>
                  <a:avLst/>
                  <a:gdLst>
                    <a:gd name="connsiteX0" fmla="*/ 300586 w 300585"/>
                    <a:gd name="connsiteY0" fmla="*/ 279893 h 310387"/>
                    <a:gd name="connsiteX1" fmla="*/ 255934 w 300585"/>
                    <a:gd name="connsiteY1" fmla="*/ 310388 h 310387"/>
                    <a:gd name="connsiteX2" fmla="*/ 0 w 300585"/>
                    <a:gd name="connsiteY2" fmla="*/ 31583 h 310387"/>
                    <a:gd name="connsiteX3" fmla="*/ 43563 w 300585"/>
                    <a:gd name="connsiteY3" fmla="*/ 0 h 310387"/>
                  </a:gdLst>
                  <a:ahLst/>
                  <a:cxnLst>
                    <a:cxn ang="0">
                      <a:pos x="connsiteX0" y="connsiteY0"/>
                    </a:cxn>
                    <a:cxn ang="0">
                      <a:pos x="connsiteX1" y="connsiteY1"/>
                    </a:cxn>
                    <a:cxn ang="0">
                      <a:pos x="connsiteX2" y="connsiteY2"/>
                    </a:cxn>
                    <a:cxn ang="0">
                      <a:pos x="connsiteX3" y="connsiteY3"/>
                    </a:cxn>
                  </a:cxnLst>
                  <a:rect l="l" t="t" r="r" b="b"/>
                  <a:pathLst>
                    <a:path w="300585" h="310387">
                      <a:moveTo>
                        <a:pt x="300586" y="279893"/>
                      </a:moveTo>
                      <a:lnTo>
                        <a:pt x="255934" y="310388"/>
                      </a:lnTo>
                      <a:lnTo>
                        <a:pt x="0" y="31583"/>
                      </a:lnTo>
                      <a:lnTo>
                        <a:pt x="43563" y="0"/>
                      </a:lnTo>
                      <a:close/>
                    </a:path>
                  </a:pathLst>
                </a:custGeom>
                <a:solidFill>
                  <a:srgbClr val="FB9C3B"/>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07" name="任意多边形: 形状 384"/>
                <p:cNvSpPr/>
                <p:nvPr/>
              </p:nvSpPr>
              <p:spPr>
                <a:xfrm rot="-2558483">
                  <a:off x="11650973" y="4413696"/>
                  <a:ext cx="218902" cy="28315"/>
                </a:xfrm>
                <a:custGeom>
                  <a:avLst/>
                  <a:gdLst>
                    <a:gd name="connsiteX0" fmla="*/ 0 w 218902"/>
                    <a:gd name="connsiteY0" fmla="*/ 0 h 28315"/>
                    <a:gd name="connsiteX1" fmla="*/ 218903 w 218902"/>
                    <a:gd name="connsiteY1" fmla="*/ 0 h 28315"/>
                    <a:gd name="connsiteX2" fmla="*/ 218903 w 218902"/>
                    <a:gd name="connsiteY2" fmla="*/ 28316 h 28315"/>
                    <a:gd name="connsiteX3" fmla="*/ 0 w 218902"/>
                    <a:gd name="connsiteY3" fmla="*/ 28316 h 28315"/>
                  </a:gdLst>
                  <a:ahLst/>
                  <a:cxnLst>
                    <a:cxn ang="0">
                      <a:pos x="connsiteX0" y="connsiteY0"/>
                    </a:cxn>
                    <a:cxn ang="0">
                      <a:pos x="connsiteX1" y="connsiteY1"/>
                    </a:cxn>
                    <a:cxn ang="0">
                      <a:pos x="connsiteX2" y="connsiteY2"/>
                    </a:cxn>
                    <a:cxn ang="0">
                      <a:pos x="connsiteX3" y="connsiteY3"/>
                    </a:cxn>
                  </a:cxnLst>
                  <a:rect l="l" t="t" r="r" b="b"/>
                  <a:pathLst>
                    <a:path w="218902" h="28315">
                      <a:moveTo>
                        <a:pt x="0" y="0"/>
                      </a:moveTo>
                      <a:lnTo>
                        <a:pt x="218903" y="0"/>
                      </a:lnTo>
                      <a:lnTo>
                        <a:pt x="218903" y="28316"/>
                      </a:lnTo>
                      <a:lnTo>
                        <a:pt x="0" y="28316"/>
                      </a:lnTo>
                      <a:close/>
                    </a:path>
                  </a:pathLst>
                </a:custGeom>
                <a:solidFill>
                  <a:srgbClr val="FFFFFF"/>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08" name="任意多边形: 形状 385"/>
                <p:cNvSpPr/>
                <p:nvPr/>
              </p:nvSpPr>
              <p:spPr>
                <a:xfrm rot="-2558483">
                  <a:off x="11715620" y="4449184"/>
                  <a:ext cx="145935" cy="6534"/>
                </a:xfrm>
                <a:custGeom>
                  <a:avLst/>
                  <a:gdLst>
                    <a:gd name="connsiteX0" fmla="*/ 0 w 145935"/>
                    <a:gd name="connsiteY0" fmla="*/ 0 h 6534"/>
                    <a:gd name="connsiteX1" fmla="*/ 145935 w 145935"/>
                    <a:gd name="connsiteY1" fmla="*/ 0 h 6534"/>
                    <a:gd name="connsiteX2" fmla="*/ 145935 w 145935"/>
                    <a:gd name="connsiteY2" fmla="*/ 6534 h 6534"/>
                    <a:gd name="connsiteX3" fmla="*/ 0 w 145935"/>
                    <a:gd name="connsiteY3" fmla="*/ 6534 h 6534"/>
                  </a:gdLst>
                  <a:ahLst/>
                  <a:cxnLst>
                    <a:cxn ang="0">
                      <a:pos x="connsiteX0" y="connsiteY0"/>
                    </a:cxn>
                    <a:cxn ang="0">
                      <a:pos x="connsiteX1" y="connsiteY1"/>
                    </a:cxn>
                    <a:cxn ang="0">
                      <a:pos x="connsiteX2" y="connsiteY2"/>
                    </a:cxn>
                    <a:cxn ang="0">
                      <a:pos x="connsiteX3" y="connsiteY3"/>
                    </a:cxn>
                  </a:cxnLst>
                  <a:rect l="l" t="t" r="r" b="b"/>
                  <a:pathLst>
                    <a:path w="145935" h="6534">
                      <a:moveTo>
                        <a:pt x="0" y="0"/>
                      </a:moveTo>
                      <a:lnTo>
                        <a:pt x="145935" y="0"/>
                      </a:lnTo>
                      <a:lnTo>
                        <a:pt x="145935" y="6534"/>
                      </a:lnTo>
                      <a:lnTo>
                        <a:pt x="0" y="6534"/>
                      </a:lnTo>
                      <a:close/>
                    </a:path>
                  </a:pathLst>
                </a:custGeom>
                <a:solidFill>
                  <a:srgbClr val="FFFFFF"/>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32" name="组合 421"/>
              <p:cNvGrpSpPr/>
              <p:nvPr/>
            </p:nvGrpSpPr>
            <p:grpSpPr>
              <a:xfrm>
                <a:off x="6909040" y="3468920"/>
                <a:ext cx="6045516" cy="2992663"/>
                <a:chOff x="6909040" y="3468920"/>
                <a:chExt cx="6045516" cy="2992663"/>
              </a:xfrm>
            </p:grpSpPr>
            <p:grpSp>
              <p:nvGrpSpPr>
                <p:cNvPr id="133" name="图形 349"/>
                <p:cNvGrpSpPr/>
                <p:nvPr/>
              </p:nvGrpSpPr>
              <p:grpSpPr>
                <a:xfrm>
                  <a:off x="6909040" y="3485687"/>
                  <a:ext cx="733058" cy="812001"/>
                  <a:chOff x="7033626" y="3548272"/>
                  <a:chExt cx="733058" cy="812001"/>
                </a:xfrm>
              </p:grpSpPr>
              <p:sp>
                <p:nvSpPr>
                  <p:cNvPr id="1048809" name="任意多边形: 形状 358"/>
                  <p:cNvSpPr/>
                  <p:nvPr/>
                </p:nvSpPr>
                <p:spPr>
                  <a:xfrm rot="-1415027">
                    <a:off x="7144759" y="3622799"/>
                    <a:ext cx="510791" cy="662177"/>
                  </a:xfrm>
                  <a:custGeom>
                    <a:avLst/>
                    <a:gdLst>
                      <a:gd name="connsiteX0" fmla="*/ 0 w 510791"/>
                      <a:gd name="connsiteY0" fmla="*/ 0 h 662177"/>
                      <a:gd name="connsiteX1" fmla="*/ 510792 w 510791"/>
                      <a:gd name="connsiteY1" fmla="*/ 0 h 662177"/>
                      <a:gd name="connsiteX2" fmla="*/ 510792 w 510791"/>
                      <a:gd name="connsiteY2" fmla="*/ 662177 h 662177"/>
                      <a:gd name="connsiteX3" fmla="*/ 0 w 510791"/>
                      <a:gd name="connsiteY3" fmla="*/ 662177 h 662177"/>
                    </a:gdLst>
                    <a:ahLst/>
                    <a:cxnLst>
                      <a:cxn ang="0">
                        <a:pos x="connsiteX0" y="connsiteY0"/>
                      </a:cxn>
                      <a:cxn ang="0">
                        <a:pos x="connsiteX1" y="connsiteY1"/>
                      </a:cxn>
                      <a:cxn ang="0">
                        <a:pos x="connsiteX2" y="connsiteY2"/>
                      </a:cxn>
                      <a:cxn ang="0">
                        <a:pos x="connsiteX3" y="connsiteY3"/>
                      </a:cxn>
                    </a:cxnLst>
                    <a:rect l="l" t="t" r="r" b="b"/>
                    <a:pathLst>
                      <a:path w="510791" h="662177">
                        <a:moveTo>
                          <a:pt x="0" y="0"/>
                        </a:moveTo>
                        <a:lnTo>
                          <a:pt x="510792" y="0"/>
                        </a:lnTo>
                        <a:lnTo>
                          <a:pt x="510792" y="662177"/>
                        </a:lnTo>
                        <a:lnTo>
                          <a:pt x="0" y="662177"/>
                        </a:lnTo>
                        <a:close/>
                      </a:path>
                    </a:pathLst>
                  </a:custGeom>
                  <a:solidFill>
                    <a:srgbClr val="FFFFFF"/>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10" name="任意多边形: 形状 359"/>
                  <p:cNvSpPr/>
                  <p:nvPr/>
                </p:nvSpPr>
                <p:spPr>
                  <a:xfrm rot="-1415027">
                    <a:off x="7214716" y="3960659"/>
                    <a:ext cx="510791" cy="310395"/>
                  </a:xfrm>
                  <a:custGeom>
                    <a:avLst/>
                    <a:gdLst>
                      <a:gd name="connsiteX0" fmla="*/ 0 w 510791"/>
                      <a:gd name="connsiteY0" fmla="*/ 0 h 310395"/>
                      <a:gd name="connsiteX1" fmla="*/ 510792 w 510791"/>
                      <a:gd name="connsiteY1" fmla="*/ 0 h 310395"/>
                      <a:gd name="connsiteX2" fmla="*/ 510792 w 510791"/>
                      <a:gd name="connsiteY2" fmla="*/ 310396 h 310395"/>
                      <a:gd name="connsiteX3" fmla="*/ 0 w 510791"/>
                      <a:gd name="connsiteY3" fmla="*/ 310396 h 310395"/>
                    </a:gdLst>
                    <a:ahLst/>
                    <a:cxnLst>
                      <a:cxn ang="0">
                        <a:pos x="connsiteX0" y="connsiteY0"/>
                      </a:cxn>
                      <a:cxn ang="0">
                        <a:pos x="connsiteX1" y="connsiteY1"/>
                      </a:cxn>
                      <a:cxn ang="0">
                        <a:pos x="connsiteX2" y="connsiteY2"/>
                      </a:cxn>
                      <a:cxn ang="0">
                        <a:pos x="connsiteX3" y="connsiteY3"/>
                      </a:cxn>
                    </a:cxnLst>
                    <a:rect l="l" t="t" r="r" b="b"/>
                    <a:pathLst>
                      <a:path w="510791" h="310395">
                        <a:moveTo>
                          <a:pt x="0" y="0"/>
                        </a:moveTo>
                        <a:lnTo>
                          <a:pt x="510792" y="0"/>
                        </a:lnTo>
                        <a:lnTo>
                          <a:pt x="510792" y="310396"/>
                        </a:lnTo>
                        <a:lnTo>
                          <a:pt x="0" y="310396"/>
                        </a:lnTo>
                        <a:close/>
                      </a:path>
                    </a:pathLst>
                  </a:custGeom>
                  <a:solidFill>
                    <a:srgbClr val="CCCCCC"/>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11" name="任意多边形: 形状 360"/>
                  <p:cNvSpPr/>
                  <p:nvPr/>
                </p:nvSpPr>
                <p:spPr>
                  <a:xfrm>
                    <a:off x="7121907" y="3650135"/>
                    <a:ext cx="365930" cy="161183"/>
                  </a:xfrm>
                  <a:custGeom>
                    <a:avLst/>
                    <a:gdLst>
                      <a:gd name="connsiteX0" fmla="*/ 0 w 365930"/>
                      <a:gd name="connsiteY0" fmla="*/ 161184 h 161183"/>
                      <a:gd name="connsiteX1" fmla="*/ 365931 w 365930"/>
                      <a:gd name="connsiteY1" fmla="*/ 0 h 161183"/>
                    </a:gdLst>
                    <a:ahLst/>
                    <a:cxnLst>
                      <a:cxn ang="0">
                        <a:pos x="connsiteX0" y="connsiteY0"/>
                      </a:cxn>
                      <a:cxn ang="0">
                        <a:pos x="connsiteX1" y="connsiteY1"/>
                      </a:cxn>
                    </a:cxnLst>
                    <a:rect l="l" t="t" r="r" b="b"/>
                    <a:pathLst>
                      <a:path w="365930" h="161183">
                        <a:moveTo>
                          <a:pt x="0" y="161184"/>
                        </a:moveTo>
                        <a:lnTo>
                          <a:pt x="365931" y="0"/>
                        </a:lnTo>
                      </a:path>
                    </a:pathLst>
                  </a:custGeom>
                  <a:ln w="2249"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12" name="任意多边形: 形状 361"/>
                  <p:cNvSpPr/>
                  <p:nvPr/>
                </p:nvSpPr>
                <p:spPr>
                  <a:xfrm>
                    <a:off x="7131708" y="3677362"/>
                    <a:ext cx="365930" cy="162272"/>
                  </a:xfrm>
                  <a:custGeom>
                    <a:avLst/>
                    <a:gdLst>
                      <a:gd name="connsiteX0" fmla="*/ 0 w 365930"/>
                      <a:gd name="connsiteY0" fmla="*/ 162273 h 162272"/>
                      <a:gd name="connsiteX1" fmla="*/ 365931 w 365930"/>
                      <a:gd name="connsiteY1" fmla="*/ 0 h 162272"/>
                    </a:gdLst>
                    <a:ahLst/>
                    <a:cxnLst>
                      <a:cxn ang="0">
                        <a:pos x="connsiteX0" y="connsiteY0"/>
                      </a:cxn>
                      <a:cxn ang="0">
                        <a:pos x="connsiteX1" y="connsiteY1"/>
                      </a:cxn>
                    </a:cxnLst>
                    <a:rect l="l" t="t" r="r" b="b"/>
                    <a:pathLst>
                      <a:path w="365930" h="162272">
                        <a:moveTo>
                          <a:pt x="0" y="162273"/>
                        </a:moveTo>
                        <a:lnTo>
                          <a:pt x="365931" y="0"/>
                        </a:lnTo>
                      </a:path>
                    </a:pathLst>
                  </a:custGeom>
                  <a:ln w="2249"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13" name="任意多边形: 形状 362"/>
                  <p:cNvSpPr/>
                  <p:nvPr/>
                </p:nvSpPr>
                <p:spPr>
                  <a:xfrm>
                    <a:off x="7142599" y="3703500"/>
                    <a:ext cx="365930" cy="162272"/>
                  </a:xfrm>
                  <a:custGeom>
                    <a:avLst/>
                    <a:gdLst>
                      <a:gd name="connsiteX0" fmla="*/ 0 w 365930"/>
                      <a:gd name="connsiteY0" fmla="*/ 162273 h 162272"/>
                      <a:gd name="connsiteX1" fmla="*/ 365931 w 365930"/>
                      <a:gd name="connsiteY1" fmla="*/ 0 h 162272"/>
                    </a:gdLst>
                    <a:ahLst/>
                    <a:cxnLst>
                      <a:cxn ang="0">
                        <a:pos x="connsiteX0" y="connsiteY0"/>
                      </a:cxn>
                      <a:cxn ang="0">
                        <a:pos x="connsiteX1" y="connsiteY1"/>
                      </a:cxn>
                    </a:cxnLst>
                    <a:rect l="l" t="t" r="r" b="b"/>
                    <a:pathLst>
                      <a:path w="365930" h="162272">
                        <a:moveTo>
                          <a:pt x="0" y="162273"/>
                        </a:moveTo>
                        <a:lnTo>
                          <a:pt x="365931" y="0"/>
                        </a:lnTo>
                      </a:path>
                    </a:pathLst>
                  </a:custGeom>
                  <a:ln w="2249"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14" name="任意多边形: 形状 363"/>
                  <p:cNvSpPr/>
                  <p:nvPr/>
                </p:nvSpPr>
                <p:spPr>
                  <a:xfrm>
                    <a:off x="7232993" y="3937652"/>
                    <a:ext cx="365930" cy="162272"/>
                  </a:xfrm>
                  <a:custGeom>
                    <a:avLst/>
                    <a:gdLst>
                      <a:gd name="connsiteX0" fmla="*/ 0 w 365930"/>
                      <a:gd name="connsiteY0" fmla="*/ 162273 h 162272"/>
                      <a:gd name="connsiteX1" fmla="*/ 365931 w 365930"/>
                      <a:gd name="connsiteY1" fmla="*/ 0 h 162272"/>
                    </a:gdLst>
                    <a:ahLst/>
                    <a:cxnLst>
                      <a:cxn ang="0">
                        <a:pos x="connsiteX0" y="connsiteY0"/>
                      </a:cxn>
                      <a:cxn ang="0">
                        <a:pos x="connsiteX1" y="connsiteY1"/>
                      </a:cxn>
                    </a:cxnLst>
                    <a:rect l="l" t="t" r="r" b="b"/>
                    <a:pathLst>
                      <a:path w="365930" h="162272">
                        <a:moveTo>
                          <a:pt x="0" y="162273"/>
                        </a:moveTo>
                        <a:lnTo>
                          <a:pt x="365931" y="0"/>
                        </a:lnTo>
                      </a:path>
                    </a:pathLst>
                  </a:custGeom>
                  <a:ln w="2249"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15" name="任意多边形: 形状 364"/>
                  <p:cNvSpPr/>
                  <p:nvPr/>
                </p:nvSpPr>
                <p:spPr>
                  <a:xfrm>
                    <a:off x="7250418" y="3977948"/>
                    <a:ext cx="365930" cy="162272"/>
                  </a:xfrm>
                  <a:custGeom>
                    <a:avLst/>
                    <a:gdLst>
                      <a:gd name="connsiteX0" fmla="*/ 0 w 365930"/>
                      <a:gd name="connsiteY0" fmla="*/ 162273 h 162272"/>
                      <a:gd name="connsiteX1" fmla="*/ 365931 w 365930"/>
                      <a:gd name="connsiteY1" fmla="*/ 0 h 162272"/>
                    </a:gdLst>
                    <a:ahLst/>
                    <a:cxnLst>
                      <a:cxn ang="0">
                        <a:pos x="connsiteX0" y="connsiteY0"/>
                      </a:cxn>
                      <a:cxn ang="0">
                        <a:pos x="connsiteX1" y="connsiteY1"/>
                      </a:cxn>
                    </a:cxnLst>
                    <a:rect l="l" t="t" r="r" b="b"/>
                    <a:pathLst>
                      <a:path w="365930" h="162272">
                        <a:moveTo>
                          <a:pt x="0" y="162273"/>
                        </a:moveTo>
                        <a:lnTo>
                          <a:pt x="365931" y="0"/>
                        </a:lnTo>
                      </a:path>
                    </a:pathLst>
                  </a:custGeom>
                  <a:ln w="2249"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16" name="任意多边形: 形状 365"/>
                  <p:cNvSpPr/>
                  <p:nvPr/>
                </p:nvSpPr>
                <p:spPr>
                  <a:xfrm>
                    <a:off x="7260220" y="4021511"/>
                    <a:ext cx="365930" cy="162272"/>
                  </a:xfrm>
                  <a:custGeom>
                    <a:avLst/>
                    <a:gdLst>
                      <a:gd name="connsiteX0" fmla="*/ 0 w 365930"/>
                      <a:gd name="connsiteY0" fmla="*/ 162273 h 162272"/>
                      <a:gd name="connsiteX1" fmla="*/ 365931 w 365930"/>
                      <a:gd name="connsiteY1" fmla="*/ 0 h 162272"/>
                    </a:gdLst>
                    <a:ahLst/>
                    <a:cxnLst>
                      <a:cxn ang="0">
                        <a:pos x="connsiteX0" y="connsiteY0"/>
                      </a:cxn>
                      <a:cxn ang="0">
                        <a:pos x="connsiteX1" y="connsiteY1"/>
                      </a:cxn>
                    </a:cxnLst>
                    <a:rect l="l" t="t" r="r" b="b"/>
                    <a:pathLst>
                      <a:path w="365930" h="162272">
                        <a:moveTo>
                          <a:pt x="0" y="162273"/>
                        </a:moveTo>
                        <a:lnTo>
                          <a:pt x="365931" y="0"/>
                        </a:lnTo>
                      </a:path>
                    </a:pathLst>
                  </a:custGeom>
                  <a:ln w="2249"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17" name="任意多边形: 形状 366"/>
                  <p:cNvSpPr/>
                  <p:nvPr/>
                </p:nvSpPr>
                <p:spPr>
                  <a:xfrm>
                    <a:off x="7161114" y="3808052"/>
                    <a:ext cx="204746" cy="91482"/>
                  </a:xfrm>
                  <a:custGeom>
                    <a:avLst/>
                    <a:gdLst>
                      <a:gd name="connsiteX0" fmla="*/ 0 w 204746"/>
                      <a:gd name="connsiteY0" fmla="*/ 91483 h 91482"/>
                      <a:gd name="connsiteX1" fmla="*/ 204747 w 204746"/>
                      <a:gd name="connsiteY1" fmla="*/ 0 h 91482"/>
                    </a:gdLst>
                    <a:ahLst/>
                    <a:cxnLst>
                      <a:cxn ang="0">
                        <a:pos x="connsiteX0" y="connsiteY0"/>
                      </a:cxn>
                      <a:cxn ang="0">
                        <a:pos x="connsiteX1" y="connsiteY1"/>
                      </a:cxn>
                    </a:cxnLst>
                    <a:rect l="l" t="t" r="r" b="b"/>
                    <a:pathLst>
                      <a:path w="204746" h="91482">
                        <a:moveTo>
                          <a:pt x="0" y="91483"/>
                        </a:moveTo>
                        <a:lnTo>
                          <a:pt x="204747" y="0"/>
                        </a:lnTo>
                      </a:path>
                    </a:pathLst>
                  </a:custGeom>
                  <a:ln w="2249"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34" name="图形 349"/>
                <p:cNvGrpSpPr/>
                <p:nvPr/>
              </p:nvGrpSpPr>
              <p:grpSpPr>
                <a:xfrm>
                  <a:off x="12138508" y="3478677"/>
                  <a:ext cx="816048" cy="540892"/>
                  <a:chOff x="10087976" y="3583123"/>
                  <a:chExt cx="816048" cy="540892"/>
                </a:xfrm>
              </p:grpSpPr>
              <p:sp>
                <p:nvSpPr>
                  <p:cNvPr id="1048818" name="任意多边形: 形状 368"/>
                  <p:cNvSpPr/>
                  <p:nvPr/>
                </p:nvSpPr>
                <p:spPr>
                  <a:xfrm rot="-588650">
                    <a:off x="10118080" y="3644460"/>
                    <a:ext cx="755839" cy="418216"/>
                  </a:xfrm>
                  <a:custGeom>
                    <a:avLst/>
                    <a:gdLst>
                      <a:gd name="connsiteX0" fmla="*/ 0 w 755839"/>
                      <a:gd name="connsiteY0" fmla="*/ 0 h 418216"/>
                      <a:gd name="connsiteX1" fmla="*/ 755840 w 755839"/>
                      <a:gd name="connsiteY1" fmla="*/ 0 h 418216"/>
                      <a:gd name="connsiteX2" fmla="*/ 755840 w 755839"/>
                      <a:gd name="connsiteY2" fmla="*/ 418217 h 418216"/>
                      <a:gd name="connsiteX3" fmla="*/ 0 w 755839"/>
                      <a:gd name="connsiteY3" fmla="*/ 418217 h 418216"/>
                    </a:gdLst>
                    <a:ahLst/>
                    <a:cxnLst>
                      <a:cxn ang="0">
                        <a:pos x="connsiteX0" y="connsiteY0"/>
                      </a:cxn>
                      <a:cxn ang="0">
                        <a:pos x="connsiteX1" y="connsiteY1"/>
                      </a:cxn>
                      <a:cxn ang="0">
                        <a:pos x="connsiteX2" y="connsiteY2"/>
                      </a:cxn>
                      <a:cxn ang="0">
                        <a:pos x="connsiteX3" y="connsiteY3"/>
                      </a:cxn>
                    </a:cxnLst>
                    <a:rect l="l" t="t" r="r" b="b"/>
                    <a:pathLst>
                      <a:path w="755839" h="418216">
                        <a:moveTo>
                          <a:pt x="0" y="0"/>
                        </a:moveTo>
                        <a:lnTo>
                          <a:pt x="755840" y="0"/>
                        </a:lnTo>
                        <a:lnTo>
                          <a:pt x="755840" y="418217"/>
                        </a:lnTo>
                        <a:lnTo>
                          <a:pt x="0" y="418217"/>
                        </a:lnTo>
                        <a:close/>
                      </a:path>
                    </a:pathLst>
                  </a:custGeom>
                  <a:solidFill>
                    <a:srgbClr val="000000"/>
                  </a:solidFill>
                  <a:ln w="1622" cap="flat">
                    <a:solidFill>
                      <a:srgbClr val="999999"/>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19" name="任意多边形: 形状 369"/>
                  <p:cNvSpPr/>
                  <p:nvPr/>
                </p:nvSpPr>
                <p:spPr>
                  <a:xfrm rot="-588650">
                    <a:off x="10162734" y="3690203"/>
                    <a:ext cx="666533" cy="326731"/>
                  </a:xfrm>
                  <a:custGeom>
                    <a:avLst/>
                    <a:gdLst>
                      <a:gd name="connsiteX0" fmla="*/ 0 w 666533"/>
                      <a:gd name="connsiteY0" fmla="*/ 0 h 326731"/>
                      <a:gd name="connsiteX1" fmla="*/ 666533 w 666533"/>
                      <a:gd name="connsiteY1" fmla="*/ 0 h 326731"/>
                      <a:gd name="connsiteX2" fmla="*/ 666533 w 666533"/>
                      <a:gd name="connsiteY2" fmla="*/ 326732 h 326731"/>
                      <a:gd name="connsiteX3" fmla="*/ 0 w 666533"/>
                      <a:gd name="connsiteY3" fmla="*/ 326732 h 326731"/>
                    </a:gdLst>
                    <a:ahLst/>
                    <a:cxnLst>
                      <a:cxn ang="0">
                        <a:pos x="connsiteX0" y="connsiteY0"/>
                      </a:cxn>
                      <a:cxn ang="0">
                        <a:pos x="connsiteX1" y="connsiteY1"/>
                      </a:cxn>
                      <a:cxn ang="0">
                        <a:pos x="connsiteX2" y="connsiteY2"/>
                      </a:cxn>
                      <a:cxn ang="0">
                        <a:pos x="connsiteX3" y="connsiteY3"/>
                      </a:cxn>
                    </a:cxnLst>
                    <a:rect l="l" t="t" r="r" b="b"/>
                    <a:pathLst>
                      <a:path w="666533" h="326731">
                        <a:moveTo>
                          <a:pt x="0" y="0"/>
                        </a:moveTo>
                        <a:lnTo>
                          <a:pt x="666533" y="0"/>
                        </a:lnTo>
                        <a:lnTo>
                          <a:pt x="666533" y="326732"/>
                        </a:lnTo>
                        <a:lnTo>
                          <a:pt x="0" y="326732"/>
                        </a:lnTo>
                        <a:close/>
                      </a:path>
                    </a:pathLst>
                  </a:custGeom>
                  <a:solidFill>
                    <a:srgbClr val="F2F2F2"/>
                  </a:solidFill>
                  <a:ln w="1346" cap="flat">
                    <a:solidFill>
                      <a:srgbClr val="999999"/>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35" name="组合 420"/>
                <p:cNvGrpSpPr/>
                <p:nvPr/>
              </p:nvGrpSpPr>
              <p:grpSpPr>
                <a:xfrm>
                  <a:off x="6935640" y="5147660"/>
                  <a:ext cx="1026408" cy="1313923"/>
                  <a:chOff x="6993866" y="5725956"/>
                  <a:chExt cx="630616" cy="807263"/>
                </a:xfrm>
              </p:grpSpPr>
              <p:grpSp>
                <p:nvGrpSpPr>
                  <p:cNvPr id="136" name="图形 349"/>
                  <p:cNvGrpSpPr/>
                  <p:nvPr/>
                </p:nvGrpSpPr>
                <p:grpSpPr>
                  <a:xfrm>
                    <a:off x="7036166" y="5923552"/>
                    <a:ext cx="588316" cy="609667"/>
                    <a:chOff x="6682834" y="4200593"/>
                    <a:chExt cx="588316" cy="609667"/>
                  </a:xfrm>
                </p:grpSpPr>
                <p:sp>
                  <p:nvSpPr>
                    <p:cNvPr id="1048820" name="任意多边形: 形状 374"/>
                    <p:cNvSpPr/>
                    <p:nvPr/>
                  </p:nvSpPr>
                  <p:spPr>
                    <a:xfrm rot="-2598862">
                      <a:off x="6783460" y="4292510"/>
                      <a:ext cx="387711" cy="445432"/>
                    </a:xfrm>
                    <a:custGeom>
                      <a:avLst/>
                      <a:gdLst>
                        <a:gd name="connsiteX0" fmla="*/ 0 w 387711"/>
                        <a:gd name="connsiteY0" fmla="*/ 0 h 445432"/>
                        <a:gd name="connsiteX1" fmla="*/ 387712 w 387711"/>
                        <a:gd name="connsiteY1" fmla="*/ 0 h 445432"/>
                        <a:gd name="connsiteX2" fmla="*/ 387712 w 387711"/>
                        <a:gd name="connsiteY2" fmla="*/ 445433 h 445432"/>
                        <a:gd name="connsiteX3" fmla="*/ 0 w 387711"/>
                        <a:gd name="connsiteY3" fmla="*/ 445433 h 445432"/>
                      </a:gdLst>
                      <a:ahLst/>
                      <a:cxnLst>
                        <a:cxn ang="0">
                          <a:pos x="connsiteX0" y="connsiteY0"/>
                        </a:cxn>
                        <a:cxn ang="0">
                          <a:pos x="connsiteX1" y="connsiteY1"/>
                        </a:cxn>
                        <a:cxn ang="0">
                          <a:pos x="connsiteX2" y="connsiteY2"/>
                        </a:cxn>
                        <a:cxn ang="0">
                          <a:pos x="connsiteX3" y="connsiteY3"/>
                        </a:cxn>
                      </a:cxnLst>
                      <a:rect l="l" t="t" r="r" b="b"/>
                      <a:pathLst>
                        <a:path w="387711" h="445432">
                          <a:moveTo>
                            <a:pt x="0" y="0"/>
                          </a:moveTo>
                          <a:lnTo>
                            <a:pt x="387712" y="0"/>
                          </a:lnTo>
                          <a:lnTo>
                            <a:pt x="387712" y="445433"/>
                          </a:lnTo>
                          <a:lnTo>
                            <a:pt x="0" y="445433"/>
                          </a:lnTo>
                          <a:close/>
                        </a:path>
                      </a:pathLst>
                    </a:custGeom>
                    <a:solidFill>
                      <a:srgbClr val="F2F2F2"/>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21" name="任意多边形: 形状 375"/>
                    <p:cNvSpPr/>
                    <p:nvPr/>
                  </p:nvSpPr>
                  <p:spPr>
                    <a:xfrm rot="-2598862">
                      <a:off x="6778094" y="4294914"/>
                      <a:ext cx="387711" cy="430185"/>
                    </a:xfrm>
                    <a:custGeom>
                      <a:avLst/>
                      <a:gdLst>
                        <a:gd name="connsiteX0" fmla="*/ 0 w 387711"/>
                        <a:gd name="connsiteY0" fmla="*/ 0 h 430185"/>
                        <a:gd name="connsiteX1" fmla="*/ 387712 w 387711"/>
                        <a:gd name="connsiteY1" fmla="*/ 0 h 430185"/>
                        <a:gd name="connsiteX2" fmla="*/ 387712 w 387711"/>
                        <a:gd name="connsiteY2" fmla="*/ 430186 h 430185"/>
                        <a:gd name="connsiteX3" fmla="*/ 0 w 387711"/>
                        <a:gd name="connsiteY3" fmla="*/ 430186 h 430185"/>
                      </a:gdLst>
                      <a:ahLst/>
                      <a:cxnLst>
                        <a:cxn ang="0">
                          <a:pos x="connsiteX0" y="connsiteY0"/>
                        </a:cxn>
                        <a:cxn ang="0">
                          <a:pos x="connsiteX1" y="connsiteY1"/>
                        </a:cxn>
                        <a:cxn ang="0">
                          <a:pos x="connsiteX2" y="connsiteY2"/>
                        </a:cxn>
                        <a:cxn ang="0">
                          <a:pos x="connsiteX3" y="connsiteY3"/>
                        </a:cxn>
                      </a:cxnLst>
                      <a:rect l="l" t="t" r="r" b="b"/>
                      <a:pathLst>
                        <a:path w="387711" h="430185">
                          <a:moveTo>
                            <a:pt x="0" y="0"/>
                          </a:moveTo>
                          <a:lnTo>
                            <a:pt x="387712" y="0"/>
                          </a:lnTo>
                          <a:lnTo>
                            <a:pt x="387712" y="430186"/>
                          </a:lnTo>
                          <a:lnTo>
                            <a:pt x="0" y="430186"/>
                          </a:lnTo>
                          <a:close/>
                        </a:path>
                      </a:pathLst>
                    </a:custGeom>
                    <a:solidFill>
                      <a:srgbClr val="CCCCCC"/>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22" name="任意多边形: 形状 376"/>
                    <p:cNvSpPr/>
                    <p:nvPr/>
                  </p:nvSpPr>
                  <p:spPr>
                    <a:xfrm rot="-2902616">
                      <a:off x="6789835" y="4260403"/>
                      <a:ext cx="361559" cy="448682"/>
                    </a:xfrm>
                    <a:custGeom>
                      <a:avLst/>
                      <a:gdLst>
                        <a:gd name="connsiteX0" fmla="*/ 0 w 361559"/>
                        <a:gd name="connsiteY0" fmla="*/ 0 h 448682"/>
                        <a:gd name="connsiteX1" fmla="*/ 361560 w 361559"/>
                        <a:gd name="connsiteY1" fmla="*/ 0 h 448682"/>
                        <a:gd name="connsiteX2" fmla="*/ 361560 w 361559"/>
                        <a:gd name="connsiteY2" fmla="*/ 448682 h 448682"/>
                        <a:gd name="connsiteX3" fmla="*/ 0 w 361559"/>
                        <a:gd name="connsiteY3" fmla="*/ 448682 h 448682"/>
                      </a:gdLst>
                      <a:ahLst/>
                      <a:cxnLst>
                        <a:cxn ang="0">
                          <a:pos x="connsiteX0" y="connsiteY0"/>
                        </a:cxn>
                        <a:cxn ang="0">
                          <a:pos x="connsiteX1" y="connsiteY1"/>
                        </a:cxn>
                        <a:cxn ang="0">
                          <a:pos x="connsiteX2" y="connsiteY2"/>
                        </a:cxn>
                        <a:cxn ang="0">
                          <a:pos x="connsiteX3" y="connsiteY3"/>
                        </a:cxn>
                      </a:cxnLst>
                      <a:rect l="l" t="t" r="r" b="b"/>
                      <a:pathLst>
                        <a:path w="361559" h="448682">
                          <a:moveTo>
                            <a:pt x="0" y="0"/>
                          </a:moveTo>
                          <a:lnTo>
                            <a:pt x="361560" y="0"/>
                          </a:lnTo>
                          <a:lnTo>
                            <a:pt x="361560" y="448682"/>
                          </a:lnTo>
                          <a:lnTo>
                            <a:pt x="0" y="448682"/>
                          </a:lnTo>
                          <a:close/>
                        </a:path>
                      </a:pathLst>
                    </a:custGeom>
                    <a:solidFill>
                      <a:srgbClr val="F2F2F2"/>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23" name="任意多边形: 形状 377"/>
                    <p:cNvSpPr/>
                    <p:nvPr/>
                  </p:nvSpPr>
                  <p:spPr>
                    <a:xfrm rot="-2902616">
                      <a:off x="6746533" y="4293444"/>
                      <a:ext cx="124149" cy="70787"/>
                    </a:xfrm>
                    <a:custGeom>
                      <a:avLst/>
                      <a:gdLst>
                        <a:gd name="connsiteX0" fmla="*/ 0 w 124149"/>
                        <a:gd name="connsiteY0" fmla="*/ 0 h 70787"/>
                        <a:gd name="connsiteX1" fmla="*/ 124150 w 124149"/>
                        <a:gd name="connsiteY1" fmla="*/ 0 h 70787"/>
                        <a:gd name="connsiteX2" fmla="*/ 124150 w 124149"/>
                        <a:gd name="connsiteY2" fmla="*/ 70787 h 70787"/>
                        <a:gd name="connsiteX3" fmla="*/ 0 w 124149"/>
                        <a:gd name="connsiteY3" fmla="*/ 70787 h 70787"/>
                      </a:gdLst>
                      <a:ahLst/>
                      <a:cxnLst>
                        <a:cxn ang="0">
                          <a:pos x="connsiteX0" y="connsiteY0"/>
                        </a:cxn>
                        <a:cxn ang="0">
                          <a:pos x="connsiteX1" y="connsiteY1"/>
                        </a:cxn>
                        <a:cxn ang="0">
                          <a:pos x="connsiteX2" y="connsiteY2"/>
                        </a:cxn>
                        <a:cxn ang="0">
                          <a:pos x="connsiteX3" y="connsiteY3"/>
                        </a:cxn>
                      </a:cxnLst>
                      <a:rect l="l" t="t" r="r" b="b"/>
                      <a:pathLst>
                        <a:path w="124149" h="70787">
                          <a:moveTo>
                            <a:pt x="0" y="0"/>
                          </a:moveTo>
                          <a:lnTo>
                            <a:pt x="124150" y="0"/>
                          </a:lnTo>
                          <a:lnTo>
                            <a:pt x="124150" y="70787"/>
                          </a:lnTo>
                          <a:lnTo>
                            <a:pt x="0" y="70787"/>
                          </a:lnTo>
                          <a:close/>
                        </a:path>
                      </a:pathLst>
                    </a:custGeom>
                    <a:solidFill>
                      <a:srgbClr val="000000"/>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24" name="任意多边形: 形状 378"/>
                    <p:cNvSpPr/>
                    <p:nvPr/>
                  </p:nvSpPr>
                  <p:spPr>
                    <a:xfrm>
                      <a:off x="6823499" y="4341700"/>
                      <a:ext cx="124155" cy="138313"/>
                    </a:xfrm>
                    <a:custGeom>
                      <a:avLst/>
                      <a:gdLst>
                        <a:gd name="connsiteX0" fmla="*/ 0 w 124155"/>
                        <a:gd name="connsiteY0" fmla="*/ 138313 h 138313"/>
                        <a:gd name="connsiteX1" fmla="*/ 124155 w 124155"/>
                        <a:gd name="connsiteY1" fmla="*/ 0 h 138313"/>
                      </a:gdLst>
                      <a:ahLst/>
                      <a:cxnLst>
                        <a:cxn ang="0">
                          <a:pos x="connsiteX0" y="connsiteY0"/>
                        </a:cxn>
                        <a:cxn ang="0">
                          <a:pos x="connsiteX1" y="connsiteY1"/>
                        </a:cxn>
                      </a:cxnLst>
                      <a:rect l="l" t="t" r="r" b="b"/>
                      <a:pathLst>
                        <a:path w="124155" h="138313">
                          <a:moveTo>
                            <a:pt x="0" y="138313"/>
                          </a:moveTo>
                          <a:lnTo>
                            <a:pt x="124155" y="0"/>
                          </a:lnTo>
                        </a:path>
                      </a:pathLst>
                    </a:custGeom>
                    <a:ln w="2719" cap="flat">
                      <a:solidFill>
                        <a:srgbClr val="666666"/>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25" name="任意多边形: 形状 379"/>
                    <p:cNvSpPr/>
                    <p:nvPr/>
                  </p:nvSpPr>
                  <p:spPr>
                    <a:xfrm>
                      <a:off x="6869240" y="4380907"/>
                      <a:ext cx="123065" cy="139402"/>
                    </a:xfrm>
                    <a:custGeom>
                      <a:avLst/>
                      <a:gdLst>
                        <a:gd name="connsiteX0" fmla="*/ 0 w 123065"/>
                        <a:gd name="connsiteY0" fmla="*/ 139402 h 139402"/>
                        <a:gd name="connsiteX1" fmla="*/ 123066 w 123065"/>
                        <a:gd name="connsiteY1" fmla="*/ 0 h 139402"/>
                      </a:gdLst>
                      <a:ahLst/>
                      <a:cxnLst>
                        <a:cxn ang="0">
                          <a:pos x="connsiteX0" y="connsiteY0"/>
                        </a:cxn>
                        <a:cxn ang="0">
                          <a:pos x="connsiteX1" y="connsiteY1"/>
                        </a:cxn>
                      </a:cxnLst>
                      <a:rect l="l" t="t" r="r" b="b"/>
                      <a:pathLst>
                        <a:path w="123065" h="139402">
                          <a:moveTo>
                            <a:pt x="0" y="139402"/>
                          </a:moveTo>
                          <a:lnTo>
                            <a:pt x="123066" y="0"/>
                          </a:lnTo>
                        </a:path>
                      </a:pathLst>
                    </a:custGeom>
                    <a:ln w="2719" cap="flat">
                      <a:solidFill>
                        <a:srgbClr val="666666"/>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26" name="任意多边形: 形状 380"/>
                    <p:cNvSpPr/>
                    <p:nvPr/>
                  </p:nvSpPr>
                  <p:spPr>
                    <a:xfrm>
                      <a:off x="6908447" y="4415758"/>
                      <a:ext cx="123065" cy="139402"/>
                    </a:xfrm>
                    <a:custGeom>
                      <a:avLst/>
                      <a:gdLst>
                        <a:gd name="connsiteX0" fmla="*/ 0 w 123065"/>
                        <a:gd name="connsiteY0" fmla="*/ 139402 h 139402"/>
                        <a:gd name="connsiteX1" fmla="*/ 123066 w 123065"/>
                        <a:gd name="connsiteY1" fmla="*/ 0 h 139402"/>
                      </a:gdLst>
                      <a:ahLst/>
                      <a:cxnLst>
                        <a:cxn ang="0">
                          <a:pos x="connsiteX0" y="connsiteY0"/>
                        </a:cxn>
                        <a:cxn ang="0">
                          <a:pos x="connsiteX1" y="connsiteY1"/>
                        </a:cxn>
                      </a:cxnLst>
                      <a:rect l="l" t="t" r="r" b="b"/>
                      <a:pathLst>
                        <a:path w="123065" h="139402">
                          <a:moveTo>
                            <a:pt x="0" y="139402"/>
                          </a:moveTo>
                          <a:lnTo>
                            <a:pt x="123066" y="0"/>
                          </a:lnTo>
                        </a:path>
                      </a:pathLst>
                    </a:custGeom>
                    <a:ln w="2719" cap="flat">
                      <a:solidFill>
                        <a:srgbClr val="666666"/>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37" name="图形 349"/>
                  <p:cNvGrpSpPr/>
                  <p:nvPr/>
                </p:nvGrpSpPr>
                <p:grpSpPr>
                  <a:xfrm>
                    <a:off x="6993866" y="5725956"/>
                    <a:ext cx="224350" cy="224350"/>
                    <a:chOff x="6640534" y="4002997"/>
                    <a:chExt cx="224350" cy="224350"/>
                  </a:xfrm>
                </p:grpSpPr>
                <p:sp>
                  <p:nvSpPr>
                    <p:cNvPr id="1048827" name="任意多边形: 形状 387"/>
                    <p:cNvSpPr/>
                    <p:nvPr/>
                  </p:nvSpPr>
                  <p:spPr>
                    <a:xfrm>
                      <a:off x="6640534" y="4002997"/>
                      <a:ext cx="224350" cy="224350"/>
                    </a:xfrm>
                    <a:custGeom>
                      <a:avLst/>
                      <a:gdLst>
                        <a:gd name="connsiteX0" fmla="*/ 224350 w 224350"/>
                        <a:gd name="connsiteY0" fmla="*/ 112175 h 224350"/>
                        <a:gd name="connsiteX1" fmla="*/ 112175 w 224350"/>
                        <a:gd name="connsiteY1" fmla="*/ 224350 h 224350"/>
                        <a:gd name="connsiteX2" fmla="*/ 0 w 224350"/>
                        <a:gd name="connsiteY2" fmla="*/ 112175 h 224350"/>
                        <a:gd name="connsiteX3" fmla="*/ 112175 w 224350"/>
                        <a:gd name="connsiteY3" fmla="*/ 0 h 224350"/>
                        <a:gd name="connsiteX4" fmla="*/ 224350 w 224350"/>
                        <a:gd name="connsiteY4" fmla="*/ 112175 h 2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0" h="224350">
                          <a:moveTo>
                            <a:pt x="224350" y="112175"/>
                          </a:moveTo>
                          <a:cubicBezTo>
                            <a:pt x="224350" y="174128"/>
                            <a:pt x="174128" y="224350"/>
                            <a:pt x="112175" y="224350"/>
                          </a:cubicBezTo>
                          <a:cubicBezTo>
                            <a:pt x="50223" y="224350"/>
                            <a:pt x="0" y="174128"/>
                            <a:pt x="0" y="112175"/>
                          </a:cubicBezTo>
                          <a:cubicBezTo>
                            <a:pt x="0" y="50223"/>
                            <a:pt x="50223" y="0"/>
                            <a:pt x="112175" y="0"/>
                          </a:cubicBezTo>
                          <a:cubicBezTo>
                            <a:pt x="174128" y="0"/>
                            <a:pt x="224350" y="50223"/>
                            <a:pt x="224350" y="112175"/>
                          </a:cubicBezTo>
                          <a:close/>
                        </a:path>
                      </a:pathLst>
                    </a:custGeom>
                    <a:solidFill>
                      <a:srgbClr val="FFFFFF"/>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28" name="任意多边形: 形状 388"/>
                    <p:cNvSpPr/>
                    <p:nvPr/>
                  </p:nvSpPr>
                  <p:spPr>
                    <a:xfrm>
                      <a:off x="6681177" y="4163091"/>
                      <a:ext cx="36681" cy="35592"/>
                    </a:xfrm>
                    <a:custGeom>
                      <a:avLst/>
                      <a:gdLst>
                        <a:gd name="connsiteX0" fmla="*/ 7276 w 36681"/>
                        <a:gd name="connsiteY0" fmla="*/ 30494 h 35592"/>
                        <a:gd name="connsiteX1" fmla="*/ 36681 w 36681"/>
                        <a:gd name="connsiteY1" fmla="*/ 28316 h 35592"/>
                        <a:gd name="connsiteX2" fmla="*/ 5098 w 36681"/>
                        <a:gd name="connsiteY2" fmla="*/ 0 h 35592"/>
                        <a:gd name="connsiteX3" fmla="*/ 7276 w 36681"/>
                        <a:gd name="connsiteY3" fmla="*/ 30494 h 35592"/>
                      </a:gdLst>
                      <a:ahLst/>
                      <a:cxnLst>
                        <a:cxn ang="0">
                          <a:pos x="connsiteX0" y="connsiteY0"/>
                        </a:cxn>
                        <a:cxn ang="0">
                          <a:pos x="connsiteX1" y="connsiteY1"/>
                        </a:cxn>
                        <a:cxn ang="0">
                          <a:pos x="connsiteX2" y="connsiteY2"/>
                        </a:cxn>
                        <a:cxn ang="0">
                          <a:pos x="connsiteX3" y="connsiteY3"/>
                        </a:cxn>
                      </a:cxnLst>
                      <a:rect l="l" t="t" r="r" b="b"/>
                      <a:pathLst>
                        <a:path w="36681" h="35592">
                          <a:moveTo>
                            <a:pt x="7276" y="30494"/>
                          </a:moveTo>
                          <a:cubicBezTo>
                            <a:pt x="15989" y="38118"/>
                            <a:pt x="29058" y="37029"/>
                            <a:pt x="36681" y="28316"/>
                          </a:cubicBezTo>
                          <a:lnTo>
                            <a:pt x="5098" y="0"/>
                          </a:lnTo>
                          <a:cubicBezTo>
                            <a:pt x="-2525" y="9802"/>
                            <a:pt x="-1436" y="22871"/>
                            <a:pt x="7276" y="30494"/>
                          </a:cubicBezTo>
                          <a:close/>
                        </a:path>
                      </a:pathLst>
                    </a:custGeom>
                    <a:solidFill>
                      <a:srgbClr val="B3B3B3"/>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29" name="任意多边形: 形状 389"/>
                    <p:cNvSpPr/>
                    <p:nvPr/>
                  </p:nvSpPr>
                  <p:spPr>
                    <a:xfrm>
                      <a:off x="6668850" y="4031313"/>
                      <a:ext cx="167718" cy="167718"/>
                    </a:xfrm>
                    <a:custGeom>
                      <a:avLst/>
                      <a:gdLst>
                        <a:gd name="connsiteX0" fmla="*/ 167718 w 167718"/>
                        <a:gd name="connsiteY0" fmla="*/ 83859 h 167718"/>
                        <a:gd name="connsiteX1" fmla="*/ 83859 w 167718"/>
                        <a:gd name="connsiteY1" fmla="*/ 167718 h 167718"/>
                        <a:gd name="connsiteX2" fmla="*/ 0 w 167718"/>
                        <a:gd name="connsiteY2" fmla="*/ 83859 h 167718"/>
                        <a:gd name="connsiteX3" fmla="*/ 83859 w 167718"/>
                        <a:gd name="connsiteY3" fmla="*/ 0 h 167718"/>
                        <a:gd name="connsiteX4" fmla="*/ 167718 w 167718"/>
                        <a:gd name="connsiteY4" fmla="*/ 83859 h 167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18" h="167718">
                          <a:moveTo>
                            <a:pt x="167718" y="83859"/>
                          </a:moveTo>
                          <a:cubicBezTo>
                            <a:pt x="167718" y="130173"/>
                            <a:pt x="130173" y="167718"/>
                            <a:pt x="83859" y="167718"/>
                          </a:cubicBezTo>
                          <a:cubicBezTo>
                            <a:pt x="37545" y="167718"/>
                            <a:pt x="0" y="130173"/>
                            <a:pt x="0" y="83859"/>
                          </a:cubicBezTo>
                          <a:cubicBezTo>
                            <a:pt x="0" y="37545"/>
                            <a:pt x="37545" y="0"/>
                            <a:pt x="83859" y="0"/>
                          </a:cubicBezTo>
                          <a:cubicBezTo>
                            <a:pt x="130173" y="0"/>
                            <a:pt x="167718" y="37545"/>
                            <a:pt x="167718" y="83859"/>
                          </a:cubicBezTo>
                          <a:close/>
                        </a:path>
                      </a:pathLst>
                    </a:custGeom>
                    <a:solidFill>
                      <a:srgbClr val="CCCCCC"/>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30" name="任意多边形: 形状 390"/>
                    <p:cNvSpPr/>
                    <p:nvPr/>
                  </p:nvSpPr>
                  <p:spPr>
                    <a:xfrm>
                      <a:off x="6681919" y="4044382"/>
                      <a:ext cx="141580" cy="141580"/>
                    </a:xfrm>
                    <a:custGeom>
                      <a:avLst/>
                      <a:gdLst>
                        <a:gd name="connsiteX0" fmla="*/ 141580 w 141580"/>
                        <a:gd name="connsiteY0" fmla="*/ 70790 h 141580"/>
                        <a:gd name="connsiteX1" fmla="*/ 70790 w 141580"/>
                        <a:gd name="connsiteY1" fmla="*/ 141580 h 141580"/>
                        <a:gd name="connsiteX2" fmla="*/ 0 w 141580"/>
                        <a:gd name="connsiteY2" fmla="*/ 70790 h 141580"/>
                        <a:gd name="connsiteX3" fmla="*/ 70790 w 141580"/>
                        <a:gd name="connsiteY3" fmla="*/ 0 h 141580"/>
                        <a:gd name="connsiteX4" fmla="*/ 141580 w 141580"/>
                        <a:gd name="connsiteY4" fmla="*/ 70790 h 141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80" h="141580">
                          <a:moveTo>
                            <a:pt x="141580" y="70790"/>
                          </a:moveTo>
                          <a:cubicBezTo>
                            <a:pt x="141580" y="109886"/>
                            <a:pt x="109887" y="141580"/>
                            <a:pt x="70790" y="141580"/>
                          </a:cubicBezTo>
                          <a:cubicBezTo>
                            <a:pt x="31694" y="141580"/>
                            <a:pt x="0" y="109886"/>
                            <a:pt x="0" y="70790"/>
                          </a:cubicBezTo>
                          <a:cubicBezTo>
                            <a:pt x="0" y="31694"/>
                            <a:pt x="31694" y="0"/>
                            <a:pt x="70790" y="0"/>
                          </a:cubicBezTo>
                          <a:cubicBezTo>
                            <a:pt x="109887" y="0"/>
                            <a:pt x="141580" y="31694"/>
                            <a:pt x="141580" y="70790"/>
                          </a:cubicBezTo>
                          <a:close/>
                        </a:path>
                      </a:pathLst>
                    </a:custGeom>
                    <a:solidFill>
                      <a:srgbClr val="754C24"/>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38" name="图形 349"/>
                <p:cNvGrpSpPr/>
                <p:nvPr/>
              </p:nvGrpSpPr>
              <p:grpSpPr>
                <a:xfrm rot="4564224">
                  <a:off x="12222125" y="3498453"/>
                  <a:ext cx="755948" cy="696882"/>
                  <a:chOff x="11290623" y="3654870"/>
                  <a:chExt cx="755948" cy="696882"/>
                </a:xfrm>
              </p:grpSpPr>
              <p:sp>
                <p:nvSpPr>
                  <p:cNvPr id="1048831" name="任意多边形: 形状 395"/>
                  <p:cNvSpPr/>
                  <p:nvPr/>
                </p:nvSpPr>
                <p:spPr>
                  <a:xfrm rot="-6549907">
                    <a:off x="11407211" y="3694005"/>
                    <a:ext cx="522771" cy="618612"/>
                  </a:xfrm>
                  <a:custGeom>
                    <a:avLst/>
                    <a:gdLst>
                      <a:gd name="connsiteX0" fmla="*/ 0 w 522771"/>
                      <a:gd name="connsiteY0" fmla="*/ 0 h 618612"/>
                      <a:gd name="connsiteX1" fmla="*/ 522771 w 522771"/>
                      <a:gd name="connsiteY1" fmla="*/ 0 h 618612"/>
                      <a:gd name="connsiteX2" fmla="*/ 522771 w 522771"/>
                      <a:gd name="connsiteY2" fmla="*/ 618613 h 618612"/>
                      <a:gd name="connsiteX3" fmla="*/ 0 w 522771"/>
                      <a:gd name="connsiteY3" fmla="*/ 618613 h 618612"/>
                    </a:gdLst>
                    <a:ahLst/>
                    <a:cxnLst>
                      <a:cxn ang="0">
                        <a:pos x="connsiteX0" y="connsiteY0"/>
                      </a:cxn>
                      <a:cxn ang="0">
                        <a:pos x="connsiteX1" y="connsiteY1"/>
                      </a:cxn>
                      <a:cxn ang="0">
                        <a:pos x="connsiteX2" y="connsiteY2"/>
                      </a:cxn>
                      <a:cxn ang="0">
                        <a:pos x="connsiteX3" y="connsiteY3"/>
                      </a:cxn>
                    </a:cxnLst>
                    <a:rect l="l" t="t" r="r" b="b"/>
                    <a:pathLst>
                      <a:path w="522771" h="618612">
                        <a:moveTo>
                          <a:pt x="0" y="0"/>
                        </a:moveTo>
                        <a:lnTo>
                          <a:pt x="522771" y="0"/>
                        </a:lnTo>
                        <a:lnTo>
                          <a:pt x="522771" y="618613"/>
                        </a:lnTo>
                        <a:lnTo>
                          <a:pt x="0" y="618613"/>
                        </a:lnTo>
                        <a:close/>
                      </a:path>
                    </a:pathLst>
                  </a:custGeom>
                  <a:solidFill>
                    <a:srgbClr val="F2F2F2"/>
                  </a:solidFill>
                  <a:ln w="1387" cap="flat">
                    <a:solidFill>
                      <a:srgbClr val="999999"/>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39" name="图形 349"/>
                  <p:cNvGrpSpPr/>
                  <p:nvPr/>
                </p:nvGrpSpPr>
                <p:grpSpPr>
                  <a:xfrm>
                    <a:off x="11682083" y="3915218"/>
                    <a:ext cx="295649" cy="281060"/>
                    <a:chOff x="11682083" y="3915218"/>
                    <a:chExt cx="295649" cy="281060"/>
                  </a:xfrm>
                </p:grpSpPr>
                <p:sp>
                  <p:nvSpPr>
                    <p:cNvPr id="1048832" name="任意多边形: 形状 397"/>
                    <p:cNvSpPr/>
                    <p:nvPr/>
                  </p:nvSpPr>
                  <p:spPr>
                    <a:xfrm rot="-6549907">
                      <a:off x="11829642" y="4012666"/>
                      <a:ext cx="53366" cy="238514"/>
                    </a:xfrm>
                    <a:custGeom>
                      <a:avLst/>
                      <a:gdLst>
                        <a:gd name="connsiteX0" fmla="*/ 0 w 53366"/>
                        <a:gd name="connsiteY0" fmla="*/ 0 h 238514"/>
                        <a:gd name="connsiteX1" fmla="*/ 53366 w 53366"/>
                        <a:gd name="connsiteY1" fmla="*/ 0 h 238514"/>
                        <a:gd name="connsiteX2" fmla="*/ 53366 w 53366"/>
                        <a:gd name="connsiteY2" fmla="*/ 238514 h 238514"/>
                        <a:gd name="connsiteX3" fmla="*/ 0 w 53366"/>
                        <a:gd name="connsiteY3" fmla="*/ 238514 h 238514"/>
                      </a:gdLst>
                      <a:ahLst/>
                      <a:cxnLst>
                        <a:cxn ang="0">
                          <a:pos x="connsiteX0" y="connsiteY0"/>
                        </a:cxn>
                        <a:cxn ang="0">
                          <a:pos x="connsiteX1" y="connsiteY1"/>
                        </a:cxn>
                        <a:cxn ang="0">
                          <a:pos x="connsiteX2" y="connsiteY2"/>
                        </a:cxn>
                        <a:cxn ang="0">
                          <a:pos x="connsiteX3" y="connsiteY3"/>
                        </a:cxn>
                      </a:cxnLst>
                      <a:rect l="l" t="t" r="r" b="b"/>
                      <a:pathLst>
                        <a:path w="53366" h="238514">
                          <a:moveTo>
                            <a:pt x="0" y="0"/>
                          </a:moveTo>
                          <a:lnTo>
                            <a:pt x="53366" y="0"/>
                          </a:lnTo>
                          <a:lnTo>
                            <a:pt x="53366" y="238514"/>
                          </a:lnTo>
                          <a:lnTo>
                            <a:pt x="0" y="238514"/>
                          </a:lnTo>
                          <a:close/>
                        </a:path>
                      </a:pathLst>
                    </a:custGeom>
                    <a:solidFill>
                      <a:srgbClr val="FFC673"/>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33" name="任意多边形: 形状 398"/>
                    <p:cNvSpPr/>
                    <p:nvPr/>
                  </p:nvSpPr>
                  <p:spPr>
                    <a:xfrm rot="-6549907">
                      <a:off x="11842153" y="3984490"/>
                      <a:ext cx="53366" cy="173167"/>
                    </a:xfrm>
                    <a:custGeom>
                      <a:avLst/>
                      <a:gdLst>
                        <a:gd name="connsiteX0" fmla="*/ 0 w 53366"/>
                        <a:gd name="connsiteY0" fmla="*/ 0 h 173167"/>
                        <a:gd name="connsiteX1" fmla="*/ 53366 w 53366"/>
                        <a:gd name="connsiteY1" fmla="*/ 0 h 173167"/>
                        <a:gd name="connsiteX2" fmla="*/ 53366 w 53366"/>
                        <a:gd name="connsiteY2" fmla="*/ 173168 h 173167"/>
                        <a:gd name="connsiteX3" fmla="*/ 0 w 53366"/>
                        <a:gd name="connsiteY3" fmla="*/ 173168 h 173167"/>
                      </a:gdLst>
                      <a:ahLst/>
                      <a:cxnLst>
                        <a:cxn ang="0">
                          <a:pos x="connsiteX0" y="connsiteY0"/>
                        </a:cxn>
                        <a:cxn ang="0">
                          <a:pos x="connsiteX1" y="connsiteY1"/>
                        </a:cxn>
                        <a:cxn ang="0">
                          <a:pos x="connsiteX2" y="connsiteY2"/>
                        </a:cxn>
                        <a:cxn ang="0">
                          <a:pos x="connsiteX3" y="connsiteY3"/>
                        </a:cxn>
                      </a:cxnLst>
                      <a:rect l="l" t="t" r="r" b="b"/>
                      <a:pathLst>
                        <a:path w="53366" h="173167">
                          <a:moveTo>
                            <a:pt x="0" y="0"/>
                          </a:moveTo>
                          <a:lnTo>
                            <a:pt x="53366" y="0"/>
                          </a:lnTo>
                          <a:lnTo>
                            <a:pt x="53366" y="173168"/>
                          </a:lnTo>
                          <a:lnTo>
                            <a:pt x="0" y="173168"/>
                          </a:lnTo>
                          <a:close/>
                        </a:path>
                      </a:pathLst>
                    </a:custGeom>
                    <a:solidFill>
                      <a:srgbClr val="FBB03B"/>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34" name="任意多边形: 形状 399"/>
                    <p:cNvSpPr/>
                    <p:nvPr/>
                  </p:nvSpPr>
                  <p:spPr>
                    <a:xfrm rot="-6549907">
                      <a:off x="11785551" y="3905289"/>
                      <a:ext cx="53366" cy="257029"/>
                    </a:xfrm>
                    <a:custGeom>
                      <a:avLst/>
                      <a:gdLst>
                        <a:gd name="connsiteX0" fmla="*/ 0 w 53366"/>
                        <a:gd name="connsiteY0" fmla="*/ 0 h 257029"/>
                        <a:gd name="connsiteX1" fmla="*/ 53366 w 53366"/>
                        <a:gd name="connsiteY1" fmla="*/ 0 h 257029"/>
                        <a:gd name="connsiteX2" fmla="*/ 53366 w 53366"/>
                        <a:gd name="connsiteY2" fmla="*/ 257029 h 257029"/>
                        <a:gd name="connsiteX3" fmla="*/ 0 w 53366"/>
                        <a:gd name="connsiteY3" fmla="*/ 257029 h 257029"/>
                      </a:gdLst>
                      <a:ahLst/>
                      <a:cxnLst>
                        <a:cxn ang="0">
                          <a:pos x="connsiteX0" y="connsiteY0"/>
                        </a:cxn>
                        <a:cxn ang="0">
                          <a:pos x="connsiteX1" y="connsiteY1"/>
                        </a:cxn>
                        <a:cxn ang="0">
                          <a:pos x="connsiteX2" y="connsiteY2"/>
                        </a:cxn>
                        <a:cxn ang="0">
                          <a:pos x="connsiteX3" y="connsiteY3"/>
                        </a:cxn>
                      </a:cxnLst>
                      <a:rect l="l" t="t" r="r" b="b"/>
                      <a:pathLst>
                        <a:path w="53366" h="257029">
                          <a:moveTo>
                            <a:pt x="0" y="0"/>
                          </a:moveTo>
                          <a:lnTo>
                            <a:pt x="53366" y="0"/>
                          </a:lnTo>
                          <a:lnTo>
                            <a:pt x="53366" y="257029"/>
                          </a:lnTo>
                          <a:lnTo>
                            <a:pt x="0" y="257029"/>
                          </a:lnTo>
                          <a:close/>
                        </a:path>
                      </a:pathLst>
                    </a:custGeom>
                    <a:solidFill>
                      <a:srgbClr val="FFC673"/>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35" name="任意多边形: 形状 400"/>
                    <p:cNvSpPr/>
                    <p:nvPr/>
                  </p:nvSpPr>
                  <p:spPr>
                    <a:xfrm rot="-6549907">
                      <a:off x="11832868" y="3900187"/>
                      <a:ext cx="53366" cy="119801"/>
                    </a:xfrm>
                    <a:custGeom>
                      <a:avLst/>
                      <a:gdLst>
                        <a:gd name="connsiteX0" fmla="*/ 0 w 53366"/>
                        <a:gd name="connsiteY0" fmla="*/ 0 h 119801"/>
                        <a:gd name="connsiteX1" fmla="*/ 53366 w 53366"/>
                        <a:gd name="connsiteY1" fmla="*/ 0 h 119801"/>
                        <a:gd name="connsiteX2" fmla="*/ 53366 w 53366"/>
                        <a:gd name="connsiteY2" fmla="*/ 119802 h 119801"/>
                        <a:gd name="connsiteX3" fmla="*/ 0 w 53366"/>
                        <a:gd name="connsiteY3" fmla="*/ 119802 h 119801"/>
                      </a:gdLst>
                      <a:ahLst/>
                      <a:cxnLst>
                        <a:cxn ang="0">
                          <a:pos x="connsiteX0" y="connsiteY0"/>
                        </a:cxn>
                        <a:cxn ang="0">
                          <a:pos x="connsiteX1" y="connsiteY1"/>
                        </a:cxn>
                        <a:cxn ang="0">
                          <a:pos x="connsiteX2" y="connsiteY2"/>
                        </a:cxn>
                        <a:cxn ang="0">
                          <a:pos x="connsiteX3" y="connsiteY3"/>
                        </a:cxn>
                      </a:cxnLst>
                      <a:rect l="l" t="t" r="r" b="b"/>
                      <a:pathLst>
                        <a:path w="53366" h="119801">
                          <a:moveTo>
                            <a:pt x="0" y="0"/>
                          </a:moveTo>
                          <a:lnTo>
                            <a:pt x="53366" y="0"/>
                          </a:lnTo>
                          <a:lnTo>
                            <a:pt x="53366" y="119802"/>
                          </a:lnTo>
                          <a:lnTo>
                            <a:pt x="0" y="119802"/>
                          </a:lnTo>
                          <a:close/>
                        </a:path>
                      </a:pathLst>
                    </a:custGeom>
                    <a:solidFill>
                      <a:srgbClr val="FBB03B"/>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0" name="图形 349"/>
                  <p:cNvGrpSpPr/>
                  <p:nvPr/>
                </p:nvGrpSpPr>
                <p:grpSpPr>
                  <a:xfrm>
                    <a:off x="11376940" y="3826566"/>
                    <a:ext cx="271180" cy="449789"/>
                    <a:chOff x="11376940" y="3826566"/>
                    <a:chExt cx="271180" cy="449789"/>
                  </a:xfrm>
                </p:grpSpPr>
                <p:sp>
                  <p:nvSpPr>
                    <p:cNvPr id="1048836" name="任意多边形: 形状 402"/>
                    <p:cNvSpPr/>
                    <p:nvPr/>
                  </p:nvSpPr>
                  <p:spPr>
                    <a:xfrm>
                      <a:off x="11376940" y="3871218"/>
                      <a:ext cx="140491" cy="405137"/>
                    </a:xfrm>
                    <a:custGeom>
                      <a:avLst/>
                      <a:gdLst>
                        <a:gd name="connsiteX0" fmla="*/ 140491 w 140491"/>
                        <a:gd name="connsiteY0" fmla="*/ 405137 h 405137"/>
                        <a:gd name="connsiteX1" fmla="*/ 0 w 140491"/>
                        <a:gd name="connsiteY1" fmla="*/ 0 h 405137"/>
                      </a:gdLst>
                      <a:ahLst/>
                      <a:cxnLst>
                        <a:cxn ang="0">
                          <a:pos x="connsiteX0" y="connsiteY0"/>
                        </a:cxn>
                        <a:cxn ang="0">
                          <a:pos x="connsiteX1" y="connsiteY1"/>
                        </a:cxn>
                      </a:cxnLst>
                      <a:rect l="l" t="t" r="r" b="b"/>
                      <a:pathLst>
                        <a:path w="140491" h="405137">
                          <a:moveTo>
                            <a:pt x="140491" y="405137"/>
                          </a:moveTo>
                          <a:lnTo>
                            <a:pt x="0" y="0"/>
                          </a:lnTo>
                        </a:path>
                      </a:pathLst>
                    </a:custGeom>
                    <a:ln w="1671"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37" name="任意多边形: 形状 403"/>
                    <p:cNvSpPr/>
                    <p:nvPr/>
                  </p:nvSpPr>
                  <p:spPr>
                    <a:xfrm>
                      <a:off x="11403078" y="3862506"/>
                      <a:ext cx="140491" cy="404048"/>
                    </a:xfrm>
                    <a:custGeom>
                      <a:avLst/>
                      <a:gdLst>
                        <a:gd name="connsiteX0" fmla="*/ 140491 w 140491"/>
                        <a:gd name="connsiteY0" fmla="*/ 404048 h 404048"/>
                        <a:gd name="connsiteX1" fmla="*/ 0 w 140491"/>
                        <a:gd name="connsiteY1" fmla="*/ 0 h 404048"/>
                      </a:gdLst>
                      <a:ahLst/>
                      <a:cxnLst>
                        <a:cxn ang="0">
                          <a:pos x="connsiteX0" y="connsiteY0"/>
                        </a:cxn>
                        <a:cxn ang="0">
                          <a:pos x="connsiteX1" y="connsiteY1"/>
                        </a:cxn>
                      </a:cxnLst>
                      <a:rect l="l" t="t" r="r" b="b"/>
                      <a:pathLst>
                        <a:path w="140491" h="404048">
                          <a:moveTo>
                            <a:pt x="140491" y="404048"/>
                          </a:moveTo>
                          <a:lnTo>
                            <a:pt x="0" y="0"/>
                          </a:lnTo>
                        </a:path>
                      </a:pathLst>
                    </a:custGeom>
                    <a:ln w="1671"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38" name="任意多边形: 形状 404"/>
                    <p:cNvSpPr/>
                    <p:nvPr/>
                  </p:nvSpPr>
                  <p:spPr>
                    <a:xfrm>
                      <a:off x="11429216" y="3853793"/>
                      <a:ext cx="140491" cy="404048"/>
                    </a:xfrm>
                    <a:custGeom>
                      <a:avLst/>
                      <a:gdLst>
                        <a:gd name="connsiteX0" fmla="*/ 140491 w 140491"/>
                        <a:gd name="connsiteY0" fmla="*/ 404048 h 404048"/>
                        <a:gd name="connsiteX1" fmla="*/ 0 w 140491"/>
                        <a:gd name="connsiteY1" fmla="*/ 0 h 404048"/>
                      </a:gdLst>
                      <a:ahLst/>
                      <a:cxnLst>
                        <a:cxn ang="0">
                          <a:pos x="connsiteX0" y="connsiteY0"/>
                        </a:cxn>
                        <a:cxn ang="0">
                          <a:pos x="connsiteX1" y="connsiteY1"/>
                        </a:cxn>
                      </a:cxnLst>
                      <a:rect l="l" t="t" r="r" b="b"/>
                      <a:pathLst>
                        <a:path w="140491" h="404048">
                          <a:moveTo>
                            <a:pt x="140491" y="404048"/>
                          </a:moveTo>
                          <a:lnTo>
                            <a:pt x="0" y="0"/>
                          </a:lnTo>
                        </a:path>
                      </a:pathLst>
                    </a:custGeom>
                    <a:ln w="1671"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39" name="任意多边形: 形状 405"/>
                    <p:cNvSpPr/>
                    <p:nvPr/>
                  </p:nvSpPr>
                  <p:spPr>
                    <a:xfrm>
                      <a:off x="11455354" y="3843991"/>
                      <a:ext cx="140491" cy="405137"/>
                    </a:xfrm>
                    <a:custGeom>
                      <a:avLst/>
                      <a:gdLst>
                        <a:gd name="connsiteX0" fmla="*/ 140491 w 140491"/>
                        <a:gd name="connsiteY0" fmla="*/ 405137 h 405137"/>
                        <a:gd name="connsiteX1" fmla="*/ 0 w 140491"/>
                        <a:gd name="connsiteY1" fmla="*/ 0 h 405137"/>
                      </a:gdLst>
                      <a:ahLst/>
                      <a:cxnLst>
                        <a:cxn ang="0">
                          <a:pos x="connsiteX0" y="connsiteY0"/>
                        </a:cxn>
                        <a:cxn ang="0">
                          <a:pos x="connsiteX1" y="connsiteY1"/>
                        </a:cxn>
                      </a:cxnLst>
                      <a:rect l="l" t="t" r="r" b="b"/>
                      <a:pathLst>
                        <a:path w="140491" h="405137">
                          <a:moveTo>
                            <a:pt x="140491" y="405137"/>
                          </a:moveTo>
                          <a:lnTo>
                            <a:pt x="0" y="0"/>
                          </a:lnTo>
                        </a:path>
                      </a:pathLst>
                    </a:custGeom>
                    <a:ln w="1671"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40" name="任意多边形: 形状 406"/>
                    <p:cNvSpPr/>
                    <p:nvPr/>
                  </p:nvSpPr>
                  <p:spPr>
                    <a:xfrm>
                      <a:off x="11481492" y="3835279"/>
                      <a:ext cx="140491" cy="405137"/>
                    </a:xfrm>
                    <a:custGeom>
                      <a:avLst/>
                      <a:gdLst>
                        <a:gd name="connsiteX0" fmla="*/ 140491 w 140491"/>
                        <a:gd name="connsiteY0" fmla="*/ 405137 h 405137"/>
                        <a:gd name="connsiteX1" fmla="*/ 0 w 140491"/>
                        <a:gd name="connsiteY1" fmla="*/ 0 h 405137"/>
                      </a:gdLst>
                      <a:ahLst/>
                      <a:cxnLst>
                        <a:cxn ang="0">
                          <a:pos x="connsiteX0" y="connsiteY0"/>
                        </a:cxn>
                        <a:cxn ang="0">
                          <a:pos x="connsiteX1" y="connsiteY1"/>
                        </a:cxn>
                      </a:cxnLst>
                      <a:rect l="l" t="t" r="r" b="b"/>
                      <a:pathLst>
                        <a:path w="140491" h="405137">
                          <a:moveTo>
                            <a:pt x="140491" y="405137"/>
                          </a:moveTo>
                          <a:lnTo>
                            <a:pt x="0" y="0"/>
                          </a:lnTo>
                        </a:path>
                      </a:pathLst>
                    </a:custGeom>
                    <a:ln w="1671"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41" name="任意多边形: 形状 407"/>
                    <p:cNvSpPr/>
                    <p:nvPr/>
                  </p:nvSpPr>
                  <p:spPr>
                    <a:xfrm>
                      <a:off x="11507630" y="3826566"/>
                      <a:ext cx="140491" cy="404048"/>
                    </a:xfrm>
                    <a:custGeom>
                      <a:avLst/>
                      <a:gdLst>
                        <a:gd name="connsiteX0" fmla="*/ 140491 w 140491"/>
                        <a:gd name="connsiteY0" fmla="*/ 404048 h 404048"/>
                        <a:gd name="connsiteX1" fmla="*/ 0 w 140491"/>
                        <a:gd name="connsiteY1" fmla="*/ 0 h 404048"/>
                      </a:gdLst>
                      <a:ahLst/>
                      <a:cxnLst>
                        <a:cxn ang="0">
                          <a:pos x="connsiteX0" y="connsiteY0"/>
                        </a:cxn>
                        <a:cxn ang="0">
                          <a:pos x="connsiteX1" y="connsiteY1"/>
                        </a:cxn>
                      </a:cxnLst>
                      <a:rect l="l" t="t" r="r" b="b"/>
                      <a:pathLst>
                        <a:path w="140491" h="404048">
                          <a:moveTo>
                            <a:pt x="140491" y="404048"/>
                          </a:moveTo>
                          <a:lnTo>
                            <a:pt x="0" y="0"/>
                          </a:lnTo>
                        </a:path>
                      </a:pathLst>
                    </a:custGeom>
                    <a:ln w="1671"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1" name="图形 349"/>
                  <p:cNvGrpSpPr/>
                  <p:nvPr/>
                </p:nvGrpSpPr>
                <p:grpSpPr>
                  <a:xfrm>
                    <a:off x="11564262" y="3749241"/>
                    <a:ext cx="202568" cy="254844"/>
                    <a:chOff x="11564262" y="3749241"/>
                    <a:chExt cx="202568" cy="254844"/>
                  </a:xfrm>
                </p:grpSpPr>
                <p:sp>
                  <p:nvSpPr>
                    <p:cNvPr id="1048842" name="任意多边形: 形状 409"/>
                    <p:cNvSpPr/>
                    <p:nvPr/>
                  </p:nvSpPr>
                  <p:spPr>
                    <a:xfrm>
                      <a:off x="11564262" y="3794983"/>
                      <a:ext cx="72968" cy="209103"/>
                    </a:xfrm>
                    <a:custGeom>
                      <a:avLst/>
                      <a:gdLst>
                        <a:gd name="connsiteX0" fmla="*/ 72968 w 72968"/>
                        <a:gd name="connsiteY0" fmla="*/ 209103 h 209103"/>
                        <a:gd name="connsiteX1" fmla="*/ 0 w 72968"/>
                        <a:gd name="connsiteY1" fmla="*/ 0 h 209103"/>
                      </a:gdLst>
                      <a:ahLst/>
                      <a:cxnLst>
                        <a:cxn ang="0">
                          <a:pos x="connsiteX0" y="connsiteY0"/>
                        </a:cxn>
                        <a:cxn ang="0">
                          <a:pos x="connsiteX1" y="connsiteY1"/>
                        </a:cxn>
                      </a:cxnLst>
                      <a:rect l="l" t="t" r="r" b="b"/>
                      <a:pathLst>
                        <a:path w="72968" h="209103">
                          <a:moveTo>
                            <a:pt x="72968" y="209103"/>
                          </a:moveTo>
                          <a:lnTo>
                            <a:pt x="0" y="0"/>
                          </a:lnTo>
                        </a:path>
                      </a:pathLst>
                    </a:custGeom>
                    <a:ln w="1202"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43" name="任意多边形: 形状 410"/>
                    <p:cNvSpPr/>
                    <p:nvPr/>
                  </p:nvSpPr>
                  <p:spPr>
                    <a:xfrm>
                      <a:off x="11590400" y="3786270"/>
                      <a:ext cx="72968" cy="209103"/>
                    </a:xfrm>
                    <a:custGeom>
                      <a:avLst/>
                      <a:gdLst>
                        <a:gd name="connsiteX0" fmla="*/ 72968 w 72968"/>
                        <a:gd name="connsiteY0" fmla="*/ 209103 h 209103"/>
                        <a:gd name="connsiteX1" fmla="*/ 0 w 72968"/>
                        <a:gd name="connsiteY1" fmla="*/ 0 h 209103"/>
                      </a:gdLst>
                      <a:ahLst/>
                      <a:cxnLst>
                        <a:cxn ang="0">
                          <a:pos x="connsiteX0" y="connsiteY0"/>
                        </a:cxn>
                        <a:cxn ang="0">
                          <a:pos x="connsiteX1" y="connsiteY1"/>
                        </a:cxn>
                      </a:cxnLst>
                      <a:rect l="l" t="t" r="r" b="b"/>
                      <a:pathLst>
                        <a:path w="72968" h="209103">
                          <a:moveTo>
                            <a:pt x="72968" y="209103"/>
                          </a:moveTo>
                          <a:lnTo>
                            <a:pt x="0" y="0"/>
                          </a:lnTo>
                        </a:path>
                      </a:pathLst>
                    </a:custGeom>
                    <a:ln w="1202"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44" name="任意多边形: 形状 411"/>
                    <p:cNvSpPr/>
                    <p:nvPr/>
                  </p:nvSpPr>
                  <p:spPr>
                    <a:xfrm>
                      <a:off x="11616538" y="3776468"/>
                      <a:ext cx="72968" cy="210192"/>
                    </a:xfrm>
                    <a:custGeom>
                      <a:avLst/>
                      <a:gdLst>
                        <a:gd name="connsiteX0" fmla="*/ 72968 w 72968"/>
                        <a:gd name="connsiteY0" fmla="*/ 210192 h 210192"/>
                        <a:gd name="connsiteX1" fmla="*/ 0 w 72968"/>
                        <a:gd name="connsiteY1" fmla="*/ 0 h 210192"/>
                      </a:gdLst>
                      <a:ahLst/>
                      <a:cxnLst>
                        <a:cxn ang="0">
                          <a:pos x="connsiteX0" y="connsiteY0"/>
                        </a:cxn>
                        <a:cxn ang="0">
                          <a:pos x="connsiteX1" y="connsiteY1"/>
                        </a:cxn>
                      </a:cxnLst>
                      <a:rect l="l" t="t" r="r" b="b"/>
                      <a:pathLst>
                        <a:path w="72968" h="210192">
                          <a:moveTo>
                            <a:pt x="72968" y="210192"/>
                          </a:moveTo>
                          <a:lnTo>
                            <a:pt x="0" y="0"/>
                          </a:lnTo>
                        </a:path>
                      </a:pathLst>
                    </a:custGeom>
                    <a:ln w="1202"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45" name="任意多边形: 形状 412"/>
                    <p:cNvSpPr/>
                    <p:nvPr/>
                  </p:nvSpPr>
                  <p:spPr>
                    <a:xfrm>
                      <a:off x="11642675" y="3767756"/>
                      <a:ext cx="72968" cy="209103"/>
                    </a:xfrm>
                    <a:custGeom>
                      <a:avLst/>
                      <a:gdLst>
                        <a:gd name="connsiteX0" fmla="*/ 72968 w 72968"/>
                        <a:gd name="connsiteY0" fmla="*/ 209103 h 209103"/>
                        <a:gd name="connsiteX1" fmla="*/ 0 w 72968"/>
                        <a:gd name="connsiteY1" fmla="*/ 0 h 209103"/>
                      </a:gdLst>
                      <a:ahLst/>
                      <a:cxnLst>
                        <a:cxn ang="0">
                          <a:pos x="connsiteX0" y="connsiteY0"/>
                        </a:cxn>
                        <a:cxn ang="0">
                          <a:pos x="connsiteX1" y="connsiteY1"/>
                        </a:cxn>
                      </a:cxnLst>
                      <a:rect l="l" t="t" r="r" b="b"/>
                      <a:pathLst>
                        <a:path w="72968" h="209103">
                          <a:moveTo>
                            <a:pt x="72968" y="209103"/>
                          </a:moveTo>
                          <a:lnTo>
                            <a:pt x="0" y="0"/>
                          </a:lnTo>
                        </a:path>
                      </a:pathLst>
                    </a:custGeom>
                    <a:ln w="1202"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46" name="任意多边形: 形状 413"/>
                    <p:cNvSpPr/>
                    <p:nvPr/>
                  </p:nvSpPr>
                  <p:spPr>
                    <a:xfrm>
                      <a:off x="11668813" y="3759043"/>
                      <a:ext cx="71879" cy="209103"/>
                    </a:xfrm>
                    <a:custGeom>
                      <a:avLst/>
                      <a:gdLst>
                        <a:gd name="connsiteX0" fmla="*/ 71879 w 71879"/>
                        <a:gd name="connsiteY0" fmla="*/ 209103 h 209103"/>
                        <a:gd name="connsiteX1" fmla="*/ 0 w 71879"/>
                        <a:gd name="connsiteY1" fmla="*/ 0 h 209103"/>
                      </a:gdLst>
                      <a:ahLst/>
                      <a:cxnLst>
                        <a:cxn ang="0">
                          <a:pos x="connsiteX0" y="connsiteY0"/>
                        </a:cxn>
                        <a:cxn ang="0">
                          <a:pos x="connsiteX1" y="connsiteY1"/>
                        </a:cxn>
                      </a:cxnLst>
                      <a:rect l="l" t="t" r="r" b="b"/>
                      <a:pathLst>
                        <a:path w="71879" h="209103">
                          <a:moveTo>
                            <a:pt x="71879" y="209103"/>
                          </a:moveTo>
                          <a:lnTo>
                            <a:pt x="0" y="0"/>
                          </a:lnTo>
                        </a:path>
                      </a:pathLst>
                    </a:custGeom>
                    <a:ln w="1202"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47" name="任意多边形: 形状 414"/>
                    <p:cNvSpPr/>
                    <p:nvPr/>
                  </p:nvSpPr>
                  <p:spPr>
                    <a:xfrm>
                      <a:off x="11693862" y="3749241"/>
                      <a:ext cx="72968" cy="210192"/>
                    </a:xfrm>
                    <a:custGeom>
                      <a:avLst/>
                      <a:gdLst>
                        <a:gd name="connsiteX0" fmla="*/ 72968 w 72968"/>
                        <a:gd name="connsiteY0" fmla="*/ 210192 h 210192"/>
                        <a:gd name="connsiteX1" fmla="*/ 0 w 72968"/>
                        <a:gd name="connsiteY1" fmla="*/ 0 h 210192"/>
                      </a:gdLst>
                      <a:ahLst/>
                      <a:cxnLst>
                        <a:cxn ang="0">
                          <a:pos x="connsiteX0" y="connsiteY0"/>
                        </a:cxn>
                        <a:cxn ang="0">
                          <a:pos x="connsiteX1" y="connsiteY1"/>
                        </a:cxn>
                      </a:cxnLst>
                      <a:rect l="l" t="t" r="r" b="b"/>
                      <a:pathLst>
                        <a:path w="72968" h="210192">
                          <a:moveTo>
                            <a:pt x="72968" y="210192"/>
                          </a:moveTo>
                          <a:lnTo>
                            <a:pt x="0" y="0"/>
                          </a:lnTo>
                        </a:path>
                      </a:pathLst>
                    </a:custGeom>
                    <a:ln w="1202"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42" name="图形 349"/>
                <p:cNvGrpSpPr/>
                <p:nvPr/>
              </p:nvGrpSpPr>
              <p:grpSpPr>
                <a:xfrm>
                  <a:off x="12165532" y="5890589"/>
                  <a:ext cx="342841" cy="442141"/>
                  <a:chOff x="12052635" y="3991876"/>
                  <a:chExt cx="342841" cy="442141"/>
                </a:xfrm>
              </p:grpSpPr>
              <p:sp>
                <p:nvSpPr>
                  <p:cNvPr id="1048848" name="任意多边形: 形状 416"/>
                  <p:cNvSpPr/>
                  <p:nvPr/>
                </p:nvSpPr>
                <p:spPr>
                  <a:xfrm rot="-1079898">
                    <a:off x="12106976" y="4018539"/>
                    <a:ext cx="234160" cy="388815"/>
                  </a:xfrm>
                  <a:custGeom>
                    <a:avLst/>
                    <a:gdLst>
                      <a:gd name="connsiteX0" fmla="*/ 0 w 234160"/>
                      <a:gd name="connsiteY0" fmla="*/ 0 h 388815"/>
                      <a:gd name="connsiteX1" fmla="*/ 234161 w 234160"/>
                      <a:gd name="connsiteY1" fmla="*/ 0 h 388815"/>
                      <a:gd name="connsiteX2" fmla="*/ 234161 w 234160"/>
                      <a:gd name="connsiteY2" fmla="*/ 388815 h 388815"/>
                      <a:gd name="connsiteX3" fmla="*/ 0 w 234160"/>
                      <a:gd name="connsiteY3" fmla="*/ 388815 h 388815"/>
                    </a:gdLst>
                    <a:ahLst/>
                    <a:cxnLst>
                      <a:cxn ang="0">
                        <a:pos x="connsiteX0" y="connsiteY0"/>
                      </a:cxn>
                      <a:cxn ang="0">
                        <a:pos x="connsiteX1" y="connsiteY1"/>
                      </a:cxn>
                      <a:cxn ang="0">
                        <a:pos x="connsiteX2" y="connsiteY2"/>
                      </a:cxn>
                      <a:cxn ang="0">
                        <a:pos x="connsiteX3" y="connsiteY3"/>
                      </a:cxn>
                    </a:cxnLst>
                    <a:rect l="l" t="t" r="r" b="b"/>
                    <a:pathLst>
                      <a:path w="234160" h="388815">
                        <a:moveTo>
                          <a:pt x="0" y="0"/>
                        </a:moveTo>
                        <a:lnTo>
                          <a:pt x="234161" y="0"/>
                        </a:lnTo>
                        <a:lnTo>
                          <a:pt x="234161" y="388815"/>
                        </a:lnTo>
                        <a:lnTo>
                          <a:pt x="0" y="388815"/>
                        </a:lnTo>
                        <a:close/>
                      </a:path>
                    </a:pathLst>
                  </a:custGeom>
                  <a:solidFill>
                    <a:srgbClr val="F2F2F2"/>
                  </a:solidFill>
                  <a:ln w="1606" cap="flat">
                    <a:solidFill>
                      <a:srgbClr val="4D4D4D"/>
                    </a:solid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49" name="任意多边形: 形状 417"/>
                  <p:cNvSpPr/>
                  <p:nvPr/>
                </p:nvSpPr>
                <p:spPr>
                  <a:xfrm rot="-1079898">
                    <a:off x="12122266" y="4045391"/>
                    <a:ext cx="202576" cy="324557"/>
                  </a:xfrm>
                  <a:custGeom>
                    <a:avLst/>
                    <a:gdLst>
                      <a:gd name="connsiteX0" fmla="*/ 0 w 202576"/>
                      <a:gd name="connsiteY0" fmla="*/ 0 h 324557"/>
                      <a:gd name="connsiteX1" fmla="*/ 202576 w 202576"/>
                      <a:gd name="connsiteY1" fmla="*/ 0 h 324557"/>
                      <a:gd name="connsiteX2" fmla="*/ 202576 w 202576"/>
                      <a:gd name="connsiteY2" fmla="*/ 324557 h 324557"/>
                      <a:gd name="connsiteX3" fmla="*/ 0 w 202576"/>
                      <a:gd name="connsiteY3" fmla="*/ 324557 h 324557"/>
                    </a:gdLst>
                    <a:ahLst/>
                    <a:cxnLst>
                      <a:cxn ang="0">
                        <a:pos x="connsiteX0" y="connsiteY0"/>
                      </a:cxn>
                      <a:cxn ang="0">
                        <a:pos x="connsiteX1" y="connsiteY1"/>
                      </a:cxn>
                      <a:cxn ang="0">
                        <a:pos x="connsiteX2" y="connsiteY2"/>
                      </a:cxn>
                      <a:cxn ang="0">
                        <a:pos x="connsiteX3" y="connsiteY3"/>
                      </a:cxn>
                    </a:cxnLst>
                    <a:rect l="l" t="t" r="r" b="b"/>
                    <a:pathLst>
                      <a:path w="202576" h="324557">
                        <a:moveTo>
                          <a:pt x="0" y="0"/>
                        </a:moveTo>
                        <a:lnTo>
                          <a:pt x="202576" y="0"/>
                        </a:lnTo>
                        <a:lnTo>
                          <a:pt x="202576" y="324557"/>
                        </a:lnTo>
                        <a:lnTo>
                          <a:pt x="0" y="324557"/>
                        </a:lnTo>
                        <a:close/>
                      </a:path>
                    </a:pathLst>
                  </a:custGeom>
                  <a:solidFill>
                    <a:srgbClr val="1A1A1A"/>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50" name="任意多边形: 形状 418"/>
                  <p:cNvSpPr/>
                  <p:nvPr/>
                </p:nvSpPr>
                <p:spPr>
                  <a:xfrm rot="-1079898">
                    <a:off x="12075437" y="4062943"/>
                    <a:ext cx="42475" cy="7623"/>
                  </a:xfrm>
                  <a:custGeom>
                    <a:avLst/>
                    <a:gdLst>
                      <a:gd name="connsiteX0" fmla="*/ 0 w 42475"/>
                      <a:gd name="connsiteY0" fmla="*/ 0 h 7623"/>
                      <a:gd name="connsiteX1" fmla="*/ 42476 w 42475"/>
                      <a:gd name="connsiteY1" fmla="*/ 0 h 7623"/>
                      <a:gd name="connsiteX2" fmla="*/ 42476 w 42475"/>
                      <a:gd name="connsiteY2" fmla="*/ 7624 h 7623"/>
                      <a:gd name="connsiteX3" fmla="*/ 0 w 42475"/>
                      <a:gd name="connsiteY3" fmla="*/ 7624 h 7623"/>
                    </a:gdLst>
                    <a:ahLst/>
                    <a:cxnLst>
                      <a:cxn ang="0">
                        <a:pos x="connsiteX0" y="connsiteY0"/>
                      </a:cxn>
                      <a:cxn ang="0">
                        <a:pos x="connsiteX1" y="connsiteY1"/>
                      </a:cxn>
                      <a:cxn ang="0">
                        <a:pos x="connsiteX2" y="connsiteY2"/>
                      </a:cxn>
                      <a:cxn ang="0">
                        <a:pos x="connsiteX3" y="connsiteY3"/>
                      </a:cxn>
                    </a:cxnLst>
                    <a:rect l="l" t="t" r="r" b="b"/>
                    <a:pathLst>
                      <a:path w="42475" h="7623">
                        <a:moveTo>
                          <a:pt x="0" y="0"/>
                        </a:moveTo>
                        <a:lnTo>
                          <a:pt x="42476" y="0"/>
                        </a:lnTo>
                        <a:lnTo>
                          <a:pt x="42476" y="7624"/>
                        </a:lnTo>
                        <a:lnTo>
                          <a:pt x="0" y="7624"/>
                        </a:lnTo>
                        <a:close/>
                      </a:path>
                    </a:pathLst>
                  </a:custGeom>
                  <a:solidFill>
                    <a:srgbClr val="1A1A1A"/>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851" name="任意多边形: 形状 419"/>
                  <p:cNvSpPr/>
                  <p:nvPr/>
                </p:nvSpPr>
                <p:spPr>
                  <a:xfrm>
                    <a:off x="12256916" y="4371106"/>
                    <a:ext cx="21781" cy="21781"/>
                  </a:xfrm>
                  <a:custGeom>
                    <a:avLst/>
                    <a:gdLst>
                      <a:gd name="connsiteX0" fmla="*/ 21781 w 21781"/>
                      <a:gd name="connsiteY0" fmla="*/ 10891 h 21781"/>
                      <a:gd name="connsiteX1" fmla="*/ 10891 w 21781"/>
                      <a:gd name="connsiteY1" fmla="*/ 21782 h 21781"/>
                      <a:gd name="connsiteX2" fmla="*/ 0 w 21781"/>
                      <a:gd name="connsiteY2" fmla="*/ 10891 h 21781"/>
                      <a:gd name="connsiteX3" fmla="*/ 10891 w 21781"/>
                      <a:gd name="connsiteY3" fmla="*/ 0 h 21781"/>
                      <a:gd name="connsiteX4" fmla="*/ 21781 w 21781"/>
                      <a:gd name="connsiteY4" fmla="*/ 10891 h 21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1" h="21781">
                        <a:moveTo>
                          <a:pt x="21781" y="10891"/>
                        </a:moveTo>
                        <a:cubicBezTo>
                          <a:pt x="21781" y="16906"/>
                          <a:pt x="16906" y="21782"/>
                          <a:pt x="10891" y="21782"/>
                        </a:cubicBezTo>
                        <a:cubicBezTo>
                          <a:pt x="4876" y="21782"/>
                          <a:pt x="0" y="16906"/>
                          <a:pt x="0" y="10891"/>
                        </a:cubicBezTo>
                        <a:cubicBezTo>
                          <a:pt x="0" y="4876"/>
                          <a:pt x="4876" y="0"/>
                          <a:pt x="10891" y="0"/>
                        </a:cubicBezTo>
                        <a:cubicBezTo>
                          <a:pt x="16906" y="0"/>
                          <a:pt x="21781" y="4876"/>
                          <a:pt x="21781" y="10891"/>
                        </a:cubicBezTo>
                        <a:close/>
                      </a:path>
                    </a:pathLst>
                  </a:custGeom>
                  <a:solidFill>
                    <a:srgbClr val="CCCCCC"/>
                  </a:solidFill>
                  <a:ln w="10876" cap="flat">
                    <a:noFill/>
                    <a:prstDash val="solid"/>
                    <a:miter/>
                  </a:ln>
                </p:spPr>
                <p:txBody>
                  <a:bodyPr rot="0" spcFirstLastPara="0" vertOverflow="overflow" horzOverflow="overflow" vert="horz" wrap="square" lIns="91424" tIns="45711" rIns="91424" bIns="45711"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1048852" name="文本框 22"/>
            <p:cNvSpPr txBox="1"/>
            <p:nvPr/>
          </p:nvSpPr>
          <p:spPr>
            <a:xfrm>
              <a:off x="6374" y="4287"/>
              <a:ext cx="6801" cy="188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ts val="4320"/>
                </a:lnSpc>
              </a:pPr>
              <a:r>
                <a:rPr lang="zh-CN" altLang="en-US" sz="3200">
                  <a:solidFill>
                    <a:srgbClr val="6096E6"/>
                  </a:solidFill>
                  <a:latin typeface="汉仪大黑简" panose="02010600000101010101" charset="-122"/>
                  <a:ea typeface="汉仪大黑简" panose="02010600000101010101" charset="-122"/>
                </a:rPr>
                <a:t>条件</a:t>
              </a:r>
              <a:endParaRPr lang="zh-CN" altLang="en-US" sz="3200">
                <a:solidFill>
                  <a:srgbClr val="6096E6"/>
                </a:solidFill>
                <a:latin typeface="汉仪大黑简" panose="02010600000101010101" charset="-122"/>
                <a:ea typeface="汉仪大黑简" panose="02010600000101010101" charset="-122"/>
              </a:endParaRPr>
            </a:p>
          </p:txBody>
        </p:sp>
      </p:grpSp>
      <p:sp>
        <p:nvSpPr>
          <p:cNvPr id="1048853" name="文本框 24"/>
          <p:cNvSpPr txBox="1"/>
          <p:nvPr/>
        </p:nvSpPr>
        <p:spPr>
          <a:xfrm>
            <a:off x="4283075" y="1341120"/>
            <a:ext cx="6149340" cy="540385"/>
          </a:xfrm>
          <a:prstGeom prst="rect">
            <a:avLst/>
          </a:prstGeom>
          <a:noFill/>
        </p:spPr>
        <p:txBody>
          <a:bodyPr wrap="square" rtlCol="0" anchor="t">
            <a:noAutofit/>
          </a:bodyPr>
          <a:lstStyle/>
          <a:p>
            <a:r>
              <a:rPr lang="zh-CN" altLang="en-US" sz="3200" b="1">
                <a:solidFill>
                  <a:srgbClr val="6096E6"/>
                </a:solidFill>
                <a:latin typeface="汉仪大黑简" panose="02010600000101010101" charset="-122"/>
                <a:ea typeface="汉仪大黑简" panose="02010600000101010101" charset="-122"/>
              </a:rPr>
              <a:t>不适用税前加计扣除政策的</a:t>
            </a:r>
            <a:r>
              <a:rPr lang="zh-CN" altLang="en-US" sz="3200" b="1">
                <a:solidFill>
                  <a:srgbClr val="6096E6"/>
                </a:solidFill>
                <a:latin typeface="汉仪大黑简" panose="02010600000101010101" charset="-122"/>
                <a:ea typeface="汉仪大黑简" panose="02010600000101010101" charset="-122"/>
              </a:rPr>
              <a:t>行业</a:t>
            </a:r>
            <a:endParaRPr lang="zh-CN" altLang="en-US" sz="3200" b="1">
              <a:solidFill>
                <a:srgbClr val="6096E6"/>
              </a:solidFill>
              <a:latin typeface="汉仪大黑简" panose="02010600000101010101" charset="-122"/>
              <a:ea typeface="汉仪大黑简" panose="02010600000101010101" charset="-122"/>
            </a:endParaRPr>
          </a:p>
        </p:txBody>
      </p:sp>
      <p:pic>
        <p:nvPicPr>
          <p:cNvPr id="2097167" name="图片 28" descr="templates\docerresourceshop\icons\\343435383133393b333633333437353bcefcd1cc"/>
          <p:cNvPicPr>
            <a:picLocks noChangeAspect="1"/>
          </p:cNvPicPr>
          <p:nvPr/>
        </p:nvPicPr>
        <p:blipFill>
          <a:blip r:embed="rId1" cstate="print"/>
          <a:stretch>
            <a:fillRect/>
          </a:stretch>
        </p:blipFill>
        <p:spPr bwMode="auto">
          <a:xfrm>
            <a:off x="649504" y="2600454"/>
            <a:ext cx="914257" cy="914257"/>
          </a:xfrm>
          <a:prstGeom prst="rect">
            <a:avLst/>
          </a:prstGeom>
          <a:solidFill>
            <a:schemeClr val="accent1"/>
          </a:solidFill>
        </p:spPr>
      </p:pic>
      <p:pic>
        <p:nvPicPr>
          <p:cNvPr id="2097168" name="图片 30" descr="templates\docerresourceshop\icons\\32303236373538303b32303238303936383bc1e3cadbc9ccb5ea"/>
          <p:cNvPicPr>
            <a:picLocks noChangeAspect="1"/>
          </p:cNvPicPr>
          <p:nvPr/>
        </p:nvPicPr>
        <p:blipFill>
          <a:blip r:embed="rId2" cstate="print"/>
          <a:stretch>
            <a:fillRect/>
          </a:stretch>
        </p:blipFill>
        <p:spPr>
          <a:xfrm>
            <a:off x="2331356" y="2641088"/>
            <a:ext cx="914257" cy="914257"/>
          </a:xfrm>
          <a:prstGeom prst="rect">
            <a:avLst/>
          </a:prstGeom>
        </p:spPr>
      </p:pic>
      <p:sp>
        <p:nvSpPr>
          <p:cNvPr id="1048854" name="TextBox 90"/>
          <p:cNvSpPr txBox="1">
            <a:spLocks noChangeArrowheads="1"/>
          </p:cNvSpPr>
          <p:nvPr/>
        </p:nvSpPr>
        <p:spPr bwMode="auto">
          <a:xfrm>
            <a:off x="366972" y="3555345"/>
            <a:ext cx="1479318" cy="397510"/>
          </a:xfrm>
          <a:prstGeom prst="rect">
            <a:avLst/>
          </a:prstGeom>
          <a:noFill/>
          <a:ln w="9525">
            <a:noFill/>
            <a:miter lim="800000"/>
          </a:ln>
        </p:spPr>
        <p:txBody>
          <a:bodyPr wrap="square" lIns="91423" tIns="45711" rIns="91423" bIns="45711">
            <a:spAutoFit/>
          </a:bodyPr>
          <a:lstStyle/>
          <a:p>
            <a:pPr eaLnBrk="1" hangingPunct="1">
              <a:buFont typeface="Arial" panose="020B0604020202090204" pitchFamily="34" charset="0"/>
              <a:buNone/>
            </a:pPr>
            <a:r>
              <a:rPr lang="zh-CN" altLang="en-US" sz="2000" b="1">
                <a:ea typeface="微软雅黑" pitchFamily="34" charset="-122"/>
              </a:rPr>
              <a:t>烟草制造业</a:t>
            </a:r>
            <a:endParaRPr lang="zh-CN" altLang="en-US" sz="2000" b="1">
              <a:ea typeface="微软雅黑" pitchFamily="34" charset="-122"/>
            </a:endParaRPr>
          </a:p>
        </p:txBody>
      </p:sp>
      <p:sp>
        <p:nvSpPr>
          <p:cNvPr id="1048855" name="TextBox 91"/>
          <p:cNvSpPr txBox="1">
            <a:spLocks noChangeArrowheads="1"/>
          </p:cNvSpPr>
          <p:nvPr/>
        </p:nvSpPr>
        <p:spPr bwMode="auto">
          <a:xfrm>
            <a:off x="2025334" y="3575662"/>
            <a:ext cx="1785976" cy="397510"/>
          </a:xfrm>
          <a:prstGeom prst="rect">
            <a:avLst/>
          </a:prstGeom>
          <a:noFill/>
          <a:ln w="9525">
            <a:noFill/>
            <a:miter lim="800000"/>
          </a:ln>
        </p:spPr>
        <p:txBody>
          <a:bodyPr wrap="square" lIns="91423" tIns="45711" rIns="91423" bIns="45711">
            <a:spAutoFit/>
          </a:bodyPr>
          <a:lstStyle/>
          <a:p>
            <a:pPr eaLnBrk="1" hangingPunct="1">
              <a:buFont typeface="Arial" panose="020B0604020202090204" pitchFamily="34" charset="0"/>
              <a:buNone/>
            </a:pPr>
            <a:r>
              <a:rPr lang="zh-CN" altLang="en-US" sz="2000" b="1">
                <a:ea typeface="微软雅黑" pitchFamily="34" charset="-122"/>
              </a:rPr>
              <a:t>住宿和餐饮业</a:t>
            </a:r>
            <a:endParaRPr lang="zh-CN" altLang="en-US" sz="2000" b="1">
              <a:ea typeface="微软雅黑" pitchFamily="34" charset="-122"/>
            </a:endParaRPr>
          </a:p>
        </p:txBody>
      </p:sp>
      <p:sp>
        <p:nvSpPr>
          <p:cNvPr id="1048856" name="TextBox 92"/>
          <p:cNvSpPr txBox="1">
            <a:spLocks noChangeArrowheads="1"/>
          </p:cNvSpPr>
          <p:nvPr/>
        </p:nvSpPr>
        <p:spPr bwMode="auto">
          <a:xfrm>
            <a:off x="3856387" y="3555345"/>
            <a:ext cx="1785341" cy="397510"/>
          </a:xfrm>
          <a:prstGeom prst="rect">
            <a:avLst/>
          </a:prstGeom>
          <a:noFill/>
          <a:ln w="9525">
            <a:noFill/>
            <a:miter lim="800000"/>
          </a:ln>
        </p:spPr>
        <p:txBody>
          <a:bodyPr wrap="square" lIns="91423" tIns="45711" rIns="91423" bIns="45711">
            <a:spAutoFit/>
          </a:bodyPr>
          <a:lstStyle/>
          <a:p>
            <a:pPr eaLnBrk="1" hangingPunct="1">
              <a:buFont typeface="Arial" panose="020B0604020202090204" pitchFamily="34" charset="0"/>
              <a:buNone/>
            </a:pPr>
            <a:r>
              <a:rPr lang="zh-CN" altLang="en-US" sz="2000" b="1">
                <a:ea typeface="微软雅黑" pitchFamily="34" charset="-122"/>
              </a:rPr>
              <a:t>批发和零售业</a:t>
            </a:r>
            <a:endParaRPr lang="zh-CN" altLang="en-US" sz="2000" b="1">
              <a:ea typeface="微软雅黑" pitchFamily="34" charset="-122"/>
            </a:endParaRPr>
          </a:p>
        </p:txBody>
      </p:sp>
      <p:pic>
        <p:nvPicPr>
          <p:cNvPr id="2097169" name="图片 36" descr="templates\docerresourceshop\icons\\32313533373933373b32313533373935353bb7bfceddbda8d6fe"/>
          <p:cNvPicPr>
            <a:picLocks noChangeAspect="1"/>
          </p:cNvPicPr>
          <p:nvPr/>
        </p:nvPicPr>
        <p:blipFill>
          <a:blip r:embed="rId3" cstate="print"/>
          <a:stretch>
            <a:fillRect/>
          </a:stretch>
        </p:blipFill>
        <p:spPr>
          <a:xfrm>
            <a:off x="5860134" y="2600454"/>
            <a:ext cx="914257" cy="914257"/>
          </a:xfrm>
          <a:prstGeom prst="rect">
            <a:avLst/>
          </a:prstGeom>
        </p:spPr>
      </p:pic>
      <p:sp>
        <p:nvSpPr>
          <p:cNvPr id="1048857" name="TextBox 94"/>
          <p:cNvSpPr txBox="1">
            <a:spLocks noChangeArrowheads="1"/>
          </p:cNvSpPr>
          <p:nvPr/>
        </p:nvSpPr>
        <p:spPr bwMode="auto">
          <a:xfrm>
            <a:off x="7074699" y="3514711"/>
            <a:ext cx="2514207" cy="397510"/>
          </a:xfrm>
          <a:prstGeom prst="rect">
            <a:avLst/>
          </a:prstGeom>
          <a:noFill/>
          <a:ln w="9525">
            <a:noFill/>
            <a:miter lim="800000"/>
          </a:ln>
        </p:spPr>
        <p:txBody>
          <a:bodyPr wrap="square" lIns="91423" tIns="45711" rIns="91423" bIns="45711">
            <a:spAutoFit/>
          </a:bodyPr>
          <a:lstStyle/>
          <a:p>
            <a:pPr algn="ctr" eaLnBrk="1" hangingPunct="1">
              <a:buFont typeface="Arial" panose="020B0604020202090204" pitchFamily="34" charset="0"/>
              <a:buNone/>
            </a:pPr>
            <a:r>
              <a:rPr lang="zh-CN" altLang="en-US" sz="2000" b="1">
                <a:ea typeface="微软雅黑" pitchFamily="34" charset="-122"/>
              </a:rPr>
              <a:t>租赁和商务服务业</a:t>
            </a:r>
            <a:endParaRPr lang="zh-CN" altLang="en-US" sz="2000" b="1">
              <a:ea typeface="微软雅黑" pitchFamily="34" charset="-122"/>
            </a:endParaRPr>
          </a:p>
        </p:txBody>
      </p:sp>
      <p:sp>
        <p:nvSpPr>
          <p:cNvPr id="1048858" name="TextBox 93"/>
          <p:cNvSpPr txBox="1">
            <a:spLocks noChangeArrowheads="1"/>
          </p:cNvSpPr>
          <p:nvPr/>
        </p:nvSpPr>
        <p:spPr bwMode="auto">
          <a:xfrm>
            <a:off x="5789344" y="3555345"/>
            <a:ext cx="1584078" cy="397510"/>
          </a:xfrm>
          <a:prstGeom prst="rect">
            <a:avLst/>
          </a:prstGeom>
          <a:noFill/>
          <a:ln w="9525">
            <a:noFill/>
            <a:miter lim="800000"/>
          </a:ln>
        </p:spPr>
        <p:txBody>
          <a:bodyPr lIns="91423" tIns="45711" rIns="91423" bIns="45711">
            <a:spAutoFit/>
          </a:bodyPr>
          <a:lstStyle/>
          <a:p>
            <a:pPr eaLnBrk="1" hangingPunct="1">
              <a:buFont typeface="Arial" panose="020B0604020202090204" pitchFamily="34" charset="0"/>
              <a:buNone/>
            </a:pPr>
            <a:r>
              <a:rPr lang="zh-CN" altLang="en-US" sz="2000" b="1">
                <a:ea typeface="微软雅黑" pitchFamily="34" charset="-122"/>
              </a:rPr>
              <a:t>房地产业</a:t>
            </a:r>
            <a:endParaRPr lang="zh-CN" altLang="en-US" sz="2000" b="1">
              <a:ea typeface="微软雅黑" pitchFamily="34" charset="-122"/>
            </a:endParaRPr>
          </a:p>
        </p:txBody>
      </p:sp>
      <p:sp>
        <p:nvSpPr>
          <p:cNvPr id="1048859" name="TextBox 95"/>
          <p:cNvSpPr txBox="1">
            <a:spLocks noChangeArrowheads="1"/>
          </p:cNvSpPr>
          <p:nvPr/>
        </p:nvSpPr>
        <p:spPr bwMode="auto">
          <a:xfrm>
            <a:off x="9906357" y="3467412"/>
            <a:ext cx="1368211" cy="397510"/>
          </a:xfrm>
          <a:prstGeom prst="rect">
            <a:avLst/>
          </a:prstGeom>
          <a:noFill/>
          <a:ln w="9525">
            <a:noFill/>
            <a:miter lim="800000"/>
          </a:ln>
        </p:spPr>
        <p:txBody>
          <a:bodyPr lIns="91423" tIns="45711" rIns="91423" bIns="45711">
            <a:spAutoFit/>
          </a:bodyPr>
          <a:lstStyle/>
          <a:p>
            <a:pPr eaLnBrk="1" hangingPunct="1">
              <a:buFont typeface="Arial" panose="020B0604020202090204" pitchFamily="34" charset="0"/>
              <a:buNone/>
            </a:pPr>
            <a:r>
              <a:rPr lang="zh-CN" altLang="en-US" sz="2000" b="1">
                <a:ea typeface="微软雅黑" pitchFamily="34" charset="-122"/>
              </a:rPr>
              <a:t>娱乐业</a:t>
            </a:r>
            <a:endParaRPr lang="zh-CN" altLang="en-US" sz="2000" b="1">
              <a:ea typeface="微软雅黑" pitchFamily="34" charset="-122"/>
            </a:endParaRPr>
          </a:p>
        </p:txBody>
      </p:sp>
      <p:pic>
        <p:nvPicPr>
          <p:cNvPr id="2097170" name="图片 49" descr="templates\docerresourceshop\icons\\32313537313631343b32313537313539393bc9ccd2b5bcc6bbae"/>
          <p:cNvPicPr>
            <a:picLocks noChangeAspect="1"/>
          </p:cNvPicPr>
          <p:nvPr/>
        </p:nvPicPr>
        <p:blipFill>
          <a:blip r:embed="rId4" cstate="print"/>
          <a:stretch>
            <a:fillRect/>
          </a:stretch>
        </p:blipFill>
        <p:spPr>
          <a:xfrm>
            <a:off x="7749599" y="2553472"/>
            <a:ext cx="914257" cy="914257"/>
          </a:xfrm>
          <a:prstGeom prst="rect">
            <a:avLst/>
          </a:prstGeom>
        </p:spPr>
      </p:pic>
      <p:sp>
        <p:nvSpPr>
          <p:cNvPr id="1048860" name="TextBox 101"/>
          <p:cNvSpPr txBox="1"/>
          <p:nvPr/>
        </p:nvSpPr>
        <p:spPr>
          <a:xfrm>
            <a:off x="569887" y="4256276"/>
            <a:ext cx="10955086" cy="705485"/>
          </a:xfrm>
          <a:prstGeom prst="rect">
            <a:avLst/>
          </a:prstGeom>
        </p:spPr>
        <p:style>
          <a:lnRef idx="2">
            <a:schemeClr val="accent1"/>
          </a:lnRef>
          <a:fillRef idx="1">
            <a:schemeClr val="lt1"/>
          </a:fillRef>
          <a:effectRef idx="0">
            <a:schemeClr val="accent1"/>
          </a:effectRef>
          <a:fontRef idx="minor">
            <a:schemeClr val="dk1"/>
          </a:fontRef>
        </p:style>
        <p:txBody>
          <a:bodyPr wrap="square" lIns="91423" tIns="45711" rIns="91423" bIns="45711">
            <a:spAutoFit/>
          </a:bodyP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hangingPunct="1"/>
            <a:r>
              <a:rPr lang="en-US" altLang="zh-CN" sz="2000" b="1" dirty="0">
                <a:solidFill>
                  <a:schemeClr val="accent1">
                    <a:lumMod val="75000"/>
                  </a:schemeClr>
                </a:solidFill>
                <a:latin typeface="黑体" charset="-122"/>
                <a:ea typeface="黑体" charset="-122"/>
              </a:rPr>
              <a:t>     </a:t>
            </a:r>
            <a:r>
              <a:rPr lang="zh-CN" altLang="zh-CN" sz="2000" b="1" dirty="0">
                <a:solidFill>
                  <a:schemeClr val="accent1">
                    <a:lumMod val="75000"/>
                  </a:schemeClr>
                </a:solidFill>
                <a:latin typeface="黑体" charset="-122"/>
                <a:ea typeface="黑体" charset="-122"/>
              </a:rPr>
              <a:t>上述行业以《国民经济行业分类与代码（</a:t>
            </a:r>
            <a:r>
              <a:rPr lang="en-US" altLang="zh-CN" sz="2000" b="1" dirty="0">
                <a:solidFill>
                  <a:schemeClr val="accent1">
                    <a:lumMod val="75000"/>
                  </a:schemeClr>
                </a:solidFill>
                <a:latin typeface="黑体" charset="-122"/>
                <a:ea typeface="黑体" charset="-122"/>
              </a:rPr>
              <a:t>GB/4754-2017</a:t>
            </a:r>
            <a:r>
              <a:rPr lang="zh-CN" altLang="zh-CN" sz="2000" b="1" dirty="0">
                <a:solidFill>
                  <a:schemeClr val="accent1">
                    <a:lumMod val="75000"/>
                  </a:schemeClr>
                </a:solidFill>
                <a:latin typeface="黑体" charset="-122"/>
                <a:ea typeface="黑体" charset="-122"/>
              </a:rPr>
              <a:t>）》为准，并随之更新。</a:t>
            </a:r>
            <a:endParaRPr lang="zh-CN" altLang="zh-CN" sz="2000" b="1" dirty="0">
              <a:solidFill>
                <a:schemeClr val="accent1">
                  <a:lumMod val="75000"/>
                </a:schemeClr>
              </a:solidFill>
              <a:latin typeface="黑体" charset="-122"/>
              <a:ea typeface="黑体" charset="-122"/>
            </a:endParaRPr>
          </a:p>
          <a:p>
            <a:pPr eaLnBrk="1" hangingPunct="1"/>
            <a:r>
              <a:rPr lang="zh-CN" altLang="en-US" sz="2000" b="1" dirty="0">
                <a:solidFill>
                  <a:schemeClr val="accent1">
                    <a:lumMod val="75000"/>
                  </a:schemeClr>
                </a:solidFill>
                <a:latin typeface="黑体" charset="-122"/>
                <a:ea typeface="黑体" charset="-122"/>
              </a:rPr>
              <a:t>注：《国民经济行业分类》（GB/T4754-2017）从2017年10月1日起实施。</a:t>
            </a:r>
            <a:endParaRPr lang="zh-CN" altLang="en-US" sz="2000" b="1" dirty="0">
              <a:solidFill>
                <a:schemeClr val="accent1">
                  <a:lumMod val="75000"/>
                </a:schemeClr>
              </a:solidFill>
              <a:latin typeface="黑体" charset="-122"/>
              <a:ea typeface="黑体" charset="-122"/>
            </a:endParaRPr>
          </a:p>
        </p:txBody>
      </p:sp>
      <p:sp>
        <p:nvSpPr>
          <p:cNvPr id="1048861" name="TextBox 101"/>
          <p:cNvSpPr txBox="1"/>
          <p:nvPr/>
        </p:nvSpPr>
        <p:spPr>
          <a:xfrm>
            <a:off x="569887" y="5243674"/>
            <a:ext cx="11089177" cy="1293674"/>
          </a:xfrm>
          <a:prstGeom prst="rect">
            <a:avLst/>
          </a:prstGeom>
        </p:spPr>
        <p:style>
          <a:lnRef idx="2">
            <a:schemeClr val="accent1"/>
          </a:lnRef>
          <a:fillRef idx="1">
            <a:schemeClr val="lt1"/>
          </a:fillRef>
          <a:effectRef idx="0">
            <a:schemeClr val="accent1"/>
          </a:effectRef>
          <a:fontRef idx="minor">
            <a:schemeClr val="dk1"/>
          </a:fontRef>
        </p:style>
        <p:txBody>
          <a:bodyPr wrap="square" lIns="91423" tIns="45711" rIns="91423" bIns="45711">
            <a:noAutofit/>
          </a:bodyP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indent="0" eaLnBrk="1" latinLnBrk="0" hangingPunct="1">
              <a:lnSpc>
                <a:spcPts val="2800"/>
              </a:lnSpc>
            </a:pPr>
            <a:r>
              <a:rPr lang="en-US" sz="2000" b="1" dirty="0">
                <a:solidFill>
                  <a:schemeClr val="accent5"/>
                </a:solidFill>
                <a:latin typeface="黑体" charset="-122"/>
                <a:ea typeface="黑体" charset="-122"/>
              </a:rPr>
              <a:t>    </a:t>
            </a:r>
            <a:r>
              <a:rPr lang="zh-CN" altLang="zh-CN" sz="2000" b="1" dirty="0">
                <a:solidFill>
                  <a:schemeClr val="accent1">
                    <a:lumMod val="75000"/>
                  </a:schemeClr>
                </a:solidFill>
                <a:latin typeface="黑体" charset="-122"/>
                <a:ea typeface="黑体" charset="-122"/>
              </a:rPr>
              <a:t>不适用税前加计扣除政策行业的企业，是指以所列行业业务为主营业务，其研发费用发生当年的</a:t>
            </a:r>
            <a:r>
              <a:rPr lang="zh-CN" altLang="zh-CN" sz="2000" b="1" dirty="0">
                <a:solidFill>
                  <a:srgbClr val="C00000"/>
                </a:solidFill>
                <a:latin typeface="黑体" charset="-122"/>
                <a:ea typeface="黑体" charset="-122"/>
              </a:rPr>
              <a:t>主营业务收入占企业按税法第六条规定计算的收入总额减除不征税收入和投资收益</a:t>
            </a:r>
            <a:r>
              <a:rPr lang="zh-CN" altLang="zh-CN" sz="2000" b="1" dirty="0">
                <a:solidFill>
                  <a:schemeClr val="accent1">
                    <a:lumMod val="75000"/>
                  </a:schemeClr>
                </a:solidFill>
                <a:latin typeface="黑体" charset="-122"/>
                <a:ea typeface="黑体" charset="-122"/>
              </a:rPr>
              <a:t>的余额50%（不含）以上的企业。</a:t>
            </a:r>
            <a:endParaRPr lang="zh-CN" altLang="zh-CN" sz="2000" b="1" dirty="0">
              <a:solidFill>
                <a:schemeClr val="accent1">
                  <a:lumMod val="75000"/>
                </a:schemeClr>
              </a:solidFill>
              <a:latin typeface="黑体" charset="-122"/>
              <a:ea typeface="黑体" charset="-122"/>
            </a:endParaRPr>
          </a:p>
        </p:txBody>
      </p:sp>
      <p:pic>
        <p:nvPicPr>
          <p:cNvPr id="2097171" name="图片 54" descr="templates\docerresourceshop\icons\\32303137373534333b32303137373434313bd3cecfb7cad6b1fa"/>
          <p:cNvPicPr>
            <a:picLocks noChangeAspect="1"/>
          </p:cNvPicPr>
          <p:nvPr/>
        </p:nvPicPr>
        <p:blipFill>
          <a:blip r:embed="rId5" cstate="print"/>
          <a:stretch>
            <a:fillRect/>
          </a:stretch>
        </p:blipFill>
        <p:spPr>
          <a:xfrm>
            <a:off x="9906357" y="2515378"/>
            <a:ext cx="914257" cy="914257"/>
          </a:xfrm>
          <a:prstGeom prst="rect">
            <a:avLst/>
          </a:prstGeom>
        </p:spPr>
      </p:pic>
      <p:pic>
        <p:nvPicPr>
          <p:cNvPr id="2097172" name="图片 55" descr="templates\docerresourceshop\icons\\343435383036333b343532373339313bd0c2c1e3cadb"/>
          <p:cNvPicPr>
            <a:picLocks noChangeAspect="1"/>
          </p:cNvPicPr>
          <p:nvPr/>
        </p:nvPicPr>
        <p:blipFill>
          <a:blip r:embed="rId6" cstate="print"/>
          <a:stretch>
            <a:fillRect/>
          </a:stretch>
        </p:blipFill>
        <p:spPr>
          <a:xfrm>
            <a:off x="4283040" y="2641088"/>
            <a:ext cx="914257" cy="914257"/>
          </a:xfrm>
          <a:prstGeom prst="rect">
            <a:avLst/>
          </a:prstGeom>
        </p:spPr>
      </p:pic>
      <p:cxnSp>
        <p:nvCxnSpPr>
          <p:cNvPr id="24" name="直接连接符 23"/>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4"/>
          <p:cNvGrpSpPr/>
          <p:nvPr/>
        </p:nvGrpSpPr>
        <p:grpSpPr>
          <a:xfrm>
            <a:off x="2" y="197678"/>
            <a:ext cx="803879" cy="449185"/>
            <a:chOff x="0" y="252065"/>
            <a:chExt cx="641111" cy="392113"/>
          </a:xfrm>
        </p:grpSpPr>
        <p:sp>
          <p:nvSpPr>
            <p:cNvPr id="26"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2"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4" name="五边形 3"/>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grpSp>
      <p:sp>
        <p:nvSpPr>
          <p:cNvPr id="14" name="矩形 3"/>
          <p:cNvSpPr>
            <a:spLocks noChangeArrowheads="1"/>
          </p:cNvSpPr>
          <p:nvPr/>
        </p:nvSpPr>
        <p:spPr bwMode="auto">
          <a:xfrm>
            <a:off x="914257" y="200784"/>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r>
              <a:rPr lang="zh-CN" altLang="en-US" sz="2665" b="1" dirty="0">
                <a:solidFill>
                  <a:schemeClr val="tx1"/>
                </a:solidFill>
                <a:effectLst/>
                <a:latin typeface="Agency FB" panose="020B0503020202020204" pitchFamily="34" charset="0"/>
                <a:ea typeface="+mn-ea"/>
                <a:cs typeface="+mn-ea"/>
                <a:sym typeface="+mn-lt"/>
              </a:rPr>
              <a:t>（负面清单判断</a:t>
            </a:r>
            <a:r>
              <a:rPr lang="zh-CN" altLang="en-US" sz="2665" b="1" dirty="0">
                <a:solidFill>
                  <a:schemeClr val="tx1"/>
                </a:solidFill>
                <a:effectLst/>
                <a:latin typeface="微软雅黑" pitchFamily="34" charset="-122"/>
                <a:ea typeface="微软雅黑" pitchFamily="34" charset="-122"/>
                <a:sym typeface="微软雅黑" pitchFamily="34" charset="-122"/>
              </a:rPr>
              <a:t>注意事项</a:t>
            </a:r>
            <a:r>
              <a:rPr lang="zh-CN" altLang="en-US" sz="2665" b="1" dirty="0">
                <a:solidFill>
                  <a:schemeClr val="tx1"/>
                </a:solidFill>
                <a:effectLst/>
                <a:latin typeface="Agency FB" panose="020B0503020202020204" pitchFamily="34" charset="0"/>
                <a:ea typeface="+mn-ea"/>
                <a:cs typeface="+mn-ea"/>
                <a:sym typeface="+mn-lt"/>
              </a:rPr>
              <a:t>）</a:t>
            </a:r>
            <a:endParaRPr lang="zh-CN" altLang="en-US" sz="2665" b="1" dirty="0">
              <a:solidFill>
                <a:schemeClr val="tx1"/>
              </a:solidFill>
              <a:effectLst/>
              <a:latin typeface="Agency FB" panose="020B0503020202020204" pitchFamily="34" charset="0"/>
              <a:ea typeface="+mn-ea"/>
              <a:cs typeface="+mn-ea"/>
              <a:sym typeface="+mn-lt"/>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11465673" y="5764800"/>
            <a:ext cx="1122505" cy="980286"/>
            <a:chOff x="1572165" y="1993205"/>
            <a:chExt cx="1962102" cy="1738992"/>
          </a:xfrm>
        </p:grpSpPr>
        <p:sp>
          <p:nvSpPr>
            <p:cNvPr id="100"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Calibri" panose="020F0502020204030204"/>
                <a:ea typeface="宋体" pitchFamily="2" charset="-122"/>
                <a:sym typeface="Arial" panose="020B0604020202090204" pitchFamily="34" charset="0"/>
              </a:endParaRPr>
            </a:p>
          </p:txBody>
        </p:sp>
        <p:sp>
          <p:nvSpPr>
            <p:cNvPr id="101"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Calibri" panose="020F0502020204030204"/>
                <a:ea typeface="宋体" pitchFamily="2" charset="-122"/>
                <a:sym typeface="Arial" panose="020B0604020202090204" pitchFamily="34" charset="0"/>
              </a:endParaRPr>
            </a:p>
          </p:txBody>
        </p:sp>
      </p:grpSp>
      <p:grpSp>
        <p:nvGrpSpPr>
          <p:cNvPr id="54" name="组合 53"/>
          <p:cNvGrpSpPr/>
          <p:nvPr/>
        </p:nvGrpSpPr>
        <p:grpSpPr>
          <a:xfrm>
            <a:off x="11272664" y="4643566"/>
            <a:ext cx="1101553" cy="1023460"/>
            <a:chOff x="1572165" y="1993205"/>
            <a:chExt cx="1962102" cy="1738992"/>
          </a:xfrm>
        </p:grpSpPr>
        <p:sp>
          <p:nvSpPr>
            <p:cNvPr id="55"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Calibri" panose="020F0502020204030204"/>
                <a:ea typeface="宋体" pitchFamily="2" charset="-122"/>
                <a:sym typeface="Arial" panose="020B0604020202090204" pitchFamily="34" charset="0"/>
              </a:endParaRPr>
            </a:p>
          </p:txBody>
        </p:sp>
        <p:sp>
          <p:nvSpPr>
            <p:cNvPr id="57"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Calibri" panose="020F0502020204030204"/>
                <a:ea typeface="宋体" pitchFamily="2" charset="-122"/>
                <a:sym typeface="Arial" panose="020B0604020202090204" pitchFamily="34" charset="0"/>
              </a:endParaRPr>
            </a:p>
          </p:txBody>
        </p:sp>
      </p:grpSp>
      <p:grpSp>
        <p:nvGrpSpPr>
          <p:cNvPr id="58" name="组合 57"/>
          <p:cNvGrpSpPr/>
          <p:nvPr/>
        </p:nvGrpSpPr>
        <p:grpSpPr>
          <a:xfrm>
            <a:off x="10614271" y="5484808"/>
            <a:ext cx="932035" cy="882512"/>
            <a:chOff x="1572165" y="1993205"/>
            <a:chExt cx="1962102" cy="1738992"/>
          </a:xfrm>
        </p:grpSpPr>
        <p:sp>
          <p:nvSpPr>
            <p:cNvPr id="83"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Calibri" panose="020F0502020204030204"/>
                <a:ea typeface="宋体" pitchFamily="2" charset="-122"/>
                <a:sym typeface="Arial" panose="020B0604020202090204" pitchFamily="34" charset="0"/>
              </a:endParaRPr>
            </a:p>
          </p:txBody>
        </p:sp>
        <p:sp>
          <p:nvSpPr>
            <p:cNvPr id="84"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Calibri" panose="020F0502020204030204"/>
                <a:ea typeface="宋体" pitchFamily="2" charset="-122"/>
                <a:sym typeface="Arial" panose="020B0604020202090204" pitchFamily="34" charset="0"/>
              </a:endParaRPr>
            </a:p>
          </p:txBody>
        </p:sp>
      </p:grpSp>
      <p:sp>
        <p:nvSpPr>
          <p:cNvPr id="8" name="TextBox 48"/>
          <p:cNvSpPr/>
          <p:nvPr/>
        </p:nvSpPr>
        <p:spPr bwMode="auto">
          <a:xfrm>
            <a:off x="470462" y="698609"/>
            <a:ext cx="4374466" cy="582295"/>
          </a:xfrm>
          <a:prstGeom prst="rect">
            <a:avLst/>
          </a:prstGeom>
          <a:noFill/>
          <a:ln w="9525">
            <a:noFill/>
            <a:miter lim="800000"/>
          </a:ln>
        </p:spPr>
        <p:txBody>
          <a:bodyPr wrap="square" lIns="91423" tIns="45711" rIns="91423" bIns="45711">
            <a:spAutoFit/>
          </a:bodyPr>
          <a:lstStyle/>
          <a:p>
            <a:pPr defTabSz="571500" fontAlgn="ctr">
              <a:buFont typeface="Arial" panose="020B0604020202090204" pitchFamily="34" charset="0"/>
            </a:pPr>
            <a:r>
              <a:rPr lang="en-US" altLang="zh-CN" sz="3200" b="1" dirty="0">
                <a:solidFill>
                  <a:srgbClr val="0070C0"/>
                </a:solidFill>
                <a:latin typeface="微软雅黑" pitchFamily="34" charset="-122"/>
                <a:ea typeface="微软雅黑" pitchFamily="34" charset="-122"/>
                <a:sym typeface="Arial" panose="020B0604020202090204"/>
              </a:rPr>
              <a:t>研发活动的定义</a:t>
            </a:r>
            <a:endParaRPr lang="en-US" altLang="zh-CN" sz="3200" b="1" dirty="0">
              <a:solidFill>
                <a:srgbClr val="0070C0"/>
              </a:solidFill>
              <a:latin typeface="微软雅黑" pitchFamily="34" charset="-122"/>
              <a:ea typeface="微软雅黑" pitchFamily="34" charset="-122"/>
              <a:sym typeface="Arial" panose="020B0604020202090204"/>
            </a:endParaRPr>
          </a:p>
        </p:txBody>
      </p:sp>
      <p:sp>
        <p:nvSpPr>
          <p:cNvPr id="36" name="TextBox 35"/>
          <p:cNvSpPr txBox="1"/>
          <p:nvPr/>
        </p:nvSpPr>
        <p:spPr>
          <a:xfrm>
            <a:off x="385445" y="989965"/>
            <a:ext cx="11080115" cy="3985895"/>
          </a:xfrm>
          <a:prstGeom prst="rect">
            <a:avLst/>
          </a:prstGeom>
          <a:noFill/>
        </p:spPr>
        <p:txBody>
          <a:bodyPr wrap="square" rtlCol="0">
            <a:spAutoFit/>
          </a:bodyPr>
          <a:lstStyle/>
          <a:p>
            <a:pPr fontAlgn="auto">
              <a:lnSpc>
                <a:spcPct val="200000"/>
              </a:lnSpc>
              <a:spcBef>
                <a:spcPts val="1000"/>
              </a:spcBef>
              <a:spcAft>
                <a:spcPts val="1000"/>
              </a:spcAft>
            </a:pPr>
            <a:r>
              <a:rPr sz="2520" b="1" dirty="0">
                <a:solidFill>
                  <a:srgbClr val="FF0000"/>
                </a:solidFill>
                <a:latin typeface="微软雅黑" pitchFamily="34" charset="-122"/>
                <a:ea typeface="微软雅黑" pitchFamily="34" charset="-122"/>
                <a:cs typeface="微软雅黑" pitchFamily="34" charset="-122"/>
                <a:sym typeface="Bebas" pitchFamily="2" charset="0"/>
              </a:rPr>
              <a:t>《财政部</a:t>
            </a:r>
            <a:r>
              <a:rPr lang="en-US" sz="2520" b="1" dirty="0">
                <a:solidFill>
                  <a:srgbClr val="FF0000"/>
                </a:solidFill>
                <a:latin typeface="微软雅黑" pitchFamily="34" charset="-122"/>
                <a:ea typeface="微软雅黑" pitchFamily="34" charset="-122"/>
                <a:cs typeface="微软雅黑" pitchFamily="34" charset="-122"/>
                <a:sym typeface="Bebas" pitchFamily="2" charset="0"/>
              </a:rPr>
              <a:t> </a:t>
            </a:r>
            <a:r>
              <a:rPr sz="2520" b="1" dirty="0">
                <a:solidFill>
                  <a:srgbClr val="FF0000"/>
                </a:solidFill>
                <a:latin typeface="微软雅黑" pitchFamily="34" charset="-122"/>
                <a:ea typeface="微软雅黑" pitchFamily="34" charset="-122"/>
                <a:cs typeface="微软雅黑" pitchFamily="34" charset="-122"/>
                <a:sym typeface="Bebas" pitchFamily="2" charset="0"/>
              </a:rPr>
              <a:t>国家税务总局</a:t>
            </a:r>
            <a:r>
              <a:rPr lang="en-US" sz="2520" b="1" dirty="0">
                <a:solidFill>
                  <a:srgbClr val="FF0000"/>
                </a:solidFill>
                <a:latin typeface="微软雅黑" pitchFamily="34" charset="-122"/>
                <a:ea typeface="微软雅黑" pitchFamily="34" charset="-122"/>
                <a:cs typeface="微软雅黑" pitchFamily="34" charset="-122"/>
                <a:sym typeface="Bebas" pitchFamily="2" charset="0"/>
              </a:rPr>
              <a:t> </a:t>
            </a:r>
            <a:r>
              <a:rPr sz="2520" b="1" dirty="0">
                <a:solidFill>
                  <a:srgbClr val="FF0000"/>
                </a:solidFill>
                <a:latin typeface="微软雅黑" pitchFamily="34" charset="-122"/>
                <a:ea typeface="微软雅黑" pitchFamily="34" charset="-122"/>
                <a:cs typeface="微软雅黑" pitchFamily="34" charset="-122"/>
                <a:sym typeface="Bebas" pitchFamily="2" charset="0"/>
              </a:rPr>
              <a:t>科技部关于完善研究开发费用税前扣除政策的通知》（财税</a:t>
            </a:r>
            <a:r>
              <a:rPr lang="zh-CN" altLang="en-US" sz="2520" b="1" dirty="0">
                <a:solidFill>
                  <a:srgbClr val="FF0000"/>
                </a:solidFill>
                <a:latin typeface="微软雅黑" pitchFamily="34" charset="-122"/>
                <a:ea typeface="微软雅黑" pitchFamily="34" charset="-122"/>
                <a:cs typeface="微软雅黑" pitchFamily="34" charset="-122"/>
                <a:sym typeface="Bebas" pitchFamily="2" charset="0"/>
              </a:rPr>
              <a:t>〔</a:t>
            </a:r>
            <a:r>
              <a:rPr lang="en-US" altLang="zh-CN" sz="2520" b="1" dirty="0">
                <a:solidFill>
                  <a:srgbClr val="FF0000"/>
                </a:solidFill>
                <a:latin typeface="微软雅黑" pitchFamily="34" charset="-122"/>
                <a:ea typeface="微软雅黑" pitchFamily="34" charset="-122"/>
                <a:cs typeface="微软雅黑" pitchFamily="34" charset="-122"/>
                <a:sym typeface="Bebas" pitchFamily="2" charset="0"/>
              </a:rPr>
              <a:t>2015</a:t>
            </a:r>
            <a:r>
              <a:rPr lang="zh-CN" altLang="en-US" sz="2520" b="1" dirty="0">
                <a:solidFill>
                  <a:srgbClr val="FF0000"/>
                </a:solidFill>
                <a:latin typeface="微软雅黑" pitchFamily="34" charset="-122"/>
                <a:ea typeface="微软雅黑" pitchFamily="34" charset="-122"/>
                <a:cs typeface="微软雅黑" pitchFamily="34" charset="-122"/>
                <a:sym typeface="Bebas" pitchFamily="2" charset="0"/>
              </a:rPr>
              <a:t>〕</a:t>
            </a:r>
            <a:r>
              <a:rPr sz="2520" b="1" dirty="0">
                <a:solidFill>
                  <a:srgbClr val="FF0000"/>
                </a:solidFill>
                <a:latin typeface="微软雅黑" pitchFamily="34" charset="-122"/>
                <a:ea typeface="微软雅黑" pitchFamily="34" charset="-122"/>
                <a:cs typeface="微软雅黑" pitchFamily="34" charset="-122"/>
                <a:sym typeface="Bebas" pitchFamily="2" charset="0"/>
              </a:rPr>
              <a:t>119号）</a:t>
            </a:r>
            <a:r>
              <a:rPr lang="zh-CN" sz="2520" b="1" dirty="0">
                <a:solidFill>
                  <a:srgbClr val="FF0000"/>
                </a:solidFill>
                <a:latin typeface="微软雅黑" pitchFamily="34" charset="-122"/>
                <a:ea typeface="微软雅黑" pitchFamily="34" charset="-122"/>
                <a:cs typeface="微软雅黑" pitchFamily="34" charset="-122"/>
                <a:sym typeface="Bebas" pitchFamily="2" charset="0"/>
              </a:rPr>
              <a:t>：</a:t>
            </a:r>
            <a:endParaRPr lang="zh-CN" altLang="en-US" sz="2400" dirty="0">
              <a:solidFill>
                <a:srgbClr val="FF0000"/>
              </a:solidFill>
              <a:latin typeface="微软雅黑" pitchFamily="34" charset="-122"/>
              <a:ea typeface="微软雅黑" pitchFamily="34" charset="-122"/>
              <a:cs typeface="微软雅黑" pitchFamily="34" charset="-122"/>
              <a:sym typeface="Bebas" pitchFamily="2" charset="0"/>
            </a:endParaRPr>
          </a:p>
          <a:p>
            <a:pPr>
              <a:lnSpc>
                <a:spcPct val="150000"/>
              </a:lnSpc>
            </a:pPr>
            <a:r>
              <a:rPr lang="en-US" altLang="zh-CN" sz="2400"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rPr>
              <a:t>        </a:t>
            </a:r>
            <a:r>
              <a:rPr lang="zh-CN" altLang="en-US" sz="2400"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rPr>
              <a:t>研发活动，是指企业为获得科学与技术新知识，创造性运用科学技术新知识，或实质性改进技术、产品</a:t>
            </a:r>
            <a:r>
              <a:rPr lang="en-US" altLang="zh-CN" sz="2400"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rPr>
              <a:t>(</a:t>
            </a:r>
            <a:r>
              <a:rPr lang="zh-CN" altLang="en-US" sz="2400"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rPr>
              <a:t>服务</a:t>
            </a:r>
            <a:r>
              <a:rPr lang="en-US" altLang="zh-CN" sz="2400"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rPr>
              <a:t>)</a:t>
            </a:r>
            <a:r>
              <a:rPr lang="zh-CN" altLang="en-US" sz="2400"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rPr>
              <a:t>、工艺而持续进行的具有明确目标的系统性活动。</a:t>
            </a:r>
            <a:endParaRPr lang="zh-CN" altLang="en-US" sz="2400"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endParaRPr>
          </a:p>
          <a:p>
            <a:pPr>
              <a:lnSpc>
                <a:spcPct val="150000"/>
              </a:lnSpc>
            </a:pPr>
            <a:r>
              <a:rPr lang="en-US" sz="2400"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rPr>
              <a:t>        </a:t>
            </a:r>
            <a:r>
              <a:rPr sz="2400"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rPr>
              <a:t>企业为获得创新性、创意性、突破性的产品进行创意设计活动而发生的相关费用，可按照本通知规定进行税前加计扣除。</a:t>
            </a:r>
            <a:endParaRPr lang="zh-CN" altLang="en-US" sz="2400" dirty="0">
              <a:latin typeface="微软雅黑" pitchFamily="34" charset="-122"/>
              <a:ea typeface="微软雅黑" pitchFamily="34" charset="-122"/>
              <a:cs typeface="微软雅黑" pitchFamily="34" charset="-122"/>
            </a:endParaRPr>
          </a:p>
        </p:txBody>
      </p:sp>
      <p:cxnSp>
        <p:nvCxnSpPr>
          <p:cNvPr id="2" name="直接连接符 1"/>
          <p:cNvCxnSpPr/>
          <p:nvPr/>
        </p:nvCxnSpPr>
        <p:spPr>
          <a:xfrm>
            <a:off x="7607502" y="4437686"/>
            <a:ext cx="18354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flipH="1">
            <a:off x="8529063" y="4429393"/>
            <a:ext cx="13968" cy="7282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855208" y="5157449"/>
            <a:ext cx="7687944" cy="1476375"/>
          </a:xfrm>
          <a:prstGeom prst="rect">
            <a:avLst/>
          </a:prstGeom>
          <a:noFill/>
          <a:ln w="38100" cmpd="sng">
            <a:solidFill>
              <a:srgbClr val="FF0000"/>
            </a:solidFill>
            <a:prstDash val="dash"/>
          </a:ln>
        </p:spPr>
        <p:txBody>
          <a:bodyPr wrap="square" rtlCol="0">
            <a:spAutoFit/>
          </a:bodyPr>
          <a:lstStyle/>
          <a:p>
            <a:pPr fontAlgn="auto">
              <a:lnSpc>
                <a:spcPct val="150000"/>
              </a:lnSpc>
            </a:pPr>
            <a:r>
              <a:rPr sz="2000" b="1"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rPr>
              <a:t>指</a:t>
            </a:r>
            <a:r>
              <a:rPr sz="2000"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rPr>
              <a:t>多媒体软件、动漫游戏软件开发，数字动漫、游戏设计制作；房屋建筑工程设计（绿色建筑评价标准为三星）、风景园林工程专项设计；工业设计、多媒体设计、动漫及衍生产品设计、模型设计等。</a:t>
            </a:r>
            <a:endParaRPr lang="zh-CN" altLang="en-US" sz="2000" dirty="0">
              <a:solidFill>
                <a:schemeClr val="tx1">
                  <a:lumMod val="85000"/>
                  <a:lumOff val="15000"/>
                </a:schemeClr>
              </a:solidFill>
              <a:latin typeface="微软雅黑" pitchFamily="34" charset="-122"/>
              <a:ea typeface="微软雅黑" pitchFamily="34" charset="-122"/>
              <a:cs typeface="微软雅黑" pitchFamily="34" charset="-122"/>
              <a:sym typeface="Bebas" pitchFamily="2" charset="0"/>
            </a:endParaRPr>
          </a:p>
        </p:txBody>
      </p:sp>
      <p:grpSp>
        <p:nvGrpSpPr>
          <p:cNvPr id="9" name="组合 24"/>
          <p:cNvGrpSpPr/>
          <p:nvPr/>
        </p:nvGrpSpPr>
        <p:grpSpPr>
          <a:xfrm>
            <a:off x="2" y="197678"/>
            <a:ext cx="803879" cy="449185"/>
            <a:chOff x="0" y="252065"/>
            <a:chExt cx="641111" cy="392113"/>
          </a:xfrm>
        </p:grpSpPr>
        <p:sp>
          <p:nvSpPr>
            <p:cNvPr id="10"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1"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2" name="五边形 3"/>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grpSp>
      <p:sp>
        <p:nvSpPr>
          <p:cNvPr id="14" name="文本框 13"/>
          <p:cNvSpPr txBox="1"/>
          <p:nvPr/>
        </p:nvSpPr>
        <p:spPr>
          <a:xfrm>
            <a:off x="1357173" y="240604"/>
            <a:ext cx="6344944" cy="423545"/>
          </a:xfrm>
          <a:prstGeom prst="rect">
            <a:avLst/>
          </a:prstGeom>
          <a:noFill/>
        </p:spPr>
        <p:txBody>
          <a:bodyPr wrap="square">
            <a:spAutoFit/>
          </a:bodyPr>
          <a:lstStyle/>
          <a:p>
            <a:pPr algn="l" fontAlgn="base"/>
            <a:r>
              <a:rPr lang="zh-CN" altLang="en-US" sz="2160" b="1" dirty="0">
                <a:solidFill>
                  <a:srgbClr val="F49022"/>
                </a:solidFill>
                <a:latin typeface="Agency FB" panose="020B0503020202020204" pitchFamily="34" charset="0"/>
                <a:ea typeface="+mn-ea"/>
                <a:cs typeface="+mn-ea"/>
                <a:sym typeface="微软雅黑" pitchFamily="34" charset="-122"/>
              </a:rPr>
              <a:t>二、激励企业加大研发投入</a:t>
            </a:r>
            <a:r>
              <a:rPr lang="zh-CN" altLang="en-US" sz="21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rPr>
              <a:t>（研发活动）</a:t>
            </a:r>
            <a:endParaRPr lang="zh-CN" altLang="en-US" sz="21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1342203" y="1052476"/>
            <a:ext cx="9792710" cy="4754984"/>
          </a:xfrm>
          <a:prstGeom prst="roundRect">
            <a:avLst>
              <a:gd name="adj" fmla="val 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3" name="TextBox 42"/>
          <p:cNvSpPr txBox="1"/>
          <p:nvPr/>
        </p:nvSpPr>
        <p:spPr>
          <a:xfrm>
            <a:off x="1414276" y="1629359"/>
            <a:ext cx="9227577" cy="3455670"/>
          </a:xfrm>
          <a:prstGeom prst="rect">
            <a:avLst/>
          </a:prstGeom>
          <a:noFill/>
        </p:spPr>
        <p:txBody>
          <a:bodyPr wrap="square" lIns="0" tIns="0" rIns="0" bIns="0" rtlCol="0">
            <a:spAutoFit/>
          </a:bodyPr>
          <a:lstStyle/>
          <a:p>
            <a:pPr algn="just">
              <a:lnSpc>
                <a:spcPct val="150000"/>
              </a:lnSpc>
            </a:pPr>
            <a:r>
              <a:rPr lang="zh-CN" altLang="en-US" sz="2135" b="1" dirty="0">
                <a:solidFill>
                  <a:schemeClr val="tx1">
                    <a:lumMod val="75000"/>
                    <a:lumOff val="25000"/>
                  </a:schemeClr>
                </a:solidFill>
                <a:latin typeface="微软雅黑" pitchFamily="34" charset="-122"/>
                <a:ea typeface="微软雅黑" pitchFamily="34" charset="-122"/>
              </a:rPr>
              <a:t>        </a:t>
            </a:r>
            <a:r>
              <a:rPr lang="en-US" altLang="zh-CN" sz="2135" b="1" dirty="0">
                <a:solidFill>
                  <a:srgbClr val="0070C0"/>
                </a:solidFill>
                <a:latin typeface="微软雅黑" pitchFamily="34" charset="-122"/>
                <a:ea typeface="微软雅黑" pitchFamily="34" charset="-122"/>
              </a:rPr>
              <a:t>2023</a:t>
            </a:r>
            <a:r>
              <a:rPr lang="zh-CN" altLang="en-US" sz="2135" b="1" dirty="0">
                <a:solidFill>
                  <a:srgbClr val="0070C0"/>
                </a:solidFill>
                <a:latin typeface="微软雅黑" pitchFamily="34" charset="-122"/>
                <a:ea typeface="微软雅黑" pitchFamily="34" charset="-122"/>
              </a:rPr>
              <a:t>年度企业所得税汇算清缴截止</a:t>
            </a:r>
            <a:r>
              <a:rPr lang="zh-CN" altLang="en-US" sz="2135" b="1" dirty="0">
                <a:solidFill>
                  <a:srgbClr val="0070C0"/>
                </a:solidFill>
                <a:latin typeface="微软雅黑" pitchFamily="34" charset="-122"/>
                <a:ea typeface="微软雅黑" pitchFamily="34" charset="-122"/>
              </a:rPr>
              <a:t>日期为</a:t>
            </a:r>
            <a:r>
              <a:rPr lang="en-US" altLang="zh-CN" sz="2135" b="1" dirty="0">
                <a:solidFill>
                  <a:srgbClr val="FF0000"/>
                </a:solidFill>
                <a:latin typeface="微软雅黑" pitchFamily="34" charset="-122"/>
                <a:ea typeface="微软雅黑" pitchFamily="34" charset="-122"/>
              </a:rPr>
              <a:t>2024</a:t>
            </a:r>
            <a:r>
              <a:rPr lang="zh-CN" altLang="en-US" sz="2135" b="1" dirty="0">
                <a:solidFill>
                  <a:srgbClr val="FF0000"/>
                </a:solidFill>
                <a:latin typeface="微软雅黑" pitchFamily="34" charset="-122"/>
                <a:ea typeface="微软雅黑" pitchFamily="34" charset="-122"/>
              </a:rPr>
              <a:t>年</a:t>
            </a:r>
            <a:r>
              <a:rPr lang="en-US" altLang="zh-CN" sz="2135" b="1" dirty="0">
                <a:solidFill>
                  <a:srgbClr val="FF0000"/>
                </a:solidFill>
                <a:latin typeface="微软雅黑" pitchFamily="34" charset="-122"/>
                <a:ea typeface="微软雅黑" pitchFamily="34" charset="-122"/>
              </a:rPr>
              <a:t>5</a:t>
            </a:r>
            <a:r>
              <a:rPr lang="zh-CN" altLang="en-US" sz="2135" b="1" dirty="0">
                <a:solidFill>
                  <a:srgbClr val="FF0000"/>
                </a:solidFill>
                <a:latin typeface="微软雅黑" pitchFamily="34" charset="-122"/>
                <a:ea typeface="微软雅黑" pitchFamily="34" charset="-122"/>
              </a:rPr>
              <a:t>月</a:t>
            </a:r>
            <a:r>
              <a:rPr lang="en-US" altLang="zh-CN" sz="2135" b="1" dirty="0">
                <a:solidFill>
                  <a:srgbClr val="FF0000"/>
                </a:solidFill>
                <a:latin typeface="微软雅黑" pitchFamily="34" charset="-122"/>
                <a:ea typeface="微软雅黑" pitchFamily="34" charset="-122"/>
              </a:rPr>
              <a:t>31</a:t>
            </a:r>
            <a:r>
              <a:rPr lang="zh-CN" altLang="en-US" sz="2135" b="1" dirty="0">
                <a:solidFill>
                  <a:srgbClr val="FF0000"/>
                </a:solidFill>
                <a:latin typeface="微软雅黑" pitchFamily="34" charset="-122"/>
                <a:ea typeface="微软雅黑" pitchFamily="34" charset="-122"/>
              </a:rPr>
              <a:t>日</a:t>
            </a:r>
            <a:r>
              <a:rPr lang="zh-CN" altLang="en-US" sz="2135" b="1" dirty="0">
                <a:solidFill>
                  <a:schemeClr val="tx1">
                    <a:lumMod val="75000"/>
                    <a:lumOff val="25000"/>
                  </a:schemeClr>
                </a:solidFill>
                <a:latin typeface="微软雅黑" pitchFamily="34" charset="-122"/>
                <a:ea typeface="微软雅黑" pitchFamily="34" charset="-122"/>
              </a:rPr>
              <a:t>。</a:t>
            </a:r>
            <a:endParaRPr lang="zh-CN" altLang="en-US" sz="2135" b="1" dirty="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2135" b="1" dirty="0">
                <a:solidFill>
                  <a:schemeClr val="tx1">
                    <a:lumMod val="75000"/>
                    <a:lumOff val="25000"/>
                  </a:schemeClr>
                </a:solidFill>
                <a:latin typeface="微软雅黑" pitchFamily="34" charset="-122"/>
                <a:ea typeface="微软雅黑" pitchFamily="34" charset="-122"/>
              </a:rPr>
              <a:t>       </a:t>
            </a:r>
            <a:r>
              <a:rPr lang="zh-CN" altLang="en-US" sz="2135" b="1" dirty="0">
                <a:solidFill>
                  <a:srgbClr val="0070C0"/>
                </a:solidFill>
                <a:latin typeface="微软雅黑" pitchFamily="34" charset="-122"/>
                <a:ea typeface="微软雅黑" pitchFamily="34" charset="-122"/>
              </a:rPr>
              <a:t>纳税人在年度中间发生解散、破产、撤销等终止生产经营情形，需进行企业所得税清算的，应在清算前报告主管税务机关，并自</a:t>
            </a:r>
            <a:r>
              <a:rPr lang="zh-CN" altLang="en-US" sz="2135" b="1" dirty="0">
                <a:solidFill>
                  <a:srgbClr val="FF0000"/>
                </a:solidFill>
                <a:latin typeface="微软雅黑" pitchFamily="34" charset="-122"/>
                <a:ea typeface="微软雅黑" pitchFamily="34" charset="-122"/>
              </a:rPr>
              <a:t>实际经营终止之日起</a:t>
            </a:r>
            <a:r>
              <a:rPr lang="en-US" altLang="zh-CN" sz="2135" b="1" dirty="0">
                <a:solidFill>
                  <a:srgbClr val="FF0000"/>
                </a:solidFill>
                <a:latin typeface="微软雅黑" pitchFamily="34" charset="-122"/>
                <a:ea typeface="微软雅黑" pitchFamily="34" charset="-122"/>
              </a:rPr>
              <a:t>60</a:t>
            </a:r>
            <a:r>
              <a:rPr lang="zh-CN" altLang="en-US" sz="2135" b="1" dirty="0">
                <a:solidFill>
                  <a:srgbClr val="FF0000"/>
                </a:solidFill>
                <a:latin typeface="微软雅黑" pitchFamily="34" charset="-122"/>
                <a:ea typeface="微软雅黑" pitchFamily="34" charset="-122"/>
              </a:rPr>
              <a:t>日内</a:t>
            </a:r>
            <a:r>
              <a:rPr lang="zh-CN" altLang="en-US" sz="2135" b="1" dirty="0">
                <a:solidFill>
                  <a:srgbClr val="0070C0"/>
                </a:solidFill>
                <a:latin typeface="微软雅黑" pitchFamily="34" charset="-122"/>
                <a:ea typeface="微软雅黑" pitchFamily="34" charset="-122"/>
              </a:rPr>
              <a:t>进行汇算清缴，结清应缴应退企业所得税款；纳税人有其他情形依法终止纳税义务的，应当自</a:t>
            </a:r>
            <a:r>
              <a:rPr lang="zh-CN" altLang="en-US" sz="2135" b="1" dirty="0">
                <a:solidFill>
                  <a:srgbClr val="FF0000"/>
                </a:solidFill>
                <a:latin typeface="微软雅黑" pitchFamily="34" charset="-122"/>
                <a:ea typeface="微软雅黑" pitchFamily="34" charset="-122"/>
              </a:rPr>
              <a:t>停止生产、经营之日起</a:t>
            </a:r>
            <a:r>
              <a:rPr lang="en-US" altLang="zh-CN" sz="2135" b="1" dirty="0">
                <a:solidFill>
                  <a:srgbClr val="FF0000"/>
                </a:solidFill>
                <a:latin typeface="微软雅黑" pitchFamily="34" charset="-122"/>
                <a:ea typeface="微软雅黑" pitchFamily="34" charset="-122"/>
              </a:rPr>
              <a:t>60</a:t>
            </a:r>
            <a:r>
              <a:rPr lang="zh-CN" altLang="en-US" sz="2135" b="1" dirty="0">
                <a:solidFill>
                  <a:srgbClr val="FF0000"/>
                </a:solidFill>
                <a:latin typeface="微软雅黑" pitchFamily="34" charset="-122"/>
                <a:ea typeface="微软雅黑" pitchFamily="34" charset="-122"/>
              </a:rPr>
              <a:t>日内</a:t>
            </a:r>
            <a:r>
              <a:rPr lang="zh-CN" altLang="en-US" sz="2135" b="1" dirty="0">
                <a:solidFill>
                  <a:srgbClr val="0070C0"/>
                </a:solidFill>
                <a:latin typeface="微软雅黑" pitchFamily="34" charset="-122"/>
                <a:ea typeface="微软雅黑" pitchFamily="34" charset="-122"/>
              </a:rPr>
              <a:t>，向主管税务机关办理当期企业所得税汇算清缴。</a:t>
            </a:r>
            <a:endParaRPr lang="zh-CN" altLang="en-US" sz="2135" b="1" dirty="0">
              <a:solidFill>
                <a:srgbClr val="0070C0"/>
              </a:solidFill>
              <a:latin typeface="微软雅黑" pitchFamily="34" charset="-122"/>
              <a:ea typeface="微软雅黑" pitchFamily="34" charset="-122"/>
            </a:endParaRPr>
          </a:p>
          <a:p>
            <a:pPr algn="just">
              <a:lnSpc>
                <a:spcPct val="150000"/>
              </a:lnSpc>
            </a:pPr>
            <a:r>
              <a:rPr lang="zh-CN" altLang="en-US" sz="2135" b="1" dirty="0">
                <a:solidFill>
                  <a:srgbClr val="0070C0"/>
                </a:solidFill>
                <a:latin typeface="微软雅黑" pitchFamily="34" charset="-122"/>
                <a:ea typeface="微软雅黑" pitchFamily="34" charset="-122"/>
              </a:rPr>
              <a:t> </a:t>
            </a:r>
            <a:r>
              <a:rPr lang="en-US" altLang="zh-CN" sz="2135" b="1" dirty="0">
                <a:solidFill>
                  <a:srgbClr val="0070C0"/>
                </a:solidFill>
                <a:latin typeface="微软雅黑" pitchFamily="34" charset="-122"/>
                <a:ea typeface="微软雅黑" pitchFamily="34" charset="-122"/>
              </a:rPr>
              <a:t>   </a:t>
            </a:r>
            <a:endParaRPr lang="en-US" altLang="zh-CN" sz="2135" b="1" dirty="0">
              <a:solidFill>
                <a:schemeClr val="tx1">
                  <a:lumMod val="75000"/>
                  <a:lumOff val="25000"/>
                </a:schemeClr>
              </a:solidFill>
              <a:latin typeface="微软雅黑" pitchFamily="34" charset="-122"/>
              <a:ea typeface="微软雅黑" pitchFamily="34" charset="-122"/>
            </a:endParaRPr>
          </a:p>
        </p:txBody>
      </p:sp>
      <p:sp>
        <p:nvSpPr>
          <p:cNvPr id="44" name="矩形 93"/>
          <p:cNvSpPr/>
          <p:nvPr/>
        </p:nvSpPr>
        <p:spPr>
          <a:xfrm>
            <a:off x="1413907" y="1197752"/>
            <a:ext cx="383983" cy="38398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5" name="矩形 93"/>
          <p:cNvSpPr/>
          <p:nvPr/>
        </p:nvSpPr>
        <p:spPr>
          <a:xfrm rot="10800000">
            <a:off x="10750488" y="5445856"/>
            <a:ext cx="383983" cy="38398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占位符 1"/>
          <p:cNvSpPr>
            <a:spLocks noGrp="1" noChangeArrowheads="1"/>
          </p:cNvSpPr>
          <p:nvPr/>
        </p:nvSpPr>
        <p:spPr bwMode="auto">
          <a:xfrm>
            <a:off x="258723" y="909078"/>
            <a:ext cx="11672651" cy="520700"/>
          </a:xfrm>
          <a:prstGeom prst="rect">
            <a:avLst/>
          </a:prstGeom>
          <a:noFill/>
          <a:ln w="9525">
            <a:noFill/>
            <a:miter lim="800000"/>
          </a:ln>
        </p:spPr>
        <p:txBody>
          <a:bodyPr lIns="91423" tIns="45711" rIns="91423" bIns="45711">
            <a:spAutoFit/>
          </a:bodyPr>
          <a:lstStyle/>
          <a:p>
            <a:pPr defTabSz="571500" eaLnBrk="1" fontAlgn="ctr" hangingPunct="1"/>
            <a:r>
              <a:rPr lang="zh-CN" altLang="en-US" sz="2800" b="1" dirty="0">
                <a:solidFill>
                  <a:srgbClr val="0070C0"/>
                </a:solidFill>
                <a:latin typeface="微软雅黑" pitchFamily="34" charset="-122"/>
                <a:ea typeface="微软雅黑" pitchFamily="34" charset="-122"/>
              </a:rPr>
              <a:t>不适用税前加计扣除政策的活动</a:t>
            </a:r>
            <a:endParaRPr lang="zh-CN" altLang="en-US" sz="2800" b="1" dirty="0">
              <a:solidFill>
                <a:srgbClr val="0070C0"/>
              </a:solidFill>
              <a:latin typeface="微软雅黑" pitchFamily="34" charset="-122"/>
              <a:ea typeface="微软雅黑" pitchFamily="34" charset="-122"/>
            </a:endParaRPr>
          </a:p>
        </p:txBody>
      </p:sp>
      <p:sp>
        <p:nvSpPr>
          <p:cNvPr id="11" name="矩形 10"/>
          <p:cNvSpPr>
            <a:spLocks noChangeArrowheads="1"/>
          </p:cNvSpPr>
          <p:nvPr/>
        </p:nvSpPr>
        <p:spPr bwMode="auto">
          <a:xfrm>
            <a:off x="258723" y="1582074"/>
            <a:ext cx="11672651" cy="4378325"/>
          </a:xfrm>
          <a:prstGeom prst="rect">
            <a:avLst/>
          </a:prstGeom>
          <a:solidFill>
            <a:schemeClr val="accent1">
              <a:lumMod val="20000"/>
              <a:lumOff val="80000"/>
              <a:alpha val="61000"/>
            </a:schemeClr>
          </a:solidFill>
          <a:ln>
            <a:noFill/>
          </a:ln>
        </p:spPr>
        <p:txBody>
          <a:bodyPr lIns="91423" tIns="45711" rIns="91423" bIns="45711">
            <a:spAutoFit/>
          </a:bodyPr>
          <a:lstStyle>
            <a:defPPr>
              <a:defRPr lang="en-US"/>
            </a:defPPr>
            <a:lvl1pPr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微软雅黑" pitchFamily="34" charset="-122"/>
                <a:cs typeface="+mn-cs"/>
              </a:defRPr>
            </a:lvl1pPr>
            <a:lvl2pPr marL="342900" indent="1143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微软雅黑" pitchFamily="34" charset="-122"/>
                <a:cs typeface="+mn-cs"/>
              </a:defRPr>
            </a:lvl2pPr>
            <a:lvl3pPr marL="685800" indent="2286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微软雅黑" pitchFamily="34" charset="-122"/>
                <a:cs typeface="+mn-cs"/>
              </a:defRPr>
            </a:lvl3pPr>
            <a:lvl4pPr marL="1028700" indent="3429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微软雅黑" pitchFamily="34" charset="-122"/>
                <a:cs typeface="+mn-cs"/>
              </a:defRPr>
            </a:lvl4pPr>
            <a:lvl5pPr marL="1371600" indent="457200" algn="l" rtl="0" fontAlgn="base">
              <a:spcBef>
                <a:spcPct val="0"/>
              </a:spcBef>
              <a:spcAft>
                <a:spcPct val="0"/>
              </a:spcAft>
              <a:buFont typeface="Arial" panose="020B0604020202090204" pitchFamily="34" charset="0"/>
              <a:defRPr kern="1200">
                <a:solidFill>
                  <a:schemeClr val="tx1"/>
                </a:solidFill>
                <a:latin typeface="Arial" panose="020B0604020202090204" pitchFamily="34" charset="0"/>
                <a:ea typeface="微软雅黑" pitchFamily="34" charset="-122"/>
                <a:cs typeface="+mn-cs"/>
              </a:defRPr>
            </a:lvl5pPr>
            <a:lvl6pPr marL="2286000" algn="l" defTabSz="914400" rtl="0" eaLnBrk="1" latinLnBrk="0" hangingPunct="1">
              <a:defRPr kern="1200">
                <a:solidFill>
                  <a:schemeClr val="tx1"/>
                </a:solidFill>
                <a:latin typeface="Arial" panose="020B0604020202090204" pitchFamily="34" charset="0"/>
                <a:ea typeface="微软雅黑" pitchFamily="34" charset="-122"/>
                <a:cs typeface="+mn-cs"/>
              </a:defRPr>
            </a:lvl6pPr>
            <a:lvl7pPr marL="2743200" algn="l" defTabSz="914400" rtl="0" eaLnBrk="1" latinLnBrk="0" hangingPunct="1">
              <a:defRPr kern="1200">
                <a:solidFill>
                  <a:schemeClr val="tx1"/>
                </a:solidFill>
                <a:latin typeface="Arial" panose="020B0604020202090204" pitchFamily="34" charset="0"/>
                <a:ea typeface="微软雅黑" pitchFamily="34" charset="-122"/>
                <a:cs typeface="+mn-cs"/>
              </a:defRPr>
            </a:lvl7pPr>
            <a:lvl8pPr marL="3200400" algn="l" defTabSz="914400" rtl="0" eaLnBrk="1" latinLnBrk="0" hangingPunct="1">
              <a:defRPr kern="1200">
                <a:solidFill>
                  <a:schemeClr val="tx1"/>
                </a:solidFill>
                <a:latin typeface="Arial" panose="020B0604020202090204" pitchFamily="34" charset="0"/>
                <a:ea typeface="微软雅黑" pitchFamily="34" charset="-122"/>
                <a:cs typeface="+mn-cs"/>
              </a:defRPr>
            </a:lvl8pPr>
            <a:lvl9pPr marL="3657600" algn="l" defTabSz="914400" rtl="0" eaLnBrk="1" latinLnBrk="0" hangingPunct="1">
              <a:defRPr kern="1200">
                <a:solidFill>
                  <a:schemeClr val="tx1"/>
                </a:solidFill>
                <a:latin typeface="Arial" panose="020B0604020202090204" pitchFamily="34" charset="0"/>
                <a:ea typeface="微软雅黑" pitchFamily="34" charset="-122"/>
                <a:cs typeface="+mn-cs"/>
              </a:defRPr>
            </a:lvl9pPr>
          </a:lstStyle>
          <a:p>
            <a:pPr algn="ctr" eaLnBrk="1" hangingPunct="1">
              <a:defRPr/>
            </a:pPr>
            <a:r>
              <a:rPr lang="zh-CN" altLang="en-US" sz="2700" b="1" dirty="0">
                <a:latin typeface="微软雅黑" pitchFamily="34" charset="-122"/>
              </a:rPr>
              <a:t>财税</a:t>
            </a:r>
            <a:r>
              <a:rPr lang="en-US" altLang="zh-CN" sz="2700" b="1" dirty="0">
                <a:latin typeface="微软雅黑" pitchFamily="34" charset="-122"/>
              </a:rPr>
              <a:t>〔2015〕119</a:t>
            </a:r>
            <a:r>
              <a:rPr lang="zh-CN" altLang="en-US" sz="2700" b="1" dirty="0">
                <a:latin typeface="微软雅黑" pitchFamily="34" charset="-122"/>
              </a:rPr>
              <a:t>号</a:t>
            </a:r>
            <a:endParaRPr lang="en-US" altLang="zh-CN" sz="2700" b="1" dirty="0">
              <a:latin typeface="微软雅黑" pitchFamily="34" charset="-122"/>
            </a:endParaRPr>
          </a:p>
          <a:p>
            <a:pPr eaLnBrk="1" hangingPunct="1">
              <a:lnSpc>
                <a:spcPct val="120000"/>
              </a:lnSpc>
              <a:defRPr/>
            </a:pPr>
            <a:endParaRPr lang="en-US" altLang="zh-CN" b="1" dirty="0">
              <a:latin typeface="微软雅黑" pitchFamily="34" charset="-122"/>
            </a:endParaRPr>
          </a:p>
          <a:p>
            <a:pPr eaLnBrk="1" hangingPunct="1">
              <a:lnSpc>
                <a:spcPct val="120000"/>
              </a:lnSpc>
              <a:defRPr/>
            </a:pPr>
            <a:r>
              <a:rPr lang="zh-CN" altLang="en-US" b="1" dirty="0">
                <a:latin typeface="微软雅黑" pitchFamily="34" charset="-122"/>
              </a:rPr>
              <a:t>下列活动不适用税前加计扣除政策：</a:t>
            </a:r>
            <a:endParaRPr lang="en-US" altLang="zh-CN" b="1" dirty="0">
              <a:latin typeface="微软雅黑" pitchFamily="34" charset="-122"/>
            </a:endParaRPr>
          </a:p>
          <a:p>
            <a:pPr eaLnBrk="1" hangingPunct="1">
              <a:lnSpc>
                <a:spcPct val="120000"/>
              </a:lnSpc>
              <a:defRPr/>
            </a:pPr>
            <a:br>
              <a:rPr lang="zh-CN" altLang="en-US" b="1" dirty="0">
                <a:latin typeface="微软雅黑" pitchFamily="34" charset="-122"/>
              </a:rPr>
            </a:br>
            <a:r>
              <a:rPr lang="zh-CN" altLang="en-US" b="1" dirty="0">
                <a:latin typeface="微软雅黑" pitchFamily="34" charset="-122"/>
              </a:rPr>
              <a:t>　　</a:t>
            </a:r>
            <a:r>
              <a:rPr lang="en-US" altLang="zh-CN" dirty="0">
                <a:latin typeface="微软雅黑" pitchFamily="34" charset="-122"/>
              </a:rPr>
              <a:t>1.</a:t>
            </a:r>
            <a:r>
              <a:rPr lang="zh-CN" altLang="en-US" dirty="0">
                <a:latin typeface="微软雅黑" pitchFamily="34" charset="-122"/>
              </a:rPr>
              <a:t>企业产品</a:t>
            </a:r>
            <a:r>
              <a:rPr lang="en-US" altLang="zh-CN" dirty="0">
                <a:latin typeface="微软雅黑" pitchFamily="34" charset="-122"/>
              </a:rPr>
              <a:t>(</a:t>
            </a:r>
            <a:r>
              <a:rPr lang="zh-CN" altLang="en-US" dirty="0">
                <a:latin typeface="微软雅黑" pitchFamily="34" charset="-122"/>
              </a:rPr>
              <a:t>服务</a:t>
            </a:r>
            <a:r>
              <a:rPr lang="en-US" altLang="zh-CN" dirty="0">
                <a:latin typeface="微软雅黑" pitchFamily="34" charset="-122"/>
              </a:rPr>
              <a:t>)</a:t>
            </a:r>
            <a:r>
              <a:rPr lang="zh-CN" altLang="en-US" dirty="0">
                <a:latin typeface="微软雅黑" pitchFamily="34" charset="-122"/>
              </a:rPr>
              <a:t>的</a:t>
            </a:r>
            <a:r>
              <a:rPr lang="zh-CN" altLang="en-US" b="1" dirty="0">
                <a:latin typeface="微软雅黑" pitchFamily="34" charset="-122"/>
              </a:rPr>
              <a:t>常规性升级</a:t>
            </a:r>
            <a:r>
              <a:rPr lang="zh-CN" altLang="en-US" dirty="0">
                <a:latin typeface="微软雅黑" pitchFamily="34" charset="-122"/>
              </a:rPr>
              <a:t>。</a:t>
            </a:r>
            <a:br>
              <a:rPr lang="zh-CN" altLang="en-US" dirty="0">
                <a:latin typeface="微软雅黑" pitchFamily="34" charset="-122"/>
              </a:rPr>
            </a:br>
            <a:r>
              <a:rPr lang="zh-CN" altLang="en-US" dirty="0">
                <a:latin typeface="微软雅黑" pitchFamily="34" charset="-122"/>
              </a:rPr>
              <a:t>　　</a:t>
            </a:r>
            <a:r>
              <a:rPr lang="en-US" altLang="zh-CN" dirty="0">
                <a:latin typeface="微软雅黑" pitchFamily="34" charset="-122"/>
              </a:rPr>
              <a:t>2.</a:t>
            </a:r>
            <a:r>
              <a:rPr lang="zh-CN" altLang="en-US" dirty="0">
                <a:latin typeface="微软雅黑" pitchFamily="34" charset="-122"/>
              </a:rPr>
              <a:t>对某项</a:t>
            </a:r>
            <a:r>
              <a:rPr lang="zh-CN" altLang="en-US" b="1" dirty="0">
                <a:latin typeface="微软雅黑" pitchFamily="34" charset="-122"/>
              </a:rPr>
              <a:t>科研成果的直接应用</a:t>
            </a:r>
            <a:r>
              <a:rPr lang="zh-CN" altLang="en-US" dirty="0">
                <a:latin typeface="微软雅黑" pitchFamily="34" charset="-122"/>
              </a:rPr>
              <a:t>，如直接采用公开的新工艺、材料、装置、产品、服务或知识等。</a:t>
            </a:r>
            <a:br>
              <a:rPr lang="zh-CN" altLang="en-US" dirty="0">
                <a:latin typeface="微软雅黑" pitchFamily="34" charset="-122"/>
              </a:rPr>
            </a:br>
            <a:r>
              <a:rPr lang="zh-CN" altLang="en-US" dirty="0">
                <a:latin typeface="微软雅黑" pitchFamily="34" charset="-122"/>
              </a:rPr>
              <a:t>　　</a:t>
            </a:r>
            <a:r>
              <a:rPr lang="en-US" altLang="zh-CN" dirty="0">
                <a:latin typeface="微软雅黑" pitchFamily="34" charset="-122"/>
              </a:rPr>
              <a:t>3.</a:t>
            </a:r>
            <a:r>
              <a:rPr lang="zh-CN" altLang="en-US" dirty="0">
                <a:latin typeface="微软雅黑" pitchFamily="34" charset="-122"/>
              </a:rPr>
              <a:t>企业在</a:t>
            </a:r>
            <a:r>
              <a:rPr lang="zh-CN" altLang="en-US" b="1" dirty="0">
                <a:latin typeface="微软雅黑" pitchFamily="34" charset="-122"/>
              </a:rPr>
              <a:t>商品化后为顾客提供的技术支持活动</a:t>
            </a:r>
            <a:r>
              <a:rPr lang="zh-CN" altLang="en-US" dirty="0">
                <a:latin typeface="微软雅黑" pitchFamily="34" charset="-122"/>
              </a:rPr>
              <a:t>。</a:t>
            </a:r>
            <a:br>
              <a:rPr lang="zh-CN" altLang="en-US" dirty="0">
                <a:latin typeface="微软雅黑" pitchFamily="34" charset="-122"/>
              </a:rPr>
            </a:br>
            <a:r>
              <a:rPr lang="zh-CN" altLang="en-US" dirty="0">
                <a:latin typeface="微软雅黑" pitchFamily="34" charset="-122"/>
              </a:rPr>
              <a:t>　　</a:t>
            </a:r>
            <a:r>
              <a:rPr lang="en-US" altLang="zh-CN" dirty="0">
                <a:latin typeface="微软雅黑" pitchFamily="34" charset="-122"/>
              </a:rPr>
              <a:t>4.</a:t>
            </a:r>
            <a:r>
              <a:rPr lang="zh-CN" altLang="en-US" dirty="0">
                <a:latin typeface="微软雅黑" pitchFamily="34" charset="-122"/>
              </a:rPr>
              <a:t>对</a:t>
            </a:r>
            <a:r>
              <a:rPr lang="zh-CN" altLang="en-US" b="1" dirty="0">
                <a:latin typeface="微软雅黑" pitchFamily="34" charset="-122"/>
              </a:rPr>
              <a:t>现存产品</a:t>
            </a:r>
            <a:r>
              <a:rPr lang="zh-CN" altLang="en-US" dirty="0">
                <a:latin typeface="微软雅黑" pitchFamily="34" charset="-122"/>
              </a:rPr>
              <a:t>、服务、技术、材料或工艺流程进行的</a:t>
            </a:r>
            <a:r>
              <a:rPr lang="zh-CN" altLang="en-US" b="1" dirty="0">
                <a:latin typeface="微软雅黑" pitchFamily="34" charset="-122"/>
              </a:rPr>
              <a:t>重复或简单改变</a:t>
            </a:r>
            <a:r>
              <a:rPr lang="zh-CN" altLang="en-US" dirty="0">
                <a:latin typeface="微软雅黑" pitchFamily="34" charset="-122"/>
              </a:rPr>
              <a:t>。</a:t>
            </a:r>
            <a:br>
              <a:rPr lang="zh-CN" altLang="en-US" dirty="0">
                <a:latin typeface="微软雅黑" pitchFamily="34" charset="-122"/>
              </a:rPr>
            </a:br>
            <a:r>
              <a:rPr lang="zh-CN" altLang="en-US" dirty="0">
                <a:latin typeface="微软雅黑" pitchFamily="34" charset="-122"/>
              </a:rPr>
              <a:t>　　</a:t>
            </a:r>
            <a:r>
              <a:rPr lang="en-US" altLang="zh-CN" dirty="0">
                <a:latin typeface="微软雅黑" pitchFamily="34" charset="-122"/>
              </a:rPr>
              <a:t>5.</a:t>
            </a:r>
            <a:r>
              <a:rPr lang="zh-CN" altLang="en-US" b="1" dirty="0">
                <a:latin typeface="微软雅黑" pitchFamily="34" charset="-122"/>
              </a:rPr>
              <a:t>市场调查研究、效率调查或管理研究</a:t>
            </a:r>
            <a:r>
              <a:rPr lang="zh-CN" altLang="en-US" dirty="0">
                <a:latin typeface="微软雅黑" pitchFamily="34" charset="-122"/>
              </a:rPr>
              <a:t>。</a:t>
            </a:r>
            <a:br>
              <a:rPr lang="zh-CN" altLang="en-US" dirty="0">
                <a:latin typeface="微软雅黑" pitchFamily="34" charset="-122"/>
              </a:rPr>
            </a:br>
            <a:r>
              <a:rPr lang="zh-CN" altLang="en-US" dirty="0">
                <a:latin typeface="微软雅黑" pitchFamily="34" charset="-122"/>
              </a:rPr>
              <a:t>　　</a:t>
            </a:r>
            <a:r>
              <a:rPr lang="en-US" altLang="zh-CN" dirty="0">
                <a:latin typeface="微软雅黑" pitchFamily="34" charset="-122"/>
              </a:rPr>
              <a:t>6.</a:t>
            </a:r>
            <a:r>
              <a:rPr lang="zh-CN" altLang="en-US" dirty="0">
                <a:latin typeface="微软雅黑" pitchFamily="34" charset="-122"/>
              </a:rPr>
              <a:t>作为工业</a:t>
            </a:r>
            <a:r>
              <a:rPr lang="en-US" altLang="zh-CN" dirty="0">
                <a:latin typeface="微软雅黑" pitchFamily="34" charset="-122"/>
              </a:rPr>
              <a:t>(</a:t>
            </a:r>
            <a:r>
              <a:rPr lang="zh-CN" altLang="en-US" dirty="0">
                <a:latin typeface="微软雅黑" pitchFamily="34" charset="-122"/>
              </a:rPr>
              <a:t>服务</a:t>
            </a:r>
            <a:r>
              <a:rPr lang="en-US" altLang="zh-CN" dirty="0">
                <a:latin typeface="微软雅黑" pitchFamily="34" charset="-122"/>
              </a:rPr>
              <a:t>)</a:t>
            </a:r>
            <a:r>
              <a:rPr lang="zh-CN" altLang="en-US" dirty="0">
                <a:latin typeface="微软雅黑" pitchFamily="34" charset="-122"/>
              </a:rPr>
              <a:t>流程环节或常规的质量控制、测试分析、维修维护。</a:t>
            </a:r>
            <a:br>
              <a:rPr lang="zh-CN" altLang="en-US" dirty="0">
                <a:latin typeface="微软雅黑" pitchFamily="34" charset="-122"/>
              </a:rPr>
            </a:br>
            <a:r>
              <a:rPr lang="zh-CN" altLang="en-US" dirty="0">
                <a:latin typeface="微软雅黑" pitchFamily="34" charset="-122"/>
              </a:rPr>
              <a:t>　　</a:t>
            </a:r>
            <a:r>
              <a:rPr lang="en-US" altLang="zh-CN" dirty="0">
                <a:latin typeface="微软雅黑" pitchFamily="34" charset="-122"/>
              </a:rPr>
              <a:t>7.</a:t>
            </a:r>
            <a:r>
              <a:rPr lang="zh-CN" altLang="en-US" dirty="0">
                <a:latin typeface="微软雅黑" pitchFamily="34" charset="-122"/>
              </a:rPr>
              <a:t>社会科学、艺术或人文学方面的研究。</a:t>
            </a:r>
            <a:endParaRPr lang="zh-CN" altLang="zh-CN" dirty="0">
              <a:latin typeface="微软雅黑" pitchFamily="34" charset="-122"/>
            </a:endParaRPr>
          </a:p>
        </p:txBody>
      </p:sp>
      <p:sp>
        <p:nvSpPr>
          <p:cNvPr id="16" name="泪滴形 15"/>
          <p:cNvSpPr/>
          <p:nvPr/>
        </p:nvSpPr>
        <p:spPr>
          <a:xfrm>
            <a:off x="382528" y="358303"/>
            <a:ext cx="672995" cy="671407"/>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eaLnBrk="1" hangingPunct="1">
              <a:defRPr/>
            </a:pPr>
            <a:endParaRPr lang="zh-CN" altLang="en-US" sz="2520">
              <a:solidFill>
                <a:schemeClr val="tx1"/>
              </a:solidFill>
            </a:endParaRPr>
          </a:p>
        </p:txBody>
      </p:sp>
      <p:grpSp>
        <p:nvGrpSpPr>
          <p:cNvPr id="2" name="组合 15"/>
          <p:cNvGrpSpPr/>
          <p:nvPr/>
        </p:nvGrpSpPr>
        <p:grpSpPr bwMode="auto">
          <a:xfrm flipH="1">
            <a:off x="9742553" y="128152"/>
            <a:ext cx="2466590" cy="1114251"/>
            <a:chOff x="642910" y="357170"/>
            <a:chExt cx="1762153" cy="428643"/>
          </a:xfrm>
        </p:grpSpPr>
        <p:sp>
          <p:nvSpPr>
            <p:cNvPr id="19"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520">
                <a:solidFill>
                  <a:schemeClr val="tx1"/>
                </a:solidFill>
              </a:endParaRPr>
            </a:p>
          </p:txBody>
        </p:sp>
        <p:sp>
          <p:nvSpPr>
            <p:cNvPr id="20" name="矩形 19"/>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520">
                <a:solidFill>
                  <a:schemeClr val="tx1"/>
                </a:solidFill>
              </a:endParaRPr>
            </a:p>
          </p:txBody>
        </p:sp>
        <p:sp>
          <p:nvSpPr>
            <p:cNvPr id="21" name="任意多边形 55"/>
            <p:cNvSpPr/>
            <p:nvPr/>
          </p:nvSpPr>
          <p:spPr>
            <a:xfrm>
              <a:off x="2071683" y="357170"/>
              <a:ext cx="314103" cy="61671"/>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520">
                <a:solidFill>
                  <a:schemeClr val="tx1"/>
                </a:solidFill>
              </a:endParaRPr>
            </a:p>
          </p:txBody>
        </p:sp>
      </p:grpSp>
      <p:cxnSp>
        <p:nvCxnSpPr>
          <p:cNvPr id="3" name="直接连接符 2"/>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5"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6" name="五边形 4"/>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7" name="矩形 3"/>
          <p:cNvSpPr>
            <a:spLocks noChangeArrowheads="1"/>
          </p:cNvSpPr>
          <p:nvPr/>
        </p:nvSpPr>
        <p:spPr bwMode="auto">
          <a:xfrm>
            <a:off x="911210" y="146690"/>
            <a:ext cx="10713188" cy="11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r>
              <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rPr>
              <a:t>（研发活动）</a:t>
            </a:r>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a:p>
            <a:pPr algn="l" fontAlgn="base"/>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4"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5" name="五边形 4"/>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14" name="矩形 3"/>
          <p:cNvSpPr>
            <a:spLocks noChangeArrowheads="1"/>
          </p:cNvSpPr>
          <p:nvPr/>
        </p:nvSpPr>
        <p:spPr bwMode="auto">
          <a:xfrm>
            <a:off x="911210" y="146690"/>
            <a:ext cx="12197714" cy="11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r>
              <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rPr>
              <a:t>（研发活动）</a:t>
            </a:r>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a:p>
            <a:pPr algn="l" fontAlgn="base"/>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p:txBody>
      </p:sp>
      <p:graphicFrame>
        <p:nvGraphicFramePr>
          <p:cNvPr id="3" name="表格 2"/>
          <p:cNvGraphicFramePr>
            <a:graphicFrameLocks noGrp="1"/>
          </p:cNvGraphicFramePr>
          <p:nvPr/>
        </p:nvGraphicFramePr>
        <p:xfrm>
          <a:off x="1256866" y="1183336"/>
          <a:ext cx="9702800" cy="5284470"/>
        </p:xfrm>
        <a:graphic>
          <a:graphicData uri="http://schemas.openxmlformats.org/drawingml/2006/table">
            <a:tbl>
              <a:tblPr firstRow="1" bandRow="1">
                <a:tableStyleId>{5C22544A-7EE6-4342-B048-85BDC9FD1C3A}</a:tableStyleId>
              </a:tblPr>
              <a:tblGrid>
                <a:gridCol w="2078990"/>
                <a:gridCol w="7623810"/>
              </a:tblGrid>
              <a:tr h="548005">
                <a:tc>
                  <a:txBody>
                    <a:bodyPr/>
                    <a:lstStyle/>
                    <a:p>
                      <a:pPr algn="ctr"/>
                      <a:r>
                        <a:rPr lang="zh-CN" altLang="en-US" sz="2880" dirty="0"/>
                        <a:t>要点</a:t>
                      </a:r>
                      <a:endParaRPr lang="zh-CN" altLang="en-US" sz="2880" dirty="0"/>
                    </a:p>
                  </a:txBody>
                  <a:tcPr marL="109710" marR="109710" marT="54855" marB="54855"/>
                </a:tc>
                <a:tc>
                  <a:txBody>
                    <a:bodyPr/>
                    <a:lstStyle/>
                    <a:p>
                      <a:pPr algn="ctr"/>
                      <a:r>
                        <a:rPr lang="zh-CN" altLang="en-US" sz="2880" dirty="0"/>
                        <a:t>内涵</a:t>
                      </a:r>
                      <a:endParaRPr lang="zh-CN" altLang="en-US" sz="2880" dirty="0"/>
                    </a:p>
                  </a:txBody>
                  <a:tcPr marL="109710" marR="109710" marT="54855" marB="54855"/>
                </a:tc>
              </a:tr>
              <a:tr h="2315845">
                <a:tc>
                  <a:txBody>
                    <a:bodyPr/>
                    <a:lstStyle/>
                    <a:p>
                      <a:pPr lvl="0" algn="ctr"/>
                      <a:r>
                        <a:rPr lang="zh-CN" altLang="en-US" sz="2160" dirty="0"/>
                        <a:t>有明确创新目标</a:t>
                      </a:r>
                      <a:endParaRPr lang="zh-CN" altLang="en-US" sz="2160" dirty="0"/>
                    </a:p>
                  </a:txBody>
                  <a:tcPr marL="109710" marR="109710" marT="54855" marB="54855"/>
                </a:tc>
                <a:tc>
                  <a:txBody>
                    <a:bodyPr/>
                    <a:lstStyle/>
                    <a:p>
                      <a:r>
                        <a:rPr lang="zh-CN" altLang="en-US" sz="2160" dirty="0"/>
                        <a:t>研发活动一般具有明确的创新目标，如获得新知识、新技术、 新工艺、新材料、新产品、新标准等。 可通过以下问题予以明确。例如，该活动是否要探索以前未 发现的现象、结构或关系？是否在一定范围要突破现有的技 术瓶颈？研发成果是否不可预期？如果回答为“是”，则说 明该活动具有明确的创新目标。</a:t>
                      </a:r>
                      <a:endParaRPr lang="zh-CN" altLang="en-US" sz="2160" dirty="0"/>
                    </a:p>
                  </a:txBody>
                  <a:tcPr marL="109710" marR="109710" marT="54855" marB="54855"/>
                </a:tc>
              </a:tr>
              <a:tr h="1368425">
                <a:tc>
                  <a:txBody>
                    <a:bodyPr/>
                    <a:lstStyle/>
                    <a:p>
                      <a:pPr lvl="0" algn="ctr"/>
                      <a:r>
                        <a:rPr lang="zh-CN" altLang="en-US" sz="2160" dirty="0"/>
                        <a:t>有系统组织形式</a:t>
                      </a:r>
                      <a:endParaRPr lang="zh-CN" altLang="en-US" sz="2160" dirty="0"/>
                    </a:p>
                  </a:txBody>
                  <a:tcPr marL="109710" marR="109710" marT="54855" marB="54855"/>
                </a:tc>
                <a:tc>
                  <a:txBody>
                    <a:bodyPr/>
                    <a:lstStyle/>
                    <a:p>
                      <a:r>
                        <a:rPr lang="zh-CN" altLang="en-US" sz="2160" dirty="0"/>
                        <a:t>研发活动以项目、课题等方式组织进行，围绕具体目标，有 较为确定的人、财、物等支持，经过立项、实施、结题的组 织过程，因此是有边界的和可度量的。</a:t>
                      </a:r>
                      <a:endParaRPr lang="zh-CN" altLang="en-US" sz="2160" dirty="0"/>
                    </a:p>
                  </a:txBody>
                  <a:tcPr marL="109710" marR="109710" marT="54855" marB="54855"/>
                </a:tc>
              </a:tr>
              <a:tr h="1052195">
                <a:tc>
                  <a:txBody>
                    <a:bodyPr/>
                    <a:lstStyle/>
                    <a:p>
                      <a:pPr lvl="0" algn="ctr"/>
                      <a:r>
                        <a:rPr lang="zh-CN" altLang="en-US" sz="2160" dirty="0"/>
                        <a:t>研发结果不确定</a:t>
                      </a:r>
                      <a:endParaRPr lang="zh-CN" altLang="en-US" sz="2160" dirty="0"/>
                    </a:p>
                  </a:txBody>
                  <a:tcPr marL="109710" marR="109710" marT="54855" marB="54855"/>
                </a:tc>
                <a:tc>
                  <a:txBody>
                    <a:bodyPr/>
                    <a:lstStyle/>
                    <a:p>
                      <a:r>
                        <a:rPr lang="zh-CN" altLang="en-US" sz="2160" dirty="0"/>
                        <a:t>研发活动的结果是不能完全事先预期的，必须经过反复不断 的试验、测试，具有较大的不确定性，存在失败的可能。</a:t>
                      </a:r>
                      <a:endParaRPr lang="zh-CN" altLang="en-US" sz="2160" dirty="0"/>
                    </a:p>
                  </a:txBody>
                  <a:tcPr marL="109710" marR="109710" marT="54855" marB="54855"/>
                </a:tc>
              </a:tr>
            </a:tbl>
          </a:graphicData>
        </a:graphic>
      </p:graphicFrame>
    </p:spTree>
    <p:custDataLst>
      <p:tags r:id="rId1"/>
    </p:custData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占位符 1"/>
          <p:cNvSpPr>
            <a:spLocks noGrp="1" noChangeArrowheads="1"/>
          </p:cNvSpPr>
          <p:nvPr/>
        </p:nvSpPr>
        <p:spPr bwMode="auto">
          <a:xfrm>
            <a:off x="184122" y="886858"/>
            <a:ext cx="11674239" cy="1059180"/>
          </a:xfrm>
          <a:prstGeom prst="rect">
            <a:avLst/>
          </a:prstGeom>
          <a:noFill/>
          <a:ln w="9525">
            <a:noFill/>
            <a:miter lim="800000"/>
          </a:ln>
        </p:spPr>
        <p:txBody>
          <a:bodyPr lIns="91423" tIns="45711" rIns="91423" bIns="45711">
            <a:spAutoFit/>
          </a:bodyPr>
          <a:lstStyle/>
          <a:p>
            <a:pPr defTabSz="571500" eaLnBrk="1" fontAlgn="ctr" hangingPunct="1"/>
            <a:r>
              <a:rPr lang="zh-CN" altLang="en-US" sz="3600" b="1" dirty="0">
                <a:solidFill>
                  <a:srgbClr val="0070C0"/>
                </a:solidFill>
                <a:latin typeface="微软雅黑" pitchFamily="34" charset="-122"/>
                <a:ea typeface="微软雅黑" pitchFamily="34" charset="-122"/>
              </a:rPr>
              <a:t>研发费用税前加计扣除的归集范围</a:t>
            </a:r>
            <a:endParaRPr lang="zh-CN" altLang="en-US" sz="3600" b="1" dirty="0">
              <a:solidFill>
                <a:srgbClr val="0070C0"/>
              </a:solidFill>
              <a:latin typeface="微软雅黑" pitchFamily="34" charset="-122"/>
              <a:ea typeface="微软雅黑" pitchFamily="34" charset="-122"/>
            </a:endParaRPr>
          </a:p>
          <a:p>
            <a:pPr defTabSz="571500" eaLnBrk="1" fontAlgn="ctr" hangingPunct="1"/>
            <a:r>
              <a:rPr lang="zh-CN" altLang="en-US" sz="2700" b="1" dirty="0">
                <a:latin typeface="微软雅黑" pitchFamily="34" charset="-122"/>
                <a:ea typeface="微软雅黑" pitchFamily="34" charset="-122"/>
              </a:rPr>
              <a:t>国家税务总局公告</a:t>
            </a:r>
            <a:r>
              <a:rPr lang="en-US" altLang="zh-CN" sz="2700" b="1" dirty="0">
                <a:latin typeface="微软雅黑" pitchFamily="34" charset="-122"/>
                <a:ea typeface="微软雅黑" pitchFamily="34" charset="-122"/>
              </a:rPr>
              <a:t>2017</a:t>
            </a:r>
            <a:r>
              <a:rPr lang="zh-CN" altLang="en-US" sz="2700" b="1" dirty="0">
                <a:latin typeface="微软雅黑" pitchFamily="34" charset="-122"/>
                <a:ea typeface="微软雅黑" pitchFamily="34" charset="-122"/>
              </a:rPr>
              <a:t>年第</a:t>
            </a:r>
            <a:r>
              <a:rPr lang="en-US" altLang="zh-CN" sz="2700" b="1" dirty="0">
                <a:latin typeface="微软雅黑" pitchFamily="34" charset="-122"/>
                <a:ea typeface="微软雅黑" pitchFamily="34" charset="-122"/>
              </a:rPr>
              <a:t>40</a:t>
            </a:r>
            <a:r>
              <a:rPr lang="zh-CN" altLang="en-US" sz="2700" b="1" dirty="0">
                <a:latin typeface="微软雅黑" pitchFamily="34" charset="-122"/>
                <a:ea typeface="微软雅黑" pitchFamily="34" charset="-122"/>
              </a:rPr>
              <a:t>号公告</a:t>
            </a:r>
            <a:endParaRPr lang="zh-CN" altLang="en-US" sz="2700" b="1" dirty="0">
              <a:latin typeface="微软雅黑" pitchFamily="34" charset="-122"/>
              <a:ea typeface="微软雅黑" pitchFamily="34" charset="-122"/>
            </a:endParaRPr>
          </a:p>
        </p:txBody>
      </p:sp>
      <p:grpSp>
        <p:nvGrpSpPr>
          <p:cNvPr id="2" name="组合 15"/>
          <p:cNvGrpSpPr/>
          <p:nvPr/>
        </p:nvGrpSpPr>
        <p:grpSpPr bwMode="auto">
          <a:xfrm flipH="1">
            <a:off x="9742553" y="128152"/>
            <a:ext cx="2466590" cy="1114251"/>
            <a:chOff x="642910" y="357170"/>
            <a:chExt cx="1762153" cy="428643"/>
          </a:xfrm>
        </p:grpSpPr>
        <p:sp>
          <p:nvSpPr>
            <p:cNvPr id="19"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520">
                <a:solidFill>
                  <a:schemeClr val="tx1"/>
                </a:solidFill>
              </a:endParaRPr>
            </a:p>
          </p:txBody>
        </p:sp>
        <p:sp>
          <p:nvSpPr>
            <p:cNvPr id="20" name="矩形 19"/>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520">
                <a:solidFill>
                  <a:schemeClr val="tx1"/>
                </a:solidFill>
              </a:endParaRPr>
            </a:p>
          </p:txBody>
        </p:sp>
        <p:sp>
          <p:nvSpPr>
            <p:cNvPr id="21" name="任意多边形 55"/>
            <p:cNvSpPr/>
            <p:nvPr/>
          </p:nvSpPr>
          <p:spPr>
            <a:xfrm>
              <a:off x="2071683" y="357170"/>
              <a:ext cx="314103" cy="61671"/>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520">
                <a:solidFill>
                  <a:schemeClr val="tx1"/>
                </a:solidFill>
              </a:endParaRPr>
            </a:p>
          </p:txBody>
        </p:sp>
      </p:grpSp>
      <p:grpSp>
        <p:nvGrpSpPr>
          <p:cNvPr id="3" name="组合 12"/>
          <p:cNvGrpSpPr/>
          <p:nvPr/>
        </p:nvGrpSpPr>
        <p:grpSpPr bwMode="auto">
          <a:xfrm>
            <a:off x="247611" y="2253483"/>
            <a:ext cx="11809155" cy="4033228"/>
            <a:chOff x="-25162" y="1647116"/>
            <a:chExt cx="12500411" cy="4812932"/>
          </a:xfrm>
        </p:grpSpPr>
        <p:grpSp>
          <p:nvGrpSpPr>
            <p:cNvPr id="4" name="组合 22"/>
            <p:cNvGrpSpPr/>
            <p:nvPr/>
          </p:nvGrpSpPr>
          <p:grpSpPr bwMode="auto">
            <a:xfrm>
              <a:off x="8489062" y="1714253"/>
              <a:ext cx="3986187" cy="4745795"/>
              <a:chOff x="8273162" y="1562871"/>
              <a:chExt cx="3986187" cy="4745795"/>
            </a:xfrm>
          </p:grpSpPr>
          <p:sp>
            <p:nvSpPr>
              <p:cNvPr id="38952" name="矩形 56"/>
              <p:cNvSpPr>
                <a:spLocks noChangeArrowheads="1"/>
              </p:cNvSpPr>
              <p:nvPr/>
            </p:nvSpPr>
            <p:spPr bwMode="auto">
              <a:xfrm>
                <a:off x="8347656" y="1562871"/>
                <a:ext cx="3911693" cy="879757"/>
              </a:xfrm>
              <a:prstGeom prst="rect">
                <a:avLst/>
              </a:prstGeom>
              <a:noFill/>
              <a:ln w="9525">
                <a:noFill/>
                <a:miter lim="800000"/>
              </a:ln>
            </p:spPr>
            <p:txBody>
              <a:bodyPr>
                <a:spAutoFit/>
              </a:bodyPr>
              <a:lstStyle/>
              <a:p>
                <a:pPr eaLnBrk="1" hangingPunct="1">
                  <a:lnSpc>
                    <a:spcPct val="150000"/>
                  </a:lnSpc>
                  <a:buFont typeface="Arial" panose="020B0604020202090204" pitchFamily="34" charset="0"/>
                  <a:buNone/>
                </a:pPr>
                <a:r>
                  <a:rPr lang="zh-CN" altLang="en-US" sz="2800" b="1">
                    <a:latin typeface="微软雅黑" pitchFamily="34" charset="-122"/>
                    <a:ea typeface="微软雅黑" pitchFamily="34" charset="-122"/>
                  </a:rPr>
                  <a:t>直接投入费用</a:t>
                </a:r>
                <a:endParaRPr lang="en-US" altLang="zh-CN" sz="2520">
                  <a:latin typeface="微软雅黑" pitchFamily="34" charset="-122"/>
                  <a:ea typeface="微软雅黑" pitchFamily="34" charset="-122"/>
                </a:endParaRPr>
              </a:p>
            </p:txBody>
          </p:sp>
          <p:sp>
            <p:nvSpPr>
              <p:cNvPr id="38953" name="矩形 57"/>
              <p:cNvSpPr>
                <a:spLocks noChangeArrowheads="1"/>
              </p:cNvSpPr>
              <p:nvPr/>
            </p:nvSpPr>
            <p:spPr bwMode="auto">
              <a:xfrm>
                <a:off x="8347256" y="3421789"/>
                <a:ext cx="3255844" cy="879757"/>
              </a:xfrm>
              <a:prstGeom prst="rect">
                <a:avLst/>
              </a:prstGeom>
              <a:noFill/>
              <a:ln w="9525">
                <a:noFill/>
                <a:miter lim="800000"/>
              </a:ln>
            </p:spPr>
            <p:txBody>
              <a:bodyPr>
                <a:spAutoFit/>
              </a:bodyPr>
              <a:lstStyle/>
              <a:p>
                <a:pPr eaLnBrk="1" hangingPunct="1">
                  <a:lnSpc>
                    <a:spcPct val="150000"/>
                  </a:lnSpc>
                  <a:buFont typeface="Arial" panose="020B0604020202090204" pitchFamily="34" charset="0"/>
                  <a:buNone/>
                </a:pPr>
                <a:r>
                  <a:rPr lang="zh-CN" altLang="en-US" sz="2800" b="1">
                    <a:latin typeface="微软雅黑" pitchFamily="34" charset="-122"/>
                    <a:ea typeface="微软雅黑" pitchFamily="34" charset="-122"/>
                  </a:rPr>
                  <a:t>折旧费用</a:t>
                </a:r>
                <a:endParaRPr lang="en-US" altLang="zh-CN" sz="2520">
                  <a:latin typeface="微软雅黑" pitchFamily="34" charset="-122"/>
                  <a:ea typeface="微软雅黑" pitchFamily="34" charset="-122"/>
                </a:endParaRPr>
              </a:p>
            </p:txBody>
          </p:sp>
          <p:sp>
            <p:nvSpPr>
              <p:cNvPr id="38954" name="矩形 58"/>
              <p:cNvSpPr>
                <a:spLocks noChangeArrowheads="1"/>
              </p:cNvSpPr>
              <p:nvPr/>
            </p:nvSpPr>
            <p:spPr bwMode="auto">
              <a:xfrm>
                <a:off x="8273162" y="5428909"/>
                <a:ext cx="3293949" cy="879757"/>
              </a:xfrm>
              <a:prstGeom prst="rect">
                <a:avLst/>
              </a:prstGeom>
              <a:noFill/>
              <a:ln w="9525">
                <a:noFill/>
                <a:miter lim="800000"/>
              </a:ln>
            </p:spPr>
            <p:txBody>
              <a:bodyPr>
                <a:spAutoFit/>
              </a:bodyPr>
              <a:lstStyle/>
              <a:p>
                <a:pPr eaLnBrk="1" hangingPunct="1">
                  <a:lnSpc>
                    <a:spcPct val="150000"/>
                  </a:lnSpc>
                  <a:buFont typeface="Arial" panose="020B0604020202090204" pitchFamily="34" charset="0"/>
                  <a:buNone/>
                </a:pPr>
                <a:r>
                  <a:rPr lang="zh-CN" altLang="en-US" sz="2800" b="1">
                    <a:latin typeface="微软雅黑" pitchFamily="34" charset="-122"/>
                    <a:ea typeface="微软雅黑" pitchFamily="34" charset="-122"/>
                  </a:rPr>
                  <a:t>无形资产摊销费用</a:t>
                </a:r>
                <a:endParaRPr lang="en-US" altLang="zh-CN" sz="2520">
                  <a:latin typeface="微软雅黑" pitchFamily="34" charset="-122"/>
                  <a:ea typeface="微软雅黑" pitchFamily="34" charset="-122"/>
                </a:endParaRPr>
              </a:p>
            </p:txBody>
          </p:sp>
        </p:grpSp>
        <p:grpSp>
          <p:nvGrpSpPr>
            <p:cNvPr id="5" name="组合 23"/>
            <p:cNvGrpSpPr/>
            <p:nvPr/>
          </p:nvGrpSpPr>
          <p:grpSpPr bwMode="auto">
            <a:xfrm>
              <a:off x="3835852" y="1743897"/>
              <a:ext cx="4543129" cy="4674457"/>
              <a:chOff x="3945819" y="1756945"/>
              <a:chExt cx="4543129" cy="4674457"/>
            </a:xfrm>
          </p:grpSpPr>
          <p:sp>
            <p:nvSpPr>
              <p:cNvPr id="29" name="Oval 55"/>
              <p:cNvSpPr/>
              <p:nvPr/>
            </p:nvSpPr>
            <p:spPr>
              <a:xfrm>
                <a:off x="7627057" y="2455686"/>
                <a:ext cx="445243" cy="4451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endParaRPr lang="en-US" dirty="0">
                  <a:solidFill>
                    <a:schemeClr val="tx1"/>
                  </a:solidFill>
                </a:endParaRPr>
              </a:p>
            </p:txBody>
          </p:sp>
          <p:sp>
            <p:nvSpPr>
              <p:cNvPr id="30" name="Hexagon 31"/>
              <p:cNvSpPr/>
              <p:nvPr/>
            </p:nvSpPr>
            <p:spPr>
              <a:xfrm rot="19944453">
                <a:off x="5315153" y="3387583"/>
                <a:ext cx="1710406" cy="1473610"/>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sp>
            <p:nvSpPr>
              <p:cNvPr id="31" name="Rounded Rectangle 32"/>
              <p:cNvSpPr/>
              <p:nvPr/>
            </p:nvSpPr>
            <p:spPr>
              <a:xfrm rot="14469289">
                <a:off x="4882549" y="1857509"/>
                <a:ext cx="267069" cy="20733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sp>
            <p:nvSpPr>
              <p:cNvPr id="32" name="Oval 34"/>
              <p:cNvSpPr/>
              <p:nvPr/>
            </p:nvSpPr>
            <p:spPr>
              <a:xfrm rot="14469289">
                <a:off x="3945884" y="3139391"/>
                <a:ext cx="445114" cy="4452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sp>
            <p:nvSpPr>
              <p:cNvPr id="33" name="Oval 37"/>
              <p:cNvSpPr/>
              <p:nvPr/>
            </p:nvSpPr>
            <p:spPr>
              <a:xfrm rot="14469289">
                <a:off x="3989556" y="3182968"/>
                <a:ext cx="356091" cy="3561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sp>
            <p:nvSpPr>
              <p:cNvPr id="34" name="Rounded Rectangle 38"/>
              <p:cNvSpPr/>
              <p:nvPr/>
            </p:nvSpPr>
            <p:spPr>
              <a:xfrm rot="10800000">
                <a:off x="4416265" y="3499334"/>
                <a:ext cx="265466" cy="207214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grpSp>
            <p:nvGrpSpPr>
              <p:cNvPr id="6" name="Group 39"/>
              <p:cNvGrpSpPr/>
              <p:nvPr/>
            </p:nvGrpSpPr>
            <p:grpSpPr>
              <a:xfrm rot="10800000">
                <a:off x="4326364" y="5282002"/>
                <a:ext cx="445051" cy="445051"/>
                <a:chOff x="2786183" y="1189182"/>
                <a:chExt cx="921712" cy="921712"/>
              </a:xfrm>
              <a:solidFill>
                <a:schemeClr val="accent6"/>
              </a:solidFill>
            </p:grpSpPr>
            <p:sp>
              <p:nvSpPr>
                <p:cNvPr id="55" name="Oval 40"/>
                <p:cNvSpPr/>
                <p:nvPr/>
              </p:nvSpPr>
              <p:spPr>
                <a:xfrm>
                  <a:off x="2786183" y="1189182"/>
                  <a:ext cx="921712" cy="9217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sp>
              <p:nvSpPr>
                <p:cNvPr id="56" name="Oval 41"/>
                <p:cNvSpPr/>
                <p:nvPr/>
              </p:nvSpPr>
              <p:spPr>
                <a:xfrm>
                  <a:off x="2878354" y="1281353"/>
                  <a:ext cx="737370" cy="73737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grpSp>
          <p:sp>
            <p:nvSpPr>
              <p:cNvPr id="36" name="Rounded Rectangle 42"/>
              <p:cNvSpPr/>
              <p:nvPr/>
            </p:nvSpPr>
            <p:spPr>
              <a:xfrm rot="7518191">
                <a:off x="5552202" y="4612477"/>
                <a:ext cx="265174" cy="2073321"/>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endParaRPr lang="en-US" dirty="0">
                  <a:solidFill>
                    <a:schemeClr val="tx1"/>
                  </a:solidFill>
                </a:endParaRPr>
              </a:p>
            </p:txBody>
          </p:sp>
          <p:sp>
            <p:nvSpPr>
              <p:cNvPr id="37" name="Oval 44"/>
              <p:cNvSpPr/>
              <p:nvPr/>
            </p:nvSpPr>
            <p:spPr>
              <a:xfrm rot="7518191">
                <a:off x="6251068" y="5986223"/>
                <a:ext cx="445113" cy="4452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sp>
            <p:nvSpPr>
              <p:cNvPr id="38" name="Oval 45"/>
              <p:cNvSpPr/>
              <p:nvPr/>
            </p:nvSpPr>
            <p:spPr>
              <a:xfrm rot="7518191">
                <a:off x="6295579" y="6032535"/>
                <a:ext cx="356091" cy="354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sp>
            <p:nvSpPr>
              <p:cNvPr id="39" name="Rounded Rectangle 46"/>
              <p:cNvSpPr/>
              <p:nvPr/>
            </p:nvSpPr>
            <p:spPr>
              <a:xfrm rot="3647897">
                <a:off x="7212936" y="4247863"/>
                <a:ext cx="267069" cy="207332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endParaRPr lang="en-US" dirty="0">
                  <a:solidFill>
                    <a:schemeClr val="tx1"/>
                  </a:solidFill>
                </a:endParaRPr>
              </a:p>
            </p:txBody>
          </p:sp>
          <p:sp>
            <p:nvSpPr>
              <p:cNvPr id="40" name="Rounded Rectangle 53"/>
              <p:cNvSpPr/>
              <p:nvPr/>
            </p:nvSpPr>
            <p:spPr>
              <a:xfrm>
                <a:off x="7716105" y="2607214"/>
                <a:ext cx="267146" cy="207593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endParaRPr lang="en-US" dirty="0">
                  <a:solidFill>
                    <a:schemeClr val="tx1"/>
                  </a:solidFill>
                </a:endParaRPr>
              </a:p>
            </p:txBody>
          </p:sp>
          <p:sp>
            <p:nvSpPr>
              <p:cNvPr id="41" name="Oval 56"/>
              <p:cNvSpPr/>
              <p:nvPr/>
            </p:nvSpPr>
            <p:spPr>
              <a:xfrm>
                <a:off x="7672421" y="2499250"/>
                <a:ext cx="354515" cy="356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sp>
            <p:nvSpPr>
              <p:cNvPr id="42" name="Rounded Rectangle 59"/>
              <p:cNvSpPr/>
              <p:nvPr/>
            </p:nvSpPr>
            <p:spPr>
              <a:xfrm rot="18356643">
                <a:off x="6608077" y="1501418"/>
                <a:ext cx="267069" cy="207332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endParaRPr lang="en-US" dirty="0">
                  <a:solidFill>
                    <a:schemeClr val="tx1"/>
                  </a:solidFill>
                </a:endParaRPr>
              </a:p>
            </p:txBody>
          </p:sp>
          <p:grpSp>
            <p:nvGrpSpPr>
              <p:cNvPr id="7" name="Group 60"/>
              <p:cNvGrpSpPr/>
              <p:nvPr/>
            </p:nvGrpSpPr>
            <p:grpSpPr bwMode="auto">
              <a:xfrm rot="-3243357">
                <a:off x="5742198" y="1749564"/>
                <a:ext cx="427678" cy="442439"/>
                <a:chOff x="2802285" y="1189827"/>
                <a:chExt cx="885733" cy="916302"/>
              </a:xfrm>
            </p:grpSpPr>
            <p:sp>
              <p:nvSpPr>
                <p:cNvPr id="53" name="Oval 61"/>
                <p:cNvSpPr/>
                <p:nvPr/>
              </p:nvSpPr>
              <p:spPr>
                <a:xfrm>
                  <a:off x="2801994" y="1190581"/>
                  <a:ext cx="886539" cy="9151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sp>
              <p:nvSpPr>
                <p:cNvPr id="54" name="Oval 62"/>
                <p:cNvSpPr/>
                <p:nvPr/>
              </p:nvSpPr>
              <p:spPr>
                <a:xfrm>
                  <a:off x="2877678" y="1280722"/>
                  <a:ext cx="737475" cy="7376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grpSp>
          <p:sp>
            <p:nvSpPr>
              <p:cNvPr id="38941" name="Text Placeholder 3"/>
              <p:cNvSpPr txBox="1">
                <a:spLocks noChangeArrowheads="1"/>
              </p:cNvSpPr>
              <p:nvPr/>
            </p:nvSpPr>
            <p:spPr bwMode="auto">
              <a:xfrm rot="19804241">
                <a:off x="5233412" y="2952301"/>
                <a:ext cx="376415" cy="461475"/>
              </a:xfrm>
              <a:prstGeom prst="rect">
                <a:avLst/>
              </a:prstGeom>
              <a:noFill/>
              <a:ln w="9525">
                <a:noFill/>
                <a:miter lim="800000"/>
              </a:ln>
            </p:spPr>
            <p:txBody>
              <a:bodyPr wrap="none" lIns="0" tIns="0" rIns="0" bIns="0" anchor="ctr">
                <a:spAutoFit/>
              </a:bodyPr>
              <a:lstStyle/>
              <a:p>
                <a:pPr algn="ctr" eaLnBrk="1" hangingPunct="1">
                  <a:spcBef>
                    <a:spcPct val="20000"/>
                  </a:spcBef>
                  <a:buFont typeface="Arial" panose="020B0604020202090204" pitchFamily="34" charset="0"/>
                  <a:buNone/>
                </a:pPr>
                <a:r>
                  <a:rPr lang="en-US" altLang="zh-CN" sz="2520" b="1">
                    <a:ea typeface="微软雅黑" pitchFamily="34" charset="-122"/>
                  </a:rPr>
                  <a:t>01</a:t>
                </a:r>
                <a:endParaRPr lang="en-US" altLang="zh-CN" sz="2520" b="1">
                  <a:ea typeface="微软雅黑" pitchFamily="34" charset="-122"/>
                </a:endParaRPr>
              </a:p>
            </p:txBody>
          </p:sp>
          <p:sp>
            <p:nvSpPr>
              <p:cNvPr id="38942" name="Text Placeholder 3"/>
              <p:cNvSpPr txBox="1">
                <a:spLocks noChangeArrowheads="1"/>
              </p:cNvSpPr>
              <p:nvPr/>
            </p:nvSpPr>
            <p:spPr bwMode="auto">
              <a:xfrm rot="19957524">
                <a:off x="6894701" y="4681941"/>
                <a:ext cx="358939" cy="440258"/>
              </a:xfrm>
              <a:prstGeom prst="rect">
                <a:avLst/>
              </a:prstGeom>
              <a:noFill/>
              <a:ln w="9525">
                <a:noFill/>
                <a:miter lim="800000"/>
              </a:ln>
            </p:spPr>
            <p:txBody>
              <a:bodyPr wrap="none" lIns="0" tIns="0" rIns="0" bIns="0" anchor="ctr">
                <a:spAutoFit/>
              </a:bodyPr>
              <a:lstStyle/>
              <a:p>
                <a:pPr defTabSz="1014730" eaLnBrk="1" hangingPunct="1">
                  <a:spcBef>
                    <a:spcPct val="20000"/>
                  </a:spcBef>
                </a:pPr>
                <a:r>
                  <a:rPr lang="en-US" altLang="zh-CN" sz="2400">
                    <a:ea typeface="微软雅黑" pitchFamily="34" charset="-122"/>
                  </a:rPr>
                  <a:t>04</a:t>
                </a:r>
                <a:endParaRPr lang="en-US" altLang="zh-CN" sz="2400">
                  <a:ea typeface="微软雅黑" pitchFamily="34" charset="-122"/>
                </a:endParaRPr>
              </a:p>
            </p:txBody>
          </p:sp>
          <p:sp>
            <p:nvSpPr>
              <p:cNvPr id="38943" name="Text Placeholder 3"/>
              <p:cNvSpPr txBox="1">
                <a:spLocks noChangeArrowheads="1"/>
              </p:cNvSpPr>
              <p:nvPr/>
            </p:nvSpPr>
            <p:spPr bwMode="auto">
              <a:xfrm rot="16200000">
                <a:off x="4722102" y="4220904"/>
                <a:ext cx="404643" cy="390531"/>
              </a:xfrm>
              <a:prstGeom prst="rect">
                <a:avLst/>
              </a:prstGeom>
              <a:noFill/>
              <a:ln w="9525">
                <a:noFill/>
                <a:miter lim="800000"/>
              </a:ln>
            </p:spPr>
            <p:txBody>
              <a:bodyPr wrap="none" lIns="0" tIns="0" rIns="0" bIns="0" anchor="ctr">
                <a:spAutoFit/>
              </a:bodyPr>
              <a:lstStyle/>
              <a:p>
                <a:pPr defTabSz="1014730" eaLnBrk="1" hangingPunct="1">
                  <a:spcBef>
                    <a:spcPct val="20000"/>
                  </a:spcBef>
                </a:pPr>
                <a:r>
                  <a:rPr lang="en-US" altLang="zh-CN" sz="2400">
                    <a:ea typeface="微软雅黑" pitchFamily="34" charset="-122"/>
                  </a:rPr>
                  <a:t>06</a:t>
                </a:r>
                <a:endParaRPr lang="en-US" altLang="zh-CN" sz="2400">
                  <a:ea typeface="微软雅黑" pitchFamily="34" charset="-122"/>
                </a:endParaRPr>
              </a:p>
            </p:txBody>
          </p:sp>
          <p:sp>
            <p:nvSpPr>
              <p:cNvPr id="38944" name="Text Placeholder 3"/>
              <p:cNvSpPr txBox="1">
                <a:spLocks noChangeArrowheads="1"/>
              </p:cNvSpPr>
              <p:nvPr/>
            </p:nvSpPr>
            <p:spPr bwMode="auto">
              <a:xfrm rot="2157338">
                <a:off x="5718745" y="5079978"/>
                <a:ext cx="358939" cy="440258"/>
              </a:xfrm>
              <a:prstGeom prst="rect">
                <a:avLst/>
              </a:prstGeom>
              <a:noFill/>
              <a:ln w="9525">
                <a:noFill/>
                <a:miter lim="800000"/>
              </a:ln>
            </p:spPr>
            <p:txBody>
              <a:bodyPr wrap="none" lIns="0" tIns="0" rIns="0" bIns="0" anchor="ctr">
                <a:spAutoFit/>
              </a:bodyPr>
              <a:lstStyle/>
              <a:p>
                <a:pPr defTabSz="1014730" eaLnBrk="1" hangingPunct="1">
                  <a:spcBef>
                    <a:spcPct val="20000"/>
                  </a:spcBef>
                </a:pPr>
                <a:r>
                  <a:rPr lang="en-US" altLang="zh-CN" sz="2400">
                    <a:ea typeface="微软雅黑" pitchFamily="34" charset="-122"/>
                  </a:rPr>
                  <a:t>05</a:t>
                </a:r>
                <a:endParaRPr lang="en-US" altLang="zh-CN" sz="2400">
                  <a:ea typeface="微软雅黑" pitchFamily="34" charset="-122"/>
                </a:endParaRPr>
              </a:p>
            </p:txBody>
          </p:sp>
          <p:sp>
            <p:nvSpPr>
              <p:cNvPr id="38945" name="Text Placeholder 3"/>
              <p:cNvSpPr txBox="1">
                <a:spLocks noChangeArrowheads="1"/>
              </p:cNvSpPr>
              <p:nvPr/>
            </p:nvSpPr>
            <p:spPr bwMode="auto">
              <a:xfrm rot="16200000">
                <a:off x="7255015" y="3649255"/>
                <a:ext cx="404643" cy="390531"/>
              </a:xfrm>
              <a:prstGeom prst="rect">
                <a:avLst/>
              </a:prstGeom>
              <a:noFill/>
              <a:ln w="9525">
                <a:noFill/>
                <a:miter lim="800000"/>
              </a:ln>
            </p:spPr>
            <p:txBody>
              <a:bodyPr wrap="none" lIns="0" tIns="0" rIns="0" bIns="0" anchor="ctr">
                <a:spAutoFit/>
              </a:bodyPr>
              <a:lstStyle/>
              <a:p>
                <a:pPr defTabSz="1014730" eaLnBrk="1" hangingPunct="1">
                  <a:spcBef>
                    <a:spcPct val="20000"/>
                  </a:spcBef>
                </a:pPr>
                <a:r>
                  <a:rPr lang="en-US" altLang="zh-CN" sz="2400">
                    <a:ea typeface="微软雅黑" pitchFamily="34" charset="-122"/>
                  </a:rPr>
                  <a:t>03</a:t>
                </a:r>
                <a:endParaRPr lang="en-US" altLang="zh-CN" sz="2400">
                  <a:ea typeface="微软雅黑" pitchFamily="34" charset="-122"/>
                </a:endParaRPr>
              </a:p>
            </p:txBody>
          </p:sp>
          <p:sp>
            <p:nvSpPr>
              <p:cNvPr id="38946" name="Text Placeholder 3"/>
              <p:cNvSpPr txBox="1">
                <a:spLocks noChangeArrowheads="1"/>
              </p:cNvSpPr>
              <p:nvPr/>
            </p:nvSpPr>
            <p:spPr bwMode="auto">
              <a:xfrm rot="2157072">
                <a:off x="6278961" y="2700461"/>
                <a:ext cx="376415" cy="461475"/>
              </a:xfrm>
              <a:prstGeom prst="rect">
                <a:avLst/>
              </a:prstGeom>
              <a:noFill/>
              <a:ln w="9525">
                <a:noFill/>
                <a:miter lim="800000"/>
              </a:ln>
            </p:spPr>
            <p:txBody>
              <a:bodyPr wrap="none" lIns="0" tIns="0" rIns="0" bIns="0" anchor="ctr">
                <a:spAutoFit/>
              </a:bodyPr>
              <a:lstStyle/>
              <a:p>
                <a:pPr algn="ctr" eaLnBrk="1" hangingPunct="1">
                  <a:spcBef>
                    <a:spcPct val="20000"/>
                  </a:spcBef>
                  <a:buFont typeface="Arial" panose="020B0604020202090204" pitchFamily="34" charset="0"/>
                  <a:buNone/>
                </a:pPr>
                <a:r>
                  <a:rPr lang="en-US" altLang="zh-CN" sz="2520" b="1">
                    <a:ea typeface="微软雅黑" pitchFamily="34" charset="-122"/>
                  </a:rPr>
                  <a:t>02</a:t>
                </a:r>
                <a:endParaRPr lang="en-US" altLang="zh-CN" sz="2520" b="1">
                  <a:ea typeface="微软雅黑" pitchFamily="34" charset="-122"/>
                </a:endParaRPr>
              </a:p>
            </p:txBody>
          </p:sp>
          <p:grpSp>
            <p:nvGrpSpPr>
              <p:cNvPr id="8" name="组合 49"/>
              <p:cNvGrpSpPr/>
              <p:nvPr/>
            </p:nvGrpSpPr>
            <p:grpSpPr bwMode="auto">
              <a:xfrm>
                <a:off x="8044392" y="4526264"/>
                <a:ext cx="444556" cy="446734"/>
                <a:chOff x="11268383" y="5363055"/>
                <a:chExt cx="444556" cy="446734"/>
              </a:xfrm>
            </p:grpSpPr>
            <p:sp>
              <p:nvSpPr>
                <p:cNvPr id="51" name="Oval 48"/>
                <p:cNvSpPr/>
                <p:nvPr/>
              </p:nvSpPr>
              <p:spPr>
                <a:xfrm rot="3647897">
                  <a:off x="11266846" y="5363608"/>
                  <a:ext cx="447007" cy="445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sp>
              <p:nvSpPr>
                <p:cNvPr id="52" name="Oval 49"/>
                <p:cNvSpPr/>
                <p:nvPr/>
              </p:nvSpPr>
              <p:spPr>
                <a:xfrm rot="3647897">
                  <a:off x="11309570" y="5408134"/>
                  <a:ext cx="359879" cy="3561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buFont typeface="Arial" panose="020B0604020202090204" pitchFamily="34" charset="0"/>
                    <a:defRPr kern="1200">
                      <a:solidFill>
                        <a:schemeClr val="lt1"/>
                      </a:solidFill>
                      <a:latin typeface="+mn-lt"/>
                      <a:ea typeface="+mn-ea"/>
                      <a:cs typeface="+mn-cs"/>
                    </a:defRPr>
                  </a:lvl1pPr>
                  <a:lvl2pPr marL="342900" indent="1143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2pPr>
                  <a:lvl3pPr marL="685800" indent="2286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3pPr>
                  <a:lvl4pPr marL="1028700" indent="3429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4pPr>
                  <a:lvl5pPr marL="1371600" indent="457200" algn="l" rtl="0" fontAlgn="base">
                    <a:spcBef>
                      <a:spcPct val="0"/>
                    </a:spcBef>
                    <a:spcAft>
                      <a:spcPct val="0"/>
                    </a:spcAft>
                    <a:buFont typeface="Arial" panose="020B060402020209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chemeClr val="tx1"/>
                    </a:solidFill>
                  </a:endParaRPr>
                </a:p>
              </p:txBody>
            </p:sp>
          </p:grpSp>
        </p:grpSp>
        <p:grpSp>
          <p:nvGrpSpPr>
            <p:cNvPr id="9" name="组合 24"/>
            <p:cNvGrpSpPr/>
            <p:nvPr/>
          </p:nvGrpSpPr>
          <p:grpSpPr bwMode="auto">
            <a:xfrm flipH="1">
              <a:off x="-25162" y="1647116"/>
              <a:ext cx="3994061" cy="4547308"/>
              <a:chOff x="8030196" y="1495734"/>
              <a:chExt cx="3994061" cy="4547308"/>
            </a:xfrm>
          </p:grpSpPr>
          <p:sp>
            <p:nvSpPr>
              <p:cNvPr id="38923" name="矩形 25"/>
              <p:cNvSpPr>
                <a:spLocks noChangeArrowheads="1"/>
              </p:cNvSpPr>
              <p:nvPr/>
            </p:nvSpPr>
            <p:spPr bwMode="auto">
              <a:xfrm>
                <a:off x="8297184" y="1495734"/>
                <a:ext cx="3727073" cy="879757"/>
              </a:xfrm>
              <a:prstGeom prst="rect">
                <a:avLst/>
              </a:prstGeom>
              <a:noFill/>
              <a:ln w="9525">
                <a:noFill/>
                <a:miter lim="800000"/>
              </a:ln>
            </p:spPr>
            <p:txBody>
              <a:bodyPr>
                <a:spAutoFit/>
              </a:bodyPr>
              <a:lstStyle/>
              <a:p>
                <a:pPr algn="r" eaLnBrk="1" hangingPunct="1">
                  <a:lnSpc>
                    <a:spcPct val="150000"/>
                  </a:lnSpc>
                  <a:buFont typeface="Arial" panose="020B0604020202090204" pitchFamily="34" charset="0"/>
                  <a:buNone/>
                </a:pPr>
                <a:r>
                  <a:rPr lang="zh-CN" altLang="en-US" sz="2800" b="1">
                    <a:latin typeface="微软雅黑" pitchFamily="34" charset="-122"/>
                    <a:ea typeface="微软雅黑" pitchFamily="34" charset="-122"/>
                  </a:rPr>
                  <a:t>人员人工费用</a:t>
                </a:r>
                <a:endParaRPr lang="en-US" altLang="zh-CN" sz="2800" b="1">
                  <a:latin typeface="微软雅黑" pitchFamily="34" charset="-122"/>
                  <a:ea typeface="微软雅黑" pitchFamily="34" charset="-122"/>
                </a:endParaRPr>
              </a:p>
            </p:txBody>
          </p:sp>
          <p:sp>
            <p:nvSpPr>
              <p:cNvPr id="38924" name="矩形 26"/>
              <p:cNvSpPr>
                <a:spLocks noChangeArrowheads="1"/>
              </p:cNvSpPr>
              <p:nvPr/>
            </p:nvSpPr>
            <p:spPr bwMode="auto">
              <a:xfrm>
                <a:off x="8428121" y="2831189"/>
                <a:ext cx="3323584" cy="879757"/>
              </a:xfrm>
              <a:prstGeom prst="rect">
                <a:avLst/>
              </a:prstGeom>
              <a:noFill/>
              <a:ln w="9525">
                <a:noFill/>
                <a:miter lim="800000"/>
              </a:ln>
            </p:spPr>
            <p:txBody>
              <a:bodyPr>
                <a:spAutoFit/>
              </a:bodyPr>
              <a:lstStyle/>
              <a:p>
                <a:pPr algn="r" eaLnBrk="1" hangingPunct="1">
                  <a:lnSpc>
                    <a:spcPct val="150000"/>
                  </a:lnSpc>
                  <a:buFont typeface="Arial" panose="020B0604020202090204" pitchFamily="34" charset="0"/>
                  <a:buNone/>
                </a:pPr>
                <a:r>
                  <a:rPr lang="zh-CN" altLang="en-US" sz="2800" b="1">
                    <a:latin typeface="微软雅黑" pitchFamily="34" charset="-122"/>
                    <a:ea typeface="微软雅黑" pitchFamily="34" charset="-122"/>
                  </a:rPr>
                  <a:t>其他相关费用</a:t>
                </a:r>
                <a:endParaRPr lang="en-US" altLang="zh-CN" sz="2800" b="1">
                  <a:latin typeface="微软雅黑" pitchFamily="34" charset="-122"/>
                  <a:ea typeface="微软雅黑" pitchFamily="34" charset="-122"/>
                </a:endParaRPr>
              </a:p>
            </p:txBody>
          </p:sp>
          <p:sp>
            <p:nvSpPr>
              <p:cNvPr id="38925" name="矩形 27"/>
              <p:cNvSpPr>
                <a:spLocks noChangeArrowheads="1"/>
              </p:cNvSpPr>
              <p:nvPr/>
            </p:nvSpPr>
            <p:spPr bwMode="auto">
              <a:xfrm>
                <a:off x="8030196" y="3844027"/>
                <a:ext cx="3673410" cy="2199015"/>
              </a:xfrm>
              <a:prstGeom prst="rect">
                <a:avLst/>
              </a:prstGeom>
              <a:noFill/>
              <a:ln w="9525">
                <a:noFill/>
                <a:miter lim="800000"/>
              </a:ln>
            </p:spPr>
            <p:txBody>
              <a:bodyPr wrap="square">
                <a:noAutofit/>
              </a:bodyPr>
              <a:lstStyle/>
              <a:p>
                <a:pPr eaLnBrk="1" hangingPunct="1">
                  <a:lnSpc>
                    <a:spcPct val="150000"/>
                  </a:lnSpc>
                  <a:buFont typeface="Arial" panose="020B0604020202090204" pitchFamily="34" charset="0"/>
                  <a:buNone/>
                </a:pPr>
                <a:r>
                  <a:rPr lang="zh-CN" altLang="en-US" sz="2520" b="1" dirty="0">
                    <a:latin typeface="微软雅黑" pitchFamily="34" charset="-122"/>
                    <a:ea typeface="微软雅黑" pitchFamily="34" charset="-122"/>
                  </a:rPr>
                  <a:t>新产品设计费、新工艺规程制定费、新药研制的临床试验费、勘探开发技术的现场试验费</a:t>
                </a:r>
                <a:endParaRPr lang="en-US" altLang="zh-CN" sz="1200" dirty="0">
                  <a:latin typeface="微软雅黑" pitchFamily="34" charset="-122"/>
                  <a:ea typeface="微软雅黑" pitchFamily="34" charset="-122"/>
                </a:endParaRPr>
              </a:p>
            </p:txBody>
          </p:sp>
        </p:grpSp>
      </p:grpSp>
      <p:cxnSp>
        <p:nvCxnSpPr>
          <p:cNvPr id="10" name="直接连接符 9"/>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2"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3" name="五边形 4"/>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18" name="矩形 3"/>
          <p:cNvSpPr>
            <a:spLocks noChangeArrowheads="1"/>
          </p:cNvSpPr>
          <p:nvPr/>
        </p:nvSpPr>
        <p:spPr bwMode="auto">
          <a:xfrm>
            <a:off x="911210" y="146690"/>
            <a:ext cx="833948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4"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5" name="五边形 4"/>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1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p:txBody>
      </p:sp>
      <p:graphicFrame>
        <p:nvGraphicFramePr>
          <p:cNvPr id="2" name="图示 1"/>
          <p:cNvGraphicFramePr/>
          <p:nvPr/>
        </p:nvGraphicFramePr>
        <p:xfrm>
          <a:off x="2031682" y="1417984"/>
          <a:ext cx="8126730" cy="54178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4"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5" name="五边形 4"/>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1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p:txBody>
      </p:sp>
      <p:graphicFrame>
        <p:nvGraphicFramePr>
          <p:cNvPr id="3" name="图示 2"/>
          <p:cNvGraphicFramePr/>
          <p:nvPr/>
        </p:nvGraphicFramePr>
        <p:xfrm>
          <a:off x="2031682" y="1096940"/>
          <a:ext cx="8126730" cy="54178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4"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5" name="五边形 4"/>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1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p:txBody>
      </p:sp>
      <p:sp>
        <p:nvSpPr>
          <p:cNvPr id="6" name="文本框 5"/>
          <p:cNvSpPr txBox="1"/>
          <p:nvPr/>
        </p:nvSpPr>
        <p:spPr>
          <a:xfrm>
            <a:off x="565697" y="1788109"/>
            <a:ext cx="10817123" cy="5904230"/>
          </a:xfrm>
          <a:prstGeom prst="rect">
            <a:avLst/>
          </a:prstGeom>
          <a:noFill/>
        </p:spPr>
        <p:txBody>
          <a:bodyPr wrap="square" rtlCol="0">
            <a:spAutoFit/>
          </a:bodyPr>
          <a:lstStyle/>
          <a:p>
            <a:pPr>
              <a:buFont typeface="Arial" panose="020B0604020202090204" pitchFamily="34" charset="0"/>
              <a:buChar char="•"/>
            </a:pPr>
            <a:r>
              <a:rPr lang="zh-CN" altLang="en-US" sz="1680" dirty="0"/>
              <a:t>（</a:t>
            </a:r>
            <a:r>
              <a:rPr lang="en-US" altLang="zh-CN" sz="1680" dirty="0"/>
              <a:t>1</a:t>
            </a:r>
            <a:r>
              <a:rPr lang="zh-CN" altLang="en-US" sz="1680" dirty="0"/>
              <a:t>）自主、委托、合作研究开发项目计划书和企业有权部门关于自主、委托、合作研究开发项目立项的决议文件；</a:t>
            </a:r>
            <a:br>
              <a:rPr lang="zh-CN" altLang="en-US" sz="1680" dirty="0"/>
            </a:br>
            <a:endParaRPr lang="zh-CN" altLang="en-US" sz="1680" dirty="0"/>
          </a:p>
          <a:p>
            <a:pPr>
              <a:buFont typeface="Arial" panose="020B0604020202090204" pitchFamily="34" charset="0"/>
              <a:buChar char="•"/>
            </a:pPr>
            <a:r>
              <a:rPr lang="zh-CN" altLang="en-US" sz="1680" dirty="0"/>
              <a:t>（</a:t>
            </a:r>
            <a:r>
              <a:rPr lang="en-US" altLang="zh-CN" sz="1680" dirty="0"/>
              <a:t>2</a:t>
            </a:r>
            <a:r>
              <a:rPr lang="zh-CN" altLang="en-US" sz="1680" dirty="0"/>
              <a:t>）自主、委托、合作研究开发专门机构或项目组的编制情况和研发人员名单；</a:t>
            </a:r>
            <a:br>
              <a:rPr lang="zh-CN" altLang="en-US" sz="1680" dirty="0"/>
            </a:br>
            <a:endParaRPr lang="zh-CN" altLang="en-US" sz="1680" dirty="0"/>
          </a:p>
          <a:p>
            <a:pPr>
              <a:buFont typeface="Arial" panose="020B0604020202090204" pitchFamily="34" charset="0"/>
              <a:buChar char="•"/>
            </a:pPr>
            <a:r>
              <a:rPr lang="zh-CN" altLang="en-US" sz="1680" dirty="0"/>
              <a:t>（</a:t>
            </a:r>
            <a:r>
              <a:rPr lang="en-US" altLang="zh-CN" sz="1680" dirty="0"/>
              <a:t>3</a:t>
            </a:r>
            <a:r>
              <a:rPr lang="zh-CN" altLang="en-US" sz="1680" dirty="0"/>
              <a:t>）经科技行政主管部门登记的委托、合作研究开发项目的合同，科技行政主管部门一般是指技术合同登记机构；</a:t>
            </a:r>
            <a:br>
              <a:rPr lang="zh-CN" altLang="en-US" sz="1680" dirty="0"/>
            </a:br>
            <a:endParaRPr lang="zh-CN" altLang="en-US" sz="1680" dirty="0"/>
          </a:p>
          <a:p>
            <a:pPr>
              <a:buFont typeface="Arial" panose="020B0604020202090204" pitchFamily="34" charset="0"/>
              <a:buChar char="•"/>
            </a:pPr>
            <a:r>
              <a:rPr lang="zh-CN" altLang="en-US" sz="1680" dirty="0"/>
              <a:t>（</a:t>
            </a:r>
            <a:r>
              <a:rPr lang="en-US" altLang="zh-CN" sz="1680" dirty="0"/>
              <a:t>4</a:t>
            </a:r>
            <a:r>
              <a:rPr lang="zh-CN" altLang="en-US" sz="1680" dirty="0"/>
              <a:t>）从事研发活动的人员（包括外聘人员）和用于研发活动的仪器、设备、无形资产的费用分配说明（包括工作使用情况记录及费用分配计算证据材料）；</a:t>
            </a:r>
            <a:br>
              <a:rPr lang="zh-CN" altLang="en-US" sz="1680" dirty="0"/>
            </a:br>
            <a:endParaRPr lang="zh-CN" altLang="en-US" sz="1680" dirty="0"/>
          </a:p>
          <a:p>
            <a:pPr>
              <a:buFont typeface="Arial" panose="020B0604020202090204" pitchFamily="34" charset="0"/>
              <a:buChar char="•"/>
            </a:pPr>
            <a:r>
              <a:rPr lang="zh-CN" altLang="en-US" sz="1680" dirty="0"/>
              <a:t>（</a:t>
            </a:r>
            <a:r>
              <a:rPr lang="en-US" altLang="zh-CN" sz="1680" dirty="0"/>
              <a:t>5</a:t>
            </a:r>
            <a:r>
              <a:rPr lang="zh-CN" altLang="en-US" sz="1680" dirty="0"/>
              <a:t>）集中研发项目研发费决算表、集中研发项目费用分摊明细情况表和实际分享收益比例等资料；</a:t>
            </a:r>
            <a:br>
              <a:rPr lang="zh-CN" altLang="en-US" sz="1680" dirty="0"/>
            </a:br>
            <a:endParaRPr lang="zh-CN" altLang="en-US" sz="1680" dirty="0"/>
          </a:p>
          <a:p>
            <a:pPr>
              <a:buFont typeface="Arial" panose="020B0604020202090204" pitchFamily="34" charset="0"/>
              <a:buChar char="•"/>
            </a:pPr>
            <a:r>
              <a:rPr lang="zh-CN" altLang="en-US" sz="1680" dirty="0"/>
              <a:t>（</a:t>
            </a:r>
            <a:r>
              <a:rPr lang="en-US" altLang="zh-CN" sz="1680" dirty="0"/>
              <a:t>6</a:t>
            </a:r>
            <a:r>
              <a:rPr lang="zh-CN" altLang="en-US" sz="1680" dirty="0"/>
              <a:t>）“研发支出”辅助账及汇总表；</a:t>
            </a:r>
            <a:br>
              <a:rPr lang="zh-CN" altLang="en-US" sz="1680" dirty="0"/>
            </a:br>
            <a:endParaRPr lang="zh-CN" altLang="en-US" sz="1680" dirty="0"/>
          </a:p>
          <a:p>
            <a:pPr>
              <a:buFont typeface="Arial" panose="020B0604020202090204" pitchFamily="34" charset="0"/>
              <a:buChar char="•"/>
            </a:pPr>
            <a:r>
              <a:rPr lang="zh-CN" altLang="en-US" sz="1680" dirty="0"/>
              <a:t>（</a:t>
            </a:r>
            <a:r>
              <a:rPr lang="en-US" altLang="zh-CN" sz="1680" dirty="0"/>
              <a:t>7</a:t>
            </a:r>
            <a:r>
              <a:rPr lang="zh-CN" altLang="en-US" sz="1680" dirty="0"/>
              <a:t>）企业如果已取得地市级（含）以上科技行政主管部门出具的鉴定意见，应作为资料留存备查；</a:t>
            </a:r>
            <a:br>
              <a:rPr lang="zh-CN" altLang="en-US" sz="1680" dirty="0"/>
            </a:br>
            <a:endParaRPr lang="zh-CN" altLang="en-US" sz="1680" dirty="0"/>
          </a:p>
          <a:p>
            <a:pPr>
              <a:buFont typeface="Arial" panose="020B0604020202090204" pitchFamily="34" charset="0"/>
              <a:buChar char="•"/>
            </a:pPr>
            <a:r>
              <a:rPr lang="zh-CN" altLang="en-US" sz="1680" dirty="0"/>
              <a:t>（</a:t>
            </a:r>
            <a:r>
              <a:rPr lang="en-US" altLang="zh-CN" sz="1680" dirty="0"/>
              <a:t>8</a:t>
            </a:r>
            <a:r>
              <a:rPr lang="zh-CN" altLang="en-US" sz="1680" dirty="0"/>
              <a:t>）预缴期申报享受的，还需填写</a:t>
            </a:r>
            <a:r>
              <a:rPr lang="en-US" altLang="zh-CN" sz="1680" dirty="0"/>
              <a:t>《</a:t>
            </a:r>
            <a:r>
              <a:rPr lang="zh-CN" altLang="en-US" sz="1680" dirty="0"/>
              <a:t>研发费用加计扣除优惠明细表</a:t>
            </a:r>
            <a:r>
              <a:rPr lang="en-US" altLang="zh-CN" sz="1680" dirty="0"/>
              <a:t>》</a:t>
            </a:r>
            <a:r>
              <a:rPr lang="zh-CN" altLang="en-US" sz="1680" dirty="0"/>
              <a:t>（</a:t>
            </a:r>
            <a:r>
              <a:rPr lang="en-US" altLang="zh-CN" sz="1680" dirty="0"/>
              <a:t>A107012)</a:t>
            </a:r>
            <a:r>
              <a:rPr lang="zh-CN" altLang="en-US" sz="1680" dirty="0"/>
              <a:t>并留存备查。</a:t>
            </a:r>
            <a:br>
              <a:rPr lang="zh-CN" altLang="en-US" sz="1680" dirty="0"/>
            </a:br>
            <a:endParaRPr lang="zh-CN" altLang="en-US" sz="2520" dirty="0"/>
          </a:p>
          <a:p>
            <a:r>
              <a:rPr lang="zh-CN" altLang="en-US" sz="2520" dirty="0"/>
              <a:t> </a:t>
            </a:r>
            <a:endParaRPr lang="zh-CN" altLang="en-US" sz="2520" dirty="0"/>
          </a:p>
          <a:p>
            <a:endParaRPr lang="zh-CN" altLang="en-US" sz="2520" dirty="0"/>
          </a:p>
        </p:txBody>
      </p:sp>
      <p:sp>
        <p:nvSpPr>
          <p:cNvPr id="9" name="文本占位符 1"/>
          <p:cNvSpPr>
            <a:spLocks noGrp="1" noChangeArrowheads="1"/>
          </p:cNvSpPr>
          <p:nvPr/>
        </p:nvSpPr>
        <p:spPr bwMode="auto">
          <a:xfrm>
            <a:off x="258723" y="909078"/>
            <a:ext cx="11672651" cy="520700"/>
          </a:xfrm>
          <a:prstGeom prst="rect">
            <a:avLst/>
          </a:prstGeom>
          <a:noFill/>
          <a:ln w="9525">
            <a:noFill/>
            <a:miter lim="800000"/>
          </a:ln>
        </p:spPr>
        <p:txBody>
          <a:bodyPr lIns="91423" tIns="45711" rIns="91423" bIns="45711">
            <a:spAutoFit/>
          </a:bodyPr>
          <a:lstStyle/>
          <a:p>
            <a:pPr defTabSz="571500" eaLnBrk="1" fontAlgn="ctr" hangingPunct="1"/>
            <a:r>
              <a:rPr lang="zh-CN" altLang="en-US" sz="2800" b="1" dirty="0">
                <a:solidFill>
                  <a:srgbClr val="0070C0"/>
                </a:solidFill>
                <a:latin typeface="微软雅黑" pitchFamily="34" charset="-122"/>
                <a:ea typeface="微软雅黑" pitchFamily="34" charset="-122"/>
              </a:rPr>
              <a:t>留存备查资料</a:t>
            </a:r>
            <a:endParaRPr lang="zh-CN" altLang="en-US" sz="2800" b="1" dirty="0">
              <a:solidFill>
                <a:srgbClr val="0070C0"/>
              </a:solidFill>
              <a:latin typeface="微软雅黑" pitchFamily="34" charset="-122"/>
              <a:ea typeface="微软雅黑" pitchFamily="34" charset="-122"/>
            </a:endParaRPr>
          </a:p>
        </p:txBody>
      </p:sp>
    </p:spTree>
    <p:custDataLst>
      <p:tags r:id="rId1"/>
    </p:custData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4"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5" name="五边形 4"/>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1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二、激励企业加大研发投入</a:t>
            </a:r>
            <a:endParaRPr lang="zh-CN" altLang="en-US" sz="3360" b="1" dirty="0">
              <a:solidFill>
                <a:schemeClr val="tx1"/>
              </a:solidFill>
              <a:effectLst>
                <a:outerShdw blurRad="38100" dist="19050" dir="2700000" algn="tl" rotWithShape="0">
                  <a:schemeClr val="dk1">
                    <a:alpha val="40000"/>
                  </a:schemeClr>
                </a:outerShdw>
              </a:effectLst>
              <a:latin typeface="Agency FB" panose="020B0503020202020204" pitchFamily="34" charset="0"/>
              <a:ea typeface="+mn-ea"/>
              <a:cs typeface="+mn-ea"/>
              <a:sym typeface="微软雅黑" pitchFamily="34" charset="-122"/>
            </a:endParaRPr>
          </a:p>
        </p:txBody>
      </p:sp>
      <p:graphicFrame>
        <p:nvGraphicFramePr>
          <p:cNvPr id="2" name="图示 1"/>
          <p:cNvGraphicFramePr/>
          <p:nvPr/>
        </p:nvGraphicFramePr>
        <p:xfrm>
          <a:off x="2031682" y="720725"/>
          <a:ext cx="8126730" cy="54178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圆角 6"/>
          <p:cNvSpPr/>
          <p:nvPr/>
        </p:nvSpPr>
        <p:spPr>
          <a:xfrm>
            <a:off x="997678" y="1788109"/>
            <a:ext cx="863961" cy="31102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840" b="1" dirty="0"/>
              <a:t>一个目标</a:t>
            </a:r>
            <a:endParaRPr lang="zh-CN" altLang="en-US" sz="3840" b="1" dirty="0"/>
          </a:p>
        </p:txBody>
      </p:sp>
    </p:spTree>
    <p:custDataLst>
      <p:tags r:id="rId6"/>
    </p:custData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9"/>
          <p:cNvGrpSpPr/>
          <p:nvPr/>
        </p:nvGrpSpPr>
        <p:grpSpPr>
          <a:xfrm>
            <a:off x="410341" y="294476"/>
            <a:ext cx="726489" cy="726489"/>
            <a:chOff x="1965186" y="1419622"/>
            <a:chExt cx="302558" cy="314067"/>
          </a:xfrm>
          <a:solidFill>
            <a:srgbClr val="22AAAD"/>
          </a:solidFill>
        </p:grpSpPr>
        <p:sp>
          <p:nvSpPr>
            <p:cNvPr id="16" name="矩形 15"/>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087744" y="1553689"/>
              <a:ext cx="180000" cy="180000"/>
            </a:xfrm>
            <a:prstGeom prst="rect">
              <a:avLst/>
            </a:prstGeom>
            <a:solidFill>
              <a:srgbClr val="C02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1198420" y="1638028"/>
            <a:ext cx="2321560" cy="414020"/>
          </a:xfrm>
          <a:prstGeom prst="rect">
            <a:avLst/>
          </a:prstGeom>
        </p:spPr>
        <p:txBody>
          <a:bodyPr wrap="none">
            <a:spAutoFit/>
          </a:bodyPr>
          <a:lstStyle/>
          <a:p>
            <a:pPr algn="l"/>
            <a:r>
              <a:rPr kumimoji="1" lang="zh-CN" altLang="en-US" b="1" dirty="0">
                <a:solidFill>
                  <a:srgbClr val="22AAAD"/>
                </a:solidFill>
                <a:latin typeface="微软雅黑" pitchFamily="34" charset="-122"/>
                <a:ea typeface="微软雅黑" pitchFamily="34" charset="-122"/>
                <a:cs typeface="微软雅黑" pitchFamily="34" charset="-122"/>
                <a:sym typeface="+mn-ea"/>
              </a:rPr>
              <a:t>跨地区总分支机构</a:t>
            </a:r>
            <a:endParaRPr kumimoji="1" lang="zh-CN" altLang="en-US" b="1" dirty="0">
              <a:solidFill>
                <a:srgbClr val="22AAAD"/>
              </a:solidFill>
              <a:latin typeface="微软雅黑" pitchFamily="34" charset="-122"/>
              <a:ea typeface="微软雅黑" pitchFamily="34" charset="-122"/>
              <a:cs typeface="微软雅黑" pitchFamily="34" charset="-122"/>
              <a:sym typeface="+mn-ea"/>
            </a:endParaRPr>
          </a:p>
        </p:txBody>
      </p:sp>
      <p:sp>
        <p:nvSpPr>
          <p:cNvPr id="20" name="矩形 2"/>
          <p:cNvSpPr>
            <a:spLocks noChangeArrowheads="1"/>
          </p:cNvSpPr>
          <p:nvPr/>
        </p:nvSpPr>
        <p:spPr bwMode="auto">
          <a:xfrm>
            <a:off x="50766" y="3501341"/>
            <a:ext cx="11664036"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just">
              <a:lnSpc>
                <a:spcPct val="150000"/>
              </a:lnSpc>
            </a:pPr>
            <a:r>
              <a:rPr lang="en-US" altLang="zh-CN" sz="2000" b="1" dirty="0">
                <a:solidFill>
                  <a:srgbClr val="0070C0"/>
                </a:solidFill>
                <a:latin typeface="微软雅黑" pitchFamily="34" charset="-122"/>
                <a:ea typeface="微软雅黑" pitchFamily="34" charset="-122"/>
                <a:sym typeface="+mn-ea"/>
              </a:rPr>
              <a:t>                </a:t>
            </a:r>
            <a:r>
              <a:rPr lang="zh-CN" altLang="en-US" sz="2000" b="1" dirty="0">
                <a:solidFill>
                  <a:srgbClr val="0070C0"/>
                </a:solidFill>
                <a:latin typeface="微软雅黑" pitchFamily="34" charset="-122"/>
                <a:ea typeface="微软雅黑" pitchFamily="34" charset="-122"/>
                <a:sym typeface="+mn-ea"/>
              </a:rPr>
              <a:t>根据</a:t>
            </a:r>
            <a:r>
              <a:rPr lang="en-US" altLang="zh-CN" sz="2000" b="1" dirty="0">
                <a:solidFill>
                  <a:srgbClr val="0070C0"/>
                </a:solidFill>
                <a:latin typeface="微软雅黑" pitchFamily="34" charset="-122"/>
                <a:ea typeface="微软雅黑" pitchFamily="34" charset="-122"/>
                <a:sym typeface="+mn-ea"/>
              </a:rPr>
              <a:t>《</a:t>
            </a:r>
            <a:r>
              <a:rPr lang="zh-CN" altLang="en-US" sz="2000" b="1" dirty="0">
                <a:solidFill>
                  <a:srgbClr val="0070C0"/>
                </a:solidFill>
                <a:latin typeface="微软雅黑" pitchFamily="34" charset="-122"/>
                <a:ea typeface="微软雅黑" pitchFamily="34" charset="-122"/>
                <a:sym typeface="+mn-ea"/>
              </a:rPr>
              <a:t>国家税务总局关于印发</a:t>
            </a:r>
            <a:r>
              <a:rPr lang="en-US" altLang="zh-CN" sz="2000" b="1" dirty="0">
                <a:solidFill>
                  <a:srgbClr val="0070C0"/>
                </a:solidFill>
                <a:latin typeface="微软雅黑" pitchFamily="34" charset="-122"/>
                <a:ea typeface="微软雅黑" pitchFamily="34" charset="-122"/>
                <a:sym typeface="+mn-ea"/>
              </a:rPr>
              <a:t>&lt;</a:t>
            </a:r>
            <a:r>
              <a:rPr lang="zh-CN" altLang="en-US" sz="2000" b="1" dirty="0">
                <a:solidFill>
                  <a:srgbClr val="0070C0"/>
                </a:solidFill>
                <a:latin typeface="微软雅黑" pitchFamily="34" charset="-122"/>
                <a:ea typeface="微软雅黑" pitchFamily="34" charset="-122"/>
                <a:sym typeface="+mn-ea"/>
              </a:rPr>
              <a:t>跨地区经营汇总纳税企业所得税征收管理办法</a:t>
            </a:r>
            <a:r>
              <a:rPr lang="en-US" altLang="zh-CN" sz="2000" b="1" dirty="0">
                <a:solidFill>
                  <a:srgbClr val="0070C0"/>
                </a:solidFill>
                <a:latin typeface="微软雅黑" pitchFamily="34" charset="-122"/>
                <a:ea typeface="微软雅黑" pitchFamily="34" charset="-122"/>
                <a:sym typeface="+mn-ea"/>
              </a:rPr>
              <a:t>&gt;</a:t>
            </a:r>
            <a:r>
              <a:rPr lang="zh-CN" altLang="en-US" sz="2000" b="1" dirty="0">
                <a:solidFill>
                  <a:srgbClr val="0070C0"/>
                </a:solidFill>
                <a:latin typeface="微软雅黑" pitchFamily="34" charset="-122"/>
                <a:ea typeface="微软雅黑" pitchFamily="34" charset="-122"/>
                <a:sym typeface="+mn-ea"/>
              </a:rPr>
              <a:t>的公告</a:t>
            </a:r>
            <a:r>
              <a:rPr lang="en-US" altLang="zh-CN" sz="2000" b="1" dirty="0">
                <a:solidFill>
                  <a:srgbClr val="0070C0"/>
                </a:solidFill>
                <a:latin typeface="微软雅黑" pitchFamily="34" charset="-122"/>
                <a:ea typeface="微软雅黑" pitchFamily="34" charset="-122"/>
                <a:sym typeface="+mn-ea"/>
              </a:rPr>
              <a:t>》</a:t>
            </a:r>
            <a:r>
              <a:rPr lang="zh-CN" altLang="en-US" sz="2000" b="1" dirty="0">
                <a:solidFill>
                  <a:srgbClr val="0070C0"/>
                </a:solidFill>
                <a:latin typeface="微软雅黑" pitchFamily="34" charset="-122"/>
                <a:ea typeface="微软雅黑" pitchFamily="34" charset="-122"/>
                <a:sym typeface="+mn-ea"/>
              </a:rPr>
              <a:t>（</a:t>
            </a:r>
            <a:r>
              <a:rPr lang="en-US" altLang="zh-CN" sz="2000" b="1" dirty="0">
                <a:solidFill>
                  <a:srgbClr val="0070C0"/>
                </a:solidFill>
                <a:latin typeface="微软雅黑" pitchFamily="34" charset="-122"/>
                <a:ea typeface="微软雅黑" pitchFamily="34" charset="-122"/>
                <a:sym typeface="+mn-ea"/>
              </a:rPr>
              <a:t>2012</a:t>
            </a:r>
            <a:r>
              <a:rPr lang="zh-CN" altLang="en-US" sz="2000" b="1" dirty="0">
                <a:solidFill>
                  <a:srgbClr val="0070C0"/>
                </a:solidFill>
                <a:latin typeface="微软雅黑" pitchFamily="34" charset="-122"/>
                <a:ea typeface="微软雅黑" pitchFamily="34" charset="-122"/>
                <a:sym typeface="+mn-ea"/>
              </a:rPr>
              <a:t>年第</a:t>
            </a:r>
            <a:r>
              <a:rPr lang="en-US" altLang="zh-CN" sz="2000" b="1" dirty="0">
                <a:solidFill>
                  <a:srgbClr val="0070C0"/>
                </a:solidFill>
                <a:latin typeface="微软雅黑" pitchFamily="34" charset="-122"/>
                <a:ea typeface="微软雅黑" pitchFamily="34" charset="-122"/>
                <a:sym typeface="+mn-ea"/>
              </a:rPr>
              <a:t>57</a:t>
            </a:r>
            <a:r>
              <a:rPr lang="zh-CN" altLang="en-US" sz="2000" b="1" dirty="0">
                <a:solidFill>
                  <a:srgbClr val="0070C0"/>
                </a:solidFill>
                <a:latin typeface="微软雅黑" pitchFamily="34" charset="-122"/>
                <a:ea typeface="微软雅黑" pitchFamily="34" charset="-122"/>
                <a:sym typeface="+mn-ea"/>
              </a:rPr>
              <a:t>号）的有关规定，跨省、自治区、直辖市和计划单列市、省内跨市汇总纳税企业的</a:t>
            </a:r>
            <a:r>
              <a:rPr lang="zh-CN" altLang="en-US" sz="2000" b="1" dirty="0">
                <a:solidFill>
                  <a:srgbClr val="FF0000"/>
                </a:solidFill>
                <a:latin typeface="微软雅黑" pitchFamily="34" charset="-122"/>
                <a:ea typeface="微软雅黑" pitchFamily="34" charset="-122"/>
                <a:sym typeface="+mn-ea"/>
              </a:rPr>
              <a:t>在本市二级分支机构</a:t>
            </a:r>
            <a:r>
              <a:rPr lang="zh-CN" altLang="en-US" sz="2000" b="1" dirty="0">
                <a:solidFill>
                  <a:srgbClr val="0070C0"/>
                </a:solidFill>
                <a:latin typeface="微软雅黑" pitchFamily="34" charset="-122"/>
                <a:ea typeface="微软雅黑" pitchFamily="34" charset="-122"/>
                <a:sym typeface="+mn-ea"/>
              </a:rPr>
              <a:t>应参加汇算清缴。</a:t>
            </a:r>
            <a:endParaRPr lang="zh-CN" altLang="en-US" sz="2000" b="1" dirty="0">
              <a:solidFill>
                <a:srgbClr val="0070C0"/>
              </a:solidFill>
              <a:latin typeface="微软雅黑" pitchFamily="34" charset="-122"/>
              <a:ea typeface="微软雅黑" pitchFamily="34" charset="-122"/>
            </a:endParaRPr>
          </a:p>
          <a:p>
            <a:pPr algn="just">
              <a:lnSpc>
                <a:spcPct val="150000"/>
              </a:lnSpc>
            </a:pPr>
            <a:endParaRPr lang="zh-CN" altLang="en-US" sz="2000" b="1" dirty="0">
              <a:solidFill>
                <a:srgbClr val="0070C0"/>
              </a:solidFill>
              <a:latin typeface="微软雅黑" pitchFamily="34" charset="-122"/>
              <a:ea typeface="微软雅黑" pitchFamily="34" charset="-122"/>
            </a:endParaRPr>
          </a:p>
          <a:p>
            <a:pPr algn="just">
              <a:lnSpc>
                <a:spcPct val="150000"/>
              </a:lnSpc>
            </a:pPr>
            <a:r>
              <a:rPr lang="zh-CN" altLang="en-US" sz="2000" b="1" dirty="0">
                <a:solidFill>
                  <a:srgbClr val="0070C0"/>
                </a:solidFill>
                <a:latin typeface="微软雅黑" pitchFamily="34" charset="-122"/>
                <a:ea typeface="微软雅黑" pitchFamily="34" charset="-122"/>
                <a:sym typeface="+mn-ea"/>
              </a:rPr>
              <a:t> </a:t>
            </a:r>
            <a:r>
              <a:rPr lang="en-US" altLang="zh-CN" sz="2000" b="1" dirty="0">
                <a:solidFill>
                  <a:srgbClr val="0070C0"/>
                </a:solidFill>
                <a:latin typeface="微软雅黑" pitchFamily="34" charset="-122"/>
                <a:ea typeface="微软雅黑" pitchFamily="34" charset="-122"/>
                <a:sym typeface="+mn-ea"/>
              </a:rPr>
              <a:t>           </a:t>
            </a:r>
            <a:r>
              <a:rPr lang="zh-CN" altLang="en-US" sz="2000" b="1" dirty="0">
                <a:solidFill>
                  <a:srgbClr val="0070C0"/>
                </a:solidFill>
                <a:latin typeface="微软雅黑" pitchFamily="34" charset="-122"/>
                <a:ea typeface="微软雅黑" pitchFamily="34" charset="-122"/>
                <a:sym typeface="+mn-ea"/>
              </a:rPr>
              <a:t>汇总纳税企业总机构按照税款分摊方法计算的分支机构企业所得税应缴应退税款，由分支机构就地办理税款缴库或退库。</a:t>
            </a:r>
            <a:endParaRPr lang="zh-CN" altLang="en-US" dirty="0">
              <a:solidFill>
                <a:schemeClr val="tx1">
                  <a:lumMod val="75000"/>
                  <a:lumOff val="25000"/>
                </a:schemeClr>
              </a:solidFill>
            </a:endParaRPr>
          </a:p>
        </p:txBody>
      </p:sp>
      <p:grpSp>
        <p:nvGrpSpPr>
          <p:cNvPr id="23" name="a60c230e-5d16-41d7-95d8-53a3a5a8b53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591199" y="692099"/>
            <a:ext cx="4527659" cy="2731190"/>
            <a:chOff x="2901950" y="1504950"/>
            <a:chExt cx="6388100" cy="3852863"/>
          </a:xfrm>
        </p:grpSpPr>
        <p:sp>
          <p:nvSpPr>
            <p:cNvPr id="24" name="íṩliďe"/>
            <p:cNvSpPr/>
            <p:nvPr/>
          </p:nvSpPr>
          <p:spPr bwMode="auto">
            <a:xfrm>
              <a:off x="2901950" y="1504950"/>
              <a:ext cx="63881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iS1ide"/>
            <p:cNvSpPr/>
            <p:nvPr/>
          </p:nvSpPr>
          <p:spPr bwMode="auto">
            <a:xfrm>
              <a:off x="2901950" y="1509713"/>
              <a:ext cx="3190875" cy="3848100"/>
            </a:xfrm>
            <a:custGeom>
              <a:avLst/>
              <a:gdLst>
                <a:gd name="T0" fmla="*/ 628 w 628"/>
                <a:gd name="T1" fmla="*/ 756 h 756"/>
                <a:gd name="T2" fmla="*/ 43 w 628"/>
                <a:gd name="T3" fmla="*/ 756 h 756"/>
                <a:gd name="T4" fmla="*/ 0 w 628"/>
                <a:gd name="T5" fmla="*/ 713 h 756"/>
                <a:gd name="T6" fmla="*/ 0 w 628"/>
                <a:gd name="T7" fmla="*/ 43 h 756"/>
                <a:gd name="T8" fmla="*/ 43 w 628"/>
                <a:gd name="T9" fmla="*/ 0 h 756"/>
                <a:gd name="T10" fmla="*/ 628 w 628"/>
                <a:gd name="T11" fmla="*/ 0 h 756"/>
                <a:gd name="T12" fmla="*/ 628 w 628"/>
                <a:gd name="T13" fmla="*/ 756 h 756"/>
              </a:gdLst>
              <a:ahLst/>
              <a:cxnLst>
                <a:cxn ang="0">
                  <a:pos x="T0" y="T1"/>
                </a:cxn>
                <a:cxn ang="0">
                  <a:pos x="T2" y="T3"/>
                </a:cxn>
                <a:cxn ang="0">
                  <a:pos x="T4" y="T5"/>
                </a:cxn>
                <a:cxn ang="0">
                  <a:pos x="T6" y="T7"/>
                </a:cxn>
                <a:cxn ang="0">
                  <a:pos x="T8" y="T9"/>
                </a:cxn>
                <a:cxn ang="0">
                  <a:pos x="T10" y="T11"/>
                </a:cxn>
                <a:cxn ang="0">
                  <a:pos x="T12" y="T13"/>
                </a:cxn>
              </a:cxnLst>
              <a:rect l="0" t="0" r="r" b="b"/>
              <a:pathLst>
                <a:path w="628" h="756">
                  <a:moveTo>
                    <a:pt x="628" y="756"/>
                  </a:moveTo>
                  <a:cubicBezTo>
                    <a:pt x="43" y="756"/>
                    <a:pt x="43" y="756"/>
                    <a:pt x="43" y="756"/>
                  </a:cubicBezTo>
                  <a:cubicBezTo>
                    <a:pt x="19" y="756"/>
                    <a:pt x="0" y="737"/>
                    <a:pt x="0" y="713"/>
                  </a:cubicBezTo>
                  <a:cubicBezTo>
                    <a:pt x="0" y="43"/>
                    <a:pt x="0" y="43"/>
                    <a:pt x="0" y="43"/>
                  </a:cubicBezTo>
                  <a:cubicBezTo>
                    <a:pt x="0" y="19"/>
                    <a:pt x="19" y="0"/>
                    <a:pt x="43" y="0"/>
                  </a:cubicBezTo>
                  <a:cubicBezTo>
                    <a:pt x="628" y="0"/>
                    <a:pt x="628" y="0"/>
                    <a:pt x="628" y="0"/>
                  </a:cubicBezTo>
                  <a:lnTo>
                    <a:pt x="628" y="756"/>
                  </a:lnTo>
                  <a:close/>
                </a:path>
              </a:pathLst>
            </a:custGeom>
            <a:solidFill>
              <a:srgbClr val="4E5D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iSľíḓe"/>
            <p:cNvSpPr/>
            <p:nvPr/>
          </p:nvSpPr>
          <p:spPr bwMode="auto">
            <a:xfrm>
              <a:off x="6092825" y="1509713"/>
              <a:ext cx="3192463" cy="3848100"/>
            </a:xfrm>
            <a:custGeom>
              <a:avLst/>
              <a:gdLst>
                <a:gd name="T0" fmla="*/ 0 w 628"/>
                <a:gd name="T1" fmla="*/ 0 h 756"/>
                <a:gd name="T2" fmla="*/ 585 w 628"/>
                <a:gd name="T3" fmla="*/ 0 h 756"/>
                <a:gd name="T4" fmla="*/ 628 w 628"/>
                <a:gd name="T5" fmla="*/ 43 h 756"/>
                <a:gd name="T6" fmla="*/ 628 w 628"/>
                <a:gd name="T7" fmla="*/ 713 h 756"/>
                <a:gd name="T8" fmla="*/ 585 w 628"/>
                <a:gd name="T9" fmla="*/ 756 h 756"/>
                <a:gd name="T10" fmla="*/ 0 w 628"/>
                <a:gd name="T11" fmla="*/ 756 h 756"/>
                <a:gd name="T12" fmla="*/ 0 w 628"/>
                <a:gd name="T13" fmla="*/ 0 h 756"/>
              </a:gdLst>
              <a:ahLst/>
              <a:cxnLst>
                <a:cxn ang="0">
                  <a:pos x="T0" y="T1"/>
                </a:cxn>
                <a:cxn ang="0">
                  <a:pos x="T2" y="T3"/>
                </a:cxn>
                <a:cxn ang="0">
                  <a:pos x="T4" y="T5"/>
                </a:cxn>
                <a:cxn ang="0">
                  <a:pos x="T6" y="T7"/>
                </a:cxn>
                <a:cxn ang="0">
                  <a:pos x="T8" y="T9"/>
                </a:cxn>
                <a:cxn ang="0">
                  <a:pos x="T10" y="T11"/>
                </a:cxn>
                <a:cxn ang="0">
                  <a:pos x="T12" y="T13"/>
                </a:cxn>
              </a:cxnLst>
              <a:rect l="0" t="0" r="r" b="b"/>
              <a:pathLst>
                <a:path w="628" h="756">
                  <a:moveTo>
                    <a:pt x="0" y="0"/>
                  </a:moveTo>
                  <a:cubicBezTo>
                    <a:pt x="585" y="0"/>
                    <a:pt x="585" y="0"/>
                    <a:pt x="585" y="0"/>
                  </a:cubicBezTo>
                  <a:cubicBezTo>
                    <a:pt x="609" y="0"/>
                    <a:pt x="628" y="19"/>
                    <a:pt x="628" y="43"/>
                  </a:cubicBezTo>
                  <a:cubicBezTo>
                    <a:pt x="628" y="713"/>
                    <a:pt x="628" y="713"/>
                    <a:pt x="628" y="713"/>
                  </a:cubicBezTo>
                  <a:cubicBezTo>
                    <a:pt x="628" y="737"/>
                    <a:pt x="609" y="756"/>
                    <a:pt x="585" y="756"/>
                  </a:cubicBezTo>
                  <a:cubicBezTo>
                    <a:pt x="0" y="756"/>
                    <a:pt x="0" y="756"/>
                    <a:pt x="0" y="756"/>
                  </a:cubicBezTo>
                  <a:lnTo>
                    <a:pt x="0" y="0"/>
                  </a:lnTo>
                  <a:close/>
                </a:path>
              </a:pathLst>
            </a:custGeom>
            <a:solidFill>
              <a:srgbClr val="5668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íŝḻíďê"/>
            <p:cNvSpPr/>
            <p:nvPr/>
          </p:nvSpPr>
          <p:spPr bwMode="auto">
            <a:xfrm>
              <a:off x="8777288" y="1712913"/>
              <a:ext cx="309563" cy="1146175"/>
            </a:xfrm>
            <a:custGeom>
              <a:avLst/>
              <a:gdLst>
                <a:gd name="T0" fmla="*/ 35 w 61"/>
                <a:gd name="T1" fmla="*/ 225 h 225"/>
                <a:gd name="T2" fmla="*/ 0 w 61"/>
                <a:gd name="T3" fmla="*/ 225 h 225"/>
                <a:gd name="T4" fmla="*/ 0 w 61"/>
                <a:gd name="T5" fmla="*/ 0 h 225"/>
                <a:gd name="T6" fmla="*/ 35 w 61"/>
                <a:gd name="T7" fmla="*/ 0 h 225"/>
                <a:gd name="T8" fmla="*/ 61 w 61"/>
                <a:gd name="T9" fmla="*/ 25 h 225"/>
                <a:gd name="T10" fmla="*/ 61 w 61"/>
                <a:gd name="T11" fmla="*/ 200 h 225"/>
                <a:gd name="T12" fmla="*/ 35 w 61"/>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61" h="225">
                  <a:moveTo>
                    <a:pt x="35" y="225"/>
                  </a:moveTo>
                  <a:cubicBezTo>
                    <a:pt x="0" y="225"/>
                    <a:pt x="0" y="225"/>
                    <a:pt x="0" y="225"/>
                  </a:cubicBezTo>
                  <a:cubicBezTo>
                    <a:pt x="0" y="0"/>
                    <a:pt x="0" y="0"/>
                    <a:pt x="0" y="0"/>
                  </a:cubicBezTo>
                  <a:cubicBezTo>
                    <a:pt x="35" y="0"/>
                    <a:pt x="35" y="0"/>
                    <a:pt x="35" y="0"/>
                  </a:cubicBezTo>
                  <a:cubicBezTo>
                    <a:pt x="49" y="0"/>
                    <a:pt x="61" y="11"/>
                    <a:pt x="61" y="25"/>
                  </a:cubicBezTo>
                  <a:cubicBezTo>
                    <a:pt x="61" y="200"/>
                    <a:pt x="61" y="200"/>
                    <a:pt x="61" y="200"/>
                  </a:cubicBezTo>
                  <a:cubicBezTo>
                    <a:pt x="61" y="214"/>
                    <a:pt x="49" y="225"/>
                    <a:pt x="35"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işḻîdé"/>
            <p:cNvSpPr/>
            <p:nvPr/>
          </p:nvSpPr>
          <p:spPr bwMode="auto">
            <a:xfrm rot="5400000">
              <a:off x="8436371" y="2181607"/>
              <a:ext cx="9183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t" anchorCtr="0" compatLnSpc="1">
              <a:normAutofit fontScale="72500"/>
            </a:bodyPr>
            <a:lstStyle/>
            <a:p>
              <a:pPr marL="0" marR="0" lvl="0" indent="0" algn="l" defTabSz="914400" rtl="0" eaLnBrk="0" fontAlgn="base" latinLnBrk="0" hangingPunct="0">
                <a:spcBef>
                  <a:spcPct val="0"/>
                </a:spcBef>
                <a:spcAft>
                  <a:spcPct val="0"/>
                </a:spcAft>
                <a:buClrTx/>
                <a:buSzTx/>
                <a:buFontTx/>
                <a:buNone/>
              </a:pPr>
              <a:r>
                <a:rPr kumimoji="0" lang="en-US" altLang="zh-CN" sz="1300" b="0" i="0" u="none" strike="noStrike" cap="none" normalizeH="0" baseline="0">
                  <a:ln>
                    <a:noFill/>
                  </a:ln>
                  <a:solidFill>
                    <a:srgbClr val="242D3C"/>
                  </a:solidFill>
                  <a:effectLst/>
                </a:rPr>
                <a:t>PLANNING</a:t>
              </a:r>
              <a:endParaRPr kumimoji="0" lang="zh-CN" altLang="zh-CN" sz="1300" b="0" i="0" u="none" strike="noStrike" cap="none" normalizeH="0" baseline="0" dirty="0">
                <a:ln>
                  <a:noFill/>
                </a:ln>
                <a:solidFill>
                  <a:srgbClr val="242D3C"/>
                </a:solidFill>
                <a:effectLst/>
              </a:endParaRPr>
            </a:p>
          </p:txBody>
        </p:sp>
        <p:sp>
          <p:nvSpPr>
            <p:cNvPr id="29" name="ïṣḷïḋe"/>
            <p:cNvSpPr/>
            <p:nvPr/>
          </p:nvSpPr>
          <p:spPr bwMode="auto">
            <a:xfrm>
              <a:off x="8777288" y="2859088"/>
              <a:ext cx="309563" cy="1149350"/>
            </a:xfrm>
            <a:custGeom>
              <a:avLst/>
              <a:gdLst>
                <a:gd name="T0" fmla="*/ 35 w 61"/>
                <a:gd name="T1" fmla="*/ 226 h 226"/>
                <a:gd name="T2" fmla="*/ 0 w 61"/>
                <a:gd name="T3" fmla="*/ 226 h 226"/>
                <a:gd name="T4" fmla="*/ 0 w 61"/>
                <a:gd name="T5" fmla="*/ 0 h 226"/>
                <a:gd name="T6" fmla="*/ 35 w 61"/>
                <a:gd name="T7" fmla="*/ 0 h 226"/>
                <a:gd name="T8" fmla="*/ 61 w 61"/>
                <a:gd name="T9" fmla="*/ 26 h 226"/>
                <a:gd name="T10" fmla="*/ 61 w 61"/>
                <a:gd name="T11" fmla="*/ 200 h 226"/>
                <a:gd name="T12" fmla="*/ 35 w 61"/>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61" h="226">
                  <a:moveTo>
                    <a:pt x="35" y="226"/>
                  </a:moveTo>
                  <a:cubicBezTo>
                    <a:pt x="0" y="226"/>
                    <a:pt x="0" y="226"/>
                    <a:pt x="0" y="226"/>
                  </a:cubicBezTo>
                  <a:cubicBezTo>
                    <a:pt x="0" y="0"/>
                    <a:pt x="0" y="0"/>
                    <a:pt x="0" y="0"/>
                  </a:cubicBezTo>
                  <a:cubicBezTo>
                    <a:pt x="35" y="0"/>
                    <a:pt x="35" y="0"/>
                    <a:pt x="35" y="0"/>
                  </a:cubicBezTo>
                  <a:cubicBezTo>
                    <a:pt x="49" y="0"/>
                    <a:pt x="61" y="12"/>
                    <a:pt x="61" y="26"/>
                  </a:cubicBezTo>
                  <a:cubicBezTo>
                    <a:pt x="61" y="200"/>
                    <a:pt x="61" y="200"/>
                    <a:pt x="61" y="200"/>
                  </a:cubicBezTo>
                  <a:cubicBezTo>
                    <a:pt x="61" y="214"/>
                    <a:pt x="49" y="226"/>
                    <a:pt x="35" y="226"/>
                  </a:cubicBezTo>
                  <a:close/>
                </a:path>
              </a:pathLst>
            </a:custGeom>
            <a:solidFill>
              <a:srgbClr val="F767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Sľíḋè"/>
            <p:cNvSpPr/>
            <p:nvPr/>
          </p:nvSpPr>
          <p:spPr bwMode="auto">
            <a:xfrm>
              <a:off x="8777288" y="4008438"/>
              <a:ext cx="309563" cy="1146175"/>
            </a:xfrm>
            <a:custGeom>
              <a:avLst/>
              <a:gdLst>
                <a:gd name="T0" fmla="*/ 35 w 61"/>
                <a:gd name="T1" fmla="*/ 225 h 225"/>
                <a:gd name="T2" fmla="*/ 0 w 61"/>
                <a:gd name="T3" fmla="*/ 225 h 225"/>
                <a:gd name="T4" fmla="*/ 0 w 61"/>
                <a:gd name="T5" fmla="*/ 0 h 225"/>
                <a:gd name="T6" fmla="*/ 35 w 61"/>
                <a:gd name="T7" fmla="*/ 0 h 225"/>
                <a:gd name="T8" fmla="*/ 61 w 61"/>
                <a:gd name="T9" fmla="*/ 25 h 225"/>
                <a:gd name="T10" fmla="*/ 61 w 61"/>
                <a:gd name="T11" fmla="*/ 200 h 225"/>
                <a:gd name="T12" fmla="*/ 35 w 61"/>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61" h="225">
                  <a:moveTo>
                    <a:pt x="35" y="225"/>
                  </a:moveTo>
                  <a:cubicBezTo>
                    <a:pt x="0" y="225"/>
                    <a:pt x="0" y="225"/>
                    <a:pt x="0" y="225"/>
                  </a:cubicBezTo>
                  <a:cubicBezTo>
                    <a:pt x="0" y="0"/>
                    <a:pt x="0" y="0"/>
                    <a:pt x="0" y="0"/>
                  </a:cubicBezTo>
                  <a:cubicBezTo>
                    <a:pt x="35" y="0"/>
                    <a:pt x="35" y="0"/>
                    <a:pt x="35" y="0"/>
                  </a:cubicBezTo>
                  <a:cubicBezTo>
                    <a:pt x="49" y="0"/>
                    <a:pt x="61" y="11"/>
                    <a:pt x="61" y="25"/>
                  </a:cubicBezTo>
                  <a:cubicBezTo>
                    <a:pt x="61" y="200"/>
                    <a:pt x="61" y="200"/>
                    <a:pt x="61" y="200"/>
                  </a:cubicBezTo>
                  <a:cubicBezTo>
                    <a:pt x="61" y="214"/>
                    <a:pt x="49" y="225"/>
                    <a:pt x="35" y="225"/>
                  </a:cubicBezTo>
                  <a:close/>
                </a:path>
              </a:pathLst>
            </a:custGeom>
            <a:solidFill>
              <a:srgbClr val="FFC1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ïṧḷiḓê"/>
            <p:cNvSpPr/>
            <p:nvPr/>
          </p:nvSpPr>
          <p:spPr bwMode="auto">
            <a:xfrm>
              <a:off x="6180138" y="1712913"/>
              <a:ext cx="2597150" cy="3441700"/>
            </a:xfrm>
            <a:custGeom>
              <a:avLst/>
              <a:gdLst>
                <a:gd name="T0" fmla="*/ 25 w 511"/>
                <a:gd name="T1" fmla="*/ 0 h 676"/>
                <a:gd name="T2" fmla="*/ 0 w 511"/>
                <a:gd name="T3" fmla="*/ 25 h 676"/>
                <a:gd name="T4" fmla="*/ 0 w 511"/>
                <a:gd name="T5" fmla="*/ 651 h 676"/>
                <a:gd name="T6" fmla="*/ 25 w 511"/>
                <a:gd name="T7" fmla="*/ 676 h 676"/>
                <a:gd name="T8" fmla="*/ 511 w 511"/>
                <a:gd name="T9" fmla="*/ 676 h 676"/>
                <a:gd name="T10" fmla="*/ 511 w 511"/>
                <a:gd name="T11" fmla="*/ 0 h 676"/>
                <a:gd name="T12" fmla="*/ 25 w 511"/>
                <a:gd name="T13" fmla="*/ 0 h 676"/>
                <a:gd name="T14" fmla="*/ 38 w 511"/>
                <a:gd name="T15" fmla="*/ 643 h 676"/>
                <a:gd name="T16" fmla="*/ 19 w 511"/>
                <a:gd name="T17" fmla="*/ 624 h 676"/>
                <a:gd name="T18" fmla="*/ 38 w 511"/>
                <a:gd name="T19" fmla="*/ 605 h 676"/>
                <a:gd name="T20" fmla="*/ 57 w 511"/>
                <a:gd name="T21" fmla="*/ 624 h 676"/>
                <a:gd name="T22" fmla="*/ 38 w 511"/>
                <a:gd name="T23" fmla="*/ 643 h 676"/>
                <a:gd name="T24" fmla="*/ 38 w 511"/>
                <a:gd name="T25" fmla="*/ 547 h 676"/>
                <a:gd name="T26" fmla="*/ 19 w 511"/>
                <a:gd name="T27" fmla="*/ 529 h 676"/>
                <a:gd name="T28" fmla="*/ 38 w 511"/>
                <a:gd name="T29" fmla="*/ 510 h 676"/>
                <a:gd name="T30" fmla="*/ 57 w 511"/>
                <a:gd name="T31" fmla="*/ 529 h 676"/>
                <a:gd name="T32" fmla="*/ 38 w 511"/>
                <a:gd name="T33" fmla="*/ 547 h 676"/>
                <a:gd name="T34" fmla="*/ 38 w 511"/>
                <a:gd name="T35" fmla="*/ 452 h 676"/>
                <a:gd name="T36" fmla="*/ 19 w 511"/>
                <a:gd name="T37" fmla="*/ 433 h 676"/>
                <a:gd name="T38" fmla="*/ 38 w 511"/>
                <a:gd name="T39" fmla="*/ 415 h 676"/>
                <a:gd name="T40" fmla="*/ 57 w 511"/>
                <a:gd name="T41" fmla="*/ 433 h 676"/>
                <a:gd name="T42" fmla="*/ 38 w 511"/>
                <a:gd name="T43" fmla="*/ 452 h 676"/>
                <a:gd name="T44" fmla="*/ 38 w 511"/>
                <a:gd name="T45" fmla="*/ 357 h 676"/>
                <a:gd name="T46" fmla="*/ 19 w 511"/>
                <a:gd name="T47" fmla="*/ 338 h 676"/>
                <a:gd name="T48" fmla="*/ 38 w 511"/>
                <a:gd name="T49" fmla="*/ 319 h 676"/>
                <a:gd name="T50" fmla="*/ 57 w 511"/>
                <a:gd name="T51" fmla="*/ 338 h 676"/>
                <a:gd name="T52" fmla="*/ 38 w 511"/>
                <a:gd name="T53" fmla="*/ 357 h 676"/>
                <a:gd name="T54" fmla="*/ 38 w 511"/>
                <a:gd name="T55" fmla="*/ 261 h 676"/>
                <a:gd name="T56" fmla="*/ 19 w 511"/>
                <a:gd name="T57" fmla="*/ 243 h 676"/>
                <a:gd name="T58" fmla="*/ 38 w 511"/>
                <a:gd name="T59" fmla="*/ 224 h 676"/>
                <a:gd name="T60" fmla="*/ 57 w 511"/>
                <a:gd name="T61" fmla="*/ 243 h 676"/>
                <a:gd name="T62" fmla="*/ 38 w 511"/>
                <a:gd name="T63" fmla="*/ 261 h 676"/>
                <a:gd name="T64" fmla="*/ 38 w 511"/>
                <a:gd name="T65" fmla="*/ 166 h 676"/>
                <a:gd name="T66" fmla="*/ 19 w 511"/>
                <a:gd name="T67" fmla="*/ 147 h 676"/>
                <a:gd name="T68" fmla="*/ 38 w 511"/>
                <a:gd name="T69" fmla="*/ 129 h 676"/>
                <a:gd name="T70" fmla="*/ 57 w 511"/>
                <a:gd name="T71" fmla="*/ 147 h 676"/>
                <a:gd name="T72" fmla="*/ 38 w 511"/>
                <a:gd name="T73" fmla="*/ 166 h 676"/>
                <a:gd name="T74" fmla="*/ 38 w 511"/>
                <a:gd name="T75" fmla="*/ 71 h 676"/>
                <a:gd name="T76" fmla="*/ 19 w 511"/>
                <a:gd name="T77" fmla="*/ 52 h 676"/>
                <a:gd name="T78" fmla="*/ 38 w 511"/>
                <a:gd name="T79" fmla="*/ 33 h 676"/>
                <a:gd name="T80" fmla="*/ 57 w 511"/>
                <a:gd name="T81" fmla="*/ 52 h 676"/>
                <a:gd name="T82" fmla="*/ 38 w 511"/>
                <a:gd name="T83" fmla="*/ 7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1" h="676">
                  <a:moveTo>
                    <a:pt x="25" y="0"/>
                  </a:moveTo>
                  <a:cubicBezTo>
                    <a:pt x="11" y="0"/>
                    <a:pt x="0" y="11"/>
                    <a:pt x="0" y="25"/>
                  </a:cubicBezTo>
                  <a:cubicBezTo>
                    <a:pt x="0" y="651"/>
                    <a:pt x="0" y="651"/>
                    <a:pt x="0" y="651"/>
                  </a:cubicBezTo>
                  <a:cubicBezTo>
                    <a:pt x="0" y="665"/>
                    <a:pt x="11" y="676"/>
                    <a:pt x="25" y="676"/>
                  </a:cubicBezTo>
                  <a:cubicBezTo>
                    <a:pt x="511" y="676"/>
                    <a:pt x="511" y="676"/>
                    <a:pt x="511" y="676"/>
                  </a:cubicBezTo>
                  <a:cubicBezTo>
                    <a:pt x="511" y="0"/>
                    <a:pt x="511" y="0"/>
                    <a:pt x="511" y="0"/>
                  </a:cubicBezTo>
                  <a:lnTo>
                    <a:pt x="25" y="0"/>
                  </a:lnTo>
                  <a:close/>
                  <a:moveTo>
                    <a:pt x="38" y="643"/>
                  </a:moveTo>
                  <a:cubicBezTo>
                    <a:pt x="28" y="643"/>
                    <a:pt x="19" y="634"/>
                    <a:pt x="19" y="624"/>
                  </a:cubicBezTo>
                  <a:cubicBezTo>
                    <a:pt x="19" y="614"/>
                    <a:pt x="28" y="605"/>
                    <a:pt x="38" y="605"/>
                  </a:cubicBezTo>
                  <a:cubicBezTo>
                    <a:pt x="48" y="605"/>
                    <a:pt x="57" y="614"/>
                    <a:pt x="57" y="624"/>
                  </a:cubicBezTo>
                  <a:cubicBezTo>
                    <a:pt x="57" y="634"/>
                    <a:pt x="48" y="643"/>
                    <a:pt x="38" y="643"/>
                  </a:cubicBezTo>
                  <a:close/>
                  <a:moveTo>
                    <a:pt x="38" y="547"/>
                  </a:moveTo>
                  <a:cubicBezTo>
                    <a:pt x="28" y="547"/>
                    <a:pt x="19" y="539"/>
                    <a:pt x="19" y="529"/>
                  </a:cubicBezTo>
                  <a:cubicBezTo>
                    <a:pt x="19" y="519"/>
                    <a:pt x="28" y="510"/>
                    <a:pt x="38" y="510"/>
                  </a:cubicBezTo>
                  <a:cubicBezTo>
                    <a:pt x="48" y="510"/>
                    <a:pt x="57" y="519"/>
                    <a:pt x="57" y="529"/>
                  </a:cubicBezTo>
                  <a:cubicBezTo>
                    <a:pt x="57" y="539"/>
                    <a:pt x="48" y="547"/>
                    <a:pt x="38" y="547"/>
                  </a:cubicBezTo>
                  <a:close/>
                  <a:moveTo>
                    <a:pt x="38" y="452"/>
                  </a:moveTo>
                  <a:cubicBezTo>
                    <a:pt x="28" y="452"/>
                    <a:pt x="19" y="444"/>
                    <a:pt x="19" y="433"/>
                  </a:cubicBezTo>
                  <a:cubicBezTo>
                    <a:pt x="19" y="423"/>
                    <a:pt x="28" y="415"/>
                    <a:pt x="38" y="415"/>
                  </a:cubicBezTo>
                  <a:cubicBezTo>
                    <a:pt x="48" y="415"/>
                    <a:pt x="57" y="423"/>
                    <a:pt x="57" y="433"/>
                  </a:cubicBezTo>
                  <a:cubicBezTo>
                    <a:pt x="57" y="444"/>
                    <a:pt x="48" y="452"/>
                    <a:pt x="38" y="452"/>
                  </a:cubicBezTo>
                  <a:close/>
                  <a:moveTo>
                    <a:pt x="38" y="357"/>
                  </a:moveTo>
                  <a:cubicBezTo>
                    <a:pt x="28" y="357"/>
                    <a:pt x="19" y="348"/>
                    <a:pt x="19" y="338"/>
                  </a:cubicBezTo>
                  <a:cubicBezTo>
                    <a:pt x="19" y="328"/>
                    <a:pt x="28" y="319"/>
                    <a:pt x="38" y="319"/>
                  </a:cubicBezTo>
                  <a:cubicBezTo>
                    <a:pt x="48" y="319"/>
                    <a:pt x="57" y="328"/>
                    <a:pt x="57" y="338"/>
                  </a:cubicBezTo>
                  <a:cubicBezTo>
                    <a:pt x="57" y="348"/>
                    <a:pt x="48" y="357"/>
                    <a:pt x="38" y="357"/>
                  </a:cubicBezTo>
                  <a:close/>
                  <a:moveTo>
                    <a:pt x="38" y="261"/>
                  </a:moveTo>
                  <a:cubicBezTo>
                    <a:pt x="28" y="261"/>
                    <a:pt x="19" y="253"/>
                    <a:pt x="19" y="243"/>
                  </a:cubicBezTo>
                  <a:cubicBezTo>
                    <a:pt x="19" y="233"/>
                    <a:pt x="28" y="224"/>
                    <a:pt x="38" y="224"/>
                  </a:cubicBezTo>
                  <a:cubicBezTo>
                    <a:pt x="48" y="224"/>
                    <a:pt x="57" y="233"/>
                    <a:pt x="57" y="243"/>
                  </a:cubicBezTo>
                  <a:cubicBezTo>
                    <a:pt x="57" y="253"/>
                    <a:pt x="48" y="261"/>
                    <a:pt x="38" y="261"/>
                  </a:cubicBezTo>
                  <a:close/>
                  <a:moveTo>
                    <a:pt x="38" y="166"/>
                  </a:moveTo>
                  <a:cubicBezTo>
                    <a:pt x="28" y="166"/>
                    <a:pt x="19" y="158"/>
                    <a:pt x="19" y="147"/>
                  </a:cubicBezTo>
                  <a:cubicBezTo>
                    <a:pt x="19" y="137"/>
                    <a:pt x="28" y="129"/>
                    <a:pt x="38" y="129"/>
                  </a:cubicBezTo>
                  <a:cubicBezTo>
                    <a:pt x="48" y="129"/>
                    <a:pt x="57" y="137"/>
                    <a:pt x="57" y="147"/>
                  </a:cubicBezTo>
                  <a:cubicBezTo>
                    <a:pt x="57" y="158"/>
                    <a:pt x="48" y="166"/>
                    <a:pt x="38" y="166"/>
                  </a:cubicBezTo>
                  <a:close/>
                  <a:moveTo>
                    <a:pt x="38" y="71"/>
                  </a:moveTo>
                  <a:cubicBezTo>
                    <a:pt x="28" y="71"/>
                    <a:pt x="19" y="62"/>
                    <a:pt x="19" y="52"/>
                  </a:cubicBezTo>
                  <a:cubicBezTo>
                    <a:pt x="19" y="42"/>
                    <a:pt x="28" y="33"/>
                    <a:pt x="38" y="33"/>
                  </a:cubicBezTo>
                  <a:cubicBezTo>
                    <a:pt x="48" y="33"/>
                    <a:pt x="57" y="42"/>
                    <a:pt x="57" y="52"/>
                  </a:cubicBezTo>
                  <a:cubicBezTo>
                    <a:pt x="57" y="62"/>
                    <a:pt x="48" y="71"/>
                    <a:pt x="38"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slîdê"/>
            <p:cNvSpPr/>
            <p:nvPr/>
          </p:nvSpPr>
          <p:spPr bwMode="auto">
            <a:xfrm>
              <a:off x="3105150" y="1712913"/>
              <a:ext cx="2906713" cy="3441700"/>
            </a:xfrm>
            <a:custGeom>
              <a:avLst/>
              <a:gdLst>
                <a:gd name="T0" fmla="*/ 547 w 572"/>
                <a:gd name="T1" fmla="*/ 0 h 676"/>
                <a:gd name="T2" fmla="*/ 25 w 572"/>
                <a:gd name="T3" fmla="*/ 0 h 676"/>
                <a:gd name="T4" fmla="*/ 0 w 572"/>
                <a:gd name="T5" fmla="*/ 25 h 676"/>
                <a:gd name="T6" fmla="*/ 0 w 572"/>
                <a:gd name="T7" fmla="*/ 651 h 676"/>
                <a:gd name="T8" fmla="*/ 25 w 572"/>
                <a:gd name="T9" fmla="*/ 676 h 676"/>
                <a:gd name="T10" fmla="*/ 547 w 572"/>
                <a:gd name="T11" fmla="*/ 676 h 676"/>
                <a:gd name="T12" fmla="*/ 572 w 572"/>
                <a:gd name="T13" fmla="*/ 651 h 676"/>
                <a:gd name="T14" fmla="*/ 572 w 572"/>
                <a:gd name="T15" fmla="*/ 25 h 676"/>
                <a:gd name="T16" fmla="*/ 547 w 572"/>
                <a:gd name="T17" fmla="*/ 0 h 676"/>
                <a:gd name="T18" fmla="*/ 533 w 572"/>
                <a:gd name="T19" fmla="*/ 643 h 676"/>
                <a:gd name="T20" fmla="*/ 514 w 572"/>
                <a:gd name="T21" fmla="*/ 624 h 676"/>
                <a:gd name="T22" fmla="*/ 533 w 572"/>
                <a:gd name="T23" fmla="*/ 605 h 676"/>
                <a:gd name="T24" fmla="*/ 552 w 572"/>
                <a:gd name="T25" fmla="*/ 624 h 676"/>
                <a:gd name="T26" fmla="*/ 533 w 572"/>
                <a:gd name="T27" fmla="*/ 643 h 676"/>
                <a:gd name="T28" fmla="*/ 533 w 572"/>
                <a:gd name="T29" fmla="*/ 547 h 676"/>
                <a:gd name="T30" fmla="*/ 514 w 572"/>
                <a:gd name="T31" fmla="*/ 529 h 676"/>
                <a:gd name="T32" fmla="*/ 533 w 572"/>
                <a:gd name="T33" fmla="*/ 510 h 676"/>
                <a:gd name="T34" fmla="*/ 552 w 572"/>
                <a:gd name="T35" fmla="*/ 529 h 676"/>
                <a:gd name="T36" fmla="*/ 533 w 572"/>
                <a:gd name="T37" fmla="*/ 547 h 676"/>
                <a:gd name="T38" fmla="*/ 533 w 572"/>
                <a:gd name="T39" fmla="*/ 452 h 676"/>
                <a:gd name="T40" fmla="*/ 514 w 572"/>
                <a:gd name="T41" fmla="*/ 433 h 676"/>
                <a:gd name="T42" fmla="*/ 533 w 572"/>
                <a:gd name="T43" fmla="*/ 415 h 676"/>
                <a:gd name="T44" fmla="*/ 552 w 572"/>
                <a:gd name="T45" fmla="*/ 433 h 676"/>
                <a:gd name="T46" fmla="*/ 533 w 572"/>
                <a:gd name="T47" fmla="*/ 452 h 676"/>
                <a:gd name="T48" fmla="*/ 533 w 572"/>
                <a:gd name="T49" fmla="*/ 357 h 676"/>
                <a:gd name="T50" fmla="*/ 514 w 572"/>
                <a:gd name="T51" fmla="*/ 338 h 676"/>
                <a:gd name="T52" fmla="*/ 533 w 572"/>
                <a:gd name="T53" fmla="*/ 319 h 676"/>
                <a:gd name="T54" fmla="*/ 552 w 572"/>
                <a:gd name="T55" fmla="*/ 338 h 676"/>
                <a:gd name="T56" fmla="*/ 533 w 572"/>
                <a:gd name="T57" fmla="*/ 357 h 676"/>
                <a:gd name="T58" fmla="*/ 533 w 572"/>
                <a:gd name="T59" fmla="*/ 261 h 676"/>
                <a:gd name="T60" fmla="*/ 514 w 572"/>
                <a:gd name="T61" fmla="*/ 243 h 676"/>
                <a:gd name="T62" fmla="*/ 533 w 572"/>
                <a:gd name="T63" fmla="*/ 224 h 676"/>
                <a:gd name="T64" fmla="*/ 552 w 572"/>
                <a:gd name="T65" fmla="*/ 243 h 676"/>
                <a:gd name="T66" fmla="*/ 533 w 572"/>
                <a:gd name="T67" fmla="*/ 261 h 676"/>
                <a:gd name="T68" fmla="*/ 533 w 572"/>
                <a:gd name="T69" fmla="*/ 166 h 676"/>
                <a:gd name="T70" fmla="*/ 514 w 572"/>
                <a:gd name="T71" fmla="*/ 147 h 676"/>
                <a:gd name="T72" fmla="*/ 533 w 572"/>
                <a:gd name="T73" fmla="*/ 129 h 676"/>
                <a:gd name="T74" fmla="*/ 552 w 572"/>
                <a:gd name="T75" fmla="*/ 147 h 676"/>
                <a:gd name="T76" fmla="*/ 533 w 572"/>
                <a:gd name="T77" fmla="*/ 166 h 676"/>
                <a:gd name="T78" fmla="*/ 533 w 572"/>
                <a:gd name="T79" fmla="*/ 71 h 676"/>
                <a:gd name="T80" fmla="*/ 514 w 572"/>
                <a:gd name="T81" fmla="*/ 52 h 676"/>
                <a:gd name="T82" fmla="*/ 533 w 572"/>
                <a:gd name="T83" fmla="*/ 33 h 676"/>
                <a:gd name="T84" fmla="*/ 552 w 572"/>
                <a:gd name="T85" fmla="*/ 52 h 676"/>
                <a:gd name="T86" fmla="*/ 533 w 572"/>
                <a:gd name="T87" fmla="*/ 7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2" h="676">
                  <a:moveTo>
                    <a:pt x="547" y="0"/>
                  </a:moveTo>
                  <a:cubicBezTo>
                    <a:pt x="25" y="0"/>
                    <a:pt x="25" y="0"/>
                    <a:pt x="25" y="0"/>
                  </a:cubicBezTo>
                  <a:cubicBezTo>
                    <a:pt x="11" y="0"/>
                    <a:pt x="0" y="11"/>
                    <a:pt x="0" y="25"/>
                  </a:cubicBezTo>
                  <a:cubicBezTo>
                    <a:pt x="0" y="651"/>
                    <a:pt x="0" y="651"/>
                    <a:pt x="0" y="651"/>
                  </a:cubicBezTo>
                  <a:cubicBezTo>
                    <a:pt x="0" y="665"/>
                    <a:pt x="11" y="676"/>
                    <a:pt x="25" y="676"/>
                  </a:cubicBezTo>
                  <a:cubicBezTo>
                    <a:pt x="547" y="676"/>
                    <a:pt x="547" y="676"/>
                    <a:pt x="547" y="676"/>
                  </a:cubicBezTo>
                  <a:cubicBezTo>
                    <a:pt x="561" y="676"/>
                    <a:pt x="572" y="665"/>
                    <a:pt x="572" y="651"/>
                  </a:cubicBezTo>
                  <a:cubicBezTo>
                    <a:pt x="572" y="25"/>
                    <a:pt x="572" y="25"/>
                    <a:pt x="572" y="25"/>
                  </a:cubicBezTo>
                  <a:cubicBezTo>
                    <a:pt x="572" y="11"/>
                    <a:pt x="561" y="0"/>
                    <a:pt x="547" y="0"/>
                  </a:cubicBezTo>
                  <a:close/>
                  <a:moveTo>
                    <a:pt x="533" y="643"/>
                  </a:moveTo>
                  <a:cubicBezTo>
                    <a:pt x="523" y="643"/>
                    <a:pt x="514" y="634"/>
                    <a:pt x="514" y="624"/>
                  </a:cubicBezTo>
                  <a:cubicBezTo>
                    <a:pt x="514" y="614"/>
                    <a:pt x="523" y="605"/>
                    <a:pt x="533" y="605"/>
                  </a:cubicBezTo>
                  <a:cubicBezTo>
                    <a:pt x="543" y="605"/>
                    <a:pt x="552" y="614"/>
                    <a:pt x="552" y="624"/>
                  </a:cubicBezTo>
                  <a:cubicBezTo>
                    <a:pt x="552" y="634"/>
                    <a:pt x="543" y="643"/>
                    <a:pt x="533" y="643"/>
                  </a:cubicBezTo>
                  <a:close/>
                  <a:moveTo>
                    <a:pt x="533" y="547"/>
                  </a:moveTo>
                  <a:cubicBezTo>
                    <a:pt x="523" y="547"/>
                    <a:pt x="514" y="539"/>
                    <a:pt x="514" y="529"/>
                  </a:cubicBezTo>
                  <a:cubicBezTo>
                    <a:pt x="514" y="519"/>
                    <a:pt x="523" y="510"/>
                    <a:pt x="533" y="510"/>
                  </a:cubicBezTo>
                  <a:cubicBezTo>
                    <a:pt x="543" y="510"/>
                    <a:pt x="552" y="519"/>
                    <a:pt x="552" y="529"/>
                  </a:cubicBezTo>
                  <a:cubicBezTo>
                    <a:pt x="552" y="539"/>
                    <a:pt x="543" y="547"/>
                    <a:pt x="533" y="547"/>
                  </a:cubicBezTo>
                  <a:close/>
                  <a:moveTo>
                    <a:pt x="533" y="452"/>
                  </a:moveTo>
                  <a:cubicBezTo>
                    <a:pt x="523" y="452"/>
                    <a:pt x="514" y="444"/>
                    <a:pt x="514" y="433"/>
                  </a:cubicBezTo>
                  <a:cubicBezTo>
                    <a:pt x="514" y="423"/>
                    <a:pt x="523" y="415"/>
                    <a:pt x="533" y="415"/>
                  </a:cubicBezTo>
                  <a:cubicBezTo>
                    <a:pt x="543" y="415"/>
                    <a:pt x="552" y="423"/>
                    <a:pt x="552" y="433"/>
                  </a:cubicBezTo>
                  <a:cubicBezTo>
                    <a:pt x="552" y="444"/>
                    <a:pt x="543" y="452"/>
                    <a:pt x="533" y="452"/>
                  </a:cubicBezTo>
                  <a:close/>
                  <a:moveTo>
                    <a:pt x="533" y="357"/>
                  </a:moveTo>
                  <a:cubicBezTo>
                    <a:pt x="523" y="357"/>
                    <a:pt x="514" y="348"/>
                    <a:pt x="514" y="338"/>
                  </a:cubicBezTo>
                  <a:cubicBezTo>
                    <a:pt x="514" y="328"/>
                    <a:pt x="523" y="319"/>
                    <a:pt x="533" y="319"/>
                  </a:cubicBezTo>
                  <a:cubicBezTo>
                    <a:pt x="543" y="319"/>
                    <a:pt x="552" y="328"/>
                    <a:pt x="552" y="338"/>
                  </a:cubicBezTo>
                  <a:cubicBezTo>
                    <a:pt x="552" y="348"/>
                    <a:pt x="543" y="357"/>
                    <a:pt x="533" y="357"/>
                  </a:cubicBezTo>
                  <a:close/>
                  <a:moveTo>
                    <a:pt x="533" y="261"/>
                  </a:moveTo>
                  <a:cubicBezTo>
                    <a:pt x="523" y="261"/>
                    <a:pt x="514" y="253"/>
                    <a:pt x="514" y="243"/>
                  </a:cubicBezTo>
                  <a:cubicBezTo>
                    <a:pt x="514" y="233"/>
                    <a:pt x="523" y="224"/>
                    <a:pt x="533" y="224"/>
                  </a:cubicBezTo>
                  <a:cubicBezTo>
                    <a:pt x="543" y="224"/>
                    <a:pt x="552" y="233"/>
                    <a:pt x="552" y="243"/>
                  </a:cubicBezTo>
                  <a:cubicBezTo>
                    <a:pt x="552" y="253"/>
                    <a:pt x="543" y="261"/>
                    <a:pt x="533" y="261"/>
                  </a:cubicBezTo>
                  <a:close/>
                  <a:moveTo>
                    <a:pt x="533" y="166"/>
                  </a:moveTo>
                  <a:cubicBezTo>
                    <a:pt x="523" y="166"/>
                    <a:pt x="514" y="158"/>
                    <a:pt x="514" y="147"/>
                  </a:cubicBezTo>
                  <a:cubicBezTo>
                    <a:pt x="514" y="137"/>
                    <a:pt x="523" y="129"/>
                    <a:pt x="533" y="129"/>
                  </a:cubicBezTo>
                  <a:cubicBezTo>
                    <a:pt x="543" y="129"/>
                    <a:pt x="552" y="137"/>
                    <a:pt x="552" y="147"/>
                  </a:cubicBezTo>
                  <a:cubicBezTo>
                    <a:pt x="552" y="158"/>
                    <a:pt x="543" y="166"/>
                    <a:pt x="533" y="166"/>
                  </a:cubicBezTo>
                  <a:close/>
                  <a:moveTo>
                    <a:pt x="533" y="71"/>
                  </a:moveTo>
                  <a:cubicBezTo>
                    <a:pt x="523" y="71"/>
                    <a:pt x="514" y="62"/>
                    <a:pt x="514" y="52"/>
                  </a:cubicBezTo>
                  <a:cubicBezTo>
                    <a:pt x="514" y="42"/>
                    <a:pt x="523" y="33"/>
                    <a:pt x="533" y="33"/>
                  </a:cubicBezTo>
                  <a:cubicBezTo>
                    <a:pt x="543" y="33"/>
                    <a:pt x="552" y="42"/>
                    <a:pt x="552" y="52"/>
                  </a:cubicBezTo>
                  <a:cubicBezTo>
                    <a:pt x="552" y="62"/>
                    <a:pt x="543" y="71"/>
                    <a:pt x="533"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îsļídê"/>
            <p:cNvSpPr/>
            <p:nvPr/>
          </p:nvSpPr>
          <p:spPr bwMode="auto">
            <a:xfrm>
              <a:off x="6805613" y="1968500"/>
              <a:ext cx="390525" cy="376238"/>
            </a:xfrm>
            <a:prstGeom prst="rect">
              <a:avLst/>
            </a:prstGeom>
            <a:solidFill>
              <a:srgbClr val="F767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1" name="iṣḻídé"/>
            <p:cNvSpPr/>
            <p:nvPr/>
          </p:nvSpPr>
          <p:spPr bwMode="auto">
            <a:xfrm>
              <a:off x="7364413" y="1968500"/>
              <a:ext cx="390525" cy="376238"/>
            </a:xfrm>
            <a:prstGeom prst="rect">
              <a:avLst/>
            </a:prstGeom>
            <a:solidFill>
              <a:srgbClr val="F767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íśḷíḋé"/>
            <p:cNvSpPr/>
            <p:nvPr/>
          </p:nvSpPr>
          <p:spPr bwMode="auto">
            <a:xfrm>
              <a:off x="7923213" y="1968500"/>
              <a:ext cx="390525" cy="376238"/>
            </a:xfrm>
            <a:prstGeom prst="rect">
              <a:avLst/>
            </a:prstGeom>
            <a:solidFill>
              <a:srgbClr val="F767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îsľîḋe"/>
            <p:cNvSpPr/>
            <p:nvPr/>
          </p:nvSpPr>
          <p:spPr bwMode="auto">
            <a:xfrm>
              <a:off x="6805613" y="2547938"/>
              <a:ext cx="390525" cy="666750"/>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4" name="iSlide"/>
            <p:cNvSpPr/>
            <p:nvPr/>
          </p:nvSpPr>
          <p:spPr bwMode="auto">
            <a:xfrm>
              <a:off x="6805613" y="3424238"/>
              <a:ext cx="390525" cy="666750"/>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 name="íśļïḋe"/>
            <p:cNvSpPr/>
            <p:nvPr/>
          </p:nvSpPr>
          <p:spPr bwMode="auto">
            <a:xfrm>
              <a:off x="7364413" y="3424238"/>
              <a:ext cx="390525" cy="666750"/>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 name="îŝḻîdé"/>
            <p:cNvSpPr/>
            <p:nvPr/>
          </p:nvSpPr>
          <p:spPr bwMode="auto">
            <a:xfrm>
              <a:off x="7923213" y="3424238"/>
              <a:ext cx="390525" cy="666750"/>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 name="íṥļiḓè"/>
            <p:cNvSpPr/>
            <p:nvPr/>
          </p:nvSpPr>
          <p:spPr bwMode="auto">
            <a:xfrm>
              <a:off x="6805613" y="4298950"/>
              <a:ext cx="390525" cy="666750"/>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 name="iSḻîďê"/>
            <p:cNvSpPr/>
            <p:nvPr/>
          </p:nvSpPr>
          <p:spPr bwMode="auto">
            <a:xfrm>
              <a:off x="7364413" y="4298950"/>
              <a:ext cx="949325" cy="41275"/>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 name="íşḻíḍe"/>
            <p:cNvSpPr/>
            <p:nvPr/>
          </p:nvSpPr>
          <p:spPr bwMode="auto">
            <a:xfrm>
              <a:off x="7364413" y="4416425"/>
              <a:ext cx="949325" cy="41275"/>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ï$ľïdê"/>
            <p:cNvSpPr/>
            <p:nvPr/>
          </p:nvSpPr>
          <p:spPr bwMode="auto">
            <a:xfrm>
              <a:off x="7364413" y="4533900"/>
              <a:ext cx="949325" cy="3968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ïṡḻîḓè"/>
            <p:cNvSpPr/>
            <p:nvPr/>
          </p:nvSpPr>
          <p:spPr bwMode="auto">
            <a:xfrm>
              <a:off x="7364413" y="4645025"/>
              <a:ext cx="949325" cy="460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 name="ïs1ïḋé"/>
            <p:cNvSpPr/>
            <p:nvPr/>
          </p:nvSpPr>
          <p:spPr bwMode="auto">
            <a:xfrm>
              <a:off x="7364413" y="4762500"/>
              <a:ext cx="477838" cy="460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 name="íšlîďe"/>
            <p:cNvSpPr/>
            <p:nvPr/>
          </p:nvSpPr>
          <p:spPr bwMode="auto">
            <a:xfrm>
              <a:off x="7364413" y="2547938"/>
              <a:ext cx="390525" cy="666750"/>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 name="iŝlîḑè"/>
            <p:cNvSpPr/>
            <p:nvPr/>
          </p:nvSpPr>
          <p:spPr bwMode="auto">
            <a:xfrm>
              <a:off x="7364413" y="2547938"/>
              <a:ext cx="390525" cy="80963"/>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 name="iSľïḓê"/>
            <p:cNvSpPr/>
            <p:nvPr/>
          </p:nvSpPr>
          <p:spPr bwMode="auto">
            <a:xfrm>
              <a:off x="7923213" y="2547938"/>
              <a:ext cx="390525" cy="666750"/>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 name="iṡľïḍè"/>
            <p:cNvSpPr/>
            <p:nvPr/>
          </p:nvSpPr>
          <p:spPr bwMode="auto">
            <a:xfrm>
              <a:off x="7923213" y="2547938"/>
              <a:ext cx="390525" cy="80963"/>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 name="îṩlíḓê"/>
            <p:cNvSpPr/>
            <p:nvPr/>
          </p:nvSpPr>
          <p:spPr bwMode="auto">
            <a:xfrm>
              <a:off x="5813425" y="1789113"/>
              <a:ext cx="558800" cy="188913"/>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58" name="ïṣḷidè"/>
            <p:cNvSpPr/>
            <p:nvPr/>
          </p:nvSpPr>
          <p:spPr bwMode="auto">
            <a:xfrm>
              <a:off x="5813425" y="2289175"/>
              <a:ext cx="558800" cy="187325"/>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59" name="ïSlíďè"/>
            <p:cNvSpPr/>
            <p:nvPr/>
          </p:nvSpPr>
          <p:spPr bwMode="auto">
            <a:xfrm>
              <a:off x="5813425" y="2782888"/>
              <a:ext cx="558800" cy="187325"/>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60" name="îsḻîḍê"/>
            <p:cNvSpPr/>
            <p:nvPr/>
          </p:nvSpPr>
          <p:spPr bwMode="auto">
            <a:xfrm>
              <a:off x="5813425" y="3281363"/>
              <a:ext cx="558800" cy="182563"/>
            </a:xfrm>
            <a:custGeom>
              <a:avLst/>
              <a:gdLst>
                <a:gd name="T0" fmla="*/ 0 w 110"/>
                <a:gd name="T1" fmla="*/ 36 h 36"/>
                <a:gd name="T2" fmla="*/ 55 w 110"/>
                <a:gd name="T3" fmla="*/ 0 h 36"/>
                <a:gd name="T4" fmla="*/ 110 w 110"/>
                <a:gd name="T5" fmla="*/ 36 h 36"/>
              </a:gdLst>
              <a:ahLst/>
              <a:cxnLst>
                <a:cxn ang="0">
                  <a:pos x="T0" y="T1"/>
                </a:cxn>
                <a:cxn ang="0">
                  <a:pos x="T2" y="T3"/>
                </a:cxn>
                <a:cxn ang="0">
                  <a:pos x="T4" y="T5"/>
                </a:cxn>
              </a:cxnLst>
              <a:rect l="0" t="0" r="r" b="b"/>
              <a:pathLst>
                <a:path w="110" h="36">
                  <a:moveTo>
                    <a:pt x="0" y="36"/>
                  </a:moveTo>
                  <a:cubicBezTo>
                    <a:pt x="0" y="36"/>
                    <a:pt x="7" y="0"/>
                    <a:pt x="55" y="0"/>
                  </a:cubicBezTo>
                  <a:cubicBezTo>
                    <a:pt x="103" y="0"/>
                    <a:pt x="110" y="36"/>
                    <a:pt x="110" y="36"/>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61" name="işľíḑê"/>
            <p:cNvSpPr/>
            <p:nvPr/>
          </p:nvSpPr>
          <p:spPr bwMode="auto">
            <a:xfrm>
              <a:off x="5813425" y="3775075"/>
              <a:ext cx="558800" cy="187325"/>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62" name="íṣļïḋé"/>
            <p:cNvSpPr/>
            <p:nvPr/>
          </p:nvSpPr>
          <p:spPr bwMode="auto">
            <a:xfrm>
              <a:off x="5813425" y="4268788"/>
              <a:ext cx="558800" cy="188913"/>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63" name="ïŝḻíďê"/>
            <p:cNvSpPr/>
            <p:nvPr/>
          </p:nvSpPr>
          <p:spPr bwMode="auto">
            <a:xfrm>
              <a:off x="5813425" y="4767263"/>
              <a:ext cx="558800" cy="184150"/>
            </a:xfrm>
            <a:custGeom>
              <a:avLst/>
              <a:gdLst>
                <a:gd name="T0" fmla="*/ 0 w 110"/>
                <a:gd name="T1" fmla="*/ 36 h 36"/>
                <a:gd name="T2" fmla="*/ 55 w 110"/>
                <a:gd name="T3" fmla="*/ 0 h 36"/>
                <a:gd name="T4" fmla="*/ 110 w 110"/>
                <a:gd name="T5" fmla="*/ 36 h 36"/>
              </a:gdLst>
              <a:ahLst/>
              <a:cxnLst>
                <a:cxn ang="0">
                  <a:pos x="T0" y="T1"/>
                </a:cxn>
                <a:cxn ang="0">
                  <a:pos x="T2" y="T3"/>
                </a:cxn>
                <a:cxn ang="0">
                  <a:pos x="T4" y="T5"/>
                </a:cxn>
              </a:cxnLst>
              <a:rect l="0" t="0" r="r" b="b"/>
              <a:pathLst>
                <a:path w="110" h="36">
                  <a:moveTo>
                    <a:pt x="0" y="36"/>
                  </a:moveTo>
                  <a:cubicBezTo>
                    <a:pt x="0" y="36"/>
                    <a:pt x="7" y="0"/>
                    <a:pt x="55" y="0"/>
                  </a:cubicBezTo>
                  <a:cubicBezTo>
                    <a:pt x="103" y="0"/>
                    <a:pt x="110" y="36"/>
                    <a:pt x="110" y="36"/>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64" name="îs1ïdé"/>
            <p:cNvSpPr/>
            <p:nvPr/>
          </p:nvSpPr>
          <p:spPr bwMode="auto">
            <a:xfrm>
              <a:off x="3409950" y="2125663"/>
              <a:ext cx="1066800"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 name="îṧļiḋe"/>
            <p:cNvSpPr/>
            <p:nvPr/>
          </p:nvSpPr>
          <p:spPr bwMode="auto">
            <a:xfrm>
              <a:off x="3409950" y="2314575"/>
              <a:ext cx="533400"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îš1îḋê"/>
            <p:cNvSpPr/>
            <p:nvPr/>
          </p:nvSpPr>
          <p:spPr bwMode="auto">
            <a:xfrm>
              <a:off x="4111625" y="2314575"/>
              <a:ext cx="736600"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îṩ1ïḓè"/>
            <p:cNvSpPr/>
            <p:nvPr/>
          </p:nvSpPr>
          <p:spPr bwMode="auto">
            <a:xfrm>
              <a:off x="4929188" y="2314575"/>
              <a:ext cx="625475"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ïšḻîḑe"/>
            <p:cNvSpPr/>
            <p:nvPr/>
          </p:nvSpPr>
          <p:spPr bwMode="auto">
            <a:xfrm>
              <a:off x="3409950" y="2501900"/>
              <a:ext cx="701675"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S1idè"/>
            <p:cNvSpPr/>
            <p:nvPr/>
          </p:nvSpPr>
          <p:spPr bwMode="auto">
            <a:xfrm>
              <a:off x="4294188" y="2501900"/>
              <a:ext cx="696913"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î$ḻîḓé"/>
            <p:cNvSpPr/>
            <p:nvPr/>
          </p:nvSpPr>
          <p:spPr bwMode="auto">
            <a:xfrm>
              <a:off x="5173663" y="2501900"/>
              <a:ext cx="381000"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íśľíḍè"/>
            <p:cNvSpPr/>
            <p:nvPr/>
          </p:nvSpPr>
          <p:spPr bwMode="auto">
            <a:xfrm>
              <a:off x="3409950" y="2690813"/>
              <a:ext cx="1066800"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îśľiďé"/>
            <p:cNvSpPr/>
            <p:nvPr/>
          </p:nvSpPr>
          <p:spPr bwMode="auto">
            <a:xfrm>
              <a:off x="4645025" y="2125663"/>
              <a:ext cx="614363"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ïŝlîďe"/>
            <p:cNvSpPr/>
            <p:nvPr/>
          </p:nvSpPr>
          <p:spPr bwMode="auto">
            <a:xfrm>
              <a:off x="4645025" y="2690813"/>
              <a:ext cx="614363"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ïṧlíḑe"/>
            <p:cNvSpPr/>
            <p:nvPr/>
          </p:nvSpPr>
          <p:spPr bwMode="auto">
            <a:xfrm>
              <a:off x="5367338" y="2125663"/>
              <a:ext cx="187325" cy="66675"/>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iṩḷîḓe"/>
            <p:cNvSpPr/>
            <p:nvPr/>
          </p:nvSpPr>
          <p:spPr bwMode="auto">
            <a:xfrm>
              <a:off x="5367338" y="2690813"/>
              <a:ext cx="187325"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6" name="išḷíḑè"/>
            <p:cNvSpPr/>
            <p:nvPr/>
          </p:nvSpPr>
          <p:spPr bwMode="auto">
            <a:xfrm>
              <a:off x="3409950" y="3117850"/>
              <a:ext cx="427038" cy="428625"/>
            </a:xfrm>
            <a:prstGeom prst="rect">
              <a:avLst/>
            </a:prstGeom>
            <a:solidFill>
              <a:srgbClr val="F767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ïṥľîḋe"/>
            <p:cNvSpPr/>
            <p:nvPr/>
          </p:nvSpPr>
          <p:spPr bwMode="auto">
            <a:xfrm>
              <a:off x="3968750" y="3117850"/>
              <a:ext cx="1544638" cy="428625"/>
            </a:xfrm>
            <a:prstGeom prst="rect">
              <a:avLst/>
            </a:prstGeom>
            <a:solidFill>
              <a:srgbClr val="FFC1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îś1îḋè"/>
            <p:cNvSpPr/>
            <p:nvPr/>
          </p:nvSpPr>
          <p:spPr bwMode="auto">
            <a:xfrm>
              <a:off x="3409950" y="3749675"/>
              <a:ext cx="427038" cy="427038"/>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ïSlîḓê"/>
            <p:cNvSpPr/>
            <p:nvPr/>
          </p:nvSpPr>
          <p:spPr bwMode="auto">
            <a:xfrm>
              <a:off x="3968750" y="3749675"/>
              <a:ext cx="427038" cy="427038"/>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íšḷiḋê"/>
            <p:cNvSpPr/>
            <p:nvPr/>
          </p:nvSpPr>
          <p:spPr bwMode="auto">
            <a:xfrm>
              <a:off x="4527550" y="3749675"/>
              <a:ext cx="427038" cy="427038"/>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îṧļíde"/>
            <p:cNvSpPr/>
            <p:nvPr/>
          </p:nvSpPr>
          <p:spPr bwMode="auto">
            <a:xfrm>
              <a:off x="5087938" y="3749675"/>
              <a:ext cx="425450" cy="427038"/>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ṡ1ïḓè"/>
            <p:cNvSpPr/>
            <p:nvPr/>
          </p:nvSpPr>
          <p:spPr bwMode="auto">
            <a:xfrm>
              <a:off x="3409950" y="4375150"/>
              <a:ext cx="427038" cy="428625"/>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ïśļiḑe"/>
            <p:cNvSpPr/>
            <p:nvPr/>
          </p:nvSpPr>
          <p:spPr bwMode="auto">
            <a:xfrm>
              <a:off x="3968750" y="4375150"/>
              <a:ext cx="427038" cy="428625"/>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iṡlíḓê"/>
            <p:cNvSpPr/>
            <p:nvPr/>
          </p:nvSpPr>
          <p:spPr bwMode="auto">
            <a:xfrm>
              <a:off x="4527550" y="4375150"/>
              <a:ext cx="427038" cy="428625"/>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ïṡ1ïďé"/>
            <p:cNvSpPr/>
            <p:nvPr/>
          </p:nvSpPr>
          <p:spPr bwMode="auto">
            <a:xfrm>
              <a:off x="5087938" y="4375150"/>
              <a:ext cx="425450" cy="428625"/>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9"/>
          <p:cNvGrpSpPr/>
          <p:nvPr/>
        </p:nvGrpSpPr>
        <p:grpSpPr>
          <a:xfrm>
            <a:off x="410341" y="294476"/>
            <a:ext cx="726489" cy="726489"/>
            <a:chOff x="1965186" y="1419622"/>
            <a:chExt cx="302558" cy="314067"/>
          </a:xfrm>
          <a:solidFill>
            <a:srgbClr val="22AAAD"/>
          </a:solidFill>
        </p:grpSpPr>
        <p:sp>
          <p:nvSpPr>
            <p:cNvPr id="16" name="矩形 15"/>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087744" y="1553689"/>
              <a:ext cx="180000" cy="180000"/>
            </a:xfrm>
            <a:prstGeom prst="rect">
              <a:avLst/>
            </a:prstGeom>
            <a:solidFill>
              <a:srgbClr val="C02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2497630" y="1118598"/>
            <a:ext cx="2054225" cy="414020"/>
          </a:xfrm>
          <a:prstGeom prst="rect">
            <a:avLst/>
          </a:prstGeom>
        </p:spPr>
        <p:txBody>
          <a:bodyPr wrap="none">
            <a:spAutoFit/>
          </a:bodyPr>
          <a:lstStyle/>
          <a:p>
            <a:pPr algn="l"/>
            <a:r>
              <a:rPr kumimoji="1" lang="zh-CN" altLang="en-US" b="1" dirty="0">
                <a:solidFill>
                  <a:srgbClr val="22AAAD"/>
                </a:solidFill>
                <a:latin typeface="微软雅黑" pitchFamily="34" charset="-122"/>
                <a:ea typeface="微软雅黑" pitchFamily="34" charset="-122"/>
                <a:cs typeface="微软雅黑" pitchFamily="34" charset="-122"/>
                <a:sym typeface="+mn-ea"/>
              </a:rPr>
              <a:t>汇算清缴的范围</a:t>
            </a:r>
            <a:endParaRPr kumimoji="1" lang="zh-CN" altLang="en-US" b="1" dirty="0">
              <a:solidFill>
                <a:srgbClr val="22AAAD"/>
              </a:solidFill>
              <a:latin typeface="微软雅黑" pitchFamily="34" charset="-122"/>
              <a:ea typeface="微软雅黑" pitchFamily="34" charset="-122"/>
              <a:cs typeface="微软雅黑" pitchFamily="34" charset="-122"/>
            </a:endParaRPr>
          </a:p>
        </p:txBody>
      </p:sp>
      <p:sp>
        <p:nvSpPr>
          <p:cNvPr id="13" name="椭圆 14"/>
          <p:cNvSpPr>
            <a:spLocks noChangeArrowheads="1"/>
          </p:cNvSpPr>
          <p:nvPr/>
        </p:nvSpPr>
        <p:spPr bwMode="auto">
          <a:xfrm>
            <a:off x="1417862" y="1082000"/>
            <a:ext cx="534718" cy="533138"/>
          </a:xfrm>
          <a:prstGeom prst="ellipse">
            <a:avLst/>
          </a:prstGeom>
          <a:solidFill>
            <a:srgbClr val="22AAAD"/>
          </a:solid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buFont typeface="Arial" panose="020B0604020202090204" pitchFamily="34" charset="0"/>
              <a:buNone/>
            </a:pPr>
            <a:r>
              <a:rPr lang="en-US" altLang="zh-CN" b="1"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2</a:t>
            </a:r>
            <a:endParaRPr lang="zh-CN" altLang="en-US" b="1"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nvGrpSpPr>
          <p:cNvPr id="23" name="a60c230e-5d16-41d7-95d8-53a3a5a8b53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591199" y="692099"/>
            <a:ext cx="4527659" cy="2731190"/>
            <a:chOff x="2901950" y="1504950"/>
            <a:chExt cx="6388100" cy="3852863"/>
          </a:xfrm>
        </p:grpSpPr>
        <p:sp>
          <p:nvSpPr>
            <p:cNvPr id="24" name="íṩliďe"/>
            <p:cNvSpPr/>
            <p:nvPr/>
          </p:nvSpPr>
          <p:spPr bwMode="auto">
            <a:xfrm>
              <a:off x="2901950" y="1504950"/>
              <a:ext cx="63881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iS1ide"/>
            <p:cNvSpPr/>
            <p:nvPr/>
          </p:nvSpPr>
          <p:spPr bwMode="auto">
            <a:xfrm>
              <a:off x="2901950" y="1509713"/>
              <a:ext cx="3190875" cy="3848100"/>
            </a:xfrm>
            <a:custGeom>
              <a:avLst/>
              <a:gdLst>
                <a:gd name="T0" fmla="*/ 628 w 628"/>
                <a:gd name="T1" fmla="*/ 756 h 756"/>
                <a:gd name="T2" fmla="*/ 43 w 628"/>
                <a:gd name="T3" fmla="*/ 756 h 756"/>
                <a:gd name="T4" fmla="*/ 0 w 628"/>
                <a:gd name="T5" fmla="*/ 713 h 756"/>
                <a:gd name="T6" fmla="*/ 0 w 628"/>
                <a:gd name="T7" fmla="*/ 43 h 756"/>
                <a:gd name="T8" fmla="*/ 43 w 628"/>
                <a:gd name="T9" fmla="*/ 0 h 756"/>
                <a:gd name="T10" fmla="*/ 628 w 628"/>
                <a:gd name="T11" fmla="*/ 0 h 756"/>
                <a:gd name="T12" fmla="*/ 628 w 628"/>
                <a:gd name="T13" fmla="*/ 756 h 756"/>
              </a:gdLst>
              <a:ahLst/>
              <a:cxnLst>
                <a:cxn ang="0">
                  <a:pos x="T0" y="T1"/>
                </a:cxn>
                <a:cxn ang="0">
                  <a:pos x="T2" y="T3"/>
                </a:cxn>
                <a:cxn ang="0">
                  <a:pos x="T4" y="T5"/>
                </a:cxn>
                <a:cxn ang="0">
                  <a:pos x="T6" y="T7"/>
                </a:cxn>
                <a:cxn ang="0">
                  <a:pos x="T8" y="T9"/>
                </a:cxn>
                <a:cxn ang="0">
                  <a:pos x="T10" y="T11"/>
                </a:cxn>
                <a:cxn ang="0">
                  <a:pos x="T12" y="T13"/>
                </a:cxn>
              </a:cxnLst>
              <a:rect l="0" t="0" r="r" b="b"/>
              <a:pathLst>
                <a:path w="628" h="756">
                  <a:moveTo>
                    <a:pt x="628" y="756"/>
                  </a:moveTo>
                  <a:cubicBezTo>
                    <a:pt x="43" y="756"/>
                    <a:pt x="43" y="756"/>
                    <a:pt x="43" y="756"/>
                  </a:cubicBezTo>
                  <a:cubicBezTo>
                    <a:pt x="19" y="756"/>
                    <a:pt x="0" y="737"/>
                    <a:pt x="0" y="713"/>
                  </a:cubicBezTo>
                  <a:cubicBezTo>
                    <a:pt x="0" y="43"/>
                    <a:pt x="0" y="43"/>
                    <a:pt x="0" y="43"/>
                  </a:cubicBezTo>
                  <a:cubicBezTo>
                    <a:pt x="0" y="19"/>
                    <a:pt x="19" y="0"/>
                    <a:pt x="43" y="0"/>
                  </a:cubicBezTo>
                  <a:cubicBezTo>
                    <a:pt x="628" y="0"/>
                    <a:pt x="628" y="0"/>
                    <a:pt x="628" y="0"/>
                  </a:cubicBezTo>
                  <a:lnTo>
                    <a:pt x="628" y="756"/>
                  </a:lnTo>
                  <a:close/>
                </a:path>
              </a:pathLst>
            </a:custGeom>
            <a:solidFill>
              <a:srgbClr val="4E5D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iSľíḓe"/>
            <p:cNvSpPr/>
            <p:nvPr/>
          </p:nvSpPr>
          <p:spPr bwMode="auto">
            <a:xfrm>
              <a:off x="6092825" y="1509713"/>
              <a:ext cx="3192463" cy="3848100"/>
            </a:xfrm>
            <a:custGeom>
              <a:avLst/>
              <a:gdLst>
                <a:gd name="T0" fmla="*/ 0 w 628"/>
                <a:gd name="T1" fmla="*/ 0 h 756"/>
                <a:gd name="T2" fmla="*/ 585 w 628"/>
                <a:gd name="T3" fmla="*/ 0 h 756"/>
                <a:gd name="T4" fmla="*/ 628 w 628"/>
                <a:gd name="T5" fmla="*/ 43 h 756"/>
                <a:gd name="T6" fmla="*/ 628 w 628"/>
                <a:gd name="T7" fmla="*/ 713 h 756"/>
                <a:gd name="T8" fmla="*/ 585 w 628"/>
                <a:gd name="T9" fmla="*/ 756 h 756"/>
                <a:gd name="T10" fmla="*/ 0 w 628"/>
                <a:gd name="T11" fmla="*/ 756 h 756"/>
                <a:gd name="T12" fmla="*/ 0 w 628"/>
                <a:gd name="T13" fmla="*/ 0 h 756"/>
              </a:gdLst>
              <a:ahLst/>
              <a:cxnLst>
                <a:cxn ang="0">
                  <a:pos x="T0" y="T1"/>
                </a:cxn>
                <a:cxn ang="0">
                  <a:pos x="T2" y="T3"/>
                </a:cxn>
                <a:cxn ang="0">
                  <a:pos x="T4" y="T5"/>
                </a:cxn>
                <a:cxn ang="0">
                  <a:pos x="T6" y="T7"/>
                </a:cxn>
                <a:cxn ang="0">
                  <a:pos x="T8" y="T9"/>
                </a:cxn>
                <a:cxn ang="0">
                  <a:pos x="T10" y="T11"/>
                </a:cxn>
                <a:cxn ang="0">
                  <a:pos x="T12" y="T13"/>
                </a:cxn>
              </a:cxnLst>
              <a:rect l="0" t="0" r="r" b="b"/>
              <a:pathLst>
                <a:path w="628" h="756">
                  <a:moveTo>
                    <a:pt x="0" y="0"/>
                  </a:moveTo>
                  <a:cubicBezTo>
                    <a:pt x="585" y="0"/>
                    <a:pt x="585" y="0"/>
                    <a:pt x="585" y="0"/>
                  </a:cubicBezTo>
                  <a:cubicBezTo>
                    <a:pt x="609" y="0"/>
                    <a:pt x="628" y="19"/>
                    <a:pt x="628" y="43"/>
                  </a:cubicBezTo>
                  <a:cubicBezTo>
                    <a:pt x="628" y="713"/>
                    <a:pt x="628" y="713"/>
                    <a:pt x="628" y="713"/>
                  </a:cubicBezTo>
                  <a:cubicBezTo>
                    <a:pt x="628" y="737"/>
                    <a:pt x="609" y="756"/>
                    <a:pt x="585" y="756"/>
                  </a:cubicBezTo>
                  <a:cubicBezTo>
                    <a:pt x="0" y="756"/>
                    <a:pt x="0" y="756"/>
                    <a:pt x="0" y="756"/>
                  </a:cubicBezTo>
                  <a:lnTo>
                    <a:pt x="0" y="0"/>
                  </a:lnTo>
                  <a:close/>
                </a:path>
              </a:pathLst>
            </a:custGeom>
            <a:solidFill>
              <a:srgbClr val="5668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íŝḻíďê"/>
            <p:cNvSpPr/>
            <p:nvPr/>
          </p:nvSpPr>
          <p:spPr bwMode="auto">
            <a:xfrm>
              <a:off x="8777288" y="1712913"/>
              <a:ext cx="309563" cy="1146175"/>
            </a:xfrm>
            <a:custGeom>
              <a:avLst/>
              <a:gdLst>
                <a:gd name="T0" fmla="*/ 35 w 61"/>
                <a:gd name="T1" fmla="*/ 225 h 225"/>
                <a:gd name="T2" fmla="*/ 0 w 61"/>
                <a:gd name="T3" fmla="*/ 225 h 225"/>
                <a:gd name="T4" fmla="*/ 0 w 61"/>
                <a:gd name="T5" fmla="*/ 0 h 225"/>
                <a:gd name="T6" fmla="*/ 35 w 61"/>
                <a:gd name="T7" fmla="*/ 0 h 225"/>
                <a:gd name="T8" fmla="*/ 61 w 61"/>
                <a:gd name="T9" fmla="*/ 25 h 225"/>
                <a:gd name="T10" fmla="*/ 61 w 61"/>
                <a:gd name="T11" fmla="*/ 200 h 225"/>
                <a:gd name="T12" fmla="*/ 35 w 61"/>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61" h="225">
                  <a:moveTo>
                    <a:pt x="35" y="225"/>
                  </a:moveTo>
                  <a:cubicBezTo>
                    <a:pt x="0" y="225"/>
                    <a:pt x="0" y="225"/>
                    <a:pt x="0" y="225"/>
                  </a:cubicBezTo>
                  <a:cubicBezTo>
                    <a:pt x="0" y="0"/>
                    <a:pt x="0" y="0"/>
                    <a:pt x="0" y="0"/>
                  </a:cubicBezTo>
                  <a:cubicBezTo>
                    <a:pt x="35" y="0"/>
                    <a:pt x="35" y="0"/>
                    <a:pt x="35" y="0"/>
                  </a:cubicBezTo>
                  <a:cubicBezTo>
                    <a:pt x="49" y="0"/>
                    <a:pt x="61" y="11"/>
                    <a:pt x="61" y="25"/>
                  </a:cubicBezTo>
                  <a:cubicBezTo>
                    <a:pt x="61" y="200"/>
                    <a:pt x="61" y="200"/>
                    <a:pt x="61" y="200"/>
                  </a:cubicBezTo>
                  <a:cubicBezTo>
                    <a:pt x="61" y="214"/>
                    <a:pt x="49" y="225"/>
                    <a:pt x="35"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işḻîdé"/>
            <p:cNvSpPr/>
            <p:nvPr/>
          </p:nvSpPr>
          <p:spPr bwMode="auto">
            <a:xfrm rot="5400000">
              <a:off x="8436371" y="2181607"/>
              <a:ext cx="9183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t" anchorCtr="0" compatLnSpc="1">
              <a:normAutofit fontScale="72500"/>
            </a:bodyPr>
            <a:lstStyle/>
            <a:p>
              <a:pPr marL="0" marR="0" lvl="0" indent="0" algn="l" defTabSz="914400" rtl="0" eaLnBrk="0" fontAlgn="base" latinLnBrk="0" hangingPunct="0">
                <a:spcBef>
                  <a:spcPct val="0"/>
                </a:spcBef>
                <a:spcAft>
                  <a:spcPct val="0"/>
                </a:spcAft>
                <a:buClrTx/>
                <a:buSzTx/>
                <a:buFontTx/>
                <a:buNone/>
              </a:pPr>
              <a:r>
                <a:rPr kumimoji="0" lang="en-US" altLang="zh-CN" sz="1300" b="0" i="0" u="none" strike="noStrike" cap="none" normalizeH="0" baseline="0">
                  <a:ln>
                    <a:noFill/>
                  </a:ln>
                  <a:solidFill>
                    <a:srgbClr val="242D3C"/>
                  </a:solidFill>
                  <a:effectLst/>
                </a:rPr>
                <a:t>PLANNING</a:t>
              </a:r>
              <a:endParaRPr kumimoji="0" lang="zh-CN" altLang="zh-CN" sz="1300" b="0" i="0" u="none" strike="noStrike" cap="none" normalizeH="0" baseline="0" dirty="0">
                <a:ln>
                  <a:noFill/>
                </a:ln>
                <a:solidFill>
                  <a:srgbClr val="242D3C"/>
                </a:solidFill>
                <a:effectLst/>
              </a:endParaRPr>
            </a:p>
          </p:txBody>
        </p:sp>
        <p:sp>
          <p:nvSpPr>
            <p:cNvPr id="29" name="ïṣḷïḋe"/>
            <p:cNvSpPr/>
            <p:nvPr/>
          </p:nvSpPr>
          <p:spPr bwMode="auto">
            <a:xfrm>
              <a:off x="8777288" y="2859088"/>
              <a:ext cx="309563" cy="1149350"/>
            </a:xfrm>
            <a:custGeom>
              <a:avLst/>
              <a:gdLst>
                <a:gd name="T0" fmla="*/ 35 w 61"/>
                <a:gd name="T1" fmla="*/ 226 h 226"/>
                <a:gd name="T2" fmla="*/ 0 w 61"/>
                <a:gd name="T3" fmla="*/ 226 h 226"/>
                <a:gd name="T4" fmla="*/ 0 w 61"/>
                <a:gd name="T5" fmla="*/ 0 h 226"/>
                <a:gd name="T6" fmla="*/ 35 w 61"/>
                <a:gd name="T7" fmla="*/ 0 h 226"/>
                <a:gd name="T8" fmla="*/ 61 w 61"/>
                <a:gd name="T9" fmla="*/ 26 h 226"/>
                <a:gd name="T10" fmla="*/ 61 w 61"/>
                <a:gd name="T11" fmla="*/ 200 h 226"/>
                <a:gd name="T12" fmla="*/ 35 w 61"/>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61" h="226">
                  <a:moveTo>
                    <a:pt x="35" y="226"/>
                  </a:moveTo>
                  <a:cubicBezTo>
                    <a:pt x="0" y="226"/>
                    <a:pt x="0" y="226"/>
                    <a:pt x="0" y="226"/>
                  </a:cubicBezTo>
                  <a:cubicBezTo>
                    <a:pt x="0" y="0"/>
                    <a:pt x="0" y="0"/>
                    <a:pt x="0" y="0"/>
                  </a:cubicBezTo>
                  <a:cubicBezTo>
                    <a:pt x="35" y="0"/>
                    <a:pt x="35" y="0"/>
                    <a:pt x="35" y="0"/>
                  </a:cubicBezTo>
                  <a:cubicBezTo>
                    <a:pt x="49" y="0"/>
                    <a:pt x="61" y="12"/>
                    <a:pt x="61" y="26"/>
                  </a:cubicBezTo>
                  <a:cubicBezTo>
                    <a:pt x="61" y="200"/>
                    <a:pt x="61" y="200"/>
                    <a:pt x="61" y="200"/>
                  </a:cubicBezTo>
                  <a:cubicBezTo>
                    <a:pt x="61" y="214"/>
                    <a:pt x="49" y="226"/>
                    <a:pt x="35" y="226"/>
                  </a:cubicBezTo>
                  <a:close/>
                </a:path>
              </a:pathLst>
            </a:custGeom>
            <a:solidFill>
              <a:srgbClr val="F767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Sľíḋè"/>
            <p:cNvSpPr/>
            <p:nvPr/>
          </p:nvSpPr>
          <p:spPr bwMode="auto">
            <a:xfrm>
              <a:off x="8777288" y="4008438"/>
              <a:ext cx="309563" cy="1146175"/>
            </a:xfrm>
            <a:custGeom>
              <a:avLst/>
              <a:gdLst>
                <a:gd name="T0" fmla="*/ 35 w 61"/>
                <a:gd name="T1" fmla="*/ 225 h 225"/>
                <a:gd name="T2" fmla="*/ 0 w 61"/>
                <a:gd name="T3" fmla="*/ 225 h 225"/>
                <a:gd name="T4" fmla="*/ 0 w 61"/>
                <a:gd name="T5" fmla="*/ 0 h 225"/>
                <a:gd name="T6" fmla="*/ 35 w 61"/>
                <a:gd name="T7" fmla="*/ 0 h 225"/>
                <a:gd name="T8" fmla="*/ 61 w 61"/>
                <a:gd name="T9" fmla="*/ 25 h 225"/>
                <a:gd name="T10" fmla="*/ 61 w 61"/>
                <a:gd name="T11" fmla="*/ 200 h 225"/>
                <a:gd name="T12" fmla="*/ 35 w 61"/>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61" h="225">
                  <a:moveTo>
                    <a:pt x="35" y="225"/>
                  </a:moveTo>
                  <a:cubicBezTo>
                    <a:pt x="0" y="225"/>
                    <a:pt x="0" y="225"/>
                    <a:pt x="0" y="225"/>
                  </a:cubicBezTo>
                  <a:cubicBezTo>
                    <a:pt x="0" y="0"/>
                    <a:pt x="0" y="0"/>
                    <a:pt x="0" y="0"/>
                  </a:cubicBezTo>
                  <a:cubicBezTo>
                    <a:pt x="35" y="0"/>
                    <a:pt x="35" y="0"/>
                    <a:pt x="35" y="0"/>
                  </a:cubicBezTo>
                  <a:cubicBezTo>
                    <a:pt x="49" y="0"/>
                    <a:pt x="61" y="11"/>
                    <a:pt x="61" y="25"/>
                  </a:cubicBezTo>
                  <a:cubicBezTo>
                    <a:pt x="61" y="200"/>
                    <a:pt x="61" y="200"/>
                    <a:pt x="61" y="200"/>
                  </a:cubicBezTo>
                  <a:cubicBezTo>
                    <a:pt x="61" y="214"/>
                    <a:pt x="49" y="225"/>
                    <a:pt x="35" y="225"/>
                  </a:cubicBezTo>
                  <a:close/>
                </a:path>
              </a:pathLst>
            </a:custGeom>
            <a:solidFill>
              <a:srgbClr val="FFC1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ïṧḷiḓê"/>
            <p:cNvSpPr/>
            <p:nvPr/>
          </p:nvSpPr>
          <p:spPr bwMode="auto">
            <a:xfrm>
              <a:off x="6180138" y="1712913"/>
              <a:ext cx="2597150" cy="3441700"/>
            </a:xfrm>
            <a:custGeom>
              <a:avLst/>
              <a:gdLst>
                <a:gd name="T0" fmla="*/ 25 w 511"/>
                <a:gd name="T1" fmla="*/ 0 h 676"/>
                <a:gd name="T2" fmla="*/ 0 w 511"/>
                <a:gd name="T3" fmla="*/ 25 h 676"/>
                <a:gd name="T4" fmla="*/ 0 w 511"/>
                <a:gd name="T5" fmla="*/ 651 h 676"/>
                <a:gd name="T6" fmla="*/ 25 w 511"/>
                <a:gd name="T7" fmla="*/ 676 h 676"/>
                <a:gd name="T8" fmla="*/ 511 w 511"/>
                <a:gd name="T9" fmla="*/ 676 h 676"/>
                <a:gd name="T10" fmla="*/ 511 w 511"/>
                <a:gd name="T11" fmla="*/ 0 h 676"/>
                <a:gd name="T12" fmla="*/ 25 w 511"/>
                <a:gd name="T13" fmla="*/ 0 h 676"/>
                <a:gd name="T14" fmla="*/ 38 w 511"/>
                <a:gd name="T15" fmla="*/ 643 h 676"/>
                <a:gd name="T16" fmla="*/ 19 w 511"/>
                <a:gd name="T17" fmla="*/ 624 h 676"/>
                <a:gd name="T18" fmla="*/ 38 w 511"/>
                <a:gd name="T19" fmla="*/ 605 h 676"/>
                <a:gd name="T20" fmla="*/ 57 w 511"/>
                <a:gd name="T21" fmla="*/ 624 h 676"/>
                <a:gd name="T22" fmla="*/ 38 w 511"/>
                <a:gd name="T23" fmla="*/ 643 h 676"/>
                <a:gd name="T24" fmla="*/ 38 w 511"/>
                <a:gd name="T25" fmla="*/ 547 h 676"/>
                <a:gd name="T26" fmla="*/ 19 w 511"/>
                <a:gd name="T27" fmla="*/ 529 h 676"/>
                <a:gd name="T28" fmla="*/ 38 w 511"/>
                <a:gd name="T29" fmla="*/ 510 h 676"/>
                <a:gd name="T30" fmla="*/ 57 w 511"/>
                <a:gd name="T31" fmla="*/ 529 h 676"/>
                <a:gd name="T32" fmla="*/ 38 w 511"/>
                <a:gd name="T33" fmla="*/ 547 h 676"/>
                <a:gd name="T34" fmla="*/ 38 w 511"/>
                <a:gd name="T35" fmla="*/ 452 h 676"/>
                <a:gd name="T36" fmla="*/ 19 w 511"/>
                <a:gd name="T37" fmla="*/ 433 h 676"/>
                <a:gd name="T38" fmla="*/ 38 w 511"/>
                <a:gd name="T39" fmla="*/ 415 h 676"/>
                <a:gd name="T40" fmla="*/ 57 w 511"/>
                <a:gd name="T41" fmla="*/ 433 h 676"/>
                <a:gd name="T42" fmla="*/ 38 w 511"/>
                <a:gd name="T43" fmla="*/ 452 h 676"/>
                <a:gd name="T44" fmla="*/ 38 w 511"/>
                <a:gd name="T45" fmla="*/ 357 h 676"/>
                <a:gd name="T46" fmla="*/ 19 w 511"/>
                <a:gd name="T47" fmla="*/ 338 h 676"/>
                <a:gd name="T48" fmla="*/ 38 w 511"/>
                <a:gd name="T49" fmla="*/ 319 h 676"/>
                <a:gd name="T50" fmla="*/ 57 w 511"/>
                <a:gd name="T51" fmla="*/ 338 h 676"/>
                <a:gd name="T52" fmla="*/ 38 w 511"/>
                <a:gd name="T53" fmla="*/ 357 h 676"/>
                <a:gd name="T54" fmla="*/ 38 w 511"/>
                <a:gd name="T55" fmla="*/ 261 h 676"/>
                <a:gd name="T56" fmla="*/ 19 w 511"/>
                <a:gd name="T57" fmla="*/ 243 h 676"/>
                <a:gd name="T58" fmla="*/ 38 w 511"/>
                <a:gd name="T59" fmla="*/ 224 h 676"/>
                <a:gd name="T60" fmla="*/ 57 w 511"/>
                <a:gd name="T61" fmla="*/ 243 h 676"/>
                <a:gd name="T62" fmla="*/ 38 w 511"/>
                <a:gd name="T63" fmla="*/ 261 h 676"/>
                <a:gd name="T64" fmla="*/ 38 w 511"/>
                <a:gd name="T65" fmla="*/ 166 h 676"/>
                <a:gd name="T66" fmla="*/ 19 w 511"/>
                <a:gd name="T67" fmla="*/ 147 h 676"/>
                <a:gd name="T68" fmla="*/ 38 w 511"/>
                <a:gd name="T69" fmla="*/ 129 h 676"/>
                <a:gd name="T70" fmla="*/ 57 w 511"/>
                <a:gd name="T71" fmla="*/ 147 h 676"/>
                <a:gd name="T72" fmla="*/ 38 w 511"/>
                <a:gd name="T73" fmla="*/ 166 h 676"/>
                <a:gd name="T74" fmla="*/ 38 w 511"/>
                <a:gd name="T75" fmla="*/ 71 h 676"/>
                <a:gd name="T76" fmla="*/ 19 w 511"/>
                <a:gd name="T77" fmla="*/ 52 h 676"/>
                <a:gd name="T78" fmla="*/ 38 w 511"/>
                <a:gd name="T79" fmla="*/ 33 h 676"/>
                <a:gd name="T80" fmla="*/ 57 w 511"/>
                <a:gd name="T81" fmla="*/ 52 h 676"/>
                <a:gd name="T82" fmla="*/ 38 w 511"/>
                <a:gd name="T83" fmla="*/ 7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1" h="676">
                  <a:moveTo>
                    <a:pt x="25" y="0"/>
                  </a:moveTo>
                  <a:cubicBezTo>
                    <a:pt x="11" y="0"/>
                    <a:pt x="0" y="11"/>
                    <a:pt x="0" y="25"/>
                  </a:cubicBezTo>
                  <a:cubicBezTo>
                    <a:pt x="0" y="651"/>
                    <a:pt x="0" y="651"/>
                    <a:pt x="0" y="651"/>
                  </a:cubicBezTo>
                  <a:cubicBezTo>
                    <a:pt x="0" y="665"/>
                    <a:pt x="11" y="676"/>
                    <a:pt x="25" y="676"/>
                  </a:cubicBezTo>
                  <a:cubicBezTo>
                    <a:pt x="511" y="676"/>
                    <a:pt x="511" y="676"/>
                    <a:pt x="511" y="676"/>
                  </a:cubicBezTo>
                  <a:cubicBezTo>
                    <a:pt x="511" y="0"/>
                    <a:pt x="511" y="0"/>
                    <a:pt x="511" y="0"/>
                  </a:cubicBezTo>
                  <a:lnTo>
                    <a:pt x="25" y="0"/>
                  </a:lnTo>
                  <a:close/>
                  <a:moveTo>
                    <a:pt x="38" y="643"/>
                  </a:moveTo>
                  <a:cubicBezTo>
                    <a:pt x="28" y="643"/>
                    <a:pt x="19" y="634"/>
                    <a:pt x="19" y="624"/>
                  </a:cubicBezTo>
                  <a:cubicBezTo>
                    <a:pt x="19" y="614"/>
                    <a:pt x="28" y="605"/>
                    <a:pt x="38" y="605"/>
                  </a:cubicBezTo>
                  <a:cubicBezTo>
                    <a:pt x="48" y="605"/>
                    <a:pt x="57" y="614"/>
                    <a:pt x="57" y="624"/>
                  </a:cubicBezTo>
                  <a:cubicBezTo>
                    <a:pt x="57" y="634"/>
                    <a:pt x="48" y="643"/>
                    <a:pt x="38" y="643"/>
                  </a:cubicBezTo>
                  <a:close/>
                  <a:moveTo>
                    <a:pt x="38" y="547"/>
                  </a:moveTo>
                  <a:cubicBezTo>
                    <a:pt x="28" y="547"/>
                    <a:pt x="19" y="539"/>
                    <a:pt x="19" y="529"/>
                  </a:cubicBezTo>
                  <a:cubicBezTo>
                    <a:pt x="19" y="519"/>
                    <a:pt x="28" y="510"/>
                    <a:pt x="38" y="510"/>
                  </a:cubicBezTo>
                  <a:cubicBezTo>
                    <a:pt x="48" y="510"/>
                    <a:pt x="57" y="519"/>
                    <a:pt x="57" y="529"/>
                  </a:cubicBezTo>
                  <a:cubicBezTo>
                    <a:pt x="57" y="539"/>
                    <a:pt x="48" y="547"/>
                    <a:pt x="38" y="547"/>
                  </a:cubicBezTo>
                  <a:close/>
                  <a:moveTo>
                    <a:pt x="38" y="452"/>
                  </a:moveTo>
                  <a:cubicBezTo>
                    <a:pt x="28" y="452"/>
                    <a:pt x="19" y="444"/>
                    <a:pt x="19" y="433"/>
                  </a:cubicBezTo>
                  <a:cubicBezTo>
                    <a:pt x="19" y="423"/>
                    <a:pt x="28" y="415"/>
                    <a:pt x="38" y="415"/>
                  </a:cubicBezTo>
                  <a:cubicBezTo>
                    <a:pt x="48" y="415"/>
                    <a:pt x="57" y="423"/>
                    <a:pt x="57" y="433"/>
                  </a:cubicBezTo>
                  <a:cubicBezTo>
                    <a:pt x="57" y="444"/>
                    <a:pt x="48" y="452"/>
                    <a:pt x="38" y="452"/>
                  </a:cubicBezTo>
                  <a:close/>
                  <a:moveTo>
                    <a:pt x="38" y="357"/>
                  </a:moveTo>
                  <a:cubicBezTo>
                    <a:pt x="28" y="357"/>
                    <a:pt x="19" y="348"/>
                    <a:pt x="19" y="338"/>
                  </a:cubicBezTo>
                  <a:cubicBezTo>
                    <a:pt x="19" y="328"/>
                    <a:pt x="28" y="319"/>
                    <a:pt x="38" y="319"/>
                  </a:cubicBezTo>
                  <a:cubicBezTo>
                    <a:pt x="48" y="319"/>
                    <a:pt x="57" y="328"/>
                    <a:pt x="57" y="338"/>
                  </a:cubicBezTo>
                  <a:cubicBezTo>
                    <a:pt x="57" y="348"/>
                    <a:pt x="48" y="357"/>
                    <a:pt x="38" y="357"/>
                  </a:cubicBezTo>
                  <a:close/>
                  <a:moveTo>
                    <a:pt x="38" y="261"/>
                  </a:moveTo>
                  <a:cubicBezTo>
                    <a:pt x="28" y="261"/>
                    <a:pt x="19" y="253"/>
                    <a:pt x="19" y="243"/>
                  </a:cubicBezTo>
                  <a:cubicBezTo>
                    <a:pt x="19" y="233"/>
                    <a:pt x="28" y="224"/>
                    <a:pt x="38" y="224"/>
                  </a:cubicBezTo>
                  <a:cubicBezTo>
                    <a:pt x="48" y="224"/>
                    <a:pt x="57" y="233"/>
                    <a:pt x="57" y="243"/>
                  </a:cubicBezTo>
                  <a:cubicBezTo>
                    <a:pt x="57" y="253"/>
                    <a:pt x="48" y="261"/>
                    <a:pt x="38" y="261"/>
                  </a:cubicBezTo>
                  <a:close/>
                  <a:moveTo>
                    <a:pt x="38" y="166"/>
                  </a:moveTo>
                  <a:cubicBezTo>
                    <a:pt x="28" y="166"/>
                    <a:pt x="19" y="158"/>
                    <a:pt x="19" y="147"/>
                  </a:cubicBezTo>
                  <a:cubicBezTo>
                    <a:pt x="19" y="137"/>
                    <a:pt x="28" y="129"/>
                    <a:pt x="38" y="129"/>
                  </a:cubicBezTo>
                  <a:cubicBezTo>
                    <a:pt x="48" y="129"/>
                    <a:pt x="57" y="137"/>
                    <a:pt x="57" y="147"/>
                  </a:cubicBezTo>
                  <a:cubicBezTo>
                    <a:pt x="57" y="158"/>
                    <a:pt x="48" y="166"/>
                    <a:pt x="38" y="166"/>
                  </a:cubicBezTo>
                  <a:close/>
                  <a:moveTo>
                    <a:pt x="38" y="71"/>
                  </a:moveTo>
                  <a:cubicBezTo>
                    <a:pt x="28" y="71"/>
                    <a:pt x="19" y="62"/>
                    <a:pt x="19" y="52"/>
                  </a:cubicBezTo>
                  <a:cubicBezTo>
                    <a:pt x="19" y="42"/>
                    <a:pt x="28" y="33"/>
                    <a:pt x="38" y="33"/>
                  </a:cubicBezTo>
                  <a:cubicBezTo>
                    <a:pt x="48" y="33"/>
                    <a:pt x="57" y="42"/>
                    <a:pt x="57" y="52"/>
                  </a:cubicBezTo>
                  <a:cubicBezTo>
                    <a:pt x="57" y="62"/>
                    <a:pt x="48" y="71"/>
                    <a:pt x="38"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slîdê"/>
            <p:cNvSpPr/>
            <p:nvPr/>
          </p:nvSpPr>
          <p:spPr bwMode="auto">
            <a:xfrm>
              <a:off x="3105150" y="1712913"/>
              <a:ext cx="2906713" cy="3441700"/>
            </a:xfrm>
            <a:custGeom>
              <a:avLst/>
              <a:gdLst>
                <a:gd name="T0" fmla="*/ 547 w 572"/>
                <a:gd name="T1" fmla="*/ 0 h 676"/>
                <a:gd name="T2" fmla="*/ 25 w 572"/>
                <a:gd name="T3" fmla="*/ 0 h 676"/>
                <a:gd name="T4" fmla="*/ 0 w 572"/>
                <a:gd name="T5" fmla="*/ 25 h 676"/>
                <a:gd name="T6" fmla="*/ 0 w 572"/>
                <a:gd name="T7" fmla="*/ 651 h 676"/>
                <a:gd name="T8" fmla="*/ 25 w 572"/>
                <a:gd name="T9" fmla="*/ 676 h 676"/>
                <a:gd name="T10" fmla="*/ 547 w 572"/>
                <a:gd name="T11" fmla="*/ 676 h 676"/>
                <a:gd name="T12" fmla="*/ 572 w 572"/>
                <a:gd name="T13" fmla="*/ 651 h 676"/>
                <a:gd name="T14" fmla="*/ 572 w 572"/>
                <a:gd name="T15" fmla="*/ 25 h 676"/>
                <a:gd name="T16" fmla="*/ 547 w 572"/>
                <a:gd name="T17" fmla="*/ 0 h 676"/>
                <a:gd name="T18" fmla="*/ 533 w 572"/>
                <a:gd name="T19" fmla="*/ 643 h 676"/>
                <a:gd name="T20" fmla="*/ 514 w 572"/>
                <a:gd name="T21" fmla="*/ 624 h 676"/>
                <a:gd name="T22" fmla="*/ 533 w 572"/>
                <a:gd name="T23" fmla="*/ 605 h 676"/>
                <a:gd name="T24" fmla="*/ 552 w 572"/>
                <a:gd name="T25" fmla="*/ 624 h 676"/>
                <a:gd name="T26" fmla="*/ 533 w 572"/>
                <a:gd name="T27" fmla="*/ 643 h 676"/>
                <a:gd name="T28" fmla="*/ 533 w 572"/>
                <a:gd name="T29" fmla="*/ 547 h 676"/>
                <a:gd name="T30" fmla="*/ 514 w 572"/>
                <a:gd name="T31" fmla="*/ 529 h 676"/>
                <a:gd name="T32" fmla="*/ 533 w 572"/>
                <a:gd name="T33" fmla="*/ 510 h 676"/>
                <a:gd name="T34" fmla="*/ 552 w 572"/>
                <a:gd name="T35" fmla="*/ 529 h 676"/>
                <a:gd name="T36" fmla="*/ 533 w 572"/>
                <a:gd name="T37" fmla="*/ 547 h 676"/>
                <a:gd name="T38" fmla="*/ 533 w 572"/>
                <a:gd name="T39" fmla="*/ 452 h 676"/>
                <a:gd name="T40" fmla="*/ 514 w 572"/>
                <a:gd name="T41" fmla="*/ 433 h 676"/>
                <a:gd name="T42" fmla="*/ 533 w 572"/>
                <a:gd name="T43" fmla="*/ 415 h 676"/>
                <a:gd name="T44" fmla="*/ 552 w 572"/>
                <a:gd name="T45" fmla="*/ 433 h 676"/>
                <a:gd name="T46" fmla="*/ 533 w 572"/>
                <a:gd name="T47" fmla="*/ 452 h 676"/>
                <a:gd name="T48" fmla="*/ 533 w 572"/>
                <a:gd name="T49" fmla="*/ 357 h 676"/>
                <a:gd name="T50" fmla="*/ 514 w 572"/>
                <a:gd name="T51" fmla="*/ 338 h 676"/>
                <a:gd name="T52" fmla="*/ 533 w 572"/>
                <a:gd name="T53" fmla="*/ 319 h 676"/>
                <a:gd name="T54" fmla="*/ 552 w 572"/>
                <a:gd name="T55" fmla="*/ 338 h 676"/>
                <a:gd name="T56" fmla="*/ 533 w 572"/>
                <a:gd name="T57" fmla="*/ 357 h 676"/>
                <a:gd name="T58" fmla="*/ 533 w 572"/>
                <a:gd name="T59" fmla="*/ 261 h 676"/>
                <a:gd name="T60" fmla="*/ 514 w 572"/>
                <a:gd name="T61" fmla="*/ 243 h 676"/>
                <a:gd name="T62" fmla="*/ 533 w 572"/>
                <a:gd name="T63" fmla="*/ 224 h 676"/>
                <a:gd name="T64" fmla="*/ 552 w 572"/>
                <a:gd name="T65" fmla="*/ 243 h 676"/>
                <a:gd name="T66" fmla="*/ 533 w 572"/>
                <a:gd name="T67" fmla="*/ 261 h 676"/>
                <a:gd name="T68" fmla="*/ 533 w 572"/>
                <a:gd name="T69" fmla="*/ 166 h 676"/>
                <a:gd name="T70" fmla="*/ 514 w 572"/>
                <a:gd name="T71" fmla="*/ 147 h 676"/>
                <a:gd name="T72" fmla="*/ 533 w 572"/>
                <a:gd name="T73" fmla="*/ 129 h 676"/>
                <a:gd name="T74" fmla="*/ 552 w 572"/>
                <a:gd name="T75" fmla="*/ 147 h 676"/>
                <a:gd name="T76" fmla="*/ 533 w 572"/>
                <a:gd name="T77" fmla="*/ 166 h 676"/>
                <a:gd name="T78" fmla="*/ 533 w 572"/>
                <a:gd name="T79" fmla="*/ 71 h 676"/>
                <a:gd name="T80" fmla="*/ 514 w 572"/>
                <a:gd name="T81" fmla="*/ 52 h 676"/>
                <a:gd name="T82" fmla="*/ 533 w 572"/>
                <a:gd name="T83" fmla="*/ 33 h 676"/>
                <a:gd name="T84" fmla="*/ 552 w 572"/>
                <a:gd name="T85" fmla="*/ 52 h 676"/>
                <a:gd name="T86" fmla="*/ 533 w 572"/>
                <a:gd name="T87" fmla="*/ 7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2" h="676">
                  <a:moveTo>
                    <a:pt x="547" y="0"/>
                  </a:moveTo>
                  <a:cubicBezTo>
                    <a:pt x="25" y="0"/>
                    <a:pt x="25" y="0"/>
                    <a:pt x="25" y="0"/>
                  </a:cubicBezTo>
                  <a:cubicBezTo>
                    <a:pt x="11" y="0"/>
                    <a:pt x="0" y="11"/>
                    <a:pt x="0" y="25"/>
                  </a:cubicBezTo>
                  <a:cubicBezTo>
                    <a:pt x="0" y="651"/>
                    <a:pt x="0" y="651"/>
                    <a:pt x="0" y="651"/>
                  </a:cubicBezTo>
                  <a:cubicBezTo>
                    <a:pt x="0" y="665"/>
                    <a:pt x="11" y="676"/>
                    <a:pt x="25" y="676"/>
                  </a:cubicBezTo>
                  <a:cubicBezTo>
                    <a:pt x="547" y="676"/>
                    <a:pt x="547" y="676"/>
                    <a:pt x="547" y="676"/>
                  </a:cubicBezTo>
                  <a:cubicBezTo>
                    <a:pt x="561" y="676"/>
                    <a:pt x="572" y="665"/>
                    <a:pt x="572" y="651"/>
                  </a:cubicBezTo>
                  <a:cubicBezTo>
                    <a:pt x="572" y="25"/>
                    <a:pt x="572" y="25"/>
                    <a:pt x="572" y="25"/>
                  </a:cubicBezTo>
                  <a:cubicBezTo>
                    <a:pt x="572" y="11"/>
                    <a:pt x="561" y="0"/>
                    <a:pt x="547" y="0"/>
                  </a:cubicBezTo>
                  <a:close/>
                  <a:moveTo>
                    <a:pt x="533" y="643"/>
                  </a:moveTo>
                  <a:cubicBezTo>
                    <a:pt x="523" y="643"/>
                    <a:pt x="514" y="634"/>
                    <a:pt x="514" y="624"/>
                  </a:cubicBezTo>
                  <a:cubicBezTo>
                    <a:pt x="514" y="614"/>
                    <a:pt x="523" y="605"/>
                    <a:pt x="533" y="605"/>
                  </a:cubicBezTo>
                  <a:cubicBezTo>
                    <a:pt x="543" y="605"/>
                    <a:pt x="552" y="614"/>
                    <a:pt x="552" y="624"/>
                  </a:cubicBezTo>
                  <a:cubicBezTo>
                    <a:pt x="552" y="634"/>
                    <a:pt x="543" y="643"/>
                    <a:pt x="533" y="643"/>
                  </a:cubicBezTo>
                  <a:close/>
                  <a:moveTo>
                    <a:pt x="533" y="547"/>
                  </a:moveTo>
                  <a:cubicBezTo>
                    <a:pt x="523" y="547"/>
                    <a:pt x="514" y="539"/>
                    <a:pt x="514" y="529"/>
                  </a:cubicBezTo>
                  <a:cubicBezTo>
                    <a:pt x="514" y="519"/>
                    <a:pt x="523" y="510"/>
                    <a:pt x="533" y="510"/>
                  </a:cubicBezTo>
                  <a:cubicBezTo>
                    <a:pt x="543" y="510"/>
                    <a:pt x="552" y="519"/>
                    <a:pt x="552" y="529"/>
                  </a:cubicBezTo>
                  <a:cubicBezTo>
                    <a:pt x="552" y="539"/>
                    <a:pt x="543" y="547"/>
                    <a:pt x="533" y="547"/>
                  </a:cubicBezTo>
                  <a:close/>
                  <a:moveTo>
                    <a:pt x="533" y="452"/>
                  </a:moveTo>
                  <a:cubicBezTo>
                    <a:pt x="523" y="452"/>
                    <a:pt x="514" y="444"/>
                    <a:pt x="514" y="433"/>
                  </a:cubicBezTo>
                  <a:cubicBezTo>
                    <a:pt x="514" y="423"/>
                    <a:pt x="523" y="415"/>
                    <a:pt x="533" y="415"/>
                  </a:cubicBezTo>
                  <a:cubicBezTo>
                    <a:pt x="543" y="415"/>
                    <a:pt x="552" y="423"/>
                    <a:pt x="552" y="433"/>
                  </a:cubicBezTo>
                  <a:cubicBezTo>
                    <a:pt x="552" y="444"/>
                    <a:pt x="543" y="452"/>
                    <a:pt x="533" y="452"/>
                  </a:cubicBezTo>
                  <a:close/>
                  <a:moveTo>
                    <a:pt x="533" y="357"/>
                  </a:moveTo>
                  <a:cubicBezTo>
                    <a:pt x="523" y="357"/>
                    <a:pt x="514" y="348"/>
                    <a:pt x="514" y="338"/>
                  </a:cubicBezTo>
                  <a:cubicBezTo>
                    <a:pt x="514" y="328"/>
                    <a:pt x="523" y="319"/>
                    <a:pt x="533" y="319"/>
                  </a:cubicBezTo>
                  <a:cubicBezTo>
                    <a:pt x="543" y="319"/>
                    <a:pt x="552" y="328"/>
                    <a:pt x="552" y="338"/>
                  </a:cubicBezTo>
                  <a:cubicBezTo>
                    <a:pt x="552" y="348"/>
                    <a:pt x="543" y="357"/>
                    <a:pt x="533" y="357"/>
                  </a:cubicBezTo>
                  <a:close/>
                  <a:moveTo>
                    <a:pt x="533" y="261"/>
                  </a:moveTo>
                  <a:cubicBezTo>
                    <a:pt x="523" y="261"/>
                    <a:pt x="514" y="253"/>
                    <a:pt x="514" y="243"/>
                  </a:cubicBezTo>
                  <a:cubicBezTo>
                    <a:pt x="514" y="233"/>
                    <a:pt x="523" y="224"/>
                    <a:pt x="533" y="224"/>
                  </a:cubicBezTo>
                  <a:cubicBezTo>
                    <a:pt x="543" y="224"/>
                    <a:pt x="552" y="233"/>
                    <a:pt x="552" y="243"/>
                  </a:cubicBezTo>
                  <a:cubicBezTo>
                    <a:pt x="552" y="253"/>
                    <a:pt x="543" y="261"/>
                    <a:pt x="533" y="261"/>
                  </a:cubicBezTo>
                  <a:close/>
                  <a:moveTo>
                    <a:pt x="533" y="166"/>
                  </a:moveTo>
                  <a:cubicBezTo>
                    <a:pt x="523" y="166"/>
                    <a:pt x="514" y="158"/>
                    <a:pt x="514" y="147"/>
                  </a:cubicBezTo>
                  <a:cubicBezTo>
                    <a:pt x="514" y="137"/>
                    <a:pt x="523" y="129"/>
                    <a:pt x="533" y="129"/>
                  </a:cubicBezTo>
                  <a:cubicBezTo>
                    <a:pt x="543" y="129"/>
                    <a:pt x="552" y="137"/>
                    <a:pt x="552" y="147"/>
                  </a:cubicBezTo>
                  <a:cubicBezTo>
                    <a:pt x="552" y="158"/>
                    <a:pt x="543" y="166"/>
                    <a:pt x="533" y="166"/>
                  </a:cubicBezTo>
                  <a:close/>
                  <a:moveTo>
                    <a:pt x="533" y="71"/>
                  </a:moveTo>
                  <a:cubicBezTo>
                    <a:pt x="523" y="71"/>
                    <a:pt x="514" y="62"/>
                    <a:pt x="514" y="52"/>
                  </a:cubicBezTo>
                  <a:cubicBezTo>
                    <a:pt x="514" y="42"/>
                    <a:pt x="523" y="33"/>
                    <a:pt x="533" y="33"/>
                  </a:cubicBezTo>
                  <a:cubicBezTo>
                    <a:pt x="543" y="33"/>
                    <a:pt x="552" y="42"/>
                    <a:pt x="552" y="52"/>
                  </a:cubicBezTo>
                  <a:cubicBezTo>
                    <a:pt x="552" y="62"/>
                    <a:pt x="543" y="71"/>
                    <a:pt x="533"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îsļídê"/>
            <p:cNvSpPr/>
            <p:nvPr/>
          </p:nvSpPr>
          <p:spPr bwMode="auto">
            <a:xfrm>
              <a:off x="6805613" y="1968500"/>
              <a:ext cx="390525" cy="376238"/>
            </a:xfrm>
            <a:prstGeom prst="rect">
              <a:avLst/>
            </a:prstGeom>
            <a:solidFill>
              <a:srgbClr val="F767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1" name="iṣḻídé"/>
            <p:cNvSpPr/>
            <p:nvPr/>
          </p:nvSpPr>
          <p:spPr bwMode="auto">
            <a:xfrm>
              <a:off x="7364413" y="1968500"/>
              <a:ext cx="390525" cy="376238"/>
            </a:xfrm>
            <a:prstGeom prst="rect">
              <a:avLst/>
            </a:prstGeom>
            <a:solidFill>
              <a:srgbClr val="F767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íśḷíḋé"/>
            <p:cNvSpPr/>
            <p:nvPr/>
          </p:nvSpPr>
          <p:spPr bwMode="auto">
            <a:xfrm>
              <a:off x="7923213" y="1968500"/>
              <a:ext cx="390525" cy="376238"/>
            </a:xfrm>
            <a:prstGeom prst="rect">
              <a:avLst/>
            </a:prstGeom>
            <a:solidFill>
              <a:srgbClr val="F767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îsľîḋe"/>
            <p:cNvSpPr/>
            <p:nvPr/>
          </p:nvSpPr>
          <p:spPr bwMode="auto">
            <a:xfrm>
              <a:off x="6805613" y="2547938"/>
              <a:ext cx="390525" cy="666750"/>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4" name="iSlide"/>
            <p:cNvSpPr/>
            <p:nvPr/>
          </p:nvSpPr>
          <p:spPr bwMode="auto">
            <a:xfrm>
              <a:off x="6805613" y="3424238"/>
              <a:ext cx="390525" cy="666750"/>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 name="íśļïḋe"/>
            <p:cNvSpPr/>
            <p:nvPr/>
          </p:nvSpPr>
          <p:spPr bwMode="auto">
            <a:xfrm>
              <a:off x="7364413" y="3424238"/>
              <a:ext cx="390525" cy="666750"/>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 name="îŝḻîdé"/>
            <p:cNvSpPr/>
            <p:nvPr/>
          </p:nvSpPr>
          <p:spPr bwMode="auto">
            <a:xfrm>
              <a:off x="7923213" y="3424238"/>
              <a:ext cx="390525" cy="666750"/>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 name="íṥļiḓè"/>
            <p:cNvSpPr/>
            <p:nvPr/>
          </p:nvSpPr>
          <p:spPr bwMode="auto">
            <a:xfrm>
              <a:off x="6805613" y="4298950"/>
              <a:ext cx="390525" cy="666750"/>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 name="iSḻîďê"/>
            <p:cNvSpPr/>
            <p:nvPr/>
          </p:nvSpPr>
          <p:spPr bwMode="auto">
            <a:xfrm>
              <a:off x="7364413" y="4298950"/>
              <a:ext cx="949325" cy="41275"/>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 name="íşḻíḍe"/>
            <p:cNvSpPr/>
            <p:nvPr/>
          </p:nvSpPr>
          <p:spPr bwMode="auto">
            <a:xfrm>
              <a:off x="7364413" y="4416425"/>
              <a:ext cx="949325" cy="41275"/>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ï$ľïdê"/>
            <p:cNvSpPr/>
            <p:nvPr/>
          </p:nvSpPr>
          <p:spPr bwMode="auto">
            <a:xfrm>
              <a:off x="7364413" y="4533900"/>
              <a:ext cx="949325" cy="3968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ïṡḻîḓè"/>
            <p:cNvSpPr/>
            <p:nvPr/>
          </p:nvSpPr>
          <p:spPr bwMode="auto">
            <a:xfrm>
              <a:off x="7364413" y="4645025"/>
              <a:ext cx="949325" cy="460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 name="ïs1ïḋé"/>
            <p:cNvSpPr/>
            <p:nvPr/>
          </p:nvSpPr>
          <p:spPr bwMode="auto">
            <a:xfrm>
              <a:off x="7364413" y="4762500"/>
              <a:ext cx="477838" cy="460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 name="íšlîďe"/>
            <p:cNvSpPr/>
            <p:nvPr/>
          </p:nvSpPr>
          <p:spPr bwMode="auto">
            <a:xfrm>
              <a:off x="7364413" y="2547938"/>
              <a:ext cx="390525" cy="666750"/>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 name="iŝlîḑè"/>
            <p:cNvSpPr/>
            <p:nvPr/>
          </p:nvSpPr>
          <p:spPr bwMode="auto">
            <a:xfrm>
              <a:off x="7364413" y="2547938"/>
              <a:ext cx="390525" cy="80963"/>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 name="iSľïḓê"/>
            <p:cNvSpPr/>
            <p:nvPr/>
          </p:nvSpPr>
          <p:spPr bwMode="auto">
            <a:xfrm>
              <a:off x="7923213" y="2547938"/>
              <a:ext cx="390525" cy="666750"/>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 name="iṡľïḍè"/>
            <p:cNvSpPr/>
            <p:nvPr/>
          </p:nvSpPr>
          <p:spPr bwMode="auto">
            <a:xfrm>
              <a:off x="7923213" y="2547938"/>
              <a:ext cx="390525" cy="80963"/>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 name="îṩlíḓê"/>
            <p:cNvSpPr/>
            <p:nvPr/>
          </p:nvSpPr>
          <p:spPr bwMode="auto">
            <a:xfrm>
              <a:off x="5813425" y="1789113"/>
              <a:ext cx="558800" cy="188913"/>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58" name="ïṣḷidè"/>
            <p:cNvSpPr/>
            <p:nvPr/>
          </p:nvSpPr>
          <p:spPr bwMode="auto">
            <a:xfrm>
              <a:off x="5813425" y="2289175"/>
              <a:ext cx="558800" cy="187325"/>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59" name="ïSlíďè"/>
            <p:cNvSpPr/>
            <p:nvPr/>
          </p:nvSpPr>
          <p:spPr bwMode="auto">
            <a:xfrm>
              <a:off x="5813425" y="2782888"/>
              <a:ext cx="558800" cy="187325"/>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60" name="îsḻîḍê"/>
            <p:cNvSpPr/>
            <p:nvPr/>
          </p:nvSpPr>
          <p:spPr bwMode="auto">
            <a:xfrm>
              <a:off x="5813425" y="3281363"/>
              <a:ext cx="558800" cy="182563"/>
            </a:xfrm>
            <a:custGeom>
              <a:avLst/>
              <a:gdLst>
                <a:gd name="T0" fmla="*/ 0 w 110"/>
                <a:gd name="T1" fmla="*/ 36 h 36"/>
                <a:gd name="T2" fmla="*/ 55 w 110"/>
                <a:gd name="T3" fmla="*/ 0 h 36"/>
                <a:gd name="T4" fmla="*/ 110 w 110"/>
                <a:gd name="T5" fmla="*/ 36 h 36"/>
              </a:gdLst>
              <a:ahLst/>
              <a:cxnLst>
                <a:cxn ang="0">
                  <a:pos x="T0" y="T1"/>
                </a:cxn>
                <a:cxn ang="0">
                  <a:pos x="T2" y="T3"/>
                </a:cxn>
                <a:cxn ang="0">
                  <a:pos x="T4" y="T5"/>
                </a:cxn>
              </a:cxnLst>
              <a:rect l="0" t="0" r="r" b="b"/>
              <a:pathLst>
                <a:path w="110" h="36">
                  <a:moveTo>
                    <a:pt x="0" y="36"/>
                  </a:moveTo>
                  <a:cubicBezTo>
                    <a:pt x="0" y="36"/>
                    <a:pt x="7" y="0"/>
                    <a:pt x="55" y="0"/>
                  </a:cubicBezTo>
                  <a:cubicBezTo>
                    <a:pt x="103" y="0"/>
                    <a:pt x="110" y="36"/>
                    <a:pt x="110" y="36"/>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61" name="işľíḑê"/>
            <p:cNvSpPr/>
            <p:nvPr/>
          </p:nvSpPr>
          <p:spPr bwMode="auto">
            <a:xfrm>
              <a:off x="5813425" y="3775075"/>
              <a:ext cx="558800" cy="187325"/>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62" name="íṣļïḋé"/>
            <p:cNvSpPr/>
            <p:nvPr/>
          </p:nvSpPr>
          <p:spPr bwMode="auto">
            <a:xfrm>
              <a:off x="5813425" y="4268788"/>
              <a:ext cx="558800" cy="188913"/>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63" name="ïŝḻíďê"/>
            <p:cNvSpPr/>
            <p:nvPr/>
          </p:nvSpPr>
          <p:spPr bwMode="auto">
            <a:xfrm>
              <a:off x="5813425" y="4767263"/>
              <a:ext cx="558800" cy="184150"/>
            </a:xfrm>
            <a:custGeom>
              <a:avLst/>
              <a:gdLst>
                <a:gd name="T0" fmla="*/ 0 w 110"/>
                <a:gd name="T1" fmla="*/ 36 h 36"/>
                <a:gd name="T2" fmla="*/ 55 w 110"/>
                <a:gd name="T3" fmla="*/ 0 h 36"/>
                <a:gd name="T4" fmla="*/ 110 w 110"/>
                <a:gd name="T5" fmla="*/ 36 h 36"/>
              </a:gdLst>
              <a:ahLst/>
              <a:cxnLst>
                <a:cxn ang="0">
                  <a:pos x="T0" y="T1"/>
                </a:cxn>
                <a:cxn ang="0">
                  <a:pos x="T2" y="T3"/>
                </a:cxn>
                <a:cxn ang="0">
                  <a:pos x="T4" y="T5"/>
                </a:cxn>
              </a:cxnLst>
              <a:rect l="0" t="0" r="r" b="b"/>
              <a:pathLst>
                <a:path w="110" h="36">
                  <a:moveTo>
                    <a:pt x="0" y="36"/>
                  </a:moveTo>
                  <a:cubicBezTo>
                    <a:pt x="0" y="36"/>
                    <a:pt x="7" y="0"/>
                    <a:pt x="55" y="0"/>
                  </a:cubicBezTo>
                  <a:cubicBezTo>
                    <a:pt x="103" y="0"/>
                    <a:pt x="110" y="36"/>
                    <a:pt x="110" y="36"/>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64" name="îs1ïdé"/>
            <p:cNvSpPr/>
            <p:nvPr/>
          </p:nvSpPr>
          <p:spPr bwMode="auto">
            <a:xfrm>
              <a:off x="3409950" y="2125663"/>
              <a:ext cx="1066800"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 name="îṧļiḋe"/>
            <p:cNvSpPr/>
            <p:nvPr/>
          </p:nvSpPr>
          <p:spPr bwMode="auto">
            <a:xfrm>
              <a:off x="3409950" y="2314575"/>
              <a:ext cx="533400"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îš1îḋê"/>
            <p:cNvSpPr/>
            <p:nvPr/>
          </p:nvSpPr>
          <p:spPr bwMode="auto">
            <a:xfrm>
              <a:off x="4111625" y="2314575"/>
              <a:ext cx="736600"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îṩ1ïḓè"/>
            <p:cNvSpPr/>
            <p:nvPr/>
          </p:nvSpPr>
          <p:spPr bwMode="auto">
            <a:xfrm>
              <a:off x="4929188" y="2314575"/>
              <a:ext cx="625475"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ïšḻîḑe"/>
            <p:cNvSpPr/>
            <p:nvPr/>
          </p:nvSpPr>
          <p:spPr bwMode="auto">
            <a:xfrm>
              <a:off x="3409950" y="2501900"/>
              <a:ext cx="701675"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S1idè"/>
            <p:cNvSpPr/>
            <p:nvPr/>
          </p:nvSpPr>
          <p:spPr bwMode="auto">
            <a:xfrm>
              <a:off x="4294188" y="2501900"/>
              <a:ext cx="696913"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î$ḻîḓé"/>
            <p:cNvSpPr/>
            <p:nvPr/>
          </p:nvSpPr>
          <p:spPr bwMode="auto">
            <a:xfrm>
              <a:off x="5173663" y="2501900"/>
              <a:ext cx="381000"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íśľíḍè"/>
            <p:cNvSpPr/>
            <p:nvPr/>
          </p:nvSpPr>
          <p:spPr bwMode="auto">
            <a:xfrm>
              <a:off x="3409950" y="2690813"/>
              <a:ext cx="1066800"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îśľiďé"/>
            <p:cNvSpPr/>
            <p:nvPr/>
          </p:nvSpPr>
          <p:spPr bwMode="auto">
            <a:xfrm>
              <a:off x="4645025" y="2125663"/>
              <a:ext cx="614363"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ïŝlîďe"/>
            <p:cNvSpPr/>
            <p:nvPr/>
          </p:nvSpPr>
          <p:spPr bwMode="auto">
            <a:xfrm>
              <a:off x="4645025" y="2690813"/>
              <a:ext cx="614363"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ïṧlíḑe"/>
            <p:cNvSpPr/>
            <p:nvPr/>
          </p:nvSpPr>
          <p:spPr bwMode="auto">
            <a:xfrm>
              <a:off x="5367338" y="2125663"/>
              <a:ext cx="187325" cy="66675"/>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iṩḷîḓe"/>
            <p:cNvSpPr/>
            <p:nvPr/>
          </p:nvSpPr>
          <p:spPr bwMode="auto">
            <a:xfrm>
              <a:off x="5367338" y="2690813"/>
              <a:ext cx="187325" cy="7143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6" name="išḷíḑè"/>
            <p:cNvSpPr/>
            <p:nvPr/>
          </p:nvSpPr>
          <p:spPr bwMode="auto">
            <a:xfrm>
              <a:off x="3409950" y="3117850"/>
              <a:ext cx="427038" cy="428625"/>
            </a:xfrm>
            <a:prstGeom prst="rect">
              <a:avLst/>
            </a:prstGeom>
            <a:solidFill>
              <a:srgbClr val="F767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ïṥľîḋe"/>
            <p:cNvSpPr/>
            <p:nvPr/>
          </p:nvSpPr>
          <p:spPr bwMode="auto">
            <a:xfrm>
              <a:off x="3968750" y="3117850"/>
              <a:ext cx="1544638" cy="428625"/>
            </a:xfrm>
            <a:prstGeom prst="rect">
              <a:avLst/>
            </a:prstGeom>
            <a:solidFill>
              <a:srgbClr val="FFC1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îś1îḋè"/>
            <p:cNvSpPr/>
            <p:nvPr/>
          </p:nvSpPr>
          <p:spPr bwMode="auto">
            <a:xfrm>
              <a:off x="3409950" y="3749675"/>
              <a:ext cx="427038" cy="427038"/>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ïSlîḓê"/>
            <p:cNvSpPr/>
            <p:nvPr/>
          </p:nvSpPr>
          <p:spPr bwMode="auto">
            <a:xfrm>
              <a:off x="3968750" y="3749675"/>
              <a:ext cx="427038" cy="427038"/>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íšḷiḋê"/>
            <p:cNvSpPr/>
            <p:nvPr/>
          </p:nvSpPr>
          <p:spPr bwMode="auto">
            <a:xfrm>
              <a:off x="4527550" y="3749675"/>
              <a:ext cx="427038" cy="427038"/>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îṧļíde"/>
            <p:cNvSpPr/>
            <p:nvPr/>
          </p:nvSpPr>
          <p:spPr bwMode="auto">
            <a:xfrm>
              <a:off x="5087938" y="3749675"/>
              <a:ext cx="425450" cy="427038"/>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ṡ1ïḓè"/>
            <p:cNvSpPr/>
            <p:nvPr/>
          </p:nvSpPr>
          <p:spPr bwMode="auto">
            <a:xfrm>
              <a:off x="3409950" y="4375150"/>
              <a:ext cx="427038" cy="428625"/>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ïśļiḑe"/>
            <p:cNvSpPr/>
            <p:nvPr/>
          </p:nvSpPr>
          <p:spPr bwMode="auto">
            <a:xfrm>
              <a:off x="3968750" y="4375150"/>
              <a:ext cx="427038" cy="428625"/>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iṡlíḓê"/>
            <p:cNvSpPr/>
            <p:nvPr/>
          </p:nvSpPr>
          <p:spPr bwMode="auto">
            <a:xfrm>
              <a:off x="4527550" y="4375150"/>
              <a:ext cx="427038" cy="428625"/>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ïṡ1ïďé"/>
            <p:cNvSpPr/>
            <p:nvPr/>
          </p:nvSpPr>
          <p:spPr bwMode="auto">
            <a:xfrm>
              <a:off x="5087938" y="4375150"/>
              <a:ext cx="425450" cy="428625"/>
            </a:xfrm>
            <a:prstGeom prst="rect">
              <a:avLst/>
            </a:prstGeom>
            <a:solidFill>
              <a:srgbClr val="F5F1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
        <p:nvSpPr>
          <p:cNvPr id="23565" name="TextBox 16"/>
          <p:cNvSpPr txBox="1">
            <a:spLocks noChangeArrowheads="1"/>
          </p:cNvSpPr>
          <p:nvPr/>
        </p:nvSpPr>
        <p:spPr bwMode="auto">
          <a:xfrm>
            <a:off x="698027" y="4077531"/>
            <a:ext cx="10686163" cy="166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entury Gothic" panose="020B0502020202020204" pitchFamily="34" charset="0"/>
                <a:ea typeface="宋体" pitchFamily="2" charset="-122"/>
              </a:defRPr>
            </a:lvl1pPr>
            <a:lvl2pPr marL="742950" indent="-285750" eaLnBrk="0" hangingPunct="0">
              <a:defRPr>
                <a:solidFill>
                  <a:schemeClr val="tx1"/>
                </a:solidFill>
                <a:latin typeface="Century Gothic" panose="020B0502020202020204" pitchFamily="34" charset="0"/>
                <a:ea typeface="宋体" pitchFamily="2" charset="-122"/>
              </a:defRPr>
            </a:lvl2pPr>
            <a:lvl3pPr marL="1143000" indent="-228600" eaLnBrk="0" hangingPunct="0">
              <a:defRPr>
                <a:solidFill>
                  <a:schemeClr val="tx1"/>
                </a:solidFill>
                <a:latin typeface="Century Gothic" panose="020B0502020202020204" pitchFamily="34" charset="0"/>
                <a:ea typeface="宋体" pitchFamily="2" charset="-122"/>
              </a:defRPr>
            </a:lvl3pPr>
            <a:lvl4pPr marL="1600200" indent="-228600" eaLnBrk="0" hangingPunct="0">
              <a:defRPr>
                <a:solidFill>
                  <a:schemeClr val="tx1"/>
                </a:solidFill>
                <a:latin typeface="Century Gothic" panose="020B0502020202020204" pitchFamily="34" charset="0"/>
                <a:ea typeface="宋体" pitchFamily="2" charset="-122"/>
              </a:defRPr>
            </a:lvl4pPr>
            <a:lvl5pPr marL="2057400" indent="-228600" eaLnBrk="0" hangingPunct="0">
              <a:defRPr>
                <a:solidFill>
                  <a:schemeClr val="tx1"/>
                </a:solidFill>
                <a:latin typeface="Century Gothic" panose="020B0502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9pPr>
          </a:lstStyle>
          <a:p>
            <a:pPr algn="just" eaLnBrk="1" hangingPunct="1">
              <a:buFont typeface="Arial" panose="020B0604020202090204" pitchFamily="34" charset="0"/>
              <a:buNone/>
            </a:pPr>
            <a:r>
              <a:rPr lang="zh-CN" altLang="zh-CN" sz="1800">
                <a:solidFill>
                  <a:srgbClr val="000000"/>
                </a:solidFill>
                <a:sym typeface="+mn-ea"/>
              </a:rPr>
              <a:t>总机构和具有主体生产经营职能的二级分支机构，就地分摊缴纳企业所得税。</a:t>
            </a:r>
            <a:endParaRPr lang="zh-CN" altLang="zh-CN" sz="1800">
              <a:solidFill>
                <a:srgbClr val="000000"/>
              </a:solidFill>
              <a:sym typeface="+mn-ea"/>
            </a:endParaRPr>
          </a:p>
          <a:p>
            <a:pPr algn="just" eaLnBrk="1" hangingPunct="1">
              <a:buFont typeface="Arial" panose="020B0604020202090204" pitchFamily="34" charset="0"/>
              <a:buNone/>
            </a:pPr>
            <a:endParaRPr lang="zh-CN" altLang="zh-CN" sz="1800">
              <a:solidFill>
                <a:srgbClr val="000000"/>
              </a:solidFill>
              <a:sym typeface="+mn-ea"/>
            </a:endParaRPr>
          </a:p>
          <a:p>
            <a:pPr algn="just" eaLnBrk="1" hangingPunct="1">
              <a:buFont typeface="Arial" panose="020B0604020202090204" pitchFamily="34" charset="0"/>
              <a:buNone/>
            </a:pPr>
            <a:r>
              <a:rPr lang="zh-CN" altLang="zh-CN" sz="1800" b="1">
                <a:solidFill>
                  <a:srgbClr val="000000"/>
                </a:solidFill>
                <a:sym typeface="+mn-ea"/>
              </a:rPr>
              <a:t>三级及以下分支机构，其营业收入、职工薪酬和资产总额统一计入二级分支机构</a:t>
            </a:r>
            <a:r>
              <a:rPr lang="zh-CN" altLang="en-US" sz="1800" b="1">
                <a:solidFill>
                  <a:srgbClr val="000000"/>
                </a:solidFill>
                <a:sym typeface="+mn-ea"/>
              </a:rPr>
              <a:t>。</a:t>
            </a:r>
            <a:endParaRPr lang="zh-CN" altLang="en-US" sz="1800" b="1">
              <a:solidFill>
                <a:srgbClr val="000000"/>
              </a:solidFill>
            </a:endParaRPr>
          </a:p>
          <a:p>
            <a:pPr algn="just" eaLnBrk="1" hangingPunct="1">
              <a:buFont typeface="Arial" panose="020B0604020202090204" pitchFamily="34" charset="0"/>
              <a:buNone/>
            </a:pPr>
            <a:endParaRPr lang="zh-CN" altLang="en-US" sz="1800">
              <a:solidFill>
                <a:srgbClr val="000000"/>
              </a:solidFill>
            </a:endParaRPr>
          </a:p>
          <a:p>
            <a:pPr algn="just" eaLnBrk="1" hangingPunct="1">
              <a:buFont typeface="Arial" panose="020B0604020202090204" pitchFamily="34" charset="0"/>
              <a:buNone/>
            </a:pPr>
            <a:endParaRPr lang="zh-CN" altLang="zh-CN" sz="1800" dirty="0"/>
          </a:p>
          <a:p>
            <a:pPr algn="just" eaLnBrk="1" hangingPunct="1">
              <a:buFont typeface="Arial" panose="020B0604020202090204" pitchFamily="34" charset="0"/>
              <a:buNone/>
            </a:pPr>
            <a:r>
              <a:rPr lang="zh-CN" altLang="zh-CN" sz="1800" dirty="0"/>
              <a:t>在年度终了后，总机构统一计算汇总纳税企业的年度应纳税所得额、应纳所得税额，多退少补。</a:t>
            </a:r>
            <a:endParaRPr lang="en-US" altLang="zh-CN" sz="1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五边形 32"/>
          <p:cNvSpPr/>
          <p:nvPr/>
        </p:nvSpPr>
        <p:spPr>
          <a:xfrm>
            <a:off x="6336310" y="3208611"/>
            <a:ext cx="5163330" cy="619183"/>
          </a:xfrm>
          <a:prstGeom prst="homePlate">
            <a:avLst/>
          </a:prstGeom>
          <a:solidFill>
            <a:schemeClr val="accent1"/>
          </a:solidFill>
          <a:ln w="12700" cap="flat" cmpd="sng" algn="ctr">
            <a:noFill/>
            <a:prstDash val="solid"/>
            <a:miter lim="800000"/>
          </a:ln>
          <a:effectLst/>
        </p:spPr>
        <p:txBody>
          <a:bodyPr lIns="90991" tIns="45495" rIns="90991" bIns="45495" anchor="ctr"/>
          <a:lstStyle/>
          <a:p>
            <a:pPr algn="ctr" fontAlgn="auto">
              <a:spcBef>
                <a:spcPts val="0"/>
              </a:spcBef>
              <a:spcAft>
                <a:spcPts val="0"/>
              </a:spcAft>
              <a:defRPr/>
            </a:pPr>
            <a:endParaRPr lang="zh-CN" altLang="en-US" sz="1505" b="1" kern="0">
              <a:solidFill>
                <a:sysClr val="window" lastClr="FFFFFF"/>
              </a:solidFill>
              <a:latin typeface="+mn-lt"/>
              <a:ea typeface="+mn-ea"/>
              <a:cs typeface="+mn-ea"/>
              <a:sym typeface="+mn-lt"/>
            </a:endParaRPr>
          </a:p>
        </p:txBody>
      </p:sp>
      <p:cxnSp>
        <p:nvCxnSpPr>
          <p:cNvPr id="89" name="直接连接符 88"/>
          <p:cNvCxnSpPr/>
          <p:nvPr/>
        </p:nvCxnSpPr>
        <p:spPr>
          <a:xfrm>
            <a:off x="768231" y="380745"/>
            <a:ext cx="352369" cy="258646"/>
          </a:xfrm>
          <a:prstGeom prst="line">
            <a:avLst/>
          </a:prstGeom>
          <a:ln w="19050">
            <a:solidFill>
              <a:schemeClr val="accent1"/>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768231" y="639389"/>
            <a:ext cx="352369" cy="258647"/>
          </a:xfrm>
          <a:prstGeom prst="line">
            <a:avLst/>
          </a:prstGeom>
          <a:ln w="19050">
            <a:solidFill>
              <a:schemeClr val="accent1"/>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sp>
        <p:nvSpPr>
          <p:cNvPr id="131" name="五边形 130"/>
          <p:cNvSpPr/>
          <p:nvPr/>
        </p:nvSpPr>
        <p:spPr>
          <a:xfrm>
            <a:off x="6361707" y="2037648"/>
            <a:ext cx="5153808" cy="979722"/>
          </a:xfrm>
          <a:prstGeom prst="homePlate">
            <a:avLst/>
          </a:prstGeom>
          <a:solidFill>
            <a:schemeClr val="accent2"/>
          </a:solidFill>
          <a:ln w="12700" cap="flat" cmpd="sng" algn="ctr">
            <a:noFill/>
            <a:prstDash val="solid"/>
            <a:miter lim="800000"/>
          </a:ln>
          <a:effectLst/>
        </p:spPr>
        <p:txBody>
          <a:bodyPr lIns="90991" tIns="45495" rIns="90991" bIns="45495" anchor="ctr"/>
          <a:lstStyle/>
          <a:p>
            <a:pPr algn="ctr" fontAlgn="auto">
              <a:spcBef>
                <a:spcPts val="0"/>
              </a:spcBef>
              <a:spcAft>
                <a:spcPts val="0"/>
              </a:spcAft>
              <a:defRPr/>
            </a:pPr>
            <a:endParaRPr lang="zh-CN" altLang="en-US" sz="1505" b="1" kern="0">
              <a:solidFill>
                <a:sysClr val="window" lastClr="FFFFFF"/>
              </a:solidFill>
              <a:latin typeface="+mn-lt"/>
              <a:ea typeface="+mn-ea"/>
              <a:cs typeface="+mn-ea"/>
              <a:sym typeface="+mn-lt"/>
            </a:endParaRPr>
          </a:p>
        </p:txBody>
      </p:sp>
      <p:sp>
        <p:nvSpPr>
          <p:cNvPr id="133" name="五边形 132"/>
          <p:cNvSpPr/>
          <p:nvPr/>
        </p:nvSpPr>
        <p:spPr>
          <a:xfrm>
            <a:off x="6361707" y="4740110"/>
            <a:ext cx="5153808" cy="503186"/>
          </a:xfrm>
          <a:prstGeom prst="homePlate">
            <a:avLst/>
          </a:prstGeom>
          <a:solidFill>
            <a:schemeClr val="accent1"/>
          </a:solidFill>
          <a:ln w="12700" cap="flat" cmpd="sng" algn="ctr">
            <a:noFill/>
            <a:prstDash val="solid"/>
            <a:miter lim="800000"/>
          </a:ln>
          <a:effectLst/>
        </p:spPr>
        <p:txBody>
          <a:bodyPr lIns="90991" tIns="45495" rIns="90991" bIns="45495" anchor="ctr"/>
          <a:lstStyle/>
          <a:p>
            <a:pPr fontAlgn="auto">
              <a:spcBef>
                <a:spcPts val="0"/>
              </a:spcBef>
              <a:spcAft>
                <a:spcPts val="0"/>
              </a:spcAft>
              <a:defRPr/>
            </a:pPr>
            <a:r>
              <a:rPr lang="zh-CN" altLang="zh-CN" sz="1880" b="1" dirty="0">
                <a:latin typeface="+mn-ea"/>
                <a:ea typeface="黑体" charset="-122"/>
              </a:rPr>
              <a:t>当年撤销的二级分支机构</a:t>
            </a:r>
            <a:endParaRPr lang="zh-CN" altLang="en-US" sz="1880" b="1" kern="0" dirty="0">
              <a:solidFill>
                <a:sysClr val="window" lastClr="FFFFFF"/>
              </a:solidFill>
              <a:latin typeface="+mn-lt"/>
              <a:ea typeface="+mn-ea"/>
              <a:cs typeface="+mn-ea"/>
              <a:sym typeface="+mn-lt"/>
            </a:endParaRPr>
          </a:p>
        </p:txBody>
      </p:sp>
      <p:sp>
        <p:nvSpPr>
          <p:cNvPr id="134" name="五边形 133"/>
          <p:cNvSpPr/>
          <p:nvPr/>
        </p:nvSpPr>
        <p:spPr>
          <a:xfrm>
            <a:off x="6353769" y="5447079"/>
            <a:ext cx="5161744" cy="586265"/>
          </a:xfrm>
          <a:prstGeom prst="homePlate">
            <a:avLst/>
          </a:prstGeom>
          <a:solidFill>
            <a:schemeClr val="accent4"/>
          </a:solidFill>
          <a:ln w="12700" cap="flat" cmpd="sng" algn="ctr">
            <a:noFill/>
            <a:prstDash val="solid"/>
            <a:miter lim="800000"/>
          </a:ln>
          <a:effectLst/>
        </p:spPr>
        <p:txBody>
          <a:bodyPr lIns="90991" tIns="45495" rIns="90991" bIns="45495" anchor="ctr"/>
          <a:lstStyle/>
          <a:p>
            <a:pPr fontAlgn="auto">
              <a:spcBef>
                <a:spcPts val="0"/>
              </a:spcBef>
              <a:spcAft>
                <a:spcPts val="0"/>
              </a:spcAft>
              <a:defRPr/>
            </a:pPr>
            <a:r>
              <a:rPr lang="zh-CN" altLang="zh-CN" sz="1880" b="1" dirty="0">
                <a:latin typeface="+mn-ea"/>
                <a:ea typeface="黑体" charset="-122"/>
              </a:rPr>
              <a:t>在境外设立的不具有法人资格的二级分支机构</a:t>
            </a:r>
            <a:endParaRPr lang="zh-CN" altLang="en-US" sz="1880" kern="0" dirty="0">
              <a:solidFill>
                <a:sysClr val="window" lastClr="FFFFFF"/>
              </a:solidFill>
              <a:latin typeface="+mn-lt"/>
              <a:ea typeface="+mn-ea"/>
              <a:cs typeface="+mn-ea"/>
              <a:sym typeface="+mn-lt"/>
            </a:endParaRPr>
          </a:p>
        </p:txBody>
      </p:sp>
      <p:sp>
        <p:nvSpPr>
          <p:cNvPr id="135" name="TextBox 173"/>
          <p:cNvSpPr txBox="1"/>
          <p:nvPr/>
        </p:nvSpPr>
        <p:spPr>
          <a:xfrm>
            <a:off x="6353770" y="2197536"/>
            <a:ext cx="4971274" cy="668020"/>
          </a:xfrm>
          <a:prstGeom prst="rect">
            <a:avLst/>
          </a:prstGeom>
          <a:noFill/>
          <a:ln w="9525">
            <a:noFill/>
          </a:ln>
        </p:spPr>
        <p:txBody>
          <a:bodyPr lIns="90991" tIns="45495" rIns="90991" bIns="45495">
            <a:spAutoFit/>
          </a:bodyPr>
          <a:lstStyle/>
          <a:p>
            <a:pPr>
              <a:buFont typeface="Arial" panose="020B0604020202090204" pitchFamily="34" charset="0"/>
              <a:buNone/>
              <a:defRPr/>
            </a:pPr>
            <a:r>
              <a:rPr lang="zh-CN" altLang="zh-CN" sz="1880" dirty="0">
                <a:latin typeface="微软雅黑" pitchFamily="34" charset="-122"/>
                <a:ea typeface="黑体" charset="-122"/>
              </a:rPr>
              <a:t>不具有主体生产经营职能，且在当地不缴纳增值税的企业内部辅助性的二级分支机构</a:t>
            </a:r>
            <a:endParaRPr lang="zh-CN" altLang="en-US" sz="1880" dirty="0">
              <a:solidFill>
                <a:srgbClr val="FFFFFF"/>
              </a:solidFill>
              <a:ea typeface="微软雅黑" pitchFamily="34" charset="-122"/>
              <a:sym typeface="Arial" panose="020B0604020202090204" pitchFamily="34" charset="0"/>
            </a:endParaRPr>
          </a:p>
        </p:txBody>
      </p:sp>
      <p:sp>
        <p:nvSpPr>
          <p:cNvPr id="136" name="TextBox 174"/>
          <p:cNvSpPr txBox="1"/>
          <p:nvPr/>
        </p:nvSpPr>
        <p:spPr>
          <a:xfrm>
            <a:off x="6691494" y="4426601"/>
            <a:ext cx="565785" cy="321945"/>
          </a:xfrm>
          <a:prstGeom prst="rect">
            <a:avLst/>
          </a:prstGeom>
          <a:noFill/>
          <a:ln w="9525">
            <a:noFill/>
          </a:ln>
        </p:spPr>
        <p:txBody>
          <a:bodyPr wrap="none" lIns="90991" tIns="45495" rIns="90991" bIns="45495">
            <a:spAutoFit/>
          </a:bodyPr>
          <a:lstStyle/>
          <a:p>
            <a:pPr algn="ctr">
              <a:buFont typeface="Arial" panose="020B0604020202090204" pitchFamily="34" charset="0"/>
              <a:buNone/>
              <a:defRPr/>
            </a:pPr>
            <a:r>
              <a:rPr lang="en-US" altLang="zh-CN" sz="1505" dirty="0">
                <a:solidFill>
                  <a:srgbClr val="FFFFFF"/>
                </a:solidFill>
                <a:ea typeface="微软雅黑" pitchFamily="34" charset="-122"/>
                <a:sym typeface="Arial" panose="020B0604020202090204" pitchFamily="34" charset="0"/>
              </a:rPr>
              <a:t>56%</a:t>
            </a:r>
            <a:endParaRPr lang="zh-CN" altLang="en-US" sz="1505" dirty="0">
              <a:solidFill>
                <a:srgbClr val="FFFFFF"/>
              </a:solidFill>
              <a:ea typeface="微软雅黑" pitchFamily="34" charset="-122"/>
              <a:sym typeface="Arial" panose="020B0604020202090204" pitchFamily="34" charset="0"/>
            </a:endParaRPr>
          </a:p>
        </p:txBody>
      </p:sp>
      <p:sp>
        <p:nvSpPr>
          <p:cNvPr id="137" name="TextBox 175"/>
          <p:cNvSpPr txBox="1"/>
          <p:nvPr/>
        </p:nvSpPr>
        <p:spPr>
          <a:xfrm>
            <a:off x="6404562" y="3323041"/>
            <a:ext cx="4768105" cy="379095"/>
          </a:xfrm>
          <a:prstGeom prst="rect">
            <a:avLst/>
          </a:prstGeom>
          <a:noFill/>
          <a:ln w="9525">
            <a:noFill/>
          </a:ln>
        </p:spPr>
        <p:txBody>
          <a:bodyPr lIns="90991" tIns="45495" rIns="90991" bIns="45495">
            <a:spAutoFit/>
          </a:bodyPr>
          <a:lstStyle/>
          <a:p>
            <a:pPr>
              <a:buFont typeface="Arial" panose="020B0604020202090204" pitchFamily="34" charset="0"/>
              <a:buNone/>
              <a:defRPr/>
            </a:pPr>
            <a:r>
              <a:rPr lang="zh-CN" altLang="en-US" sz="1880" dirty="0">
                <a:latin typeface="微软雅黑" pitchFamily="34" charset="-122"/>
                <a:ea typeface="黑体" charset="-122"/>
              </a:rPr>
              <a:t>上年度总机构</a:t>
            </a:r>
            <a:r>
              <a:rPr lang="zh-CN" altLang="zh-CN" sz="1880" dirty="0">
                <a:latin typeface="微软雅黑" pitchFamily="34" charset="-122"/>
                <a:ea typeface="黑体" charset="-122"/>
              </a:rPr>
              <a:t>认定为小型微利企业的</a:t>
            </a:r>
            <a:endParaRPr lang="zh-CN" altLang="en-US" sz="1880" dirty="0">
              <a:latin typeface="微软雅黑" pitchFamily="34" charset="-122"/>
              <a:ea typeface="黑体" charset="-122"/>
              <a:sym typeface="Arial" panose="020B0604020202090204" pitchFamily="34" charset="0"/>
            </a:endParaRPr>
          </a:p>
        </p:txBody>
      </p:sp>
      <p:sp>
        <p:nvSpPr>
          <p:cNvPr id="138" name="TextBox 176"/>
          <p:cNvSpPr txBox="1"/>
          <p:nvPr/>
        </p:nvSpPr>
        <p:spPr>
          <a:xfrm>
            <a:off x="6648637" y="4061360"/>
            <a:ext cx="565785" cy="321945"/>
          </a:xfrm>
          <a:prstGeom prst="rect">
            <a:avLst/>
          </a:prstGeom>
          <a:noFill/>
          <a:ln w="9525">
            <a:noFill/>
          </a:ln>
        </p:spPr>
        <p:txBody>
          <a:bodyPr wrap="none" lIns="90991" tIns="45495" rIns="90991" bIns="45495">
            <a:spAutoFit/>
          </a:bodyPr>
          <a:lstStyle/>
          <a:p>
            <a:pPr algn="ctr">
              <a:buFont typeface="Arial" panose="020B0604020202090204" pitchFamily="34" charset="0"/>
              <a:buNone/>
              <a:defRPr/>
            </a:pPr>
            <a:r>
              <a:rPr lang="en-US" altLang="zh-CN" sz="1505" dirty="0">
                <a:solidFill>
                  <a:srgbClr val="FFFFFF"/>
                </a:solidFill>
                <a:ea typeface="微软雅黑" pitchFamily="34" charset="-122"/>
                <a:sym typeface="Arial" panose="020B0604020202090204" pitchFamily="34" charset="0"/>
              </a:rPr>
              <a:t>77%</a:t>
            </a:r>
            <a:endParaRPr lang="zh-CN" altLang="en-US" sz="1505" dirty="0">
              <a:solidFill>
                <a:srgbClr val="FFFFFF"/>
              </a:solidFill>
              <a:ea typeface="微软雅黑" pitchFamily="34" charset="-122"/>
              <a:sym typeface="Arial" panose="020B0604020202090204" pitchFamily="34" charset="0"/>
            </a:endParaRPr>
          </a:p>
        </p:txBody>
      </p:sp>
      <p:sp>
        <p:nvSpPr>
          <p:cNvPr id="24588" name="Text Box 10"/>
          <p:cNvSpPr txBox="1">
            <a:spLocks noChangeArrowheads="1"/>
          </p:cNvSpPr>
          <p:nvPr/>
        </p:nvSpPr>
        <p:spPr bwMode="auto">
          <a:xfrm>
            <a:off x="6250028" y="1343324"/>
            <a:ext cx="5179203" cy="6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495" tIns="22747" rIns="45495" bIns="22747">
            <a:spAutoFit/>
          </a:bodyPr>
          <a:lstStyle>
            <a:lvl1pPr defTabSz="815975" eaLnBrk="0" hangingPunct="0">
              <a:defRPr>
                <a:solidFill>
                  <a:schemeClr val="tx1"/>
                </a:solidFill>
                <a:latin typeface="Century Gothic" panose="020B0502020202020204" pitchFamily="34" charset="0"/>
                <a:ea typeface="宋体" pitchFamily="2" charset="-122"/>
              </a:defRPr>
            </a:lvl1pPr>
            <a:lvl2pPr marL="742950" indent="-285750" defTabSz="815975" eaLnBrk="0" hangingPunct="0">
              <a:defRPr>
                <a:solidFill>
                  <a:schemeClr val="tx1"/>
                </a:solidFill>
                <a:latin typeface="Century Gothic" panose="020B0502020202020204" pitchFamily="34" charset="0"/>
                <a:ea typeface="宋体" pitchFamily="2" charset="-122"/>
              </a:defRPr>
            </a:lvl2pPr>
            <a:lvl3pPr marL="1143000" indent="-228600" defTabSz="815975" eaLnBrk="0" hangingPunct="0">
              <a:defRPr>
                <a:solidFill>
                  <a:schemeClr val="tx1"/>
                </a:solidFill>
                <a:latin typeface="Century Gothic" panose="020B0502020202020204" pitchFamily="34" charset="0"/>
                <a:ea typeface="宋体" pitchFamily="2" charset="-122"/>
              </a:defRPr>
            </a:lvl3pPr>
            <a:lvl4pPr marL="1600200" indent="-228600" defTabSz="815975" eaLnBrk="0" hangingPunct="0">
              <a:defRPr>
                <a:solidFill>
                  <a:schemeClr val="tx1"/>
                </a:solidFill>
                <a:latin typeface="Century Gothic" panose="020B0502020202020204" pitchFamily="34" charset="0"/>
                <a:ea typeface="宋体" pitchFamily="2" charset="-122"/>
              </a:defRPr>
            </a:lvl4pPr>
            <a:lvl5pPr marL="2057400" indent="-228600" defTabSz="815975" eaLnBrk="0" hangingPunct="0">
              <a:defRPr>
                <a:solidFill>
                  <a:schemeClr val="tx1"/>
                </a:solidFill>
                <a:latin typeface="Century Gothic" panose="020B0502020202020204" pitchFamily="34" charset="0"/>
                <a:ea typeface="宋体" pitchFamily="2" charset="-122"/>
              </a:defRPr>
            </a:lvl5pPr>
            <a:lvl6pPr marL="2514600" indent="-228600" defTabSz="815975" eaLnBrk="0" fontAlgn="base" hangingPunct="0">
              <a:spcBef>
                <a:spcPct val="0"/>
              </a:spcBef>
              <a:spcAft>
                <a:spcPct val="0"/>
              </a:spcAft>
              <a:defRPr>
                <a:solidFill>
                  <a:schemeClr val="tx1"/>
                </a:solidFill>
                <a:latin typeface="Century Gothic" panose="020B0502020202020204" pitchFamily="34" charset="0"/>
                <a:ea typeface="宋体" pitchFamily="2" charset="-122"/>
              </a:defRPr>
            </a:lvl6pPr>
            <a:lvl7pPr marL="2971800" indent="-228600" defTabSz="815975" eaLnBrk="0" fontAlgn="base" hangingPunct="0">
              <a:spcBef>
                <a:spcPct val="0"/>
              </a:spcBef>
              <a:spcAft>
                <a:spcPct val="0"/>
              </a:spcAft>
              <a:defRPr>
                <a:solidFill>
                  <a:schemeClr val="tx1"/>
                </a:solidFill>
                <a:latin typeface="Century Gothic" panose="020B0502020202020204" pitchFamily="34" charset="0"/>
                <a:ea typeface="宋体" pitchFamily="2" charset="-122"/>
              </a:defRPr>
            </a:lvl7pPr>
            <a:lvl8pPr marL="3429000" indent="-228600" defTabSz="815975" eaLnBrk="0" fontAlgn="base" hangingPunct="0">
              <a:spcBef>
                <a:spcPct val="0"/>
              </a:spcBef>
              <a:spcAft>
                <a:spcPct val="0"/>
              </a:spcAft>
              <a:defRPr>
                <a:solidFill>
                  <a:schemeClr val="tx1"/>
                </a:solidFill>
                <a:latin typeface="Century Gothic" panose="020B0502020202020204" pitchFamily="34" charset="0"/>
                <a:ea typeface="宋体" pitchFamily="2" charset="-122"/>
              </a:defRPr>
            </a:lvl8pPr>
            <a:lvl9pPr marL="3886200" indent="-228600" defTabSz="815975" eaLnBrk="0" fontAlgn="base" hangingPunct="0">
              <a:spcBef>
                <a:spcPct val="0"/>
              </a:spcBef>
              <a:spcAft>
                <a:spcPct val="0"/>
              </a:spcAft>
              <a:defRPr>
                <a:solidFill>
                  <a:schemeClr val="tx1"/>
                </a:solidFill>
                <a:latin typeface="Century Gothic" panose="020B0502020202020204" pitchFamily="34" charset="0"/>
                <a:ea typeface="宋体" pitchFamily="2" charset="-122"/>
              </a:defRPr>
            </a:lvl9pPr>
          </a:lstStyle>
          <a:p>
            <a:pPr algn="ctr" eaLnBrk="1" hangingPunct="1">
              <a:lnSpc>
                <a:spcPct val="130000"/>
              </a:lnSpc>
              <a:buFont typeface="Arial" panose="020B0604020202090204" pitchFamily="34" charset="0"/>
              <a:buNone/>
            </a:pPr>
            <a:r>
              <a:rPr lang="zh-CN" altLang="en-US" sz="2800">
                <a:solidFill>
                  <a:srgbClr val="0076A3"/>
                </a:solidFill>
                <a:latin typeface="Arial" panose="020B0604020202090204" pitchFamily="34" charset="0"/>
                <a:ea typeface="微软雅黑" pitchFamily="34" charset="-122"/>
                <a:sym typeface="Arial" panose="020B0604020202090204" pitchFamily="34" charset="0"/>
              </a:rPr>
              <a:t>不参与分摊总机构企业所得税</a:t>
            </a:r>
            <a:endParaRPr lang="zh-CN" altLang="en-US" sz="2800">
              <a:solidFill>
                <a:srgbClr val="0076A3"/>
              </a:solidFill>
              <a:latin typeface="Arial" panose="020B0604020202090204" pitchFamily="34" charset="0"/>
              <a:ea typeface="微软雅黑" pitchFamily="34" charset="-122"/>
              <a:sym typeface="Arial" panose="020B0604020202090204" pitchFamily="34" charset="0"/>
            </a:endParaRPr>
          </a:p>
        </p:txBody>
      </p:sp>
      <p:sp>
        <p:nvSpPr>
          <p:cNvPr id="24589" name="Text Box 10"/>
          <p:cNvSpPr txBox="1">
            <a:spLocks noChangeArrowheads="1"/>
          </p:cNvSpPr>
          <p:nvPr/>
        </p:nvSpPr>
        <p:spPr bwMode="auto">
          <a:xfrm>
            <a:off x="-2323785" y="1412492"/>
            <a:ext cx="7812454" cy="6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495" tIns="22747" rIns="45495" bIns="22747">
            <a:spAutoFit/>
          </a:bodyPr>
          <a:lstStyle>
            <a:lvl1pPr defTabSz="815975" eaLnBrk="0" hangingPunct="0">
              <a:defRPr>
                <a:solidFill>
                  <a:schemeClr val="tx1"/>
                </a:solidFill>
                <a:latin typeface="Century Gothic" panose="020B0502020202020204" pitchFamily="34" charset="0"/>
                <a:ea typeface="宋体" pitchFamily="2" charset="-122"/>
              </a:defRPr>
            </a:lvl1pPr>
            <a:lvl2pPr marL="742950" indent="-285750" defTabSz="815975" eaLnBrk="0" hangingPunct="0">
              <a:defRPr>
                <a:solidFill>
                  <a:schemeClr val="tx1"/>
                </a:solidFill>
                <a:latin typeface="Century Gothic" panose="020B0502020202020204" pitchFamily="34" charset="0"/>
                <a:ea typeface="宋体" pitchFamily="2" charset="-122"/>
              </a:defRPr>
            </a:lvl2pPr>
            <a:lvl3pPr marL="1143000" indent="-228600" defTabSz="815975" eaLnBrk="0" hangingPunct="0">
              <a:defRPr>
                <a:solidFill>
                  <a:schemeClr val="tx1"/>
                </a:solidFill>
                <a:latin typeface="Century Gothic" panose="020B0502020202020204" pitchFamily="34" charset="0"/>
                <a:ea typeface="宋体" pitchFamily="2" charset="-122"/>
              </a:defRPr>
            </a:lvl3pPr>
            <a:lvl4pPr marL="1600200" indent="-228600" defTabSz="815975" eaLnBrk="0" hangingPunct="0">
              <a:defRPr>
                <a:solidFill>
                  <a:schemeClr val="tx1"/>
                </a:solidFill>
                <a:latin typeface="Century Gothic" panose="020B0502020202020204" pitchFamily="34" charset="0"/>
                <a:ea typeface="宋体" pitchFamily="2" charset="-122"/>
              </a:defRPr>
            </a:lvl4pPr>
            <a:lvl5pPr marL="2057400" indent="-228600" defTabSz="815975" eaLnBrk="0" hangingPunct="0">
              <a:defRPr>
                <a:solidFill>
                  <a:schemeClr val="tx1"/>
                </a:solidFill>
                <a:latin typeface="Century Gothic" panose="020B0502020202020204" pitchFamily="34" charset="0"/>
                <a:ea typeface="宋体" pitchFamily="2" charset="-122"/>
              </a:defRPr>
            </a:lvl5pPr>
            <a:lvl6pPr marL="2514600" indent="-228600" defTabSz="815975" eaLnBrk="0" fontAlgn="base" hangingPunct="0">
              <a:spcBef>
                <a:spcPct val="0"/>
              </a:spcBef>
              <a:spcAft>
                <a:spcPct val="0"/>
              </a:spcAft>
              <a:defRPr>
                <a:solidFill>
                  <a:schemeClr val="tx1"/>
                </a:solidFill>
                <a:latin typeface="Century Gothic" panose="020B0502020202020204" pitchFamily="34" charset="0"/>
                <a:ea typeface="宋体" pitchFamily="2" charset="-122"/>
              </a:defRPr>
            </a:lvl6pPr>
            <a:lvl7pPr marL="2971800" indent="-228600" defTabSz="815975" eaLnBrk="0" fontAlgn="base" hangingPunct="0">
              <a:spcBef>
                <a:spcPct val="0"/>
              </a:spcBef>
              <a:spcAft>
                <a:spcPct val="0"/>
              </a:spcAft>
              <a:defRPr>
                <a:solidFill>
                  <a:schemeClr val="tx1"/>
                </a:solidFill>
                <a:latin typeface="Century Gothic" panose="020B0502020202020204" pitchFamily="34" charset="0"/>
                <a:ea typeface="宋体" pitchFamily="2" charset="-122"/>
              </a:defRPr>
            </a:lvl7pPr>
            <a:lvl8pPr marL="3429000" indent="-228600" defTabSz="815975" eaLnBrk="0" fontAlgn="base" hangingPunct="0">
              <a:spcBef>
                <a:spcPct val="0"/>
              </a:spcBef>
              <a:spcAft>
                <a:spcPct val="0"/>
              </a:spcAft>
              <a:defRPr>
                <a:solidFill>
                  <a:schemeClr val="tx1"/>
                </a:solidFill>
                <a:latin typeface="Century Gothic" panose="020B0502020202020204" pitchFamily="34" charset="0"/>
                <a:ea typeface="宋体" pitchFamily="2" charset="-122"/>
              </a:defRPr>
            </a:lvl8pPr>
            <a:lvl9pPr marL="3886200" indent="-228600" defTabSz="815975" eaLnBrk="0" fontAlgn="base" hangingPunct="0">
              <a:spcBef>
                <a:spcPct val="0"/>
              </a:spcBef>
              <a:spcAft>
                <a:spcPct val="0"/>
              </a:spcAft>
              <a:defRPr>
                <a:solidFill>
                  <a:schemeClr val="tx1"/>
                </a:solidFill>
                <a:latin typeface="Century Gothic" panose="020B0502020202020204" pitchFamily="34" charset="0"/>
                <a:ea typeface="宋体" pitchFamily="2" charset="-122"/>
              </a:defRPr>
            </a:lvl9pPr>
          </a:lstStyle>
          <a:p>
            <a:pPr algn="r" eaLnBrk="1" hangingPunct="1">
              <a:lnSpc>
                <a:spcPct val="130000"/>
              </a:lnSpc>
              <a:buFont typeface="Arial" panose="020B0604020202090204" pitchFamily="34" charset="0"/>
              <a:buNone/>
            </a:pPr>
            <a:r>
              <a:rPr lang="zh-CN" altLang="en-US" sz="2800">
                <a:solidFill>
                  <a:srgbClr val="0076A3"/>
                </a:solidFill>
                <a:latin typeface="Arial" panose="020B0604020202090204" pitchFamily="34" charset="0"/>
                <a:ea typeface="微软雅黑" pitchFamily="34" charset="-122"/>
                <a:sym typeface="Arial" panose="020B0604020202090204" pitchFamily="34" charset="0"/>
              </a:rPr>
              <a:t>参与分摊总机构企业所得税</a:t>
            </a:r>
            <a:endParaRPr lang="zh-CN" altLang="en-US" sz="2800">
              <a:solidFill>
                <a:srgbClr val="0076A3"/>
              </a:solidFill>
              <a:latin typeface="Arial" panose="020B0604020202090204" pitchFamily="34" charset="0"/>
              <a:ea typeface="微软雅黑" pitchFamily="34" charset="-122"/>
              <a:sym typeface="Arial" panose="020B0604020202090204" pitchFamily="34" charset="0"/>
            </a:endParaRPr>
          </a:p>
        </p:txBody>
      </p:sp>
      <p:sp>
        <p:nvSpPr>
          <p:cNvPr id="32" name="五边形 31"/>
          <p:cNvSpPr/>
          <p:nvPr/>
        </p:nvSpPr>
        <p:spPr>
          <a:xfrm>
            <a:off x="6361707" y="3986118"/>
            <a:ext cx="5153808" cy="503184"/>
          </a:xfrm>
          <a:prstGeom prst="homePlate">
            <a:avLst/>
          </a:prstGeom>
          <a:solidFill>
            <a:schemeClr val="accent4"/>
          </a:solidFill>
          <a:ln w="12700" cap="flat" cmpd="sng" algn="ctr">
            <a:noFill/>
            <a:prstDash val="solid"/>
            <a:miter lim="800000"/>
          </a:ln>
          <a:effectLst/>
        </p:spPr>
        <p:txBody>
          <a:bodyPr lIns="90991" tIns="45495" rIns="90991" bIns="45495" anchor="ctr"/>
          <a:lstStyle/>
          <a:p>
            <a:pPr fontAlgn="auto">
              <a:spcBef>
                <a:spcPts val="0"/>
              </a:spcBef>
              <a:spcAft>
                <a:spcPts val="0"/>
              </a:spcAft>
              <a:defRPr/>
            </a:pPr>
            <a:r>
              <a:rPr lang="zh-CN" altLang="zh-CN" sz="1880" b="1" dirty="0">
                <a:latin typeface="+mn-ea"/>
                <a:ea typeface="黑体" charset="-122"/>
              </a:rPr>
              <a:t>新设立的二级分支机构</a:t>
            </a:r>
            <a:endParaRPr lang="zh-CN" altLang="en-US" sz="1880" kern="0" dirty="0">
              <a:solidFill>
                <a:sysClr val="window" lastClr="FFFFFF"/>
              </a:solidFill>
              <a:latin typeface="+mn-lt"/>
              <a:ea typeface="+mn-ea"/>
              <a:cs typeface="+mn-ea"/>
              <a:sym typeface="+mn-lt"/>
            </a:endParaRPr>
          </a:p>
        </p:txBody>
      </p:sp>
      <p:sp>
        <p:nvSpPr>
          <p:cNvPr id="2" name="上箭头 1"/>
          <p:cNvSpPr/>
          <p:nvPr/>
        </p:nvSpPr>
        <p:spPr>
          <a:xfrm>
            <a:off x="5763312" y="1525058"/>
            <a:ext cx="133330" cy="46133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012" tIns="45507" rIns="91012" bIns="45507" anchor="ctr"/>
          <a:lstStyle/>
          <a:p>
            <a:pPr algn="ctr">
              <a:defRPr/>
            </a:pPr>
            <a:endParaRPr lang="zh-CN" altLang="en-US" sz="3010" b="1"/>
          </a:p>
        </p:txBody>
      </p:sp>
      <p:sp>
        <p:nvSpPr>
          <p:cNvPr id="35" name="椭圆 34"/>
          <p:cNvSpPr/>
          <p:nvPr/>
        </p:nvSpPr>
        <p:spPr bwMode="auto">
          <a:xfrm>
            <a:off x="5528398" y="3250934"/>
            <a:ext cx="603156" cy="616050"/>
          </a:xfrm>
          <a:prstGeom prst="ellipse">
            <a:avLst/>
          </a:prstGeom>
          <a:solidFill>
            <a:schemeClr val="accent1">
              <a:lumMod val="60000"/>
              <a:lumOff val="40000"/>
            </a:schemeClr>
          </a:solidFill>
          <a:ln w="9525" cap="flat" cmpd="sng" algn="ctr">
            <a:solidFill>
              <a:srgbClr val="F8F8F8"/>
            </a:solidFill>
            <a:prstDash val="solid"/>
            <a:round/>
            <a:headEnd type="none" w="med" len="med"/>
            <a:tailEnd type="none" w="med" len="med"/>
          </a:ln>
          <a:effectLst/>
        </p:spPr>
        <p:txBody>
          <a:bodyPr lIns="121302" tIns="60650" rIns="121302" bIns="60650"/>
          <a:lstStyle/>
          <a:p>
            <a:pPr algn="ctr" defTabSz="725170">
              <a:defRPr/>
            </a:pPr>
            <a:endParaRPr lang="zh-CN" altLang="en-US" sz="1630" b="1" dirty="0">
              <a:latin typeface="+mn-lt"/>
              <a:ea typeface="+mn-ea"/>
              <a:cs typeface="+mn-ea"/>
              <a:sym typeface="+mn-lt"/>
            </a:endParaRPr>
          </a:p>
        </p:txBody>
      </p:sp>
      <p:sp>
        <p:nvSpPr>
          <p:cNvPr id="24593" name="TextBox 2"/>
          <p:cNvSpPr txBox="1">
            <a:spLocks noChangeArrowheads="1"/>
          </p:cNvSpPr>
          <p:nvPr/>
        </p:nvSpPr>
        <p:spPr bwMode="auto">
          <a:xfrm>
            <a:off x="5528398" y="3327745"/>
            <a:ext cx="672994" cy="1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2" tIns="45507" rIns="91012" bIns="45507">
            <a:spAutoFit/>
          </a:bodyPr>
          <a:lstStyle>
            <a:lvl1pPr eaLnBrk="0" hangingPunct="0">
              <a:defRPr>
                <a:solidFill>
                  <a:schemeClr val="tx1"/>
                </a:solidFill>
                <a:latin typeface="Century Gothic" panose="020B0502020202020204" pitchFamily="34" charset="0"/>
                <a:ea typeface="宋体" pitchFamily="2" charset="-122"/>
              </a:defRPr>
            </a:lvl1pPr>
            <a:lvl2pPr marL="742950" indent="-285750" eaLnBrk="0" hangingPunct="0">
              <a:defRPr>
                <a:solidFill>
                  <a:schemeClr val="tx1"/>
                </a:solidFill>
                <a:latin typeface="Century Gothic" panose="020B0502020202020204" pitchFamily="34" charset="0"/>
                <a:ea typeface="宋体" pitchFamily="2" charset="-122"/>
              </a:defRPr>
            </a:lvl2pPr>
            <a:lvl3pPr marL="1143000" indent="-228600" eaLnBrk="0" hangingPunct="0">
              <a:defRPr>
                <a:solidFill>
                  <a:schemeClr val="tx1"/>
                </a:solidFill>
                <a:latin typeface="Century Gothic" panose="020B0502020202020204" pitchFamily="34" charset="0"/>
                <a:ea typeface="宋体" pitchFamily="2" charset="-122"/>
              </a:defRPr>
            </a:lvl3pPr>
            <a:lvl4pPr marL="1600200" indent="-228600" eaLnBrk="0" hangingPunct="0">
              <a:defRPr>
                <a:solidFill>
                  <a:schemeClr val="tx1"/>
                </a:solidFill>
                <a:latin typeface="Century Gothic" panose="020B0502020202020204" pitchFamily="34" charset="0"/>
                <a:ea typeface="宋体" pitchFamily="2" charset="-122"/>
              </a:defRPr>
            </a:lvl4pPr>
            <a:lvl5pPr marL="2057400" indent="-228600" eaLnBrk="0" hangingPunct="0">
              <a:defRPr>
                <a:solidFill>
                  <a:schemeClr val="tx1"/>
                </a:solidFill>
                <a:latin typeface="Century Gothic" panose="020B0502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9pPr>
          </a:lstStyle>
          <a:p>
            <a:pPr algn="ctr" eaLnBrk="1" hangingPunct="1">
              <a:buFont typeface="Arial" panose="020B0604020202090204" pitchFamily="34" charset="0"/>
              <a:buNone/>
            </a:pPr>
            <a:r>
              <a:rPr lang="en-US" altLang="zh-CN" sz="125">
                <a:solidFill>
                  <a:schemeClr val="bg1"/>
                </a:solidFill>
                <a:latin typeface="Arial" panose="020B0604020202090204" pitchFamily="34" charset="0"/>
                <a:ea typeface="黑体" charset="-122"/>
              </a:rPr>
              <a:t>VS</a:t>
            </a:r>
            <a:endParaRPr lang="zh-CN" altLang="en-US" sz="125">
              <a:solidFill>
                <a:schemeClr val="bg1"/>
              </a:solidFill>
              <a:latin typeface="Arial" panose="020B0604020202090204" pitchFamily="34" charset="0"/>
              <a:ea typeface="黑体" charset="-122"/>
            </a:endParaRPr>
          </a:p>
        </p:txBody>
      </p:sp>
      <p:sp>
        <p:nvSpPr>
          <p:cNvPr id="24594" name="文本占位符 1"/>
          <p:cNvSpPr txBox="1"/>
          <p:nvPr/>
        </p:nvSpPr>
        <p:spPr bwMode="auto">
          <a:xfrm>
            <a:off x="1331705" y="821226"/>
            <a:ext cx="7022003" cy="52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012" tIns="45507" rIns="91012" bIns="45507"/>
          <a:lstStyle>
            <a:lvl1pPr eaLnBrk="0" hangingPunct="0">
              <a:defRPr>
                <a:solidFill>
                  <a:schemeClr val="tx1"/>
                </a:solidFill>
                <a:latin typeface="Century Gothic" panose="020B0502020202020204" pitchFamily="34" charset="0"/>
                <a:ea typeface="宋体" pitchFamily="2" charset="-122"/>
              </a:defRPr>
            </a:lvl1pPr>
            <a:lvl2pPr marL="685800" indent="-228600" eaLnBrk="0" hangingPunct="0">
              <a:defRPr>
                <a:solidFill>
                  <a:schemeClr val="tx1"/>
                </a:solidFill>
                <a:latin typeface="Century Gothic" panose="020B0502020202020204" pitchFamily="34" charset="0"/>
                <a:ea typeface="宋体" pitchFamily="2" charset="-122"/>
              </a:defRPr>
            </a:lvl2pPr>
            <a:lvl3pPr marL="1143000" indent="-228600" eaLnBrk="0" hangingPunct="0">
              <a:defRPr>
                <a:solidFill>
                  <a:schemeClr val="tx1"/>
                </a:solidFill>
                <a:latin typeface="Century Gothic" panose="020B0502020202020204" pitchFamily="34" charset="0"/>
                <a:ea typeface="宋体" pitchFamily="2" charset="-122"/>
              </a:defRPr>
            </a:lvl3pPr>
            <a:lvl4pPr marL="1600200" indent="-228600" eaLnBrk="0" hangingPunct="0">
              <a:defRPr>
                <a:solidFill>
                  <a:schemeClr val="tx1"/>
                </a:solidFill>
                <a:latin typeface="Century Gothic" panose="020B0502020202020204" pitchFamily="34" charset="0"/>
                <a:ea typeface="宋体" pitchFamily="2" charset="-122"/>
              </a:defRPr>
            </a:lvl4pPr>
            <a:lvl5pPr marL="2057400" indent="-228600" eaLnBrk="0" hangingPunct="0">
              <a:defRPr>
                <a:solidFill>
                  <a:schemeClr val="tx1"/>
                </a:solidFill>
                <a:latin typeface="Century Gothic" panose="020B0502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9pPr>
          </a:lstStyle>
          <a:p>
            <a:pPr eaLnBrk="1" hangingPunct="1">
              <a:lnSpc>
                <a:spcPct val="90000"/>
              </a:lnSpc>
              <a:spcBef>
                <a:spcPts val="795"/>
              </a:spcBef>
            </a:pPr>
            <a:r>
              <a:rPr lang="zh-CN" altLang="en-US" sz="3135" b="1" dirty="0">
                <a:solidFill>
                  <a:srgbClr val="0070C0"/>
                </a:solidFill>
                <a:latin typeface="微软雅黑" pitchFamily="34" charset="-122"/>
                <a:ea typeface="微软雅黑" pitchFamily="34" charset="-122"/>
                <a:sym typeface="+mn-ea"/>
              </a:rPr>
              <a:t>汇总纳税企业所得税征收管理</a:t>
            </a:r>
            <a:endParaRPr lang="zh-CN" altLang="en-US" sz="3135" b="1">
              <a:solidFill>
                <a:srgbClr val="595959"/>
              </a:solidFill>
              <a:latin typeface="微软雅黑" pitchFamily="34" charset="-122"/>
              <a:ea typeface="微软雅黑" pitchFamily="34" charset="-122"/>
            </a:endParaRPr>
          </a:p>
        </p:txBody>
      </p:sp>
      <p:sp>
        <p:nvSpPr>
          <p:cNvPr id="24" name="五边形 23"/>
          <p:cNvSpPr/>
          <p:nvPr/>
        </p:nvSpPr>
        <p:spPr>
          <a:xfrm flipH="1">
            <a:off x="944415" y="2181767"/>
            <a:ext cx="4423671" cy="1026748"/>
          </a:xfrm>
          <a:prstGeom prst="homePlate">
            <a:avLst/>
          </a:prstGeom>
          <a:solidFill>
            <a:srgbClr val="7EB1BF"/>
          </a:solidFill>
          <a:ln w="12700" cap="flat" cmpd="sng" algn="ctr">
            <a:noFill/>
            <a:prstDash val="solid"/>
            <a:miter lim="800000"/>
          </a:ln>
          <a:effectLst/>
        </p:spPr>
        <p:txBody>
          <a:bodyPr lIns="90991" tIns="45495" rIns="90991" bIns="45495" anchor="ctr"/>
          <a:lstStyle/>
          <a:p>
            <a:pPr algn="ctr" fontAlgn="auto">
              <a:spcBef>
                <a:spcPts val="0"/>
              </a:spcBef>
              <a:spcAft>
                <a:spcPts val="0"/>
              </a:spcAft>
              <a:defRPr/>
            </a:pPr>
            <a:r>
              <a:rPr lang="zh-CN" altLang="en-US" sz="2760" dirty="0">
                <a:solidFill>
                  <a:schemeClr val="bg1"/>
                </a:solidFill>
                <a:latin typeface="+mn-ea"/>
                <a:ea typeface="黑体" charset="-122"/>
              </a:rPr>
              <a:t>二级</a:t>
            </a:r>
            <a:r>
              <a:rPr lang="zh-CN" altLang="zh-CN" sz="2760" dirty="0">
                <a:solidFill>
                  <a:schemeClr val="bg1"/>
                </a:solidFill>
                <a:latin typeface="+mn-ea"/>
                <a:ea typeface="黑体" charset="-122"/>
              </a:rPr>
              <a:t>分支机构</a:t>
            </a:r>
            <a:endParaRPr lang="zh-CN" altLang="en-US" sz="2760" kern="0" dirty="0">
              <a:solidFill>
                <a:schemeClr val="bg1"/>
              </a:solidFill>
              <a:latin typeface="+mn-lt"/>
              <a:ea typeface="+mn-ea"/>
              <a:cs typeface="+mn-ea"/>
              <a:sym typeface="+mn-lt"/>
            </a:endParaRPr>
          </a:p>
        </p:txBody>
      </p:sp>
      <p:sp>
        <p:nvSpPr>
          <p:cNvPr id="25" name="五边形 24"/>
          <p:cNvSpPr/>
          <p:nvPr/>
        </p:nvSpPr>
        <p:spPr>
          <a:xfrm flipH="1">
            <a:off x="944414" y="4631950"/>
            <a:ext cx="4449067" cy="1152151"/>
          </a:xfrm>
          <a:prstGeom prst="homePlate">
            <a:avLst>
              <a:gd name="adj" fmla="val 30069"/>
            </a:avLst>
          </a:prstGeom>
          <a:solidFill>
            <a:schemeClr val="accent1"/>
          </a:solidFill>
          <a:ln w="12700" cap="flat" cmpd="sng" algn="ctr">
            <a:noFill/>
            <a:prstDash val="solid"/>
            <a:miter lim="800000"/>
          </a:ln>
          <a:effectLst/>
        </p:spPr>
        <p:txBody>
          <a:bodyPr lIns="90991" tIns="45495" rIns="90991" bIns="45495" anchor="ctr"/>
          <a:lstStyle/>
          <a:p>
            <a:pPr algn="ctr" fontAlgn="auto">
              <a:spcBef>
                <a:spcPts val="0"/>
              </a:spcBef>
              <a:spcAft>
                <a:spcPts val="0"/>
              </a:spcAft>
              <a:defRPr/>
            </a:pPr>
            <a:r>
              <a:rPr lang="zh-CN" altLang="zh-CN" sz="2760" dirty="0">
                <a:solidFill>
                  <a:schemeClr val="bg1"/>
                </a:solidFill>
                <a:latin typeface="+mj-ea"/>
                <a:ea typeface="黑体" charset="-122"/>
              </a:rPr>
              <a:t>独立生产经营部门</a:t>
            </a:r>
            <a:endParaRPr lang="zh-CN" altLang="en-US" sz="2760" kern="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5457006" y="1573726"/>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17" name="组合 16"/>
          <p:cNvGrpSpPr/>
          <p:nvPr/>
        </p:nvGrpSpPr>
        <p:grpSpPr>
          <a:xfrm>
            <a:off x="6339097" y="1573726"/>
            <a:ext cx="3744416" cy="511504"/>
            <a:chOff x="6339097" y="1573726"/>
            <a:chExt cx="3744416" cy="511504"/>
          </a:xfrm>
        </p:grpSpPr>
        <p:sp>
          <p:nvSpPr>
            <p:cNvPr id="18" name="圆角矩形 17"/>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723350" y="1614014"/>
              <a:ext cx="2653074" cy="429260"/>
            </a:xfrm>
            <a:prstGeom prst="rect">
              <a:avLst/>
            </a:prstGeom>
          </p:spPr>
          <p:txBody>
            <a:bodyPr wrap="square" lIns="121960" tIns="60980" rIns="121960" bIns="60980">
              <a:spAutoFit/>
            </a:bodyPr>
            <a:lstStyle/>
            <a:p>
              <a:pPr defTabSz="1216660" fontAlgn="auto">
                <a:spcBef>
                  <a:spcPct val="20000"/>
                </a:spcBef>
                <a:spcAft>
                  <a:spcPts val="0"/>
                </a:spcAft>
                <a:defRPr/>
              </a:pPr>
              <a:r>
                <a:rPr lang="en-US" altLang="zh-CN" sz="2000" b="1" dirty="0">
                  <a:solidFill>
                    <a:schemeClr val="bg1"/>
                  </a:solidFill>
                  <a:cs typeface="+mn-ea"/>
                  <a:sym typeface="+mn-lt"/>
                </a:rPr>
                <a:t>2023</a:t>
              </a:r>
              <a:r>
                <a:rPr lang="zh-CN" altLang="en-US" sz="2000" b="1" dirty="0">
                  <a:solidFill>
                    <a:schemeClr val="bg1"/>
                  </a:solidFill>
                  <a:cs typeface="+mn-ea"/>
                  <a:sym typeface="+mn-lt"/>
                </a:rPr>
                <a:t>年度政策梳理</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0" name="圆角矩形 19"/>
          <p:cNvSpPr/>
          <p:nvPr/>
        </p:nvSpPr>
        <p:spPr>
          <a:xfrm>
            <a:off x="5457006" y="2410178"/>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1" name="组合 20"/>
          <p:cNvGrpSpPr/>
          <p:nvPr/>
        </p:nvGrpSpPr>
        <p:grpSpPr>
          <a:xfrm>
            <a:off x="6315199" y="2410178"/>
            <a:ext cx="3792855" cy="511504"/>
            <a:chOff x="6315199" y="2410178"/>
            <a:chExt cx="3792855" cy="511504"/>
          </a:xfrm>
        </p:grpSpPr>
        <p:sp>
          <p:nvSpPr>
            <p:cNvPr id="22" name="圆角矩形 21"/>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519669" y="2450183"/>
              <a:ext cx="3588385"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lt"/>
                </a:rPr>
                <a:t>2023</a:t>
              </a:r>
              <a:r>
                <a:rPr lang="zh-CN" altLang="en-US" sz="2000" b="1" dirty="0">
                  <a:solidFill>
                    <a:schemeClr val="bg1"/>
                  </a:solidFill>
                  <a:cs typeface="+mn-ea"/>
                  <a:sym typeface="+mn-lt"/>
                </a:rPr>
                <a:t>年度汇缴</a:t>
              </a:r>
              <a:r>
                <a:rPr lang="zh-CN" altLang="en-US" sz="2000" b="1" dirty="0">
                  <a:solidFill>
                    <a:schemeClr val="bg1"/>
                  </a:solidFill>
                  <a:cs typeface="+mn-ea"/>
                  <a:sym typeface="+mn-lt"/>
                </a:rPr>
                <a:t>常用政策讲解</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4" name="圆角矩形 23"/>
          <p:cNvSpPr/>
          <p:nvPr/>
        </p:nvSpPr>
        <p:spPr>
          <a:xfrm>
            <a:off x="5457006" y="3296031"/>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5" name="组合 24"/>
          <p:cNvGrpSpPr/>
          <p:nvPr/>
        </p:nvGrpSpPr>
        <p:grpSpPr>
          <a:xfrm>
            <a:off x="6382912" y="3296031"/>
            <a:ext cx="3744416" cy="511504"/>
            <a:chOff x="6339097" y="3296031"/>
            <a:chExt cx="3744416" cy="511504"/>
          </a:xfrm>
        </p:grpSpPr>
        <p:sp>
          <p:nvSpPr>
            <p:cNvPr id="26" name="圆角矩形 2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389262" y="3336036"/>
              <a:ext cx="3611880"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lt"/>
                </a:rPr>
                <a:t>     </a:t>
              </a:r>
              <a:r>
                <a:rPr lang="zh-CN" altLang="en-US" sz="2000" b="1" dirty="0">
                  <a:solidFill>
                    <a:schemeClr val="bg1"/>
                  </a:solidFill>
                  <a:cs typeface="+mn-ea"/>
                  <a:sym typeface="+mn-lt"/>
                </a:rPr>
                <a:t>延续性政策</a:t>
              </a:r>
              <a:r>
                <a:rPr lang="zh-CN" altLang="en-US" sz="2000" b="1" dirty="0">
                  <a:solidFill>
                    <a:schemeClr val="bg1"/>
                  </a:solidFill>
                  <a:cs typeface="+mn-ea"/>
                  <a:sym typeface="+mn-lt"/>
                </a:rPr>
                <a:t>讲解</a:t>
              </a:r>
              <a:endParaRPr lang="zh-CN" altLang="en-US" sz="2000" b="1" dirty="0">
                <a:solidFill>
                  <a:schemeClr val="bg1"/>
                </a:solidFill>
                <a:cs typeface="+mn-ea"/>
                <a:sym typeface="+mn-lt"/>
              </a:endParaRPr>
            </a:p>
          </p:txBody>
        </p:sp>
      </p:grpSp>
      <p:sp>
        <p:nvSpPr>
          <p:cNvPr id="28" name="圆角矩形 27"/>
          <p:cNvSpPr/>
          <p:nvPr/>
        </p:nvSpPr>
        <p:spPr>
          <a:xfrm>
            <a:off x="5457006" y="418090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9" name="组合 28"/>
          <p:cNvGrpSpPr/>
          <p:nvPr/>
        </p:nvGrpSpPr>
        <p:grpSpPr>
          <a:xfrm>
            <a:off x="6314967" y="4077398"/>
            <a:ext cx="3924935" cy="511504"/>
            <a:chOff x="6290837" y="4180903"/>
            <a:chExt cx="3924935" cy="511504"/>
          </a:xfrm>
        </p:grpSpPr>
        <p:sp>
          <p:nvSpPr>
            <p:cNvPr id="30" name="圆角矩形 2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1" name="矩形 30"/>
            <p:cNvSpPr/>
            <p:nvPr/>
          </p:nvSpPr>
          <p:spPr>
            <a:xfrm>
              <a:off x="6290837" y="4222178"/>
              <a:ext cx="3924935"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ea"/>
                </a:rPr>
                <a:t>      </a:t>
              </a:r>
              <a:r>
                <a:rPr lang="zh-CN" altLang="en-US" sz="2000" b="1" dirty="0">
                  <a:solidFill>
                    <a:schemeClr val="bg1"/>
                  </a:solidFill>
                  <a:cs typeface="+mn-ea"/>
                  <a:sym typeface="+mn-ea"/>
                </a:rPr>
                <a:t>重点表单填报</a:t>
              </a:r>
              <a:r>
                <a:rPr lang="zh-CN" altLang="en-US" sz="2000" b="1" dirty="0">
                  <a:solidFill>
                    <a:schemeClr val="bg1"/>
                  </a:solidFill>
                  <a:cs typeface="+mn-ea"/>
                  <a:sym typeface="+mn-ea"/>
                </a:rPr>
                <a:t>讲解</a:t>
              </a:r>
              <a:endParaRPr lang="zh-CN" altLang="en-US" sz="2000" b="1" dirty="0">
                <a:solidFill>
                  <a:schemeClr val="bg1"/>
                </a:solidFill>
                <a:latin typeface="黑体" charset="-122"/>
                <a:ea typeface="黑体" charset="-122"/>
                <a:cs typeface="黑体" charset="-122"/>
                <a:sym typeface="+mn-ea"/>
              </a:endParaRPr>
            </a:p>
          </p:txBody>
        </p:sp>
      </p:grpSp>
      <p:sp>
        <p:nvSpPr>
          <p:cNvPr id="36" name="矩形 35"/>
          <p:cNvSpPr/>
          <p:nvPr/>
        </p:nvSpPr>
        <p:spPr>
          <a:xfrm>
            <a:off x="-106934" y="0"/>
            <a:ext cx="3469805" cy="6859587"/>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TextBox 36"/>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a:solidFill>
                  <a:schemeClr val="bg1"/>
                </a:solidFill>
                <a:latin typeface="微软雅黑" pitchFamily="34" charset="-122"/>
                <a:ea typeface="微软雅黑" pitchFamily="34" charset="-122"/>
              </a:rPr>
              <a:t>目录 </a:t>
            </a:r>
            <a:endParaRPr lang="en-US" altLang="zh-CN" sz="4800" b="1" spc="200" dirty="0">
              <a:solidFill>
                <a:schemeClr val="bg1"/>
              </a:solidFill>
              <a:latin typeface="微软雅黑" pitchFamily="34" charset="-122"/>
              <a:ea typeface="微软雅黑" pitchFamily="34" charset="-122"/>
            </a:endParaRPr>
          </a:p>
          <a:p>
            <a:pPr algn="r">
              <a:defRPr/>
            </a:pPr>
            <a:r>
              <a:rPr lang="en-US" altLang="zh-CN" sz="3200" b="1" dirty="0">
                <a:solidFill>
                  <a:schemeClr val="bg1"/>
                </a:solidFill>
                <a:latin typeface="微软雅黑" pitchFamily="34" charset="-122"/>
                <a:ea typeface="微软雅黑" pitchFamily="34" charset="-122"/>
              </a:rPr>
              <a:t>CONTENTS</a:t>
            </a:r>
            <a:endParaRPr lang="zh-CN" altLang="en-US" sz="3200" b="1" dirty="0">
              <a:solidFill>
                <a:schemeClr val="bg1"/>
              </a:solidFill>
              <a:latin typeface="微软雅黑" pitchFamily="34" charset="-122"/>
              <a:ea typeface="微软雅黑" pitchFamily="34" charset="-122"/>
            </a:endParaRPr>
          </a:p>
        </p:txBody>
      </p:sp>
      <p:sp>
        <p:nvSpPr>
          <p:cNvPr id="38" name="下箭头 37"/>
          <p:cNvSpPr/>
          <p:nvPr/>
        </p:nvSpPr>
        <p:spPr>
          <a:xfrm rot="16200000">
            <a:off x="4278849" y="1505704"/>
            <a:ext cx="576064" cy="679828"/>
          </a:xfrm>
          <a:prstGeom prst="down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3665" y="335272"/>
            <a:ext cx="3208655" cy="485140"/>
          </a:xfrm>
          <a:prstGeom prst="rect">
            <a:avLst/>
          </a:prstGeom>
        </p:spPr>
        <p:txBody>
          <a:bodyPr wrap="none" lIns="75650" tIns="37826" rIns="75650" bIns="37826">
            <a:spAutoFit/>
          </a:bodyPr>
          <a:lstStyle/>
          <a:p>
            <a:pPr algn="ctr"/>
            <a:r>
              <a:rPr lang="zh-CN" altLang="en-US" sz="2665" b="1" dirty="0">
                <a:solidFill>
                  <a:schemeClr val="accent1">
                    <a:lumMod val="75000"/>
                  </a:schemeClr>
                </a:solidFill>
                <a:latin typeface="微软雅黑" pitchFamily="34" charset="-122"/>
              </a:rPr>
              <a:t>企业所得税热点问答</a:t>
            </a:r>
            <a:endParaRPr lang="zh-CN" altLang="en-US" sz="2665" b="1" dirty="0">
              <a:solidFill>
                <a:schemeClr val="accent1">
                  <a:lumMod val="75000"/>
                </a:schemeClr>
              </a:solidFill>
              <a:latin typeface="微软雅黑" pitchFamily="34" charset="-122"/>
            </a:endParaRPr>
          </a:p>
        </p:txBody>
      </p:sp>
      <p:sp>
        <p:nvSpPr>
          <p:cNvPr id="3" name="矩形 2"/>
          <p:cNvSpPr/>
          <p:nvPr/>
        </p:nvSpPr>
        <p:spPr>
          <a:xfrm>
            <a:off x="110049" y="1179547"/>
            <a:ext cx="11873491" cy="5565775"/>
          </a:xfrm>
          <a:prstGeom prst="rect">
            <a:avLst/>
          </a:prstGeom>
        </p:spPr>
        <p:txBody>
          <a:bodyPr wrap="square" lIns="75650" tIns="37826" rIns="75650" bIns="37826">
            <a:spAutoFit/>
          </a:bodyPr>
          <a:lstStyle/>
          <a:p>
            <a:pPr indent="221615" algn="just">
              <a:lnSpc>
                <a:spcPct val="150000"/>
              </a:lnSpc>
            </a:pPr>
            <a:r>
              <a:rPr lang="zh-CN" altLang="en-US" sz="2400" b="1" kern="0" dirty="0">
                <a:solidFill>
                  <a:schemeClr val="tx1"/>
                </a:solidFill>
                <a:latin typeface="微软雅黑" pitchFamily="34" charset="-122"/>
              </a:rPr>
              <a:t>总分公司如何准确进行所得税分配的操作？</a:t>
            </a:r>
            <a:endParaRPr lang="zh-CN" altLang="en-US" sz="2135" b="1" kern="0" dirty="0">
              <a:solidFill>
                <a:schemeClr val="tx1"/>
              </a:solidFill>
              <a:latin typeface="微软雅黑" pitchFamily="34" charset="-122"/>
            </a:endParaRPr>
          </a:p>
          <a:p>
            <a:pPr indent="221615" algn="just">
              <a:lnSpc>
                <a:spcPct val="150000"/>
              </a:lnSpc>
            </a:pPr>
            <a:r>
              <a:rPr lang="en-US" altLang="zh-CN" sz="2135" b="1" kern="0" dirty="0">
                <a:solidFill>
                  <a:srgbClr val="0070C0"/>
                </a:solidFill>
                <a:latin typeface="微软雅黑" pitchFamily="34" charset="-122"/>
              </a:rPr>
              <a:t> </a:t>
            </a:r>
            <a:r>
              <a:rPr lang="zh-CN" altLang="en-US" sz="2135" b="1" kern="0" dirty="0">
                <a:solidFill>
                  <a:srgbClr val="FF0000"/>
                </a:solidFill>
                <a:latin typeface="微软雅黑" pitchFamily="34" charset="-122"/>
              </a:rPr>
              <a:t>政策依据：</a:t>
            </a:r>
            <a:r>
              <a:rPr lang="zh-CN" altLang="en-US" sz="2135" b="1" kern="0" dirty="0">
                <a:solidFill>
                  <a:srgbClr val="0070C0"/>
                </a:solidFill>
                <a:latin typeface="微软雅黑" pitchFamily="34" charset="-122"/>
              </a:rPr>
              <a:t>国家税务总局关于印发《跨地区经营汇总纳税企业所得税征收管理办法》的公告（2012 年 第 57 号）</a:t>
            </a:r>
            <a:endParaRPr lang="zh-CN" altLang="en-US" sz="2135" b="1" kern="0" dirty="0">
              <a:solidFill>
                <a:srgbClr val="0070C0"/>
              </a:solidFill>
              <a:latin typeface="微软雅黑" pitchFamily="34" charset="-122"/>
            </a:endParaRPr>
          </a:p>
          <a:p>
            <a:pPr indent="221615" algn="just">
              <a:lnSpc>
                <a:spcPct val="150000"/>
              </a:lnSpc>
            </a:pPr>
            <a:r>
              <a:rPr lang="en-US" altLang="zh-CN" sz="2135" b="1" kern="0" dirty="0">
                <a:solidFill>
                  <a:srgbClr val="0070C0"/>
                </a:solidFill>
                <a:latin typeface="微软雅黑" pitchFamily="34" charset="-122"/>
              </a:rPr>
              <a:t>1.</a:t>
            </a:r>
            <a:r>
              <a:rPr lang="zh-CN" altLang="en-US" sz="2135" b="1" kern="0" dirty="0">
                <a:solidFill>
                  <a:srgbClr val="0070C0"/>
                </a:solidFill>
                <a:latin typeface="微软雅黑" pitchFamily="34" charset="-122"/>
              </a:rPr>
              <a:t>总机构和</a:t>
            </a:r>
            <a:r>
              <a:rPr lang="zh-CN" altLang="en-US" sz="2135" b="1" kern="0" dirty="0">
                <a:solidFill>
                  <a:srgbClr val="FF0000"/>
                </a:solidFill>
                <a:latin typeface="微软雅黑" pitchFamily="34" charset="-122"/>
              </a:rPr>
              <a:t>具有主体生产经营职能的二级分支机构</a:t>
            </a:r>
            <a:r>
              <a:rPr lang="zh-CN" altLang="en-US" sz="2135" b="1" kern="0" dirty="0">
                <a:solidFill>
                  <a:srgbClr val="0070C0"/>
                </a:solidFill>
                <a:latin typeface="微软雅黑" pitchFamily="34" charset="-122"/>
              </a:rPr>
              <a:t>，就地分摊缴纳企业所得税；</a:t>
            </a:r>
            <a:endParaRPr lang="zh-CN" altLang="en-US" sz="2135" b="1" kern="0" dirty="0">
              <a:solidFill>
                <a:srgbClr val="0070C0"/>
              </a:solidFill>
              <a:latin typeface="微软雅黑" pitchFamily="34" charset="-122"/>
            </a:endParaRPr>
          </a:p>
          <a:p>
            <a:pPr indent="221615" algn="just">
              <a:lnSpc>
                <a:spcPct val="150000"/>
              </a:lnSpc>
            </a:pPr>
            <a:r>
              <a:rPr lang="en-US" altLang="zh-CN" sz="2135" b="1" kern="0" dirty="0">
                <a:solidFill>
                  <a:srgbClr val="0070C0"/>
                </a:solidFill>
                <a:latin typeface="微软雅黑" pitchFamily="34" charset="-122"/>
              </a:rPr>
              <a:t>2.</a:t>
            </a:r>
            <a:r>
              <a:rPr lang="zh-CN" altLang="en-US" sz="2135" b="1" kern="0" dirty="0">
                <a:solidFill>
                  <a:srgbClr val="0070C0"/>
                </a:solidFill>
                <a:latin typeface="微软雅黑" pitchFamily="34" charset="-122"/>
              </a:rPr>
              <a:t>总机构设立</a:t>
            </a:r>
            <a:r>
              <a:rPr lang="zh-CN" altLang="en-US" sz="2135" b="1" kern="0" dirty="0">
                <a:solidFill>
                  <a:srgbClr val="FF0000"/>
                </a:solidFill>
                <a:latin typeface="微软雅黑" pitchFamily="34" charset="-122"/>
              </a:rPr>
              <a:t>具有主体生产经营职能的部门</a:t>
            </a:r>
            <a:r>
              <a:rPr lang="zh-CN" altLang="en-US" sz="2135" b="1" kern="0" dirty="0">
                <a:solidFill>
                  <a:srgbClr val="0070C0"/>
                </a:solidFill>
                <a:latin typeface="微软雅黑" pitchFamily="34" charset="-122"/>
              </a:rPr>
              <a:t>，且该部门的营业收入、职工薪酬和资产总额与管理职能部门分开核算的，可按本办法规定计算分摊并就地缴纳企业所得税；</a:t>
            </a:r>
            <a:endParaRPr lang="zh-CN" altLang="en-US" sz="2135" b="1" kern="0" dirty="0">
              <a:solidFill>
                <a:srgbClr val="0070C0"/>
              </a:solidFill>
              <a:latin typeface="微软雅黑" pitchFamily="34" charset="-122"/>
            </a:endParaRPr>
          </a:p>
          <a:p>
            <a:pPr indent="221615" algn="just">
              <a:lnSpc>
                <a:spcPct val="150000"/>
              </a:lnSpc>
            </a:pPr>
            <a:r>
              <a:rPr lang="en-US" altLang="zh-CN" sz="2135" b="1" kern="0" dirty="0">
                <a:solidFill>
                  <a:srgbClr val="0070C0"/>
                </a:solidFill>
                <a:latin typeface="微软雅黑" pitchFamily="34" charset="-122"/>
              </a:rPr>
              <a:t>3.总机构应按照上年度分支机构的</a:t>
            </a:r>
            <a:r>
              <a:rPr lang="en-US" altLang="zh-CN" sz="2135" b="1" kern="0" dirty="0">
                <a:solidFill>
                  <a:srgbClr val="FF0000"/>
                </a:solidFill>
                <a:latin typeface="微软雅黑" pitchFamily="34" charset="-122"/>
              </a:rPr>
              <a:t>营业收入、职工薪酬和资产总额</a:t>
            </a:r>
            <a:r>
              <a:rPr lang="en-US" altLang="zh-CN" sz="2135" b="1" kern="0" dirty="0">
                <a:solidFill>
                  <a:srgbClr val="0070C0"/>
                </a:solidFill>
                <a:latin typeface="微软雅黑" pitchFamily="34" charset="-122"/>
              </a:rPr>
              <a:t>三个因素计算各分支机构分摊所得税款的比例；三级及以下分支机构，其营业收入、职工薪酬和资产总额统一计入二级分支机构；三因素的权重依次为0.35、0.35、0.30</a:t>
            </a:r>
            <a:r>
              <a:rPr lang="zh-CN" altLang="en-US" sz="2135" b="1" kern="0" dirty="0">
                <a:solidFill>
                  <a:srgbClr val="0070C0"/>
                </a:solidFill>
                <a:latin typeface="微软雅黑" pitchFamily="34" charset="-122"/>
              </a:rPr>
              <a:t>；</a:t>
            </a:r>
            <a:endParaRPr lang="en-US" altLang="zh-CN" sz="2135" b="1" kern="0" dirty="0">
              <a:solidFill>
                <a:srgbClr val="0070C0"/>
              </a:solidFill>
              <a:latin typeface="微软雅黑" pitchFamily="34" charset="-122"/>
            </a:endParaRPr>
          </a:p>
          <a:p>
            <a:pPr indent="221615" algn="just">
              <a:lnSpc>
                <a:spcPct val="150000"/>
              </a:lnSpc>
            </a:pPr>
            <a:r>
              <a:rPr lang="zh-CN" altLang="en-US" sz="2135" b="1" kern="0" dirty="0">
                <a:solidFill>
                  <a:srgbClr val="FF0000"/>
                </a:solidFill>
                <a:latin typeface="微软雅黑" pitchFamily="34" charset="-122"/>
              </a:rPr>
              <a:t>（注意风险点：分支机构、生产部门应分摊企业所得税未分摊；分摊比例不合理）</a:t>
            </a:r>
            <a:endParaRPr lang="zh-CN" altLang="en-US" sz="2135" b="1" kern="0" dirty="0">
              <a:solidFill>
                <a:srgbClr val="FF0000"/>
              </a:solidFill>
              <a:latin typeface="微软雅黑" pitchFamily="34" charset="-122"/>
            </a:endParaRPr>
          </a:p>
          <a:p>
            <a:pPr indent="221615" algn="just">
              <a:lnSpc>
                <a:spcPct val="150000"/>
              </a:lnSpc>
            </a:pPr>
            <a:endParaRPr lang="zh-CN" altLang="en-US" sz="2135" b="1" kern="0" dirty="0">
              <a:solidFill>
                <a:srgbClr val="FF0000"/>
              </a:solidFill>
              <a:latin typeface="微软雅黑" pitchFamily="3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文本占位符 1"/>
          <p:cNvSpPr txBox="1"/>
          <p:nvPr/>
        </p:nvSpPr>
        <p:spPr bwMode="auto">
          <a:xfrm>
            <a:off x="1630211" y="335470"/>
            <a:ext cx="5675597" cy="52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012" tIns="45507" rIns="91012" bIns="45507" anchor="ctr"/>
          <a:lstStyle>
            <a:lvl1pPr eaLnBrk="0" hangingPunct="0">
              <a:defRPr>
                <a:solidFill>
                  <a:schemeClr val="tx1"/>
                </a:solidFill>
                <a:latin typeface="Century Gothic" panose="020B0502020202020204" pitchFamily="34" charset="0"/>
                <a:ea typeface="宋体" pitchFamily="2" charset="-122"/>
              </a:defRPr>
            </a:lvl1pPr>
            <a:lvl2pPr marL="685800" indent="-228600" eaLnBrk="0" hangingPunct="0">
              <a:defRPr>
                <a:solidFill>
                  <a:schemeClr val="tx1"/>
                </a:solidFill>
                <a:latin typeface="Century Gothic" panose="020B0502020202020204" pitchFamily="34" charset="0"/>
                <a:ea typeface="宋体" pitchFamily="2" charset="-122"/>
              </a:defRPr>
            </a:lvl2pPr>
            <a:lvl3pPr marL="1143000" indent="-228600" eaLnBrk="0" hangingPunct="0">
              <a:defRPr>
                <a:solidFill>
                  <a:schemeClr val="tx1"/>
                </a:solidFill>
                <a:latin typeface="Century Gothic" panose="020B0502020202020204" pitchFamily="34" charset="0"/>
                <a:ea typeface="宋体" pitchFamily="2" charset="-122"/>
              </a:defRPr>
            </a:lvl3pPr>
            <a:lvl4pPr marL="1600200" indent="-228600" eaLnBrk="0" hangingPunct="0">
              <a:defRPr>
                <a:solidFill>
                  <a:schemeClr val="tx1"/>
                </a:solidFill>
                <a:latin typeface="Century Gothic" panose="020B0502020202020204" pitchFamily="34" charset="0"/>
                <a:ea typeface="宋体" pitchFamily="2" charset="-122"/>
              </a:defRPr>
            </a:lvl4pPr>
            <a:lvl5pPr marL="2057400" indent="-228600" eaLnBrk="0" hangingPunct="0">
              <a:defRPr>
                <a:solidFill>
                  <a:schemeClr val="tx1"/>
                </a:solidFill>
                <a:latin typeface="Century Gothic" panose="020B0502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宋体" pitchFamily="2" charset="-122"/>
              </a:defRPr>
            </a:lvl9pPr>
          </a:lstStyle>
          <a:p>
            <a:pPr eaLnBrk="1" hangingPunct="1">
              <a:lnSpc>
                <a:spcPct val="90000"/>
              </a:lnSpc>
              <a:spcBef>
                <a:spcPts val="795"/>
              </a:spcBef>
            </a:pPr>
            <a:r>
              <a:rPr lang="zh-CN" altLang="en-US" sz="3010" b="1">
                <a:solidFill>
                  <a:srgbClr val="595959"/>
                </a:solidFill>
                <a:latin typeface="微软雅黑" pitchFamily="34" charset="-122"/>
                <a:ea typeface="微软雅黑" pitchFamily="34" charset="-122"/>
              </a:rPr>
              <a:t>电子税务局办理流程</a:t>
            </a:r>
            <a:endParaRPr lang="zh-CN" altLang="zh-CN" sz="3010" b="1">
              <a:solidFill>
                <a:srgbClr val="595959"/>
              </a:solidFill>
              <a:latin typeface="微软雅黑" pitchFamily="34" charset="-122"/>
              <a:ea typeface="微软雅黑" pitchFamily="34" charset="-122"/>
            </a:endParaRPr>
          </a:p>
        </p:txBody>
      </p:sp>
      <p:sp>
        <p:nvSpPr>
          <p:cNvPr id="7" name="TextBox 6"/>
          <p:cNvSpPr txBox="1"/>
          <p:nvPr/>
        </p:nvSpPr>
        <p:spPr>
          <a:xfrm>
            <a:off x="450780" y="3167854"/>
            <a:ext cx="2257072" cy="2867660"/>
          </a:xfrm>
          <a:prstGeom prst="rect">
            <a:avLst/>
          </a:prstGeom>
          <a:noFill/>
          <a:ln w="19050">
            <a:solidFill>
              <a:schemeClr val="accent2">
                <a:lumMod val="75000"/>
              </a:schemeClr>
            </a:solidFill>
            <a:prstDash val="dash"/>
          </a:ln>
        </p:spPr>
        <p:txBody>
          <a:bodyPr lIns="91012" tIns="45507" rIns="91012" bIns="45507">
            <a:spAutoFit/>
          </a:bodyPr>
          <a:lstStyle/>
          <a:p>
            <a:pPr>
              <a:defRPr/>
            </a:pPr>
            <a:r>
              <a:rPr lang="zh-CN" altLang="en-US" sz="3010" dirty="0">
                <a:latin typeface="楷体" pitchFamily="49" charset="-122"/>
                <a:ea typeface="楷体" pitchFamily="49" charset="-122"/>
              </a:rPr>
              <a:t>分支机构备案：</a:t>
            </a:r>
            <a:endParaRPr lang="en-US" altLang="zh-CN" sz="3010" dirty="0">
              <a:latin typeface="楷体" pitchFamily="49" charset="-122"/>
              <a:ea typeface="楷体" pitchFamily="49" charset="-122"/>
            </a:endParaRPr>
          </a:p>
          <a:p>
            <a:pPr>
              <a:defRPr/>
            </a:pPr>
            <a:r>
              <a:rPr lang="zh-CN" altLang="en-US" sz="3010" dirty="0">
                <a:latin typeface="楷体" pitchFamily="49" charset="-122"/>
                <a:ea typeface="楷体" pitchFamily="49" charset="-122"/>
              </a:rPr>
              <a:t>填报备案总体信息以及上一级机构信息</a:t>
            </a:r>
            <a:endParaRPr lang="zh-CN" altLang="en-US" sz="3010" dirty="0">
              <a:latin typeface="楷体" pitchFamily="49" charset="-122"/>
              <a:ea typeface="楷体" pitchFamily="49" charset="-122"/>
            </a:endParaRPr>
          </a:p>
        </p:txBody>
      </p:sp>
      <p:grpSp>
        <p:nvGrpSpPr>
          <p:cNvPr id="37893" name="组合 13"/>
          <p:cNvGrpSpPr/>
          <p:nvPr/>
        </p:nvGrpSpPr>
        <p:grpSpPr bwMode="auto">
          <a:xfrm>
            <a:off x="2796738" y="1611272"/>
            <a:ext cx="8634650" cy="4888549"/>
            <a:chOff x="2797690" y="1725281"/>
            <a:chExt cx="8634970" cy="4950996"/>
          </a:xfrm>
        </p:grpSpPr>
        <p:grpSp>
          <p:nvGrpSpPr>
            <p:cNvPr id="37894" name="组合 9"/>
            <p:cNvGrpSpPr/>
            <p:nvPr/>
          </p:nvGrpSpPr>
          <p:grpSpPr bwMode="auto">
            <a:xfrm>
              <a:off x="2797690" y="1725281"/>
              <a:ext cx="8634970" cy="4684393"/>
              <a:chOff x="2797690" y="1725281"/>
              <a:chExt cx="8634970" cy="4684393"/>
            </a:xfrm>
          </p:grpSpPr>
          <p:grpSp>
            <p:nvGrpSpPr>
              <p:cNvPr id="37901" name="组合 4"/>
              <p:cNvGrpSpPr/>
              <p:nvPr/>
            </p:nvGrpSpPr>
            <p:grpSpPr bwMode="auto">
              <a:xfrm>
                <a:off x="2797690" y="1725281"/>
                <a:ext cx="8634970" cy="4684393"/>
                <a:chOff x="2797690" y="1725281"/>
                <a:chExt cx="8634970" cy="4684393"/>
              </a:xfrm>
            </p:grpSpPr>
            <p:pic>
              <p:nvPicPr>
                <p:cNvPr id="37907" name="图片 1"/>
                <p:cNvPicPr>
                  <a:picLocks noChangeAspect="1" noChangeArrowheads="1"/>
                </p:cNvPicPr>
                <p:nvPr/>
              </p:nvPicPr>
              <p:blipFill>
                <a:blip r:embed="rId1">
                  <a:extLst>
                    <a:ext uri="{28A0092B-C50C-407E-A947-70E740481C1C}">
                      <a14:useLocalDpi xmlns:a14="http://schemas.microsoft.com/office/drawing/2010/main" val="0"/>
                    </a:ext>
                  </a:extLst>
                </a:blip>
                <a:srcRect t="10536" r="1144" b="23019"/>
                <a:stretch>
                  <a:fillRect/>
                </a:stretch>
              </p:blipFill>
              <p:spPr bwMode="auto">
                <a:xfrm>
                  <a:off x="2797690" y="1725281"/>
                  <a:ext cx="8634970" cy="464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46986" y="6038245"/>
                  <a:ext cx="1533333" cy="3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矩形 5"/>
              <p:cNvSpPr/>
              <p:nvPr/>
            </p:nvSpPr>
            <p:spPr>
              <a:xfrm>
                <a:off x="5451673" y="3355724"/>
                <a:ext cx="1777788" cy="5699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10"/>
              </a:p>
            </p:txBody>
          </p:sp>
          <p:sp>
            <p:nvSpPr>
              <p:cNvPr id="16" name="矩形 15"/>
              <p:cNvSpPr/>
              <p:nvPr/>
            </p:nvSpPr>
            <p:spPr>
              <a:xfrm>
                <a:off x="9123123" y="3341435"/>
                <a:ext cx="1777788" cy="2127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10"/>
              </a:p>
            </p:txBody>
          </p:sp>
          <p:sp>
            <p:nvSpPr>
              <p:cNvPr id="9" name="矩形 8"/>
              <p:cNvSpPr/>
              <p:nvPr/>
            </p:nvSpPr>
            <p:spPr>
              <a:xfrm>
                <a:off x="2924675" y="4046320"/>
                <a:ext cx="1622231" cy="1984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10"/>
              </a:p>
            </p:txBody>
          </p:sp>
          <p:sp>
            <p:nvSpPr>
              <p:cNvPr id="18" name="矩形 17"/>
              <p:cNvSpPr/>
              <p:nvPr/>
            </p:nvSpPr>
            <p:spPr>
              <a:xfrm>
                <a:off x="2924675" y="4879799"/>
                <a:ext cx="1846043" cy="19844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10"/>
              </a:p>
            </p:txBody>
          </p:sp>
          <p:sp>
            <p:nvSpPr>
              <p:cNvPr id="19" name="矩形 18"/>
              <p:cNvSpPr/>
              <p:nvPr/>
            </p:nvSpPr>
            <p:spPr>
              <a:xfrm>
                <a:off x="2959596" y="5330671"/>
                <a:ext cx="4347644" cy="2143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10"/>
              </a:p>
            </p:txBody>
          </p:sp>
        </p:grpSp>
        <p:sp>
          <p:nvSpPr>
            <p:cNvPr id="11" name="矩形 10"/>
            <p:cNvSpPr/>
            <p:nvPr/>
          </p:nvSpPr>
          <p:spPr>
            <a:xfrm>
              <a:off x="7754862" y="4144750"/>
              <a:ext cx="2325410" cy="33180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10"/>
            </a:p>
          </p:txBody>
        </p:sp>
        <p:sp>
          <p:nvSpPr>
            <p:cNvPr id="12" name="右箭头 11"/>
            <p:cNvSpPr/>
            <p:nvPr/>
          </p:nvSpPr>
          <p:spPr>
            <a:xfrm rot="18751587">
              <a:off x="9411994" y="3795507"/>
              <a:ext cx="241312" cy="292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10"/>
            </a:p>
          </p:txBody>
        </p:sp>
        <p:sp>
          <p:nvSpPr>
            <p:cNvPr id="13" name="TextBox 12"/>
            <p:cNvSpPr txBox="1"/>
            <p:nvPr/>
          </p:nvSpPr>
          <p:spPr>
            <a:xfrm>
              <a:off x="9721540" y="3217604"/>
              <a:ext cx="1225405" cy="680412"/>
            </a:xfrm>
            <a:prstGeom prst="rect">
              <a:avLst/>
            </a:prstGeom>
            <a:solidFill>
              <a:schemeClr val="accent2">
                <a:lumMod val="90000"/>
              </a:schemeClr>
            </a:solidFill>
            <a:ln>
              <a:solidFill>
                <a:schemeClr val="accent3">
                  <a:lumMod val="75000"/>
                </a:schemeClr>
              </a:solidFill>
            </a:ln>
          </p:spPr>
          <p:txBody>
            <a:bodyPr>
              <a:spAutoFit/>
            </a:bodyPr>
            <a:lstStyle/>
            <a:p>
              <a:pPr>
                <a:defRPr/>
              </a:pPr>
              <a:r>
                <a:rPr lang="zh-CN" altLang="en-US" sz="1255" dirty="0"/>
                <a:t>就地缴纳标识为否的，原因为必录项</a:t>
              </a:r>
              <a:endParaRPr lang="zh-CN" altLang="en-US" sz="1255" dirty="0"/>
            </a:p>
          </p:txBody>
        </p:sp>
        <p:sp>
          <p:nvSpPr>
            <p:cNvPr id="24" name="矩形 23"/>
            <p:cNvSpPr/>
            <p:nvPr/>
          </p:nvSpPr>
          <p:spPr>
            <a:xfrm>
              <a:off x="8575501" y="6224477"/>
              <a:ext cx="404765" cy="19527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10"/>
            </a:p>
          </p:txBody>
        </p:sp>
        <p:sp>
          <p:nvSpPr>
            <p:cNvPr id="25" name="右箭头 24"/>
            <p:cNvSpPr/>
            <p:nvPr/>
          </p:nvSpPr>
          <p:spPr>
            <a:xfrm rot="10800000">
              <a:off x="8237404" y="6180024"/>
              <a:ext cx="241271" cy="293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10"/>
            </a:p>
          </p:txBody>
        </p:sp>
        <p:sp>
          <p:nvSpPr>
            <p:cNvPr id="26" name="TextBox 25"/>
            <p:cNvSpPr txBox="1"/>
            <p:nvPr/>
          </p:nvSpPr>
          <p:spPr>
            <a:xfrm>
              <a:off x="6905650" y="5995865"/>
              <a:ext cx="1225405" cy="680412"/>
            </a:xfrm>
            <a:prstGeom prst="rect">
              <a:avLst/>
            </a:prstGeom>
            <a:solidFill>
              <a:schemeClr val="accent2">
                <a:lumMod val="90000"/>
              </a:schemeClr>
            </a:solidFill>
            <a:ln>
              <a:solidFill>
                <a:schemeClr val="accent3">
                  <a:lumMod val="75000"/>
                </a:schemeClr>
              </a:solidFill>
            </a:ln>
          </p:spPr>
          <p:txBody>
            <a:bodyPr>
              <a:spAutoFit/>
            </a:bodyPr>
            <a:lstStyle/>
            <a:p>
              <a:pPr>
                <a:defRPr/>
              </a:pPr>
              <a:r>
                <a:rPr lang="zh-CN" altLang="en-US" sz="1255" dirty="0"/>
                <a:t>市内分支机构、三级及以下分支机构选此项</a:t>
              </a:r>
              <a:endParaRPr lang="zh-CN" altLang="en-US" sz="1255" dirty="0"/>
            </a:p>
          </p:txBody>
        </p:sp>
      </p:gr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5457006" y="1573726"/>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17" name="组合 16"/>
          <p:cNvGrpSpPr/>
          <p:nvPr/>
        </p:nvGrpSpPr>
        <p:grpSpPr>
          <a:xfrm>
            <a:off x="6339097" y="1573726"/>
            <a:ext cx="3744416" cy="511504"/>
            <a:chOff x="6339097" y="1573726"/>
            <a:chExt cx="3744416" cy="511504"/>
          </a:xfrm>
        </p:grpSpPr>
        <p:sp>
          <p:nvSpPr>
            <p:cNvPr id="18" name="圆角矩形 17"/>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723350" y="1614014"/>
              <a:ext cx="2653074" cy="429260"/>
            </a:xfrm>
            <a:prstGeom prst="rect">
              <a:avLst/>
            </a:prstGeom>
          </p:spPr>
          <p:txBody>
            <a:bodyPr wrap="square" lIns="121960" tIns="60980" rIns="121960" bIns="60980">
              <a:spAutoFit/>
            </a:bodyPr>
            <a:lstStyle/>
            <a:p>
              <a:pPr defTabSz="1216660" fontAlgn="auto">
                <a:spcBef>
                  <a:spcPct val="20000"/>
                </a:spcBef>
                <a:spcAft>
                  <a:spcPts val="0"/>
                </a:spcAft>
                <a:defRPr/>
              </a:pPr>
              <a:r>
                <a:rPr lang="en-US" altLang="zh-CN" sz="2000" b="1" dirty="0">
                  <a:solidFill>
                    <a:schemeClr val="bg1"/>
                  </a:solidFill>
                  <a:cs typeface="+mn-ea"/>
                  <a:sym typeface="+mn-lt"/>
                </a:rPr>
                <a:t>2023</a:t>
              </a:r>
              <a:r>
                <a:rPr lang="zh-CN" altLang="en-US" sz="2000" b="1" dirty="0">
                  <a:solidFill>
                    <a:schemeClr val="bg1"/>
                  </a:solidFill>
                  <a:cs typeface="+mn-ea"/>
                  <a:sym typeface="+mn-lt"/>
                </a:rPr>
                <a:t>年度政策梳理</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0" name="圆角矩形 19"/>
          <p:cNvSpPr/>
          <p:nvPr/>
        </p:nvSpPr>
        <p:spPr>
          <a:xfrm>
            <a:off x="5457006" y="2410178"/>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1" name="组合 20"/>
          <p:cNvGrpSpPr/>
          <p:nvPr/>
        </p:nvGrpSpPr>
        <p:grpSpPr>
          <a:xfrm>
            <a:off x="6315199" y="2410178"/>
            <a:ext cx="3792855" cy="511504"/>
            <a:chOff x="6315199" y="2410178"/>
            <a:chExt cx="3792855" cy="511504"/>
          </a:xfrm>
        </p:grpSpPr>
        <p:sp>
          <p:nvSpPr>
            <p:cNvPr id="22" name="圆角矩形 21"/>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519669" y="2450183"/>
              <a:ext cx="3588385"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lt"/>
                </a:rPr>
                <a:t>2023</a:t>
              </a:r>
              <a:r>
                <a:rPr lang="zh-CN" altLang="en-US" sz="2000" b="1" dirty="0">
                  <a:solidFill>
                    <a:schemeClr val="bg1"/>
                  </a:solidFill>
                  <a:cs typeface="+mn-ea"/>
                  <a:sym typeface="+mn-lt"/>
                </a:rPr>
                <a:t>年度汇缴</a:t>
              </a:r>
              <a:r>
                <a:rPr lang="zh-CN" altLang="en-US" sz="2000" b="1" dirty="0">
                  <a:solidFill>
                    <a:schemeClr val="bg1"/>
                  </a:solidFill>
                  <a:cs typeface="+mn-ea"/>
                  <a:sym typeface="+mn-lt"/>
                </a:rPr>
                <a:t>常用政策讲解</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4" name="圆角矩形 23"/>
          <p:cNvSpPr/>
          <p:nvPr/>
        </p:nvSpPr>
        <p:spPr>
          <a:xfrm>
            <a:off x="5457006" y="3296031"/>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5" name="组合 24"/>
          <p:cNvGrpSpPr/>
          <p:nvPr/>
        </p:nvGrpSpPr>
        <p:grpSpPr>
          <a:xfrm>
            <a:off x="6382912" y="3296031"/>
            <a:ext cx="3744416" cy="511504"/>
            <a:chOff x="6339097" y="3296031"/>
            <a:chExt cx="3744416" cy="511504"/>
          </a:xfrm>
        </p:grpSpPr>
        <p:sp>
          <p:nvSpPr>
            <p:cNvPr id="26" name="圆角矩形 2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389262" y="3336036"/>
              <a:ext cx="3611880"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lt"/>
                </a:rPr>
                <a:t>     </a:t>
              </a:r>
              <a:r>
                <a:rPr lang="zh-CN" altLang="en-US" sz="2000" b="1" dirty="0">
                  <a:solidFill>
                    <a:schemeClr val="bg1"/>
                  </a:solidFill>
                  <a:cs typeface="+mn-ea"/>
                  <a:sym typeface="+mn-lt"/>
                </a:rPr>
                <a:t>延续性政策</a:t>
              </a:r>
              <a:r>
                <a:rPr lang="zh-CN" altLang="en-US" sz="2000" b="1" dirty="0">
                  <a:solidFill>
                    <a:schemeClr val="bg1"/>
                  </a:solidFill>
                  <a:cs typeface="+mn-ea"/>
                  <a:sym typeface="+mn-lt"/>
                </a:rPr>
                <a:t>讲解</a:t>
              </a:r>
              <a:endParaRPr lang="zh-CN" altLang="en-US" sz="2000" b="1" dirty="0">
                <a:solidFill>
                  <a:schemeClr val="bg1"/>
                </a:solidFill>
                <a:cs typeface="+mn-ea"/>
                <a:sym typeface="+mn-lt"/>
              </a:endParaRPr>
            </a:p>
          </p:txBody>
        </p:sp>
      </p:grpSp>
      <p:sp>
        <p:nvSpPr>
          <p:cNvPr id="28" name="圆角矩形 27"/>
          <p:cNvSpPr/>
          <p:nvPr/>
        </p:nvSpPr>
        <p:spPr>
          <a:xfrm>
            <a:off x="5457006" y="418090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9" name="组合 28"/>
          <p:cNvGrpSpPr/>
          <p:nvPr/>
        </p:nvGrpSpPr>
        <p:grpSpPr>
          <a:xfrm>
            <a:off x="6314967" y="4077398"/>
            <a:ext cx="3924935" cy="511504"/>
            <a:chOff x="6290837" y="4180903"/>
            <a:chExt cx="3924935" cy="511504"/>
          </a:xfrm>
        </p:grpSpPr>
        <p:sp>
          <p:nvSpPr>
            <p:cNvPr id="30" name="圆角矩形 2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1" name="矩形 30"/>
            <p:cNvSpPr/>
            <p:nvPr/>
          </p:nvSpPr>
          <p:spPr>
            <a:xfrm>
              <a:off x="6290837" y="4222178"/>
              <a:ext cx="3924935"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ea"/>
                </a:rPr>
                <a:t>      </a:t>
              </a:r>
              <a:r>
                <a:rPr lang="zh-CN" altLang="en-US" sz="2000" b="1" dirty="0">
                  <a:solidFill>
                    <a:schemeClr val="bg1"/>
                  </a:solidFill>
                  <a:cs typeface="+mn-ea"/>
                  <a:sym typeface="+mn-ea"/>
                </a:rPr>
                <a:t>重点表单填报</a:t>
              </a:r>
              <a:r>
                <a:rPr lang="zh-CN" altLang="en-US" sz="2000" b="1" dirty="0">
                  <a:solidFill>
                    <a:schemeClr val="bg1"/>
                  </a:solidFill>
                  <a:cs typeface="+mn-ea"/>
                  <a:sym typeface="+mn-ea"/>
                </a:rPr>
                <a:t>讲解</a:t>
              </a:r>
              <a:endParaRPr lang="zh-CN" altLang="en-US" sz="2000" b="1" dirty="0">
                <a:solidFill>
                  <a:schemeClr val="bg1"/>
                </a:solidFill>
                <a:latin typeface="黑体" charset="-122"/>
                <a:ea typeface="黑体" charset="-122"/>
                <a:cs typeface="黑体" charset="-122"/>
                <a:sym typeface="+mn-ea"/>
              </a:endParaRPr>
            </a:p>
          </p:txBody>
        </p:sp>
      </p:grpSp>
      <p:sp>
        <p:nvSpPr>
          <p:cNvPr id="36" name="矩形 35"/>
          <p:cNvSpPr/>
          <p:nvPr/>
        </p:nvSpPr>
        <p:spPr>
          <a:xfrm>
            <a:off x="-106934" y="0"/>
            <a:ext cx="3469805" cy="6859587"/>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TextBox 36"/>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a:solidFill>
                  <a:schemeClr val="bg1"/>
                </a:solidFill>
                <a:latin typeface="微软雅黑" pitchFamily="34" charset="-122"/>
                <a:ea typeface="微软雅黑" pitchFamily="34" charset="-122"/>
              </a:rPr>
              <a:t>目录 </a:t>
            </a:r>
            <a:endParaRPr lang="en-US" altLang="zh-CN" sz="4800" b="1" spc="200" dirty="0">
              <a:solidFill>
                <a:schemeClr val="bg1"/>
              </a:solidFill>
              <a:latin typeface="微软雅黑" pitchFamily="34" charset="-122"/>
              <a:ea typeface="微软雅黑" pitchFamily="34" charset="-122"/>
            </a:endParaRPr>
          </a:p>
          <a:p>
            <a:pPr algn="r">
              <a:defRPr/>
            </a:pPr>
            <a:r>
              <a:rPr lang="en-US" altLang="zh-CN" sz="3200" b="1" dirty="0">
                <a:solidFill>
                  <a:schemeClr val="bg1"/>
                </a:solidFill>
                <a:latin typeface="微软雅黑" pitchFamily="34" charset="-122"/>
                <a:ea typeface="微软雅黑" pitchFamily="34" charset="-122"/>
              </a:rPr>
              <a:t>CONTENTS</a:t>
            </a:r>
            <a:endParaRPr lang="zh-CN" altLang="en-US" sz="3200" b="1" dirty="0">
              <a:solidFill>
                <a:schemeClr val="bg1"/>
              </a:solidFill>
              <a:latin typeface="微软雅黑" pitchFamily="34" charset="-122"/>
              <a:ea typeface="微软雅黑" pitchFamily="34" charset="-122"/>
            </a:endParaRPr>
          </a:p>
        </p:txBody>
      </p:sp>
      <p:sp>
        <p:nvSpPr>
          <p:cNvPr id="38" name="下箭头 37"/>
          <p:cNvSpPr/>
          <p:nvPr/>
        </p:nvSpPr>
        <p:spPr>
          <a:xfrm rot="16200000">
            <a:off x="4365844" y="3137654"/>
            <a:ext cx="576064" cy="679828"/>
          </a:xfrm>
          <a:prstGeom prst="down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8"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0"/>
          <p:cNvSpPr txBox="1">
            <a:spLocks noChangeArrowheads="1"/>
          </p:cNvSpPr>
          <p:nvPr/>
        </p:nvSpPr>
        <p:spPr bwMode="auto">
          <a:xfrm>
            <a:off x="1060285" y="388461"/>
            <a:ext cx="344962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38" tIns="30469" rIns="60938" bIns="30469">
            <a:sp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r>
              <a:rPr lang="zh-CN" altLang="en-US" sz="2400" b="1" dirty="0">
                <a:solidFill>
                  <a:schemeClr val="bg1"/>
                </a:solidFill>
                <a:latin typeface="Lato Regular"/>
                <a:ea typeface="Lato Regular"/>
                <a:cs typeface="Lato Regular"/>
              </a:rPr>
              <a:t>四、</a:t>
            </a:r>
            <a:r>
              <a:rPr lang="en-US" altLang="zh-CN" sz="2400" b="1" dirty="0">
                <a:solidFill>
                  <a:schemeClr val="bg1"/>
                </a:solidFill>
                <a:latin typeface="Lato Regular"/>
                <a:ea typeface="Lato Regular"/>
                <a:cs typeface="Lato Regular"/>
              </a:rPr>
              <a:t> </a:t>
            </a:r>
            <a:r>
              <a:rPr lang="zh-CN" altLang="en-US" sz="2400" b="1" dirty="0">
                <a:solidFill>
                  <a:schemeClr val="bg1"/>
                </a:solidFill>
                <a:latin typeface="Lato Regular"/>
                <a:ea typeface="Lato Regular"/>
                <a:cs typeface="Lato Regular"/>
              </a:rPr>
              <a:t>享受优惠的方式</a:t>
            </a:r>
            <a:endParaRPr lang="id-ID" altLang="zh-CN" sz="2400" b="1" dirty="0">
              <a:solidFill>
                <a:schemeClr val="bg1"/>
              </a:solidFill>
              <a:latin typeface="Lato Regular"/>
              <a:ea typeface="Lato Regular"/>
              <a:cs typeface="Lato Regular"/>
            </a:endParaRPr>
          </a:p>
        </p:txBody>
      </p:sp>
      <p:cxnSp>
        <p:nvCxnSpPr>
          <p:cNvPr id="2" name="直接连接符 1"/>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6"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 name="五边形 2"/>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三、延续性政策</a:t>
            </a:r>
            <a:r>
              <a:rPr lang="en-US" altLang="zh-CN" sz="3360" b="1" dirty="0">
                <a:solidFill>
                  <a:srgbClr val="F49022"/>
                </a:solidFill>
                <a:latin typeface="Agency FB" panose="020B0503020202020204" pitchFamily="34" charset="0"/>
                <a:ea typeface="+mn-ea"/>
                <a:cs typeface="+mn-ea"/>
                <a:sym typeface="微软雅黑" pitchFamily="34" charset="-122"/>
              </a:rPr>
              <a:t>——</a:t>
            </a:r>
            <a:r>
              <a:rPr lang="zh-CN" altLang="en-US" sz="3360" b="1" dirty="0">
                <a:solidFill>
                  <a:srgbClr val="F49022"/>
                </a:solidFill>
                <a:latin typeface="Agency FB" panose="020B0503020202020204" pitchFamily="34" charset="0"/>
                <a:ea typeface="+mn-ea"/>
                <a:cs typeface="+mn-ea"/>
                <a:sym typeface="微软雅黑" pitchFamily="34" charset="-122"/>
              </a:rPr>
              <a:t>均执行至</a:t>
            </a:r>
            <a:r>
              <a:rPr lang="en-US" altLang="zh-CN" sz="3360" b="1" dirty="0">
                <a:solidFill>
                  <a:srgbClr val="F49022"/>
                </a:solidFill>
                <a:latin typeface="Agency FB" panose="020B0503020202020204" pitchFamily="34" charset="0"/>
                <a:ea typeface="+mn-ea"/>
                <a:cs typeface="+mn-ea"/>
                <a:sym typeface="微软雅黑" pitchFamily="34" charset="-122"/>
              </a:rPr>
              <a:t>2027</a:t>
            </a:r>
            <a:r>
              <a:rPr lang="zh-CN" altLang="en-US" sz="3360" b="1" dirty="0">
                <a:solidFill>
                  <a:srgbClr val="F49022"/>
                </a:solidFill>
                <a:latin typeface="Agency FB" panose="020B0503020202020204" pitchFamily="34" charset="0"/>
                <a:ea typeface="+mn-ea"/>
                <a:cs typeface="+mn-ea"/>
                <a:sym typeface="微软雅黑" pitchFamily="34" charset="-122"/>
              </a:rPr>
              <a:t>年</a:t>
            </a:r>
            <a:r>
              <a:rPr lang="en-US" altLang="zh-CN" sz="3360" b="1" dirty="0">
                <a:solidFill>
                  <a:srgbClr val="F49022"/>
                </a:solidFill>
                <a:latin typeface="Agency FB" panose="020B0503020202020204" pitchFamily="34" charset="0"/>
                <a:ea typeface="+mn-ea"/>
                <a:cs typeface="+mn-ea"/>
                <a:sym typeface="微软雅黑" pitchFamily="34" charset="-122"/>
              </a:rPr>
              <a:t>12</a:t>
            </a:r>
            <a:r>
              <a:rPr lang="zh-CN" altLang="en-US" sz="3360" b="1" dirty="0">
                <a:solidFill>
                  <a:srgbClr val="F49022"/>
                </a:solidFill>
                <a:latin typeface="Agency FB" panose="020B0503020202020204" pitchFamily="34" charset="0"/>
                <a:ea typeface="+mn-ea"/>
                <a:cs typeface="+mn-ea"/>
                <a:sym typeface="微软雅黑" pitchFamily="34" charset="-122"/>
              </a:rPr>
              <a:t>月</a:t>
            </a:r>
            <a:r>
              <a:rPr lang="en-US" altLang="zh-CN" sz="3360" b="1" dirty="0">
                <a:solidFill>
                  <a:srgbClr val="F49022"/>
                </a:solidFill>
                <a:latin typeface="Agency FB" panose="020B0503020202020204" pitchFamily="34" charset="0"/>
                <a:ea typeface="+mn-ea"/>
                <a:cs typeface="+mn-ea"/>
                <a:sym typeface="微软雅黑" pitchFamily="34" charset="-122"/>
              </a:rPr>
              <a:t>31</a:t>
            </a:r>
            <a:r>
              <a:rPr lang="zh-CN" altLang="en-US" sz="3360" b="1" dirty="0">
                <a:solidFill>
                  <a:srgbClr val="F49022"/>
                </a:solidFill>
                <a:latin typeface="Agency FB" panose="020B0503020202020204" pitchFamily="34" charset="0"/>
                <a:ea typeface="+mn-ea"/>
                <a:cs typeface="+mn-ea"/>
                <a:sym typeface="微软雅黑" pitchFamily="34" charset="-122"/>
              </a:rPr>
              <a:t>日</a:t>
            </a:r>
            <a:endParaRPr lang="zh-CN" altLang="en-US" sz="3360" b="1" dirty="0">
              <a:solidFill>
                <a:srgbClr val="F49022"/>
              </a:solidFill>
              <a:latin typeface="Agency FB" panose="020B0503020202020204" pitchFamily="34" charset="0"/>
              <a:ea typeface="+mn-ea"/>
              <a:cs typeface="+mn-ea"/>
              <a:sym typeface="微软雅黑" pitchFamily="34" charset="-122"/>
            </a:endParaRPr>
          </a:p>
        </p:txBody>
      </p:sp>
      <p:sp>
        <p:nvSpPr>
          <p:cNvPr id="5" name="TextBox 13@|17FFC:16777215|FBC:16777215|LFC:16777215|LBC:16777215"/>
          <p:cNvSpPr txBox="1"/>
          <p:nvPr/>
        </p:nvSpPr>
        <p:spPr bwMode="auto">
          <a:xfrm>
            <a:off x="618647" y="1010663"/>
            <a:ext cx="10952038" cy="498221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160" b="1" dirty="0">
                <a:solidFill>
                  <a:srgbClr val="C00000"/>
                </a:solidFill>
                <a:sym typeface="+mn-ea"/>
              </a:rPr>
              <a:t>财政部 税务总局 退役军人事务部关于进一步扶持自主就业退役士兵创业就业有关税收政策的公告 </a:t>
            </a:r>
            <a:r>
              <a:rPr lang="en-US" altLang="zh-CN" sz="2160" b="1" dirty="0">
                <a:solidFill>
                  <a:srgbClr val="C00000"/>
                </a:solidFill>
                <a:sym typeface="+mn-ea"/>
              </a:rPr>
              <a:t>(</a:t>
            </a:r>
            <a:r>
              <a:rPr lang="zh-CN" altLang="en-US" sz="2160" b="1" dirty="0">
                <a:solidFill>
                  <a:srgbClr val="C00000"/>
                </a:solidFill>
                <a:sym typeface="+mn-ea"/>
              </a:rPr>
              <a:t>财政部 税务总局 退役军人事务部公告</a:t>
            </a:r>
            <a:r>
              <a:rPr lang="en-US" altLang="zh-CN" sz="2160" b="1" dirty="0">
                <a:solidFill>
                  <a:srgbClr val="C00000"/>
                </a:solidFill>
                <a:sym typeface="+mn-ea"/>
              </a:rPr>
              <a:t>2023</a:t>
            </a:r>
            <a:r>
              <a:rPr lang="zh-CN" altLang="en-US" sz="2160" b="1" dirty="0">
                <a:solidFill>
                  <a:srgbClr val="C00000"/>
                </a:solidFill>
                <a:sym typeface="+mn-ea"/>
              </a:rPr>
              <a:t>年第</a:t>
            </a:r>
            <a:r>
              <a:rPr lang="en-US" altLang="zh-CN" sz="2160" b="1" dirty="0">
                <a:solidFill>
                  <a:srgbClr val="C00000"/>
                </a:solidFill>
                <a:sym typeface="+mn-ea"/>
              </a:rPr>
              <a:t>14</a:t>
            </a:r>
            <a:r>
              <a:rPr lang="zh-CN" altLang="en-US" sz="2160" b="1" dirty="0">
                <a:solidFill>
                  <a:srgbClr val="C00000"/>
                </a:solidFill>
                <a:sym typeface="+mn-ea"/>
              </a:rPr>
              <a:t>号</a:t>
            </a:r>
            <a:r>
              <a:rPr lang="en-US" altLang="zh-CN" sz="2160" b="1" dirty="0">
                <a:solidFill>
                  <a:srgbClr val="C00000"/>
                </a:solidFill>
                <a:sym typeface="+mn-ea"/>
              </a:rPr>
              <a:t>) </a:t>
            </a:r>
            <a:endParaRPr sz="2160" dirty="0"/>
          </a:p>
          <a:p>
            <a:pPr>
              <a:lnSpc>
                <a:spcPct val="150000"/>
              </a:lnSpc>
            </a:pPr>
            <a:r>
              <a:rPr lang="en-US" altLang="zh-CN" sz="2160" dirty="0"/>
              <a:t>        </a:t>
            </a:r>
            <a:r>
              <a:rPr lang="zh-CN" altLang="zh-CN" sz="2160" dirty="0"/>
              <a:t>自</a:t>
            </a:r>
            <a:r>
              <a:rPr lang="en-US" altLang="zh-CN" sz="2160" dirty="0"/>
              <a:t>2023</a:t>
            </a:r>
            <a:r>
              <a:rPr lang="zh-CN" altLang="zh-CN" sz="2160" dirty="0"/>
              <a:t>年</a:t>
            </a:r>
            <a:r>
              <a:rPr lang="en-US" altLang="zh-CN" sz="2160" dirty="0"/>
              <a:t>1</a:t>
            </a:r>
            <a:r>
              <a:rPr lang="zh-CN" altLang="zh-CN" sz="2160" dirty="0"/>
              <a:t>月</a:t>
            </a:r>
            <a:r>
              <a:rPr lang="en-US" altLang="zh-CN" sz="2160" dirty="0"/>
              <a:t>1</a:t>
            </a:r>
            <a:r>
              <a:rPr lang="zh-CN" altLang="zh-CN" sz="2160" dirty="0"/>
              <a:t>日至</a:t>
            </a:r>
            <a:r>
              <a:rPr lang="en-US" altLang="zh-CN" sz="2160" dirty="0"/>
              <a:t>2027</a:t>
            </a:r>
            <a:r>
              <a:rPr lang="zh-CN" altLang="zh-CN" sz="2160" dirty="0"/>
              <a:t>年</a:t>
            </a:r>
            <a:r>
              <a:rPr lang="en-US" altLang="zh-CN" sz="2160" dirty="0"/>
              <a:t>12</a:t>
            </a:r>
            <a:r>
              <a:rPr lang="zh-CN" altLang="zh-CN" sz="2160" dirty="0"/>
              <a:t>月</a:t>
            </a:r>
            <a:r>
              <a:rPr lang="en-US" altLang="zh-CN" sz="2160" dirty="0"/>
              <a:t>31</a:t>
            </a:r>
            <a:r>
              <a:rPr lang="zh-CN" altLang="zh-CN" sz="2160" dirty="0"/>
              <a:t>日，企业招用自主就业退役士兵，与其签订</a:t>
            </a:r>
            <a:r>
              <a:rPr lang="en-US" altLang="zh-CN" sz="2160" dirty="0"/>
              <a:t>1</a:t>
            </a:r>
            <a:r>
              <a:rPr lang="zh-CN" altLang="zh-CN" sz="2160" dirty="0"/>
              <a:t>年以上期限劳动合同并依法缴纳社会保险费的，自签订劳动合同并缴纳社会保险当月起，在</a:t>
            </a:r>
            <a:r>
              <a:rPr lang="en-US" altLang="zh-CN" sz="2160" dirty="0"/>
              <a:t>3</a:t>
            </a:r>
            <a:r>
              <a:rPr lang="zh-CN" altLang="zh-CN" sz="2160" dirty="0"/>
              <a:t>年内按实际招用人数予以定额依次扣减增值税、城市维护建设税、教育费附加、地方教育附加和企业所得税优惠。定额标准为每人每年</a:t>
            </a:r>
            <a:r>
              <a:rPr lang="en-US" altLang="zh-CN" sz="2160" dirty="0"/>
              <a:t>6000</a:t>
            </a:r>
            <a:r>
              <a:rPr lang="zh-CN" altLang="zh-CN" sz="2160" dirty="0"/>
              <a:t>元，最高可上浮</a:t>
            </a:r>
            <a:r>
              <a:rPr lang="en-US" altLang="zh-CN" sz="2160" dirty="0"/>
              <a:t>50%</a:t>
            </a:r>
            <a:r>
              <a:rPr lang="zh-CN" altLang="zh-CN" sz="2160" dirty="0"/>
              <a:t>，各省、自治区、直辖市人民政府可根据本地区实际情况在此幅度内确定具体定额标准。</a:t>
            </a:r>
            <a:endParaRPr lang="en-US" altLang="zh-CN" sz="2160" dirty="0"/>
          </a:p>
          <a:p>
            <a:pPr>
              <a:lnSpc>
                <a:spcPct val="150000"/>
              </a:lnSpc>
            </a:pPr>
            <a:r>
              <a:rPr lang="en-US" altLang="zh-CN" sz="2160" dirty="0"/>
              <a:t>        </a:t>
            </a:r>
            <a:r>
              <a:rPr lang="zh-CN" altLang="zh-CN" sz="2160" dirty="0"/>
              <a:t>纳税年度终了，如果企业实际减免的增值税、城市维护建设税、教育费附加和地方教育附加小于核算减免税总额，企业在企业所得税汇算清缴时以差额部分扣减企业所得税。当年扣减不完的，不再结转以后年度扣减。</a:t>
            </a:r>
            <a:endParaRPr sz="2160" dirty="0"/>
          </a:p>
        </p:txBody>
      </p:sp>
    </p:spTree>
    <p:custDataLst>
      <p:tags r:id="rId1"/>
    </p:custData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0"/>
          <p:cNvSpPr txBox="1">
            <a:spLocks noChangeArrowheads="1"/>
          </p:cNvSpPr>
          <p:nvPr/>
        </p:nvSpPr>
        <p:spPr bwMode="auto">
          <a:xfrm>
            <a:off x="1060285" y="388461"/>
            <a:ext cx="344962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38" tIns="30469" rIns="60938" bIns="30469">
            <a:sp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r>
              <a:rPr lang="zh-CN" altLang="en-US" sz="2400" b="1" dirty="0">
                <a:solidFill>
                  <a:schemeClr val="bg1"/>
                </a:solidFill>
                <a:latin typeface="Lato Regular"/>
                <a:ea typeface="Lato Regular"/>
                <a:cs typeface="Lato Regular"/>
              </a:rPr>
              <a:t>四、</a:t>
            </a:r>
            <a:r>
              <a:rPr lang="en-US" altLang="zh-CN" sz="2400" b="1" dirty="0">
                <a:solidFill>
                  <a:schemeClr val="bg1"/>
                </a:solidFill>
                <a:latin typeface="Lato Regular"/>
                <a:ea typeface="Lato Regular"/>
                <a:cs typeface="Lato Regular"/>
              </a:rPr>
              <a:t> </a:t>
            </a:r>
            <a:r>
              <a:rPr lang="zh-CN" altLang="en-US" sz="2400" b="1" dirty="0">
                <a:solidFill>
                  <a:schemeClr val="bg1"/>
                </a:solidFill>
                <a:latin typeface="Lato Regular"/>
                <a:ea typeface="Lato Regular"/>
                <a:cs typeface="Lato Regular"/>
              </a:rPr>
              <a:t>享受优惠的方式</a:t>
            </a:r>
            <a:endParaRPr lang="id-ID" altLang="zh-CN" sz="2400" b="1" dirty="0">
              <a:solidFill>
                <a:schemeClr val="bg1"/>
              </a:solidFill>
              <a:latin typeface="Lato Regular"/>
              <a:ea typeface="Lato Regular"/>
              <a:cs typeface="Lato Regular"/>
            </a:endParaRPr>
          </a:p>
        </p:txBody>
      </p:sp>
      <p:cxnSp>
        <p:nvCxnSpPr>
          <p:cNvPr id="2" name="直接连接符 1"/>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6"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 name="五边形 2"/>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三、延续性政策</a:t>
            </a:r>
            <a:endParaRPr lang="zh-CN" altLang="en-US" sz="3360" b="1" dirty="0">
              <a:solidFill>
                <a:srgbClr val="F49022"/>
              </a:solidFill>
              <a:latin typeface="Agency FB" panose="020B0503020202020204" pitchFamily="34" charset="0"/>
              <a:ea typeface="+mn-ea"/>
              <a:cs typeface="+mn-ea"/>
              <a:sym typeface="微软雅黑" pitchFamily="34" charset="-122"/>
            </a:endParaRPr>
          </a:p>
        </p:txBody>
      </p:sp>
      <p:sp>
        <p:nvSpPr>
          <p:cNvPr id="5" name="TextBox 13@|17FFC:16777215|FBC:16777215|LFC:16777215|LBC:16777215"/>
          <p:cNvSpPr txBox="1"/>
          <p:nvPr/>
        </p:nvSpPr>
        <p:spPr bwMode="auto">
          <a:xfrm>
            <a:off x="618647" y="816988"/>
            <a:ext cx="10952038" cy="518795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160" b="1" dirty="0">
                <a:solidFill>
                  <a:srgbClr val="C00000"/>
                </a:solidFill>
                <a:sym typeface="+mn-ea"/>
              </a:rPr>
              <a:t>财政部 税务总局 人力资源社会保障部 农业农村部关于进一步支持重点群体创业就业有关税收政策的公告 </a:t>
            </a:r>
            <a:r>
              <a:rPr lang="en-US" altLang="zh-CN" sz="2160" b="1" dirty="0">
                <a:solidFill>
                  <a:srgbClr val="C00000"/>
                </a:solidFill>
                <a:sym typeface="+mn-ea"/>
              </a:rPr>
              <a:t>(</a:t>
            </a:r>
            <a:r>
              <a:rPr lang="zh-CN" altLang="en-US" sz="2160" b="1" dirty="0">
                <a:solidFill>
                  <a:srgbClr val="C00000"/>
                </a:solidFill>
                <a:sym typeface="+mn-ea"/>
              </a:rPr>
              <a:t>财政部 税务总局 人力资源社会保障部 农业农村部公告</a:t>
            </a:r>
            <a:r>
              <a:rPr lang="en-US" altLang="zh-CN" sz="2160" b="1" dirty="0">
                <a:solidFill>
                  <a:srgbClr val="C00000"/>
                </a:solidFill>
                <a:sym typeface="+mn-ea"/>
              </a:rPr>
              <a:t>2023</a:t>
            </a:r>
            <a:r>
              <a:rPr lang="zh-CN" altLang="en-US" sz="2160" b="1" dirty="0">
                <a:solidFill>
                  <a:srgbClr val="C00000"/>
                </a:solidFill>
                <a:sym typeface="+mn-ea"/>
              </a:rPr>
              <a:t>年第</a:t>
            </a:r>
            <a:r>
              <a:rPr lang="en-US" altLang="zh-CN" sz="2160" b="1" dirty="0">
                <a:solidFill>
                  <a:srgbClr val="C00000"/>
                </a:solidFill>
                <a:sym typeface="+mn-ea"/>
              </a:rPr>
              <a:t>15</a:t>
            </a:r>
            <a:r>
              <a:rPr lang="zh-CN" altLang="en-US" sz="2160" b="1" dirty="0">
                <a:solidFill>
                  <a:srgbClr val="C00000"/>
                </a:solidFill>
                <a:sym typeface="+mn-ea"/>
              </a:rPr>
              <a:t>号</a:t>
            </a:r>
            <a:r>
              <a:rPr lang="en-US" altLang="zh-CN" sz="2160" b="1" dirty="0">
                <a:solidFill>
                  <a:srgbClr val="C00000"/>
                </a:solidFill>
                <a:sym typeface="+mn-ea"/>
              </a:rPr>
              <a:t>) </a:t>
            </a:r>
            <a:endParaRPr sz="2160" dirty="0"/>
          </a:p>
          <a:p>
            <a:pPr>
              <a:lnSpc>
                <a:spcPct val="150000"/>
              </a:lnSpc>
            </a:pPr>
            <a:r>
              <a:rPr lang="en-US" altLang="zh-CN" sz="2160" dirty="0"/>
              <a:t>      </a:t>
            </a:r>
            <a:r>
              <a:rPr lang="en-US" altLang="zh-CN" sz="2000" dirty="0"/>
              <a:t>  </a:t>
            </a:r>
            <a:r>
              <a:rPr lang="zh-CN" altLang="zh-CN" sz="2000" dirty="0"/>
              <a:t>自</a:t>
            </a:r>
            <a:r>
              <a:rPr lang="en-US" altLang="zh-CN" sz="2000" dirty="0"/>
              <a:t>2023</a:t>
            </a:r>
            <a:r>
              <a:rPr lang="zh-CN" altLang="zh-CN" sz="2000" dirty="0"/>
              <a:t>年</a:t>
            </a:r>
            <a:r>
              <a:rPr lang="en-US" altLang="zh-CN" sz="2000" dirty="0"/>
              <a:t>1</a:t>
            </a:r>
            <a:r>
              <a:rPr lang="zh-CN" altLang="zh-CN" sz="2000" dirty="0"/>
              <a:t>月</a:t>
            </a:r>
            <a:r>
              <a:rPr lang="en-US" altLang="zh-CN" sz="2000" dirty="0"/>
              <a:t>1</a:t>
            </a:r>
            <a:r>
              <a:rPr lang="zh-CN" altLang="zh-CN" sz="2000" dirty="0"/>
              <a:t>日至</a:t>
            </a:r>
            <a:r>
              <a:rPr lang="en-US" altLang="zh-CN" sz="2000" dirty="0"/>
              <a:t>2027</a:t>
            </a:r>
            <a:r>
              <a:rPr lang="zh-CN" altLang="zh-CN" sz="2000" dirty="0"/>
              <a:t>年</a:t>
            </a:r>
            <a:r>
              <a:rPr lang="en-US" altLang="zh-CN" sz="2000" dirty="0"/>
              <a:t>12</a:t>
            </a:r>
            <a:r>
              <a:rPr lang="zh-CN" altLang="zh-CN" sz="2000" dirty="0"/>
              <a:t>月</a:t>
            </a:r>
            <a:r>
              <a:rPr lang="en-US" altLang="zh-CN" sz="2000" dirty="0"/>
              <a:t>31</a:t>
            </a:r>
            <a:r>
              <a:rPr lang="zh-CN" altLang="zh-CN" sz="2000" dirty="0"/>
              <a:t>日，企业招用脱贫人口，以及在人力资源社会保障部门公共就业服务机构登记失业半年以上且持《就业创业证》或《就业失业登记证》（注明</a:t>
            </a:r>
            <a:r>
              <a:rPr lang="en-US" altLang="zh-CN" sz="2000" dirty="0"/>
              <a:t>“</a:t>
            </a:r>
            <a:r>
              <a:rPr lang="zh-CN" altLang="zh-CN" sz="2000" dirty="0"/>
              <a:t>企业吸纳税收政策</a:t>
            </a:r>
            <a:r>
              <a:rPr lang="en-US" altLang="zh-CN" sz="2000" dirty="0"/>
              <a:t>”</a:t>
            </a:r>
            <a:r>
              <a:rPr lang="zh-CN" altLang="zh-CN" sz="2000" dirty="0"/>
              <a:t>）的人员，与其签订</a:t>
            </a:r>
            <a:r>
              <a:rPr lang="en-US" altLang="zh-CN" sz="2000" dirty="0"/>
              <a:t>1</a:t>
            </a:r>
            <a:r>
              <a:rPr lang="zh-CN" altLang="zh-CN" sz="2000" dirty="0"/>
              <a:t>年以上期限劳动合同并依法缴纳社会保险费的，自签订劳动合同并缴纳社会保险当月起，在</a:t>
            </a:r>
            <a:r>
              <a:rPr lang="en-US" altLang="zh-CN" sz="2000" dirty="0"/>
              <a:t>3</a:t>
            </a:r>
            <a:r>
              <a:rPr lang="zh-CN" altLang="zh-CN" sz="2000" dirty="0"/>
              <a:t>年内按实际招用人数予以定额依次扣减增值税、城市维护建设税、教育费附加、地方教育附加和企业所得税优惠。定额标准为每人每年</a:t>
            </a:r>
            <a:r>
              <a:rPr lang="en-US" altLang="zh-CN" sz="2000" dirty="0"/>
              <a:t>6000</a:t>
            </a:r>
            <a:r>
              <a:rPr lang="zh-CN" altLang="zh-CN" sz="2000" dirty="0"/>
              <a:t>元，最高可上浮</a:t>
            </a:r>
            <a:r>
              <a:rPr lang="en-US" altLang="zh-CN" sz="2000" dirty="0"/>
              <a:t>30%</a:t>
            </a:r>
            <a:r>
              <a:rPr lang="zh-CN" altLang="zh-CN" sz="2000" dirty="0"/>
              <a:t>，各省、自治区、直辖市人民政府可根据本地区实际情况在此幅度内确定具体定额标准。城市维护建设税、教育费附加、地方教育附加的计税依据是享受本项税收优惠政策前的增值税应纳税额。</a:t>
            </a:r>
            <a:endParaRPr lang="en-US" altLang="zh-CN" sz="2000" dirty="0"/>
          </a:p>
          <a:p>
            <a:pPr>
              <a:lnSpc>
                <a:spcPct val="150000"/>
              </a:lnSpc>
            </a:pPr>
            <a:r>
              <a:rPr lang="en-US" altLang="zh-CN" sz="2000" dirty="0"/>
              <a:t>         </a:t>
            </a:r>
            <a:r>
              <a:rPr lang="zh-CN" altLang="zh-CN" sz="2000" dirty="0"/>
              <a:t>按上述标准计算的税收扣减额应在企业当年实际应缴纳的增值税、城市维护建设税、教育费附加、地方教育附加和企业所得税税额中扣减，当年扣减不完的，不得结转下年使用。</a:t>
            </a:r>
            <a:endParaRPr sz="2000" dirty="0"/>
          </a:p>
        </p:txBody>
      </p:sp>
    </p:spTree>
    <p:custDataLst>
      <p:tags r:id="rId1"/>
    </p:custData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0"/>
          <p:cNvSpPr txBox="1">
            <a:spLocks noChangeArrowheads="1"/>
          </p:cNvSpPr>
          <p:nvPr/>
        </p:nvSpPr>
        <p:spPr bwMode="auto">
          <a:xfrm>
            <a:off x="1060285" y="388461"/>
            <a:ext cx="344962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38" tIns="30469" rIns="60938" bIns="30469">
            <a:sp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r>
              <a:rPr lang="zh-CN" altLang="en-US" sz="2400" b="1" dirty="0">
                <a:solidFill>
                  <a:schemeClr val="bg1"/>
                </a:solidFill>
                <a:latin typeface="Lato Regular"/>
                <a:ea typeface="Lato Regular"/>
                <a:cs typeface="Lato Regular"/>
              </a:rPr>
              <a:t>四、</a:t>
            </a:r>
            <a:r>
              <a:rPr lang="en-US" altLang="zh-CN" sz="2400" b="1" dirty="0">
                <a:solidFill>
                  <a:schemeClr val="bg1"/>
                </a:solidFill>
                <a:latin typeface="Lato Regular"/>
                <a:ea typeface="Lato Regular"/>
                <a:cs typeface="Lato Regular"/>
              </a:rPr>
              <a:t> </a:t>
            </a:r>
            <a:r>
              <a:rPr lang="zh-CN" altLang="en-US" sz="2400" b="1" dirty="0">
                <a:solidFill>
                  <a:schemeClr val="bg1"/>
                </a:solidFill>
                <a:latin typeface="Lato Regular"/>
                <a:ea typeface="Lato Regular"/>
                <a:cs typeface="Lato Regular"/>
              </a:rPr>
              <a:t>享受优惠的方式</a:t>
            </a:r>
            <a:endParaRPr lang="id-ID" altLang="zh-CN" sz="2400" b="1" dirty="0">
              <a:solidFill>
                <a:schemeClr val="bg1"/>
              </a:solidFill>
              <a:latin typeface="Lato Regular"/>
              <a:ea typeface="Lato Regular"/>
              <a:cs typeface="Lato Regular"/>
            </a:endParaRPr>
          </a:p>
        </p:txBody>
      </p:sp>
      <p:cxnSp>
        <p:nvCxnSpPr>
          <p:cNvPr id="2" name="直接连接符 1"/>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6"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 name="五边形 2"/>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三、延续性政策</a:t>
            </a:r>
            <a:endParaRPr lang="zh-CN" altLang="en-US" sz="3360" b="1" dirty="0">
              <a:solidFill>
                <a:srgbClr val="F49022"/>
              </a:solidFill>
              <a:latin typeface="Agency FB" panose="020B0503020202020204" pitchFamily="34" charset="0"/>
              <a:ea typeface="+mn-ea"/>
              <a:cs typeface="+mn-ea"/>
              <a:sym typeface="微软雅黑" pitchFamily="34" charset="-122"/>
            </a:endParaRPr>
          </a:p>
        </p:txBody>
      </p:sp>
      <p:sp>
        <p:nvSpPr>
          <p:cNvPr id="5" name="TextBox 13@|17FFC:16777215|FBC:16777215|LFC:16777215|LBC:16777215"/>
          <p:cNvSpPr txBox="1"/>
          <p:nvPr/>
        </p:nvSpPr>
        <p:spPr bwMode="auto">
          <a:xfrm>
            <a:off x="618647" y="1010663"/>
            <a:ext cx="10952038" cy="548005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160" b="1" dirty="0">
                <a:solidFill>
                  <a:srgbClr val="C00000"/>
                </a:solidFill>
                <a:sym typeface="+mn-ea"/>
              </a:rPr>
              <a:t>财政部 税务总局关于继续实施公共租赁住房税收优惠政策的公告 </a:t>
            </a:r>
            <a:r>
              <a:rPr lang="en-US" altLang="zh-CN" sz="2160" b="1" dirty="0">
                <a:solidFill>
                  <a:srgbClr val="C00000"/>
                </a:solidFill>
                <a:sym typeface="+mn-ea"/>
              </a:rPr>
              <a:t>(</a:t>
            </a:r>
            <a:r>
              <a:rPr lang="zh-CN" altLang="en-US" sz="2160" b="1" dirty="0">
                <a:solidFill>
                  <a:srgbClr val="C00000"/>
                </a:solidFill>
                <a:sym typeface="+mn-ea"/>
              </a:rPr>
              <a:t>财政部 税务总局公告</a:t>
            </a:r>
            <a:r>
              <a:rPr lang="en-US" altLang="zh-CN" sz="2160" b="1" dirty="0">
                <a:solidFill>
                  <a:srgbClr val="C00000"/>
                </a:solidFill>
                <a:sym typeface="+mn-ea"/>
              </a:rPr>
              <a:t>2023</a:t>
            </a:r>
            <a:r>
              <a:rPr lang="zh-CN" altLang="en-US" sz="2160" b="1" dirty="0">
                <a:solidFill>
                  <a:srgbClr val="C00000"/>
                </a:solidFill>
                <a:sym typeface="+mn-ea"/>
              </a:rPr>
              <a:t>年第</a:t>
            </a:r>
            <a:r>
              <a:rPr lang="en-US" altLang="zh-CN" sz="2160" b="1" dirty="0">
                <a:solidFill>
                  <a:srgbClr val="C00000"/>
                </a:solidFill>
                <a:sym typeface="+mn-ea"/>
              </a:rPr>
              <a:t>33</a:t>
            </a:r>
            <a:r>
              <a:rPr lang="zh-CN" altLang="en-US" sz="2160" b="1" dirty="0">
                <a:solidFill>
                  <a:srgbClr val="C00000"/>
                </a:solidFill>
                <a:sym typeface="+mn-ea"/>
              </a:rPr>
              <a:t>号</a:t>
            </a:r>
            <a:r>
              <a:rPr lang="en-US" altLang="zh-CN" sz="2160" b="1" dirty="0">
                <a:solidFill>
                  <a:srgbClr val="C00000"/>
                </a:solidFill>
                <a:sym typeface="+mn-ea"/>
              </a:rPr>
              <a:t>)  </a:t>
            </a:r>
            <a:endParaRPr sz="2160" dirty="0"/>
          </a:p>
          <a:p>
            <a:pPr>
              <a:lnSpc>
                <a:spcPct val="150000"/>
              </a:lnSpc>
            </a:pPr>
            <a:r>
              <a:rPr lang="zh-CN" altLang="en-US" sz="2160" dirty="0"/>
              <a:t>        企事业单位、社会团体以及其他组织捐赠住房作为公租房，符合税收法律法规规定的，对其公益性捐赠支出在年度利润总额</a:t>
            </a:r>
            <a:r>
              <a:rPr lang="en-US" altLang="zh-CN" sz="2160" dirty="0"/>
              <a:t>12%</a:t>
            </a:r>
            <a:r>
              <a:rPr lang="zh-CN" altLang="en-US" sz="2160" dirty="0"/>
              <a:t>以内的部分，准予在计算应纳税所得额时扣除，超过年度利润总额</a:t>
            </a:r>
            <a:r>
              <a:rPr lang="en-US" altLang="zh-CN" sz="2160" dirty="0"/>
              <a:t>12%</a:t>
            </a:r>
            <a:r>
              <a:rPr lang="zh-CN" altLang="en-US" sz="2160" dirty="0"/>
              <a:t>的部分，准予结转以后三年内在计算应纳税所得额时扣除。</a:t>
            </a:r>
            <a:endParaRPr lang="en-US" sz="2160" dirty="0"/>
          </a:p>
          <a:p>
            <a:pPr>
              <a:lnSpc>
                <a:spcPct val="150000"/>
              </a:lnSpc>
            </a:pPr>
            <a:r>
              <a:rPr lang="zh-CN" altLang="zh-CN" sz="2160" b="1" dirty="0">
                <a:solidFill>
                  <a:srgbClr val="C00000"/>
                </a:solidFill>
              </a:rPr>
              <a:t>财政部 税务总局关于设备、器具扣除有关企业所得税政策的公告</a:t>
            </a:r>
            <a:r>
              <a:rPr lang="en-US" altLang="zh-CN" sz="2160" b="1" dirty="0">
                <a:solidFill>
                  <a:srgbClr val="C00000"/>
                </a:solidFill>
              </a:rPr>
              <a:t> (</a:t>
            </a:r>
            <a:r>
              <a:rPr lang="zh-CN" altLang="zh-CN" sz="2160" b="1" dirty="0">
                <a:solidFill>
                  <a:srgbClr val="C00000"/>
                </a:solidFill>
              </a:rPr>
              <a:t>财政部 税务总局公告</a:t>
            </a:r>
            <a:r>
              <a:rPr lang="en-US" altLang="zh-CN" sz="2160" b="1" dirty="0">
                <a:solidFill>
                  <a:srgbClr val="C00000"/>
                </a:solidFill>
              </a:rPr>
              <a:t>2023</a:t>
            </a:r>
            <a:r>
              <a:rPr lang="zh-CN" altLang="zh-CN" sz="2160" b="1" dirty="0">
                <a:solidFill>
                  <a:srgbClr val="C00000"/>
                </a:solidFill>
              </a:rPr>
              <a:t>年第</a:t>
            </a:r>
            <a:r>
              <a:rPr lang="en-US" altLang="zh-CN" sz="2160" b="1" dirty="0">
                <a:solidFill>
                  <a:srgbClr val="C00000"/>
                </a:solidFill>
              </a:rPr>
              <a:t>37</a:t>
            </a:r>
            <a:r>
              <a:rPr lang="zh-CN" altLang="zh-CN" sz="2160" b="1" dirty="0">
                <a:solidFill>
                  <a:srgbClr val="C00000"/>
                </a:solidFill>
              </a:rPr>
              <a:t>号</a:t>
            </a:r>
            <a:r>
              <a:rPr lang="en-US" altLang="zh-CN" sz="2160" b="1" dirty="0">
                <a:solidFill>
                  <a:srgbClr val="C00000"/>
                </a:solidFill>
              </a:rPr>
              <a:t>)</a:t>
            </a:r>
            <a:endParaRPr lang="en-US" altLang="zh-CN" sz="2160" b="1" dirty="0">
              <a:solidFill>
                <a:srgbClr val="C00000"/>
              </a:solidFill>
            </a:endParaRPr>
          </a:p>
          <a:p>
            <a:pPr>
              <a:lnSpc>
                <a:spcPct val="150000"/>
              </a:lnSpc>
            </a:pPr>
            <a:r>
              <a:rPr lang="en-US" altLang="zh-CN" sz="2160" dirty="0"/>
              <a:t>        </a:t>
            </a:r>
            <a:r>
              <a:rPr lang="zh-CN" altLang="zh-CN" sz="2160" dirty="0"/>
              <a:t>企业在</a:t>
            </a:r>
            <a:r>
              <a:rPr lang="en-US" altLang="zh-CN" sz="2160" dirty="0"/>
              <a:t>2024</a:t>
            </a:r>
            <a:r>
              <a:rPr lang="zh-CN" altLang="zh-CN" sz="2160" dirty="0"/>
              <a:t>年</a:t>
            </a:r>
            <a:r>
              <a:rPr lang="en-US" altLang="zh-CN" sz="2160" dirty="0"/>
              <a:t>1</a:t>
            </a:r>
            <a:r>
              <a:rPr lang="zh-CN" altLang="zh-CN" sz="2160" dirty="0"/>
              <a:t>月</a:t>
            </a:r>
            <a:r>
              <a:rPr lang="en-US" altLang="zh-CN" sz="2160" dirty="0"/>
              <a:t>1</a:t>
            </a:r>
            <a:r>
              <a:rPr lang="zh-CN" altLang="zh-CN" sz="2160" dirty="0"/>
              <a:t>日至</a:t>
            </a:r>
            <a:r>
              <a:rPr lang="en-US" altLang="zh-CN" sz="2160" dirty="0"/>
              <a:t>2027</a:t>
            </a:r>
            <a:r>
              <a:rPr lang="zh-CN" altLang="zh-CN" sz="2160" dirty="0"/>
              <a:t>年</a:t>
            </a:r>
            <a:r>
              <a:rPr lang="en-US" altLang="zh-CN" sz="2160" dirty="0"/>
              <a:t>12</a:t>
            </a:r>
            <a:r>
              <a:rPr lang="zh-CN" altLang="zh-CN" sz="2160" dirty="0"/>
              <a:t>月</a:t>
            </a:r>
            <a:r>
              <a:rPr lang="en-US" altLang="zh-CN" sz="2160" dirty="0"/>
              <a:t>31</a:t>
            </a:r>
            <a:r>
              <a:rPr lang="zh-CN" altLang="zh-CN" sz="2160" dirty="0"/>
              <a:t>日期间新购进的设备、器具，单位价值不超过</a:t>
            </a:r>
            <a:r>
              <a:rPr lang="en-US" altLang="zh-CN" sz="2160" dirty="0"/>
              <a:t>500</a:t>
            </a:r>
            <a:r>
              <a:rPr lang="zh-CN" altLang="zh-CN" sz="2160" dirty="0"/>
              <a:t>万元的，允许一次性计入当期成本费用在计算应纳税所得额时扣除，不再分年度计算折旧</a:t>
            </a:r>
            <a:r>
              <a:rPr lang="zh-CN" altLang="en-US" sz="2160" dirty="0"/>
              <a:t>。</a:t>
            </a:r>
            <a:endParaRPr lang="en-US" altLang="zh-CN" sz="2160" dirty="0"/>
          </a:p>
          <a:p>
            <a:pPr>
              <a:lnSpc>
                <a:spcPct val="150000"/>
              </a:lnSpc>
            </a:pPr>
            <a:r>
              <a:rPr lang="en-US" altLang="zh-CN" sz="2160" dirty="0"/>
              <a:t>        </a:t>
            </a:r>
            <a:r>
              <a:rPr lang="zh-CN" altLang="zh-CN" sz="2160" dirty="0"/>
              <a:t>本公告所称设备、器具，是指除房屋、建筑物以外的固定资产。</a:t>
            </a:r>
            <a:endParaRPr sz="2160" b="1" dirty="0">
              <a:solidFill>
                <a:srgbClr val="C00000"/>
              </a:solidFill>
            </a:endParaRPr>
          </a:p>
        </p:txBody>
      </p:sp>
    </p:spTree>
    <p:custDataLst>
      <p:tags r:id="rId1"/>
    </p:custData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587367" y="906730"/>
            <a:ext cx="11574966" cy="85078"/>
            <a:chOff x="288133" y="483063"/>
            <a:chExt cx="8772740" cy="64666"/>
          </a:xfrm>
        </p:grpSpPr>
        <p:sp>
          <p:nvSpPr>
            <p:cNvPr id="25" name="任意多边形 2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cxnSp>
          <p:nvCxnSpPr>
            <p:cNvPr id="39" name="直接连接符 38"/>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61" name="表格 60"/>
          <p:cNvGraphicFramePr>
            <a:graphicFrameLocks noGrp="1"/>
          </p:cNvGraphicFramePr>
          <p:nvPr/>
        </p:nvGraphicFramePr>
        <p:xfrm>
          <a:off x="133329" y="206117"/>
          <a:ext cx="11896725" cy="5548630"/>
        </p:xfrm>
        <a:graphic>
          <a:graphicData uri="http://schemas.openxmlformats.org/drawingml/2006/table">
            <a:tbl>
              <a:tblPr firstRow="1">
                <a:tableStyleId>{0E3FDE45-AF77-4B5C-9715-49D594BDF05E}</a:tableStyleId>
              </a:tblPr>
              <a:tblGrid>
                <a:gridCol w="11896725"/>
              </a:tblGrid>
              <a:tr h="2197735">
                <a:tc>
                  <a:txBody>
                    <a:bodyPr/>
                    <a:lstStyle/>
                    <a:p>
                      <a:pPr algn="l" fontAlgn="ctr"/>
                      <a:r>
                        <a:rPr lang="en-US" altLang="zh-CN" sz="3010" b="1" i="0" u="none" strike="noStrike" dirty="0">
                          <a:solidFill>
                            <a:srgbClr val="000000"/>
                          </a:solidFill>
                          <a:latin typeface="黑体" charset="-122"/>
                          <a:ea typeface="黑体" charset="-122"/>
                        </a:rPr>
                        <a:t>【</a:t>
                      </a:r>
                      <a:r>
                        <a:rPr lang="zh-CN" altLang="en-US" sz="3010" b="1" i="0" u="none" strike="noStrike" dirty="0">
                          <a:solidFill>
                            <a:srgbClr val="000000"/>
                          </a:solidFill>
                          <a:latin typeface="黑体" charset="-122"/>
                          <a:ea typeface="黑体" charset="-122"/>
                        </a:rPr>
                        <a:t>问题</a:t>
                      </a:r>
                      <a:r>
                        <a:rPr lang="en-US" altLang="zh-CN" sz="3010" b="1" i="0" u="none" strike="noStrike" dirty="0">
                          <a:solidFill>
                            <a:srgbClr val="000000"/>
                          </a:solidFill>
                          <a:latin typeface="黑体" charset="-122"/>
                          <a:ea typeface="黑体" charset="-122"/>
                        </a:rPr>
                        <a:t>】</a:t>
                      </a:r>
                      <a:r>
                        <a:rPr lang="zh-CN" altLang="en-US" sz="3010" b="1" i="0" u="none" strike="noStrike" dirty="0">
                          <a:solidFill>
                            <a:srgbClr val="000000"/>
                          </a:solidFill>
                          <a:latin typeface="黑体" charset="-122"/>
                          <a:ea typeface="黑体" charset="-122"/>
                        </a:rPr>
                        <a:t>我司享受了购置</a:t>
                      </a:r>
                      <a:r>
                        <a:rPr lang="en-US" altLang="zh-CN" sz="3010" b="1" i="0" u="none" strike="noStrike" dirty="0">
                          <a:solidFill>
                            <a:srgbClr val="000000"/>
                          </a:solidFill>
                          <a:latin typeface="黑体" charset="-122"/>
                          <a:ea typeface="黑体" charset="-122"/>
                        </a:rPr>
                        <a:t>500</a:t>
                      </a:r>
                      <a:r>
                        <a:rPr lang="zh-CN" altLang="en-US" sz="3010" b="1" i="0" u="none" strike="noStrike" dirty="0">
                          <a:solidFill>
                            <a:srgbClr val="000000"/>
                          </a:solidFill>
                          <a:latin typeface="黑体" charset="-122"/>
                          <a:ea typeface="黑体" charset="-122"/>
                        </a:rPr>
                        <a:t>万元以下设备、器具一次性扣除政策后，后续发生退货、对外出售等情形是否影响企业享受该优惠政策？</a:t>
                      </a:r>
                      <a:endParaRPr lang="zh-CN" altLang="en-US" sz="3010" b="1" i="0" u="none" strike="noStrike" dirty="0">
                        <a:solidFill>
                          <a:srgbClr val="000000"/>
                        </a:solidFill>
                        <a:latin typeface="黑体" charset="-122"/>
                        <a:ea typeface="黑体" charset="-122"/>
                      </a:endParaRPr>
                    </a:p>
                  </a:txBody>
                  <a:tcPr marL="90278" marR="90278" marT="4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350895">
                <a:tc>
                  <a:txBody>
                    <a:bodyPr/>
                    <a:lstStyle/>
                    <a:p>
                      <a:pPr>
                        <a:lnSpc>
                          <a:spcPct val="120000"/>
                        </a:lnSpc>
                      </a:pPr>
                      <a:r>
                        <a:rPr lang="zh-CN" altLang="en-US" sz="3010" b="0" dirty="0">
                          <a:latin typeface="黑体" charset="-122"/>
                          <a:ea typeface="黑体" charset="-122"/>
                        </a:rPr>
                        <a:t>答：对于企业在购买设备器具之后</a:t>
                      </a:r>
                      <a:r>
                        <a:rPr lang="en-US" altLang="zh-CN" sz="3010" b="0" dirty="0">
                          <a:latin typeface="黑体" charset="-122"/>
                          <a:ea typeface="黑体" charset="-122"/>
                        </a:rPr>
                        <a:t>12</a:t>
                      </a:r>
                      <a:r>
                        <a:rPr lang="zh-CN" altLang="en-US" sz="3010" b="0" dirty="0">
                          <a:latin typeface="黑体" charset="-122"/>
                          <a:ea typeface="黑体" charset="-122"/>
                        </a:rPr>
                        <a:t>个月内发生后续退货、对外出售的，不能享受该政策。</a:t>
                      </a:r>
                      <a:endParaRPr sz="3010" dirty="0">
                        <a:latin typeface="黑体" charset="-122"/>
                        <a:ea typeface="黑体" charset="-122"/>
                      </a:endParaRPr>
                    </a:p>
                  </a:txBody>
                  <a:tcPr marL="90278" marR="90278" marT="4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0"/>
          <p:cNvSpPr txBox="1">
            <a:spLocks noChangeArrowheads="1"/>
          </p:cNvSpPr>
          <p:nvPr/>
        </p:nvSpPr>
        <p:spPr bwMode="auto">
          <a:xfrm>
            <a:off x="1060285" y="388461"/>
            <a:ext cx="344962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38" tIns="30469" rIns="60938" bIns="30469">
            <a:sp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r>
              <a:rPr lang="zh-CN" altLang="en-US" sz="2400" b="1" dirty="0">
                <a:solidFill>
                  <a:schemeClr val="bg1"/>
                </a:solidFill>
                <a:latin typeface="Lato Regular"/>
                <a:ea typeface="Lato Regular"/>
                <a:cs typeface="Lato Regular"/>
              </a:rPr>
              <a:t>四、</a:t>
            </a:r>
            <a:r>
              <a:rPr lang="en-US" altLang="zh-CN" sz="2400" b="1" dirty="0">
                <a:solidFill>
                  <a:schemeClr val="bg1"/>
                </a:solidFill>
                <a:latin typeface="Lato Regular"/>
                <a:ea typeface="Lato Regular"/>
                <a:cs typeface="Lato Regular"/>
              </a:rPr>
              <a:t> </a:t>
            </a:r>
            <a:r>
              <a:rPr lang="zh-CN" altLang="en-US" sz="2400" b="1" dirty="0">
                <a:solidFill>
                  <a:schemeClr val="bg1"/>
                </a:solidFill>
                <a:latin typeface="Lato Regular"/>
                <a:ea typeface="Lato Regular"/>
                <a:cs typeface="Lato Regular"/>
              </a:rPr>
              <a:t>享受优惠的方式</a:t>
            </a:r>
            <a:endParaRPr lang="id-ID" altLang="zh-CN" sz="2400" b="1" dirty="0">
              <a:solidFill>
                <a:schemeClr val="bg1"/>
              </a:solidFill>
              <a:latin typeface="Lato Regular"/>
              <a:ea typeface="Lato Regular"/>
              <a:cs typeface="Lato Regular"/>
            </a:endParaRPr>
          </a:p>
        </p:txBody>
      </p:sp>
      <p:cxnSp>
        <p:nvCxnSpPr>
          <p:cNvPr id="2" name="直接连接符 1"/>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6"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 name="五边形 2"/>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三、延续性政策</a:t>
            </a:r>
            <a:endParaRPr lang="zh-CN" altLang="en-US" sz="3360" b="1" dirty="0">
              <a:solidFill>
                <a:srgbClr val="F49022"/>
              </a:solidFill>
              <a:latin typeface="Agency FB" panose="020B0503020202020204" pitchFamily="34" charset="0"/>
              <a:ea typeface="+mn-ea"/>
              <a:cs typeface="+mn-ea"/>
              <a:sym typeface="微软雅黑" pitchFamily="34" charset="-122"/>
            </a:endParaRPr>
          </a:p>
        </p:txBody>
      </p:sp>
      <p:sp>
        <p:nvSpPr>
          <p:cNvPr id="5" name="TextBox 13@|17FFC:16777215|FBC:16777215|LFC:16777215|LBC:16777215"/>
          <p:cNvSpPr txBox="1"/>
          <p:nvPr/>
        </p:nvSpPr>
        <p:spPr bwMode="auto">
          <a:xfrm>
            <a:off x="440607" y="919486"/>
            <a:ext cx="10952038" cy="498221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160" b="1" dirty="0">
                <a:solidFill>
                  <a:srgbClr val="C00000"/>
                </a:solidFill>
                <a:sym typeface="+mn-ea"/>
              </a:rPr>
              <a:t>财政部 税务总局 中国证监会关于继续实施创新企业境内发行存托凭证试点阶段有关税收政策的公告（财政部 税务总局 中国证监会公告</a:t>
            </a:r>
            <a:r>
              <a:rPr lang="en-US" altLang="zh-CN" sz="2160" b="1" dirty="0">
                <a:solidFill>
                  <a:srgbClr val="C00000"/>
                </a:solidFill>
                <a:sym typeface="+mn-ea"/>
              </a:rPr>
              <a:t>2023</a:t>
            </a:r>
            <a:r>
              <a:rPr lang="zh-CN" altLang="en-US" sz="2160" b="1" dirty="0">
                <a:solidFill>
                  <a:srgbClr val="C00000"/>
                </a:solidFill>
                <a:sym typeface="+mn-ea"/>
              </a:rPr>
              <a:t>年第</a:t>
            </a:r>
            <a:r>
              <a:rPr lang="en-US" altLang="zh-CN" sz="2160" b="1" dirty="0">
                <a:solidFill>
                  <a:srgbClr val="C00000"/>
                </a:solidFill>
                <a:sym typeface="+mn-ea"/>
              </a:rPr>
              <a:t>22</a:t>
            </a:r>
            <a:r>
              <a:rPr lang="zh-CN" altLang="en-US" sz="2160" b="1" dirty="0">
                <a:solidFill>
                  <a:srgbClr val="C00000"/>
                </a:solidFill>
                <a:sym typeface="+mn-ea"/>
              </a:rPr>
              <a:t>号）</a:t>
            </a:r>
            <a:endParaRPr lang="zh-CN" altLang="en-US" sz="2160" b="1" dirty="0">
              <a:solidFill>
                <a:srgbClr val="C00000"/>
              </a:solidFill>
              <a:sym typeface="+mn-ea"/>
            </a:endParaRPr>
          </a:p>
          <a:p>
            <a:pPr>
              <a:lnSpc>
                <a:spcPct val="150000"/>
              </a:lnSpc>
            </a:pPr>
            <a:r>
              <a:rPr lang="zh-CN" altLang="en-US" sz="2160" dirty="0"/>
              <a:t>        </a:t>
            </a:r>
            <a:r>
              <a:rPr lang="en-US" altLang="zh-CN" sz="2160" dirty="0"/>
              <a:t>1.</a:t>
            </a:r>
            <a:r>
              <a:rPr lang="zh-CN" altLang="en-US" sz="2160" dirty="0"/>
              <a:t>对企业投资者转让创新企业</a:t>
            </a:r>
            <a:r>
              <a:rPr lang="en-US" altLang="zh-CN" sz="2160" dirty="0"/>
              <a:t>CDR</a:t>
            </a:r>
            <a:r>
              <a:rPr lang="zh-CN" altLang="en-US" sz="2160" dirty="0"/>
              <a:t>取得的差价所得和持有创新企业</a:t>
            </a:r>
            <a:r>
              <a:rPr lang="en-US" altLang="zh-CN" sz="2160" dirty="0"/>
              <a:t>CDR</a:t>
            </a:r>
            <a:r>
              <a:rPr lang="zh-CN" altLang="en-US" sz="2160" dirty="0"/>
              <a:t>取得的股息红利所得，按转让股票差价所得和持有股票的股息红利所得政策规定征免企业所得税。</a:t>
            </a:r>
            <a:endParaRPr lang="zh-CN" altLang="en-US" sz="2160" dirty="0"/>
          </a:p>
          <a:p>
            <a:pPr>
              <a:lnSpc>
                <a:spcPct val="150000"/>
              </a:lnSpc>
            </a:pPr>
            <a:r>
              <a:rPr lang="en-US" altLang="zh-CN" sz="2160" dirty="0"/>
              <a:t>        2.</a:t>
            </a:r>
            <a:r>
              <a:rPr lang="zh-CN" altLang="en-US" sz="2160" dirty="0"/>
              <a:t>对公募证券投资基金（封闭式证券投资基金、开放式证券投资基金）转让创新企业</a:t>
            </a:r>
            <a:r>
              <a:rPr lang="en-US" altLang="zh-CN" sz="2160" dirty="0"/>
              <a:t>CDR</a:t>
            </a:r>
            <a:r>
              <a:rPr lang="zh-CN" altLang="en-US" sz="2160" dirty="0"/>
              <a:t>取得的差价所得和持有创新企业</a:t>
            </a:r>
            <a:r>
              <a:rPr lang="en-US" altLang="zh-CN" sz="2160" dirty="0"/>
              <a:t>CDR</a:t>
            </a:r>
            <a:r>
              <a:rPr lang="zh-CN" altLang="en-US" sz="2160" dirty="0"/>
              <a:t>取得的股息红利所得，按公募证券投资基金税收政策规定暂不征收企业所得税。</a:t>
            </a:r>
            <a:endParaRPr lang="zh-CN" altLang="en-US" sz="2160" dirty="0"/>
          </a:p>
          <a:p>
            <a:pPr>
              <a:lnSpc>
                <a:spcPct val="150000"/>
              </a:lnSpc>
            </a:pPr>
            <a:r>
              <a:rPr lang="en-US" altLang="zh-CN" sz="2160" dirty="0"/>
              <a:t>        3.</a:t>
            </a:r>
            <a:r>
              <a:rPr lang="zh-CN" altLang="en-US" sz="2160" dirty="0"/>
              <a:t>对合格境外机构投资者（</a:t>
            </a:r>
            <a:r>
              <a:rPr lang="en-US" altLang="zh-CN" sz="2160" dirty="0"/>
              <a:t>QFII</a:t>
            </a:r>
            <a:r>
              <a:rPr lang="zh-CN" altLang="en-US" sz="2160" dirty="0"/>
              <a:t>）、人民币合格境外机构投资者（</a:t>
            </a:r>
            <a:r>
              <a:rPr lang="en-US" altLang="zh-CN" sz="2160" dirty="0"/>
              <a:t>RQFII</a:t>
            </a:r>
            <a:r>
              <a:rPr lang="zh-CN" altLang="en-US" sz="2160" dirty="0"/>
              <a:t>）转让创新企业</a:t>
            </a:r>
            <a:r>
              <a:rPr lang="en-US" altLang="zh-CN" sz="2160" dirty="0"/>
              <a:t>CDR</a:t>
            </a:r>
            <a:r>
              <a:rPr lang="zh-CN" altLang="en-US" sz="2160" dirty="0"/>
              <a:t>取得的差价所得和持有创新企业</a:t>
            </a:r>
            <a:r>
              <a:rPr lang="en-US" altLang="zh-CN" sz="2160" dirty="0"/>
              <a:t>CDR</a:t>
            </a:r>
            <a:r>
              <a:rPr lang="zh-CN" altLang="en-US" sz="2160" dirty="0"/>
              <a:t>取得的股息红利所得，视同转让或持有据以发行创新企业</a:t>
            </a:r>
            <a:r>
              <a:rPr lang="en-US" altLang="zh-CN" sz="2160" dirty="0"/>
              <a:t>CDR</a:t>
            </a:r>
            <a:r>
              <a:rPr lang="zh-CN" altLang="en-US" sz="2160" dirty="0"/>
              <a:t>的基础股票取得的权益性资产转让所得和股息红利所得征免企业所得税。</a:t>
            </a:r>
            <a:endParaRPr lang="zh-CN" altLang="en-US" sz="2160" dirty="0"/>
          </a:p>
        </p:txBody>
      </p:sp>
    </p:spTree>
    <p:custDataLst>
      <p:tags r:id="rId1"/>
    </p:custData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0"/>
          <p:cNvSpPr txBox="1">
            <a:spLocks noChangeArrowheads="1"/>
          </p:cNvSpPr>
          <p:nvPr/>
        </p:nvSpPr>
        <p:spPr bwMode="auto">
          <a:xfrm>
            <a:off x="1060285" y="388461"/>
            <a:ext cx="344962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38" tIns="30469" rIns="60938" bIns="30469">
            <a:sp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r>
              <a:rPr lang="zh-CN" altLang="en-US" sz="2400" b="1" dirty="0">
                <a:solidFill>
                  <a:schemeClr val="bg1"/>
                </a:solidFill>
                <a:latin typeface="Lato Regular"/>
                <a:ea typeface="Lato Regular"/>
                <a:cs typeface="Lato Regular"/>
              </a:rPr>
              <a:t>四、</a:t>
            </a:r>
            <a:r>
              <a:rPr lang="en-US" altLang="zh-CN" sz="2400" b="1" dirty="0">
                <a:solidFill>
                  <a:schemeClr val="bg1"/>
                </a:solidFill>
                <a:latin typeface="Lato Regular"/>
                <a:ea typeface="Lato Regular"/>
                <a:cs typeface="Lato Regular"/>
              </a:rPr>
              <a:t> </a:t>
            </a:r>
            <a:r>
              <a:rPr lang="zh-CN" altLang="en-US" sz="2400" b="1" dirty="0">
                <a:solidFill>
                  <a:schemeClr val="bg1"/>
                </a:solidFill>
                <a:latin typeface="Lato Regular"/>
                <a:ea typeface="Lato Regular"/>
                <a:cs typeface="Lato Regular"/>
              </a:rPr>
              <a:t>享受优惠的方式</a:t>
            </a:r>
            <a:endParaRPr lang="id-ID" altLang="zh-CN" sz="2400" b="1" dirty="0">
              <a:solidFill>
                <a:schemeClr val="bg1"/>
              </a:solidFill>
              <a:latin typeface="Lato Regular"/>
              <a:ea typeface="Lato Regular"/>
              <a:cs typeface="Lato Regular"/>
            </a:endParaRPr>
          </a:p>
        </p:txBody>
      </p:sp>
      <p:cxnSp>
        <p:nvCxnSpPr>
          <p:cNvPr id="2" name="直接连接符 1"/>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6"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 name="五边形 2"/>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三、延续性政策</a:t>
            </a:r>
            <a:endParaRPr lang="zh-CN" altLang="en-US" sz="3360" b="1" dirty="0">
              <a:solidFill>
                <a:srgbClr val="F49022"/>
              </a:solidFill>
              <a:latin typeface="Agency FB" panose="020B0503020202020204" pitchFamily="34" charset="0"/>
              <a:ea typeface="+mn-ea"/>
              <a:cs typeface="+mn-ea"/>
              <a:sym typeface="微软雅黑" pitchFamily="34" charset="-122"/>
            </a:endParaRPr>
          </a:p>
        </p:txBody>
      </p:sp>
      <p:sp>
        <p:nvSpPr>
          <p:cNvPr id="5" name="TextBox 13@|17FFC:16777215|FBC:16777215|LFC:16777215|LBC:16777215"/>
          <p:cNvSpPr txBox="1"/>
          <p:nvPr/>
        </p:nvSpPr>
        <p:spPr bwMode="auto">
          <a:xfrm>
            <a:off x="440607" y="919486"/>
            <a:ext cx="10952038" cy="498221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160" b="1" dirty="0">
                <a:solidFill>
                  <a:srgbClr val="C00000"/>
                </a:solidFill>
                <a:sym typeface="+mn-ea"/>
              </a:rPr>
              <a:t>财政部 税务总局 国家发展改革委 生态环境部关于从事污染防治的第三方企业所得税政策问题的公告 （财政部 税务总局 国家发展改革委 生态环境部公告</a:t>
            </a:r>
            <a:r>
              <a:rPr lang="en-US" altLang="zh-CN" sz="2160" b="1" dirty="0">
                <a:solidFill>
                  <a:srgbClr val="C00000"/>
                </a:solidFill>
                <a:sym typeface="+mn-ea"/>
              </a:rPr>
              <a:t>2023</a:t>
            </a:r>
            <a:r>
              <a:rPr lang="zh-CN" altLang="en-US" sz="2160" b="1" dirty="0">
                <a:solidFill>
                  <a:srgbClr val="C00000"/>
                </a:solidFill>
                <a:sym typeface="+mn-ea"/>
              </a:rPr>
              <a:t>年第</a:t>
            </a:r>
            <a:r>
              <a:rPr lang="en-US" altLang="zh-CN" sz="2160" b="1" dirty="0">
                <a:solidFill>
                  <a:srgbClr val="C00000"/>
                </a:solidFill>
                <a:sym typeface="+mn-ea"/>
              </a:rPr>
              <a:t>38</a:t>
            </a:r>
            <a:r>
              <a:rPr lang="zh-CN" altLang="en-US" sz="2160" b="1" dirty="0">
                <a:solidFill>
                  <a:srgbClr val="C00000"/>
                </a:solidFill>
                <a:sym typeface="+mn-ea"/>
              </a:rPr>
              <a:t>号）</a:t>
            </a:r>
            <a:endParaRPr lang="zh-CN" altLang="en-US" sz="2160" b="1" dirty="0">
              <a:solidFill>
                <a:srgbClr val="C00000"/>
              </a:solidFill>
              <a:sym typeface="+mn-ea"/>
            </a:endParaRPr>
          </a:p>
          <a:p>
            <a:pPr>
              <a:lnSpc>
                <a:spcPct val="150000"/>
              </a:lnSpc>
            </a:pPr>
            <a:r>
              <a:rPr lang="zh-CN" altLang="en-US" sz="2160" dirty="0"/>
              <a:t>        对符合条件的从事污染防治的第三方企业（以下称第三方防治企业）减按</a:t>
            </a:r>
            <a:r>
              <a:rPr lang="en-US" altLang="zh-CN" sz="2160" dirty="0"/>
              <a:t>15%</a:t>
            </a:r>
            <a:r>
              <a:rPr lang="zh-CN" altLang="en-US" sz="2160" dirty="0"/>
              <a:t>的税率征收企业所得税。</a:t>
            </a:r>
            <a:endParaRPr lang="zh-CN" altLang="en-US" sz="2160" dirty="0"/>
          </a:p>
          <a:p>
            <a:pPr>
              <a:lnSpc>
                <a:spcPct val="150000"/>
              </a:lnSpc>
            </a:pPr>
            <a:r>
              <a:rPr lang="zh-CN" altLang="en-US" sz="2160" dirty="0"/>
              <a:t>        本公告所称第三方防治企业是指受排污企业或政府委托，负责环境污染治理设施（包括自动连续监测设施，下同）运营维护的企业。</a:t>
            </a:r>
            <a:endParaRPr lang="en-US" altLang="zh-CN" sz="2160" dirty="0"/>
          </a:p>
          <a:p>
            <a:pPr>
              <a:lnSpc>
                <a:spcPct val="150000"/>
              </a:lnSpc>
            </a:pPr>
            <a:r>
              <a:rPr lang="en-US" altLang="zh-CN" sz="2160" dirty="0"/>
              <a:t>        </a:t>
            </a:r>
            <a:r>
              <a:rPr lang="zh-CN" altLang="zh-CN" sz="2160" dirty="0"/>
              <a:t>第三方防治企业，自行判断其是否符合上述条件，符合条件的可以申报享受税收优惠，相关资料留存备查。税务部门依法开展后续管理过程中，可转请生态环境部门进行核查，生态环境部门可以委托专业机构开展相关核查工作，具体办法由税务总局会同国家发展改革委、生态环境部制定。</a:t>
            </a:r>
            <a:endParaRPr lang="zh-CN" altLang="en-US" sz="2160" dirty="0"/>
          </a:p>
        </p:txBody>
      </p:sp>
    </p:spTree>
    <p:custDataLst>
      <p:tags r:id="rId1"/>
    </p:custData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0"/>
          <p:cNvSpPr txBox="1">
            <a:spLocks noChangeArrowheads="1"/>
          </p:cNvSpPr>
          <p:nvPr/>
        </p:nvSpPr>
        <p:spPr bwMode="auto">
          <a:xfrm>
            <a:off x="1060285" y="388461"/>
            <a:ext cx="344962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38" tIns="30469" rIns="60938" bIns="30469">
            <a:sp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r>
              <a:rPr lang="zh-CN" altLang="en-US" sz="2400" b="1" dirty="0">
                <a:solidFill>
                  <a:schemeClr val="bg1"/>
                </a:solidFill>
                <a:latin typeface="Lato Regular"/>
                <a:ea typeface="Lato Regular"/>
                <a:cs typeface="Lato Regular"/>
              </a:rPr>
              <a:t>四、</a:t>
            </a:r>
            <a:r>
              <a:rPr lang="en-US" altLang="zh-CN" sz="2400" b="1" dirty="0">
                <a:solidFill>
                  <a:schemeClr val="bg1"/>
                </a:solidFill>
                <a:latin typeface="Lato Regular"/>
                <a:ea typeface="Lato Regular"/>
                <a:cs typeface="Lato Regular"/>
              </a:rPr>
              <a:t> </a:t>
            </a:r>
            <a:r>
              <a:rPr lang="zh-CN" altLang="en-US" sz="2400" b="1" dirty="0">
                <a:solidFill>
                  <a:schemeClr val="bg1"/>
                </a:solidFill>
                <a:latin typeface="Lato Regular"/>
                <a:ea typeface="Lato Regular"/>
                <a:cs typeface="Lato Regular"/>
              </a:rPr>
              <a:t>享受优惠的方式</a:t>
            </a:r>
            <a:endParaRPr lang="id-ID" altLang="zh-CN" sz="2400" b="1" dirty="0">
              <a:solidFill>
                <a:schemeClr val="bg1"/>
              </a:solidFill>
              <a:latin typeface="Lato Regular"/>
              <a:ea typeface="Lato Regular"/>
              <a:cs typeface="Lato Regular"/>
            </a:endParaRPr>
          </a:p>
        </p:txBody>
      </p:sp>
      <p:cxnSp>
        <p:nvCxnSpPr>
          <p:cNvPr id="2" name="直接连接符 1"/>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6"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 name="五边形 2"/>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三、延续性政策</a:t>
            </a:r>
            <a:endParaRPr lang="zh-CN" altLang="en-US" sz="3360" b="1" dirty="0">
              <a:solidFill>
                <a:srgbClr val="F49022"/>
              </a:solidFill>
              <a:latin typeface="Agency FB" panose="020B0503020202020204" pitchFamily="34" charset="0"/>
              <a:ea typeface="+mn-ea"/>
              <a:cs typeface="+mn-ea"/>
              <a:sym typeface="微软雅黑" pitchFamily="34" charset="-122"/>
            </a:endParaRPr>
          </a:p>
        </p:txBody>
      </p:sp>
      <p:sp>
        <p:nvSpPr>
          <p:cNvPr id="5" name="TextBox 13@|17FFC:16777215|FBC:16777215|LFC:16777215|LBC:16777215"/>
          <p:cNvSpPr txBox="1"/>
          <p:nvPr/>
        </p:nvSpPr>
        <p:spPr bwMode="auto">
          <a:xfrm>
            <a:off x="618647" y="1010663"/>
            <a:ext cx="10952038" cy="548005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160" b="1" dirty="0">
                <a:solidFill>
                  <a:srgbClr val="C00000"/>
                </a:solidFill>
                <a:sym typeface="+mn-ea"/>
              </a:rPr>
              <a:t>财政部 税务总局关于延续实施小额贷款公司有关税收优惠政策的公告</a:t>
            </a:r>
            <a:r>
              <a:rPr lang="en-US" altLang="zh-CN" sz="2160" b="1" dirty="0">
                <a:solidFill>
                  <a:srgbClr val="C00000"/>
                </a:solidFill>
                <a:sym typeface="+mn-ea"/>
              </a:rPr>
              <a:t>(</a:t>
            </a:r>
            <a:r>
              <a:rPr lang="zh-CN" altLang="en-US" sz="2160" b="1" dirty="0">
                <a:solidFill>
                  <a:srgbClr val="C00000"/>
                </a:solidFill>
                <a:sym typeface="+mn-ea"/>
              </a:rPr>
              <a:t>财政部 税务总局公告</a:t>
            </a:r>
            <a:r>
              <a:rPr lang="en-US" altLang="zh-CN" sz="2160" b="1" dirty="0">
                <a:solidFill>
                  <a:srgbClr val="C00000"/>
                </a:solidFill>
                <a:sym typeface="+mn-ea"/>
              </a:rPr>
              <a:t>2023</a:t>
            </a:r>
            <a:r>
              <a:rPr lang="zh-CN" altLang="en-US" sz="2160" b="1" dirty="0">
                <a:solidFill>
                  <a:srgbClr val="C00000"/>
                </a:solidFill>
                <a:sym typeface="+mn-ea"/>
              </a:rPr>
              <a:t>年第</a:t>
            </a:r>
            <a:r>
              <a:rPr lang="en-US" altLang="zh-CN" sz="2160" b="1" dirty="0">
                <a:solidFill>
                  <a:srgbClr val="C00000"/>
                </a:solidFill>
                <a:sym typeface="+mn-ea"/>
              </a:rPr>
              <a:t>54</a:t>
            </a:r>
            <a:r>
              <a:rPr lang="zh-CN" altLang="en-US" sz="2160" b="1" dirty="0">
                <a:solidFill>
                  <a:srgbClr val="C00000"/>
                </a:solidFill>
                <a:sym typeface="+mn-ea"/>
              </a:rPr>
              <a:t>号 </a:t>
            </a:r>
            <a:r>
              <a:rPr lang="en-US" altLang="zh-CN" sz="2160" b="1" dirty="0">
                <a:solidFill>
                  <a:srgbClr val="C00000"/>
                </a:solidFill>
                <a:sym typeface="+mn-ea"/>
              </a:rPr>
              <a:t>)</a:t>
            </a:r>
            <a:endParaRPr lang="en-US" altLang="zh-CN" sz="2160" b="1" dirty="0">
              <a:solidFill>
                <a:srgbClr val="C00000"/>
              </a:solidFill>
              <a:sym typeface="+mn-ea"/>
            </a:endParaRPr>
          </a:p>
          <a:p>
            <a:pPr>
              <a:lnSpc>
                <a:spcPct val="150000"/>
              </a:lnSpc>
            </a:pPr>
            <a:r>
              <a:rPr lang="zh-CN" altLang="en-US" sz="2160" dirty="0"/>
              <a:t>        对经省级地方金融监督管理部门批准成立的小额贷款公司取得的农户小额贷款利息收入，在计算应纳税所得额时，按</a:t>
            </a:r>
            <a:r>
              <a:rPr lang="en-US" altLang="zh-CN" sz="2160" dirty="0"/>
              <a:t>90%</a:t>
            </a:r>
            <a:r>
              <a:rPr lang="zh-CN" altLang="en-US" sz="2160" dirty="0"/>
              <a:t>计入收入总额。</a:t>
            </a:r>
            <a:endParaRPr lang="zh-CN" altLang="en-US" sz="2160" dirty="0"/>
          </a:p>
          <a:p>
            <a:pPr>
              <a:lnSpc>
                <a:spcPct val="150000"/>
              </a:lnSpc>
            </a:pPr>
            <a:r>
              <a:rPr lang="zh-CN" altLang="en-US" sz="2160" dirty="0"/>
              <a:t>        对经省级地方金融监督管理部门批准成立的小额贷款公司按年末贷款余额的</a:t>
            </a:r>
            <a:r>
              <a:rPr lang="en-US" altLang="zh-CN" sz="2160" dirty="0"/>
              <a:t>1%</a:t>
            </a:r>
            <a:r>
              <a:rPr lang="zh-CN" altLang="en-US" sz="2160" dirty="0"/>
              <a:t>计提的贷款损失准备金准予在企业所得税税前扣除。</a:t>
            </a:r>
            <a:endParaRPr lang="en-US" altLang="zh-CN" sz="2160" dirty="0"/>
          </a:p>
          <a:p>
            <a:pPr>
              <a:lnSpc>
                <a:spcPct val="150000"/>
              </a:lnSpc>
            </a:pPr>
            <a:r>
              <a:rPr lang="zh-CN" altLang="en-US" sz="2160" b="1" dirty="0">
                <a:solidFill>
                  <a:srgbClr val="C00000"/>
                </a:solidFill>
              </a:rPr>
              <a:t>财政部 税务总局关于延续实施支持农村金融发展企业所得税政策的公告 </a:t>
            </a:r>
            <a:r>
              <a:rPr lang="en-US" altLang="zh-CN" sz="2160" b="1" dirty="0">
                <a:solidFill>
                  <a:srgbClr val="C00000"/>
                </a:solidFill>
              </a:rPr>
              <a:t>(</a:t>
            </a:r>
            <a:r>
              <a:rPr lang="zh-CN" altLang="en-US" sz="2160" b="1" dirty="0">
                <a:solidFill>
                  <a:srgbClr val="C00000"/>
                </a:solidFill>
              </a:rPr>
              <a:t>财政部 税务总局公告</a:t>
            </a:r>
            <a:r>
              <a:rPr lang="en-US" altLang="zh-CN" sz="2160" b="1" dirty="0">
                <a:solidFill>
                  <a:srgbClr val="C00000"/>
                </a:solidFill>
              </a:rPr>
              <a:t>2023</a:t>
            </a:r>
            <a:r>
              <a:rPr lang="zh-CN" altLang="en-US" sz="2160" b="1" dirty="0">
                <a:solidFill>
                  <a:srgbClr val="C00000"/>
                </a:solidFill>
              </a:rPr>
              <a:t>年第</a:t>
            </a:r>
            <a:r>
              <a:rPr lang="en-US" altLang="zh-CN" sz="2160" b="1" dirty="0">
                <a:solidFill>
                  <a:srgbClr val="C00000"/>
                </a:solidFill>
              </a:rPr>
              <a:t>55</a:t>
            </a:r>
            <a:r>
              <a:rPr lang="zh-CN" altLang="en-US" sz="2160" b="1" dirty="0">
                <a:solidFill>
                  <a:srgbClr val="C00000"/>
                </a:solidFill>
              </a:rPr>
              <a:t>号 </a:t>
            </a:r>
            <a:r>
              <a:rPr lang="en-US" altLang="zh-CN" sz="2160" b="1" dirty="0">
                <a:solidFill>
                  <a:srgbClr val="C00000"/>
                </a:solidFill>
              </a:rPr>
              <a:t>)</a:t>
            </a:r>
            <a:endParaRPr lang="en-US" altLang="zh-CN" sz="2160" b="1" dirty="0">
              <a:solidFill>
                <a:srgbClr val="C00000"/>
              </a:solidFill>
            </a:endParaRPr>
          </a:p>
          <a:p>
            <a:pPr>
              <a:lnSpc>
                <a:spcPct val="150000"/>
              </a:lnSpc>
            </a:pPr>
            <a:r>
              <a:rPr lang="zh-CN" altLang="en-US" sz="2160" dirty="0"/>
              <a:t>        对金融机构农户小额贷款的利息收入，在计算应纳税所得额时，按</a:t>
            </a:r>
            <a:r>
              <a:rPr lang="en-US" altLang="zh-CN" sz="2160" dirty="0"/>
              <a:t>90%</a:t>
            </a:r>
            <a:r>
              <a:rPr lang="zh-CN" altLang="en-US" sz="2160" dirty="0"/>
              <a:t>计入收入总额。</a:t>
            </a:r>
            <a:endParaRPr lang="zh-CN" altLang="en-US" sz="2160" dirty="0"/>
          </a:p>
          <a:p>
            <a:pPr>
              <a:lnSpc>
                <a:spcPct val="150000"/>
              </a:lnSpc>
            </a:pPr>
            <a:r>
              <a:rPr lang="zh-CN" altLang="en-US" sz="2160" dirty="0"/>
              <a:t>对保险公司为种植业、养殖业提供保险业务取得的保费收入，在计算应纳税所得额时，按</a:t>
            </a:r>
            <a:r>
              <a:rPr lang="en-US" altLang="zh-CN" sz="2160" dirty="0"/>
              <a:t>90%</a:t>
            </a:r>
            <a:r>
              <a:rPr lang="zh-CN" altLang="en-US" sz="2160" dirty="0"/>
              <a:t>计入收入总额。</a:t>
            </a:r>
            <a:endParaRPr lang="zh-CN" altLang="en-US" sz="2160" dirty="0"/>
          </a:p>
        </p:txBody>
      </p:sp>
    </p:spTree>
    <p:custDataLst>
      <p:tags r:id="rId1"/>
    </p:custData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7841" y="1171"/>
            <a:ext cx="10674413" cy="6856928"/>
          </a:xfrm>
          <a:prstGeom prst="rect">
            <a:avLst/>
          </a:prstGeom>
        </p:spPr>
      </p:pic>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0"/>
          <p:cNvSpPr txBox="1">
            <a:spLocks noChangeArrowheads="1"/>
          </p:cNvSpPr>
          <p:nvPr/>
        </p:nvSpPr>
        <p:spPr bwMode="auto">
          <a:xfrm>
            <a:off x="1060285" y="388461"/>
            <a:ext cx="344962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38" tIns="30469" rIns="60938" bIns="30469">
            <a:sp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r>
              <a:rPr lang="zh-CN" altLang="en-US" sz="2400" b="1" dirty="0">
                <a:solidFill>
                  <a:schemeClr val="bg1"/>
                </a:solidFill>
                <a:latin typeface="Lato Regular"/>
                <a:ea typeface="Lato Regular"/>
                <a:cs typeface="Lato Regular"/>
              </a:rPr>
              <a:t>四、</a:t>
            </a:r>
            <a:r>
              <a:rPr lang="en-US" altLang="zh-CN" sz="2400" b="1" dirty="0">
                <a:solidFill>
                  <a:schemeClr val="bg1"/>
                </a:solidFill>
                <a:latin typeface="Lato Regular"/>
                <a:ea typeface="Lato Regular"/>
                <a:cs typeface="Lato Regular"/>
              </a:rPr>
              <a:t> </a:t>
            </a:r>
            <a:r>
              <a:rPr lang="zh-CN" altLang="en-US" sz="2400" b="1" dirty="0">
                <a:solidFill>
                  <a:schemeClr val="bg1"/>
                </a:solidFill>
                <a:latin typeface="Lato Regular"/>
                <a:ea typeface="Lato Regular"/>
                <a:cs typeface="Lato Regular"/>
              </a:rPr>
              <a:t>享受优惠的方式</a:t>
            </a:r>
            <a:endParaRPr lang="id-ID" altLang="zh-CN" sz="2400" b="1" dirty="0">
              <a:solidFill>
                <a:schemeClr val="bg1"/>
              </a:solidFill>
              <a:latin typeface="Lato Regular"/>
              <a:ea typeface="Lato Regular"/>
              <a:cs typeface="Lato Regular"/>
            </a:endParaRPr>
          </a:p>
        </p:txBody>
      </p:sp>
      <p:cxnSp>
        <p:nvCxnSpPr>
          <p:cNvPr id="2" name="直接连接符 1"/>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6"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 name="五边形 2"/>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三、延续性政策</a:t>
            </a:r>
            <a:endParaRPr lang="zh-CN" altLang="en-US" sz="3360" b="1" dirty="0">
              <a:solidFill>
                <a:srgbClr val="F49022"/>
              </a:solidFill>
              <a:latin typeface="Agency FB" panose="020B0503020202020204" pitchFamily="34" charset="0"/>
              <a:ea typeface="+mn-ea"/>
              <a:cs typeface="+mn-ea"/>
              <a:sym typeface="微软雅黑" pitchFamily="34" charset="-122"/>
            </a:endParaRPr>
          </a:p>
        </p:txBody>
      </p:sp>
      <p:sp>
        <p:nvSpPr>
          <p:cNvPr id="5" name="TextBox 13@|17FFC:16777215|FBC:16777215|LFC:16777215|LBC:16777215"/>
          <p:cNvSpPr txBox="1"/>
          <p:nvPr/>
        </p:nvSpPr>
        <p:spPr bwMode="auto">
          <a:xfrm>
            <a:off x="618647" y="1010663"/>
            <a:ext cx="10952038" cy="498221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160" b="1" dirty="0">
                <a:solidFill>
                  <a:srgbClr val="C00000"/>
                </a:solidFill>
                <a:sym typeface="+mn-ea"/>
              </a:rPr>
              <a:t>财政部 税务总局 民政部关于生产和装配伤残人员专门用品企业免征企业所得税的公告 </a:t>
            </a:r>
            <a:r>
              <a:rPr lang="en-US" altLang="zh-CN" sz="2160" b="1" dirty="0">
                <a:solidFill>
                  <a:srgbClr val="C00000"/>
                </a:solidFill>
                <a:sym typeface="+mn-ea"/>
              </a:rPr>
              <a:t>(</a:t>
            </a:r>
            <a:r>
              <a:rPr lang="zh-CN" altLang="en-US" sz="2160" b="1" dirty="0">
                <a:solidFill>
                  <a:srgbClr val="C00000"/>
                </a:solidFill>
                <a:sym typeface="+mn-ea"/>
              </a:rPr>
              <a:t>财政部 税务总局 民政部公告</a:t>
            </a:r>
            <a:r>
              <a:rPr lang="en-US" altLang="zh-CN" sz="2160" b="1" dirty="0">
                <a:solidFill>
                  <a:srgbClr val="C00000"/>
                </a:solidFill>
                <a:sym typeface="+mn-ea"/>
              </a:rPr>
              <a:t>2023</a:t>
            </a:r>
            <a:r>
              <a:rPr lang="zh-CN" altLang="en-US" sz="2160" b="1" dirty="0">
                <a:solidFill>
                  <a:srgbClr val="C00000"/>
                </a:solidFill>
                <a:sym typeface="+mn-ea"/>
              </a:rPr>
              <a:t>年第</a:t>
            </a:r>
            <a:r>
              <a:rPr lang="en-US" altLang="zh-CN" sz="2160" b="1" dirty="0">
                <a:solidFill>
                  <a:srgbClr val="C00000"/>
                </a:solidFill>
                <a:sym typeface="+mn-ea"/>
              </a:rPr>
              <a:t>57</a:t>
            </a:r>
            <a:r>
              <a:rPr lang="zh-CN" altLang="en-US" sz="2160" b="1" dirty="0">
                <a:solidFill>
                  <a:srgbClr val="C00000"/>
                </a:solidFill>
                <a:sym typeface="+mn-ea"/>
              </a:rPr>
              <a:t>号</a:t>
            </a:r>
            <a:r>
              <a:rPr lang="en-US" altLang="zh-CN" sz="2160" b="1" dirty="0">
                <a:solidFill>
                  <a:srgbClr val="C00000"/>
                </a:solidFill>
                <a:sym typeface="+mn-ea"/>
              </a:rPr>
              <a:t>)</a:t>
            </a:r>
            <a:r>
              <a:rPr lang="zh-CN" altLang="en-US" sz="2160" dirty="0"/>
              <a:t>        </a:t>
            </a:r>
            <a:endParaRPr lang="en-US" altLang="zh-CN" sz="2160" dirty="0"/>
          </a:p>
          <a:p>
            <a:pPr>
              <a:lnSpc>
                <a:spcPct val="150000"/>
              </a:lnSpc>
            </a:pPr>
            <a:r>
              <a:rPr lang="zh-CN" altLang="zh-CN" sz="2160" dirty="0"/>
              <a:t>免征企业所得税</a:t>
            </a:r>
            <a:endParaRPr lang="en-US" altLang="zh-CN" sz="2160" dirty="0"/>
          </a:p>
          <a:p>
            <a:pPr>
              <a:lnSpc>
                <a:spcPct val="150000"/>
              </a:lnSpc>
            </a:pPr>
            <a:endParaRPr lang="en-US" altLang="zh-CN" sz="2160" b="1" dirty="0">
              <a:solidFill>
                <a:srgbClr val="C00000"/>
              </a:solidFill>
            </a:endParaRPr>
          </a:p>
          <a:p>
            <a:pPr>
              <a:lnSpc>
                <a:spcPct val="150000"/>
              </a:lnSpc>
            </a:pPr>
            <a:endParaRPr lang="en-US" altLang="zh-CN" sz="2160" b="1" dirty="0">
              <a:solidFill>
                <a:srgbClr val="C00000"/>
              </a:solidFill>
            </a:endParaRPr>
          </a:p>
          <a:p>
            <a:pPr>
              <a:lnSpc>
                <a:spcPct val="150000"/>
              </a:lnSpc>
            </a:pPr>
            <a:r>
              <a:rPr lang="zh-CN" altLang="en-US" sz="2160" b="1" dirty="0">
                <a:solidFill>
                  <a:srgbClr val="C00000"/>
                </a:solidFill>
              </a:rPr>
              <a:t>财政部 税务总局关于铁路债券利息收入所得税政策的公告 </a:t>
            </a:r>
            <a:r>
              <a:rPr lang="en-US" altLang="zh-CN" sz="2160" b="1" dirty="0">
                <a:solidFill>
                  <a:srgbClr val="C00000"/>
                </a:solidFill>
              </a:rPr>
              <a:t>(</a:t>
            </a:r>
            <a:r>
              <a:rPr lang="zh-CN" altLang="en-US" sz="2160" b="1" dirty="0">
                <a:solidFill>
                  <a:srgbClr val="C00000"/>
                </a:solidFill>
              </a:rPr>
              <a:t>财政部 税务总局公告</a:t>
            </a:r>
            <a:r>
              <a:rPr lang="en-US" altLang="zh-CN" sz="2160" b="1" dirty="0">
                <a:solidFill>
                  <a:srgbClr val="C00000"/>
                </a:solidFill>
              </a:rPr>
              <a:t>2023</a:t>
            </a:r>
            <a:r>
              <a:rPr lang="zh-CN" altLang="en-US" sz="2160" b="1" dirty="0">
                <a:solidFill>
                  <a:srgbClr val="C00000"/>
                </a:solidFill>
              </a:rPr>
              <a:t>年第</a:t>
            </a:r>
            <a:r>
              <a:rPr lang="en-US" altLang="zh-CN" sz="2160" b="1" dirty="0">
                <a:solidFill>
                  <a:srgbClr val="C00000"/>
                </a:solidFill>
              </a:rPr>
              <a:t>64</a:t>
            </a:r>
            <a:r>
              <a:rPr lang="zh-CN" altLang="en-US" sz="2160" b="1" dirty="0">
                <a:solidFill>
                  <a:srgbClr val="C00000"/>
                </a:solidFill>
              </a:rPr>
              <a:t>号</a:t>
            </a:r>
            <a:r>
              <a:rPr lang="en-US" altLang="zh-CN" sz="2160" b="1" dirty="0">
                <a:solidFill>
                  <a:srgbClr val="C00000"/>
                </a:solidFill>
              </a:rPr>
              <a:t>)</a:t>
            </a:r>
            <a:endParaRPr lang="en-US" altLang="zh-CN" sz="2160" b="1" dirty="0">
              <a:solidFill>
                <a:srgbClr val="C00000"/>
              </a:solidFill>
            </a:endParaRPr>
          </a:p>
          <a:p>
            <a:pPr>
              <a:lnSpc>
                <a:spcPct val="150000"/>
              </a:lnSpc>
            </a:pPr>
            <a:r>
              <a:rPr lang="zh-CN" altLang="zh-CN" sz="2160" dirty="0"/>
              <a:t>对企业投资者持有</a:t>
            </a:r>
            <a:r>
              <a:rPr lang="en-US" altLang="zh-CN" sz="2160" dirty="0"/>
              <a:t>2024—2027</a:t>
            </a:r>
            <a:r>
              <a:rPr lang="zh-CN" altLang="zh-CN" sz="2160" dirty="0"/>
              <a:t>年发行的铁路债券取得的利息收入，减半征收企业所得税。</a:t>
            </a:r>
            <a:endParaRPr lang="en-US" altLang="zh-CN" sz="2160" dirty="0"/>
          </a:p>
          <a:p>
            <a:pPr>
              <a:lnSpc>
                <a:spcPct val="150000"/>
              </a:lnSpc>
            </a:pPr>
            <a:r>
              <a:rPr lang="zh-CN" altLang="zh-CN" sz="2160" dirty="0"/>
              <a:t>铁路债券是指以中国国家铁路集团有限公司为发行和偿还主体的债券，包括中国铁路建设债券、中期票据、短期融资券等债务融资工具。</a:t>
            </a:r>
            <a:endParaRPr lang="zh-CN" altLang="en-US" sz="2160" dirty="0"/>
          </a:p>
        </p:txBody>
      </p:sp>
    </p:spTree>
    <p:custDataLst>
      <p:tags r:id="rId1"/>
    </p:custData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0"/>
          <p:cNvSpPr txBox="1">
            <a:spLocks noChangeArrowheads="1"/>
          </p:cNvSpPr>
          <p:nvPr/>
        </p:nvSpPr>
        <p:spPr bwMode="auto">
          <a:xfrm>
            <a:off x="1060285" y="388461"/>
            <a:ext cx="344962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38" tIns="30469" rIns="60938" bIns="30469">
            <a:sp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r>
              <a:rPr lang="zh-CN" altLang="en-US" sz="2400" b="1" dirty="0">
                <a:solidFill>
                  <a:schemeClr val="bg1"/>
                </a:solidFill>
                <a:latin typeface="Lato Regular"/>
                <a:ea typeface="Lato Regular"/>
                <a:cs typeface="Lato Regular"/>
              </a:rPr>
              <a:t>四、</a:t>
            </a:r>
            <a:r>
              <a:rPr lang="en-US" altLang="zh-CN" sz="2400" b="1" dirty="0">
                <a:solidFill>
                  <a:schemeClr val="bg1"/>
                </a:solidFill>
                <a:latin typeface="Lato Regular"/>
                <a:ea typeface="Lato Regular"/>
                <a:cs typeface="Lato Regular"/>
              </a:rPr>
              <a:t> </a:t>
            </a:r>
            <a:r>
              <a:rPr lang="zh-CN" altLang="en-US" sz="2400" b="1" dirty="0">
                <a:solidFill>
                  <a:schemeClr val="bg1"/>
                </a:solidFill>
                <a:latin typeface="Lato Regular"/>
                <a:ea typeface="Lato Regular"/>
                <a:cs typeface="Lato Regular"/>
              </a:rPr>
              <a:t>享受优惠的方式</a:t>
            </a:r>
            <a:endParaRPr lang="id-ID" altLang="zh-CN" sz="2400" b="1" dirty="0">
              <a:solidFill>
                <a:schemeClr val="bg1"/>
              </a:solidFill>
              <a:latin typeface="Lato Regular"/>
              <a:ea typeface="Lato Regular"/>
              <a:cs typeface="Lato Regular"/>
            </a:endParaRPr>
          </a:p>
        </p:txBody>
      </p:sp>
      <p:cxnSp>
        <p:nvCxnSpPr>
          <p:cNvPr id="2" name="直接连接符 1"/>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6"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 name="五边形 2"/>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三、延续性政策</a:t>
            </a:r>
            <a:endParaRPr lang="zh-CN" altLang="en-US" sz="3360" b="1" dirty="0">
              <a:solidFill>
                <a:srgbClr val="F49022"/>
              </a:solidFill>
              <a:latin typeface="Agency FB" panose="020B0503020202020204" pitchFamily="34" charset="0"/>
              <a:ea typeface="+mn-ea"/>
              <a:cs typeface="+mn-ea"/>
              <a:sym typeface="微软雅黑" pitchFamily="34" charset="-122"/>
            </a:endParaRPr>
          </a:p>
        </p:txBody>
      </p:sp>
      <p:sp>
        <p:nvSpPr>
          <p:cNvPr id="5" name="TextBox 13@|17FFC:16777215|FBC:16777215|LFC:16777215|LBC:16777215"/>
          <p:cNvSpPr txBox="1"/>
          <p:nvPr/>
        </p:nvSpPr>
        <p:spPr bwMode="auto">
          <a:xfrm>
            <a:off x="618647" y="1010663"/>
            <a:ext cx="10952038" cy="4483735"/>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160" b="1" dirty="0">
                <a:solidFill>
                  <a:srgbClr val="C00000"/>
                </a:solidFill>
                <a:sym typeface="+mn-ea"/>
              </a:rPr>
              <a:t>财政部 税务总局 中央宣传部关于延续实施文化体制改革中经营性文化事业单位转制为企业有关税收政策的公告 </a:t>
            </a:r>
            <a:r>
              <a:rPr lang="en-US" altLang="zh-CN" sz="2160" b="1" dirty="0">
                <a:solidFill>
                  <a:srgbClr val="C00000"/>
                </a:solidFill>
                <a:sym typeface="+mn-ea"/>
              </a:rPr>
              <a:t>(</a:t>
            </a:r>
            <a:r>
              <a:rPr lang="zh-CN" altLang="en-US" sz="2160" b="1" dirty="0">
                <a:solidFill>
                  <a:srgbClr val="C00000"/>
                </a:solidFill>
                <a:sym typeface="+mn-ea"/>
              </a:rPr>
              <a:t>财政部 税务总局 中央宣传部公告</a:t>
            </a:r>
            <a:r>
              <a:rPr lang="en-US" altLang="zh-CN" sz="2160" b="1" dirty="0">
                <a:solidFill>
                  <a:srgbClr val="C00000"/>
                </a:solidFill>
                <a:sym typeface="+mn-ea"/>
              </a:rPr>
              <a:t>2023</a:t>
            </a:r>
            <a:r>
              <a:rPr lang="zh-CN" altLang="en-US" sz="2160" b="1" dirty="0">
                <a:solidFill>
                  <a:srgbClr val="C00000"/>
                </a:solidFill>
                <a:sym typeface="+mn-ea"/>
              </a:rPr>
              <a:t>年第</a:t>
            </a:r>
            <a:r>
              <a:rPr lang="en-US" altLang="zh-CN" sz="2160" b="1" dirty="0">
                <a:solidFill>
                  <a:srgbClr val="C00000"/>
                </a:solidFill>
                <a:sym typeface="+mn-ea"/>
              </a:rPr>
              <a:t>71</a:t>
            </a:r>
            <a:r>
              <a:rPr lang="zh-CN" altLang="en-US" sz="2160" b="1" dirty="0">
                <a:solidFill>
                  <a:srgbClr val="C00000"/>
                </a:solidFill>
                <a:sym typeface="+mn-ea"/>
              </a:rPr>
              <a:t>号</a:t>
            </a:r>
            <a:r>
              <a:rPr lang="en-US" altLang="zh-CN" sz="2160" b="1" dirty="0">
                <a:solidFill>
                  <a:srgbClr val="C00000"/>
                </a:solidFill>
                <a:sym typeface="+mn-ea"/>
              </a:rPr>
              <a:t>)</a:t>
            </a:r>
            <a:r>
              <a:rPr lang="zh-CN" altLang="en-US" sz="2160" dirty="0"/>
              <a:t>       </a:t>
            </a:r>
            <a:endParaRPr lang="en-US" altLang="zh-CN" sz="2160" dirty="0"/>
          </a:p>
          <a:p>
            <a:pPr>
              <a:lnSpc>
                <a:spcPct val="150000"/>
              </a:lnSpc>
            </a:pPr>
            <a:r>
              <a:rPr lang="zh-CN" altLang="zh-CN" sz="2160" dirty="0"/>
              <a:t>经营性文化事业单位转制为企业，</a:t>
            </a:r>
            <a:r>
              <a:rPr lang="zh-CN" altLang="zh-CN" sz="2160" dirty="0">
                <a:solidFill>
                  <a:schemeClr val="accent5">
                    <a:lumMod val="75000"/>
                  </a:schemeClr>
                </a:solidFill>
              </a:rPr>
              <a:t>自转制注册之日起五年内免征企业所得税。</a:t>
            </a:r>
            <a:endParaRPr lang="en-US" altLang="zh-CN" sz="2160" dirty="0">
              <a:solidFill>
                <a:schemeClr val="accent5">
                  <a:lumMod val="75000"/>
                </a:schemeClr>
              </a:solidFill>
            </a:endParaRPr>
          </a:p>
          <a:p>
            <a:pPr>
              <a:lnSpc>
                <a:spcPct val="150000"/>
              </a:lnSpc>
            </a:pPr>
            <a:r>
              <a:rPr lang="zh-CN" altLang="zh-CN" sz="2160" dirty="0"/>
              <a:t>本公告适用于所有转制文化单位。中央所属转制文化企业的认定，由中央宣传部会同财政部、税务总局确定并发布名单；地方所属转制文化企业的认定，按照登记管理权限，由地方各级宣传部门会同同级财政、税务部门确定和发布名单，并按程序抄送中央宣传部、财政部和税务总局。</a:t>
            </a:r>
            <a:endParaRPr lang="en-US" altLang="zh-CN" sz="2160" b="1" dirty="0">
              <a:solidFill>
                <a:srgbClr val="C00000"/>
              </a:solidFill>
            </a:endParaRPr>
          </a:p>
          <a:p>
            <a:pPr>
              <a:lnSpc>
                <a:spcPct val="150000"/>
              </a:lnSpc>
            </a:pPr>
            <a:r>
              <a:rPr lang="zh-CN" altLang="zh-CN" sz="2160" dirty="0"/>
              <a:t>本公告规定的税收政策执行至</a:t>
            </a:r>
            <a:r>
              <a:rPr lang="en-US" altLang="zh-CN" sz="2160" dirty="0"/>
              <a:t>2027</a:t>
            </a:r>
            <a:r>
              <a:rPr lang="zh-CN" altLang="zh-CN" sz="2160" dirty="0"/>
              <a:t>年</a:t>
            </a:r>
            <a:r>
              <a:rPr lang="en-US" altLang="zh-CN" sz="2160" dirty="0"/>
              <a:t>12</a:t>
            </a:r>
            <a:r>
              <a:rPr lang="zh-CN" altLang="zh-CN" sz="2160" dirty="0"/>
              <a:t>月</a:t>
            </a:r>
            <a:r>
              <a:rPr lang="en-US" altLang="zh-CN" sz="2160" dirty="0"/>
              <a:t>31</a:t>
            </a:r>
            <a:r>
              <a:rPr lang="zh-CN" altLang="zh-CN" sz="2160" dirty="0"/>
              <a:t>日。企业在</a:t>
            </a:r>
            <a:r>
              <a:rPr lang="en-US" altLang="zh-CN" sz="2160" dirty="0"/>
              <a:t>2027</a:t>
            </a:r>
            <a:r>
              <a:rPr lang="zh-CN" altLang="zh-CN" sz="2160" dirty="0"/>
              <a:t>年</a:t>
            </a:r>
            <a:r>
              <a:rPr lang="en-US" altLang="zh-CN" sz="2160" dirty="0"/>
              <a:t>12</a:t>
            </a:r>
            <a:r>
              <a:rPr lang="zh-CN" altLang="zh-CN" sz="2160" dirty="0"/>
              <a:t>月</a:t>
            </a:r>
            <a:r>
              <a:rPr lang="en-US" altLang="zh-CN" sz="2160" dirty="0"/>
              <a:t>31</a:t>
            </a:r>
            <a:r>
              <a:rPr lang="zh-CN" altLang="zh-CN" sz="2160" dirty="0"/>
              <a:t>日享受本公告第一条第（一）、（二）项税收政策不满五年的，可继续享受至五年期满为止。</a:t>
            </a:r>
            <a:endParaRPr lang="en-US" altLang="zh-CN" sz="2160" b="1" dirty="0">
              <a:solidFill>
                <a:srgbClr val="C00000"/>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0"/>
          <p:cNvSpPr txBox="1">
            <a:spLocks noChangeArrowheads="1"/>
          </p:cNvSpPr>
          <p:nvPr/>
        </p:nvSpPr>
        <p:spPr bwMode="auto">
          <a:xfrm>
            <a:off x="1060285" y="388461"/>
            <a:ext cx="344962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38" tIns="30469" rIns="60938" bIns="30469">
            <a:sp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r>
              <a:rPr lang="zh-CN" altLang="en-US" sz="2400" b="1" dirty="0">
                <a:solidFill>
                  <a:schemeClr val="bg1"/>
                </a:solidFill>
                <a:latin typeface="Lato Regular"/>
                <a:ea typeface="Lato Regular"/>
                <a:cs typeface="Lato Regular"/>
              </a:rPr>
              <a:t>四、</a:t>
            </a:r>
            <a:r>
              <a:rPr lang="en-US" altLang="zh-CN" sz="2400" b="1" dirty="0">
                <a:solidFill>
                  <a:schemeClr val="bg1"/>
                </a:solidFill>
                <a:latin typeface="Lato Regular"/>
                <a:ea typeface="Lato Regular"/>
                <a:cs typeface="Lato Regular"/>
              </a:rPr>
              <a:t> </a:t>
            </a:r>
            <a:r>
              <a:rPr lang="zh-CN" altLang="en-US" sz="2400" b="1" dirty="0">
                <a:solidFill>
                  <a:schemeClr val="bg1"/>
                </a:solidFill>
                <a:latin typeface="Lato Regular"/>
                <a:ea typeface="Lato Regular"/>
                <a:cs typeface="Lato Regular"/>
              </a:rPr>
              <a:t>享受优惠的方式</a:t>
            </a:r>
            <a:endParaRPr lang="id-ID" altLang="zh-CN" sz="2400" b="1" dirty="0">
              <a:solidFill>
                <a:schemeClr val="bg1"/>
              </a:solidFill>
              <a:latin typeface="Lato Regular"/>
              <a:ea typeface="Lato Regular"/>
              <a:cs typeface="Lato Regular"/>
            </a:endParaRPr>
          </a:p>
        </p:txBody>
      </p:sp>
      <p:cxnSp>
        <p:nvCxnSpPr>
          <p:cNvPr id="2" name="直接连接符 1"/>
          <p:cNvCxnSpPr/>
          <p:nvPr/>
        </p:nvCxnSpPr>
        <p:spPr>
          <a:xfrm>
            <a:off x="142853" y="832890"/>
            <a:ext cx="108171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7736"/>
            <a:ext cx="284943" cy="44951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6" name="矩形 60"/>
          <p:cNvSpPr>
            <a:spLocks noChangeArrowheads="1"/>
          </p:cNvSpPr>
          <p:nvPr/>
        </p:nvSpPr>
        <p:spPr bwMode="auto">
          <a:xfrm>
            <a:off x="284943" y="197736"/>
            <a:ext cx="143234" cy="44951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 name="五边形 2"/>
          <p:cNvSpPr/>
          <p:nvPr/>
        </p:nvSpPr>
        <p:spPr>
          <a:xfrm>
            <a:off x="424368" y="200784"/>
            <a:ext cx="379417" cy="4464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
          </a:p>
        </p:txBody>
      </p:sp>
      <p:sp>
        <p:nvSpPr>
          <p:cNvPr id="4" name="矩形 3"/>
          <p:cNvSpPr>
            <a:spLocks noChangeArrowheads="1"/>
          </p:cNvSpPr>
          <p:nvPr/>
        </p:nvSpPr>
        <p:spPr bwMode="auto">
          <a:xfrm>
            <a:off x="911210" y="146690"/>
            <a:ext cx="121977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6" tIns="45714" rIns="91426" bIns="45714">
            <a:spAutoFit/>
          </a:bodyPr>
          <a:lstStyle/>
          <a:p>
            <a:pPr algn="l" fontAlgn="base"/>
            <a:r>
              <a:rPr lang="zh-CN" altLang="en-US" sz="3360" b="1" dirty="0">
                <a:solidFill>
                  <a:srgbClr val="F49022"/>
                </a:solidFill>
                <a:latin typeface="Agency FB" panose="020B0503020202020204" pitchFamily="34" charset="0"/>
                <a:ea typeface="+mn-ea"/>
                <a:cs typeface="+mn-ea"/>
                <a:sym typeface="微软雅黑" pitchFamily="34" charset="-122"/>
              </a:rPr>
              <a:t>三、延续性政策</a:t>
            </a:r>
            <a:endParaRPr lang="zh-CN" altLang="en-US" sz="3360" b="1" dirty="0">
              <a:solidFill>
                <a:srgbClr val="F49022"/>
              </a:solidFill>
              <a:latin typeface="Agency FB" panose="020B0503020202020204" pitchFamily="34" charset="0"/>
              <a:ea typeface="+mn-ea"/>
              <a:cs typeface="+mn-ea"/>
              <a:sym typeface="微软雅黑" pitchFamily="34" charset="-122"/>
            </a:endParaRPr>
          </a:p>
        </p:txBody>
      </p:sp>
      <p:sp>
        <p:nvSpPr>
          <p:cNvPr id="5" name="TextBox 13@|17FFC:16777215|FBC:16777215|LFC:16777215|LBC:16777215"/>
          <p:cNvSpPr txBox="1"/>
          <p:nvPr/>
        </p:nvSpPr>
        <p:spPr bwMode="auto">
          <a:xfrm>
            <a:off x="550702" y="1018918"/>
            <a:ext cx="10952038" cy="529717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160" b="1" dirty="0">
                <a:solidFill>
                  <a:srgbClr val="C00000"/>
                </a:solidFill>
                <a:sym typeface="+mn-ea"/>
              </a:rPr>
              <a:t>财政部 税务总局 中央宣传部关于延续实施文化体制改革中经营性文化事业单位转制为企业有关税收政策的公告 </a:t>
            </a:r>
            <a:r>
              <a:rPr lang="en-US" altLang="zh-CN" sz="2160" b="1" dirty="0">
                <a:solidFill>
                  <a:srgbClr val="C00000"/>
                </a:solidFill>
                <a:sym typeface="+mn-ea"/>
              </a:rPr>
              <a:t>(</a:t>
            </a:r>
            <a:r>
              <a:rPr lang="zh-CN" altLang="en-US" sz="2160" b="1" dirty="0">
                <a:solidFill>
                  <a:srgbClr val="C00000"/>
                </a:solidFill>
                <a:sym typeface="+mn-ea"/>
              </a:rPr>
              <a:t>财政部 税务总局 中央宣传部公告</a:t>
            </a:r>
            <a:r>
              <a:rPr lang="en-US" altLang="zh-CN" sz="2160" b="1" dirty="0">
                <a:solidFill>
                  <a:srgbClr val="C00000"/>
                </a:solidFill>
                <a:sym typeface="+mn-ea"/>
              </a:rPr>
              <a:t>2023</a:t>
            </a:r>
            <a:r>
              <a:rPr lang="zh-CN" altLang="en-US" sz="2160" b="1" dirty="0">
                <a:solidFill>
                  <a:srgbClr val="C00000"/>
                </a:solidFill>
                <a:sym typeface="+mn-ea"/>
              </a:rPr>
              <a:t>年第</a:t>
            </a:r>
            <a:r>
              <a:rPr lang="en-US" altLang="zh-CN" sz="2160" b="1" dirty="0">
                <a:solidFill>
                  <a:srgbClr val="C00000"/>
                </a:solidFill>
                <a:sym typeface="+mn-ea"/>
              </a:rPr>
              <a:t>71</a:t>
            </a:r>
            <a:r>
              <a:rPr lang="zh-CN" altLang="en-US" sz="2160" b="1" dirty="0">
                <a:solidFill>
                  <a:srgbClr val="C00000"/>
                </a:solidFill>
                <a:sym typeface="+mn-ea"/>
              </a:rPr>
              <a:t>号</a:t>
            </a:r>
            <a:r>
              <a:rPr lang="en-US" altLang="zh-CN" sz="2160" b="1" dirty="0">
                <a:solidFill>
                  <a:srgbClr val="C00000"/>
                </a:solidFill>
                <a:sym typeface="+mn-ea"/>
              </a:rPr>
              <a:t>)</a:t>
            </a:r>
            <a:r>
              <a:rPr lang="zh-CN" altLang="en-US" sz="2160" dirty="0"/>
              <a:t>       </a:t>
            </a:r>
            <a:endParaRPr lang="en-US" altLang="zh-CN" sz="2160" dirty="0"/>
          </a:p>
          <a:p>
            <a:pPr>
              <a:lnSpc>
                <a:spcPct val="150000"/>
              </a:lnSpc>
            </a:pPr>
            <a:r>
              <a:rPr lang="zh-CN" altLang="zh-CN" sz="2000" dirty="0"/>
              <a:t>经营性文化事业单位转制为企业，自转制注册之日起五年内免征企业所得税。</a:t>
            </a:r>
            <a:endParaRPr lang="en-US" altLang="zh-CN" sz="2000" dirty="0"/>
          </a:p>
          <a:p>
            <a:pPr>
              <a:lnSpc>
                <a:spcPct val="150000"/>
              </a:lnSpc>
            </a:pPr>
            <a:r>
              <a:rPr lang="zh-CN" altLang="zh-CN" sz="2000" dirty="0"/>
              <a:t>本公告适用于所有转制文化单位。</a:t>
            </a:r>
            <a:r>
              <a:rPr lang="zh-CN" altLang="en-US" sz="2000" dirty="0"/>
              <a:t>各级</a:t>
            </a:r>
            <a:r>
              <a:rPr lang="zh-CN" altLang="zh-CN" sz="2000" dirty="0"/>
              <a:t>宣传部</a:t>
            </a:r>
            <a:r>
              <a:rPr lang="zh-CN" altLang="en-US" sz="2000" dirty="0"/>
              <a:t>门</a:t>
            </a:r>
            <a:r>
              <a:rPr lang="zh-CN" altLang="zh-CN" sz="2000" dirty="0"/>
              <a:t>会同财政、税务确定并发布名单</a:t>
            </a:r>
            <a:r>
              <a:rPr lang="zh-CN" altLang="en-US" sz="2000" dirty="0"/>
              <a:t>，</a:t>
            </a:r>
            <a:r>
              <a:rPr lang="zh-CN" altLang="zh-CN" sz="2000" dirty="0"/>
              <a:t>并按程序抄送中央宣传部、财政部和税务总局。</a:t>
            </a:r>
            <a:endParaRPr lang="en-US" altLang="zh-CN" sz="2000" b="1" dirty="0">
              <a:solidFill>
                <a:srgbClr val="C00000"/>
              </a:solidFill>
            </a:endParaRPr>
          </a:p>
          <a:p>
            <a:pPr>
              <a:lnSpc>
                <a:spcPct val="150000"/>
              </a:lnSpc>
            </a:pPr>
            <a:r>
              <a:rPr lang="zh-CN" altLang="zh-CN" sz="2000" dirty="0"/>
              <a:t>本公告规定的税收政策执行至</a:t>
            </a:r>
            <a:r>
              <a:rPr lang="en-US" altLang="zh-CN" sz="2000" dirty="0"/>
              <a:t>2027</a:t>
            </a:r>
            <a:r>
              <a:rPr lang="zh-CN" altLang="zh-CN" sz="2000" dirty="0"/>
              <a:t>年</a:t>
            </a:r>
            <a:r>
              <a:rPr lang="en-US" altLang="zh-CN" sz="2000" dirty="0"/>
              <a:t>12</a:t>
            </a:r>
            <a:r>
              <a:rPr lang="zh-CN" altLang="zh-CN" sz="2000" dirty="0"/>
              <a:t>月</a:t>
            </a:r>
            <a:r>
              <a:rPr lang="en-US" altLang="zh-CN" sz="2000" dirty="0"/>
              <a:t>31</a:t>
            </a:r>
            <a:r>
              <a:rPr lang="zh-CN" altLang="zh-CN" sz="2000" dirty="0"/>
              <a:t>日。企业在</a:t>
            </a:r>
            <a:r>
              <a:rPr lang="en-US" altLang="zh-CN" sz="2000" dirty="0"/>
              <a:t>2027</a:t>
            </a:r>
            <a:r>
              <a:rPr lang="zh-CN" altLang="zh-CN" sz="2000" dirty="0"/>
              <a:t>年</a:t>
            </a:r>
            <a:r>
              <a:rPr lang="en-US" altLang="zh-CN" sz="2000" dirty="0"/>
              <a:t>12</a:t>
            </a:r>
            <a:r>
              <a:rPr lang="zh-CN" altLang="zh-CN" sz="2000" dirty="0"/>
              <a:t>月</a:t>
            </a:r>
            <a:r>
              <a:rPr lang="en-US" altLang="zh-CN" sz="2000" dirty="0"/>
              <a:t>31</a:t>
            </a:r>
            <a:r>
              <a:rPr lang="zh-CN" altLang="zh-CN" sz="2000" dirty="0"/>
              <a:t>日享受本公告第一条第（一）、（二）项税收政策不满五年的，可继续享受至五年期满为止。</a:t>
            </a:r>
            <a:endParaRPr lang="en-US" altLang="zh-CN" sz="2000" dirty="0"/>
          </a:p>
          <a:p>
            <a:pPr>
              <a:lnSpc>
                <a:spcPct val="150000"/>
              </a:lnSpc>
            </a:pPr>
            <a:r>
              <a:rPr lang="en-US" altLang="zh-CN" sz="2160" b="1" dirty="0">
                <a:solidFill>
                  <a:srgbClr val="C00000"/>
                </a:solidFill>
              </a:rPr>
              <a:t>《</a:t>
            </a:r>
            <a:r>
              <a:rPr lang="zh-CN" altLang="en-US" sz="2160" b="1" dirty="0">
                <a:solidFill>
                  <a:srgbClr val="C00000"/>
                </a:solidFill>
              </a:rPr>
              <a:t>关于继续实施文化体制改革中经营性文化事业单位转制为企业若干税收政策的通知</a:t>
            </a:r>
            <a:r>
              <a:rPr lang="en-US" altLang="zh-CN" sz="2160" b="1" dirty="0">
                <a:solidFill>
                  <a:srgbClr val="C00000"/>
                </a:solidFill>
              </a:rPr>
              <a:t>》</a:t>
            </a:r>
            <a:r>
              <a:rPr lang="zh-CN" altLang="en-US" sz="2160" b="1" dirty="0">
                <a:solidFill>
                  <a:srgbClr val="C00000"/>
                </a:solidFill>
              </a:rPr>
              <a:t>（财税</a:t>
            </a:r>
            <a:r>
              <a:rPr lang="en-US" altLang="zh-CN" sz="2160" b="1" dirty="0">
                <a:solidFill>
                  <a:srgbClr val="C00000"/>
                </a:solidFill>
              </a:rPr>
              <a:t>〔2019〕16</a:t>
            </a:r>
            <a:r>
              <a:rPr lang="zh-CN" altLang="en-US" sz="2160" b="1" dirty="0">
                <a:solidFill>
                  <a:srgbClr val="C00000"/>
                </a:solidFill>
              </a:rPr>
              <a:t>号）</a:t>
            </a:r>
            <a:endParaRPr lang="en-US" altLang="zh-CN" sz="2160" b="1" dirty="0">
              <a:solidFill>
                <a:srgbClr val="C00000"/>
              </a:solidFill>
            </a:endParaRPr>
          </a:p>
          <a:p>
            <a:pPr>
              <a:lnSpc>
                <a:spcPct val="150000"/>
              </a:lnSpc>
            </a:pPr>
            <a:r>
              <a:rPr lang="zh-CN" altLang="en-US" sz="2160" dirty="0"/>
              <a:t>经营性文化事业单位转制为企业，自转制注册之日起五年内免征企业所得税。</a:t>
            </a:r>
            <a:r>
              <a:rPr lang="en-US" altLang="zh-CN" sz="2160" dirty="0">
                <a:solidFill>
                  <a:srgbClr val="FF0000"/>
                </a:solidFill>
              </a:rPr>
              <a:t>2018</a:t>
            </a:r>
            <a:r>
              <a:rPr lang="zh-CN" altLang="en-US" sz="2160" dirty="0">
                <a:solidFill>
                  <a:srgbClr val="FF0000"/>
                </a:solidFill>
              </a:rPr>
              <a:t>年</a:t>
            </a:r>
            <a:r>
              <a:rPr lang="en-US" altLang="zh-CN" sz="2160" dirty="0">
                <a:solidFill>
                  <a:srgbClr val="FF0000"/>
                </a:solidFill>
              </a:rPr>
              <a:t>12</a:t>
            </a:r>
            <a:r>
              <a:rPr lang="zh-CN" altLang="en-US" sz="2160" dirty="0">
                <a:solidFill>
                  <a:srgbClr val="FF0000"/>
                </a:solidFill>
              </a:rPr>
              <a:t>月</a:t>
            </a:r>
            <a:r>
              <a:rPr lang="en-US" altLang="zh-CN" sz="2160" dirty="0">
                <a:solidFill>
                  <a:srgbClr val="FF0000"/>
                </a:solidFill>
              </a:rPr>
              <a:t>31</a:t>
            </a:r>
            <a:r>
              <a:rPr lang="zh-CN" altLang="en-US" sz="2160" dirty="0">
                <a:solidFill>
                  <a:srgbClr val="FF0000"/>
                </a:solidFill>
              </a:rPr>
              <a:t>日之前已完成转制的企业，自</a:t>
            </a:r>
            <a:r>
              <a:rPr lang="en-US" altLang="zh-CN" sz="2160" dirty="0">
                <a:solidFill>
                  <a:srgbClr val="FF0000"/>
                </a:solidFill>
              </a:rPr>
              <a:t>2019</a:t>
            </a:r>
            <a:r>
              <a:rPr lang="zh-CN" altLang="en-US" sz="2160" dirty="0">
                <a:solidFill>
                  <a:srgbClr val="FF0000"/>
                </a:solidFill>
              </a:rPr>
              <a:t>年</a:t>
            </a:r>
            <a:r>
              <a:rPr lang="en-US" altLang="zh-CN" sz="2160" dirty="0">
                <a:solidFill>
                  <a:srgbClr val="FF0000"/>
                </a:solidFill>
              </a:rPr>
              <a:t>1</a:t>
            </a:r>
            <a:r>
              <a:rPr lang="zh-CN" altLang="en-US" sz="2160" dirty="0">
                <a:solidFill>
                  <a:srgbClr val="FF0000"/>
                </a:solidFill>
              </a:rPr>
              <a:t>月</a:t>
            </a:r>
            <a:r>
              <a:rPr lang="en-US" altLang="zh-CN" sz="2160" dirty="0">
                <a:solidFill>
                  <a:srgbClr val="FF0000"/>
                </a:solidFill>
              </a:rPr>
              <a:t>1</a:t>
            </a:r>
            <a:r>
              <a:rPr lang="zh-CN" altLang="en-US" sz="2160" dirty="0">
                <a:solidFill>
                  <a:srgbClr val="FF0000"/>
                </a:solidFill>
              </a:rPr>
              <a:t>日起可继续免征五年企业所得税。</a:t>
            </a:r>
            <a:endParaRPr lang="en-US" altLang="zh-CN" sz="2160" dirty="0">
              <a:solidFill>
                <a:srgbClr val="FF0000"/>
              </a:solidFill>
            </a:endParaRPr>
          </a:p>
        </p:txBody>
      </p:sp>
    </p:spTree>
    <p:custDataLst>
      <p:tags r:id="rId1"/>
    </p:custData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5457006" y="1573726"/>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17" name="组合 16"/>
          <p:cNvGrpSpPr/>
          <p:nvPr/>
        </p:nvGrpSpPr>
        <p:grpSpPr>
          <a:xfrm>
            <a:off x="6339097" y="1573726"/>
            <a:ext cx="3744416" cy="511504"/>
            <a:chOff x="6339097" y="1573726"/>
            <a:chExt cx="3744416" cy="511504"/>
          </a:xfrm>
        </p:grpSpPr>
        <p:sp>
          <p:nvSpPr>
            <p:cNvPr id="18" name="圆角矩形 17"/>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723350" y="1614014"/>
              <a:ext cx="2653074" cy="429260"/>
            </a:xfrm>
            <a:prstGeom prst="rect">
              <a:avLst/>
            </a:prstGeom>
          </p:spPr>
          <p:txBody>
            <a:bodyPr wrap="square" lIns="121960" tIns="60980" rIns="121960" bIns="60980">
              <a:spAutoFit/>
            </a:bodyPr>
            <a:lstStyle/>
            <a:p>
              <a:pPr defTabSz="1216660" fontAlgn="auto">
                <a:spcBef>
                  <a:spcPct val="20000"/>
                </a:spcBef>
                <a:spcAft>
                  <a:spcPts val="0"/>
                </a:spcAft>
                <a:defRPr/>
              </a:pPr>
              <a:r>
                <a:rPr lang="en-US" altLang="zh-CN" sz="2000" b="1" dirty="0">
                  <a:solidFill>
                    <a:schemeClr val="bg1"/>
                  </a:solidFill>
                  <a:cs typeface="+mn-ea"/>
                  <a:sym typeface="+mn-lt"/>
                </a:rPr>
                <a:t>2023</a:t>
              </a:r>
              <a:r>
                <a:rPr lang="zh-CN" altLang="en-US" sz="2000" b="1" dirty="0">
                  <a:solidFill>
                    <a:schemeClr val="bg1"/>
                  </a:solidFill>
                  <a:cs typeface="+mn-ea"/>
                  <a:sym typeface="+mn-lt"/>
                </a:rPr>
                <a:t>年度政策梳理</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0" name="圆角矩形 19"/>
          <p:cNvSpPr/>
          <p:nvPr/>
        </p:nvSpPr>
        <p:spPr>
          <a:xfrm>
            <a:off x="5457006" y="2410178"/>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1" name="组合 20"/>
          <p:cNvGrpSpPr/>
          <p:nvPr/>
        </p:nvGrpSpPr>
        <p:grpSpPr>
          <a:xfrm>
            <a:off x="6315199" y="2410178"/>
            <a:ext cx="3792855" cy="511504"/>
            <a:chOff x="6315199" y="2410178"/>
            <a:chExt cx="3792855" cy="511504"/>
          </a:xfrm>
        </p:grpSpPr>
        <p:sp>
          <p:nvSpPr>
            <p:cNvPr id="22" name="圆角矩形 21"/>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519669" y="2450183"/>
              <a:ext cx="3588385"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lt"/>
                </a:rPr>
                <a:t>2023</a:t>
              </a:r>
              <a:r>
                <a:rPr lang="zh-CN" altLang="en-US" sz="2000" b="1" dirty="0">
                  <a:solidFill>
                    <a:schemeClr val="bg1"/>
                  </a:solidFill>
                  <a:cs typeface="+mn-ea"/>
                  <a:sym typeface="+mn-lt"/>
                </a:rPr>
                <a:t>年度汇缴</a:t>
              </a:r>
              <a:r>
                <a:rPr lang="zh-CN" altLang="en-US" sz="2000" b="1" dirty="0">
                  <a:solidFill>
                    <a:schemeClr val="bg1"/>
                  </a:solidFill>
                  <a:cs typeface="+mn-ea"/>
                  <a:sym typeface="+mn-lt"/>
                </a:rPr>
                <a:t>常用政策讲解</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4" name="圆角矩形 23"/>
          <p:cNvSpPr/>
          <p:nvPr/>
        </p:nvSpPr>
        <p:spPr>
          <a:xfrm>
            <a:off x="5457006" y="3296031"/>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5" name="组合 24"/>
          <p:cNvGrpSpPr/>
          <p:nvPr/>
        </p:nvGrpSpPr>
        <p:grpSpPr>
          <a:xfrm>
            <a:off x="6382912" y="3296031"/>
            <a:ext cx="3744416" cy="511504"/>
            <a:chOff x="6339097" y="3296031"/>
            <a:chExt cx="3744416" cy="511504"/>
          </a:xfrm>
        </p:grpSpPr>
        <p:sp>
          <p:nvSpPr>
            <p:cNvPr id="26" name="圆角矩形 2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389262" y="3336036"/>
              <a:ext cx="3611880"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lt"/>
                </a:rPr>
                <a:t>     </a:t>
              </a:r>
              <a:r>
                <a:rPr lang="zh-CN" altLang="en-US" sz="2000" b="1" dirty="0">
                  <a:solidFill>
                    <a:schemeClr val="bg1"/>
                  </a:solidFill>
                  <a:cs typeface="+mn-ea"/>
                  <a:sym typeface="+mn-lt"/>
                </a:rPr>
                <a:t>延续性政策</a:t>
              </a:r>
              <a:r>
                <a:rPr lang="zh-CN" altLang="en-US" sz="2000" b="1" dirty="0">
                  <a:solidFill>
                    <a:schemeClr val="bg1"/>
                  </a:solidFill>
                  <a:cs typeface="+mn-ea"/>
                  <a:sym typeface="+mn-lt"/>
                </a:rPr>
                <a:t>讲解</a:t>
              </a:r>
              <a:endParaRPr lang="zh-CN" altLang="en-US" sz="2000" b="1" dirty="0">
                <a:solidFill>
                  <a:schemeClr val="bg1"/>
                </a:solidFill>
                <a:cs typeface="+mn-ea"/>
                <a:sym typeface="+mn-lt"/>
              </a:endParaRPr>
            </a:p>
          </p:txBody>
        </p:sp>
      </p:grpSp>
      <p:sp>
        <p:nvSpPr>
          <p:cNvPr id="28" name="圆角矩形 27"/>
          <p:cNvSpPr/>
          <p:nvPr/>
        </p:nvSpPr>
        <p:spPr>
          <a:xfrm>
            <a:off x="5457006" y="418090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9" name="组合 28"/>
          <p:cNvGrpSpPr/>
          <p:nvPr/>
        </p:nvGrpSpPr>
        <p:grpSpPr>
          <a:xfrm>
            <a:off x="6314967" y="4077398"/>
            <a:ext cx="3924935" cy="511504"/>
            <a:chOff x="6290837" y="4180903"/>
            <a:chExt cx="3924935" cy="511504"/>
          </a:xfrm>
        </p:grpSpPr>
        <p:sp>
          <p:nvSpPr>
            <p:cNvPr id="30" name="圆角矩形 2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1" name="矩形 30"/>
            <p:cNvSpPr/>
            <p:nvPr/>
          </p:nvSpPr>
          <p:spPr>
            <a:xfrm>
              <a:off x="6290837" y="4222178"/>
              <a:ext cx="3924935"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ea"/>
                </a:rPr>
                <a:t>      </a:t>
              </a:r>
              <a:r>
                <a:rPr lang="zh-CN" altLang="en-US" sz="2000" b="1" dirty="0">
                  <a:solidFill>
                    <a:schemeClr val="bg1"/>
                  </a:solidFill>
                  <a:cs typeface="+mn-ea"/>
                  <a:sym typeface="+mn-ea"/>
                </a:rPr>
                <a:t>重点表单填报</a:t>
              </a:r>
              <a:r>
                <a:rPr lang="zh-CN" altLang="en-US" sz="2000" b="1" dirty="0">
                  <a:solidFill>
                    <a:schemeClr val="bg1"/>
                  </a:solidFill>
                  <a:cs typeface="+mn-ea"/>
                  <a:sym typeface="+mn-ea"/>
                </a:rPr>
                <a:t>讲解</a:t>
              </a:r>
              <a:endParaRPr lang="zh-CN" altLang="en-US" sz="2000" b="1" dirty="0">
                <a:solidFill>
                  <a:schemeClr val="bg1"/>
                </a:solidFill>
                <a:latin typeface="黑体" charset="-122"/>
                <a:ea typeface="黑体" charset="-122"/>
                <a:cs typeface="黑体" charset="-122"/>
                <a:sym typeface="+mn-ea"/>
              </a:endParaRPr>
            </a:p>
          </p:txBody>
        </p:sp>
      </p:grpSp>
      <p:sp>
        <p:nvSpPr>
          <p:cNvPr id="36" name="矩形 35"/>
          <p:cNvSpPr/>
          <p:nvPr/>
        </p:nvSpPr>
        <p:spPr>
          <a:xfrm>
            <a:off x="-106934" y="0"/>
            <a:ext cx="3469805" cy="6859587"/>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TextBox 36"/>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a:solidFill>
                  <a:schemeClr val="bg1"/>
                </a:solidFill>
                <a:latin typeface="微软雅黑" pitchFamily="34" charset="-122"/>
                <a:ea typeface="微软雅黑" pitchFamily="34" charset="-122"/>
              </a:rPr>
              <a:t>目录 </a:t>
            </a:r>
            <a:endParaRPr lang="en-US" altLang="zh-CN" sz="4800" b="1" spc="200" dirty="0">
              <a:solidFill>
                <a:schemeClr val="bg1"/>
              </a:solidFill>
              <a:latin typeface="微软雅黑" pitchFamily="34" charset="-122"/>
              <a:ea typeface="微软雅黑" pitchFamily="34" charset="-122"/>
            </a:endParaRPr>
          </a:p>
          <a:p>
            <a:pPr algn="r">
              <a:defRPr/>
            </a:pPr>
            <a:r>
              <a:rPr lang="en-US" altLang="zh-CN" sz="3200" b="1" dirty="0">
                <a:solidFill>
                  <a:schemeClr val="bg1"/>
                </a:solidFill>
                <a:latin typeface="微软雅黑" pitchFamily="34" charset="-122"/>
                <a:ea typeface="微软雅黑" pitchFamily="34" charset="-122"/>
              </a:rPr>
              <a:t>CONTENTS</a:t>
            </a:r>
            <a:endParaRPr lang="zh-CN" altLang="en-US" sz="3200" b="1" dirty="0">
              <a:solidFill>
                <a:schemeClr val="bg1"/>
              </a:solidFill>
              <a:latin typeface="微软雅黑" pitchFamily="34" charset="-122"/>
              <a:ea typeface="微软雅黑" pitchFamily="34" charset="-122"/>
            </a:endParaRPr>
          </a:p>
        </p:txBody>
      </p:sp>
      <p:sp>
        <p:nvSpPr>
          <p:cNvPr id="38" name="下箭头 37"/>
          <p:cNvSpPr/>
          <p:nvPr/>
        </p:nvSpPr>
        <p:spPr>
          <a:xfrm rot="16200000">
            <a:off x="4391244" y="4064754"/>
            <a:ext cx="576064" cy="679828"/>
          </a:xfrm>
          <a:prstGeom prst="down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8"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19306" y="3356044"/>
            <a:ext cx="7834676" cy="606330"/>
          </a:xfrm>
        </p:spPr>
        <p:txBody>
          <a:bodyPr rtlCol="0"/>
          <a:lstStyle/>
          <a:p>
            <a:pPr algn="ctr" eaLnBrk="1" fontAlgn="auto" latinLnBrk="0" hangingPunct="1">
              <a:lnSpc>
                <a:spcPts val="7500"/>
              </a:lnSpc>
              <a:spcAft>
                <a:spcPts val="0"/>
              </a:spcAft>
              <a:defRPr/>
            </a:pPr>
            <a:r>
              <a:rPr lang="zh-CN" altLang="en-US" sz="4800" b="1">
                <a:solidFill>
                  <a:schemeClr val="tx1"/>
                </a:solidFill>
                <a:latin typeface="黑体" charset="-122"/>
                <a:ea typeface="黑体" charset="-122"/>
                <a:cs typeface="黑体" charset="-122"/>
                <a:sym typeface="+mn-ea"/>
              </a:rPr>
              <a:t>企业所得税年度纳税申报表</a:t>
            </a:r>
            <a:br>
              <a:rPr lang="zh-CN" altLang="en-US" sz="4800" b="1">
                <a:solidFill>
                  <a:schemeClr val="tx1"/>
                </a:solidFill>
                <a:latin typeface="黑体" charset="-122"/>
                <a:ea typeface="黑体" charset="-122"/>
                <a:cs typeface="黑体" charset="-122"/>
              </a:rPr>
            </a:br>
            <a:r>
              <a:rPr lang="zh-CN" altLang="en-US" sz="4800" b="1">
                <a:solidFill>
                  <a:schemeClr val="tx1"/>
                </a:solidFill>
                <a:latin typeface="黑体" charset="-122"/>
                <a:ea typeface="黑体" charset="-122"/>
                <a:cs typeface="黑体" charset="-122"/>
                <a:sym typeface="+mn-ea"/>
              </a:rPr>
              <a:t>（A类）基本情况</a:t>
            </a:r>
            <a:endParaRPr lang="zh-CN" altLang="en-US" sz="4800" b="1" dirty="0">
              <a:solidFill>
                <a:schemeClr val="tx1"/>
              </a:solidFill>
              <a:latin typeface="黑体" charset="-122"/>
              <a:ea typeface="黑体" charset="-122"/>
              <a:cs typeface="黑体" charset="-122"/>
              <a:sym typeface="+mn-ea"/>
            </a:endParaRPr>
          </a:p>
        </p:txBody>
      </p:sp>
      <p:sp>
        <p:nvSpPr>
          <p:cNvPr id="4" name="椭圆 3"/>
          <p:cNvSpPr/>
          <p:nvPr/>
        </p:nvSpPr>
        <p:spPr>
          <a:xfrm>
            <a:off x="5518558" y="1628421"/>
            <a:ext cx="914257" cy="91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en-US" altLang="zh-CN" sz="4800" b="1">
                <a:sym typeface="+mn-ea"/>
              </a:rPr>
              <a:t>1</a:t>
            </a:r>
            <a:endParaRPr lang="en-US" altLang="zh-CN" sz="4800" b="1">
              <a:sym typeface="+mn-ea"/>
            </a:endParaRPr>
          </a:p>
        </p:txBody>
      </p:sp>
    </p:spTree>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nvSpPr>
        <p:spPr>
          <a:xfrm>
            <a:off x="558078" y="487505"/>
            <a:ext cx="3477986" cy="574585"/>
          </a:xfrm>
          <a:prstGeom prst="rect">
            <a:avLst/>
          </a:prstGeom>
        </p:spPr>
        <p:txBody>
          <a:bodyPr vert="horz" wrap="square" lIns="91425" tIns="45712" rIns="91425" bIns="45712" numCol="1" anchor="ctr" anchorCtr="0" compatLnSpc="1">
            <a:normAutofit/>
          </a:bodyPr>
          <a:lstStyle>
            <a:lvl1pPr marL="0" indent="0" algn="l" defTabSz="914400" rtl="0" eaLnBrk="1" fontAlgn="base" latinLnBrk="0" hangingPunct="1">
              <a:lnSpc>
                <a:spcPct val="90000"/>
              </a:lnSpc>
              <a:spcBef>
                <a:spcPts val="1000"/>
              </a:spcBef>
              <a:spcAft>
                <a:spcPct val="0"/>
              </a:spcAft>
              <a:buFont typeface="Arial" panose="020B0604020202090204" pitchFamily="34" charset="0"/>
              <a:buNone/>
              <a:defRPr lang="zh-CN" altLang="en-US" sz="3200" b="1" kern="1200" dirty="0" smtClean="0">
                <a:solidFill>
                  <a:schemeClr val="tx1">
                    <a:lumMod val="75000"/>
                    <a:lumOff val="25000"/>
                  </a:schemeClr>
                </a:solidFill>
                <a:latin typeface="+mj-ea"/>
                <a:ea typeface="+mj-ea"/>
                <a:cs typeface="+mn-cs"/>
              </a:defRPr>
            </a:lvl1pPr>
            <a:lvl2pPr marL="685800" indent="-228600" algn="l" rtl="0" eaLnBrk="0" fontAlgn="base" hangingPunct="0">
              <a:lnSpc>
                <a:spcPct val="90000"/>
              </a:lnSpc>
              <a:spcBef>
                <a:spcPts val="500"/>
              </a:spcBef>
              <a:spcAft>
                <a:spcPct val="0"/>
              </a:spcAft>
              <a:buFont typeface="Arial" panose="020B060402020209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defRPr/>
            </a:pPr>
            <a:r>
              <a:rPr>
                <a:solidFill>
                  <a:srgbClr val="404040"/>
                </a:solidFill>
              </a:rPr>
              <a:t>概述</a:t>
            </a:r>
            <a:r>
              <a:rPr lang="en-US" altLang="zh-CN">
                <a:solidFill>
                  <a:srgbClr val="404040"/>
                </a:solidFill>
              </a:rPr>
              <a:t>-</a:t>
            </a:r>
            <a:r>
              <a:rPr sz="2400" b="0">
                <a:solidFill>
                  <a:srgbClr val="404040"/>
                </a:solidFill>
              </a:rPr>
              <a:t>框架结构</a:t>
            </a:r>
            <a:endParaRPr sz="2400">
              <a:solidFill>
                <a:srgbClr val="404040"/>
              </a:solidFill>
            </a:endParaRPr>
          </a:p>
        </p:txBody>
      </p:sp>
      <p:graphicFrame>
        <p:nvGraphicFramePr>
          <p:cNvPr id="20" name="图示 19"/>
          <p:cNvGraphicFramePr/>
          <p:nvPr/>
        </p:nvGraphicFramePr>
        <p:xfrm>
          <a:off x="611409" y="1236688"/>
          <a:ext cx="10966641" cy="532491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1" name="圆角矩形 20"/>
          <p:cNvSpPr/>
          <p:nvPr/>
        </p:nvSpPr>
        <p:spPr>
          <a:xfrm>
            <a:off x="611093" y="1464617"/>
            <a:ext cx="2884036" cy="946002"/>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Arial" panose="020B0604020202090204" pitchFamily="34" charset="0"/>
                <a:ea typeface="微软雅黑" pitchFamily="34" charset="-122"/>
              </a:defRPr>
            </a:lvl1pPr>
            <a:lvl2pPr marL="742950" indent="-285750">
              <a:defRPr>
                <a:solidFill>
                  <a:schemeClr val="tx1"/>
                </a:solidFill>
                <a:latin typeface="Arial" panose="020B0604020202090204" pitchFamily="34" charset="0"/>
                <a:ea typeface="微软雅黑" pitchFamily="34" charset="-122"/>
              </a:defRPr>
            </a:lvl2pPr>
            <a:lvl3pPr marL="1143000" indent="-228600">
              <a:defRPr>
                <a:solidFill>
                  <a:schemeClr val="tx1"/>
                </a:solidFill>
                <a:latin typeface="Arial" panose="020B0604020202090204" pitchFamily="34" charset="0"/>
                <a:ea typeface="微软雅黑" pitchFamily="34" charset="-122"/>
              </a:defRPr>
            </a:lvl3pPr>
            <a:lvl4pPr marL="1600200" indent="-228600">
              <a:defRPr>
                <a:solidFill>
                  <a:schemeClr val="tx1"/>
                </a:solidFill>
                <a:latin typeface="Arial" panose="020B0604020202090204" pitchFamily="34" charset="0"/>
                <a:ea typeface="微软雅黑" pitchFamily="34" charset="-122"/>
              </a:defRPr>
            </a:lvl4pPr>
            <a:lvl5pPr marL="2057400" indent="-228600">
              <a:defRPr>
                <a:solidFill>
                  <a:schemeClr val="tx1"/>
                </a:solidFill>
                <a:latin typeface="Arial" panose="020B0604020202090204"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微软雅黑" pitchFamily="34" charset="-122"/>
              </a:defRPr>
            </a:lvl9pPr>
          </a:lstStyle>
          <a:p>
            <a:pPr algn="ctr" defTabSz="914400" fontAlgn="base">
              <a:spcBef>
                <a:spcPct val="0"/>
              </a:spcBef>
              <a:spcAft>
                <a:spcPct val="0"/>
              </a:spcAft>
              <a:defRPr/>
            </a:pPr>
            <a:r>
              <a:rPr lang="zh-CN" altLang="en-US" sz="2400" b="1" dirty="0">
                <a:solidFill>
                  <a:schemeClr val="tx1"/>
                </a:solidFill>
              </a:rPr>
              <a:t>一张表</a:t>
            </a:r>
            <a:r>
              <a:rPr lang="en-US" altLang="zh-CN" sz="2400" b="1" dirty="0">
                <a:solidFill>
                  <a:schemeClr val="tx1"/>
                </a:solidFill>
              </a:rPr>
              <a:t>/</a:t>
            </a:r>
            <a:r>
              <a:rPr lang="zh-CN" altLang="en-US" sz="2400" b="1" dirty="0">
                <a:solidFill>
                  <a:schemeClr val="tx1"/>
                </a:solidFill>
              </a:rPr>
              <a:t>七项内容</a:t>
            </a:r>
            <a:endParaRPr lang="zh-CN" altLang="en-US" sz="2400" b="1" dirty="0">
              <a:solidFill>
                <a:schemeClr val="tx1"/>
              </a:solidFill>
            </a:endParaRPr>
          </a:p>
          <a:p>
            <a:pPr algn="ctr" defTabSz="914400" fontAlgn="base">
              <a:spcBef>
                <a:spcPct val="0"/>
              </a:spcBef>
              <a:spcAft>
                <a:spcPct val="0"/>
              </a:spcAft>
              <a:defRPr/>
            </a:pPr>
            <a:r>
              <a:rPr lang="zh-CN" altLang="en-US" sz="1800" b="1" dirty="0">
                <a:solidFill>
                  <a:schemeClr val="tx1"/>
                </a:solidFill>
              </a:rPr>
              <a:t>（</a:t>
            </a:r>
            <a:r>
              <a:rPr lang="en-US" altLang="zh-CN" sz="1800" b="1" dirty="0">
                <a:solidFill>
                  <a:srgbClr val="FF0000"/>
                </a:solidFill>
              </a:rPr>
              <a:t>37</a:t>
            </a:r>
            <a:r>
              <a:rPr lang="zh-CN" altLang="en-US" sz="1800" b="1" dirty="0">
                <a:solidFill>
                  <a:schemeClr val="tx1"/>
                </a:solidFill>
              </a:rPr>
              <a:t>张表单）</a:t>
            </a:r>
            <a:endParaRPr lang="zh-CN" altLang="en-US" sz="1800" b="1" dirty="0">
              <a:solidFill>
                <a:schemeClr val="tx1"/>
              </a:solidFill>
            </a:endParaRPr>
          </a:p>
        </p:txBody>
      </p:sp>
    </p:spTree>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nvSpPr>
        <p:spPr>
          <a:xfrm>
            <a:off x="558078" y="487505"/>
            <a:ext cx="3477986" cy="574585"/>
          </a:xfrm>
          <a:prstGeom prst="rect">
            <a:avLst/>
          </a:prstGeom>
        </p:spPr>
        <p:txBody>
          <a:bodyPr vert="horz" wrap="square" lIns="91425" tIns="45712" rIns="91425" bIns="45712" numCol="1" anchor="ctr" anchorCtr="0" compatLnSpc="1">
            <a:normAutofit/>
          </a:bodyPr>
          <a:lstStyle>
            <a:lvl1pPr marL="0" indent="0" algn="l" defTabSz="914400" rtl="0" eaLnBrk="1" fontAlgn="base" latinLnBrk="0" hangingPunct="1">
              <a:lnSpc>
                <a:spcPct val="90000"/>
              </a:lnSpc>
              <a:spcBef>
                <a:spcPts val="1000"/>
              </a:spcBef>
              <a:spcAft>
                <a:spcPct val="0"/>
              </a:spcAft>
              <a:buFont typeface="Arial" panose="020B0604020202090204" pitchFamily="34" charset="0"/>
              <a:buNone/>
              <a:defRPr lang="zh-CN" altLang="en-US" sz="3200" b="1" kern="1200" dirty="0" smtClean="0">
                <a:solidFill>
                  <a:schemeClr val="tx1">
                    <a:lumMod val="75000"/>
                    <a:lumOff val="25000"/>
                  </a:schemeClr>
                </a:solidFill>
                <a:latin typeface="+mj-ea"/>
                <a:ea typeface="+mj-ea"/>
                <a:cs typeface="+mn-cs"/>
              </a:defRPr>
            </a:lvl1pPr>
            <a:lvl2pPr marL="685800" indent="-228600" algn="l" rtl="0" eaLnBrk="0" fontAlgn="base" hangingPunct="0">
              <a:lnSpc>
                <a:spcPct val="90000"/>
              </a:lnSpc>
              <a:spcBef>
                <a:spcPts val="500"/>
              </a:spcBef>
              <a:spcAft>
                <a:spcPct val="0"/>
              </a:spcAft>
              <a:buFont typeface="Arial" panose="020B060402020209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defRPr/>
            </a:pPr>
            <a:r>
              <a:rPr>
                <a:solidFill>
                  <a:srgbClr val="404040"/>
                </a:solidFill>
              </a:rPr>
              <a:t>概述</a:t>
            </a:r>
            <a:r>
              <a:rPr lang="en-US" altLang="zh-CN">
                <a:solidFill>
                  <a:srgbClr val="404040"/>
                </a:solidFill>
              </a:rPr>
              <a:t>-</a:t>
            </a:r>
            <a:r>
              <a:rPr sz="2400" b="0">
                <a:solidFill>
                  <a:srgbClr val="404040"/>
                </a:solidFill>
              </a:rPr>
              <a:t>表单目录</a:t>
            </a:r>
            <a:endParaRPr sz="2400" b="0">
              <a:solidFill>
                <a:srgbClr val="404040"/>
              </a:solidFill>
            </a:endParaRPr>
          </a:p>
        </p:txBody>
      </p:sp>
      <p:graphicFrame>
        <p:nvGraphicFramePr>
          <p:cNvPr id="5" name="表格 4"/>
          <p:cNvGraphicFramePr>
            <a:graphicFrameLocks noGrp="1"/>
          </p:cNvGraphicFramePr>
          <p:nvPr>
            <p:custDataLst>
              <p:tags r:id="rId1"/>
            </p:custDataLst>
          </p:nvPr>
        </p:nvGraphicFramePr>
        <p:xfrm>
          <a:off x="457227" y="2134278"/>
          <a:ext cx="5601335" cy="1645920"/>
        </p:xfrm>
        <a:graphic>
          <a:graphicData uri="http://schemas.openxmlformats.org/drawingml/2006/table">
            <a:tbl>
              <a:tblPr/>
              <a:tblGrid>
                <a:gridCol w="1229360"/>
                <a:gridCol w="4371975"/>
              </a:tblGrid>
              <a:tr h="596900">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600" b="1" spc="120">
                          <a:solidFill>
                            <a:srgbClr val="646464"/>
                          </a:solidFill>
                          <a:latin typeface="微软雅黑" pitchFamily="34" charset="-122"/>
                          <a:ea typeface="微软雅黑" pitchFamily="34" charset="-122"/>
                        </a:rPr>
                        <a:t>表单编号</a:t>
                      </a:r>
                      <a:endParaRPr lang="zh-CN" altLang="en-US" sz="1600" b="1"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600" b="1" spc="120">
                          <a:solidFill>
                            <a:srgbClr val="646464"/>
                          </a:solidFill>
                          <a:latin typeface="微软雅黑" pitchFamily="34" charset="-122"/>
                          <a:ea typeface="微软雅黑" pitchFamily="34" charset="-122"/>
                        </a:rPr>
                        <a:t>表单名称</a:t>
                      </a:r>
                      <a:endParaRPr lang="zh-CN" altLang="en-US" sz="1600" b="1"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52451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0" spc="120">
                          <a:solidFill>
                            <a:srgbClr val="646464"/>
                          </a:solidFill>
                          <a:latin typeface="微软雅黑" pitchFamily="34" charset="-122"/>
                          <a:ea typeface="微软雅黑" pitchFamily="34" charset="-122"/>
                        </a:rPr>
                        <a:t>A000000</a:t>
                      </a:r>
                      <a:endParaRPr lang="en-US" altLang="zh-CN" sz="14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400" b="0" spc="120">
                          <a:solidFill>
                            <a:srgbClr val="404040"/>
                          </a:solidFill>
                          <a:latin typeface="微软雅黑" pitchFamily="34" charset="-122"/>
                          <a:ea typeface="微软雅黑" pitchFamily="34" charset="-122"/>
                        </a:rPr>
                        <a:t>企业所得税年度纳税申报基础信息表</a:t>
                      </a:r>
                      <a:endParaRPr lang="zh-CN" altLang="en-US" sz="14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52451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0" spc="120">
                          <a:solidFill>
                            <a:srgbClr val="646464"/>
                          </a:solidFill>
                          <a:latin typeface="微软雅黑" pitchFamily="34" charset="-122"/>
                          <a:ea typeface="微软雅黑" pitchFamily="34" charset="-122"/>
                        </a:rPr>
                        <a:t>A100000</a:t>
                      </a:r>
                      <a:endParaRPr lang="en-US" altLang="zh-CN" sz="14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400" b="0" spc="120">
                          <a:solidFill>
                            <a:srgbClr val="404040"/>
                          </a:solidFill>
                          <a:latin typeface="微软雅黑" pitchFamily="34" charset="-122"/>
                          <a:ea typeface="微软雅黑" pitchFamily="34" charset="-122"/>
                          <a:cs typeface="微软雅黑" pitchFamily="34" charset="-122"/>
                        </a:rPr>
                        <a:t>中华人民共和国企业所得税年度纳税申报表（</a:t>
                      </a:r>
                      <a:r>
                        <a:rPr lang="en-US" altLang="zh-CN" sz="1400" b="0" spc="120">
                          <a:solidFill>
                            <a:srgbClr val="404040"/>
                          </a:solidFill>
                          <a:latin typeface="微软雅黑" pitchFamily="34" charset="-122"/>
                          <a:ea typeface="微软雅黑" pitchFamily="34" charset="-122"/>
                          <a:cs typeface="微软雅黑" pitchFamily="34" charset="-122"/>
                        </a:rPr>
                        <a:t>A</a:t>
                      </a:r>
                      <a:r>
                        <a:rPr lang="zh-CN" altLang="en-US" sz="1400" b="0" spc="120">
                          <a:solidFill>
                            <a:srgbClr val="404040"/>
                          </a:solidFill>
                          <a:latin typeface="微软雅黑" pitchFamily="34" charset="-122"/>
                          <a:ea typeface="微软雅黑" pitchFamily="34" charset="-122"/>
                          <a:cs typeface="微软雅黑" pitchFamily="34" charset="-122"/>
                        </a:rPr>
                        <a:t>类）</a:t>
                      </a:r>
                      <a:endParaRPr lang="zh-CN" altLang="en-US" sz="1400" b="0" spc="120">
                        <a:solidFill>
                          <a:srgbClr val="404040"/>
                        </a:solidFill>
                        <a:latin typeface="微软雅黑" pitchFamily="34" charset="-122"/>
                        <a:ea typeface="微软雅黑" pitchFamily="34" charset="-122"/>
                        <a:cs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r>
            </a:tbl>
          </a:graphicData>
        </a:graphic>
      </p:graphicFrame>
      <p:graphicFrame>
        <p:nvGraphicFramePr>
          <p:cNvPr id="25697" name="Group 97"/>
          <p:cNvGraphicFramePr>
            <a:graphicFrameLocks noGrp="1"/>
          </p:cNvGraphicFramePr>
          <p:nvPr>
            <p:custDataLst>
              <p:tags r:id="rId2"/>
            </p:custDataLst>
          </p:nvPr>
        </p:nvGraphicFramePr>
        <p:xfrm>
          <a:off x="454686" y="3931744"/>
          <a:ext cx="5584825" cy="2343785"/>
        </p:xfrm>
        <a:graphic>
          <a:graphicData uri="http://schemas.openxmlformats.org/drawingml/2006/table">
            <a:tbl>
              <a:tblPr/>
              <a:tblGrid>
                <a:gridCol w="1282700"/>
                <a:gridCol w="4302125"/>
              </a:tblGrid>
              <a:tr h="328930">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600" b="1" spc="120">
                          <a:solidFill>
                            <a:srgbClr val="646464"/>
                          </a:solidFill>
                          <a:latin typeface="微软雅黑" pitchFamily="34" charset="-122"/>
                          <a:ea typeface="微软雅黑" pitchFamily="34" charset="-122"/>
                        </a:rPr>
                        <a:t>表单编号</a:t>
                      </a:r>
                      <a:endParaRPr lang="zh-CN" altLang="en-US" sz="1600" b="1"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600" b="1" spc="120">
                          <a:solidFill>
                            <a:srgbClr val="646464"/>
                          </a:solidFill>
                          <a:latin typeface="微软雅黑" pitchFamily="34" charset="-122"/>
                          <a:ea typeface="微软雅黑" pitchFamily="34" charset="-122"/>
                        </a:rPr>
                        <a:t>表单名称</a:t>
                      </a:r>
                      <a:endParaRPr lang="zh-CN" altLang="en-US" sz="1600" b="1"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28956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1" spc="120">
                          <a:solidFill>
                            <a:srgbClr val="00B050"/>
                          </a:solidFill>
                          <a:latin typeface="微软雅黑" pitchFamily="34" charset="-122"/>
                          <a:ea typeface="微软雅黑" pitchFamily="34" charset="-122"/>
                        </a:rPr>
                        <a:t>A101010</a:t>
                      </a:r>
                      <a:endParaRPr lang="en-US" altLang="zh-CN"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400" b="1" spc="120">
                          <a:solidFill>
                            <a:srgbClr val="00B050"/>
                          </a:solidFill>
                          <a:latin typeface="微软雅黑" pitchFamily="34" charset="-122"/>
                          <a:ea typeface="微软雅黑" pitchFamily="34" charset="-122"/>
                        </a:rPr>
                        <a:t>一般企业收入明细表</a:t>
                      </a:r>
                      <a:endParaRPr lang="zh-CN" altLang="en-US"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29019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1" spc="120">
                          <a:solidFill>
                            <a:srgbClr val="00B050"/>
                          </a:solidFill>
                          <a:latin typeface="微软雅黑" pitchFamily="34" charset="-122"/>
                          <a:ea typeface="微软雅黑" pitchFamily="34" charset="-122"/>
                        </a:rPr>
                        <a:t>A101020</a:t>
                      </a:r>
                      <a:endParaRPr lang="en-US" altLang="zh-CN"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400" b="1" spc="120">
                          <a:solidFill>
                            <a:srgbClr val="00B050"/>
                          </a:solidFill>
                          <a:latin typeface="微软雅黑" pitchFamily="34" charset="-122"/>
                          <a:ea typeface="微软雅黑" pitchFamily="34" charset="-122"/>
                        </a:rPr>
                        <a:t>金融企业收入明细表</a:t>
                      </a:r>
                      <a:endParaRPr lang="zh-CN" altLang="en-US"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8892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1" spc="120">
                          <a:solidFill>
                            <a:srgbClr val="00B050"/>
                          </a:solidFill>
                          <a:latin typeface="微软雅黑" pitchFamily="34" charset="-122"/>
                          <a:ea typeface="微软雅黑" pitchFamily="34" charset="-122"/>
                        </a:rPr>
                        <a:t>A102010</a:t>
                      </a:r>
                      <a:endParaRPr lang="en-US" altLang="zh-CN"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400" b="1" spc="120">
                          <a:solidFill>
                            <a:srgbClr val="00B050"/>
                          </a:solidFill>
                          <a:latin typeface="微软雅黑" pitchFamily="34" charset="-122"/>
                          <a:ea typeface="微软雅黑" pitchFamily="34" charset="-122"/>
                        </a:rPr>
                        <a:t>一般企业成本支出明细表</a:t>
                      </a:r>
                      <a:endParaRPr lang="zh-CN" altLang="en-US"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9019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1" spc="120">
                          <a:solidFill>
                            <a:srgbClr val="00B050"/>
                          </a:solidFill>
                          <a:latin typeface="微软雅黑" pitchFamily="34" charset="-122"/>
                          <a:ea typeface="微软雅黑" pitchFamily="34" charset="-122"/>
                        </a:rPr>
                        <a:t>A102020</a:t>
                      </a:r>
                      <a:endParaRPr lang="en-US" altLang="zh-CN"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400" b="1" spc="120">
                          <a:solidFill>
                            <a:srgbClr val="00B050"/>
                          </a:solidFill>
                          <a:latin typeface="微软雅黑" pitchFamily="34" charset="-122"/>
                          <a:ea typeface="微软雅黑" pitchFamily="34" charset="-122"/>
                        </a:rPr>
                        <a:t>金融企业支出明细表</a:t>
                      </a:r>
                      <a:endParaRPr lang="zh-CN" altLang="en-US"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56578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1" spc="120">
                          <a:solidFill>
                            <a:srgbClr val="00B050"/>
                          </a:solidFill>
                          <a:latin typeface="微软雅黑" pitchFamily="34" charset="-122"/>
                          <a:ea typeface="微软雅黑" pitchFamily="34" charset="-122"/>
                        </a:rPr>
                        <a:t>A103000</a:t>
                      </a:r>
                      <a:endParaRPr lang="en-US" altLang="zh-CN"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400" b="1" spc="120">
                          <a:solidFill>
                            <a:srgbClr val="00B050"/>
                          </a:solidFill>
                          <a:latin typeface="微软雅黑" pitchFamily="34" charset="-122"/>
                          <a:ea typeface="微软雅黑" pitchFamily="34" charset="-122"/>
                        </a:rPr>
                        <a:t>事业单位、民间非营利组织收入、支出明细表</a:t>
                      </a:r>
                      <a:endParaRPr lang="zh-CN" altLang="en-US"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9019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1" spc="120">
                          <a:solidFill>
                            <a:srgbClr val="00B050"/>
                          </a:solidFill>
                          <a:latin typeface="微软雅黑" pitchFamily="34" charset="-122"/>
                          <a:ea typeface="微软雅黑" pitchFamily="34" charset="-122"/>
                        </a:rPr>
                        <a:t>A104000</a:t>
                      </a:r>
                      <a:endParaRPr lang="en-US" altLang="zh-CN"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400" b="1" spc="120">
                          <a:solidFill>
                            <a:srgbClr val="00B050"/>
                          </a:solidFill>
                          <a:latin typeface="微软雅黑" pitchFamily="34" charset="-122"/>
                          <a:ea typeface="微软雅黑" pitchFamily="34" charset="-122"/>
                        </a:rPr>
                        <a:t>期间费用明细表</a:t>
                      </a:r>
                      <a:endParaRPr lang="zh-CN" altLang="en-US" sz="1400" b="1" spc="120">
                        <a:solidFill>
                          <a:srgbClr val="00B05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r>
            </a:tbl>
          </a:graphicData>
        </a:graphic>
      </p:graphicFrame>
      <p:graphicFrame>
        <p:nvGraphicFramePr>
          <p:cNvPr id="25698" name="Group 98"/>
          <p:cNvGraphicFramePr>
            <a:graphicFrameLocks noGrp="1"/>
          </p:cNvGraphicFramePr>
          <p:nvPr>
            <p:custDataLst>
              <p:tags r:id="rId3"/>
            </p:custDataLst>
          </p:nvPr>
        </p:nvGraphicFramePr>
        <p:xfrm>
          <a:off x="6230500" y="2132068"/>
          <a:ext cx="5412105" cy="4143375"/>
        </p:xfrm>
        <a:graphic>
          <a:graphicData uri="http://schemas.openxmlformats.org/drawingml/2006/table">
            <a:tbl>
              <a:tblPr/>
              <a:tblGrid>
                <a:gridCol w="1143635"/>
                <a:gridCol w="4268470"/>
              </a:tblGrid>
              <a:tr h="339090">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400" b="1" spc="120">
                          <a:solidFill>
                            <a:srgbClr val="646464"/>
                          </a:solidFill>
                          <a:latin typeface="微软雅黑" pitchFamily="34" charset="-122"/>
                          <a:ea typeface="微软雅黑" pitchFamily="34" charset="-122"/>
                        </a:rPr>
                        <a:t>表单编号</a:t>
                      </a:r>
                      <a:endParaRPr lang="zh-CN" altLang="en-US" sz="1400" b="1"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400" b="1" spc="120">
                          <a:solidFill>
                            <a:srgbClr val="646464"/>
                          </a:solidFill>
                          <a:latin typeface="微软雅黑" pitchFamily="34" charset="-122"/>
                          <a:ea typeface="微软雅黑" pitchFamily="34" charset="-122"/>
                        </a:rPr>
                        <a:t>表单名称</a:t>
                      </a:r>
                      <a:endParaRPr lang="zh-CN" altLang="en-US" sz="1400" b="1"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29273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A105000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纳税调整项目明细表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29273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A105010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视同销售和房地产开发企业特定业务纳税调整明细表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9273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A105020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未按权责发生制确认收入纳税调整明细表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9146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A105030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投资收益纳税调整明细表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9337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A105040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专项用途财政性资金纳税调整明细表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9273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A105050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职工薪酬支出及纳税调整明细表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9337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A105060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广告费和业务宣传费跨年度纳税调整明细表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9146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A105070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捐赠支出及纳税调整明细表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9337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A105080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资产折旧、摊销及纳税调整明细表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9210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A105090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资产损失税前扣除及纳税调整明细表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9273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A105100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企业重组及递延纳税事项纳税调整明细表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9273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A105110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政策性搬迁纳税调整明细表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9273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200" b="0" spc="120">
                          <a:solidFill>
                            <a:srgbClr val="646464"/>
                          </a:solidFill>
                          <a:latin typeface="微软雅黑" pitchFamily="34" charset="-122"/>
                          <a:ea typeface="微软雅黑" pitchFamily="34" charset="-122"/>
                        </a:rPr>
                        <a:t>A105120</a:t>
                      </a:r>
                      <a:endParaRPr lang="en-US" altLang="zh-CN" sz="1200" b="0" spc="120">
                        <a:solidFill>
                          <a:srgbClr val="646464"/>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200" b="0" spc="120">
                          <a:solidFill>
                            <a:srgbClr val="404040"/>
                          </a:solidFill>
                          <a:latin typeface="微软雅黑" pitchFamily="34" charset="-122"/>
                          <a:ea typeface="微软雅黑" pitchFamily="34" charset="-122"/>
                        </a:rPr>
                        <a:t>贷款损失准备金及纳税调整明细表</a:t>
                      </a:r>
                      <a:endParaRPr lang="zh-CN" altLang="en-US" sz="1200" b="0" spc="120">
                        <a:solidFill>
                          <a:srgbClr val="404040"/>
                        </a:solidFill>
                        <a:latin typeface="微软雅黑" pitchFamily="34" charset="-122"/>
                        <a:ea typeface="微软雅黑" pitchFamily="34" charset="-122"/>
                      </a:endParaRPr>
                    </a:p>
                  </a:txBody>
                  <a:tcPr marL="177772" marR="177772"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r>
            </a:tbl>
          </a:graphicData>
        </a:graphic>
      </p:graphicFrame>
      <p:sp>
        <p:nvSpPr>
          <p:cNvPr id="26716" name="矩形 4"/>
          <p:cNvSpPr>
            <a:spLocks noChangeArrowheads="1"/>
          </p:cNvSpPr>
          <p:nvPr>
            <p:custDataLst>
              <p:tags r:id="rId4"/>
            </p:custDataLst>
          </p:nvPr>
        </p:nvSpPr>
        <p:spPr bwMode="auto">
          <a:xfrm>
            <a:off x="558078" y="1584296"/>
            <a:ext cx="2697480" cy="368300"/>
          </a:xfrm>
          <a:prstGeom prst="rect">
            <a:avLst/>
          </a:prstGeom>
          <a:ln w="12700" cmpd="sng">
            <a:solidFill>
              <a:schemeClr val="accent1">
                <a:shade val="50000"/>
              </a:schemeClr>
            </a:solidFill>
            <a:prstDash val="solid"/>
            <a:miter lim="800000"/>
          </a:ln>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wrap="none">
            <a:spAutoFit/>
          </a:bodyPr>
          <a:lstStyle/>
          <a:p>
            <a:pPr defTabSz="1216025" fontAlgn="base">
              <a:spcBef>
                <a:spcPct val="0"/>
              </a:spcBef>
              <a:spcAft>
                <a:spcPct val="0"/>
              </a:spcAft>
              <a:buFont typeface="Arial" panose="020B0604020202090204" pitchFamily="34" charset="0"/>
              <a:buNone/>
            </a:pPr>
            <a:r>
              <a:rPr lang="zh-CN" altLang="en-US" sz="1800">
                <a:solidFill>
                  <a:srgbClr val="272727"/>
                </a:solidFill>
                <a:latin typeface="黑体" charset="-122"/>
                <a:ea typeface="黑体" charset="-122"/>
              </a:rPr>
              <a:t>一、综合性、整体性表单</a:t>
            </a:r>
            <a:endParaRPr lang="en-US" altLang="zh-CN" sz="1800">
              <a:solidFill>
                <a:srgbClr val="272727"/>
              </a:solidFill>
              <a:latin typeface="黑体" charset="-122"/>
              <a:ea typeface="黑体" charset="-122"/>
            </a:endParaRPr>
          </a:p>
        </p:txBody>
      </p:sp>
      <p:sp>
        <p:nvSpPr>
          <p:cNvPr id="26717" name="矩形 9"/>
          <p:cNvSpPr>
            <a:spLocks noChangeArrowheads="1"/>
          </p:cNvSpPr>
          <p:nvPr>
            <p:custDataLst>
              <p:tags r:id="rId5"/>
            </p:custDataLst>
          </p:nvPr>
        </p:nvSpPr>
        <p:spPr bwMode="auto">
          <a:xfrm>
            <a:off x="558078" y="3412176"/>
            <a:ext cx="2468880" cy="368300"/>
          </a:xfrm>
          <a:prstGeom prst="rect">
            <a:avLst/>
          </a:prstGeom>
          <a:ln w="12700" cmpd="sng">
            <a:solidFill>
              <a:schemeClr val="accent1">
                <a:shade val="50000"/>
              </a:schemeClr>
            </a:solidFill>
            <a:prstDash val="solid"/>
            <a:miter lim="800000"/>
          </a:ln>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wrap="none">
            <a:spAutoFit/>
          </a:bodyPr>
          <a:lstStyle/>
          <a:p>
            <a:pPr defTabSz="1216025" fontAlgn="base">
              <a:spcBef>
                <a:spcPct val="0"/>
              </a:spcBef>
              <a:spcAft>
                <a:spcPct val="0"/>
              </a:spcAft>
              <a:buFont typeface="Arial" panose="020B0604020202090204" pitchFamily="34" charset="0"/>
              <a:buNone/>
            </a:pPr>
            <a:r>
              <a:rPr lang="zh-CN" altLang="en-US" sz="1800">
                <a:solidFill>
                  <a:srgbClr val="272727"/>
                </a:solidFill>
                <a:latin typeface="黑体" charset="-122"/>
                <a:ea typeface="黑体" charset="-122"/>
              </a:rPr>
              <a:t>二、基本财务情况表单</a:t>
            </a:r>
            <a:endParaRPr lang="en-US" altLang="zh-CN" sz="1800">
              <a:solidFill>
                <a:srgbClr val="272727"/>
              </a:solidFill>
              <a:latin typeface="黑体" charset="-122"/>
              <a:ea typeface="黑体" charset="-122"/>
            </a:endParaRPr>
          </a:p>
        </p:txBody>
      </p:sp>
      <p:sp>
        <p:nvSpPr>
          <p:cNvPr id="26718" name="矩形 10"/>
          <p:cNvSpPr>
            <a:spLocks noChangeArrowheads="1"/>
          </p:cNvSpPr>
          <p:nvPr>
            <p:custDataLst>
              <p:tags r:id="rId6"/>
            </p:custDataLst>
          </p:nvPr>
        </p:nvSpPr>
        <p:spPr bwMode="auto">
          <a:xfrm>
            <a:off x="6230281" y="1584296"/>
            <a:ext cx="2491986" cy="368300"/>
          </a:xfrm>
          <a:prstGeom prst="rect">
            <a:avLst/>
          </a:prstGeom>
          <a:ln w="12700" cmpd="sng">
            <a:solidFill>
              <a:schemeClr val="accent1">
                <a:shade val="50000"/>
              </a:schemeClr>
            </a:solidFill>
            <a:prstDash val="solid"/>
            <a:miter lim="800000"/>
          </a:ln>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1216025" fontAlgn="base">
              <a:spcBef>
                <a:spcPct val="0"/>
              </a:spcBef>
              <a:spcAft>
                <a:spcPct val="0"/>
              </a:spcAft>
              <a:buFont typeface="Arial" panose="020B0604020202090204" pitchFamily="34" charset="0"/>
              <a:buNone/>
            </a:pPr>
            <a:r>
              <a:rPr lang="zh-CN" altLang="en-US" sz="1800">
                <a:solidFill>
                  <a:srgbClr val="272727"/>
                </a:solidFill>
                <a:latin typeface="黑体" charset="-122"/>
                <a:ea typeface="黑体" charset="-122"/>
              </a:rPr>
              <a:t>三、纳税调整情况表单</a:t>
            </a:r>
            <a:endParaRPr lang="en-US" altLang="zh-CN" sz="1800">
              <a:solidFill>
                <a:srgbClr val="272727"/>
              </a:solidFill>
              <a:latin typeface="黑体" charset="-122"/>
              <a:ea typeface="黑体" charset="-122"/>
            </a:endParaRPr>
          </a:p>
        </p:txBody>
      </p:sp>
    </p:spTree>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nvSpPr>
        <p:spPr>
          <a:xfrm>
            <a:off x="558078" y="487505"/>
            <a:ext cx="3477986" cy="574585"/>
          </a:xfrm>
          <a:prstGeom prst="rect">
            <a:avLst/>
          </a:prstGeom>
        </p:spPr>
        <p:txBody>
          <a:bodyPr vert="horz" wrap="square" lIns="91425" tIns="45712" rIns="91425" bIns="45712" numCol="1" anchor="ctr" anchorCtr="0" compatLnSpc="1">
            <a:normAutofit/>
          </a:bodyPr>
          <a:lstStyle>
            <a:lvl1pPr marL="0" indent="0" algn="l" defTabSz="914400" rtl="0" eaLnBrk="1" fontAlgn="base" latinLnBrk="0" hangingPunct="1">
              <a:lnSpc>
                <a:spcPct val="90000"/>
              </a:lnSpc>
              <a:spcBef>
                <a:spcPts val="1000"/>
              </a:spcBef>
              <a:spcAft>
                <a:spcPct val="0"/>
              </a:spcAft>
              <a:buFont typeface="Arial" panose="020B0604020202090204" pitchFamily="34" charset="0"/>
              <a:buNone/>
              <a:defRPr lang="zh-CN" altLang="en-US" sz="3200" b="1" kern="1200" dirty="0" smtClean="0">
                <a:solidFill>
                  <a:schemeClr val="tx1">
                    <a:lumMod val="75000"/>
                    <a:lumOff val="25000"/>
                  </a:schemeClr>
                </a:solidFill>
                <a:latin typeface="+mj-ea"/>
                <a:ea typeface="+mj-ea"/>
                <a:cs typeface="+mn-cs"/>
              </a:defRPr>
            </a:lvl1pPr>
            <a:lvl2pPr marL="685800" indent="-228600" algn="l" rtl="0" eaLnBrk="0" fontAlgn="base" hangingPunct="0">
              <a:lnSpc>
                <a:spcPct val="90000"/>
              </a:lnSpc>
              <a:spcBef>
                <a:spcPts val="500"/>
              </a:spcBef>
              <a:spcAft>
                <a:spcPct val="0"/>
              </a:spcAft>
              <a:buFont typeface="Arial" panose="020B060402020209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defRPr/>
            </a:pPr>
            <a:r>
              <a:rPr>
                <a:solidFill>
                  <a:srgbClr val="404040"/>
                </a:solidFill>
              </a:rPr>
              <a:t>概述</a:t>
            </a:r>
            <a:r>
              <a:rPr lang="en-US" altLang="zh-CN">
                <a:solidFill>
                  <a:srgbClr val="404040"/>
                </a:solidFill>
              </a:rPr>
              <a:t>-</a:t>
            </a:r>
            <a:r>
              <a:rPr sz="2400" b="0">
                <a:solidFill>
                  <a:srgbClr val="404040"/>
                </a:solidFill>
              </a:rPr>
              <a:t>表单目录</a:t>
            </a:r>
            <a:endParaRPr sz="2400" b="0">
              <a:solidFill>
                <a:srgbClr val="404040"/>
              </a:solidFill>
            </a:endParaRPr>
          </a:p>
        </p:txBody>
      </p:sp>
      <p:sp>
        <p:nvSpPr>
          <p:cNvPr id="8" name="矩形 4"/>
          <p:cNvSpPr>
            <a:spLocks noChangeArrowheads="1"/>
          </p:cNvSpPr>
          <p:nvPr/>
        </p:nvSpPr>
        <p:spPr bwMode="auto">
          <a:xfrm>
            <a:off x="619663" y="1304305"/>
            <a:ext cx="2468880" cy="368300"/>
          </a:xfrm>
          <a:prstGeom prst="rect">
            <a:avLst/>
          </a:prstGeom>
          <a:ln w="12700" cmpd="sng">
            <a:solidFill>
              <a:schemeClr val="accent1">
                <a:shade val="50000"/>
              </a:schemeClr>
            </a:solidFill>
            <a:prstDash val="solid"/>
            <a:miter lim="800000"/>
          </a:ln>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wrap="none">
            <a:spAutoFit/>
          </a:bodyPr>
          <a:lstStyle/>
          <a:p>
            <a:pPr defTabSz="1216025" fontAlgn="base">
              <a:spcBef>
                <a:spcPct val="0"/>
              </a:spcBef>
              <a:spcAft>
                <a:spcPct val="0"/>
              </a:spcAft>
              <a:buFont typeface="Arial" panose="020B0604020202090204" pitchFamily="34" charset="0"/>
              <a:buNone/>
            </a:pPr>
            <a:r>
              <a:rPr lang="zh-CN" altLang="en-US" sz="1800">
                <a:solidFill>
                  <a:srgbClr val="272727"/>
                </a:solidFill>
                <a:latin typeface="黑体" charset="-122"/>
                <a:ea typeface="黑体" charset="-122"/>
              </a:rPr>
              <a:t>四、弥补亏损情况表单</a:t>
            </a:r>
            <a:endParaRPr lang="en-US" altLang="zh-CN" sz="1800">
              <a:solidFill>
                <a:srgbClr val="272727"/>
              </a:solidFill>
              <a:latin typeface="黑体" charset="-122"/>
              <a:ea typeface="黑体" charset="-122"/>
            </a:endParaRPr>
          </a:p>
        </p:txBody>
      </p:sp>
      <p:sp>
        <p:nvSpPr>
          <p:cNvPr id="9" name="矩形 9"/>
          <p:cNvSpPr>
            <a:spLocks noChangeArrowheads="1"/>
          </p:cNvSpPr>
          <p:nvPr/>
        </p:nvSpPr>
        <p:spPr bwMode="auto">
          <a:xfrm>
            <a:off x="619663" y="2875367"/>
            <a:ext cx="2468880" cy="368300"/>
          </a:xfrm>
          <a:prstGeom prst="rect">
            <a:avLst/>
          </a:prstGeom>
          <a:ln w="12700" cmpd="sng">
            <a:solidFill>
              <a:schemeClr val="accent1">
                <a:shade val="50000"/>
              </a:schemeClr>
            </a:solidFill>
            <a:prstDash val="solid"/>
            <a:miter lim="800000"/>
          </a:ln>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wrap="none">
            <a:spAutoFit/>
          </a:bodyPr>
          <a:lstStyle/>
          <a:p>
            <a:pPr defTabSz="1216025" fontAlgn="base">
              <a:spcBef>
                <a:spcPct val="0"/>
              </a:spcBef>
              <a:spcAft>
                <a:spcPct val="0"/>
              </a:spcAft>
              <a:buFont typeface="Arial" panose="020B0604020202090204" pitchFamily="34" charset="0"/>
              <a:buNone/>
            </a:pPr>
            <a:r>
              <a:rPr lang="zh-CN" altLang="en-US" sz="1800">
                <a:solidFill>
                  <a:srgbClr val="272727"/>
                </a:solidFill>
                <a:latin typeface="黑体" charset="-122"/>
                <a:ea typeface="黑体" charset="-122"/>
              </a:rPr>
              <a:t>五、税收优惠情况表单</a:t>
            </a:r>
            <a:endParaRPr lang="en-US" altLang="zh-CN" sz="1800">
              <a:solidFill>
                <a:srgbClr val="272727"/>
              </a:solidFill>
              <a:latin typeface="黑体" charset="-122"/>
              <a:ea typeface="黑体" charset="-122"/>
            </a:endParaRPr>
          </a:p>
        </p:txBody>
      </p:sp>
      <p:graphicFrame>
        <p:nvGraphicFramePr>
          <p:cNvPr id="11" name="Group 95"/>
          <p:cNvGraphicFramePr>
            <a:graphicFrameLocks noGrp="1"/>
          </p:cNvGraphicFramePr>
          <p:nvPr>
            <p:custDataLst>
              <p:tags r:id="rId1"/>
            </p:custDataLst>
          </p:nvPr>
        </p:nvGraphicFramePr>
        <p:xfrm>
          <a:off x="618491" y="3381761"/>
          <a:ext cx="5582285" cy="4950460"/>
        </p:xfrm>
        <a:graphic>
          <a:graphicData uri="http://schemas.openxmlformats.org/drawingml/2006/table">
            <a:tbl>
              <a:tblPr/>
              <a:tblGrid>
                <a:gridCol w="873760"/>
                <a:gridCol w="4708525"/>
              </a:tblGrid>
              <a:tr h="561340">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500" b="1" spc="120">
                          <a:solidFill>
                            <a:schemeClr val="tx1"/>
                          </a:solidFill>
                          <a:latin typeface="微软雅黑" pitchFamily="34" charset="-122"/>
                          <a:ea typeface="微软雅黑" pitchFamily="34" charset="-122"/>
                        </a:rPr>
                        <a:t>表单编号</a:t>
                      </a:r>
                      <a:endParaRPr lang="zh-CN" altLang="en-US" sz="1500" b="1" spc="120">
                        <a:solidFill>
                          <a:schemeClr val="tx1"/>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500" b="1" spc="120">
                          <a:solidFill>
                            <a:schemeClr val="tx1"/>
                          </a:solidFill>
                          <a:latin typeface="微软雅黑" pitchFamily="34" charset="-122"/>
                          <a:ea typeface="微软雅黑" pitchFamily="34" charset="-122"/>
                        </a:rPr>
                        <a:t>表单名称</a:t>
                      </a:r>
                      <a:endParaRPr lang="zh-CN" altLang="en-US" sz="1500" b="1" spc="120">
                        <a:solidFill>
                          <a:schemeClr val="tx1"/>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48768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300" b="0" spc="120">
                          <a:solidFill>
                            <a:srgbClr val="646464"/>
                          </a:solidFill>
                          <a:latin typeface="微软雅黑" pitchFamily="34" charset="-122"/>
                          <a:ea typeface="微软雅黑" pitchFamily="34" charset="-122"/>
                        </a:rPr>
                        <a:t>A107010</a:t>
                      </a:r>
                      <a:endParaRPr lang="en-US" altLang="zh-CN" sz="1300" b="0" spc="120">
                        <a:solidFill>
                          <a:srgbClr val="646464"/>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300" b="0" spc="120">
                          <a:solidFill>
                            <a:srgbClr val="404040"/>
                          </a:solidFill>
                          <a:latin typeface="微软雅黑" pitchFamily="34" charset="-122"/>
                          <a:ea typeface="微软雅黑" pitchFamily="34" charset="-122"/>
                        </a:rPr>
                        <a:t>免税、减计收入及加计扣除优惠明细表</a:t>
                      </a:r>
                      <a:endParaRPr lang="zh-CN" altLang="en-US" sz="1300" b="0" spc="120">
                        <a:solidFill>
                          <a:srgbClr val="404040"/>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48768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300" b="0" spc="120">
                          <a:solidFill>
                            <a:srgbClr val="646464"/>
                          </a:solidFill>
                          <a:latin typeface="微软雅黑" pitchFamily="34" charset="-122"/>
                          <a:ea typeface="微软雅黑" pitchFamily="34" charset="-122"/>
                        </a:rPr>
                        <a:t>A107011</a:t>
                      </a:r>
                      <a:endParaRPr lang="en-US" altLang="zh-CN" sz="1300" b="0" spc="120">
                        <a:solidFill>
                          <a:srgbClr val="646464"/>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300" b="0" spc="120">
                          <a:solidFill>
                            <a:srgbClr val="404040"/>
                          </a:solidFill>
                          <a:latin typeface="微软雅黑" pitchFamily="34" charset="-122"/>
                          <a:ea typeface="微软雅黑" pitchFamily="34" charset="-122"/>
                        </a:rPr>
                        <a:t>符合条件的居民企业之间的股息、红利等权益性投资收益优惠明细表</a:t>
                      </a:r>
                      <a:endParaRPr lang="zh-CN" altLang="en-US" sz="1300" b="0" spc="120">
                        <a:solidFill>
                          <a:srgbClr val="404040"/>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48768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300" b="0" spc="120">
                          <a:solidFill>
                            <a:srgbClr val="646464"/>
                          </a:solidFill>
                          <a:latin typeface="微软雅黑" pitchFamily="34" charset="-122"/>
                          <a:ea typeface="微软雅黑" pitchFamily="34" charset="-122"/>
                        </a:rPr>
                        <a:t>A107012</a:t>
                      </a:r>
                      <a:endParaRPr lang="en-US" altLang="zh-CN" sz="1300" b="0" spc="120">
                        <a:solidFill>
                          <a:srgbClr val="646464"/>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300" b="0" spc="120">
                          <a:solidFill>
                            <a:srgbClr val="404040"/>
                          </a:solidFill>
                          <a:latin typeface="微软雅黑" pitchFamily="34" charset="-122"/>
                          <a:ea typeface="微软雅黑" pitchFamily="34" charset="-122"/>
                        </a:rPr>
                        <a:t>研发费用加计扣除优惠明细表</a:t>
                      </a:r>
                      <a:endParaRPr lang="zh-CN" altLang="en-US" sz="1300" b="0" spc="120">
                        <a:solidFill>
                          <a:srgbClr val="404040"/>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48768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300" b="0" spc="120">
                          <a:solidFill>
                            <a:srgbClr val="646464"/>
                          </a:solidFill>
                          <a:latin typeface="微软雅黑" pitchFamily="34" charset="-122"/>
                          <a:ea typeface="微软雅黑" pitchFamily="34" charset="-122"/>
                        </a:rPr>
                        <a:t>A107020</a:t>
                      </a:r>
                      <a:endParaRPr lang="en-US" altLang="zh-CN" sz="1300" b="0" spc="120">
                        <a:solidFill>
                          <a:srgbClr val="646464"/>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300" b="0" spc="120">
                          <a:solidFill>
                            <a:srgbClr val="404040"/>
                          </a:solidFill>
                          <a:latin typeface="微软雅黑" pitchFamily="34" charset="-122"/>
                          <a:ea typeface="微软雅黑" pitchFamily="34" charset="-122"/>
                        </a:rPr>
                        <a:t>所得减免优惠明细表</a:t>
                      </a:r>
                      <a:endParaRPr lang="zh-CN" altLang="en-US" sz="1300" b="0" spc="120">
                        <a:solidFill>
                          <a:srgbClr val="404040"/>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48768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300" b="0" spc="120">
                          <a:solidFill>
                            <a:srgbClr val="646464"/>
                          </a:solidFill>
                          <a:latin typeface="微软雅黑" pitchFamily="34" charset="-122"/>
                          <a:ea typeface="微软雅黑" pitchFamily="34" charset="-122"/>
                        </a:rPr>
                        <a:t>A107030</a:t>
                      </a:r>
                      <a:endParaRPr lang="en-US" altLang="zh-CN" sz="1300" b="0" spc="120">
                        <a:solidFill>
                          <a:srgbClr val="646464"/>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300" b="0" spc="120">
                          <a:solidFill>
                            <a:srgbClr val="404040"/>
                          </a:solidFill>
                          <a:latin typeface="微软雅黑" pitchFamily="34" charset="-122"/>
                          <a:ea typeface="微软雅黑" pitchFamily="34" charset="-122"/>
                        </a:rPr>
                        <a:t>抵扣应纳税所得额明细表</a:t>
                      </a:r>
                      <a:endParaRPr lang="zh-CN" altLang="en-US" sz="1300" b="0" spc="120">
                        <a:solidFill>
                          <a:srgbClr val="404040"/>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48768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300" b="0" spc="120">
                          <a:solidFill>
                            <a:srgbClr val="646464"/>
                          </a:solidFill>
                          <a:latin typeface="微软雅黑" pitchFamily="34" charset="-122"/>
                          <a:ea typeface="微软雅黑" pitchFamily="34" charset="-122"/>
                        </a:rPr>
                        <a:t>A107040</a:t>
                      </a:r>
                      <a:endParaRPr lang="en-US" altLang="zh-CN" sz="1300" b="0" spc="120">
                        <a:solidFill>
                          <a:srgbClr val="646464"/>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300" b="0" spc="120">
                          <a:solidFill>
                            <a:srgbClr val="404040"/>
                          </a:solidFill>
                          <a:latin typeface="微软雅黑" pitchFamily="34" charset="-122"/>
                          <a:ea typeface="微软雅黑" pitchFamily="34" charset="-122"/>
                        </a:rPr>
                        <a:t>减免所得税优惠明细表</a:t>
                      </a:r>
                      <a:endParaRPr lang="zh-CN" altLang="en-US" sz="1300" b="0" spc="120">
                        <a:solidFill>
                          <a:srgbClr val="404040"/>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48768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300" b="0" spc="120">
                          <a:solidFill>
                            <a:srgbClr val="646464"/>
                          </a:solidFill>
                          <a:latin typeface="微软雅黑" pitchFamily="34" charset="-122"/>
                          <a:ea typeface="微软雅黑" pitchFamily="34" charset="-122"/>
                        </a:rPr>
                        <a:t>A107041</a:t>
                      </a:r>
                      <a:endParaRPr lang="en-US" altLang="zh-CN" sz="1300" b="0" spc="120">
                        <a:solidFill>
                          <a:srgbClr val="646464"/>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300" b="0" spc="120">
                          <a:solidFill>
                            <a:srgbClr val="404040"/>
                          </a:solidFill>
                          <a:latin typeface="微软雅黑" pitchFamily="34" charset="-122"/>
                          <a:ea typeface="微软雅黑" pitchFamily="34" charset="-122"/>
                        </a:rPr>
                        <a:t>高新技术企业优惠情况及明细表</a:t>
                      </a:r>
                      <a:endParaRPr lang="zh-CN" altLang="en-US" sz="1300" b="0" spc="120">
                        <a:solidFill>
                          <a:srgbClr val="404040"/>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48768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300" b="0" spc="120">
                          <a:solidFill>
                            <a:srgbClr val="646464"/>
                          </a:solidFill>
                          <a:latin typeface="微软雅黑" pitchFamily="34" charset="-122"/>
                          <a:ea typeface="微软雅黑" pitchFamily="34" charset="-122"/>
                        </a:rPr>
                        <a:t>A107042</a:t>
                      </a:r>
                      <a:endParaRPr lang="en-US" altLang="zh-CN" sz="1300" b="0" spc="120">
                        <a:solidFill>
                          <a:srgbClr val="646464"/>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300" b="0" spc="120">
                          <a:solidFill>
                            <a:srgbClr val="404040"/>
                          </a:solidFill>
                          <a:latin typeface="微软雅黑" pitchFamily="34" charset="-122"/>
                          <a:ea typeface="微软雅黑" pitchFamily="34" charset="-122"/>
                        </a:rPr>
                        <a:t>软件、集成电路企业优惠情况及明细表</a:t>
                      </a:r>
                      <a:endParaRPr lang="zh-CN" altLang="en-US" sz="1300" b="0" spc="120">
                        <a:solidFill>
                          <a:srgbClr val="404040"/>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48768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300" b="0" spc="120">
                          <a:solidFill>
                            <a:srgbClr val="646464"/>
                          </a:solidFill>
                          <a:latin typeface="微软雅黑" pitchFamily="34" charset="-122"/>
                          <a:ea typeface="微软雅黑" pitchFamily="34" charset="-122"/>
                        </a:rPr>
                        <a:t>A107050</a:t>
                      </a:r>
                      <a:endParaRPr lang="en-US" altLang="zh-CN" sz="1300" b="0" spc="120">
                        <a:solidFill>
                          <a:srgbClr val="646464"/>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300" b="0" spc="120">
                          <a:solidFill>
                            <a:srgbClr val="404040"/>
                          </a:solidFill>
                          <a:latin typeface="微软雅黑" pitchFamily="34" charset="-122"/>
                          <a:ea typeface="微软雅黑" pitchFamily="34" charset="-122"/>
                        </a:rPr>
                        <a:t>税额抵免优惠明细表</a:t>
                      </a:r>
                      <a:endParaRPr lang="zh-CN" altLang="en-US" sz="1300" b="0" spc="120">
                        <a:solidFill>
                          <a:srgbClr val="404040"/>
                        </a:solidFill>
                        <a:latin typeface="微软雅黑" pitchFamily="34" charset="-122"/>
                        <a:ea typeface="微软雅黑" pitchFamily="34" charset="-122"/>
                      </a:endParaRPr>
                    </a:p>
                  </a:txBody>
                  <a:tcPr marL="25396" marR="25396" marT="6349" marB="6349"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r>
            </a:tbl>
          </a:graphicData>
        </a:graphic>
      </p:graphicFrame>
      <p:graphicFrame>
        <p:nvGraphicFramePr>
          <p:cNvPr id="13" name="表格 12"/>
          <p:cNvGraphicFramePr>
            <a:graphicFrameLocks noGrp="1"/>
          </p:cNvGraphicFramePr>
          <p:nvPr>
            <p:custDataLst>
              <p:tags r:id="rId2"/>
            </p:custDataLst>
          </p:nvPr>
        </p:nvGraphicFramePr>
        <p:xfrm>
          <a:off x="619443" y="1827145"/>
          <a:ext cx="3900805" cy="1324610"/>
        </p:xfrm>
        <a:graphic>
          <a:graphicData uri="http://schemas.openxmlformats.org/drawingml/2006/table">
            <a:tbl>
              <a:tblPr/>
              <a:tblGrid>
                <a:gridCol w="1229360"/>
                <a:gridCol w="2671445"/>
              </a:tblGrid>
              <a:tr h="698500">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600" b="1" spc="120">
                          <a:solidFill>
                            <a:schemeClr val="tx1"/>
                          </a:solidFill>
                          <a:latin typeface="微软雅黑" pitchFamily="34" charset="-122"/>
                          <a:ea typeface="微软雅黑" pitchFamily="34" charset="-122"/>
                        </a:rPr>
                        <a:t>表单编号</a:t>
                      </a:r>
                      <a:endParaRPr lang="zh-CN" altLang="en-US" sz="1600" b="1" spc="120">
                        <a:solidFill>
                          <a:schemeClr val="tx1"/>
                        </a:solidFill>
                        <a:latin typeface="微软雅黑" pitchFamily="34" charset="-122"/>
                        <a:ea typeface="微软雅黑" pitchFamily="34" charset="-122"/>
                      </a:endParaRPr>
                    </a:p>
                  </a:txBody>
                  <a:tcPr marL="177772" marR="177772" marT="57141" marB="57141"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600" b="1" spc="120">
                          <a:solidFill>
                            <a:schemeClr val="tx1"/>
                          </a:solidFill>
                          <a:latin typeface="微软雅黑" pitchFamily="34" charset="-122"/>
                          <a:ea typeface="微软雅黑" pitchFamily="34" charset="-122"/>
                        </a:rPr>
                        <a:t>表单名称</a:t>
                      </a:r>
                      <a:endParaRPr lang="zh-CN" altLang="en-US" sz="1600" b="1" spc="120">
                        <a:solidFill>
                          <a:schemeClr val="tx1"/>
                        </a:solidFill>
                        <a:latin typeface="微软雅黑" pitchFamily="34" charset="-122"/>
                        <a:ea typeface="微软雅黑" pitchFamily="34" charset="-122"/>
                      </a:endParaRPr>
                    </a:p>
                  </a:txBody>
                  <a:tcPr marL="177772" marR="177772" marT="57141" marB="57141"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62611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0" spc="120">
                          <a:solidFill>
                            <a:srgbClr val="646464"/>
                          </a:solidFill>
                          <a:latin typeface="微软雅黑" pitchFamily="34" charset="-122"/>
                          <a:ea typeface="微软雅黑" pitchFamily="34" charset="-122"/>
                        </a:rPr>
                        <a:t>A106000</a:t>
                      </a:r>
                      <a:endParaRPr lang="en-US" altLang="zh-CN" sz="1400" b="0" spc="120">
                        <a:solidFill>
                          <a:srgbClr val="646464"/>
                        </a:solidFill>
                        <a:latin typeface="微软雅黑" pitchFamily="34" charset="-122"/>
                        <a:ea typeface="微软雅黑" pitchFamily="34" charset="-122"/>
                      </a:endParaRPr>
                    </a:p>
                  </a:txBody>
                  <a:tcPr marL="177772" marR="177772" marT="57141" marB="57141"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400" b="0" spc="120">
                          <a:solidFill>
                            <a:srgbClr val="404040"/>
                          </a:solidFill>
                          <a:latin typeface="微软雅黑" pitchFamily="34" charset="-122"/>
                          <a:ea typeface="微软雅黑" pitchFamily="34" charset="-122"/>
                        </a:rPr>
                        <a:t>企业所得税弥补亏损明细表</a:t>
                      </a:r>
                      <a:endParaRPr lang="zh-CN" altLang="en-US" sz="1400" b="0" spc="120">
                        <a:solidFill>
                          <a:srgbClr val="404040"/>
                        </a:solidFill>
                        <a:latin typeface="微软雅黑" pitchFamily="34" charset="-122"/>
                        <a:ea typeface="微软雅黑" pitchFamily="34" charset="-122"/>
                      </a:endParaRPr>
                    </a:p>
                  </a:txBody>
                  <a:tcPr marL="177772" marR="177772" marT="57141" marB="57141"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bl>
          </a:graphicData>
        </a:graphic>
      </p:graphicFrame>
      <p:sp>
        <p:nvSpPr>
          <p:cNvPr id="15" name="矩形 10"/>
          <p:cNvSpPr>
            <a:spLocks noChangeArrowheads="1"/>
          </p:cNvSpPr>
          <p:nvPr/>
        </p:nvSpPr>
        <p:spPr bwMode="auto">
          <a:xfrm>
            <a:off x="6319802" y="1188753"/>
            <a:ext cx="2468880" cy="368300"/>
          </a:xfrm>
          <a:prstGeom prst="rect">
            <a:avLst/>
          </a:prstGeom>
          <a:ln w="12700" cmpd="sng">
            <a:solidFill>
              <a:schemeClr val="accent1">
                <a:shade val="50000"/>
              </a:schemeClr>
            </a:solidFill>
            <a:prstDash val="solid"/>
            <a:miter lim="800000"/>
          </a:ln>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wrap="none">
            <a:spAutoFit/>
          </a:bodyPr>
          <a:lstStyle/>
          <a:p>
            <a:pPr defTabSz="1216025" fontAlgn="base">
              <a:spcBef>
                <a:spcPct val="0"/>
              </a:spcBef>
              <a:spcAft>
                <a:spcPct val="0"/>
              </a:spcAft>
              <a:buFont typeface="Arial" panose="020B0604020202090204" pitchFamily="34" charset="0"/>
              <a:buNone/>
            </a:pPr>
            <a:r>
              <a:rPr lang="zh-CN" altLang="en-US" sz="1800">
                <a:solidFill>
                  <a:srgbClr val="272727"/>
                </a:solidFill>
                <a:latin typeface="黑体" charset="-122"/>
                <a:ea typeface="黑体" charset="-122"/>
              </a:rPr>
              <a:t>六、境外税收情况表单</a:t>
            </a:r>
            <a:endParaRPr lang="en-US" altLang="zh-CN" sz="1800">
              <a:solidFill>
                <a:srgbClr val="272727"/>
              </a:solidFill>
              <a:latin typeface="黑体" charset="-122"/>
              <a:ea typeface="黑体" charset="-122"/>
            </a:endParaRPr>
          </a:p>
        </p:txBody>
      </p:sp>
      <p:graphicFrame>
        <p:nvGraphicFramePr>
          <p:cNvPr id="16" name="Group 92"/>
          <p:cNvGraphicFramePr>
            <a:graphicFrameLocks noGrp="1"/>
          </p:cNvGraphicFramePr>
          <p:nvPr>
            <p:custDataLst>
              <p:tags r:id="rId3"/>
            </p:custDataLst>
          </p:nvPr>
        </p:nvGraphicFramePr>
        <p:xfrm>
          <a:off x="6291819" y="1724511"/>
          <a:ext cx="5405755" cy="1838325"/>
        </p:xfrm>
        <a:graphic>
          <a:graphicData uri="http://schemas.openxmlformats.org/drawingml/2006/table">
            <a:tbl>
              <a:tblPr/>
              <a:tblGrid>
                <a:gridCol w="1462405"/>
                <a:gridCol w="3943350"/>
              </a:tblGrid>
              <a:tr h="367665">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400" b="1" spc="130">
                          <a:solidFill>
                            <a:schemeClr val="tx1"/>
                          </a:solidFill>
                          <a:latin typeface="微软雅黑" pitchFamily="34" charset="-122"/>
                          <a:ea typeface="微软雅黑" pitchFamily="34" charset="-122"/>
                        </a:rPr>
                        <a:t>表单编号</a:t>
                      </a:r>
                      <a:endParaRPr lang="zh-CN" altLang="en-US" sz="1400" b="1" spc="130">
                        <a:solidFill>
                          <a:schemeClr val="tx1"/>
                        </a:solidFill>
                        <a:latin typeface="微软雅黑" pitchFamily="34" charset="-122"/>
                        <a:ea typeface="微软雅黑" pitchFamily="34" charset="-122"/>
                      </a:endParaRPr>
                    </a:p>
                  </a:txBody>
                  <a:tcPr marL="91425" marR="91425" marT="45712" marB="45712"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400" b="1" spc="130">
                          <a:solidFill>
                            <a:schemeClr val="tx1"/>
                          </a:solidFill>
                          <a:latin typeface="微软雅黑" pitchFamily="34" charset="-122"/>
                          <a:ea typeface="微软雅黑" pitchFamily="34" charset="-122"/>
                        </a:rPr>
                        <a:t>表单名称</a:t>
                      </a:r>
                      <a:endParaRPr lang="zh-CN" altLang="en-US" sz="1400" b="1" spc="130">
                        <a:solidFill>
                          <a:schemeClr val="tx1"/>
                        </a:solidFill>
                        <a:latin typeface="微软雅黑" pitchFamily="34" charset="-122"/>
                        <a:ea typeface="微软雅黑" pitchFamily="34" charset="-122"/>
                      </a:endParaRPr>
                    </a:p>
                  </a:txBody>
                  <a:tcPr marL="91425" marR="91425" marT="45712" marB="45712"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36766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0" spc="130">
                          <a:solidFill>
                            <a:srgbClr val="646464"/>
                          </a:solidFill>
                          <a:latin typeface="微软雅黑" pitchFamily="34" charset="-122"/>
                          <a:ea typeface="微软雅黑" pitchFamily="34" charset="-122"/>
                        </a:rPr>
                        <a:t>A108000</a:t>
                      </a:r>
                      <a:endParaRPr lang="en-US" altLang="zh-CN" sz="1400" b="0" spc="130">
                        <a:solidFill>
                          <a:srgbClr val="646464"/>
                        </a:solidFill>
                        <a:latin typeface="微软雅黑" pitchFamily="34" charset="-122"/>
                        <a:ea typeface="微软雅黑" pitchFamily="34" charset="-122"/>
                      </a:endParaRPr>
                    </a:p>
                  </a:txBody>
                  <a:tcPr marL="91425" marR="91425" marT="45712" marB="45712"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400" b="0" spc="130">
                          <a:solidFill>
                            <a:srgbClr val="404040"/>
                          </a:solidFill>
                          <a:latin typeface="微软雅黑" pitchFamily="34" charset="-122"/>
                          <a:ea typeface="微软雅黑" pitchFamily="34" charset="-122"/>
                        </a:rPr>
                        <a:t>境外所得税收抵免明细表</a:t>
                      </a:r>
                      <a:endParaRPr lang="zh-CN" altLang="en-US" sz="1400" b="0" spc="130">
                        <a:solidFill>
                          <a:srgbClr val="404040"/>
                        </a:solidFill>
                        <a:latin typeface="微软雅黑" pitchFamily="34" charset="-122"/>
                        <a:ea typeface="微软雅黑" pitchFamily="34" charset="-122"/>
                      </a:endParaRPr>
                    </a:p>
                  </a:txBody>
                  <a:tcPr marL="91425" marR="91425" marT="45712" marB="45712"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36766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0" spc="130">
                          <a:solidFill>
                            <a:srgbClr val="646464"/>
                          </a:solidFill>
                          <a:latin typeface="微软雅黑" pitchFamily="34" charset="-122"/>
                          <a:ea typeface="微软雅黑" pitchFamily="34" charset="-122"/>
                        </a:rPr>
                        <a:t>A108010</a:t>
                      </a:r>
                      <a:endParaRPr lang="en-US" altLang="zh-CN" sz="1400" b="0" spc="130">
                        <a:solidFill>
                          <a:srgbClr val="646464"/>
                        </a:solidFill>
                        <a:latin typeface="微软雅黑" pitchFamily="34" charset="-122"/>
                        <a:ea typeface="微软雅黑" pitchFamily="34" charset="-122"/>
                      </a:endParaRPr>
                    </a:p>
                  </a:txBody>
                  <a:tcPr marL="91425" marR="91425" marT="45712" marB="45712"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400" b="0" spc="130">
                          <a:solidFill>
                            <a:srgbClr val="404040"/>
                          </a:solidFill>
                          <a:latin typeface="微软雅黑" pitchFamily="34" charset="-122"/>
                          <a:ea typeface="微软雅黑" pitchFamily="34" charset="-122"/>
                        </a:rPr>
                        <a:t>境外所得纳税调整后所得明细表</a:t>
                      </a:r>
                      <a:endParaRPr lang="zh-CN" altLang="en-US" sz="1400" b="0" spc="130">
                        <a:solidFill>
                          <a:srgbClr val="404040"/>
                        </a:solidFill>
                        <a:latin typeface="微软雅黑" pitchFamily="34" charset="-122"/>
                        <a:ea typeface="微软雅黑" pitchFamily="34" charset="-122"/>
                      </a:endParaRPr>
                    </a:p>
                  </a:txBody>
                  <a:tcPr marL="91425" marR="91425" marT="45712" marB="45712"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36766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0" spc="130">
                          <a:solidFill>
                            <a:srgbClr val="646464"/>
                          </a:solidFill>
                          <a:latin typeface="微软雅黑" pitchFamily="34" charset="-122"/>
                          <a:ea typeface="微软雅黑" pitchFamily="34" charset="-122"/>
                        </a:rPr>
                        <a:t>A108020</a:t>
                      </a:r>
                      <a:endParaRPr lang="en-US" altLang="zh-CN" sz="1400" b="0" spc="130">
                        <a:solidFill>
                          <a:srgbClr val="646464"/>
                        </a:solidFill>
                        <a:latin typeface="微软雅黑" pitchFamily="34" charset="-122"/>
                        <a:ea typeface="微软雅黑" pitchFamily="34" charset="-122"/>
                      </a:endParaRPr>
                    </a:p>
                  </a:txBody>
                  <a:tcPr marL="91425" marR="91425" marT="45712" marB="45712"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400" b="0" spc="130">
                          <a:solidFill>
                            <a:srgbClr val="404040"/>
                          </a:solidFill>
                          <a:latin typeface="微软雅黑" pitchFamily="34" charset="-122"/>
                          <a:ea typeface="微软雅黑" pitchFamily="34" charset="-122"/>
                        </a:rPr>
                        <a:t>境外分支机构弥补亏损明细表</a:t>
                      </a:r>
                      <a:endParaRPr lang="zh-CN" altLang="en-US" sz="1400" b="0" spc="130">
                        <a:solidFill>
                          <a:srgbClr val="404040"/>
                        </a:solidFill>
                        <a:latin typeface="微软雅黑" pitchFamily="34" charset="-122"/>
                        <a:ea typeface="微软雅黑" pitchFamily="34" charset="-122"/>
                      </a:endParaRPr>
                    </a:p>
                  </a:txBody>
                  <a:tcPr marL="91425" marR="91425" marT="45712" marB="45712"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36766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0" spc="130">
                          <a:solidFill>
                            <a:srgbClr val="646464"/>
                          </a:solidFill>
                          <a:latin typeface="微软雅黑" pitchFamily="34" charset="-122"/>
                          <a:ea typeface="微软雅黑" pitchFamily="34" charset="-122"/>
                        </a:rPr>
                        <a:t>A108030</a:t>
                      </a:r>
                      <a:endParaRPr lang="en-US" altLang="zh-CN" sz="1400" b="0" spc="130">
                        <a:solidFill>
                          <a:srgbClr val="646464"/>
                        </a:solidFill>
                        <a:latin typeface="微软雅黑" pitchFamily="34" charset="-122"/>
                        <a:ea typeface="微软雅黑" pitchFamily="34" charset="-122"/>
                      </a:endParaRPr>
                    </a:p>
                  </a:txBody>
                  <a:tcPr marL="91425" marR="91425" marT="45712" marB="45712"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400" b="0" spc="130">
                          <a:solidFill>
                            <a:srgbClr val="404040"/>
                          </a:solidFill>
                          <a:latin typeface="微软雅黑" pitchFamily="34" charset="-122"/>
                          <a:ea typeface="微软雅黑" pitchFamily="34" charset="-122"/>
                        </a:rPr>
                        <a:t>跨年度结转抵免境外所得税明细表</a:t>
                      </a:r>
                      <a:endParaRPr lang="zh-CN" altLang="en-US" sz="1400" b="0" spc="130">
                        <a:solidFill>
                          <a:srgbClr val="404040"/>
                        </a:solidFill>
                        <a:latin typeface="微软雅黑" pitchFamily="34" charset="-122"/>
                        <a:ea typeface="微软雅黑" pitchFamily="34" charset="-122"/>
                      </a:endParaRPr>
                    </a:p>
                  </a:txBody>
                  <a:tcPr marL="91425" marR="91425" marT="45712" marB="45712"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r>
            </a:tbl>
          </a:graphicData>
        </a:graphic>
      </p:graphicFrame>
      <p:graphicFrame>
        <p:nvGraphicFramePr>
          <p:cNvPr id="17" name="Group 96"/>
          <p:cNvGraphicFramePr>
            <a:graphicFrameLocks noGrp="1"/>
          </p:cNvGraphicFramePr>
          <p:nvPr>
            <p:custDataLst>
              <p:tags r:id="rId4"/>
            </p:custDataLst>
          </p:nvPr>
        </p:nvGraphicFramePr>
        <p:xfrm>
          <a:off x="6330547" y="4241673"/>
          <a:ext cx="5398770" cy="1659255"/>
        </p:xfrm>
        <a:graphic>
          <a:graphicData uri="http://schemas.openxmlformats.org/drawingml/2006/table">
            <a:tbl>
              <a:tblPr/>
              <a:tblGrid>
                <a:gridCol w="1471930"/>
                <a:gridCol w="3926840"/>
              </a:tblGrid>
              <a:tr h="406400">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600" b="1" spc="120">
                          <a:solidFill>
                            <a:schemeClr val="tx1"/>
                          </a:solidFill>
                          <a:latin typeface="微软雅黑" pitchFamily="34" charset="-122"/>
                          <a:ea typeface="微软雅黑" pitchFamily="34" charset="-122"/>
                        </a:rPr>
                        <a:t>表单编号</a:t>
                      </a:r>
                      <a:endParaRPr lang="zh-CN" altLang="en-US" sz="1600" b="1" spc="120">
                        <a:solidFill>
                          <a:schemeClr val="tx1"/>
                        </a:solidFill>
                        <a:latin typeface="微软雅黑" pitchFamily="34" charset="-122"/>
                        <a:ea typeface="微软雅黑" pitchFamily="34" charset="-122"/>
                      </a:endParaRPr>
                    </a:p>
                  </a:txBody>
                  <a:tcPr marL="177772" marR="177772" marT="57141" marB="57141"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marR="0" lvl="0" indent="0" algn="ctr" defTabSz="914400" rtl="0" eaLnBrk="1" fontAlgn="base" latinLnBrk="0" hangingPunct="1">
                        <a:lnSpc>
                          <a:spcPct val="120000"/>
                        </a:lnSpc>
                        <a:spcBef>
                          <a:spcPts val="0"/>
                        </a:spcBef>
                        <a:spcAft>
                          <a:spcPts val="0"/>
                        </a:spcAft>
                        <a:buClrTx/>
                        <a:buSzTx/>
                        <a:buFontTx/>
                        <a:buNone/>
                      </a:pPr>
                      <a:r>
                        <a:rPr lang="zh-CN" altLang="en-US" sz="1600" b="1" spc="120">
                          <a:solidFill>
                            <a:schemeClr val="tx1"/>
                          </a:solidFill>
                          <a:latin typeface="微软雅黑" pitchFamily="34" charset="-122"/>
                          <a:ea typeface="微软雅黑" pitchFamily="34" charset="-122"/>
                        </a:rPr>
                        <a:t>表单名称</a:t>
                      </a:r>
                      <a:endParaRPr lang="zh-CN" altLang="en-US" sz="1600" b="1" spc="120">
                        <a:solidFill>
                          <a:schemeClr val="tx1"/>
                        </a:solidFill>
                        <a:latin typeface="微软雅黑" pitchFamily="34" charset="-122"/>
                        <a:ea typeface="微软雅黑" pitchFamily="34" charset="-122"/>
                      </a:endParaRPr>
                    </a:p>
                  </a:txBody>
                  <a:tcPr marL="177772" marR="177772" marT="57141" marB="57141"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626745">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0" spc="120">
                          <a:solidFill>
                            <a:srgbClr val="646464"/>
                          </a:solidFill>
                          <a:latin typeface="微软雅黑" pitchFamily="34" charset="-122"/>
                          <a:ea typeface="微软雅黑" pitchFamily="34" charset="-122"/>
                        </a:rPr>
                        <a:t>A109000</a:t>
                      </a:r>
                      <a:endParaRPr lang="en-US" altLang="zh-CN" sz="1400" b="0" spc="120">
                        <a:solidFill>
                          <a:srgbClr val="646464"/>
                        </a:solidFill>
                        <a:latin typeface="微软雅黑" pitchFamily="34" charset="-122"/>
                        <a:ea typeface="微软雅黑" pitchFamily="34" charset="-122"/>
                      </a:endParaRPr>
                    </a:p>
                  </a:txBody>
                  <a:tcPr marL="177772" marR="177772" marT="57141" marB="57141"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400" b="0" spc="120">
                          <a:solidFill>
                            <a:srgbClr val="404040"/>
                          </a:solidFill>
                          <a:latin typeface="微软雅黑" pitchFamily="34" charset="-122"/>
                          <a:ea typeface="微软雅黑" pitchFamily="34" charset="-122"/>
                        </a:rPr>
                        <a:t>跨地区经营汇总纳税企业年度分摊企业所得税明细表</a:t>
                      </a:r>
                      <a:endParaRPr lang="zh-CN" altLang="en-US" sz="1400" b="0" spc="120">
                        <a:solidFill>
                          <a:srgbClr val="404040"/>
                        </a:solidFill>
                        <a:latin typeface="微软雅黑" pitchFamily="34" charset="-122"/>
                        <a:ea typeface="微软雅黑" pitchFamily="34" charset="-122"/>
                      </a:endParaRPr>
                    </a:p>
                  </a:txBody>
                  <a:tcPr marL="177772" marR="177772" marT="57141" marB="57141"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626110">
                <a:tc>
                  <a:txBody>
                    <a:bodyPr/>
                    <a:lstStyle/>
                    <a:p>
                      <a:pPr marR="0" lvl="0" indent="0" algn="ctr" defTabSz="914400" rtl="0" eaLnBrk="1" fontAlgn="base" latinLnBrk="0" hangingPunct="1">
                        <a:lnSpc>
                          <a:spcPct val="120000"/>
                        </a:lnSpc>
                        <a:spcBef>
                          <a:spcPts val="0"/>
                        </a:spcBef>
                        <a:spcAft>
                          <a:spcPts val="0"/>
                        </a:spcAft>
                        <a:buClrTx/>
                        <a:buSzTx/>
                        <a:buFontTx/>
                        <a:buNone/>
                      </a:pPr>
                      <a:r>
                        <a:rPr lang="en-US" altLang="zh-CN" sz="1400" b="0" spc="120">
                          <a:solidFill>
                            <a:srgbClr val="646464"/>
                          </a:solidFill>
                          <a:latin typeface="微软雅黑" pitchFamily="34" charset="-122"/>
                          <a:ea typeface="微软雅黑" pitchFamily="34" charset="-122"/>
                        </a:rPr>
                        <a:t>A109010</a:t>
                      </a:r>
                      <a:endParaRPr lang="en-US" altLang="zh-CN" sz="1400" b="0" spc="120">
                        <a:solidFill>
                          <a:srgbClr val="646464"/>
                        </a:solidFill>
                        <a:latin typeface="微软雅黑" pitchFamily="34" charset="-122"/>
                        <a:ea typeface="微软雅黑" pitchFamily="34" charset="-122"/>
                      </a:endParaRPr>
                    </a:p>
                  </a:txBody>
                  <a:tcPr marL="177772" marR="177772" marT="57141" marB="57141"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marR="0" lvl="0" indent="0" algn="l" defTabSz="914400" rtl="0" eaLnBrk="1" fontAlgn="base" latinLnBrk="0" hangingPunct="1">
                        <a:lnSpc>
                          <a:spcPct val="120000"/>
                        </a:lnSpc>
                        <a:spcBef>
                          <a:spcPts val="0"/>
                        </a:spcBef>
                        <a:spcAft>
                          <a:spcPts val="0"/>
                        </a:spcAft>
                        <a:buClrTx/>
                        <a:buSzTx/>
                        <a:buFontTx/>
                        <a:buNone/>
                      </a:pPr>
                      <a:r>
                        <a:rPr lang="zh-CN" altLang="en-US" sz="1400" b="0" spc="120">
                          <a:solidFill>
                            <a:srgbClr val="404040"/>
                          </a:solidFill>
                          <a:latin typeface="微软雅黑" pitchFamily="34" charset="-122"/>
                          <a:ea typeface="微软雅黑" pitchFamily="34" charset="-122"/>
                        </a:rPr>
                        <a:t>企业所得税汇总纳税分支机构所得税分配表</a:t>
                      </a:r>
                      <a:endParaRPr lang="zh-CN" altLang="en-US" sz="1400" b="0" spc="120">
                        <a:solidFill>
                          <a:srgbClr val="404040"/>
                        </a:solidFill>
                        <a:latin typeface="微软雅黑" pitchFamily="34" charset="-122"/>
                        <a:ea typeface="微软雅黑" pitchFamily="34" charset="-122"/>
                      </a:endParaRPr>
                    </a:p>
                  </a:txBody>
                  <a:tcPr marL="177772" marR="177772" marT="57141" marB="57141"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r>
            </a:tbl>
          </a:graphicData>
        </a:graphic>
      </p:graphicFrame>
      <p:sp>
        <p:nvSpPr>
          <p:cNvPr id="18" name="矩形 15"/>
          <p:cNvSpPr>
            <a:spLocks noChangeArrowheads="1"/>
          </p:cNvSpPr>
          <p:nvPr/>
        </p:nvSpPr>
        <p:spPr bwMode="auto">
          <a:xfrm>
            <a:off x="6319802" y="3782005"/>
            <a:ext cx="2468880" cy="368300"/>
          </a:xfrm>
          <a:prstGeom prst="rect">
            <a:avLst/>
          </a:prstGeom>
          <a:ln w="12700" cmpd="sng">
            <a:solidFill>
              <a:schemeClr val="accent1">
                <a:shade val="50000"/>
              </a:schemeClr>
            </a:solidFill>
            <a:prstDash val="solid"/>
            <a:miter lim="800000"/>
          </a:ln>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wrap="none">
            <a:spAutoFit/>
          </a:bodyPr>
          <a:lstStyle/>
          <a:p>
            <a:pPr defTabSz="1216025" fontAlgn="base">
              <a:spcBef>
                <a:spcPct val="0"/>
              </a:spcBef>
              <a:spcAft>
                <a:spcPct val="0"/>
              </a:spcAft>
              <a:buFont typeface="Arial" panose="020B0604020202090204" pitchFamily="34" charset="0"/>
              <a:buNone/>
            </a:pPr>
            <a:r>
              <a:rPr lang="zh-CN" altLang="en-US" sz="1800">
                <a:solidFill>
                  <a:srgbClr val="272727"/>
                </a:solidFill>
                <a:latin typeface="黑体" charset="-122"/>
                <a:ea typeface="黑体" charset="-122"/>
              </a:rPr>
              <a:t>七、汇总纳税情况表单</a:t>
            </a:r>
            <a:endParaRPr lang="en-US" altLang="zh-CN" sz="1800">
              <a:solidFill>
                <a:srgbClr val="272727"/>
              </a:solidFill>
              <a:latin typeface="黑体" charset="-122"/>
              <a:ea typeface="黑体" charset="-122"/>
            </a:endParaRPr>
          </a:p>
        </p:txBody>
      </p:sp>
    </p:spTree>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nvSpPr>
        <p:spPr>
          <a:xfrm>
            <a:off x="551729" y="621469"/>
            <a:ext cx="6122348" cy="574585"/>
          </a:xfrm>
          <a:prstGeom prst="rect">
            <a:avLst/>
          </a:prstGeom>
        </p:spPr>
        <p:txBody>
          <a:bodyPr vert="horz" wrap="square" lIns="91425" tIns="45712" rIns="91425" bIns="45712" numCol="1" anchor="ctr" anchorCtr="0" compatLnSpc="1">
            <a:normAutofit/>
          </a:bodyPr>
          <a:lstStyle>
            <a:lvl1pPr marL="0" indent="0" algn="l" defTabSz="914400" rtl="0" eaLnBrk="1" fontAlgn="base" latinLnBrk="0" hangingPunct="1">
              <a:lnSpc>
                <a:spcPct val="90000"/>
              </a:lnSpc>
              <a:spcBef>
                <a:spcPts val="1000"/>
              </a:spcBef>
              <a:spcAft>
                <a:spcPct val="0"/>
              </a:spcAft>
              <a:buFont typeface="Arial" panose="020B0604020202090204" pitchFamily="34" charset="0"/>
              <a:buNone/>
              <a:defRPr lang="zh-CN" altLang="en-US" sz="3200" b="1" kern="1200" dirty="0" smtClean="0">
                <a:solidFill>
                  <a:schemeClr val="tx1">
                    <a:lumMod val="75000"/>
                    <a:lumOff val="25000"/>
                  </a:schemeClr>
                </a:solidFill>
                <a:latin typeface="+mj-ea"/>
                <a:ea typeface="+mj-ea"/>
                <a:cs typeface="+mn-cs"/>
              </a:defRPr>
            </a:lvl1pPr>
            <a:lvl2pPr marL="685800" indent="-228600" algn="l" rtl="0" eaLnBrk="0" fontAlgn="base" hangingPunct="0">
              <a:lnSpc>
                <a:spcPct val="90000"/>
              </a:lnSpc>
              <a:spcBef>
                <a:spcPts val="500"/>
              </a:spcBef>
              <a:spcAft>
                <a:spcPct val="0"/>
              </a:spcAft>
              <a:buFont typeface="Arial" panose="020B060402020209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defRPr/>
            </a:pPr>
            <a:r>
              <a:rPr>
                <a:solidFill>
                  <a:srgbClr val="404040"/>
                </a:solidFill>
              </a:rPr>
              <a:t>概述</a:t>
            </a:r>
            <a:r>
              <a:rPr lang="en-US" altLang="zh-CN">
                <a:solidFill>
                  <a:srgbClr val="404040"/>
                </a:solidFill>
              </a:rPr>
              <a:t>-</a:t>
            </a:r>
            <a:r>
              <a:rPr sz="2400" b="0">
                <a:solidFill>
                  <a:srgbClr val="404040"/>
                </a:solidFill>
              </a:rPr>
              <a:t>表单展示</a:t>
            </a:r>
            <a:endParaRPr sz="2400" b="0">
              <a:solidFill>
                <a:srgbClr val="404040"/>
              </a:solidFill>
            </a:endParaRPr>
          </a:p>
        </p:txBody>
      </p:sp>
      <p:pic>
        <p:nvPicPr>
          <p:cNvPr id="2" name="图片 1"/>
          <p:cNvPicPr>
            <a:picLocks noChangeAspect="1"/>
          </p:cNvPicPr>
          <p:nvPr/>
        </p:nvPicPr>
        <p:blipFill>
          <a:blip r:embed="rId1"/>
          <a:stretch>
            <a:fillRect/>
          </a:stretch>
        </p:blipFill>
        <p:spPr>
          <a:xfrm>
            <a:off x="3215772" y="53233"/>
            <a:ext cx="5132538" cy="6753440"/>
          </a:xfrm>
          <a:prstGeom prst="rect">
            <a:avLst/>
          </a:prstGeom>
        </p:spPr>
      </p:pic>
    </p:spTree>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789817" y="1279226"/>
            <a:ext cx="10333645" cy="4883657"/>
          </a:xfrm>
          <a:prstGeom prst="rect">
            <a:avLst/>
          </a:prstGeom>
        </p:spPr>
        <p:txBody>
          <a:bodyPr anchor="ctr">
            <a:noAutofit/>
          </a:bodyPr>
          <a:lstStyle>
            <a:defPPr>
              <a:defRPr lang="zh-CN"/>
            </a:defPPr>
            <a:lvl1pPr marL="0" algn="l" defTabSz="914400" rtl="0" eaLnBrk="1" latinLnBrk="0" hangingPunct="1">
              <a:defRPr sz="1800" kern="1200">
                <a:solidFill>
                  <a:sysClr val="windowText" lastClr="000000"/>
                </a:solidFill>
                <a:latin typeface="Arial" panose="020B0604020202090204" pitchFamily="34" charset="0"/>
                <a:ea typeface="微软雅黑" pitchFamily="34" charset="-122"/>
                <a:cs typeface="+mn-ea"/>
              </a:defRPr>
            </a:lvl1pPr>
            <a:lvl2pPr marL="457200" algn="l" defTabSz="914400" rtl="0" eaLnBrk="1" latinLnBrk="0" hangingPunct="1">
              <a:defRPr sz="1800" kern="1200">
                <a:solidFill>
                  <a:sysClr val="windowText" lastClr="000000"/>
                </a:solidFill>
                <a:latin typeface="Arial" panose="020B0604020202090204" pitchFamily="34" charset="0"/>
                <a:ea typeface="微软雅黑" pitchFamily="34" charset="-122"/>
                <a:cs typeface="+mn-ea"/>
              </a:defRPr>
            </a:lvl2pPr>
            <a:lvl3pPr marL="914400" algn="l" defTabSz="914400" rtl="0" eaLnBrk="1" latinLnBrk="0" hangingPunct="1">
              <a:defRPr sz="1800" kern="1200">
                <a:solidFill>
                  <a:sysClr val="windowText" lastClr="000000"/>
                </a:solidFill>
                <a:latin typeface="Arial" panose="020B0604020202090204" pitchFamily="34" charset="0"/>
                <a:ea typeface="微软雅黑" pitchFamily="34" charset="-122"/>
                <a:cs typeface="+mn-ea"/>
              </a:defRPr>
            </a:lvl3pPr>
            <a:lvl4pPr marL="1371600" algn="l" defTabSz="914400" rtl="0" eaLnBrk="1" latinLnBrk="0" hangingPunct="1">
              <a:defRPr sz="1800" kern="1200">
                <a:solidFill>
                  <a:sysClr val="windowText" lastClr="000000"/>
                </a:solidFill>
                <a:latin typeface="Arial" panose="020B0604020202090204" pitchFamily="34" charset="0"/>
                <a:ea typeface="微软雅黑" pitchFamily="34" charset="-122"/>
                <a:cs typeface="+mn-ea"/>
              </a:defRPr>
            </a:lvl4pPr>
            <a:lvl5pPr marL="1828800" algn="l" defTabSz="914400" rtl="0" eaLnBrk="1" latinLnBrk="0" hangingPunct="1">
              <a:defRPr sz="1800" kern="1200">
                <a:solidFill>
                  <a:sysClr val="windowText" lastClr="000000"/>
                </a:solidFill>
                <a:latin typeface="Arial" panose="020B0604020202090204" pitchFamily="34" charset="0"/>
                <a:ea typeface="微软雅黑" pitchFamily="34" charset="-122"/>
                <a:cs typeface="+mn-ea"/>
              </a:defRPr>
            </a:lvl5pPr>
            <a:lvl6pPr marL="2286000" algn="l" defTabSz="914400" rtl="0" eaLnBrk="1" latinLnBrk="0" hangingPunct="1">
              <a:defRPr sz="1800" kern="1200">
                <a:solidFill>
                  <a:sysClr val="windowText" lastClr="000000"/>
                </a:solidFill>
                <a:latin typeface="Arial" panose="020B0604020202090204" pitchFamily="34" charset="0"/>
                <a:ea typeface="微软雅黑" pitchFamily="34" charset="-122"/>
                <a:cs typeface="+mn-ea"/>
              </a:defRPr>
            </a:lvl6pPr>
            <a:lvl7pPr marL="2743200" algn="l" defTabSz="914400" rtl="0" eaLnBrk="1" latinLnBrk="0" hangingPunct="1">
              <a:defRPr sz="1800" kern="1200">
                <a:solidFill>
                  <a:sysClr val="windowText" lastClr="000000"/>
                </a:solidFill>
                <a:latin typeface="Arial" panose="020B0604020202090204" pitchFamily="34" charset="0"/>
                <a:ea typeface="微软雅黑" pitchFamily="34" charset="-122"/>
                <a:cs typeface="+mn-ea"/>
              </a:defRPr>
            </a:lvl7pPr>
            <a:lvl8pPr marL="3200400" algn="l" defTabSz="914400" rtl="0" eaLnBrk="1" latinLnBrk="0" hangingPunct="1">
              <a:defRPr sz="1800" kern="1200">
                <a:solidFill>
                  <a:sysClr val="windowText" lastClr="000000"/>
                </a:solidFill>
                <a:latin typeface="Arial" panose="020B0604020202090204" pitchFamily="34" charset="0"/>
                <a:ea typeface="微软雅黑" pitchFamily="34" charset="-122"/>
                <a:cs typeface="+mn-ea"/>
              </a:defRPr>
            </a:lvl8pPr>
            <a:lvl9pPr marL="3657600" algn="l" defTabSz="914400" rtl="0" eaLnBrk="1" latinLnBrk="0" hangingPunct="1">
              <a:defRPr sz="1800" kern="1200">
                <a:solidFill>
                  <a:sysClr val="windowText" lastClr="000000"/>
                </a:solidFill>
                <a:latin typeface="Arial" panose="020B0604020202090204" pitchFamily="34" charset="0"/>
                <a:ea typeface="微软雅黑" pitchFamily="34" charset="-122"/>
                <a:cs typeface="+mn-ea"/>
              </a:defRPr>
            </a:lvl9pPr>
          </a:lstStyle>
          <a:p>
            <a:pPr lvl="0" indent="0" algn="l">
              <a:lnSpc>
                <a:spcPct val="110000"/>
              </a:lnSpc>
              <a:spcBef>
                <a:spcPts val="0"/>
              </a:spcBef>
              <a:spcAft>
                <a:spcPts val="400"/>
              </a:spcAft>
              <a:buClr>
                <a:srgbClr val="5B9BD5">
                  <a:lumMod val="20000"/>
                  <a:lumOff val="80000"/>
                </a:srgbClr>
              </a:buClr>
              <a:buSzPct val="100000"/>
              <a:buNone/>
            </a:pPr>
            <a:r>
              <a:rPr lang="zh-CN" altLang="zh-CN" sz="2000" spc="150" dirty="0">
                <a:solidFill>
                  <a:schemeClr val="tx1"/>
                </a:solidFill>
                <a:latin typeface="Arial" panose="020B0604020202090204" pitchFamily="34" charset="0"/>
                <a:ea typeface="微软雅黑" pitchFamily="34" charset="-122"/>
                <a:sym typeface="微软雅黑" pitchFamily="34" charset="-122"/>
              </a:rPr>
              <a:t>根据《国家税务总局关于简化小型微利企业所得税年度纳税申报有关措施的公告》（国家税务总局公告2018年第58号）规定：</a:t>
            </a:r>
            <a:endParaRPr lang="zh-CN" altLang="zh-CN" sz="2000" spc="150" dirty="0">
              <a:solidFill>
                <a:schemeClr val="tx1"/>
              </a:solidFill>
              <a:latin typeface="Arial" panose="020B0604020202090204" pitchFamily="34" charset="0"/>
              <a:ea typeface="微软雅黑" pitchFamily="34" charset="-122"/>
              <a:sym typeface="微软雅黑" pitchFamily="34" charset="-122"/>
            </a:endParaRPr>
          </a:p>
          <a:p>
            <a:pPr lvl="0" indent="0" algn="l">
              <a:lnSpc>
                <a:spcPct val="110000"/>
              </a:lnSpc>
              <a:spcBef>
                <a:spcPts val="0"/>
              </a:spcBef>
              <a:spcAft>
                <a:spcPts val="400"/>
              </a:spcAft>
              <a:buClr>
                <a:srgbClr val="5B9BD5">
                  <a:lumMod val="20000"/>
                  <a:lumOff val="80000"/>
                </a:srgbClr>
              </a:buClr>
              <a:buSzPct val="100000"/>
              <a:buNone/>
            </a:pPr>
            <a:r>
              <a:rPr lang="zh-CN" altLang="zh-CN" sz="2000" spc="150" dirty="0">
                <a:solidFill>
                  <a:schemeClr val="tx1"/>
                </a:solidFill>
                <a:latin typeface="Arial" panose="020B0604020202090204" pitchFamily="34" charset="0"/>
                <a:ea typeface="微软雅黑" pitchFamily="34" charset="-122"/>
                <a:sym typeface="微软雅黑" pitchFamily="34" charset="-122"/>
              </a:rPr>
              <a:t>     </a:t>
            </a:r>
            <a:r>
              <a:rPr lang="zh-CN" altLang="zh-CN" sz="2000" b="1" spc="150" dirty="0">
                <a:solidFill>
                  <a:schemeClr val="tx1"/>
                </a:solidFill>
                <a:latin typeface="Arial" panose="020B0604020202090204" pitchFamily="34" charset="0"/>
                <a:ea typeface="微软雅黑" pitchFamily="34" charset="-122"/>
                <a:sym typeface="微软雅黑" pitchFamily="34" charset="-122"/>
              </a:rPr>
              <a:t>小型微利企业免于填报表单</a:t>
            </a:r>
            <a:endParaRPr lang="zh-CN" altLang="zh-CN" sz="2000" spc="150" dirty="0">
              <a:solidFill>
                <a:schemeClr val="tx1"/>
              </a:solidFill>
              <a:latin typeface="Arial" panose="020B0604020202090204" pitchFamily="34" charset="0"/>
              <a:ea typeface="微软雅黑" pitchFamily="34" charset="-122"/>
              <a:sym typeface="微软雅黑" pitchFamily="34" charset="-122"/>
            </a:endParaRPr>
          </a:p>
          <a:p>
            <a:pPr marL="285750" lvl="0" indent="-285750" algn="l">
              <a:lnSpc>
                <a:spcPct val="110000"/>
              </a:lnSpc>
              <a:spcBef>
                <a:spcPts val="0"/>
              </a:spcBef>
              <a:spcAft>
                <a:spcPts val="400"/>
              </a:spcAft>
              <a:buClr>
                <a:srgbClr val="5B9BD5">
                  <a:lumMod val="20000"/>
                  <a:lumOff val="80000"/>
                </a:srgbClr>
              </a:buClr>
              <a:buSzPct val="100000"/>
              <a:buFont typeface="Wingdings" panose="05000000000000000000" pitchFamily="2" charset="2"/>
              <a:buChar char="l"/>
            </a:pPr>
            <a:r>
              <a:rPr lang="zh-CN" altLang="zh-CN" sz="2000" spc="150" dirty="0">
                <a:solidFill>
                  <a:schemeClr val="tx1"/>
                </a:solidFill>
                <a:latin typeface="Arial" panose="020B0604020202090204" pitchFamily="34" charset="0"/>
                <a:ea typeface="微软雅黑" pitchFamily="34" charset="-122"/>
                <a:sym typeface="微软雅黑" pitchFamily="34" charset="-122"/>
              </a:rPr>
              <a:t>《一般企业收入明细表》（A101010）</a:t>
            </a:r>
            <a:endParaRPr lang="zh-CN" altLang="zh-CN" sz="2000" spc="150" dirty="0">
              <a:solidFill>
                <a:schemeClr val="tx1"/>
              </a:solidFill>
              <a:latin typeface="Arial" panose="020B0604020202090204" pitchFamily="34" charset="0"/>
              <a:ea typeface="微软雅黑" pitchFamily="34" charset="-122"/>
              <a:sym typeface="微软雅黑" pitchFamily="34" charset="-122"/>
            </a:endParaRPr>
          </a:p>
          <a:p>
            <a:pPr marL="285750" lvl="0" indent="-285750" algn="l">
              <a:lnSpc>
                <a:spcPct val="110000"/>
              </a:lnSpc>
              <a:spcBef>
                <a:spcPts val="0"/>
              </a:spcBef>
              <a:spcAft>
                <a:spcPts val="400"/>
              </a:spcAft>
              <a:buClr>
                <a:srgbClr val="5B9BD5">
                  <a:lumMod val="20000"/>
                  <a:lumOff val="80000"/>
                </a:srgbClr>
              </a:buClr>
              <a:buSzPct val="100000"/>
              <a:buFont typeface="Wingdings" panose="05000000000000000000" pitchFamily="2" charset="2"/>
              <a:buChar char="l"/>
            </a:pPr>
            <a:r>
              <a:rPr lang="zh-CN" altLang="zh-CN" sz="2000" spc="150" dirty="0">
                <a:solidFill>
                  <a:schemeClr val="tx1"/>
                </a:solidFill>
                <a:latin typeface="Arial" panose="020B0604020202090204" pitchFamily="34" charset="0"/>
                <a:ea typeface="微软雅黑" pitchFamily="34" charset="-122"/>
                <a:sym typeface="微软雅黑" pitchFamily="34" charset="-122"/>
              </a:rPr>
              <a:t>《金融企业收入明细表》（A101020）</a:t>
            </a:r>
            <a:endParaRPr lang="zh-CN" altLang="zh-CN" sz="2000" spc="150" dirty="0">
              <a:solidFill>
                <a:schemeClr val="tx1"/>
              </a:solidFill>
              <a:latin typeface="Arial" panose="020B0604020202090204" pitchFamily="34" charset="0"/>
              <a:ea typeface="微软雅黑" pitchFamily="34" charset="-122"/>
              <a:sym typeface="微软雅黑" pitchFamily="34" charset="-122"/>
            </a:endParaRPr>
          </a:p>
          <a:p>
            <a:pPr marL="285750" lvl="0" indent="-285750" algn="l">
              <a:lnSpc>
                <a:spcPct val="110000"/>
              </a:lnSpc>
              <a:spcBef>
                <a:spcPts val="0"/>
              </a:spcBef>
              <a:spcAft>
                <a:spcPts val="400"/>
              </a:spcAft>
              <a:buClr>
                <a:srgbClr val="5B9BD5">
                  <a:lumMod val="20000"/>
                  <a:lumOff val="80000"/>
                </a:srgbClr>
              </a:buClr>
              <a:buSzPct val="100000"/>
              <a:buFont typeface="Wingdings" panose="05000000000000000000" pitchFamily="2" charset="2"/>
              <a:buChar char="l"/>
            </a:pPr>
            <a:r>
              <a:rPr lang="zh-CN" altLang="zh-CN" sz="2000" spc="150" dirty="0">
                <a:solidFill>
                  <a:schemeClr val="tx1"/>
                </a:solidFill>
                <a:latin typeface="Arial" panose="020B0604020202090204" pitchFamily="34" charset="0"/>
                <a:ea typeface="微软雅黑" pitchFamily="34" charset="-122"/>
                <a:sym typeface="微软雅黑" pitchFamily="34" charset="-122"/>
              </a:rPr>
              <a:t>《一般企业成本支出明细表》（A102010）</a:t>
            </a:r>
            <a:endParaRPr lang="zh-CN" altLang="zh-CN" sz="2000" spc="150" dirty="0">
              <a:solidFill>
                <a:schemeClr val="tx1"/>
              </a:solidFill>
              <a:latin typeface="Arial" panose="020B0604020202090204" pitchFamily="34" charset="0"/>
              <a:ea typeface="微软雅黑" pitchFamily="34" charset="-122"/>
              <a:sym typeface="微软雅黑" pitchFamily="34" charset="-122"/>
            </a:endParaRPr>
          </a:p>
          <a:p>
            <a:pPr marL="285750" lvl="0" indent="-285750" algn="l">
              <a:lnSpc>
                <a:spcPct val="110000"/>
              </a:lnSpc>
              <a:spcBef>
                <a:spcPts val="0"/>
              </a:spcBef>
              <a:spcAft>
                <a:spcPts val="400"/>
              </a:spcAft>
              <a:buClr>
                <a:srgbClr val="5B9BD5">
                  <a:lumMod val="20000"/>
                  <a:lumOff val="80000"/>
                </a:srgbClr>
              </a:buClr>
              <a:buSzPct val="100000"/>
              <a:buFont typeface="Wingdings" panose="05000000000000000000" pitchFamily="2" charset="2"/>
              <a:buChar char="l"/>
            </a:pPr>
            <a:r>
              <a:rPr lang="zh-CN" altLang="zh-CN" sz="2000" spc="150" dirty="0">
                <a:solidFill>
                  <a:schemeClr val="tx1"/>
                </a:solidFill>
                <a:latin typeface="Arial" panose="020B0604020202090204" pitchFamily="34" charset="0"/>
                <a:ea typeface="微软雅黑" pitchFamily="34" charset="-122"/>
                <a:sym typeface="微软雅黑" pitchFamily="34" charset="-122"/>
              </a:rPr>
              <a:t>《金融企业支出明细表》（A102020）</a:t>
            </a:r>
            <a:endParaRPr lang="zh-CN" altLang="zh-CN" sz="2000" spc="150" dirty="0">
              <a:solidFill>
                <a:schemeClr val="tx1"/>
              </a:solidFill>
              <a:latin typeface="Arial" panose="020B0604020202090204" pitchFamily="34" charset="0"/>
              <a:ea typeface="微软雅黑" pitchFamily="34" charset="-122"/>
              <a:sym typeface="微软雅黑" pitchFamily="34" charset="-122"/>
            </a:endParaRPr>
          </a:p>
          <a:p>
            <a:pPr marL="285750" lvl="0" indent="-285750" algn="l">
              <a:lnSpc>
                <a:spcPct val="110000"/>
              </a:lnSpc>
              <a:spcBef>
                <a:spcPts val="0"/>
              </a:spcBef>
              <a:spcAft>
                <a:spcPts val="400"/>
              </a:spcAft>
              <a:buClr>
                <a:srgbClr val="5B9BD5">
                  <a:lumMod val="20000"/>
                  <a:lumOff val="80000"/>
                </a:srgbClr>
              </a:buClr>
              <a:buSzPct val="100000"/>
              <a:buFont typeface="Wingdings" panose="05000000000000000000" pitchFamily="2" charset="2"/>
              <a:buChar char="l"/>
            </a:pPr>
            <a:r>
              <a:rPr lang="zh-CN" altLang="zh-CN" sz="2000" spc="150" dirty="0">
                <a:solidFill>
                  <a:schemeClr val="tx1"/>
                </a:solidFill>
                <a:latin typeface="Arial" panose="020B0604020202090204" pitchFamily="34" charset="0"/>
                <a:ea typeface="微软雅黑" pitchFamily="34" charset="-122"/>
                <a:sym typeface="微软雅黑" pitchFamily="34" charset="-122"/>
              </a:rPr>
              <a:t>《事业单位、民间非营利组织收入、支出明细表》（A103000）</a:t>
            </a:r>
            <a:endParaRPr lang="zh-CN" altLang="zh-CN" sz="2000" spc="150" dirty="0">
              <a:solidFill>
                <a:schemeClr val="tx1"/>
              </a:solidFill>
              <a:latin typeface="Arial" panose="020B0604020202090204" pitchFamily="34" charset="0"/>
              <a:ea typeface="微软雅黑" pitchFamily="34" charset="-122"/>
              <a:sym typeface="微软雅黑" pitchFamily="34" charset="-122"/>
            </a:endParaRPr>
          </a:p>
          <a:p>
            <a:pPr marL="285750" lvl="0" indent="-285750" algn="l">
              <a:lnSpc>
                <a:spcPct val="110000"/>
              </a:lnSpc>
              <a:spcBef>
                <a:spcPts val="0"/>
              </a:spcBef>
              <a:spcAft>
                <a:spcPts val="400"/>
              </a:spcAft>
              <a:buClr>
                <a:srgbClr val="5B9BD5">
                  <a:lumMod val="20000"/>
                  <a:lumOff val="80000"/>
                </a:srgbClr>
              </a:buClr>
              <a:buSzPct val="100000"/>
              <a:buFont typeface="Wingdings" panose="05000000000000000000" pitchFamily="2" charset="2"/>
              <a:buChar char="l"/>
            </a:pPr>
            <a:r>
              <a:rPr lang="zh-CN" altLang="zh-CN" sz="2000" spc="150" dirty="0">
                <a:solidFill>
                  <a:schemeClr val="tx1"/>
                </a:solidFill>
                <a:latin typeface="Arial" panose="020B0604020202090204" pitchFamily="34" charset="0"/>
                <a:ea typeface="微软雅黑" pitchFamily="34" charset="-122"/>
                <a:sym typeface="微软雅黑" pitchFamily="34" charset="-122"/>
              </a:rPr>
              <a:t>《期间费用明细表》（A104000）</a:t>
            </a:r>
            <a:endParaRPr lang="zh-CN" altLang="zh-CN" sz="2000" spc="150" dirty="0">
              <a:solidFill>
                <a:schemeClr val="tx1"/>
              </a:solidFill>
              <a:latin typeface="Arial" panose="020B0604020202090204" pitchFamily="34" charset="0"/>
              <a:ea typeface="微软雅黑" pitchFamily="34" charset="-122"/>
              <a:sym typeface="微软雅黑" pitchFamily="34" charset="-122"/>
            </a:endParaRPr>
          </a:p>
          <a:p>
            <a:pPr lvl="0" indent="0" algn="l" fontAlgn="auto">
              <a:lnSpc>
                <a:spcPct val="110000"/>
              </a:lnSpc>
              <a:spcBef>
                <a:spcPts val="0"/>
              </a:spcBef>
              <a:spcAft>
                <a:spcPts val="1000"/>
              </a:spcAft>
              <a:buClr>
                <a:srgbClr val="5B9BD5">
                  <a:lumMod val="20000"/>
                  <a:lumOff val="80000"/>
                </a:srgbClr>
              </a:buClr>
              <a:buSzPct val="100000"/>
              <a:buNone/>
            </a:pPr>
            <a:r>
              <a:rPr lang="zh-CN" altLang="en-US" sz="1400" spc="150" dirty="0">
                <a:solidFill>
                  <a:schemeClr val="tx1"/>
                </a:solidFill>
                <a:latin typeface="Arial" panose="020B0604020202090204" pitchFamily="34" charset="0"/>
                <a:ea typeface="微软雅黑" pitchFamily="34" charset="-122"/>
                <a:sym typeface="+mn-ea"/>
              </a:rPr>
              <a:t>上述表单相关数据应当在《中华人民共和国企业所得税年度纳税申报表（A类）》（A100000）中直接填写</a:t>
            </a:r>
            <a:r>
              <a:rPr lang="zh-CN" altLang="en-US" sz="1600" spc="150" dirty="0">
                <a:solidFill>
                  <a:schemeClr val="tx1"/>
                </a:solidFill>
                <a:latin typeface="Arial" panose="020B0604020202090204" pitchFamily="34" charset="0"/>
                <a:ea typeface="微软雅黑" pitchFamily="34" charset="-122"/>
                <a:sym typeface="+mn-ea"/>
              </a:rPr>
              <a:t>。</a:t>
            </a:r>
            <a:endParaRPr lang="zh-CN" altLang="en-US" sz="1600" spc="150" dirty="0">
              <a:solidFill>
                <a:schemeClr val="tx1"/>
              </a:solidFill>
              <a:latin typeface="Arial" panose="020B0604020202090204" pitchFamily="34" charset="0"/>
              <a:ea typeface="微软雅黑" pitchFamily="34" charset="-122"/>
              <a:sym typeface="+mn-ea"/>
            </a:endParaRPr>
          </a:p>
          <a:p>
            <a:pPr lvl="0" indent="0" algn="l">
              <a:lnSpc>
                <a:spcPct val="110000"/>
              </a:lnSpc>
              <a:spcBef>
                <a:spcPts val="0"/>
              </a:spcBef>
              <a:spcAft>
                <a:spcPts val="400"/>
              </a:spcAft>
              <a:buClr>
                <a:srgbClr val="5B9BD5">
                  <a:lumMod val="20000"/>
                  <a:lumOff val="80000"/>
                </a:srgbClr>
              </a:buClr>
              <a:buSzPct val="100000"/>
              <a:buNone/>
            </a:pPr>
            <a:r>
              <a:rPr lang="zh-CN" altLang="zh-CN" sz="2000" spc="150" dirty="0">
                <a:solidFill>
                  <a:schemeClr val="tx1"/>
                </a:solidFill>
                <a:latin typeface="Arial" panose="020B0604020202090204" pitchFamily="34" charset="0"/>
                <a:ea typeface="微软雅黑" pitchFamily="34" charset="-122"/>
                <a:sym typeface="微软雅黑" pitchFamily="34" charset="-122"/>
              </a:rPr>
              <a:t>  </a:t>
            </a:r>
            <a:r>
              <a:rPr lang="zh-CN" altLang="zh-CN" sz="2000" b="1" spc="150" dirty="0">
                <a:solidFill>
                  <a:schemeClr val="tx1"/>
                </a:solidFill>
                <a:latin typeface="Arial" panose="020B0604020202090204" pitchFamily="34" charset="0"/>
                <a:ea typeface="微软雅黑" pitchFamily="34" charset="-122"/>
                <a:sym typeface="微软雅黑" pitchFamily="34" charset="-122"/>
              </a:rPr>
              <a:t>   小型微利企业免于填报项目</a:t>
            </a:r>
            <a:endParaRPr lang="zh-CN" altLang="zh-CN" sz="2000" spc="150" dirty="0">
              <a:solidFill>
                <a:schemeClr val="tx1"/>
              </a:solidFill>
              <a:latin typeface="Arial" panose="020B0604020202090204" pitchFamily="34" charset="0"/>
              <a:ea typeface="微软雅黑" pitchFamily="34" charset="-122"/>
              <a:sym typeface="微软雅黑" pitchFamily="34" charset="-122"/>
            </a:endParaRPr>
          </a:p>
          <a:p>
            <a:pPr marL="285750" lvl="0" indent="-285750" algn="l">
              <a:lnSpc>
                <a:spcPct val="110000"/>
              </a:lnSpc>
              <a:spcBef>
                <a:spcPts val="0"/>
              </a:spcBef>
              <a:spcAft>
                <a:spcPts val="400"/>
              </a:spcAft>
              <a:buClr>
                <a:srgbClr val="5B9BD5">
                  <a:lumMod val="20000"/>
                  <a:lumOff val="80000"/>
                </a:srgbClr>
              </a:buClr>
              <a:buSzPct val="100000"/>
              <a:buFont typeface="Wingdings" panose="05000000000000000000" pitchFamily="2" charset="2"/>
              <a:buChar char="l"/>
            </a:pPr>
            <a:r>
              <a:rPr lang="en-US" altLang="zh-CN" sz="2000" spc="150" dirty="0">
                <a:solidFill>
                  <a:schemeClr val="tx1"/>
                </a:solidFill>
                <a:latin typeface="Arial" panose="020B0604020202090204" pitchFamily="34" charset="0"/>
                <a:ea typeface="微软雅黑" pitchFamily="34" charset="-122"/>
                <a:sym typeface="+mn-ea"/>
              </a:rPr>
              <a:t>《企业所得税年度纳税申报基础信息表》（A000000）中 “主要股东及分红情况”。</a:t>
            </a:r>
            <a:endParaRPr lang="en-US" altLang="zh-CN" sz="2000" spc="150" dirty="0">
              <a:solidFill>
                <a:schemeClr val="tx1"/>
              </a:solidFill>
              <a:latin typeface="Arial" panose="020B0604020202090204" pitchFamily="34" charset="0"/>
              <a:ea typeface="微软雅黑" pitchFamily="34" charset="-122"/>
              <a:sym typeface="+mn-ea"/>
            </a:endParaRPr>
          </a:p>
        </p:txBody>
      </p:sp>
      <p:sp>
        <p:nvSpPr>
          <p:cNvPr id="3"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nvSpPr>
        <p:spPr>
          <a:xfrm>
            <a:off x="558078" y="487505"/>
            <a:ext cx="6499479" cy="574585"/>
          </a:xfrm>
          <a:prstGeom prst="rect">
            <a:avLst/>
          </a:prstGeom>
        </p:spPr>
        <p:txBody>
          <a:bodyPr vert="horz" wrap="square" lIns="91425" tIns="45712" rIns="91425" bIns="45712" numCol="1" anchor="ctr" anchorCtr="0" compatLnSpc="1">
            <a:normAutofit/>
          </a:bodyPr>
          <a:lstStyle>
            <a:lvl1pPr marL="0" indent="0" algn="l" defTabSz="914400" rtl="0" eaLnBrk="1" fontAlgn="base" latinLnBrk="0" hangingPunct="1">
              <a:lnSpc>
                <a:spcPct val="90000"/>
              </a:lnSpc>
              <a:spcBef>
                <a:spcPts val="1000"/>
              </a:spcBef>
              <a:spcAft>
                <a:spcPct val="0"/>
              </a:spcAft>
              <a:buFont typeface="Arial" panose="020B0604020202090204" pitchFamily="34" charset="0"/>
              <a:buNone/>
              <a:defRPr lang="zh-CN" altLang="en-US" sz="3200" b="1" kern="1200" dirty="0" smtClean="0">
                <a:solidFill>
                  <a:schemeClr val="tx1">
                    <a:lumMod val="75000"/>
                    <a:lumOff val="25000"/>
                  </a:schemeClr>
                </a:solidFill>
                <a:latin typeface="+mj-ea"/>
                <a:ea typeface="+mj-ea"/>
                <a:cs typeface="+mn-cs"/>
              </a:defRPr>
            </a:lvl1pPr>
            <a:lvl2pPr marL="685800" indent="-228600" algn="l" rtl="0" eaLnBrk="0" fontAlgn="base" hangingPunct="0">
              <a:lnSpc>
                <a:spcPct val="90000"/>
              </a:lnSpc>
              <a:spcBef>
                <a:spcPts val="500"/>
              </a:spcBef>
              <a:spcAft>
                <a:spcPct val="0"/>
              </a:spcAft>
              <a:buFont typeface="Arial" panose="020B060402020209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defRPr/>
            </a:pPr>
            <a:r>
              <a:rPr>
                <a:solidFill>
                  <a:schemeClr val="tx1"/>
                </a:solidFill>
              </a:rPr>
              <a:t>概述</a:t>
            </a:r>
            <a:r>
              <a:rPr lang="en-US" altLang="zh-CN">
                <a:solidFill>
                  <a:schemeClr val="tx1"/>
                </a:solidFill>
              </a:rPr>
              <a:t>-</a:t>
            </a:r>
            <a:r>
              <a:rPr sz="2400" b="0">
                <a:solidFill>
                  <a:schemeClr val="tx1"/>
                </a:solidFill>
              </a:rPr>
              <a:t>小型微利企业免于填报部分表单和项目</a:t>
            </a:r>
            <a:endParaRPr sz="2400" b="0">
              <a:solidFill>
                <a:schemeClr val="tx1"/>
              </a:solidFill>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5457006" y="1573726"/>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17" name="组合 16"/>
          <p:cNvGrpSpPr/>
          <p:nvPr/>
        </p:nvGrpSpPr>
        <p:grpSpPr>
          <a:xfrm>
            <a:off x="6339097" y="1573726"/>
            <a:ext cx="3744416" cy="511504"/>
            <a:chOff x="6339097" y="1573726"/>
            <a:chExt cx="3744416" cy="511504"/>
          </a:xfrm>
        </p:grpSpPr>
        <p:sp>
          <p:nvSpPr>
            <p:cNvPr id="18" name="圆角矩形 17"/>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723350" y="1614014"/>
              <a:ext cx="2653074" cy="429260"/>
            </a:xfrm>
            <a:prstGeom prst="rect">
              <a:avLst/>
            </a:prstGeom>
          </p:spPr>
          <p:txBody>
            <a:bodyPr wrap="square" lIns="121960" tIns="60980" rIns="121960" bIns="60980">
              <a:spAutoFit/>
            </a:bodyPr>
            <a:lstStyle/>
            <a:p>
              <a:pPr defTabSz="1216660" fontAlgn="auto">
                <a:spcBef>
                  <a:spcPct val="20000"/>
                </a:spcBef>
                <a:spcAft>
                  <a:spcPts val="0"/>
                </a:spcAft>
                <a:defRPr/>
              </a:pPr>
              <a:r>
                <a:rPr lang="en-US" altLang="zh-CN" sz="2000" b="1" dirty="0">
                  <a:solidFill>
                    <a:schemeClr val="bg1"/>
                  </a:solidFill>
                  <a:cs typeface="+mn-ea"/>
                  <a:sym typeface="+mn-lt"/>
                </a:rPr>
                <a:t>2023</a:t>
              </a:r>
              <a:r>
                <a:rPr lang="zh-CN" altLang="en-US" sz="2000" b="1" dirty="0">
                  <a:solidFill>
                    <a:schemeClr val="bg1"/>
                  </a:solidFill>
                  <a:cs typeface="+mn-ea"/>
                  <a:sym typeface="+mn-lt"/>
                </a:rPr>
                <a:t>年度政策梳理</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0" name="圆角矩形 19"/>
          <p:cNvSpPr/>
          <p:nvPr/>
        </p:nvSpPr>
        <p:spPr>
          <a:xfrm>
            <a:off x="5457006" y="2410178"/>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1" name="组合 20"/>
          <p:cNvGrpSpPr/>
          <p:nvPr/>
        </p:nvGrpSpPr>
        <p:grpSpPr>
          <a:xfrm>
            <a:off x="6315199" y="2410178"/>
            <a:ext cx="3792855" cy="511504"/>
            <a:chOff x="6315199" y="2410178"/>
            <a:chExt cx="3792855" cy="511504"/>
          </a:xfrm>
        </p:grpSpPr>
        <p:sp>
          <p:nvSpPr>
            <p:cNvPr id="22" name="圆角矩形 21"/>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519669" y="2450183"/>
              <a:ext cx="3588385"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lt"/>
                </a:rPr>
                <a:t>2023</a:t>
              </a:r>
              <a:r>
                <a:rPr lang="zh-CN" altLang="en-US" sz="2000" b="1" dirty="0">
                  <a:solidFill>
                    <a:schemeClr val="bg1"/>
                  </a:solidFill>
                  <a:cs typeface="+mn-ea"/>
                  <a:sym typeface="+mn-lt"/>
                </a:rPr>
                <a:t>年度汇缴</a:t>
              </a:r>
              <a:r>
                <a:rPr lang="zh-CN" altLang="en-US" sz="2000" b="1" dirty="0">
                  <a:solidFill>
                    <a:schemeClr val="bg1"/>
                  </a:solidFill>
                  <a:cs typeface="+mn-ea"/>
                  <a:sym typeface="+mn-lt"/>
                </a:rPr>
                <a:t>常用政策讲解</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4" name="圆角矩形 23"/>
          <p:cNvSpPr/>
          <p:nvPr/>
        </p:nvSpPr>
        <p:spPr>
          <a:xfrm>
            <a:off x="5457006" y="3296031"/>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5" name="组合 24"/>
          <p:cNvGrpSpPr/>
          <p:nvPr/>
        </p:nvGrpSpPr>
        <p:grpSpPr>
          <a:xfrm>
            <a:off x="6382912" y="3296031"/>
            <a:ext cx="3744416" cy="511504"/>
            <a:chOff x="6339097" y="3296031"/>
            <a:chExt cx="3744416" cy="511504"/>
          </a:xfrm>
        </p:grpSpPr>
        <p:sp>
          <p:nvSpPr>
            <p:cNvPr id="26" name="圆角矩形 2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389262" y="3336036"/>
              <a:ext cx="3611880"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lt"/>
                </a:rPr>
                <a:t>     </a:t>
              </a:r>
              <a:r>
                <a:rPr lang="zh-CN" altLang="en-US" sz="2000" b="1" dirty="0">
                  <a:solidFill>
                    <a:schemeClr val="bg1"/>
                  </a:solidFill>
                  <a:cs typeface="+mn-ea"/>
                  <a:sym typeface="+mn-lt"/>
                </a:rPr>
                <a:t>延续性政策</a:t>
              </a:r>
              <a:r>
                <a:rPr lang="zh-CN" altLang="en-US" sz="2000" b="1" dirty="0">
                  <a:solidFill>
                    <a:schemeClr val="bg1"/>
                  </a:solidFill>
                  <a:cs typeface="+mn-ea"/>
                  <a:sym typeface="+mn-lt"/>
                </a:rPr>
                <a:t>讲解</a:t>
              </a:r>
              <a:endParaRPr lang="zh-CN" altLang="en-US" sz="2000" b="1" dirty="0">
                <a:solidFill>
                  <a:schemeClr val="bg1"/>
                </a:solidFill>
                <a:cs typeface="+mn-ea"/>
                <a:sym typeface="+mn-lt"/>
              </a:endParaRPr>
            </a:p>
          </p:txBody>
        </p:sp>
      </p:grpSp>
      <p:sp>
        <p:nvSpPr>
          <p:cNvPr id="28" name="圆角矩形 27"/>
          <p:cNvSpPr/>
          <p:nvPr/>
        </p:nvSpPr>
        <p:spPr>
          <a:xfrm>
            <a:off x="5457006" y="418090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29" name="组合 28"/>
          <p:cNvGrpSpPr/>
          <p:nvPr/>
        </p:nvGrpSpPr>
        <p:grpSpPr>
          <a:xfrm>
            <a:off x="6314967" y="4077398"/>
            <a:ext cx="3924935" cy="511504"/>
            <a:chOff x="6290837" y="4180903"/>
            <a:chExt cx="3924935" cy="511504"/>
          </a:xfrm>
        </p:grpSpPr>
        <p:sp>
          <p:nvSpPr>
            <p:cNvPr id="30" name="圆角矩形 2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1" name="矩形 30"/>
            <p:cNvSpPr/>
            <p:nvPr/>
          </p:nvSpPr>
          <p:spPr>
            <a:xfrm>
              <a:off x="6290837" y="4222178"/>
              <a:ext cx="3924935" cy="429260"/>
            </a:xfrm>
            <a:prstGeom prst="rect">
              <a:avLst/>
            </a:prstGeom>
          </p:spPr>
          <p:txBody>
            <a:bodyPr wrap="square" lIns="121960" tIns="60980" rIns="121960" bIns="60980">
              <a:spAutoFit/>
            </a:bodyPr>
            <a:lstStyle/>
            <a:p>
              <a:pPr>
                <a:defRPr/>
              </a:pPr>
              <a:r>
                <a:rPr lang="en-US" altLang="zh-CN" sz="2000" b="1" dirty="0">
                  <a:solidFill>
                    <a:schemeClr val="bg1"/>
                  </a:solidFill>
                  <a:cs typeface="+mn-ea"/>
                  <a:sym typeface="+mn-ea"/>
                </a:rPr>
                <a:t>      </a:t>
              </a:r>
              <a:r>
                <a:rPr lang="zh-CN" altLang="en-US" sz="2000" b="1" dirty="0">
                  <a:solidFill>
                    <a:schemeClr val="bg1"/>
                  </a:solidFill>
                  <a:cs typeface="+mn-ea"/>
                  <a:sym typeface="+mn-ea"/>
                </a:rPr>
                <a:t>重点表单填报</a:t>
              </a:r>
              <a:r>
                <a:rPr lang="zh-CN" altLang="en-US" sz="2000" b="1" dirty="0">
                  <a:solidFill>
                    <a:schemeClr val="bg1"/>
                  </a:solidFill>
                  <a:cs typeface="+mn-ea"/>
                  <a:sym typeface="+mn-ea"/>
                </a:rPr>
                <a:t>讲解</a:t>
              </a:r>
              <a:endParaRPr lang="zh-CN" altLang="en-US" sz="2000" b="1" dirty="0">
                <a:solidFill>
                  <a:schemeClr val="bg1"/>
                </a:solidFill>
                <a:latin typeface="黑体" charset="-122"/>
                <a:ea typeface="黑体" charset="-122"/>
                <a:cs typeface="黑体" charset="-122"/>
                <a:sym typeface="+mn-ea"/>
              </a:endParaRPr>
            </a:p>
          </p:txBody>
        </p:sp>
      </p:grpSp>
      <p:sp>
        <p:nvSpPr>
          <p:cNvPr id="36" name="矩形 35"/>
          <p:cNvSpPr/>
          <p:nvPr/>
        </p:nvSpPr>
        <p:spPr>
          <a:xfrm>
            <a:off x="-106934" y="0"/>
            <a:ext cx="3469805" cy="6859587"/>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TextBox 36"/>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a:solidFill>
                  <a:schemeClr val="bg1"/>
                </a:solidFill>
                <a:latin typeface="微软雅黑" pitchFamily="34" charset="-122"/>
                <a:ea typeface="微软雅黑" pitchFamily="34" charset="-122"/>
              </a:rPr>
              <a:t>目录 </a:t>
            </a:r>
            <a:endParaRPr lang="en-US" altLang="zh-CN" sz="4800" b="1" spc="200" dirty="0">
              <a:solidFill>
                <a:schemeClr val="bg1"/>
              </a:solidFill>
              <a:latin typeface="微软雅黑" pitchFamily="34" charset="-122"/>
              <a:ea typeface="微软雅黑" pitchFamily="34" charset="-122"/>
            </a:endParaRPr>
          </a:p>
          <a:p>
            <a:pPr algn="r">
              <a:defRPr/>
            </a:pPr>
            <a:r>
              <a:rPr lang="en-US" altLang="zh-CN" sz="3200" b="1" dirty="0">
                <a:solidFill>
                  <a:schemeClr val="bg1"/>
                </a:solidFill>
                <a:latin typeface="微软雅黑" pitchFamily="34" charset="-122"/>
                <a:ea typeface="微软雅黑" pitchFamily="34" charset="-122"/>
              </a:rPr>
              <a:t>CONTENTS</a:t>
            </a:r>
            <a:endParaRPr lang="zh-CN" altLang="en-US" sz="3200" b="1" dirty="0">
              <a:solidFill>
                <a:schemeClr val="bg1"/>
              </a:solidFill>
              <a:latin typeface="微软雅黑" pitchFamily="34" charset="-122"/>
              <a:ea typeface="微软雅黑" pitchFamily="34" charset="-122"/>
            </a:endParaRPr>
          </a:p>
        </p:txBody>
      </p:sp>
      <p:sp>
        <p:nvSpPr>
          <p:cNvPr id="38" name="下箭头 37"/>
          <p:cNvSpPr/>
          <p:nvPr/>
        </p:nvSpPr>
        <p:spPr>
          <a:xfrm rot="16200000">
            <a:off x="4370289" y="2293739"/>
            <a:ext cx="576064" cy="679828"/>
          </a:xfrm>
          <a:prstGeom prst="down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8"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050" y="3212556"/>
            <a:ext cx="7834676" cy="606330"/>
          </a:xfrm>
        </p:spPr>
        <p:txBody>
          <a:bodyPr rtlCol="0"/>
          <a:lstStyle/>
          <a:p>
            <a:pPr algn="ctr" eaLnBrk="1" fontAlgn="auto" latinLnBrk="0" hangingPunct="1">
              <a:lnSpc>
                <a:spcPts val="7500"/>
              </a:lnSpc>
              <a:spcAft>
                <a:spcPts val="0"/>
              </a:spcAft>
              <a:defRPr/>
            </a:pPr>
            <a:r>
              <a:rPr lang="zh-CN" altLang="en-US" sz="4800" b="1">
                <a:solidFill>
                  <a:schemeClr val="tx1"/>
                </a:solidFill>
                <a:latin typeface="黑体" charset="-122"/>
                <a:ea typeface="黑体" charset="-122"/>
                <a:cs typeface="黑体" charset="-122"/>
              </a:rPr>
              <a:t>重点表单填报详解</a:t>
            </a:r>
            <a:endParaRPr lang="zh-CN" altLang="en-US" sz="4800" b="1">
              <a:solidFill>
                <a:schemeClr val="tx1"/>
              </a:solidFill>
              <a:latin typeface="黑体" charset="-122"/>
              <a:ea typeface="黑体" charset="-122"/>
              <a:cs typeface="黑体" charset="-122"/>
            </a:endParaRPr>
          </a:p>
        </p:txBody>
      </p:sp>
      <p:sp>
        <p:nvSpPr>
          <p:cNvPr id="4" name="椭圆 3"/>
          <p:cNvSpPr/>
          <p:nvPr/>
        </p:nvSpPr>
        <p:spPr>
          <a:xfrm>
            <a:off x="5518558" y="1628421"/>
            <a:ext cx="914257" cy="91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en-US" altLang="zh-CN" sz="4800" b="1">
                <a:sym typeface="+mn-ea"/>
              </a:rPr>
              <a:t>2</a:t>
            </a:r>
            <a:endParaRPr lang="en-US" altLang="zh-CN" sz="4800" b="1">
              <a:sym typeface="+mn-ea"/>
            </a:endParaRPr>
          </a:p>
        </p:txBody>
      </p:sp>
    </p:spTree>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1"/>
            </p:custDataLst>
          </p:nvPr>
        </p:nvSpPr>
        <p:spPr>
          <a:xfrm>
            <a:off x="1559951" y="2924889"/>
            <a:ext cx="8752107" cy="1535825"/>
          </a:xfrm>
          <a:prstGeom prst="rect">
            <a:avLst/>
          </a:prstGeom>
          <a:noFill/>
          <a:ln w="3175">
            <a:noFill/>
            <a:prstDash val="dash"/>
          </a:ln>
        </p:spPr>
        <p:txBody>
          <a:bodyPr wrap="square" lIns="63490" tIns="25396" rIns="63490" bIns="25396"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rPr>
              <a:t>一、企业所得税年度纳税申报</a:t>
            </a:r>
            <a:endPar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endParaRPr>
          </a:p>
          <a:p>
            <a:pPr marL="0" lvl="0" indent="0" algn="ctr" fontAlgn="auto">
              <a:lnSpc>
                <a:spcPct val="120000"/>
              </a:lnSpc>
              <a:spcBef>
                <a:spcPts val="0"/>
              </a:spcBef>
              <a:spcAft>
                <a:spcPts val="800"/>
              </a:spcAft>
              <a:buSzPct val="100000"/>
              <a:buNone/>
            </a:pPr>
            <a:r>
              <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rPr>
              <a:t>基础信息表（A000000）</a:t>
            </a:r>
            <a:endPar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endParaRPr>
          </a:p>
        </p:txBody>
      </p:sp>
      <p:sp>
        <p:nvSpPr>
          <p:cNvPr id="3" name="文本框 2"/>
          <p:cNvSpPr txBox="1"/>
          <p:nvPr>
            <p:custDataLst>
              <p:tags r:id="rId2"/>
            </p:custDataLst>
          </p:nvPr>
        </p:nvSpPr>
        <p:spPr>
          <a:xfrm>
            <a:off x="767595" y="622003"/>
            <a:ext cx="7618809" cy="752635"/>
          </a:xfrm>
          <a:prstGeom prst="rect">
            <a:avLst/>
          </a:prstGeom>
          <a:noFill/>
        </p:spPr>
        <p:txBody>
          <a:bodyPr wrap="square" lIns="63490" tIns="25396" rIns="63490" bIns="25396" rtlCol="0" anchor="b" anchorCtr="0">
            <a:normAutofit/>
          </a:bodyPr>
          <a:lstStyle/>
          <a:p>
            <a:pPr marL="0" indent="0" algn="l">
              <a:lnSpc>
                <a:spcPct val="100000"/>
              </a:lnSpc>
              <a:spcBef>
                <a:spcPts val="0"/>
              </a:spcBef>
              <a:spcAft>
                <a:spcPts val="0"/>
              </a:spcAft>
              <a:buSzPct val="100000"/>
              <a:buNone/>
            </a:pPr>
            <a:r>
              <a:rPr sz="4200" b="1" spc="2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rPr>
              <a:t>重点表单填报详解</a:t>
            </a:r>
            <a:endParaRPr sz="4200" b="1" spc="2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endParaRPr>
          </a:p>
        </p:txBody>
      </p:sp>
    </p:spTree>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6526780" y="477981"/>
            <a:ext cx="5514113" cy="5577603"/>
          </a:xfrm>
          <a:prstGeom prst="rect">
            <a:avLst/>
          </a:prstGeom>
        </p:spPr>
        <p:txBody>
          <a:bodyPr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0" indent="-457200" algn="l">
              <a:lnSpc>
                <a:spcPct val="170000"/>
              </a:lnSpc>
              <a:spcBef>
                <a:spcPts val="0"/>
              </a:spcBef>
              <a:spcAft>
                <a:spcPts val="400"/>
              </a:spcAft>
              <a:buClr>
                <a:srgbClr val="000000"/>
              </a:buClr>
              <a:buSzPct val="100000"/>
              <a:buFont typeface="Wingdings" panose="05000000000000000000" charset="0"/>
              <a:buChar char="u"/>
            </a:pPr>
            <a:r>
              <a:rPr lang="zh-CN" altLang="en-US" sz="3200" b="1" spc="150" dirty="0">
                <a:effectLst>
                  <a:outerShdw blurRad="38100" dist="38100" dir="2700000" algn="tl">
                    <a:srgbClr val="000000">
                      <a:alpha val="43137"/>
                    </a:srgbClr>
                  </a:outerShdw>
                </a:effectLst>
                <a:latin typeface="Arial" panose="020B0604020202090204" pitchFamily="34" charset="0"/>
                <a:ea typeface="微软雅黑" pitchFamily="34" charset="-122"/>
              </a:rPr>
              <a:t>填报注意事项</a:t>
            </a:r>
            <a:r>
              <a:rPr lang="zh-CN" altLang="en-US" sz="3200" b="1" spc="150" dirty="0">
                <a:latin typeface="Arial" panose="020B0604020202090204" pitchFamily="34" charset="0"/>
                <a:ea typeface="微软雅黑" pitchFamily="34" charset="-122"/>
              </a:rPr>
              <a:t>：</a:t>
            </a:r>
            <a:endParaRPr lang="en-US" altLang="zh-CN" sz="3200" b="1" spc="150" dirty="0">
              <a:latin typeface="Arial" panose="020B0604020202090204" pitchFamily="34" charset="0"/>
              <a:ea typeface="微软雅黑" pitchFamily="34" charset="-122"/>
            </a:endParaRPr>
          </a:p>
          <a:p>
            <a:pPr marL="285750" lvl="0" indent="0" algn="l">
              <a:lnSpc>
                <a:spcPct val="170000"/>
              </a:lnSpc>
              <a:spcBef>
                <a:spcPts val="0"/>
              </a:spcBef>
              <a:spcAft>
                <a:spcPts val="400"/>
              </a:spcAft>
              <a:buClr>
                <a:srgbClr val="000000"/>
              </a:buClr>
              <a:buSzPct val="100000"/>
              <a:buFont typeface="Wingdings" panose="05000000000000000000" charset="0"/>
              <a:buNone/>
            </a:pPr>
            <a:r>
              <a:rPr lang="en-US" altLang="zh-CN" sz="2000" b="1" spc="150" dirty="0">
                <a:latin typeface="Arial" panose="020B0604020202090204" pitchFamily="34" charset="0"/>
                <a:ea typeface="微软雅黑" pitchFamily="34" charset="-122"/>
              </a:rPr>
              <a:t>1.</a:t>
            </a:r>
            <a:r>
              <a:rPr lang="zh-CN" altLang="en-US" sz="2000" b="1" spc="150" dirty="0">
                <a:latin typeface="Arial" panose="020B0604020202090204" pitchFamily="34" charset="0"/>
                <a:ea typeface="微软雅黑" pitchFamily="34" charset="-122"/>
              </a:rPr>
              <a:t>资产总额</a:t>
            </a:r>
            <a:r>
              <a:rPr lang="zh-CN" altLang="en-US" sz="2000" spc="150" dirty="0">
                <a:latin typeface="Arial" panose="020B0604020202090204" pitchFamily="34" charset="0"/>
                <a:ea typeface="微软雅黑" pitchFamily="34" charset="-122"/>
              </a:rPr>
              <a:t>：单位为</a:t>
            </a:r>
            <a:r>
              <a:rPr lang="en-US" altLang="zh-CN" sz="2000" spc="150" dirty="0">
                <a:latin typeface="Arial" panose="020B0604020202090204" pitchFamily="34" charset="0"/>
                <a:ea typeface="微软雅黑" pitchFamily="34" charset="-122"/>
              </a:rPr>
              <a:t>“</a:t>
            </a:r>
            <a:r>
              <a:rPr lang="zh-CN" altLang="en-US" sz="2000" spc="150" dirty="0">
                <a:latin typeface="Arial" panose="020B0604020202090204" pitchFamily="34" charset="0"/>
                <a:ea typeface="微软雅黑" pitchFamily="34" charset="-122"/>
              </a:rPr>
              <a:t>万元</a:t>
            </a:r>
            <a:r>
              <a:rPr lang="en-US" altLang="zh-CN" sz="2000" spc="150" dirty="0">
                <a:latin typeface="Arial" panose="020B0604020202090204" pitchFamily="34" charset="0"/>
                <a:ea typeface="微软雅黑" pitchFamily="34" charset="-122"/>
              </a:rPr>
              <a:t>”</a:t>
            </a:r>
            <a:r>
              <a:rPr lang="zh-CN" altLang="en-US" sz="2000" spc="150" dirty="0">
                <a:latin typeface="Arial" panose="020B0604020202090204" pitchFamily="34" charset="0"/>
                <a:ea typeface="微软雅黑" pitchFamily="34" charset="-122"/>
              </a:rPr>
              <a:t>，且应根据全年季度平均值填报。季度平均值</a:t>
            </a:r>
            <a:r>
              <a:rPr lang="en-US" altLang="zh-CN" sz="2000" spc="150" dirty="0">
                <a:latin typeface="Arial" panose="020B0604020202090204" pitchFamily="34" charset="0"/>
                <a:ea typeface="微软雅黑" pitchFamily="34" charset="-122"/>
              </a:rPr>
              <a:t>=</a:t>
            </a:r>
            <a:r>
              <a:rPr lang="zh-CN" altLang="en-US" sz="2000" spc="150" dirty="0">
                <a:latin typeface="Arial" panose="020B0604020202090204" pitchFamily="34" charset="0"/>
                <a:ea typeface="微软雅黑" pitchFamily="34" charset="-122"/>
              </a:rPr>
              <a:t>（季初值</a:t>
            </a:r>
            <a:r>
              <a:rPr lang="en-US" altLang="zh-CN" sz="2000" spc="150" dirty="0">
                <a:latin typeface="Arial" panose="020B0604020202090204" pitchFamily="34" charset="0"/>
                <a:ea typeface="微软雅黑" pitchFamily="34" charset="-122"/>
              </a:rPr>
              <a:t>+</a:t>
            </a:r>
            <a:r>
              <a:rPr lang="zh-CN" altLang="en-US" sz="2000" spc="150" dirty="0">
                <a:latin typeface="Arial" panose="020B0604020202090204" pitchFamily="34" charset="0"/>
                <a:ea typeface="微软雅黑" pitchFamily="34" charset="-122"/>
              </a:rPr>
              <a:t>季末值）</a:t>
            </a:r>
            <a:r>
              <a:rPr lang="en-US" altLang="zh-CN" sz="2000" spc="150" dirty="0">
                <a:latin typeface="Arial" panose="020B0604020202090204" pitchFamily="34" charset="0"/>
                <a:ea typeface="微软雅黑" pitchFamily="34" charset="-122"/>
              </a:rPr>
              <a:t>/2</a:t>
            </a:r>
            <a:r>
              <a:rPr lang="zh-CN" altLang="en-US" sz="2000" spc="150" dirty="0">
                <a:latin typeface="Arial" panose="020B0604020202090204" pitchFamily="34" charset="0"/>
                <a:ea typeface="微软雅黑" pitchFamily="34" charset="-122"/>
              </a:rPr>
              <a:t>，全年季度平均值</a:t>
            </a:r>
            <a:r>
              <a:rPr lang="en-US" altLang="zh-CN" sz="2000" spc="150" dirty="0">
                <a:latin typeface="Arial" panose="020B0604020202090204" pitchFamily="34" charset="0"/>
                <a:ea typeface="微软雅黑" pitchFamily="34" charset="-122"/>
              </a:rPr>
              <a:t>=</a:t>
            </a:r>
            <a:r>
              <a:rPr lang="zh-CN" altLang="en-US" sz="2000" spc="150" dirty="0">
                <a:latin typeface="Arial" panose="020B0604020202090204" pitchFamily="34" charset="0"/>
                <a:ea typeface="微软雅黑" pitchFamily="34" charset="-122"/>
              </a:rPr>
              <a:t>全年各季度平均值</a:t>
            </a:r>
            <a:r>
              <a:rPr lang="zh-CN" altLang="en-US" sz="2000" spc="150" dirty="0">
                <a:latin typeface="Arial" panose="020B0604020202090204" pitchFamily="34" charset="0"/>
                <a:ea typeface="微软雅黑" pitchFamily="34" charset="-122"/>
                <a:sym typeface="+mn-ea"/>
              </a:rPr>
              <a:t>）</a:t>
            </a:r>
            <a:r>
              <a:rPr lang="en-US" altLang="zh-CN" sz="2000" spc="150" dirty="0">
                <a:latin typeface="Arial" panose="020B0604020202090204" pitchFamily="34" charset="0"/>
                <a:ea typeface="微软雅黑" pitchFamily="34" charset="-122"/>
              </a:rPr>
              <a:t>/4</a:t>
            </a:r>
            <a:r>
              <a:rPr lang="zh-CN" altLang="en-US" sz="2000" spc="150" dirty="0">
                <a:latin typeface="Arial" panose="020B0604020202090204" pitchFamily="34" charset="0"/>
                <a:ea typeface="微软雅黑" pitchFamily="34" charset="-122"/>
              </a:rPr>
              <a:t>。</a:t>
            </a:r>
            <a:endParaRPr lang="zh-CN" altLang="en-US" sz="2000" spc="150" dirty="0">
              <a:latin typeface="Arial" panose="020B0604020202090204" pitchFamily="34" charset="0"/>
              <a:ea typeface="微软雅黑" pitchFamily="34" charset="-122"/>
            </a:endParaRPr>
          </a:p>
          <a:p>
            <a:pPr marL="285750" lvl="0" indent="0" algn="l">
              <a:lnSpc>
                <a:spcPct val="170000"/>
              </a:lnSpc>
              <a:spcBef>
                <a:spcPts val="0"/>
              </a:spcBef>
              <a:spcAft>
                <a:spcPts val="400"/>
              </a:spcAft>
              <a:buClr>
                <a:srgbClr val="000000"/>
              </a:buClr>
              <a:buSzPct val="100000"/>
              <a:buFont typeface="Wingdings" panose="05000000000000000000" charset="0"/>
              <a:buNone/>
            </a:pPr>
            <a:r>
              <a:rPr lang="en-US" altLang="zh-CN" sz="2000" b="1" spc="150" dirty="0">
                <a:latin typeface="Arial" panose="020B0604020202090204" pitchFamily="34" charset="0"/>
                <a:ea typeface="微软雅黑" pitchFamily="34" charset="-122"/>
              </a:rPr>
              <a:t>2.</a:t>
            </a:r>
            <a:r>
              <a:rPr lang="zh-CN" altLang="en-US" sz="2000" b="1" spc="150" dirty="0">
                <a:latin typeface="Arial" panose="020B0604020202090204" pitchFamily="34" charset="0"/>
                <a:ea typeface="微软雅黑" pitchFamily="34" charset="-122"/>
              </a:rPr>
              <a:t>从业人数</a:t>
            </a:r>
            <a:r>
              <a:rPr lang="zh-CN" altLang="en-US" sz="2000" spc="150" dirty="0">
                <a:latin typeface="Arial" panose="020B0604020202090204" pitchFamily="34" charset="0"/>
                <a:ea typeface="微软雅黑" pitchFamily="34" charset="-122"/>
              </a:rPr>
              <a:t>：根据全年平均从业人数，从业人数是指与企业建立劳动关系的职工人数和企业接受的劳务派遣用工人数之和。</a:t>
            </a:r>
            <a:endParaRPr lang="zh-CN" altLang="en-US" sz="2000" spc="150" dirty="0">
              <a:latin typeface="Arial" panose="020B0604020202090204" pitchFamily="34" charset="0"/>
              <a:ea typeface="微软雅黑" pitchFamily="34" charset="-122"/>
            </a:endParaRPr>
          </a:p>
          <a:p>
            <a:pPr marL="285750" lvl="0" indent="0" algn="l">
              <a:lnSpc>
                <a:spcPct val="170000"/>
              </a:lnSpc>
              <a:spcBef>
                <a:spcPts val="0"/>
              </a:spcBef>
              <a:spcAft>
                <a:spcPts val="400"/>
              </a:spcAft>
              <a:buClr>
                <a:srgbClr val="000000"/>
              </a:buClr>
              <a:buSzPct val="100000"/>
              <a:buFont typeface="Wingdings" panose="05000000000000000000" charset="0"/>
              <a:buNone/>
            </a:pPr>
            <a:r>
              <a:rPr lang="en-US" altLang="zh-CN" sz="2000" b="1" spc="150" dirty="0">
                <a:latin typeface="Arial" panose="020B0604020202090204" pitchFamily="34" charset="0"/>
                <a:ea typeface="微软雅黑" pitchFamily="34" charset="-122"/>
              </a:rPr>
              <a:t>3.</a:t>
            </a:r>
            <a:r>
              <a:rPr lang="zh-CN" altLang="en-US" sz="2000" b="1" spc="150" dirty="0">
                <a:latin typeface="Arial" panose="020B0604020202090204" pitchFamily="34" charset="0"/>
                <a:ea typeface="微软雅黑" pitchFamily="34" charset="-122"/>
              </a:rPr>
              <a:t>高新技术企业、科技中小企业证书编号</a:t>
            </a:r>
            <a:r>
              <a:rPr lang="zh-CN" altLang="en-US" sz="2000" spc="150" dirty="0">
                <a:latin typeface="Arial" panose="020B0604020202090204" pitchFamily="34" charset="0"/>
                <a:ea typeface="微软雅黑" pitchFamily="34" charset="-122"/>
              </a:rPr>
              <a:t>应准确填写。</a:t>
            </a:r>
            <a:endParaRPr lang="zh-CN" altLang="en-US" sz="2000" spc="150" dirty="0">
              <a:latin typeface="Arial" panose="020B0604020202090204" pitchFamily="34" charset="0"/>
              <a:ea typeface="微软雅黑" pitchFamily="34" charset="-122"/>
            </a:endParaRPr>
          </a:p>
          <a:p>
            <a:pPr marL="285750" lvl="0" indent="0" algn="l">
              <a:lnSpc>
                <a:spcPct val="120000"/>
              </a:lnSpc>
              <a:spcBef>
                <a:spcPts val="0"/>
              </a:spcBef>
              <a:spcAft>
                <a:spcPts val="400"/>
              </a:spcAft>
              <a:buClr>
                <a:srgbClr val="000000"/>
              </a:buClr>
              <a:buSzPct val="100000"/>
              <a:buFont typeface="Wingdings" panose="05000000000000000000" charset="0"/>
              <a:buNone/>
            </a:pPr>
            <a:endParaRPr lang="zh-CN" altLang="en-US" sz="2000" spc="150" dirty="0">
              <a:latin typeface="Arial" panose="020B0604020202090204" pitchFamily="34" charset="0"/>
              <a:ea typeface="微软雅黑" pitchFamily="34" charset="-122"/>
            </a:endParaRPr>
          </a:p>
        </p:txBody>
      </p:sp>
      <p:pic>
        <p:nvPicPr>
          <p:cNvPr id="11" name="图片 10"/>
          <p:cNvPicPr>
            <a:picLocks noChangeAspect="1"/>
          </p:cNvPicPr>
          <p:nvPr/>
        </p:nvPicPr>
        <p:blipFill>
          <a:blip r:embed="rId2"/>
          <a:stretch>
            <a:fillRect/>
          </a:stretch>
        </p:blipFill>
        <p:spPr>
          <a:xfrm>
            <a:off x="407606" y="549725"/>
            <a:ext cx="6167426" cy="6226472"/>
          </a:xfrm>
          <a:prstGeom prst="rect">
            <a:avLst/>
          </a:prstGeom>
        </p:spPr>
      </p:pic>
    </p:spTree>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1"/>
            </p:custDataLst>
          </p:nvPr>
        </p:nvSpPr>
        <p:spPr>
          <a:xfrm>
            <a:off x="1487573" y="2709658"/>
            <a:ext cx="8752107" cy="1535825"/>
          </a:xfrm>
          <a:prstGeom prst="rect">
            <a:avLst/>
          </a:prstGeom>
          <a:noFill/>
          <a:ln w="3175">
            <a:noFill/>
            <a:prstDash val="dash"/>
          </a:ln>
        </p:spPr>
        <p:txBody>
          <a:bodyPr wrap="square" lIns="63490" tIns="25396" rIns="63490" bIns="25396"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rPr>
              <a:t>二、《资产折旧、摊销及纳税调整</a:t>
            </a:r>
            <a:endPar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endParaRPr>
          </a:p>
          <a:p>
            <a:pPr marL="0" lvl="0" indent="0" algn="ctr" fontAlgn="auto">
              <a:lnSpc>
                <a:spcPct val="120000"/>
              </a:lnSpc>
              <a:spcBef>
                <a:spcPts val="0"/>
              </a:spcBef>
              <a:spcAft>
                <a:spcPts val="800"/>
              </a:spcAft>
              <a:buSzPct val="100000"/>
              <a:buNone/>
            </a:pPr>
            <a:r>
              <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rPr>
              <a:t>明细表》（A105080）</a:t>
            </a:r>
            <a:endPar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endParaRPr>
          </a:p>
        </p:txBody>
      </p:sp>
      <p:sp>
        <p:nvSpPr>
          <p:cNvPr id="3" name="文本框 2"/>
          <p:cNvSpPr txBox="1"/>
          <p:nvPr>
            <p:custDataLst>
              <p:tags r:id="rId2"/>
            </p:custDataLst>
          </p:nvPr>
        </p:nvSpPr>
        <p:spPr>
          <a:xfrm>
            <a:off x="839974" y="550259"/>
            <a:ext cx="7618809" cy="752635"/>
          </a:xfrm>
          <a:prstGeom prst="rect">
            <a:avLst/>
          </a:prstGeom>
          <a:noFill/>
        </p:spPr>
        <p:txBody>
          <a:bodyPr wrap="square" lIns="63490" tIns="25396" rIns="63490" bIns="25396" rtlCol="0" anchor="b" anchorCtr="0">
            <a:normAutofit/>
          </a:bodyPr>
          <a:lstStyle/>
          <a:p>
            <a:pPr marL="0" indent="0" algn="l">
              <a:lnSpc>
                <a:spcPct val="100000"/>
              </a:lnSpc>
              <a:spcBef>
                <a:spcPts val="0"/>
              </a:spcBef>
              <a:spcAft>
                <a:spcPts val="0"/>
              </a:spcAft>
              <a:buSzPct val="100000"/>
              <a:buNone/>
            </a:pPr>
            <a:r>
              <a:rPr sz="4200" b="1" spc="2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rPr>
              <a:t>重点表单填报详解</a:t>
            </a:r>
            <a:endParaRPr sz="4200" b="1" spc="2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endParaRPr>
          </a:p>
        </p:txBody>
      </p:sp>
    </p:spTree>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51729" y="45614"/>
            <a:ext cx="5729345" cy="6708997"/>
            <a:chOff x="1323" y="70"/>
            <a:chExt cx="9782" cy="11347"/>
          </a:xfrm>
        </p:grpSpPr>
        <p:pic>
          <p:nvPicPr>
            <p:cNvPr id="3" name="图片 2"/>
            <p:cNvPicPr>
              <a:picLocks noChangeAspect="1"/>
            </p:cNvPicPr>
            <p:nvPr/>
          </p:nvPicPr>
          <p:blipFill>
            <a:blip r:embed="rId1"/>
            <a:stretch>
              <a:fillRect/>
            </a:stretch>
          </p:blipFill>
          <p:spPr>
            <a:xfrm>
              <a:off x="1323" y="70"/>
              <a:ext cx="9781" cy="6045"/>
            </a:xfrm>
            <a:prstGeom prst="rect">
              <a:avLst/>
            </a:prstGeom>
          </p:spPr>
        </p:pic>
        <p:pic>
          <p:nvPicPr>
            <p:cNvPr id="4" name="图片 3"/>
            <p:cNvPicPr>
              <a:picLocks noChangeAspect="1"/>
            </p:cNvPicPr>
            <p:nvPr/>
          </p:nvPicPr>
          <p:blipFill>
            <a:blip r:embed="rId2"/>
            <a:stretch>
              <a:fillRect/>
            </a:stretch>
          </p:blipFill>
          <p:spPr>
            <a:xfrm>
              <a:off x="1323" y="6115"/>
              <a:ext cx="9782" cy="5302"/>
            </a:xfrm>
            <a:prstGeom prst="rect">
              <a:avLst/>
            </a:prstGeom>
          </p:spPr>
        </p:pic>
      </p:grpSp>
      <p:sp>
        <p:nvSpPr>
          <p:cNvPr id="7" name="矩形 6"/>
          <p:cNvSpPr/>
          <p:nvPr>
            <p:custDataLst>
              <p:tags r:id="rId3"/>
            </p:custDataLst>
          </p:nvPr>
        </p:nvSpPr>
        <p:spPr>
          <a:xfrm>
            <a:off x="6503289" y="623374"/>
            <a:ext cx="5660775" cy="3932575"/>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0" algn="l">
              <a:lnSpc>
                <a:spcPct val="250000"/>
              </a:lnSpc>
              <a:spcBef>
                <a:spcPts val="0"/>
              </a:spcBef>
              <a:spcAft>
                <a:spcPts val="400"/>
              </a:spcAft>
              <a:buClr>
                <a:srgbClr val="000000"/>
              </a:buClr>
              <a:buSzPct val="100000"/>
              <a:buFont typeface="Wingdings" panose="05000000000000000000" charset="0"/>
              <a:buNone/>
            </a:pPr>
            <a:r>
              <a:rPr lang="zh-CN" altLang="en-US" sz="1400" b="1" spc="150" dirty="0">
                <a:latin typeface="Arial" panose="020B0604020202090204" pitchFamily="34" charset="0"/>
                <a:ea typeface="微软雅黑" pitchFamily="34" charset="-122"/>
              </a:rPr>
              <a:t>本表格式无调整</a:t>
            </a:r>
            <a:r>
              <a:rPr lang="zh-CN" altLang="en-US" sz="1400" spc="150" dirty="0">
                <a:latin typeface="Arial" panose="020B0604020202090204" pitchFamily="34" charset="0"/>
                <a:ea typeface="微软雅黑" pitchFamily="34" charset="-122"/>
              </a:rPr>
              <a:t>，但部分表格栏次对应的税收政策已到期</a:t>
            </a:r>
            <a:r>
              <a:rPr lang="zh-CN" altLang="en-US" sz="1200" spc="150" dirty="0">
                <a:latin typeface="Arial" panose="020B0604020202090204" pitchFamily="34" charset="0"/>
                <a:ea typeface="微软雅黑" pitchFamily="34" charset="-122"/>
              </a:rPr>
              <a:t>：</a:t>
            </a:r>
            <a:endParaRPr lang="zh-CN" altLang="en-US" sz="1200" spc="150" dirty="0">
              <a:latin typeface="Arial" panose="020B0604020202090204" pitchFamily="34" charset="0"/>
              <a:ea typeface="微软雅黑" pitchFamily="34" charset="-122"/>
            </a:endParaRPr>
          </a:p>
          <a:p>
            <a:pPr marL="628650" lvl="0" indent="-342900" algn="l">
              <a:lnSpc>
                <a:spcPct val="250000"/>
              </a:lnSpc>
              <a:spcBef>
                <a:spcPts val="0"/>
              </a:spcBef>
              <a:spcAft>
                <a:spcPts val="400"/>
              </a:spcAft>
              <a:buClr>
                <a:srgbClr val="000000"/>
              </a:buClr>
              <a:buSzPct val="100000"/>
              <a:buFont typeface="+mj-lt"/>
              <a:buAutoNum type="arabicPeriod"/>
            </a:pPr>
            <a:r>
              <a:rPr lang="zh-CN" altLang="en-US" sz="1200" spc="150" dirty="0">
                <a:latin typeface="Arial" panose="020B0604020202090204" pitchFamily="34" charset="0"/>
                <a:ea typeface="微软雅黑" pitchFamily="34" charset="-122"/>
              </a:rPr>
              <a:t>《财政部 税务总局公告关于中小微企业设备器具所得税税前扣除有关政策的公告》（2022年第12号）， 对应表格</a:t>
            </a:r>
            <a:r>
              <a:rPr lang="en-US" altLang="zh-CN" sz="1200" spc="150" dirty="0">
                <a:latin typeface="Arial" panose="020B0604020202090204" pitchFamily="34" charset="0"/>
                <a:ea typeface="微软雅黑" pitchFamily="34" charset="-122"/>
              </a:rPr>
              <a:t>12.1</a:t>
            </a:r>
            <a:r>
              <a:rPr lang="zh-CN" altLang="en-US" sz="1200" spc="150" dirty="0">
                <a:latin typeface="Arial" panose="020B0604020202090204" pitchFamily="34" charset="0"/>
                <a:ea typeface="微软雅黑" pitchFamily="34" charset="-122"/>
              </a:rPr>
              <a:t>行至</a:t>
            </a:r>
            <a:r>
              <a:rPr lang="en-US" altLang="zh-CN" sz="1200" spc="150" dirty="0">
                <a:latin typeface="Arial" panose="020B0604020202090204" pitchFamily="34" charset="0"/>
                <a:ea typeface="微软雅黑" pitchFamily="34" charset="-122"/>
              </a:rPr>
              <a:t>12.3</a:t>
            </a:r>
            <a:r>
              <a:rPr lang="zh-CN" altLang="en-US" sz="1200" spc="150" dirty="0">
                <a:latin typeface="Arial" panose="020B0604020202090204" pitchFamily="34" charset="0"/>
                <a:ea typeface="微软雅黑" pitchFamily="34" charset="-122"/>
              </a:rPr>
              <a:t>行。</a:t>
            </a:r>
            <a:endParaRPr lang="zh-CN" altLang="en-US" sz="1200" spc="150" dirty="0">
              <a:latin typeface="Arial" panose="020B0604020202090204" pitchFamily="34" charset="0"/>
              <a:ea typeface="微软雅黑" pitchFamily="34" charset="-122"/>
            </a:endParaRPr>
          </a:p>
          <a:p>
            <a:pPr marL="628650" lvl="0" indent="-342900" algn="l">
              <a:lnSpc>
                <a:spcPct val="250000"/>
              </a:lnSpc>
              <a:spcBef>
                <a:spcPts val="0"/>
              </a:spcBef>
              <a:spcAft>
                <a:spcPts val="400"/>
              </a:spcAft>
              <a:buClr>
                <a:srgbClr val="000000"/>
              </a:buClr>
              <a:buSzPct val="100000"/>
              <a:buFont typeface="+mj-lt"/>
              <a:buAutoNum type="arabicPeriod"/>
            </a:pPr>
            <a:r>
              <a:rPr lang="zh-CN" altLang="en-US" sz="1200" spc="150" dirty="0">
                <a:latin typeface="Arial" panose="020B0604020202090204" pitchFamily="34" charset="0"/>
                <a:ea typeface="微软雅黑" pitchFamily="34" charset="-122"/>
              </a:rPr>
              <a:t>《财政部 税务总局 科技部关于加大支持科技创新税前扣除力度的公告》（2022年第28号），对应表格</a:t>
            </a:r>
            <a:r>
              <a:rPr lang="en-US" altLang="zh-CN" sz="1200" spc="150" dirty="0">
                <a:latin typeface="Arial" panose="020B0604020202090204" pitchFamily="34" charset="0"/>
                <a:ea typeface="微软雅黑" pitchFamily="34" charset="-122"/>
              </a:rPr>
              <a:t>11.1</a:t>
            </a:r>
            <a:r>
              <a:rPr lang="zh-CN" altLang="en-US" sz="1200" spc="150" dirty="0">
                <a:latin typeface="Arial" panose="020B0604020202090204" pitchFamily="34" charset="0"/>
                <a:ea typeface="微软雅黑" pitchFamily="34" charset="-122"/>
              </a:rPr>
              <a:t>行和</a:t>
            </a:r>
            <a:r>
              <a:rPr lang="en-US" altLang="zh-CN" sz="1200" spc="150" dirty="0">
                <a:latin typeface="Arial" panose="020B0604020202090204" pitchFamily="34" charset="0"/>
                <a:ea typeface="微软雅黑" pitchFamily="34" charset="-122"/>
              </a:rPr>
              <a:t>12.4</a:t>
            </a:r>
            <a:r>
              <a:rPr lang="zh-CN" altLang="en-US" sz="1200" spc="150" dirty="0">
                <a:latin typeface="Arial" panose="020B0604020202090204" pitchFamily="34" charset="0"/>
                <a:ea typeface="微软雅黑" pitchFamily="34" charset="-122"/>
              </a:rPr>
              <a:t>行。</a:t>
            </a:r>
            <a:endParaRPr lang="zh-CN" altLang="en-US" sz="1200" spc="150" dirty="0">
              <a:latin typeface="Arial" panose="020B0604020202090204" pitchFamily="34" charset="0"/>
              <a:ea typeface="微软雅黑" pitchFamily="34" charset="-122"/>
            </a:endParaRPr>
          </a:p>
          <a:p>
            <a:pPr marL="285750" lvl="0" indent="0" algn="l">
              <a:lnSpc>
                <a:spcPct val="250000"/>
              </a:lnSpc>
              <a:spcBef>
                <a:spcPts val="0"/>
              </a:spcBef>
              <a:spcAft>
                <a:spcPts val="400"/>
              </a:spcAft>
              <a:buClr>
                <a:srgbClr val="000000"/>
              </a:buClr>
              <a:buSzPct val="100000"/>
              <a:buFont typeface="+mj-lt"/>
              <a:buNone/>
            </a:pPr>
            <a:r>
              <a:rPr lang="zh-CN" altLang="en-US" sz="1200" spc="150" dirty="0">
                <a:latin typeface="Arial" panose="020B0604020202090204" pitchFamily="34" charset="0"/>
                <a:ea typeface="微软雅黑" pitchFamily="34" charset="-122"/>
              </a:rPr>
              <a:t>相应申报表栏次均已置灰无法填写。</a:t>
            </a:r>
            <a:endParaRPr lang="zh-CN" altLang="en-US" sz="1200" spc="150" dirty="0">
              <a:latin typeface="Arial" panose="020B0604020202090204" pitchFamily="34" charset="0"/>
              <a:ea typeface="微软雅黑" pitchFamily="34" charset="-122"/>
            </a:endParaRPr>
          </a:p>
        </p:txBody>
      </p:sp>
      <p:sp>
        <p:nvSpPr>
          <p:cNvPr id="8" name="矩形 7"/>
          <p:cNvSpPr/>
          <p:nvPr/>
        </p:nvSpPr>
        <p:spPr>
          <a:xfrm>
            <a:off x="1128219" y="4316591"/>
            <a:ext cx="4810643" cy="1069808"/>
          </a:xfrm>
          <a:prstGeom prst="rect">
            <a:avLst/>
          </a:prstGeom>
          <a:noFill/>
          <a:ln w="3810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1" name="矩形 10"/>
          <p:cNvSpPr/>
          <p:nvPr/>
        </p:nvSpPr>
        <p:spPr>
          <a:xfrm>
            <a:off x="1127584" y="3808036"/>
            <a:ext cx="4811913" cy="269198"/>
          </a:xfrm>
          <a:prstGeom prst="rect">
            <a:avLst/>
          </a:prstGeom>
          <a:noFill/>
          <a:ln w="3810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4107" y="262115"/>
            <a:ext cx="11171079" cy="559348"/>
          </a:xfrm>
        </p:spPr>
        <p:txBody>
          <a:bodyPr>
            <a:normAutofit fontScale="90000"/>
          </a:bodyPr>
          <a:lstStyle/>
          <a:p>
            <a:r>
              <a:rPr lang="zh-CN" altLang="en-US" dirty="0">
                <a:latin typeface="黑体" charset="-122"/>
                <a:ea typeface="黑体" charset="-122"/>
              </a:rPr>
              <a:t>《资产折旧、摊销及纳税调整明细表》（A105080）</a:t>
            </a:r>
            <a:endParaRPr lang="zh-CN" altLang="en-US" dirty="0">
              <a:latin typeface="黑体" charset="-122"/>
              <a:ea typeface="黑体" charset="-122"/>
            </a:endParaRPr>
          </a:p>
        </p:txBody>
      </p:sp>
      <p:sp>
        <p:nvSpPr>
          <p:cNvPr id="5" name="矩形 4"/>
          <p:cNvSpPr/>
          <p:nvPr>
            <p:custDataLst>
              <p:tags r:id="rId1"/>
            </p:custDataLst>
          </p:nvPr>
        </p:nvSpPr>
        <p:spPr>
          <a:xfrm>
            <a:off x="408241" y="1413825"/>
            <a:ext cx="10975530" cy="4810643"/>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lvl="0" indent="-285750" algn="l">
              <a:lnSpc>
                <a:spcPct val="200000"/>
              </a:lnSpc>
              <a:spcBef>
                <a:spcPts val="0"/>
              </a:spcBef>
              <a:spcAft>
                <a:spcPts val="400"/>
              </a:spcAft>
              <a:buClr>
                <a:srgbClr val="000000"/>
              </a:buClr>
              <a:buSzPct val="100000"/>
              <a:buFont typeface="Wingdings" panose="05000000000000000000" charset="0"/>
              <a:buChar char="Ø"/>
            </a:pPr>
            <a:r>
              <a:rPr lang="zh-CN" altLang="en-US" sz="2400" b="1" spc="150" dirty="0">
                <a:effectLst>
                  <a:outerShdw blurRad="38100" dist="38100" dir="2700000" algn="tl">
                    <a:srgbClr val="000000">
                      <a:alpha val="43137"/>
                    </a:srgbClr>
                  </a:outerShdw>
                </a:effectLst>
                <a:latin typeface="Arial" panose="020B0604020202090204" pitchFamily="34" charset="0"/>
                <a:ea typeface="微软雅黑" pitchFamily="34" charset="-122"/>
                <a:sym typeface="+mn-ea"/>
              </a:rPr>
              <a:t>填报注意事项</a:t>
            </a:r>
            <a:r>
              <a:rPr lang="zh-CN" altLang="en-US" spc="150" dirty="0">
                <a:latin typeface="Arial" panose="020B0604020202090204" pitchFamily="34" charset="0"/>
                <a:ea typeface="微软雅黑" pitchFamily="34" charset="-122"/>
              </a:rPr>
              <a:t>：</a:t>
            </a:r>
            <a:endParaRPr lang="zh-CN" altLang="en-US" spc="150" dirty="0">
              <a:latin typeface="Arial" panose="020B0604020202090204" pitchFamily="34" charset="0"/>
              <a:ea typeface="微软雅黑" pitchFamily="34" charset="-122"/>
            </a:endParaRPr>
          </a:p>
          <a:p>
            <a:pPr marL="285750" lvl="0" indent="0" algn="l">
              <a:lnSpc>
                <a:spcPct val="200000"/>
              </a:lnSpc>
              <a:spcBef>
                <a:spcPts val="0"/>
              </a:spcBef>
              <a:spcAft>
                <a:spcPts val="400"/>
              </a:spcAft>
              <a:buClr>
                <a:srgbClr val="000000"/>
              </a:buClr>
              <a:buSzPct val="100000"/>
              <a:buFont typeface="Wingdings" panose="05000000000000000000" charset="0"/>
              <a:buNone/>
            </a:pPr>
            <a:r>
              <a:rPr lang="en-US" altLang="zh-CN" spc="150" dirty="0">
                <a:latin typeface="Arial" panose="020B0604020202090204" pitchFamily="34" charset="0"/>
                <a:ea typeface="微软雅黑" pitchFamily="34" charset="-122"/>
              </a:rPr>
              <a:t>1.</a:t>
            </a:r>
            <a:r>
              <a:rPr lang="zh-CN" altLang="en-US" spc="150" dirty="0">
                <a:latin typeface="Arial" panose="020B0604020202090204" pitchFamily="34" charset="0"/>
                <a:ea typeface="微软雅黑" pitchFamily="34" charset="-122"/>
              </a:rPr>
              <a:t>如果以前</a:t>
            </a:r>
            <a:r>
              <a:rPr lang="zh-CN" altLang="en-US" spc="150" dirty="0">
                <a:latin typeface="Arial" panose="020B0604020202090204" pitchFamily="34" charset="0"/>
                <a:ea typeface="微软雅黑" pitchFamily="34" charset="-122"/>
                <a:sym typeface="+mn-ea"/>
              </a:rPr>
              <a:t>年度</a:t>
            </a:r>
            <a:r>
              <a:rPr lang="zh-CN" altLang="en-US" spc="150" dirty="0">
                <a:latin typeface="Arial" panose="020B0604020202090204" pitchFamily="34" charset="0"/>
                <a:ea typeface="微软雅黑" pitchFamily="34" charset="-122"/>
              </a:rPr>
              <a:t>汇缴享受了固定资产一次性扣除或无形资产一次性摊销优惠政策，请按照税收规定对相应固定资产折旧金额（无形资产摊销金额）进行纳税调增！</a:t>
            </a:r>
            <a:endParaRPr lang="zh-CN" altLang="en-US" spc="150" dirty="0">
              <a:latin typeface="Arial" panose="020B0604020202090204" pitchFamily="34" charset="0"/>
              <a:ea typeface="微软雅黑" pitchFamily="34" charset="-122"/>
            </a:endParaRPr>
          </a:p>
          <a:p>
            <a:pPr marL="285750" lvl="0" indent="0" algn="l">
              <a:lnSpc>
                <a:spcPct val="200000"/>
              </a:lnSpc>
              <a:spcBef>
                <a:spcPts val="0"/>
              </a:spcBef>
              <a:spcAft>
                <a:spcPts val="400"/>
              </a:spcAft>
              <a:buClr>
                <a:srgbClr val="000000"/>
              </a:buClr>
              <a:buSzPct val="100000"/>
              <a:buFont typeface="Wingdings" panose="05000000000000000000" charset="0"/>
              <a:buNone/>
            </a:pPr>
            <a:r>
              <a:rPr lang="en-US" altLang="zh-CN" spc="150" dirty="0">
                <a:latin typeface="Arial" panose="020B0604020202090204" pitchFamily="34" charset="0"/>
                <a:ea typeface="微软雅黑" pitchFamily="34" charset="-122"/>
              </a:rPr>
              <a:t>2.</a:t>
            </a:r>
            <a:r>
              <a:rPr lang="zh-CN" altLang="en-US" spc="150" dirty="0">
                <a:latin typeface="Arial" panose="020B0604020202090204" pitchFamily="34" charset="0"/>
                <a:ea typeface="微软雅黑" pitchFamily="34" charset="-122"/>
              </a:rPr>
              <a:t>在中央财经委会议、政府工作报告接连部署后，国务院印发的《推动大规模设备更新和消费品以旧换新行动方案》对外公布，会有更多企业发生新购进资产设备的行为，也</a:t>
            </a:r>
            <a:r>
              <a:rPr lang="zh-CN" altLang="en-US" spc="150" dirty="0">
                <a:latin typeface="Arial" panose="020B0604020202090204" pitchFamily="34" charset="0"/>
                <a:ea typeface="微软雅黑" pitchFamily="34" charset="-122"/>
                <a:sym typeface="+mn-ea"/>
              </a:rPr>
              <a:t>请合理根据企业经营情况选择最优的固定资产扣除方式，同时密切留意可能会推出的相关优惠政策。</a:t>
            </a:r>
            <a:endParaRPr lang="zh-CN" altLang="en-US" spc="150" dirty="0">
              <a:latin typeface="Arial" panose="020B0604020202090204" pitchFamily="34" charset="0"/>
              <a:ea typeface="微软雅黑" pitchFamily="34" charset="-122"/>
            </a:endParaRPr>
          </a:p>
          <a:p>
            <a:pPr marL="285750" lvl="0" indent="0" algn="l">
              <a:lnSpc>
                <a:spcPct val="200000"/>
              </a:lnSpc>
              <a:spcBef>
                <a:spcPts val="0"/>
              </a:spcBef>
              <a:spcAft>
                <a:spcPts val="400"/>
              </a:spcAft>
              <a:buClr>
                <a:srgbClr val="000000"/>
              </a:buClr>
              <a:buSzPct val="100000"/>
              <a:buFont typeface="Wingdings" panose="05000000000000000000" charset="0"/>
              <a:buNone/>
            </a:pPr>
            <a:endParaRPr lang="zh-CN" altLang="en-US" spc="150" dirty="0">
              <a:latin typeface="Arial" panose="020B0604020202090204" pitchFamily="34" charset="0"/>
              <a:ea typeface="微软雅黑" pitchFamily="34" charset="-122"/>
            </a:endParaRPr>
          </a:p>
        </p:txBody>
      </p:sp>
    </p:spTree>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1"/>
            </p:custDataLst>
          </p:nvPr>
        </p:nvSpPr>
        <p:spPr>
          <a:xfrm>
            <a:off x="1195518" y="2709658"/>
            <a:ext cx="9568590" cy="1535825"/>
          </a:xfrm>
          <a:prstGeom prst="rect">
            <a:avLst/>
          </a:prstGeom>
          <a:noFill/>
          <a:ln w="3175">
            <a:noFill/>
            <a:prstDash val="dash"/>
          </a:ln>
        </p:spPr>
        <p:txBody>
          <a:bodyPr wrap="square" lIns="63490" tIns="25396" rIns="63490" bIns="2539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rPr>
              <a:t>三、《免税、减计收入及加计扣除优惠明细表》（A107010）</a:t>
            </a:r>
            <a:endPar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endParaRPr>
          </a:p>
        </p:txBody>
      </p:sp>
      <p:sp>
        <p:nvSpPr>
          <p:cNvPr id="3" name="文本框 2"/>
          <p:cNvSpPr txBox="1"/>
          <p:nvPr>
            <p:custDataLst>
              <p:tags r:id="rId2"/>
            </p:custDataLst>
          </p:nvPr>
        </p:nvSpPr>
        <p:spPr>
          <a:xfrm>
            <a:off x="839974" y="550259"/>
            <a:ext cx="7618809" cy="752635"/>
          </a:xfrm>
          <a:prstGeom prst="rect">
            <a:avLst/>
          </a:prstGeom>
          <a:noFill/>
        </p:spPr>
        <p:txBody>
          <a:bodyPr wrap="square" lIns="63490" tIns="25396" rIns="63490" bIns="25396" rtlCol="0" anchor="b" anchorCtr="0">
            <a:normAutofit/>
          </a:bodyPr>
          <a:lstStyle/>
          <a:p>
            <a:pPr marL="0" indent="0" algn="l">
              <a:lnSpc>
                <a:spcPct val="100000"/>
              </a:lnSpc>
              <a:spcBef>
                <a:spcPts val="0"/>
              </a:spcBef>
              <a:spcAft>
                <a:spcPts val="0"/>
              </a:spcAft>
              <a:buSzPct val="100000"/>
              <a:buNone/>
            </a:pPr>
            <a:r>
              <a:rPr sz="4200" b="1" spc="2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sym typeface="+mn-ea"/>
              </a:rPr>
              <a:t>重点表单填报详解</a:t>
            </a:r>
            <a:endParaRPr sz="4200" b="1" spc="2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endParaRPr>
          </a:p>
        </p:txBody>
      </p:sp>
    </p:spTree>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11718" y="189736"/>
            <a:ext cx="4516049" cy="6362976"/>
          </a:xfrm>
          <a:prstGeom prst="rect">
            <a:avLst/>
          </a:prstGeom>
        </p:spPr>
      </p:pic>
      <p:pic>
        <p:nvPicPr>
          <p:cNvPr id="4" name="图片 3"/>
          <p:cNvPicPr>
            <a:picLocks noChangeAspect="1"/>
          </p:cNvPicPr>
          <p:nvPr/>
        </p:nvPicPr>
        <p:blipFill>
          <a:blip r:embed="rId2"/>
          <a:stretch>
            <a:fillRect/>
          </a:stretch>
        </p:blipFill>
        <p:spPr>
          <a:xfrm>
            <a:off x="5950925" y="405603"/>
            <a:ext cx="5066508" cy="2723724"/>
          </a:xfrm>
          <a:prstGeom prst="rect">
            <a:avLst/>
          </a:prstGeom>
        </p:spPr>
      </p:pic>
      <p:sp>
        <p:nvSpPr>
          <p:cNvPr id="6" name="矩形 5"/>
          <p:cNvSpPr/>
          <p:nvPr>
            <p:custDataLst>
              <p:tags r:id="rId3"/>
            </p:custDataLst>
          </p:nvPr>
        </p:nvSpPr>
        <p:spPr>
          <a:xfrm>
            <a:off x="5807437" y="3213134"/>
            <a:ext cx="5516653" cy="22285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0" algn="l">
              <a:lnSpc>
                <a:spcPct val="250000"/>
              </a:lnSpc>
              <a:spcBef>
                <a:spcPts val="0"/>
              </a:spcBef>
              <a:spcAft>
                <a:spcPts val="400"/>
              </a:spcAft>
              <a:buClr>
                <a:srgbClr val="000000"/>
              </a:buClr>
              <a:buSzPct val="100000"/>
              <a:buFont typeface="Wingdings" panose="05000000000000000000" charset="0"/>
              <a:buNone/>
            </a:pPr>
            <a:r>
              <a:rPr lang="zh-CN" altLang="en-US" sz="1400" b="1" spc="150" dirty="0">
                <a:latin typeface="Arial" panose="020B0604020202090204" pitchFamily="34" charset="0"/>
                <a:ea typeface="微软雅黑" pitchFamily="34" charset="-122"/>
              </a:rPr>
              <a:t>本表格式无调整</a:t>
            </a:r>
            <a:r>
              <a:rPr lang="zh-CN" altLang="en-US" sz="1400" spc="150" dirty="0">
                <a:latin typeface="Arial" panose="020B0604020202090204" pitchFamily="34" charset="0"/>
                <a:ea typeface="微软雅黑" pitchFamily="34" charset="-122"/>
              </a:rPr>
              <a:t>，但部分表格栏次对应的税收政策已到期</a:t>
            </a:r>
            <a:r>
              <a:rPr lang="zh-CN" altLang="en-US" sz="1200" spc="150" dirty="0">
                <a:latin typeface="Arial" panose="020B0604020202090204" pitchFamily="34" charset="0"/>
                <a:ea typeface="微软雅黑" pitchFamily="34" charset="-122"/>
              </a:rPr>
              <a:t>：</a:t>
            </a:r>
            <a:endParaRPr lang="zh-CN" altLang="en-US" sz="1200" spc="150" dirty="0">
              <a:latin typeface="Arial" panose="020B0604020202090204" pitchFamily="34" charset="0"/>
              <a:ea typeface="微软雅黑" pitchFamily="34" charset="-122"/>
            </a:endParaRPr>
          </a:p>
          <a:p>
            <a:pPr marL="285750" lvl="0" indent="0" algn="l">
              <a:lnSpc>
                <a:spcPct val="250000"/>
              </a:lnSpc>
              <a:spcBef>
                <a:spcPts val="0"/>
              </a:spcBef>
              <a:spcAft>
                <a:spcPts val="400"/>
              </a:spcAft>
              <a:buClr>
                <a:srgbClr val="000000"/>
              </a:buClr>
              <a:buSzPct val="100000"/>
              <a:buFont typeface="+mj-lt"/>
              <a:buNone/>
            </a:pPr>
            <a:r>
              <a:rPr lang="zh-CN" altLang="en-US" sz="1200" spc="150" dirty="0">
                <a:latin typeface="Arial" panose="020B0604020202090204" pitchFamily="34" charset="0"/>
                <a:ea typeface="微软雅黑" pitchFamily="34" charset="-122"/>
              </a:rPr>
              <a:t>《财政部 税务总局 科技部关于加大支持科技创新税前扣除力度的公告》（2022年第28号），对应表格</a:t>
            </a:r>
            <a:r>
              <a:rPr lang="en-US" altLang="zh-CN" sz="1200" spc="150" dirty="0">
                <a:latin typeface="Arial" panose="020B0604020202090204" pitchFamily="34" charset="0"/>
                <a:ea typeface="微软雅黑" pitchFamily="34" charset="-122"/>
              </a:rPr>
              <a:t>28.1</a:t>
            </a:r>
            <a:r>
              <a:rPr lang="zh-CN" altLang="en-US" sz="1200" spc="150" dirty="0">
                <a:latin typeface="Arial" panose="020B0604020202090204" pitchFamily="34" charset="0"/>
                <a:ea typeface="微软雅黑" pitchFamily="34" charset="-122"/>
              </a:rPr>
              <a:t>行和</a:t>
            </a:r>
            <a:r>
              <a:rPr lang="en-US" altLang="zh-CN" sz="1200" spc="150" dirty="0">
                <a:latin typeface="Arial" panose="020B0604020202090204" pitchFamily="34" charset="0"/>
                <a:ea typeface="微软雅黑" pitchFamily="34" charset="-122"/>
              </a:rPr>
              <a:t>28.2</a:t>
            </a:r>
            <a:r>
              <a:rPr lang="zh-CN" altLang="en-US" sz="1200" spc="150" dirty="0">
                <a:latin typeface="Arial" panose="020B0604020202090204" pitchFamily="34" charset="0"/>
                <a:ea typeface="微软雅黑" pitchFamily="34" charset="-122"/>
              </a:rPr>
              <a:t>行。</a:t>
            </a:r>
            <a:endParaRPr lang="zh-CN" altLang="en-US" sz="1200" spc="150" dirty="0">
              <a:latin typeface="Arial" panose="020B0604020202090204" pitchFamily="34" charset="0"/>
              <a:ea typeface="微软雅黑" pitchFamily="34" charset="-122"/>
            </a:endParaRPr>
          </a:p>
          <a:p>
            <a:pPr marL="285750" lvl="0" indent="0" algn="l">
              <a:lnSpc>
                <a:spcPct val="250000"/>
              </a:lnSpc>
              <a:spcBef>
                <a:spcPts val="0"/>
              </a:spcBef>
              <a:spcAft>
                <a:spcPts val="400"/>
              </a:spcAft>
              <a:buClr>
                <a:srgbClr val="000000"/>
              </a:buClr>
              <a:buSzPct val="100000"/>
              <a:buFont typeface="+mj-lt"/>
              <a:buNone/>
            </a:pPr>
            <a:r>
              <a:rPr lang="zh-CN" altLang="en-US" sz="1200" spc="150" dirty="0">
                <a:latin typeface="Arial" panose="020B0604020202090204" pitchFamily="34" charset="0"/>
                <a:ea typeface="微软雅黑" pitchFamily="34" charset="-122"/>
              </a:rPr>
              <a:t>相应申报表栏次均已置灰无法填写。</a:t>
            </a:r>
            <a:endParaRPr lang="zh-CN" altLang="en-US" sz="1200" spc="150" dirty="0">
              <a:latin typeface="Arial" panose="020B0604020202090204" pitchFamily="34" charset="0"/>
              <a:ea typeface="微软雅黑" pitchFamily="34" charset="-122"/>
            </a:endParaRPr>
          </a:p>
        </p:txBody>
      </p:sp>
      <p:sp>
        <p:nvSpPr>
          <p:cNvPr id="9" name="矩形 8"/>
          <p:cNvSpPr/>
          <p:nvPr/>
        </p:nvSpPr>
        <p:spPr>
          <a:xfrm>
            <a:off x="5950925" y="1485569"/>
            <a:ext cx="5055715" cy="414590"/>
          </a:xfrm>
          <a:prstGeom prst="rect">
            <a:avLst/>
          </a:prstGeom>
          <a:noFill/>
          <a:ln w="3810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4107" y="262115"/>
            <a:ext cx="11171079" cy="559348"/>
          </a:xfrm>
        </p:spPr>
        <p:txBody>
          <a:bodyPr>
            <a:normAutofit fontScale="90000"/>
          </a:bodyPr>
          <a:lstStyle/>
          <a:p>
            <a:r>
              <a:rPr lang="zh-CN" altLang="en-US" dirty="0">
                <a:latin typeface="黑体" charset="-122"/>
                <a:ea typeface="黑体" charset="-122"/>
              </a:rPr>
              <a:t>《免税、减计收入及加计扣除优惠明细表》（A10</a:t>
            </a:r>
            <a:r>
              <a:rPr lang="en-US" altLang="zh-CN" dirty="0">
                <a:latin typeface="黑体" charset="-122"/>
                <a:ea typeface="黑体" charset="-122"/>
              </a:rPr>
              <a:t>7010</a:t>
            </a:r>
            <a:r>
              <a:rPr lang="zh-CN" altLang="en-US" dirty="0">
                <a:latin typeface="黑体" charset="-122"/>
                <a:ea typeface="黑体" charset="-122"/>
              </a:rPr>
              <a:t>）</a:t>
            </a:r>
            <a:endParaRPr lang="zh-CN" altLang="en-US" dirty="0">
              <a:latin typeface="黑体" charset="-122"/>
              <a:ea typeface="黑体" charset="-122"/>
            </a:endParaRPr>
          </a:p>
        </p:txBody>
      </p:sp>
      <p:sp>
        <p:nvSpPr>
          <p:cNvPr id="5" name="矩形 4"/>
          <p:cNvSpPr/>
          <p:nvPr>
            <p:custDataLst>
              <p:tags r:id="rId1"/>
            </p:custDataLst>
          </p:nvPr>
        </p:nvSpPr>
        <p:spPr>
          <a:xfrm>
            <a:off x="408241" y="1197959"/>
            <a:ext cx="10975530" cy="2419607"/>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lvl="0" indent="-285750" algn="l">
              <a:lnSpc>
                <a:spcPct val="200000"/>
              </a:lnSpc>
              <a:spcBef>
                <a:spcPts val="0"/>
              </a:spcBef>
              <a:spcAft>
                <a:spcPts val="400"/>
              </a:spcAft>
              <a:buClr>
                <a:srgbClr val="000000"/>
              </a:buClr>
              <a:buSzPct val="100000"/>
              <a:buFont typeface="Wingdings" panose="05000000000000000000" charset="0"/>
              <a:buChar char="Ø"/>
            </a:pPr>
            <a:r>
              <a:rPr lang="zh-CN" altLang="en-US" sz="2400" b="1" spc="150" dirty="0">
                <a:effectLst>
                  <a:outerShdw blurRad="38100" dist="38100" dir="2700000" algn="tl">
                    <a:srgbClr val="000000">
                      <a:alpha val="43137"/>
                    </a:srgbClr>
                  </a:outerShdw>
                </a:effectLst>
                <a:latin typeface="Arial" panose="020B0604020202090204" pitchFamily="34" charset="0"/>
                <a:ea typeface="微软雅黑" pitchFamily="34" charset="-122"/>
                <a:sym typeface="+mn-ea"/>
              </a:rPr>
              <a:t>填报注意事项</a:t>
            </a:r>
            <a:r>
              <a:rPr lang="zh-CN" altLang="en-US" spc="150" dirty="0">
                <a:latin typeface="Arial" panose="020B0604020202090204" pitchFamily="34" charset="0"/>
                <a:ea typeface="微软雅黑" pitchFamily="34" charset="-122"/>
              </a:rPr>
              <a:t>：</a:t>
            </a:r>
            <a:endParaRPr lang="zh-CN" altLang="en-US" spc="150" dirty="0">
              <a:latin typeface="Arial" panose="020B0604020202090204" pitchFamily="34" charset="0"/>
              <a:ea typeface="微软雅黑" pitchFamily="34" charset="-122"/>
            </a:endParaRPr>
          </a:p>
          <a:p>
            <a:pPr marL="285750" lvl="0" indent="0" algn="l">
              <a:lnSpc>
                <a:spcPct val="200000"/>
              </a:lnSpc>
              <a:spcBef>
                <a:spcPts val="0"/>
              </a:spcBef>
              <a:spcAft>
                <a:spcPts val="400"/>
              </a:spcAft>
              <a:buClr>
                <a:srgbClr val="000000"/>
              </a:buClr>
              <a:buSzPct val="100000"/>
              <a:buFont typeface="Wingdings" panose="05000000000000000000" charset="0"/>
              <a:buNone/>
            </a:pPr>
            <a:r>
              <a:rPr lang="zh-CN" altLang="en-US" spc="150" dirty="0">
                <a:latin typeface="Arial" panose="020B0604020202090204" pitchFamily="34" charset="0"/>
                <a:ea typeface="微软雅黑" pitchFamily="34" charset="-122"/>
              </a:rPr>
              <a:t>第</a:t>
            </a:r>
            <a:r>
              <a:rPr lang="en-US" altLang="zh-CN" spc="150" dirty="0">
                <a:latin typeface="Arial" panose="020B0604020202090204" pitchFamily="34" charset="0"/>
                <a:ea typeface="微软雅黑" pitchFamily="34" charset="-122"/>
              </a:rPr>
              <a:t>28</a:t>
            </a:r>
            <a:r>
              <a:rPr lang="zh-CN" altLang="en-US" spc="150" dirty="0">
                <a:latin typeface="Arial" panose="020B0604020202090204" pitchFamily="34" charset="0"/>
                <a:ea typeface="微软雅黑" pitchFamily="34" charset="-122"/>
              </a:rPr>
              <a:t>行，如企业填写获得创新性、创意性、突破性产品进行创意设计活动而发生的相关费用加计扣除，需填写加计扣除比例及计算方法，企业根据自身实际情况选择全年</a:t>
            </a:r>
            <a:r>
              <a:rPr lang="en-US" altLang="zh-CN" spc="150" dirty="0">
                <a:latin typeface="Arial" panose="020B0604020202090204" pitchFamily="34" charset="0"/>
                <a:ea typeface="微软雅黑" pitchFamily="34" charset="-122"/>
              </a:rPr>
              <a:t>100%</a:t>
            </a:r>
            <a:r>
              <a:rPr lang="zh-CN" altLang="en-US" spc="150" dirty="0">
                <a:latin typeface="Arial" panose="020B0604020202090204" pitchFamily="34" charset="0"/>
                <a:ea typeface="微软雅黑" pitchFamily="34" charset="-122"/>
              </a:rPr>
              <a:t>或全年</a:t>
            </a:r>
            <a:r>
              <a:rPr lang="en-US" altLang="zh-CN" spc="150" dirty="0">
                <a:latin typeface="Arial" panose="020B0604020202090204" pitchFamily="34" charset="0"/>
                <a:ea typeface="微软雅黑" pitchFamily="34" charset="-122"/>
              </a:rPr>
              <a:t>120%</a:t>
            </a:r>
            <a:r>
              <a:rPr lang="zh-CN" altLang="en-US" spc="150" dirty="0">
                <a:latin typeface="Arial" panose="020B0604020202090204" pitchFamily="34" charset="0"/>
                <a:ea typeface="微软雅黑" pitchFamily="34" charset="-122"/>
              </a:rPr>
              <a:t>（集成电路企业、工业母机企业），其他选项在</a:t>
            </a:r>
            <a:r>
              <a:rPr lang="en-US" altLang="zh-CN" spc="150" dirty="0">
                <a:latin typeface="Arial" panose="020B0604020202090204" pitchFamily="34" charset="0"/>
                <a:ea typeface="微软雅黑" pitchFamily="34" charset="-122"/>
              </a:rPr>
              <a:t>2023</a:t>
            </a:r>
            <a:r>
              <a:rPr lang="zh-CN" altLang="en-US" spc="150" dirty="0">
                <a:latin typeface="Arial" panose="020B0604020202090204" pitchFamily="34" charset="0"/>
                <a:ea typeface="微软雅黑" pitchFamily="34" charset="-122"/>
              </a:rPr>
              <a:t>年度汇缴申报均已不适用。</a:t>
            </a:r>
            <a:endParaRPr lang="zh-CN" altLang="en-US" spc="150" dirty="0">
              <a:latin typeface="Arial" panose="020B0604020202090204" pitchFamily="34" charset="0"/>
              <a:ea typeface="微软雅黑" pitchFamily="34" charset="-122"/>
            </a:endParaRPr>
          </a:p>
        </p:txBody>
      </p:sp>
      <p:pic>
        <p:nvPicPr>
          <p:cNvPr id="2" name="图片 1"/>
          <p:cNvPicPr>
            <a:picLocks noChangeAspect="1"/>
          </p:cNvPicPr>
          <p:nvPr/>
        </p:nvPicPr>
        <p:blipFill>
          <a:blip r:embed="rId2"/>
          <a:stretch>
            <a:fillRect/>
          </a:stretch>
        </p:blipFill>
        <p:spPr>
          <a:xfrm>
            <a:off x="768230" y="3617566"/>
            <a:ext cx="4784612" cy="1200597"/>
          </a:xfrm>
          <a:prstGeom prst="rect">
            <a:avLst/>
          </a:prstGeom>
        </p:spPr>
      </p:pic>
      <p:grpSp>
        <p:nvGrpSpPr>
          <p:cNvPr id="6" name="组合 5"/>
          <p:cNvGrpSpPr/>
          <p:nvPr/>
        </p:nvGrpSpPr>
        <p:grpSpPr>
          <a:xfrm>
            <a:off x="408241" y="4941334"/>
            <a:ext cx="11707570" cy="1329482"/>
            <a:chOff x="643" y="7781"/>
            <a:chExt cx="18440" cy="2094"/>
          </a:xfrm>
        </p:grpSpPr>
        <p:pic>
          <p:nvPicPr>
            <p:cNvPr id="4" name="图片 3"/>
            <p:cNvPicPr>
              <a:picLocks noChangeAspect="1"/>
            </p:cNvPicPr>
            <p:nvPr/>
          </p:nvPicPr>
          <p:blipFill>
            <a:blip r:embed="rId3"/>
            <a:stretch>
              <a:fillRect/>
            </a:stretch>
          </p:blipFill>
          <p:spPr>
            <a:xfrm>
              <a:off x="643" y="7781"/>
              <a:ext cx="18441" cy="2095"/>
            </a:xfrm>
            <a:prstGeom prst="rect">
              <a:avLst/>
            </a:prstGeom>
          </p:spPr>
        </p:pic>
        <p:sp>
          <p:nvSpPr>
            <p:cNvPr id="9" name="矩形 8"/>
            <p:cNvSpPr/>
            <p:nvPr/>
          </p:nvSpPr>
          <p:spPr>
            <a:xfrm>
              <a:off x="13318" y="9255"/>
              <a:ext cx="3466" cy="561"/>
            </a:xfrm>
            <a:prstGeom prst="rect">
              <a:avLst/>
            </a:prstGeom>
            <a:noFill/>
            <a:ln w="3810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spTree>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1"/>
            </p:custDataLst>
          </p:nvPr>
        </p:nvSpPr>
        <p:spPr>
          <a:xfrm>
            <a:off x="1195518" y="2709658"/>
            <a:ext cx="9568590" cy="1535825"/>
          </a:xfrm>
          <a:prstGeom prst="rect">
            <a:avLst/>
          </a:prstGeom>
          <a:noFill/>
          <a:ln w="3175">
            <a:noFill/>
            <a:prstDash val="dash"/>
          </a:ln>
        </p:spPr>
        <p:txBody>
          <a:bodyPr wrap="square" lIns="63490" tIns="25396" rIns="63490" bIns="2539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rPr>
              <a:t>四、《研发费用加计扣除优惠明细表》（A107012）</a:t>
            </a:r>
            <a:endPar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endParaRPr>
          </a:p>
        </p:txBody>
      </p:sp>
      <p:sp>
        <p:nvSpPr>
          <p:cNvPr id="3" name="文本框 2"/>
          <p:cNvSpPr txBox="1"/>
          <p:nvPr>
            <p:custDataLst>
              <p:tags r:id="rId2"/>
            </p:custDataLst>
          </p:nvPr>
        </p:nvSpPr>
        <p:spPr>
          <a:xfrm>
            <a:off x="839974" y="550259"/>
            <a:ext cx="7618809" cy="752635"/>
          </a:xfrm>
          <a:prstGeom prst="rect">
            <a:avLst/>
          </a:prstGeom>
          <a:noFill/>
        </p:spPr>
        <p:txBody>
          <a:bodyPr wrap="square" lIns="63490" tIns="25396" rIns="63490" bIns="25396" rtlCol="0" anchor="b" anchorCtr="0">
            <a:normAutofit/>
          </a:bodyPr>
          <a:lstStyle/>
          <a:p>
            <a:pPr marL="0" indent="0" algn="l">
              <a:lnSpc>
                <a:spcPct val="100000"/>
              </a:lnSpc>
              <a:spcBef>
                <a:spcPts val="0"/>
              </a:spcBef>
              <a:spcAft>
                <a:spcPts val="0"/>
              </a:spcAft>
              <a:buSzPct val="100000"/>
              <a:buNone/>
            </a:pPr>
            <a:r>
              <a:rPr sz="4200" b="1" spc="2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sym typeface="+mn-ea"/>
              </a:rPr>
              <a:t>重点表单填报详解</a:t>
            </a:r>
            <a:endParaRPr sz="4200" b="1" spc="2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0"/>
            <a:ext cx="12192000" cy="1125538"/>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AutoShape 3"/>
          <p:cNvSpPr>
            <a:spLocks noChangeArrowheads="1"/>
          </p:cNvSpPr>
          <p:nvPr/>
        </p:nvSpPr>
        <p:spPr bwMode="auto">
          <a:xfrm>
            <a:off x="910630" y="2061642"/>
            <a:ext cx="10422260" cy="4176464"/>
          </a:xfrm>
          <a:prstGeom prst="rect">
            <a:avLst/>
          </a:prstGeom>
          <a:solidFill>
            <a:schemeClr val="accent1"/>
          </a:solidFill>
          <a:ln w="12700" cmpd="sng">
            <a:noFill/>
            <a:miter lim="800000"/>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endParaRPr lang="zh-CN" altLang="en-US"/>
          </a:p>
        </p:txBody>
      </p:sp>
      <p:sp>
        <p:nvSpPr>
          <p:cNvPr id="17" name="AutoShape 3"/>
          <p:cNvSpPr>
            <a:spLocks noChangeArrowheads="1"/>
          </p:cNvSpPr>
          <p:nvPr/>
        </p:nvSpPr>
        <p:spPr bwMode="auto">
          <a:xfrm>
            <a:off x="1070033" y="1845618"/>
            <a:ext cx="10132018" cy="4248471"/>
          </a:xfrm>
          <a:prstGeom prst="rect">
            <a:avLst/>
          </a:prstGeom>
          <a:solidFill>
            <a:schemeClr val="bg1">
              <a:lumMod val="85000"/>
            </a:schemeClr>
          </a:solidFill>
          <a:ln w="12700" cmpd="sng">
            <a:noFill/>
            <a:miter lim="800000"/>
          </a:ln>
        </p:spPr>
        <p:txBody>
          <a:bodyPr wrap="none"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endParaRPr lang="zh-CN" altLang="en-US" sz="2000">
              <a:solidFill>
                <a:schemeClr val="tx2"/>
              </a:solidFill>
              <a:ea typeface="微软雅黑" pitchFamily="34" charset="-122"/>
            </a:endParaRPr>
          </a:p>
        </p:txBody>
      </p:sp>
      <p:sp>
        <p:nvSpPr>
          <p:cNvPr id="19" name="矩形 18"/>
          <p:cNvSpPr/>
          <p:nvPr/>
        </p:nvSpPr>
        <p:spPr>
          <a:xfrm>
            <a:off x="478155" y="45085"/>
            <a:ext cx="6879590" cy="1137285"/>
          </a:xfrm>
          <a:prstGeom prst="rect">
            <a:avLst/>
          </a:prstGeom>
        </p:spPr>
        <p:txBody>
          <a:bodyPr wrap="square">
            <a:spAutoFit/>
          </a:bodyPr>
          <a:lstStyle/>
          <a:p>
            <a:pPr algn="l"/>
            <a:r>
              <a:rPr lang="zh-CN" altLang="en-US" sz="3600" b="1" dirty="0">
                <a:solidFill>
                  <a:schemeClr val="bg1"/>
                </a:solidFill>
                <a:latin typeface="Agency FB" panose="020B0503020202020204" pitchFamily="34" charset="0"/>
                <a:cs typeface="+mn-ea"/>
                <a:sym typeface="微软雅黑" pitchFamily="34" charset="-122"/>
              </a:rPr>
              <a:t>一、支持小型微利企业发展</a:t>
            </a:r>
            <a:endParaRPr lang="zh-CN" altLang="en-US" sz="4400" b="1" dirty="0">
              <a:solidFill>
                <a:srgbClr val="F49022"/>
              </a:solidFill>
              <a:latin typeface="Agency FB" panose="020B0503020202020204" pitchFamily="34" charset="0"/>
              <a:ea typeface="+mn-ea"/>
              <a:cs typeface="+mn-ea"/>
              <a:sym typeface="微软雅黑" pitchFamily="34" charset="-122"/>
            </a:endParaRPr>
          </a:p>
          <a:p>
            <a:endParaRPr lang="zh-CN" altLang="en-US" sz="3200" b="1" dirty="0">
              <a:solidFill>
                <a:schemeClr val="bg1"/>
              </a:solidFill>
              <a:latin typeface="微软雅黑" pitchFamily="34" charset="-122"/>
              <a:ea typeface="微软雅黑" pitchFamily="34" charset="-122"/>
            </a:endParaRPr>
          </a:p>
        </p:txBody>
      </p:sp>
      <p:grpSp>
        <p:nvGrpSpPr>
          <p:cNvPr id="12" name="组合 11"/>
          <p:cNvGrpSpPr/>
          <p:nvPr/>
        </p:nvGrpSpPr>
        <p:grpSpPr bwMode="auto">
          <a:xfrm>
            <a:off x="203835" y="1614805"/>
            <a:ext cx="9692640" cy="922020"/>
            <a:chOff x="7968731" y="4721046"/>
            <a:chExt cx="11097209" cy="1073410"/>
          </a:xfrm>
          <a:solidFill>
            <a:schemeClr val="accent1">
              <a:lumMod val="60000"/>
              <a:lumOff val="40000"/>
            </a:schemeClr>
          </a:solidFill>
        </p:grpSpPr>
        <p:sp>
          <p:nvSpPr>
            <p:cNvPr id="24" name="TextBox 23"/>
            <p:cNvSpPr txBox="1"/>
            <p:nvPr/>
          </p:nvSpPr>
          <p:spPr>
            <a:xfrm>
              <a:off x="8639404" y="4721046"/>
              <a:ext cx="10426536" cy="1073410"/>
            </a:xfrm>
            <a:prstGeom prst="rect">
              <a:avLst/>
            </a:prstGeom>
            <a:grpFill/>
          </p:spPr>
          <p:txBody>
            <a:bodyPr wrap="square">
              <a:spAutoFit/>
            </a:bodyPr>
            <a:p>
              <a:pPr defTabSz="685800">
                <a:defRPr/>
              </a:pPr>
              <a:r>
                <a:rPr lang="zh-CN" altLang="en-US" sz="1800" b="1" dirty="0">
                  <a:solidFill>
                    <a:schemeClr val="tx1"/>
                  </a:solidFill>
                  <a:latin typeface="+mj-ea"/>
                  <a:ea typeface="+mj-ea"/>
                  <a:cs typeface="Lato Regular"/>
                </a:rPr>
                <a:t>《财政部 税务总局关于小微企业和个体工商户所得税优惠政策的公告》（财政部 税务总局公告2023年第6号 ），对小型微利企业年应纳税所得额不超过100万元的部分，减按25%计入应纳税所得额，按20%的税率缴纳企业所得税。</a:t>
              </a:r>
              <a:endParaRPr lang="zh-CN" altLang="en-US" sz="1800" b="1" dirty="0">
                <a:solidFill>
                  <a:schemeClr val="tx1"/>
                </a:solidFill>
                <a:latin typeface="+mj-ea"/>
                <a:ea typeface="+mj-ea"/>
                <a:cs typeface="Lato Regular"/>
              </a:endParaRPr>
            </a:p>
          </p:txBody>
        </p:sp>
        <p:sp>
          <p:nvSpPr>
            <p:cNvPr id="37" name="AutoShape 124"/>
            <p:cNvSpPr>
              <a:spLocks noChangeAspect="1"/>
            </p:cNvSpPr>
            <p:nvPr/>
          </p:nvSpPr>
          <p:spPr bwMode="auto">
            <a:xfrm>
              <a:off x="7968731" y="4784772"/>
              <a:ext cx="512868" cy="412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grpFill/>
            <a:ln>
              <a:noFill/>
            </a:ln>
            <a:effectLst/>
          </p:spPr>
          <p:txBody>
            <a:bodyPr lIns="101579" tIns="101579" rIns="101579" bIns="101579" anchor="ctr"/>
            <a:p>
              <a:pPr defTabSz="685165">
                <a:defRPr/>
              </a:pPr>
              <a:endParaRPr lang="es-ES" sz="1400" dirty="0">
                <a:solidFill>
                  <a:schemeClr val="tx1"/>
                </a:solidFill>
                <a:effectLst>
                  <a:outerShdw blurRad="38100" dist="38100" dir="2700000" algn="tl">
                    <a:srgbClr val="000000"/>
                  </a:outerShdw>
                </a:effectLst>
                <a:latin typeface="+mj-ea"/>
                <a:ea typeface="+mj-ea"/>
                <a:cs typeface="Gill Sans" panose="020B0502020104020203" charset="0"/>
                <a:sym typeface="Gill Sans" panose="020B0502020104020203" charset="0"/>
              </a:endParaRPr>
            </a:p>
          </p:txBody>
        </p:sp>
      </p:grpSp>
      <p:sp>
        <p:nvSpPr>
          <p:cNvPr id="16387" name="TextBox 17"/>
          <p:cNvSpPr txBox="1">
            <a:spLocks noChangeArrowheads="1"/>
          </p:cNvSpPr>
          <p:nvPr/>
        </p:nvSpPr>
        <p:spPr bwMode="auto">
          <a:xfrm>
            <a:off x="1313815" y="2759075"/>
            <a:ext cx="8520430" cy="979170"/>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pPr algn="ctr"/>
            <a:r>
              <a:rPr lang="en-US" altLang="zh-CN" sz="1800" b="1" dirty="0">
                <a:solidFill>
                  <a:schemeClr val="tx1"/>
                </a:solidFill>
                <a:latin typeface="微软雅黑" pitchFamily="34" charset="-122"/>
                <a:ea typeface="微软雅黑" pitchFamily="34" charset="-122"/>
                <a:cs typeface="Lato Regular"/>
              </a:rPr>
              <a:t>1.</a:t>
            </a:r>
            <a:r>
              <a:rPr lang="zh-CN" altLang="en-US" sz="1800" b="1" dirty="0">
                <a:latin typeface="+mj-ea"/>
                <a:ea typeface="+mj-ea"/>
                <a:cs typeface="Lato Regular"/>
                <a:sym typeface="+mn-ea"/>
              </a:rPr>
              <a:t>从事国家非限制和禁止行业；</a:t>
            </a:r>
            <a:r>
              <a:rPr lang="en-US" altLang="zh-CN" sz="1800" b="1" dirty="0">
                <a:latin typeface="+mj-ea"/>
                <a:ea typeface="+mj-ea"/>
                <a:cs typeface="Lato Regular"/>
                <a:sym typeface="+mn-ea"/>
              </a:rPr>
              <a:t>2.</a:t>
            </a:r>
            <a:r>
              <a:rPr lang="zh-CN" altLang="en-US" sz="1800" b="1" dirty="0">
                <a:latin typeface="微软雅黑" pitchFamily="34" charset="-122"/>
                <a:ea typeface="微软雅黑" pitchFamily="34" charset="-122"/>
                <a:cs typeface="Lato Regular"/>
                <a:sym typeface="+mn-ea"/>
              </a:rPr>
              <a:t>从业人数≤ </a:t>
            </a:r>
            <a:r>
              <a:rPr lang="en-US" altLang="zh-CN" sz="1800" b="1" dirty="0">
                <a:latin typeface="微软雅黑" pitchFamily="34" charset="-122"/>
                <a:ea typeface="微软雅黑" pitchFamily="34" charset="-122"/>
                <a:cs typeface="Lato Regular"/>
                <a:sym typeface="+mn-ea"/>
              </a:rPr>
              <a:t>300</a:t>
            </a:r>
            <a:r>
              <a:rPr lang="zh-CN" altLang="en-US" sz="1800" b="1" dirty="0">
                <a:latin typeface="微软雅黑" pitchFamily="34" charset="-122"/>
                <a:ea typeface="微软雅黑" pitchFamily="34" charset="-122"/>
                <a:cs typeface="Lato Regular"/>
                <a:sym typeface="+mn-ea"/>
              </a:rPr>
              <a:t>人；</a:t>
            </a:r>
            <a:endParaRPr lang="zh-CN" altLang="en-US" sz="1800" b="1" dirty="0">
              <a:latin typeface="微软雅黑" pitchFamily="34" charset="-122"/>
              <a:ea typeface="微软雅黑" pitchFamily="34" charset="-122"/>
              <a:cs typeface="Lato Regular"/>
              <a:sym typeface="+mn-ea"/>
            </a:endParaRPr>
          </a:p>
          <a:p>
            <a:pPr algn="ctr"/>
            <a:endParaRPr lang="en-US" altLang="zh-CN" sz="1800" b="1" dirty="0">
              <a:solidFill>
                <a:schemeClr val="tx1"/>
              </a:solidFill>
              <a:latin typeface="微软雅黑" pitchFamily="34" charset="-122"/>
              <a:ea typeface="微软雅黑" pitchFamily="34" charset="-122"/>
              <a:cs typeface="Lato Regular"/>
            </a:endParaRPr>
          </a:p>
          <a:p>
            <a:pPr algn="ctr"/>
            <a:r>
              <a:rPr lang="en-US" altLang="zh-CN" sz="1800" b="1" dirty="0">
                <a:latin typeface="微软雅黑" pitchFamily="34" charset="-122"/>
                <a:ea typeface="微软雅黑" pitchFamily="34" charset="-122"/>
                <a:cs typeface="Lato Regular"/>
                <a:sym typeface="+mn-ea"/>
              </a:rPr>
              <a:t>3.</a:t>
            </a:r>
            <a:r>
              <a:rPr lang="zh-CN" altLang="en-US" sz="1800" b="1" dirty="0">
                <a:latin typeface="微软雅黑" pitchFamily="34" charset="-122"/>
                <a:ea typeface="微软雅黑" pitchFamily="34" charset="-122"/>
                <a:cs typeface="Lato Regular"/>
                <a:sym typeface="+mn-ea"/>
              </a:rPr>
              <a:t>资产总额≤ </a:t>
            </a:r>
            <a:r>
              <a:rPr lang="en-US" altLang="zh-CN" sz="1800" b="1" dirty="0">
                <a:latin typeface="微软雅黑" pitchFamily="34" charset="-122"/>
                <a:ea typeface="微软雅黑" pitchFamily="34" charset="-122"/>
                <a:cs typeface="Lato Regular"/>
                <a:sym typeface="+mn-ea"/>
              </a:rPr>
              <a:t>5000</a:t>
            </a:r>
            <a:r>
              <a:rPr lang="zh-CN" altLang="en-US" sz="1800" b="1" dirty="0">
                <a:latin typeface="微软雅黑" pitchFamily="34" charset="-122"/>
                <a:ea typeface="微软雅黑" pitchFamily="34" charset="-122"/>
                <a:cs typeface="Lato Regular"/>
                <a:sym typeface="+mn-ea"/>
              </a:rPr>
              <a:t>万元；</a:t>
            </a:r>
            <a:r>
              <a:rPr lang="en-US" altLang="zh-CN" sz="1800" b="1" dirty="0">
                <a:latin typeface="微软雅黑" pitchFamily="34" charset="-122"/>
                <a:ea typeface="微软雅黑" pitchFamily="34" charset="-122"/>
                <a:cs typeface="Lato Regular"/>
                <a:sym typeface="+mn-ea"/>
              </a:rPr>
              <a:t>4.</a:t>
            </a:r>
            <a:r>
              <a:rPr lang="zh-CN" altLang="en-US" sz="1800" b="1" dirty="0">
                <a:solidFill>
                  <a:schemeClr val="tx1"/>
                </a:solidFill>
                <a:latin typeface="微软雅黑" pitchFamily="34" charset="-122"/>
                <a:ea typeface="微软雅黑" pitchFamily="34" charset="-122"/>
                <a:cs typeface="Lato Regular"/>
              </a:rPr>
              <a:t>年度应纳税所得额≤ </a:t>
            </a:r>
            <a:r>
              <a:rPr lang="en-US" altLang="zh-CN" sz="1800" b="1" dirty="0">
                <a:solidFill>
                  <a:schemeClr val="tx1"/>
                </a:solidFill>
                <a:latin typeface="微软雅黑" pitchFamily="34" charset="-122"/>
                <a:ea typeface="微软雅黑" pitchFamily="34" charset="-122"/>
                <a:cs typeface="Lato Regular"/>
              </a:rPr>
              <a:t>300</a:t>
            </a:r>
            <a:r>
              <a:rPr lang="zh-CN" altLang="en-US" sz="1800" b="1" dirty="0">
                <a:solidFill>
                  <a:schemeClr val="tx1"/>
                </a:solidFill>
                <a:latin typeface="微软雅黑" pitchFamily="34" charset="-122"/>
                <a:ea typeface="微软雅黑" pitchFamily="34" charset="-122"/>
                <a:cs typeface="Lato Regular"/>
              </a:rPr>
              <a:t>万元。</a:t>
            </a:r>
            <a:endParaRPr lang="zh-CN" altLang="en-US" sz="1800" b="1" dirty="0">
              <a:solidFill>
                <a:schemeClr val="tx1"/>
              </a:solidFill>
              <a:latin typeface="微软雅黑" pitchFamily="34" charset="-122"/>
              <a:ea typeface="微软雅黑" pitchFamily="34" charset="-122"/>
              <a:cs typeface="Lato Regular"/>
            </a:endParaRPr>
          </a:p>
        </p:txBody>
      </p:sp>
      <p:grpSp>
        <p:nvGrpSpPr>
          <p:cNvPr id="13" name="组合 3"/>
          <p:cNvGrpSpPr/>
          <p:nvPr/>
        </p:nvGrpSpPr>
        <p:grpSpPr bwMode="auto">
          <a:xfrm>
            <a:off x="1198245" y="4005582"/>
            <a:ext cx="9138920" cy="1689100"/>
            <a:chOff x="7688149" y="3243527"/>
            <a:chExt cx="11072152" cy="2251430"/>
          </a:xfrm>
        </p:grpSpPr>
        <p:sp>
          <p:nvSpPr>
            <p:cNvPr id="21" name="TextBox 20"/>
            <p:cNvSpPr txBox="1"/>
            <p:nvPr/>
          </p:nvSpPr>
          <p:spPr>
            <a:xfrm>
              <a:off x="8333614" y="3243527"/>
              <a:ext cx="10426687" cy="2251430"/>
            </a:xfrm>
            <a:prstGeom prst="rect">
              <a:avLst/>
            </a:prstGeom>
            <a:solidFill>
              <a:schemeClr val="bg2">
                <a:lumMod val="90000"/>
              </a:schemeClr>
            </a:solidFill>
          </p:spPr>
          <p:txBody>
            <a:bodyPr wrap="square">
              <a:noAutofit/>
            </a:bodyPr>
            <a:p>
              <a:pPr defTabSz="685800">
                <a:buFont typeface="Wingdings" panose="05000000000000000000" pitchFamily="2" charset="2"/>
                <a:buChar char="l"/>
                <a:defRPr/>
              </a:pPr>
              <a:r>
                <a:rPr lang="zh-CN" altLang="zh-CN" sz="1800" dirty="0">
                  <a:effectLst/>
                  <a:ea typeface="黑体" charset="-122"/>
                  <a:cs typeface="Times New Roman" panose="02020603050405020304" pitchFamily="18" charset="0"/>
                </a:rPr>
                <a:t>财政部 税务总局关于进一步支持小微企业和个体工商户发展有关税费政策的公告</a:t>
              </a:r>
              <a:r>
                <a:rPr lang="en-US" altLang="zh-CN" sz="1800" dirty="0">
                  <a:effectLst/>
                  <a:ea typeface="黑体" charset="-122"/>
                  <a:cs typeface="Times New Roman" panose="02020603050405020304" pitchFamily="18" charset="0"/>
                </a:rPr>
                <a:t>(</a:t>
              </a:r>
              <a:r>
                <a:rPr lang="zh-CN" altLang="zh-CN" sz="1800" dirty="0">
                  <a:effectLst/>
                  <a:ea typeface="黑体" charset="-122"/>
                  <a:cs typeface="Times New Roman" panose="02020603050405020304" pitchFamily="18" charset="0"/>
                </a:rPr>
                <a:t>财政部 税务总局公告</a:t>
              </a:r>
              <a:r>
                <a:rPr lang="en-US" altLang="zh-CN" sz="1800" dirty="0">
                  <a:effectLst/>
                  <a:ea typeface="黑体" charset="-122"/>
                  <a:cs typeface="Times New Roman" panose="02020603050405020304" pitchFamily="18" charset="0"/>
                </a:rPr>
                <a:t>2023</a:t>
              </a:r>
              <a:r>
                <a:rPr lang="zh-CN" altLang="zh-CN" sz="1800" dirty="0">
                  <a:effectLst/>
                  <a:ea typeface="黑体" charset="-122"/>
                  <a:cs typeface="Times New Roman" panose="02020603050405020304" pitchFamily="18" charset="0"/>
                </a:rPr>
                <a:t>年第</a:t>
              </a:r>
              <a:r>
                <a:rPr lang="en-US" altLang="zh-CN" sz="1800" dirty="0">
                  <a:effectLst/>
                  <a:ea typeface="黑体" charset="-122"/>
                  <a:cs typeface="Times New Roman" panose="02020603050405020304" pitchFamily="18" charset="0"/>
                </a:rPr>
                <a:t>12</a:t>
              </a:r>
              <a:r>
                <a:rPr lang="zh-CN" altLang="zh-CN" sz="1800" dirty="0">
                  <a:effectLst/>
                  <a:ea typeface="黑体" charset="-122"/>
                  <a:cs typeface="Times New Roman" panose="02020603050405020304" pitchFamily="18" charset="0"/>
                </a:rPr>
                <a:t>号</a:t>
              </a:r>
              <a:r>
                <a:rPr lang="en-US" altLang="zh-CN" sz="1800" dirty="0">
                  <a:effectLst/>
                  <a:ea typeface="黑体" charset="-122"/>
                  <a:cs typeface="Times New Roman" panose="02020603050405020304" pitchFamily="18" charset="0"/>
                </a:rPr>
                <a:t> )</a:t>
              </a:r>
              <a:endParaRPr lang="en-US" altLang="zh-CN" sz="1800" dirty="0">
                <a:effectLst/>
                <a:ea typeface="黑体" charset="-122"/>
                <a:cs typeface="Times New Roman" panose="02020603050405020304" pitchFamily="18" charset="0"/>
              </a:endParaRPr>
            </a:p>
            <a:p>
              <a:pPr defTabSz="685800">
                <a:buFont typeface="Wingdings" panose="05000000000000000000" pitchFamily="2" charset="2"/>
                <a:buChar char="l"/>
                <a:defRPr/>
              </a:pPr>
              <a:r>
                <a:rPr lang="zh-CN" altLang="zh-CN" sz="1800" dirty="0">
                  <a:solidFill>
                    <a:srgbClr val="333333"/>
                  </a:solidFill>
                  <a:effectLst/>
                  <a:latin typeface="微软雅黑" pitchFamily="34" charset="-122"/>
                  <a:ea typeface="宋体" pitchFamily="2" charset="-122"/>
                  <a:cs typeface="宋体" pitchFamily="2" charset="-122"/>
                </a:rPr>
                <a:t>对小型微利企业减按</a:t>
              </a:r>
              <a:r>
                <a:rPr lang="en-US" altLang="zh-CN" sz="1800" dirty="0">
                  <a:solidFill>
                    <a:srgbClr val="333333"/>
                  </a:solidFill>
                  <a:effectLst/>
                  <a:latin typeface="微软雅黑" pitchFamily="34" charset="-122"/>
                  <a:ea typeface="宋体" pitchFamily="2" charset="-122"/>
                  <a:cs typeface="宋体" pitchFamily="2" charset="-122"/>
                </a:rPr>
                <a:t>25%</a:t>
              </a:r>
              <a:r>
                <a:rPr lang="zh-CN" altLang="zh-CN" sz="1800" dirty="0">
                  <a:solidFill>
                    <a:srgbClr val="333333"/>
                  </a:solidFill>
                  <a:effectLst/>
                  <a:latin typeface="微软雅黑" pitchFamily="34" charset="-122"/>
                  <a:ea typeface="宋体" pitchFamily="2" charset="-122"/>
                  <a:cs typeface="宋体" pitchFamily="2" charset="-122"/>
                </a:rPr>
                <a:t>计算应纳税所得额，按</a:t>
              </a:r>
              <a:r>
                <a:rPr lang="en-US" altLang="zh-CN" sz="1800" dirty="0">
                  <a:solidFill>
                    <a:srgbClr val="333333"/>
                  </a:solidFill>
                  <a:effectLst/>
                  <a:latin typeface="微软雅黑" pitchFamily="34" charset="-122"/>
                  <a:ea typeface="宋体" pitchFamily="2" charset="-122"/>
                  <a:cs typeface="宋体" pitchFamily="2" charset="-122"/>
                </a:rPr>
                <a:t>20%</a:t>
              </a:r>
              <a:r>
                <a:rPr lang="zh-CN" altLang="zh-CN" sz="1800" dirty="0">
                  <a:solidFill>
                    <a:srgbClr val="333333"/>
                  </a:solidFill>
                  <a:effectLst/>
                  <a:latin typeface="微软雅黑" pitchFamily="34" charset="-122"/>
                  <a:ea typeface="宋体" pitchFamily="2" charset="-122"/>
                  <a:cs typeface="宋体" pitchFamily="2" charset="-122"/>
                </a:rPr>
                <a:t>的税率缴纳企业所得税政策，延续执行至</a:t>
              </a:r>
              <a:r>
                <a:rPr lang="en-US" altLang="zh-CN" sz="1800" dirty="0">
                  <a:solidFill>
                    <a:srgbClr val="333333"/>
                  </a:solidFill>
                  <a:effectLst/>
                  <a:latin typeface="微软雅黑" pitchFamily="34" charset="-122"/>
                  <a:ea typeface="宋体" pitchFamily="2" charset="-122"/>
                  <a:cs typeface="宋体" pitchFamily="2" charset="-122"/>
                </a:rPr>
                <a:t>2027</a:t>
              </a:r>
              <a:r>
                <a:rPr lang="zh-CN" altLang="zh-CN" sz="1800" dirty="0">
                  <a:solidFill>
                    <a:srgbClr val="333333"/>
                  </a:solidFill>
                  <a:effectLst/>
                  <a:latin typeface="微软雅黑" pitchFamily="34" charset="-122"/>
                  <a:ea typeface="宋体" pitchFamily="2" charset="-122"/>
                  <a:cs typeface="宋体" pitchFamily="2" charset="-122"/>
                </a:rPr>
                <a:t>年</a:t>
              </a:r>
              <a:r>
                <a:rPr lang="en-US" altLang="zh-CN" sz="1800" dirty="0">
                  <a:solidFill>
                    <a:srgbClr val="333333"/>
                  </a:solidFill>
                  <a:effectLst/>
                  <a:latin typeface="微软雅黑" pitchFamily="34" charset="-122"/>
                  <a:ea typeface="宋体" pitchFamily="2" charset="-122"/>
                  <a:cs typeface="宋体" pitchFamily="2" charset="-122"/>
                </a:rPr>
                <a:t>12</a:t>
              </a:r>
              <a:r>
                <a:rPr lang="zh-CN" altLang="zh-CN" sz="1800" dirty="0">
                  <a:solidFill>
                    <a:srgbClr val="333333"/>
                  </a:solidFill>
                  <a:effectLst/>
                  <a:latin typeface="微软雅黑" pitchFamily="34" charset="-122"/>
                  <a:ea typeface="宋体" pitchFamily="2" charset="-122"/>
                  <a:cs typeface="宋体" pitchFamily="2" charset="-122"/>
                </a:rPr>
                <a:t>月</a:t>
              </a:r>
              <a:r>
                <a:rPr lang="en-US" altLang="zh-CN" sz="1800" dirty="0">
                  <a:solidFill>
                    <a:srgbClr val="333333"/>
                  </a:solidFill>
                  <a:effectLst/>
                  <a:latin typeface="微软雅黑" pitchFamily="34" charset="-122"/>
                  <a:ea typeface="宋体" pitchFamily="2" charset="-122"/>
                  <a:cs typeface="宋体" pitchFamily="2" charset="-122"/>
                </a:rPr>
                <a:t>31</a:t>
              </a:r>
              <a:r>
                <a:rPr lang="zh-CN" altLang="zh-CN" sz="1800" dirty="0">
                  <a:solidFill>
                    <a:srgbClr val="333333"/>
                  </a:solidFill>
                  <a:effectLst/>
                  <a:latin typeface="微软雅黑" pitchFamily="34" charset="-122"/>
                  <a:ea typeface="宋体" pitchFamily="2" charset="-122"/>
                  <a:cs typeface="宋体" pitchFamily="2" charset="-122"/>
                </a:rPr>
                <a:t>日。</a:t>
              </a:r>
              <a:endParaRPr lang="en-US" altLang="zh-CN" sz="1800" b="1" dirty="0">
                <a:solidFill>
                  <a:schemeClr val="tx1"/>
                </a:solidFill>
                <a:latin typeface="+mj-ea"/>
                <a:ea typeface="+mj-ea"/>
                <a:cs typeface="Lato Regular"/>
              </a:endParaRPr>
            </a:p>
            <a:p>
              <a:pPr defTabSz="685800">
                <a:buFont typeface="Wingdings" panose="05000000000000000000" pitchFamily="2" charset="2"/>
                <a:buChar char="l"/>
                <a:defRPr/>
              </a:pPr>
              <a:endParaRPr lang="en-US" altLang="zh-CN" sz="1800" b="1" dirty="0">
                <a:solidFill>
                  <a:schemeClr val="tx1"/>
                </a:solidFill>
                <a:latin typeface="+mj-ea"/>
                <a:ea typeface="+mj-ea"/>
                <a:cs typeface="Lato Regular"/>
              </a:endParaRPr>
            </a:p>
            <a:p>
              <a:pPr defTabSz="685800">
                <a:buFont typeface="Wingdings" panose="05000000000000000000" pitchFamily="2" charset="2"/>
                <a:buChar char="l"/>
                <a:defRPr/>
              </a:pPr>
              <a:r>
                <a:rPr lang="zh-CN" altLang="en-US" sz="1800" b="1" dirty="0">
                  <a:solidFill>
                    <a:schemeClr val="tx1"/>
                  </a:solidFill>
                  <a:latin typeface="+mj-ea"/>
                  <a:ea typeface="+mj-ea"/>
                  <a:cs typeface="Lato Regular"/>
                </a:rPr>
                <a:t>即</a:t>
              </a:r>
              <a:r>
                <a:rPr lang="en-US" altLang="zh-CN" sz="1800" b="1" dirty="0">
                  <a:solidFill>
                    <a:schemeClr val="tx1"/>
                  </a:solidFill>
                  <a:latin typeface="+mj-ea"/>
                  <a:ea typeface="+mj-ea"/>
                  <a:cs typeface="Lato Regular"/>
                </a:rPr>
                <a:t>0</a:t>
              </a:r>
              <a:r>
                <a:rPr lang="zh-CN" altLang="en-US" sz="1800" b="1" dirty="0">
                  <a:solidFill>
                    <a:schemeClr val="tx1"/>
                  </a:solidFill>
                  <a:latin typeface="+mj-ea"/>
                  <a:ea typeface="+mj-ea"/>
                  <a:cs typeface="Lato Regular"/>
                </a:rPr>
                <a:t>≤ </a:t>
              </a:r>
              <a:r>
                <a:rPr lang="en-US" altLang="zh-CN" sz="1800" b="1" dirty="0">
                  <a:solidFill>
                    <a:schemeClr val="tx1"/>
                  </a:solidFill>
                  <a:latin typeface="+mj-ea"/>
                  <a:ea typeface="+mj-ea"/>
                  <a:cs typeface="Lato Regular"/>
                </a:rPr>
                <a:t>300</a:t>
              </a:r>
              <a:r>
                <a:rPr lang="zh-CN" altLang="en-US" sz="1800" b="1" dirty="0">
                  <a:solidFill>
                    <a:schemeClr val="tx1"/>
                  </a:solidFill>
                  <a:latin typeface="+mj-ea"/>
                  <a:ea typeface="+mj-ea"/>
                  <a:cs typeface="Lato Regular"/>
                </a:rPr>
                <a:t>万元部分：减按</a:t>
              </a:r>
              <a:r>
                <a:rPr lang="en-US" altLang="zh-CN" sz="1800" b="1" dirty="0">
                  <a:solidFill>
                    <a:schemeClr val="tx1"/>
                  </a:solidFill>
                  <a:latin typeface="+mj-ea"/>
                  <a:ea typeface="+mj-ea"/>
                  <a:cs typeface="Lato Regular"/>
                </a:rPr>
                <a:t>25%</a:t>
              </a:r>
              <a:r>
                <a:rPr lang="zh-CN" altLang="en-US" sz="1800" b="1" dirty="0">
                  <a:solidFill>
                    <a:schemeClr val="tx1"/>
                  </a:solidFill>
                  <a:latin typeface="+mj-ea"/>
                  <a:ea typeface="+mj-ea"/>
                  <a:cs typeface="Lato Regular"/>
                </a:rPr>
                <a:t>计入应纳税所得额，按</a:t>
              </a:r>
              <a:r>
                <a:rPr lang="en-US" altLang="zh-CN" sz="1800" b="1" dirty="0">
                  <a:solidFill>
                    <a:schemeClr val="tx1"/>
                  </a:solidFill>
                  <a:latin typeface="+mj-ea"/>
                  <a:ea typeface="+mj-ea"/>
                  <a:cs typeface="Lato Regular"/>
                </a:rPr>
                <a:t>20%</a:t>
              </a:r>
              <a:r>
                <a:rPr lang="zh-CN" altLang="en-US" sz="1800" b="1" dirty="0">
                  <a:solidFill>
                    <a:schemeClr val="tx1"/>
                  </a:solidFill>
                  <a:latin typeface="+mj-ea"/>
                  <a:ea typeface="+mj-ea"/>
                  <a:cs typeface="Lato Regular"/>
                </a:rPr>
                <a:t>的税率缴纳企业所得税（实际税负</a:t>
              </a:r>
              <a:r>
                <a:rPr lang="en-US" altLang="zh-CN" sz="1800" b="1" dirty="0">
                  <a:solidFill>
                    <a:schemeClr val="tx1"/>
                  </a:solidFill>
                  <a:latin typeface="+mj-ea"/>
                  <a:ea typeface="+mj-ea"/>
                  <a:cs typeface="Lato Regular"/>
                </a:rPr>
                <a:t>5%</a:t>
              </a:r>
              <a:r>
                <a:rPr lang="zh-CN" altLang="en-US" sz="1800" b="1" dirty="0">
                  <a:solidFill>
                    <a:schemeClr val="tx1"/>
                  </a:solidFill>
                  <a:latin typeface="+mj-ea"/>
                  <a:ea typeface="+mj-ea"/>
                  <a:cs typeface="Lato Regular"/>
                </a:rPr>
                <a:t>）</a:t>
              </a:r>
              <a:endParaRPr lang="en-US" altLang="zh-CN" sz="1800" b="1" dirty="0">
                <a:solidFill>
                  <a:schemeClr val="tx1"/>
                </a:solidFill>
                <a:latin typeface="+mj-ea"/>
                <a:ea typeface="+mj-ea"/>
                <a:cs typeface="Lato Regular"/>
              </a:endParaRPr>
            </a:p>
            <a:p>
              <a:pPr defTabSz="685800">
                <a:defRPr/>
              </a:pPr>
              <a:endParaRPr lang="en-US" altLang="zh-CN" sz="1800" b="1" dirty="0">
                <a:solidFill>
                  <a:schemeClr val="tx1"/>
                </a:solidFill>
                <a:latin typeface="+mj-ea"/>
                <a:ea typeface="+mj-ea"/>
                <a:cs typeface="Lato Regular"/>
              </a:endParaRPr>
            </a:p>
          </p:txBody>
        </p:sp>
        <p:sp>
          <p:nvSpPr>
            <p:cNvPr id="38" name="AutoShape 84"/>
            <p:cNvSpPr>
              <a:spLocks noChangeAspect="1"/>
            </p:cNvSpPr>
            <p:nvPr/>
          </p:nvSpPr>
          <p:spPr bwMode="auto">
            <a:xfrm>
              <a:off x="7688149" y="3243527"/>
              <a:ext cx="467460" cy="469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1">
                <a:lumMod val="60000"/>
                <a:lumOff val="40000"/>
              </a:schemeClr>
            </a:solidFill>
          </p:spPr>
          <p:style>
            <a:lnRef idx="1">
              <a:schemeClr val="accent2"/>
            </a:lnRef>
            <a:fillRef idx="0">
              <a:schemeClr val="accent2"/>
            </a:fillRef>
            <a:effectRef idx="0">
              <a:schemeClr val="accent2"/>
            </a:effectRef>
            <a:fontRef idx="minor">
              <a:schemeClr val="tx1"/>
            </a:fontRef>
          </p:style>
          <p:txBody>
            <a:bodyPr lIns="101579" tIns="101579" rIns="101579" bIns="101579" anchor="ctr"/>
            <a:p>
              <a:pPr defTabSz="685165">
                <a:defRPr/>
              </a:pPr>
              <a:endParaRPr lang="es-ES" sz="1400" dirty="0">
                <a:solidFill>
                  <a:schemeClr val="tx1"/>
                </a:solidFill>
                <a:effectLst>
                  <a:outerShdw blurRad="38100" dist="38100" dir="2700000" algn="tl">
                    <a:srgbClr val="000000"/>
                  </a:outerShdw>
                </a:effectLst>
                <a:latin typeface="+mj-ea"/>
                <a:ea typeface="+mj-ea"/>
                <a:cs typeface="Gill Sans" panose="020B0502020104020203" charset="0"/>
                <a:sym typeface="Gill Sans" panose="020B0502020104020203" charset="0"/>
              </a:endParaRPr>
            </a:p>
          </p:txBody>
        </p:sp>
      </p:grpSp>
      <p:sp>
        <p:nvSpPr>
          <p:cNvPr id="36" name="AutoShape 19"/>
          <p:cNvSpPr>
            <a:spLocks noChangeAspect="1"/>
          </p:cNvSpPr>
          <p:nvPr/>
        </p:nvSpPr>
        <p:spPr bwMode="auto">
          <a:xfrm>
            <a:off x="334645" y="3069273"/>
            <a:ext cx="357188" cy="3556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lIns="50789" tIns="50789" rIns="50789" bIns="50789" anchor="ctr"/>
          <a:p>
            <a:pPr defTabSz="342900">
              <a:defRPr/>
            </a:pPr>
            <a:endParaRPr lang="es-ES" sz="1400" dirty="0">
              <a:solidFill>
                <a:schemeClr val="tx1"/>
              </a:solidFill>
              <a:effectLst>
                <a:outerShdw blurRad="38100" dist="38100" dir="2700000" algn="tl">
                  <a:srgbClr val="000000"/>
                </a:outerShdw>
              </a:effectLst>
              <a:latin typeface="+mj-ea"/>
              <a:ea typeface="+mj-ea"/>
              <a:cs typeface="Gill Sans" panose="020B0502020104020203" charset="0"/>
              <a:sym typeface="Gill Sans" panose="020B0502020104020203" charset="0"/>
            </a:endParaRPr>
          </a:p>
        </p:txBody>
      </p:sp>
    </p:spTree>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262115"/>
            <a:ext cx="4774454" cy="6205520"/>
          </a:xfrm>
          <a:prstGeom prst="rect">
            <a:avLst/>
          </a:prstGeom>
        </p:spPr>
      </p:pic>
      <p:grpSp>
        <p:nvGrpSpPr>
          <p:cNvPr id="8" name="组合 7"/>
          <p:cNvGrpSpPr/>
          <p:nvPr/>
        </p:nvGrpSpPr>
        <p:grpSpPr>
          <a:xfrm>
            <a:off x="3791627" y="534487"/>
            <a:ext cx="4923021" cy="5932513"/>
            <a:chOff x="8466" y="637"/>
            <a:chExt cx="7754" cy="9344"/>
          </a:xfrm>
        </p:grpSpPr>
        <p:pic>
          <p:nvPicPr>
            <p:cNvPr id="3" name="图片 2"/>
            <p:cNvPicPr>
              <a:picLocks noChangeAspect="1"/>
            </p:cNvPicPr>
            <p:nvPr/>
          </p:nvPicPr>
          <p:blipFill>
            <a:blip r:embed="rId2"/>
            <a:stretch>
              <a:fillRect/>
            </a:stretch>
          </p:blipFill>
          <p:spPr>
            <a:xfrm>
              <a:off x="8466" y="637"/>
              <a:ext cx="7755" cy="9345"/>
            </a:xfrm>
            <a:prstGeom prst="rect">
              <a:avLst/>
            </a:prstGeom>
          </p:spPr>
        </p:pic>
        <p:sp>
          <p:nvSpPr>
            <p:cNvPr id="14" name="矩形 13"/>
            <p:cNvSpPr/>
            <p:nvPr/>
          </p:nvSpPr>
          <p:spPr>
            <a:xfrm>
              <a:off x="8466" y="8574"/>
              <a:ext cx="7754" cy="676"/>
            </a:xfrm>
            <a:prstGeom prst="rect">
              <a:avLst/>
            </a:prstGeom>
            <a:noFill/>
            <a:ln w="3810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
        <p:nvSpPr>
          <p:cNvPr id="9" name="矩形 8"/>
          <p:cNvSpPr/>
          <p:nvPr>
            <p:custDataLst>
              <p:tags r:id="rId3"/>
            </p:custDataLst>
          </p:nvPr>
        </p:nvSpPr>
        <p:spPr>
          <a:xfrm>
            <a:off x="8758456" y="1413825"/>
            <a:ext cx="3246883" cy="3324975"/>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0" algn="l">
              <a:lnSpc>
                <a:spcPct val="250000"/>
              </a:lnSpc>
              <a:spcBef>
                <a:spcPts val="0"/>
              </a:spcBef>
              <a:spcAft>
                <a:spcPts val="400"/>
              </a:spcAft>
              <a:buClr>
                <a:srgbClr val="000000"/>
              </a:buClr>
              <a:buSzPct val="100000"/>
              <a:buFont typeface="Wingdings" panose="05000000000000000000" charset="0"/>
              <a:buNone/>
            </a:pPr>
            <a:r>
              <a:rPr lang="zh-CN" altLang="en-US" sz="1400" b="1" spc="150" dirty="0">
                <a:latin typeface="Arial" panose="020B0604020202090204" pitchFamily="34" charset="0"/>
                <a:ea typeface="微软雅黑" pitchFamily="34" charset="-122"/>
              </a:rPr>
              <a:t>本表格式无调整</a:t>
            </a:r>
            <a:r>
              <a:rPr lang="zh-CN" altLang="en-US" sz="1400" spc="150" dirty="0">
                <a:latin typeface="Arial" panose="020B0604020202090204" pitchFamily="34" charset="0"/>
                <a:ea typeface="微软雅黑" pitchFamily="34" charset="-122"/>
              </a:rPr>
              <a:t>，但部分表格栏次对应的税收政策已到期</a:t>
            </a:r>
            <a:r>
              <a:rPr lang="zh-CN" altLang="en-US" sz="1200" spc="150" dirty="0">
                <a:latin typeface="Arial" panose="020B0604020202090204" pitchFamily="34" charset="0"/>
                <a:ea typeface="微软雅黑" pitchFamily="34" charset="-122"/>
              </a:rPr>
              <a:t>：</a:t>
            </a:r>
            <a:endParaRPr lang="zh-CN" altLang="en-US" sz="1200" spc="150" dirty="0">
              <a:latin typeface="Arial" panose="020B0604020202090204" pitchFamily="34" charset="0"/>
              <a:ea typeface="微软雅黑" pitchFamily="34" charset="-122"/>
            </a:endParaRPr>
          </a:p>
          <a:p>
            <a:pPr marL="285750" lvl="0" indent="0" algn="l">
              <a:lnSpc>
                <a:spcPct val="250000"/>
              </a:lnSpc>
              <a:spcBef>
                <a:spcPts val="0"/>
              </a:spcBef>
              <a:spcAft>
                <a:spcPts val="400"/>
              </a:spcAft>
              <a:buClr>
                <a:srgbClr val="000000"/>
              </a:buClr>
              <a:buSzPct val="100000"/>
              <a:buFont typeface="+mj-lt"/>
              <a:buNone/>
            </a:pPr>
            <a:r>
              <a:rPr lang="zh-CN" altLang="en-US" sz="1200" spc="150" dirty="0">
                <a:latin typeface="Arial" panose="020B0604020202090204" pitchFamily="34" charset="0"/>
                <a:ea typeface="微软雅黑" pitchFamily="34" charset="-122"/>
              </a:rPr>
              <a:t>《财政部 税务总局 科技部关于加大支持科技创新税前扣除力度的公告》（2022年第28号），对应表格</a:t>
            </a:r>
            <a:r>
              <a:rPr lang="en-US" altLang="zh-CN" sz="1200" spc="150" dirty="0">
                <a:latin typeface="Arial" panose="020B0604020202090204" pitchFamily="34" charset="0"/>
                <a:ea typeface="微软雅黑" pitchFamily="34" charset="-122"/>
              </a:rPr>
              <a:t>L1.1</a:t>
            </a:r>
            <a:r>
              <a:rPr lang="zh-CN" altLang="en-US" sz="1200" spc="150" dirty="0">
                <a:latin typeface="Arial" panose="020B0604020202090204" pitchFamily="34" charset="0"/>
                <a:ea typeface="微软雅黑" pitchFamily="34" charset="-122"/>
              </a:rPr>
              <a:t>行和</a:t>
            </a:r>
            <a:r>
              <a:rPr lang="en-US" altLang="zh-CN" sz="1200" spc="150" dirty="0">
                <a:latin typeface="Arial" panose="020B0604020202090204" pitchFamily="34" charset="0"/>
                <a:ea typeface="微软雅黑" pitchFamily="34" charset="-122"/>
              </a:rPr>
              <a:t>L1.2</a:t>
            </a:r>
            <a:r>
              <a:rPr lang="zh-CN" altLang="en-US" sz="1200" spc="150" dirty="0">
                <a:latin typeface="Arial" panose="020B0604020202090204" pitchFamily="34" charset="0"/>
                <a:ea typeface="微软雅黑" pitchFamily="34" charset="-122"/>
              </a:rPr>
              <a:t>行。</a:t>
            </a:r>
            <a:endParaRPr lang="zh-CN" altLang="en-US" sz="1200" spc="150" dirty="0">
              <a:latin typeface="Arial" panose="020B0604020202090204" pitchFamily="34" charset="0"/>
              <a:ea typeface="微软雅黑" pitchFamily="34" charset="-122"/>
            </a:endParaRPr>
          </a:p>
          <a:p>
            <a:pPr marL="285750" lvl="0" indent="0" algn="l">
              <a:lnSpc>
                <a:spcPct val="250000"/>
              </a:lnSpc>
              <a:spcBef>
                <a:spcPts val="0"/>
              </a:spcBef>
              <a:spcAft>
                <a:spcPts val="400"/>
              </a:spcAft>
              <a:buClr>
                <a:srgbClr val="000000"/>
              </a:buClr>
              <a:buSzPct val="100000"/>
              <a:buFont typeface="+mj-lt"/>
              <a:buNone/>
            </a:pPr>
            <a:r>
              <a:rPr lang="zh-CN" altLang="en-US" sz="1200" spc="150" dirty="0">
                <a:latin typeface="Arial" panose="020B0604020202090204" pitchFamily="34" charset="0"/>
                <a:ea typeface="微软雅黑" pitchFamily="34" charset="-122"/>
              </a:rPr>
              <a:t>相应申报表栏次均已置灰无法填写。</a:t>
            </a:r>
            <a:endParaRPr lang="zh-CN" altLang="en-US" sz="1200" spc="150" dirty="0">
              <a:latin typeface="Arial" panose="020B0604020202090204" pitchFamily="34" charset="0"/>
              <a:ea typeface="微软雅黑" pitchFamily="34" charset="-122"/>
            </a:endParaRPr>
          </a:p>
        </p:txBody>
      </p:sp>
    </p:spTree>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4107" y="262115"/>
            <a:ext cx="11171079" cy="559348"/>
          </a:xfrm>
        </p:spPr>
        <p:txBody>
          <a:bodyPr>
            <a:normAutofit fontScale="90000"/>
          </a:bodyPr>
          <a:lstStyle/>
          <a:p>
            <a:r>
              <a:rPr lang="zh-CN" altLang="en-US" dirty="0">
                <a:latin typeface="黑体" charset="-122"/>
                <a:ea typeface="黑体" charset="-122"/>
              </a:rPr>
              <a:t>《免税、减计收入及加计扣除优惠明细表》（A10</a:t>
            </a:r>
            <a:r>
              <a:rPr lang="en-US" altLang="zh-CN" dirty="0">
                <a:latin typeface="黑体" charset="-122"/>
                <a:ea typeface="黑体" charset="-122"/>
              </a:rPr>
              <a:t>7010</a:t>
            </a:r>
            <a:r>
              <a:rPr lang="zh-CN" altLang="en-US" dirty="0">
                <a:latin typeface="黑体" charset="-122"/>
                <a:ea typeface="黑体" charset="-122"/>
              </a:rPr>
              <a:t>）</a:t>
            </a:r>
            <a:endParaRPr lang="zh-CN" altLang="en-US" dirty="0">
              <a:latin typeface="黑体" charset="-122"/>
              <a:ea typeface="黑体" charset="-122"/>
            </a:endParaRPr>
          </a:p>
        </p:txBody>
      </p:sp>
      <p:sp>
        <p:nvSpPr>
          <p:cNvPr id="5" name="矩形 4"/>
          <p:cNvSpPr/>
          <p:nvPr>
            <p:custDataLst>
              <p:tags r:id="rId1"/>
            </p:custDataLst>
          </p:nvPr>
        </p:nvSpPr>
        <p:spPr>
          <a:xfrm>
            <a:off x="408241" y="1197959"/>
            <a:ext cx="10975530" cy="2419607"/>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lvl="0" indent="-285750" algn="l">
              <a:lnSpc>
                <a:spcPct val="200000"/>
              </a:lnSpc>
              <a:spcBef>
                <a:spcPts val="0"/>
              </a:spcBef>
              <a:spcAft>
                <a:spcPts val="400"/>
              </a:spcAft>
              <a:buClr>
                <a:srgbClr val="000000"/>
              </a:buClr>
              <a:buSzPct val="100000"/>
              <a:buFont typeface="Wingdings" panose="05000000000000000000" charset="0"/>
              <a:buChar char="Ø"/>
            </a:pPr>
            <a:r>
              <a:rPr lang="zh-CN" altLang="en-US" sz="2400" b="1" spc="150" dirty="0">
                <a:effectLst>
                  <a:outerShdw blurRad="38100" dist="38100" dir="2700000" algn="tl">
                    <a:srgbClr val="000000">
                      <a:alpha val="43137"/>
                    </a:srgbClr>
                  </a:outerShdw>
                </a:effectLst>
                <a:latin typeface="Arial" panose="020B0604020202090204" pitchFamily="34" charset="0"/>
                <a:ea typeface="微软雅黑" pitchFamily="34" charset="-122"/>
                <a:sym typeface="+mn-ea"/>
              </a:rPr>
              <a:t>填报注意事项</a:t>
            </a:r>
            <a:r>
              <a:rPr lang="zh-CN" altLang="en-US" spc="150" dirty="0">
                <a:latin typeface="Arial" panose="020B0604020202090204" pitchFamily="34" charset="0"/>
                <a:ea typeface="微软雅黑" pitchFamily="34" charset="-122"/>
              </a:rPr>
              <a:t>：</a:t>
            </a:r>
            <a:endParaRPr lang="zh-CN" altLang="en-US" spc="150" dirty="0">
              <a:latin typeface="Arial" panose="020B0604020202090204" pitchFamily="34" charset="0"/>
              <a:ea typeface="微软雅黑" pitchFamily="34" charset="-122"/>
            </a:endParaRPr>
          </a:p>
          <a:p>
            <a:pPr marL="285750" lvl="0" indent="0" algn="l">
              <a:lnSpc>
                <a:spcPct val="200000"/>
              </a:lnSpc>
              <a:spcBef>
                <a:spcPts val="0"/>
              </a:spcBef>
              <a:spcAft>
                <a:spcPts val="400"/>
              </a:spcAft>
              <a:buClr>
                <a:srgbClr val="000000"/>
              </a:buClr>
              <a:buSzPct val="100000"/>
              <a:buFont typeface="Wingdings" panose="05000000000000000000" charset="0"/>
              <a:buNone/>
            </a:pPr>
            <a:r>
              <a:rPr lang="zh-CN" altLang="en-US" spc="150" dirty="0">
                <a:latin typeface="Arial" panose="020B0604020202090204" pitchFamily="34" charset="0"/>
                <a:ea typeface="微软雅黑" pitchFamily="34" charset="-122"/>
              </a:rPr>
              <a:t>第</a:t>
            </a:r>
            <a:r>
              <a:rPr lang="en-US" altLang="zh-CN" spc="150" dirty="0">
                <a:latin typeface="Arial" panose="020B0604020202090204" pitchFamily="34" charset="0"/>
                <a:ea typeface="微软雅黑" pitchFamily="34" charset="-122"/>
              </a:rPr>
              <a:t>50</a:t>
            </a:r>
            <a:r>
              <a:rPr lang="zh-CN" altLang="en-US" spc="150" dirty="0">
                <a:latin typeface="Arial" panose="020B0604020202090204" pitchFamily="34" charset="0"/>
                <a:ea typeface="微软雅黑" pitchFamily="34" charset="-122"/>
              </a:rPr>
              <a:t>行，企业填写加计扣除比例及计算方法，需根据自身实际情况选择全年</a:t>
            </a:r>
            <a:r>
              <a:rPr lang="en-US" altLang="zh-CN" spc="150" dirty="0">
                <a:latin typeface="Arial" panose="020B0604020202090204" pitchFamily="34" charset="0"/>
                <a:ea typeface="微软雅黑" pitchFamily="34" charset="-122"/>
              </a:rPr>
              <a:t>100%</a:t>
            </a:r>
            <a:r>
              <a:rPr lang="zh-CN" altLang="en-US" spc="150" dirty="0">
                <a:latin typeface="Arial" panose="020B0604020202090204" pitchFamily="34" charset="0"/>
                <a:ea typeface="微软雅黑" pitchFamily="34" charset="-122"/>
              </a:rPr>
              <a:t>或全年</a:t>
            </a:r>
            <a:r>
              <a:rPr lang="en-US" altLang="zh-CN" spc="150" dirty="0">
                <a:latin typeface="Arial" panose="020B0604020202090204" pitchFamily="34" charset="0"/>
                <a:ea typeface="微软雅黑" pitchFamily="34" charset="-122"/>
              </a:rPr>
              <a:t>120%</a:t>
            </a:r>
            <a:r>
              <a:rPr lang="zh-CN" altLang="en-US" spc="150" dirty="0">
                <a:latin typeface="Arial" panose="020B0604020202090204" pitchFamily="34" charset="0"/>
                <a:ea typeface="微软雅黑" pitchFamily="34" charset="-122"/>
              </a:rPr>
              <a:t>（集成电路企业、工业母机企业），其他选项在</a:t>
            </a:r>
            <a:r>
              <a:rPr lang="en-US" altLang="zh-CN" spc="150" dirty="0">
                <a:latin typeface="Arial" panose="020B0604020202090204" pitchFamily="34" charset="0"/>
                <a:ea typeface="微软雅黑" pitchFamily="34" charset="-122"/>
              </a:rPr>
              <a:t>2023</a:t>
            </a:r>
            <a:r>
              <a:rPr lang="zh-CN" altLang="en-US" spc="150" dirty="0">
                <a:latin typeface="Arial" panose="020B0604020202090204" pitchFamily="34" charset="0"/>
                <a:ea typeface="微软雅黑" pitchFamily="34" charset="-122"/>
              </a:rPr>
              <a:t>年度汇缴申报均已不适用。</a:t>
            </a:r>
            <a:endParaRPr lang="zh-CN" altLang="en-US" spc="150" dirty="0">
              <a:latin typeface="Arial" panose="020B0604020202090204" pitchFamily="34" charset="0"/>
              <a:ea typeface="微软雅黑" pitchFamily="34" charset="-122"/>
            </a:endParaRPr>
          </a:p>
        </p:txBody>
      </p:sp>
      <p:pic>
        <p:nvPicPr>
          <p:cNvPr id="7" name="图片 6"/>
          <p:cNvPicPr>
            <a:picLocks noChangeAspect="1"/>
          </p:cNvPicPr>
          <p:nvPr/>
        </p:nvPicPr>
        <p:blipFill>
          <a:blip r:embed="rId2"/>
          <a:stretch>
            <a:fillRect/>
          </a:stretch>
        </p:blipFill>
        <p:spPr>
          <a:xfrm>
            <a:off x="551729" y="3645501"/>
            <a:ext cx="5999177" cy="1001873"/>
          </a:xfrm>
          <a:prstGeom prst="rect">
            <a:avLst/>
          </a:prstGeom>
        </p:spPr>
      </p:pic>
      <p:grpSp>
        <p:nvGrpSpPr>
          <p:cNvPr id="9" name="组合 8"/>
          <p:cNvGrpSpPr/>
          <p:nvPr/>
        </p:nvGrpSpPr>
        <p:grpSpPr>
          <a:xfrm>
            <a:off x="191740" y="4869590"/>
            <a:ext cx="12008513" cy="1093299"/>
            <a:chOff x="302" y="7668"/>
            <a:chExt cx="18914" cy="1722"/>
          </a:xfrm>
        </p:grpSpPr>
        <p:pic>
          <p:nvPicPr>
            <p:cNvPr id="8" name="图片 7"/>
            <p:cNvPicPr>
              <a:picLocks noChangeAspect="1"/>
            </p:cNvPicPr>
            <p:nvPr/>
          </p:nvPicPr>
          <p:blipFill>
            <a:blip r:embed="rId3"/>
            <a:stretch>
              <a:fillRect/>
            </a:stretch>
          </p:blipFill>
          <p:spPr>
            <a:xfrm>
              <a:off x="302" y="7668"/>
              <a:ext cx="18915" cy="1723"/>
            </a:xfrm>
            <a:prstGeom prst="rect">
              <a:avLst/>
            </a:prstGeom>
          </p:spPr>
        </p:pic>
        <p:sp>
          <p:nvSpPr>
            <p:cNvPr id="14" name="矩形 13"/>
            <p:cNvSpPr/>
            <p:nvPr/>
          </p:nvSpPr>
          <p:spPr>
            <a:xfrm>
              <a:off x="12052" y="8800"/>
              <a:ext cx="7002" cy="478"/>
            </a:xfrm>
            <a:prstGeom prst="rect">
              <a:avLst/>
            </a:prstGeom>
            <a:noFill/>
            <a:ln w="3810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spTree>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1"/>
            </p:custDataLst>
          </p:nvPr>
        </p:nvSpPr>
        <p:spPr>
          <a:xfrm>
            <a:off x="1195518" y="2709658"/>
            <a:ext cx="9568590" cy="1535825"/>
          </a:xfrm>
          <a:prstGeom prst="rect">
            <a:avLst/>
          </a:prstGeom>
          <a:noFill/>
          <a:ln w="3175">
            <a:noFill/>
            <a:prstDash val="dash"/>
          </a:ln>
        </p:spPr>
        <p:txBody>
          <a:bodyPr wrap="square" lIns="63490" tIns="25396" rIns="63490" bIns="25396"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rPr>
              <a:t>五、《高新技术企业优惠情况及明细表》（A10704</a:t>
            </a:r>
            <a:r>
              <a:rPr altLang="zh-CN"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rPr>
              <a:t>1</a:t>
            </a:r>
            <a:r>
              <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rPr>
              <a:t>）</a:t>
            </a:r>
            <a:endParaRPr lang="zh-CN" altLang="en-US" sz="4000" spc="240">
              <a:ln w="3175">
                <a:noFill/>
                <a:prstDash val="dash"/>
              </a:ln>
              <a:solidFill>
                <a:schemeClr val="dk1">
                  <a:lumMod val="75000"/>
                  <a:lumOff val="25000"/>
                </a:schemeClr>
              </a:solidFill>
              <a:latin typeface="微软雅黑" pitchFamily="34" charset="-122"/>
              <a:ea typeface="微软雅黑" pitchFamily="34" charset="-122"/>
              <a:cs typeface="微软雅黑" pitchFamily="34" charset="-122"/>
            </a:endParaRPr>
          </a:p>
        </p:txBody>
      </p:sp>
      <p:sp>
        <p:nvSpPr>
          <p:cNvPr id="3" name="文本框 2"/>
          <p:cNvSpPr txBox="1"/>
          <p:nvPr>
            <p:custDataLst>
              <p:tags r:id="rId2"/>
            </p:custDataLst>
          </p:nvPr>
        </p:nvSpPr>
        <p:spPr>
          <a:xfrm>
            <a:off x="839974" y="550259"/>
            <a:ext cx="7618809" cy="752635"/>
          </a:xfrm>
          <a:prstGeom prst="rect">
            <a:avLst/>
          </a:prstGeom>
          <a:noFill/>
        </p:spPr>
        <p:txBody>
          <a:bodyPr wrap="square" lIns="63490" tIns="25396" rIns="63490" bIns="25396" rtlCol="0" anchor="b" anchorCtr="0">
            <a:normAutofit/>
          </a:bodyPr>
          <a:lstStyle/>
          <a:p>
            <a:pPr marL="0" indent="0" algn="l">
              <a:lnSpc>
                <a:spcPct val="100000"/>
              </a:lnSpc>
              <a:spcBef>
                <a:spcPts val="0"/>
              </a:spcBef>
              <a:spcAft>
                <a:spcPts val="0"/>
              </a:spcAft>
              <a:buSzPct val="100000"/>
              <a:buNone/>
            </a:pPr>
            <a:r>
              <a:rPr lang="zh-CN" sz="4200" b="1" spc="2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rPr>
              <a:t>重点表单</a:t>
            </a:r>
            <a:r>
              <a:rPr sz="4200" b="1" spc="2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rPr>
              <a:t>填报详解</a:t>
            </a:r>
            <a:endParaRPr sz="4200" b="1" spc="2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endParaRPr>
          </a:p>
        </p:txBody>
      </p:sp>
    </p:spTree>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4107" y="262115"/>
            <a:ext cx="11171079" cy="559348"/>
          </a:xfrm>
        </p:spPr>
        <p:txBody>
          <a:bodyPr>
            <a:normAutofit fontScale="90000"/>
          </a:bodyPr>
          <a:lstStyle/>
          <a:p>
            <a:r>
              <a:rPr lang="zh-CN" altLang="en-US" dirty="0">
                <a:latin typeface="黑体" charset="-122"/>
                <a:ea typeface="黑体" charset="-122"/>
              </a:rPr>
              <a:t>《高新技术企业优惠情况及明细表》（A107041）</a:t>
            </a:r>
            <a:endParaRPr lang="zh-CN" altLang="en-US" dirty="0">
              <a:latin typeface="黑体" charset="-122"/>
              <a:ea typeface="黑体" charset="-122"/>
            </a:endParaRPr>
          </a:p>
        </p:txBody>
      </p:sp>
      <p:sp>
        <p:nvSpPr>
          <p:cNvPr id="6" name="矩形 5"/>
          <p:cNvSpPr/>
          <p:nvPr>
            <p:custDataLst>
              <p:tags r:id="rId1"/>
            </p:custDataLst>
          </p:nvPr>
        </p:nvSpPr>
        <p:spPr>
          <a:xfrm>
            <a:off x="624107" y="1053836"/>
            <a:ext cx="4302723" cy="88378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0" indent="-457200" algn="l">
              <a:lnSpc>
                <a:spcPct val="120000"/>
              </a:lnSpc>
              <a:spcBef>
                <a:spcPts val="0"/>
              </a:spcBef>
              <a:spcAft>
                <a:spcPts val="400"/>
              </a:spcAft>
              <a:buClr>
                <a:srgbClr val="000000"/>
              </a:buClr>
              <a:buSzPct val="100000"/>
              <a:buFont typeface="Wingdings" panose="05000000000000000000" charset="0"/>
              <a:buChar char="u"/>
            </a:pPr>
            <a:r>
              <a:rPr lang="zh-CN" altLang="en-US" sz="2800" spc="150" dirty="0">
                <a:latin typeface="Arial" panose="020B0604020202090204" pitchFamily="34" charset="0"/>
                <a:ea typeface="微软雅黑" pitchFamily="34" charset="-122"/>
                <a:sym typeface="+mn-ea"/>
              </a:rPr>
              <a:t>本表无调整</a:t>
            </a:r>
            <a:endParaRPr lang="en-US" altLang="zh-CN" spc="150" dirty="0">
              <a:solidFill>
                <a:srgbClr val="FF0000"/>
              </a:solidFill>
              <a:latin typeface="Arial" panose="020B0604020202090204" pitchFamily="34" charset="0"/>
              <a:ea typeface="微软雅黑" pitchFamily="34" charset="-122"/>
            </a:endParaRPr>
          </a:p>
        </p:txBody>
      </p:sp>
      <p:pic>
        <p:nvPicPr>
          <p:cNvPr id="2" name="图片 1"/>
          <p:cNvPicPr>
            <a:picLocks noChangeAspect="1"/>
          </p:cNvPicPr>
          <p:nvPr/>
        </p:nvPicPr>
        <p:blipFill>
          <a:blip r:embed="rId2"/>
          <a:stretch>
            <a:fillRect/>
          </a:stretch>
        </p:blipFill>
        <p:spPr>
          <a:xfrm>
            <a:off x="3503383" y="909714"/>
            <a:ext cx="4834135" cy="5896324"/>
          </a:xfrm>
          <a:prstGeom prst="rect">
            <a:avLst/>
          </a:prstGeom>
        </p:spPr>
      </p:pic>
    </p:spTree>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4107" y="262115"/>
            <a:ext cx="11171079" cy="559348"/>
          </a:xfrm>
        </p:spPr>
        <p:txBody>
          <a:bodyPr>
            <a:normAutofit fontScale="90000"/>
          </a:bodyPr>
          <a:lstStyle/>
          <a:p>
            <a:r>
              <a:rPr lang="zh-CN" altLang="en-US" dirty="0">
                <a:latin typeface="黑体" charset="-122"/>
                <a:ea typeface="黑体" charset="-122"/>
                <a:sym typeface="+mn-ea"/>
              </a:rPr>
              <a:t>《高新技术企业优惠情况及明细表》（A107041）</a:t>
            </a:r>
            <a:endParaRPr lang="zh-CN" altLang="en-US" dirty="0">
              <a:latin typeface="黑体" charset="-122"/>
              <a:ea typeface="黑体" charset="-122"/>
            </a:endParaRPr>
          </a:p>
        </p:txBody>
      </p:sp>
      <p:sp>
        <p:nvSpPr>
          <p:cNvPr id="6" name="矩形 5"/>
          <p:cNvSpPr/>
          <p:nvPr>
            <p:custDataLst>
              <p:tags r:id="rId1"/>
            </p:custDataLst>
          </p:nvPr>
        </p:nvSpPr>
        <p:spPr>
          <a:xfrm>
            <a:off x="0" y="1773814"/>
            <a:ext cx="5003653" cy="3516715"/>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0" algn="l">
              <a:lnSpc>
                <a:spcPct val="200000"/>
              </a:lnSpc>
              <a:spcBef>
                <a:spcPts val="0"/>
              </a:spcBef>
              <a:spcAft>
                <a:spcPts val="400"/>
              </a:spcAft>
              <a:buClr>
                <a:srgbClr val="000000"/>
              </a:buClr>
              <a:buSzPct val="100000"/>
              <a:buFont typeface="Wingdings" panose="05000000000000000000" charset="0"/>
              <a:buNone/>
            </a:pPr>
            <a:endParaRPr lang="zh-CN" altLang="en-US" spc="150" dirty="0">
              <a:latin typeface="Arial" panose="020B0604020202090204" pitchFamily="34" charset="0"/>
              <a:ea typeface="微软雅黑" pitchFamily="34" charset="-122"/>
            </a:endParaRPr>
          </a:p>
          <a:p>
            <a:pPr marL="628650" lvl="0" indent="0" algn="l">
              <a:lnSpc>
                <a:spcPct val="200000"/>
              </a:lnSpc>
              <a:spcBef>
                <a:spcPts val="0"/>
              </a:spcBef>
              <a:spcAft>
                <a:spcPts val="400"/>
              </a:spcAft>
              <a:buClr>
                <a:srgbClr val="000000"/>
              </a:buClr>
              <a:buSzPct val="100000"/>
              <a:buFont typeface="Wingdings" panose="05000000000000000000" charset="0"/>
              <a:buChar char="u"/>
            </a:pPr>
            <a:r>
              <a:rPr lang="zh-CN" altLang="en-US" sz="2800" b="1" spc="150" dirty="0">
                <a:effectLst>
                  <a:outerShdw blurRad="38100" dist="38100" dir="2700000" algn="tl">
                    <a:srgbClr val="000000">
                      <a:alpha val="43137"/>
                    </a:srgbClr>
                  </a:outerShdw>
                </a:effectLst>
                <a:latin typeface="Arial" panose="020B0604020202090204" pitchFamily="34" charset="0"/>
                <a:ea typeface="微软雅黑" pitchFamily="34" charset="-122"/>
                <a:sym typeface="+mn-ea"/>
              </a:rPr>
              <a:t>填报注意事项</a:t>
            </a:r>
            <a:endParaRPr lang="zh-CN" altLang="en-US" sz="2800" b="1" spc="150" dirty="0">
              <a:effectLst>
                <a:outerShdw blurRad="38100" dist="38100" dir="2700000" algn="tl">
                  <a:srgbClr val="000000">
                    <a:alpha val="43137"/>
                  </a:srgbClr>
                </a:outerShdw>
              </a:effectLst>
              <a:latin typeface="Arial" panose="020B0604020202090204" pitchFamily="34" charset="0"/>
              <a:ea typeface="微软雅黑" pitchFamily="34" charset="-122"/>
              <a:sym typeface="+mn-ea"/>
            </a:endParaRPr>
          </a:p>
          <a:p>
            <a:pPr marL="285750" lvl="0" indent="0" algn="l">
              <a:lnSpc>
                <a:spcPct val="200000"/>
              </a:lnSpc>
              <a:spcBef>
                <a:spcPts val="0"/>
              </a:spcBef>
              <a:spcAft>
                <a:spcPts val="400"/>
              </a:spcAft>
              <a:buClr>
                <a:srgbClr val="000000"/>
              </a:buClr>
              <a:buSzPct val="100000"/>
              <a:buFont typeface="Wingdings" panose="05000000000000000000" charset="0"/>
              <a:buNone/>
            </a:pPr>
            <a:r>
              <a:rPr lang="en-US" altLang="zh-CN" spc="150" dirty="0">
                <a:latin typeface="Arial" panose="020B0604020202090204" pitchFamily="34" charset="0"/>
                <a:ea typeface="微软雅黑" pitchFamily="34" charset="-122"/>
              </a:rPr>
              <a:t>1.纳税人在高新技术企业认定有效期内，无论是否享受企业所得税优惠政策，均应在A000000填报</a:t>
            </a:r>
            <a:r>
              <a:rPr lang="zh-CN" altLang="en-US" spc="150" dirty="0">
                <a:latin typeface="Arial" panose="020B0604020202090204" pitchFamily="34" charset="0"/>
                <a:ea typeface="微软雅黑" pitchFamily="34" charset="-122"/>
              </a:rPr>
              <a:t>高新技术企业证书信息</a:t>
            </a:r>
            <a:r>
              <a:rPr lang="en-US" altLang="zh-CN" spc="150" dirty="0">
                <a:latin typeface="Arial" panose="020B0604020202090204" pitchFamily="34" charset="0"/>
                <a:ea typeface="微软雅黑" pitchFamily="34" charset="-122"/>
              </a:rPr>
              <a:t>。</a:t>
            </a:r>
            <a:endParaRPr lang="en-US" altLang="zh-CN" spc="150" dirty="0">
              <a:latin typeface="Arial" panose="020B0604020202090204" pitchFamily="34" charset="0"/>
              <a:ea typeface="微软雅黑" pitchFamily="34" charset="-122"/>
            </a:endParaRPr>
          </a:p>
          <a:p>
            <a:pPr marL="285750" lvl="0" indent="0" algn="l">
              <a:lnSpc>
                <a:spcPct val="200000"/>
              </a:lnSpc>
              <a:spcBef>
                <a:spcPts val="0"/>
              </a:spcBef>
              <a:spcAft>
                <a:spcPts val="400"/>
              </a:spcAft>
              <a:buClr>
                <a:srgbClr val="000000"/>
              </a:buClr>
              <a:buSzPct val="100000"/>
              <a:buFont typeface="Wingdings" panose="05000000000000000000" charset="0"/>
              <a:buNone/>
            </a:pPr>
            <a:r>
              <a:rPr lang="en-US" altLang="zh-CN" spc="150" dirty="0">
                <a:latin typeface="Arial" panose="020B0604020202090204" pitchFamily="34" charset="0"/>
                <a:ea typeface="微软雅黑" pitchFamily="34" charset="-122"/>
              </a:rPr>
              <a:t>2.纳税人在高新技术企业认定有效期内，无论是否享受企业所得税优惠政策，均应填报A107041表</a:t>
            </a:r>
            <a:r>
              <a:rPr lang="zh-CN" altLang="en-US" spc="150" dirty="0">
                <a:latin typeface="Arial" panose="020B0604020202090204" pitchFamily="34" charset="0"/>
                <a:ea typeface="微软雅黑" pitchFamily="34" charset="-122"/>
              </a:rPr>
              <a:t>。</a:t>
            </a:r>
            <a:endParaRPr lang="zh-CN" altLang="en-US" spc="150" dirty="0">
              <a:latin typeface="Arial" panose="020B0604020202090204" pitchFamily="34" charset="0"/>
              <a:ea typeface="微软雅黑" pitchFamily="34" charset="-122"/>
            </a:endParaRPr>
          </a:p>
        </p:txBody>
      </p:sp>
      <p:pic>
        <p:nvPicPr>
          <p:cNvPr id="2" name="图片 1"/>
          <p:cNvPicPr>
            <a:picLocks noChangeAspect="1"/>
          </p:cNvPicPr>
          <p:nvPr/>
        </p:nvPicPr>
        <p:blipFill>
          <a:blip r:embed="rId2"/>
          <a:stretch>
            <a:fillRect/>
          </a:stretch>
        </p:blipFill>
        <p:spPr>
          <a:xfrm>
            <a:off x="5087460" y="1485569"/>
            <a:ext cx="6971211" cy="4428433"/>
          </a:xfrm>
          <a:prstGeom prst="rect">
            <a:avLst/>
          </a:prstGeom>
        </p:spPr>
      </p:pic>
    </p:spTree>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4107" y="262115"/>
            <a:ext cx="11171079" cy="559348"/>
          </a:xfrm>
        </p:spPr>
        <p:txBody>
          <a:bodyPr>
            <a:normAutofit fontScale="90000"/>
          </a:bodyPr>
          <a:lstStyle/>
          <a:p>
            <a:r>
              <a:rPr lang="zh-CN" altLang="en-US" dirty="0">
                <a:latin typeface="黑体" charset="-122"/>
                <a:ea typeface="黑体" charset="-122"/>
                <a:sym typeface="+mn-ea"/>
              </a:rPr>
              <a:t>《高新技术企业优惠情况及明细表》（A107041）</a:t>
            </a:r>
            <a:endParaRPr lang="zh-CN" altLang="en-US" dirty="0">
              <a:latin typeface="黑体" charset="-122"/>
              <a:ea typeface="黑体" charset="-122"/>
            </a:endParaRPr>
          </a:p>
        </p:txBody>
      </p:sp>
      <p:sp>
        <p:nvSpPr>
          <p:cNvPr id="6" name="矩形 5"/>
          <p:cNvSpPr/>
          <p:nvPr>
            <p:custDataLst>
              <p:tags r:id="rId1"/>
            </p:custDataLst>
          </p:nvPr>
        </p:nvSpPr>
        <p:spPr>
          <a:xfrm>
            <a:off x="23491" y="4077234"/>
            <a:ext cx="12123430" cy="2625315"/>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8650" lvl="0" indent="-342900" algn="l">
              <a:lnSpc>
                <a:spcPct val="150000"/>
              </a:lnSpc>
              <a:spcBef>
                <a:spcPts val="0"/>
              </a:spcBef>
              <a:spcAft>
                <a:spcPts val="400"/>
              </a:spcAft>
              <a:buClr>
                <a:srgbClr val="000000"/>
              </a:buClr>
              <a:buSzPct val="100000"/>
              <a:buFont typeface="Wingdings" panose="05000000000000000000" charset="0"/>
              <a:buChar char="u"/>
            </a:pPr>
            <a:r>
              <a:rPr lang="zh-CN" altLang="en-US" sz="2400" b="1" spc="150" dirty="0">
                <a:effectLst>
                  <a:outerShdw blurRad="38100" dist="38100" dir="2700000" algn="tl">
                    <a:srgbClr val="000000">
                      <a:alpha val="43137"/>
                    </a:srgbClr>
                  </a:outerShdw>
                </a:effectLst>
                <a:latin typeface="Arial" panose="020B0604020202090204" pitchFamily="34" charset="0"/>
                <a:ea typeface="微软雅黑" pitchFamily="34" charset="-122"/>
                <a:sym typeface="+mn-ea"/>
              </a:rPr>
              <a:t>填报注意事项</a:t>
            </a:r>
            <a:endParaRPr lang="zh-CN" altLang="en-US" sz="2400" b="1" spc="150" dirty="0">
              <a:effectLst>
                <a:outerShdw blurRad="38100" dist="38100" dir="2700000" algn="tl">
                  <a:srgbClr val="000000">
                    <a:alpha val="43137"/>
                  </a:srgbClr>
                </a:outerShdw>
              </a:effectLst>
              <a:latin typeface="Arial" panose="020B0604020202090204" pitchFamily="34" charset="0"/>
              <a:ea typeface="微软雅黑" pitchFamily="34" charset="-122"/>
              <a:sym typeface="+mn-ea"/>
            </a:endParaRPr>
          </a:p>
          <a:p>
            <a:pPr marL="285750" lvl="0" indent="0" algn="l">
              <a:lnSpc>
                <a:spcPct val="150000"/>
              </a:lnSpc>
              <a:spcBef>
                <a:spcPts val="0"/>
              </a:spcBef>
              <a:spcAft>
                <a:spcPts val="400"/>
              </a:spcAft>
              <a:buClr>
                <a:srgbClr val="000000"/>
              </a:buClr>
              <a:buSzPct val="100000"/>
              <a:buFont typeface="Wingdings" panose="05000000000000000000" charset="0"/>
              <a:buNone/>
            </a:pPr>
            <a:r>
              <a:rPr lang="zh-CN" altLang="en-US" sz="1600" spc="150" dirty="0">
                <a:latin typeface="Arial" panose="020B0604020202090204" pitchFamily="34" charset="0"/>
                <a:ea typeface="微软雅黑" pitchFamily="34" charset="-122"/>
              </a:rPr>
              <a:t>总收入</a:t>
            </a:r>
            <a:r>
              <a:rPr lang="en-US" altLang="zh-CN" sz="1600" spc="150" dirty="0">
                <a:latin typeface="Arial" panose="020B0604020202090204" pitchFamily="34" charset="0"/>
                <a:ea typeface="微软雅黑" pitchFamily="34" charset="-122"/>
              </a:rPr>
              <a:t>=</a:t>
            </a:r>
            <a:r>
              <a:rPr lang="zh-CN" altLang="en-US" sz="1600" spc="150" dirty="0">
                <a:latin typeface="Arial" panose="020B0604020202090204" pitchFamily="34" charset="0"/>
                <a:ea typeface="微软雅黑" pitchFamily="34" charset="-122"/>
              </a:rPr>
              <a:t>收入总额</a:t>
            </a:r>
            <a:r>
              <a:rPr lang="en-US" altLang="zh-CN" sz="1600" spc="150" dirty="0">
                <a:latin typeface="Arial" panose="020B0604020202090204" pitchFamily="34" charset="0"/>
                <a:ea typeface="微软雅黑" pitchFamily="34" charset="-122"/>
              </a:rPr>
              <a:t>-</a:t>
            </a:r>
            <a:r>
              <a:rPr lang="zh-CN" altLang="en-US" sz="1600" spc="150" dirty="0">
                <a:latin typeface="Arial" panose="020B0604020202090204" pitchFamily="34" charset="0"/>
                <a:ea typeface="微软雅黑" pitchFamily="34" charset="-122"/>
              </a:rPr>
              <a:t>不征税收入</a:t>
            </a:r>
            <a:endParaRPr lang="zh-CN" altLang="en-US" sz="1600" spc="150" dirty="0">
              <a:latin typeface="Arial" panose="020B0604020202090204" pitchFamily="34" charset="0"/>
              <a:ea typeface="微软雅黑" pitchFamily="34" charset="-122"/>
            </a:endParaRPr>
          </a:p>
          <a:p>
            <a:pPr marL="285750" lvl="0" indent="0" algn="l">
              <a:lnSpc>
                <a:spcPct val="150000"/>
              </a:lnSpc>
              <a:spcBef>
                <a:spcPts val="0"/>
              </a:spcBef>
              <a:spcAft>
                <a:spcPts val="400"/>
              </a:spcAft>
              <a:buClr>
                <a:srgbClr val="000000"/>
              </a:buClr>
              <a:buSzPct val="100000"/>
              <a:buFont typeface="Wingdings" panose="05000000000000000000" charset="0"/>
              <a:buNone/>
            </a:pPr>
            <a:r>
              <a:rPr lang="zh-CN" altLang="en-US" sz="1600" spc="150" dirty="0">
                <a:latin typeface="Arial" panose="020B0604020202090204" pitchFamily="34" charset="0"/>
                <a:ea typeface="微软雅黑" pitchFamily="34" charset="-122"/>
              </a:rPr>
              <a:t>收入总额与不征税收入，</a:t>
            </a:r>
            <a:r>
              <a:rPr sz="1600" spc="150" dirty="0">
                <a:latin typeface="Arial" panose="020B0604020202090204" pitchFamily="34" charset="0"/>
                <a:ea typeface="微软雅黑" pitchFamily="34" charset="-122"/>
              </a:rPr>
              <a:t>按照《中华人民共和国企业所得税法》及《中华人民共和国企业所得税法实施条例》的规定计算。包括：（一）销售货物收入； （二）提供劳务收入； （三）转让财产收入； </a:t>
            </a:r>
            <a:r>
              <a:rPr sz="1600" spc="150" dirty="0">
                <a:solidFill>
                  <a:srgbClr val="FF0000"/>
                </a:solidFill>
                <a:latin typeface="Arial" panose="020B0604020202090204" pitchFamily="34" charset="0"/>
                <a:ea typeface="微软雅黑" pitchFamily="34" charset="-122"/>
              </a:rPr>
              <a:t>（四）股息、红利等权益性投资收益</a:t>
            </a:r>
            <a:r>
              <a:rPr sz="1600" spc="150" dirty="0">
                <a:latin typeface="Arial" panose="020B0604020202090204" pitchFamily="34" charset="0"/>
                <a:ea typeface="微软雅黑" pitchFamily="34" charset="-122"/>
              </a:rPr>
              <a:t>； </a:t>
            </a:r>
            <a:r>
              <a:rPr sz="1600" spc="150" dirty="0">
                <a:solidFill>
                  <a:srgbClr val="FF0000"/>
                </a:solidFill>
                <a:latin typeface="Arial" panose="020B0604020202090204" pitchFamily="34" charset="0"/>
                <a:ea typeface="微软雅黑" pitchFamily="34" charset="-122"/>
              </a:rPr>
              <a:t>（五）利息收入</a:t>
            </a:r>
            <a:r>
              <a:rPr sz="1600" spc="150" dirty="0">
                <a:latin typeface="Arial" panose="020B0604020202090204" pitchFamily="34" charset="0"/>
                <a:ea typeface="微软雅黑" pitchFamily="34" charset="-122"/>
              </a:rPr>
              <a:t>； （六）租金收入； （七）特许权使用费收入； （八）接受捐赠收入； （九）其他收入。</a:t>
            </a:r>
            <a:endParaRPr lang="zh-CN" altLang="en-US" sz="1600" spc="150" dirty="0">
              <a:latin typeface="Arial" panose="020B0604020202090204" pitchFamily="34" charset="0"/>
              <a:ea typeface="微软雅黑" pitchFamily="34" charset="-122"/>
            </a:endParaRPr>
          </a:p>
        </p:txBody>
      </p:sp>
      <p:pic>
        <p:nvPicPr>
          <p:cNvPr id="5" name="图片 4"/>
          <p:cNvPicPr>
            <a:picLocks noChangeAspect="1"/>
          </p:cNvPicPr>
          <p:nvPr/>
        </p:nvPicPr>
        <p:blipFill>
          <a:blip r:embed="rId2"/>
          <a:stretch>
            <a:fillRect/>
          </a:stretch>
        </p:blipFill>
        <p:spPr>
          <a:xfrm>
            <a:off x="1110441" y="1091295"/>
            <a:ext cx="5934418" cy="3271009"/>
          </a:xfrm>
          <a:prstGeom prst="rect">
            <a:avLst/>
          </a:prstGeom>
        </p:spPr>
      </p:pic>
    </p:spTree>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4107" y="262115"/>
            <a:ext cx="11171079" cy="559348"/>
          </a:xfrm>
        </p:spPr>
        <p:txBody>
          <a:bodyPr>
            <a:normAutofit fontScale="90000"/>
          </a:bodyPr>
          <a:lstStyle/>
          <a:p>
            <a:r>
              <a:rPr lang="zh-CN" altLang="en-US" dirty="0">
                <a:latin typeface="黑体" charset="-122"/>
                <a:ea typeface="黑体" charset="-122"/>
                <a:sym typeface="+mn-ea"/>
              </a:rPr>
              <a:t>《高新技术企业优惠情况及明细表》（A107041）</a:t>
            </a:r>
            <a:endParaRPr lang="zh-CN" altLang="en-US" dirty="0">
              <a:latin typeface="黑体" charset="-122"/>
              <a:ea typeface="黑体" charset="-122"/>
            </a:endParaRPr>
          </a:p>
        </p:txBody>
      </p:sp>
      <p:sp>
        <p:nvSpPr>
          <p:cNvPr id="6" name="矩形 5"/>
          <p:cNvSpPr/>
          <p:nvPr>
            <p:custDataLst>
              <p:tags r:id="rId1"/>
            </p:custDataLst>
          </p:nvPr>
        </p:nvSpPr>
        <p:spPr>
          <a:xfrm>
            <a:off x="5015081" y="1053836"/>
            <a:ext cx="6433450" cy="5043017"/>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8650" lvl="0" indent="-342900" algn="l">
              <a:lnSpc>
                <a:spcPct val="230000"/>
              </a:lnSpc>
              <a:spcBef>
                <a:spcPts val="0"/>
              </a:spcBef>
              <a:spcAft>
                <a:spcPts val="400"/>
              </a:spcAft>
              <a:buClr>
                <a:srgbClr val="000000"/>
              </a:buClr>
              <a:buSzPct val="100000"/>
              <a:buFont typeface="Wingdings" panose="05000000000000000000" charset="0"/>
              <a:buChar char="u"/>
            </a:pPr>
            <a:r>
              <a:rPr lang="zh-CN" altLang="en-US" sz="2400" b="1" spc="150" dirty="0">
                <a:effectLst>
                  <a:outerShdw blurRad="38100" dist="38100" dir="2700000" algn="tl">
                    <a:srgbClr val="000000">
                      <a:alpha val="43137"/>
                    </a:srgbClr>
                  </a:outerShdw>
                </a:effectLst>
                <a:latin typeface="Arial" panose="020B0604020202090204" pitchFamily="34" charset="0"/>
                <a:ea typeface="微软雅黑" pitchFamily="34" charset="-122"/>
                <a:sym typeface="+mn-ea"/>
              </a:rPr>
              <a:t>填报注意事项</a:t>
            </a:r>
            <a:endParaRPr lang="zh-CN" altLang="en-US" sz="2400" b="1" spc="150" dirty="0">
              <a:effectLst>
                <a:outerShdw blurRad="38100" dist="38100" dir="2700000" algn="tl">
                  <a:srgbClr val="000000">
                    <a:alpha val="43137"/>
                  </a:srgbClr>
                </a:outerShdw>
              </a:effectLst>
              <a:latin typeface="Arial" panose="020B0604020202090204" pitchFamily="34" charset="0"/>
              <a:ea typeface="微软雅黑" pitchFamily="34" charset="-122"/>
              <a:sym typeface="+mn-ea"/>
            </a:endParaRPr>
          </a:p>
          <a:p>
            <a:pPr marL="285750" lvl="0" indent="0" algn="l">
              <a:lnSpc>
                <a:spcPct val="230000"/>
              </a:lnSpc>
              <a:spcBef>
                <a:spcPts val="0"/>
              </a:spcBef>
              <a:spcAft>
                <a:spcPts val="400"/>
              </a:spcAft>
              <a:buClr>
                <a:srgbClr val="000000"/>
              </a:buClr>
              <a:buSzPct val="100000"/>
              <a:buFont typeface="Wingdings" panose="05000000000000000000" charset="0"/>
              <a:buNone/>
            </a:pPr>
            <a:r>
              <a:rPr lang="en-US" altLang="zh-CN" sz="1600" spc="150" dirty="0">
                <a:latin typeface="Arial" panose="020B0604020202090204" pitchFamily="34" charset="0"/>
                <a:ea typeface="微软雅黑" pitchFamily="34" charset="-122"/>
              </a:rPr>
              <a:t>1.</a:t>
            </a:r>
            <a:r>
              <a:rPr lang="zh-CN" altLang="en-US" sz="1600" spc="150" dirty="0">
                <a:latin typeface="Arial" panose="020B0604020202090204" pitchFamily="34" charset="0"/>
                <a:ea typeface="微软雅黑" pitchFamily="34" charset="-122"/>
              </a:rPr>
              <a:t>高新研发费用</a:t>
            </a:r>
            <a:r>
              <a:rPr lang="en-US" altLang="zh-CN" sz="1600" spc="150" dirty="0">
                <a:latin typeface="Arial" panose="020B0604020202090204" pitchFamily="34" charset="0"/>
                <a:ea typeface="微软雅黑" pitchFamily="34" charset="-122"/>
              </a:rPr>
              <a:t>=</a:t>
            </a:r>
            <a:r>
              <a:rPr lang="zh-CN" altLang="en-US" sz="1600" spc="150" dirty="0">
                <a:latin typeface="Arial" panose="020B0604020202090204" pitchFamily="34" charset="0"/>
                <a:ea typeface="微软雅黑" pitchFamily="34" charset="-122"/>
              </a:rPr>
              <a:t>内部研发费用</a:t>
            </a:r>
            <a:r>
              <a:rPr lang="en-US" altLang="zh-CN" sz="1600" spc="150" dirty="0">
                <a:latin typeface="Arial" panose="020B0604020202090204" pitchFamily="34" charset="0"/>
                <a:ea typeface="微软雅黑" pitchFamily="34" charset="-122"/>
              </a:rPr>
              <a:t>+</a:t>
            </a:r>
            <a:r>
              <a:rPr lang="zh-CN" altLang="en-US" sz="1600" spc="150" dirty="0">
                <a:latin typeface="Arial" panose="020B0604020202090204" pitchFamily="34" charset="0"/>
                <a:ea typeface="微软雅黑" pitchFamily="34" charset="-122"/>
              </a:rPr>
              <a:t>委托外部研发费用。委托外部研究开发费用按照实际发生额的80%计入。</a:t>
            </a:r>
            <a:endParaRPr lang="zh-CN" altLang="en-US" sz="1600" spc="150" dirty="0">
              <a:latin typeface="Arial" panose="020B0604020202090204" pitchFamily="34" charset="0"/>
              <a:ea typeface="微软雅黑" pitchFamily="34" charset="-122"/>
            </a:endParaRPr>
          </a:p>
          <a:p>
            <a:pPr marL="285750" lvl="0" indent="0" algn="l">
              <a:lnSpc>
                <a:spcPct val="230000"/>
              </a:lnSpc>
              <a:spcBef>
                <a:spcPts val="0"/>
              </a:spcBef>
              <a:spcAft>
                <a:spcPts val="400"/>
              </a:spcAft>
              <a:buClr>
                <a:srgbClr val="000000"/>
              </a:buClr>
              <a:buSzPct val="100000"/>
              <a:buFont typeface="Wingdings" panose="05000000000000000000" charset="0"/>
              <a:buNone/>
            </a:pPr>
            <a:r>
              <a:rPr lang="en-US" altLang="zh-CN" sz="1600" spc="150" dirty="0">
                <a:latin typeface="Arial" panose="020B0604020202090204" pitchFamily="34" charset="0"/>
                <a:ea typeface="微软雅黑" pitchFamily="34" charset="-122"/>
              </a:rPr>
              <a:t>2.</a:t>
            </a:r>
            <a:r>
              <a:rPr lang="zh-CN" altLang="en-US" sz="1600" spc="150" dirty="0">
                <a:latin typeface="Arial" panose="020B0604020202090204" pitchFamily="34" charset="0"/>
                <a:ea typeface="微软雅黑" pitchFamily="34" charset="-122"/>
              </a:rPr>
              <a:t>销售（营业）收入</a:t>
            </a:r>
            <a:r>
              <a:rPr lang="en-US" altLang="zh-CN" sz="1600" spc="150" dirty="0">
                <a:latin typeface="Arial" panose="020B0604020202090204" pitchFamily="34" charset="0"/>
                <a:ea typeface="微软雅黑" pitchFamily="34" charset="-122"/>
              </a:rPr>
              <a:t>=主营业务收入+其他业务收入</a:t>
            </a:r>
            <a:r>
              <a:rPr lang="zh-CN" altLang="en-US" sz="1600" spc="150" dirty="0">
                <a:latin typeface="Arial" panose="020B0604020202090204" pitchFamily="34" charset="0"/>
                <a:ea typeface="微软雅黑" pitchFamily="34" charset="-122"/>
              </a:rPr>
              <a:t>。主营业务收入与其他业务收入按照企业所得税年度纳税申报表的口径计算。</a:t>
            </a:r>
            <a:endParaRPr lang="zh-CN" altLang="en-US" sz="1600" spc="150" dirty="0">
              <a:latin typeface="Arial" panose="020B0604020202090204" pitchFamily="34" charset="0"/>
              <a:ea typeface="微软雅黑" pitchFamily="34" charset="-122"/>
            </a:endParaRPr>
          </a:p>
        </p:txBody>
      </p:sp>
      <p:pic>
        <p:nvPicPr>
          <p:cNvPr id="2" name="图片 1"/>
          <p:cNvPicPr>
            <a:picLocks noChangeAspect="1"/>
          </p:cNvPicPr>
          <p:nvPr/>
        </p:nvPicPr>
        <p:blipFill>
          <a:blip r:embed="rId2"/>
          <a:stretch>
            <a:fillRect/>
          </a:stretch>
        </p:blipFill>
        <p:spPr>
          <a:xfrm>
            <a:off x="191740" y="1053836"/>
            <a:ext cx="4656997" cy="5717282"/>
          </a:xfrm>
          <a:prstGeom prst="rect">
            <a:avLst/>
          </a:prstGeom>
        </p:spPr>
      </p:pic>
    </p:spTree>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4107" y="262115"/>
            <a:ext cx="11171079" cy="559348"/>
          </a:xfrm>
        </p:spPr>
        <p:txBody>
          <a:bodyPr>
            <a:normAutofit fontScale="90000"/>
          </a:bodyPr>
          <a:lstStyle/>
          <a:p>
            <a:r>
              <a:rPr lang="zh-CN" altLang="en-US" dirty="0">
                <a:latin typeface="黑体" charset="-122"/>
                <a:ea typeface="黑体" charset="-122"/>
                <a:sym typeface="+mn-ea"/>
              </a:rPr>
              <a:t>《高新技术企业优惠情况及明细表》（A107041）</a:t>
            </a:r>
            <a:endParaRPr lang="zh-CN" altLang="en-US" dirty="0">
              <a:latin typeface="黑体" charset="-122"/>
              <a:ea typeface="黑体" charset="-122"/>
            </a:endParaRPr>
          </a:p>
        </p:txBody>
      </p:sp>
      <p:sp>
        <p:nvSpPr>
          <p:cNvPr id="6" name="矩形 5"/>
          <p:cNvSpPr/>
          <p:nvPr>
            <p:custDataLst>
              <p:tags r:id="rId1"/>
            </p:custDataLst>
          </p:nvPr>
        </p:nvSpPr>
        <p:spPr>
          <a:xfrm>
            <a:off x="4942703" y="693848"/>
            <a:ext cx="7230250" cy="4570651"/>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8650" lvl="0" indent="-342900" algn="l">
              <a:lnSpc>
                <a:spcPct val="190000"/>
              </a:lnSpc>
              <a:spcBef>
                <a:spcPts val="0"/>
              </a:spcBef>
              <a:spcAft>
                <a:spcPts val="400"/>
              </a:spcAft>
              <a:buClr>
                <a:srgbClr val="000000"/>
              </a:buClr>
              <a:buSzPct val="100000"/>
              <a:buFont typeface="Wingdings" panose="05000000000000000000" charset="0"/>
              <a:buChar char="u"/>
            </a:pPr>
            <a:r>
              <a:rPr lang="zh-CN" altLang="en-US" sz="2400" b="1" spc="150" dirty="0">
                <a:effectLst>
                  <a:outerShdw blurRad="38100" dist="38100" dir="2700000" algn="tl">
                    <a:srgbClr val="000000">
                      <a:alpha val="43137"/>
                    </a:srgbClr>
                  </a:outerShdw>
                </a:effectLst>
                <a:latin typeface="Arial" panose="020B0604020202090204" pitchFamily="34" charset="0"/>
                <a:ea typeface="微软雅黑" pitchFamily="34" charset="-122"/>
                <a:sym typeface="+mn-ea"/>
              </a:rPr>
              <a:t>填报注意事项</a:t>
            </a:r>
            <a:endParaRPr lang="zh-CN" altLang="en-US" sz="2400" b="1" spc="150" dirty="0">
              <a:effectLst>
                <a:outerShdw blurRad="38100" dist="38100" dir="2700000" algn="tl">
                  <a:srgbClr val="000000">
                    <a:alpha val="43137"/>
                  </a:srgbClr>
                </a:outerShdw>
              </a:effectLst>
              <a:latin typeface="Arial" panose="020B0604020202090204" pitchFamily="34" charset="0"/>
              <a:ea typeface="微软雅黑" pitchFamily="34" charset="-122"/>
              <a:sym typeface="+mn-ea"/>
            </a:endParaRPr>
          </a:p>
          <a:p>
            <a:pPr marL="285750" lvl="0" indent="0" algn="l">
              <a:lnSpc>
                <a:spcPct val="150000"/>
              </a:lnSpc>
              <a:spcBef>
                <a:spcPts val="0"/>
              </a:spcBef>
              <a:spcAft>
                <a:spcPts val="400"/>
              </a:spcAft>
              <a:buClr>
                <a:srgbClr val="000000"/>
              </a:buClr>
              <a:buSzPct val="100000"/>
              <a:buFont typeface="Wingdings" panose="05000000000000000000" charset="0"/>
              <a:buNone/>
            </a:pPr>
            <a:r>
              <a:rPr sz="1600" spc="150" dirty="0">
                <a:latin typeface="Arial" panose="020B0604020202090204" pitchFamily="34" charset="0"/>
                <a:ea typeface="微软雅黑" pitchFamily="34" charset="-122"/>
              </a:rPr>
              <a:t>高新技术企业享受优惠政策期间（申报优惠年度）也需符合认定条件</a:t>
            </a:r>
            <a:r>
              <a:rPr lang="zh-CN" sz="1600" spc="150" dirty="0">
                <a:latin typeface="Arial" panose="020B0604020202090204" pitchFamily="34" charset="0"/>
                <a:ea typeface="微软雅黑" pitchFamily="34" charset="-122"/>
              </a:rPr>
              <a:t>。</a:t>
            </a:r>
            <a:endParaRPr lang="zh-CN" sz="1600" spc="150" dirty="0">
              <a:latin typeface="Arial" panose="020B0604020202090204" pitchFamily="34" charset="0"/>
              <a:ea typeface="微软雅黑" pitchFamily="34" charset="-122"/>
            </a:endParaRPr>
          </a:p>
          <a:p>
            <a:pPr marL="285750" lvl="0" indent="0" algn="l">
              <a:lnSpc>
                <a:spcPct val="150000"/>
              </a:lnSpc>
              <a:spcBef>
                <a:spcPts val="0"/>
              </a:spcBef>
              <a:spcAft>
                <a:spcPts val="400"/>
              </a:spcAft>
              <a:buClr>
                <a:srgbClr val="000000"/>
              </a:buClr>
              <a:buSzPct val="100000"/>
              <a:buFont typeface="Wingdings" panose="05000000000000000000" charset="0"/>
              <a:buNone/>
            </a:pPr>
            <a:r>
              <a:rPr lang="en-US" altLang="zh-CN" sz="1600" spc="150" dirty="0">
                <a:latin typeface="Arial" panose="020B0604020202090204" pitchFamily="34" charset="0"/>
                <a:ea typeface="微软雅黑" pitchFamily="34" charset="-122"/>
              </a:rPr>
              <a:t>1.</a:t>
            </a:r>
            <a:r>
              <a:rPr lang="zh-CN" altLang="en-US" sz="1600" spc="150" dirty="0">
                <a:latin typeface="Arial" panose="020B0604020202090204" pitchFamily="34" charset="0"/>
                <a:ea typeface="微软雅黑" pitchFamily="34" charset="-122"/>
              </a:rPr>
              <a:t>高新技术产品（服务）收入占比条件：近一年高新技术产品（服务）收入占企业同期总收入的比例不低于60%。</a:t>
            </a:r>
            <a:endParaRPr lang="zh-CN" altLang="en-US" sz="1600" spc="150" dirty="0">
              <a:latin typeface="Arial" panose="020B0604020202090204" pitchFamily="34" charset="0"/>
              <a:ea typeface="微软雅黑" pitchFamily="34" charset="-122"/>
            </a:endParaRPr>
          </a:p>
          <a:p>
            <a:pPr marL="285750" lvl="0" indent="0" algn="l">
              <a:lnSpc>
                <a:spcPct val="150000"/>
              </a:lnSpc>
              <a:spcBef>
                <a:spcPts val="0"/>
              </a:spcBef>
              <a:spcAft>
                <a:spcPts val="400"/>
              </a:spcAft>
              <a:buClr>
                <a:srgbClr val="000000"/>
              </a:buClr>
              <a:buSzPct val="100000"/>
              <a:buFont typeface="Wingdings" panose="05000000000000000000" charset="0"/>
              <a:buNone/>
            </a:pPr>
            <a:r>
              <a:rPr lang="en-US" altLang="zh-CN" sz="1600" spc="150" dirty="0">
                <a:latin typeface="Arial" panose="020B0604020202090204" pitchFamily="34" charset="0"/>
                <a:ea typeface="微软雅黑" pitchFamily="34" charset="-122"/>
              </a:rPr>
              <a:t>2.</a:t>
            </a:r>
            <a:r>
              <a:rPr lang="zh-CN" altLang="en-US" sz="1600" spc="150" dirty="0">
                <a:latin typeface="Arial" panose="020B0604020202090204" pitchFamily="34" charset="0"/>
                <a:ea typeface="微软雅黑" pitchFamily="34" charset="-122"/>
              </a:rPr>
              <a:t>科技人员占比情况：企业从事研发和相关技术创新活动的科技人员占企业当年职工总数的比例不低于10%。</a:t>
            </a:r>
            <a:endParaRPr lang="zh-CN" altLang="en-US" sz="1600" spc="150" dirty="0">
              <a:latin typeface="Arial" panose="020B0604020202090204" pitchFamily="34" charset="0"/>
              <a:ea typeface="微软雅黑" pitchFamily="34" charset="-122"/>
            </a:endParaRPr>
          </a:p>
          <a:p>
            <a:pPr marL="285750" lvl="0" indent="0" algn="l">
              <a:lnSpc>
                <a:spcPct val="150000"/>
              </a:lnSpc>
              <a:spcBef>
                <a:spcPts val="0"/>
              </a:spcBef>
              <a:spcAft>
                <a:spcPts val="400"/>
              </a:spcAft>
              <a:buClr>
                <a:srgbClr val="000000"/>
              </a:buClr>
              <a:buSzPct val="100000"/>
              <a:buFont typeface="Wingdings" panose="05000000000000000000" charset="0"/>
              <a:buNone/>
            </a:pPr>
            <a:r>
              <a:rPr lang="en-US" altLang="zh-CN" sz="1600" spc="150" dirty="0">
                <a:latin typeface="Arial" panose="020B0604020202090204" pitchFamily="34" charset="0"/>
                <a:ea typeface="微软雅黑" pitchFamily="34" charset="-122"/>
              </a:rPr>
              <a:t>3.</a:t>
            </a:r>
            <a:r>
              <a:rPr lang="zh-CN" altLang="en-US" sz="1600" spc="150" dirty="0">
                <a:latin typeface="Arial" panose="020B0604020202090204" pitchFamily="34" charset="0"/>
                <a:ea typeface="微软雅黑" pitchFamily="34" charset="-122"/>
              </a:rPr>
              <a:t>三年研发费用占销售收入比例情况：</a:t>
            </a:r>
            <a:endParaRPr lang="zh-CN" altLang="en-US" sz="1600" spc="150" dirty="0">
              <a:latin typeface="Arial" panose="020B0604020202090204" pitchFamily="34" charset="0"/>
              <a:ea typeface="微软雅黑" pitchFamily="34" charset="-122"/>
            </a:endParaRPr>
          </a:p>
        </p:txBody>
      </p:sp>
      <p:pic>
        <p:nvPicPr>
          <p:cNvPr id="4" name="图片 3"/>
          <p:cNvPicPr>
            <a:picLocks noChangeAspect="1"/>
          </p:cNvPicPr>
          <p:nvPr/>
        </p:nvPicPr>
        <p:blipFill>
          <a:blip r:embed="rId2"/>
          <a:stretch>
            <a:fillRect/>
          </a:stretch>
        </p:blipFill>
        <p:spPr>
          <a:xfrm>
            <a:off x="335863" y="1125580"/>
            <a:ext cx="4625887" cy="5671569"/>
          </a:xfrm>
          <a:prstGeom prst="rect">
            <a:avLst/>
          </a:prstGeom>
        </p:spPr>
      </p:pic>
      <p:graphicFrame>
        <p:nvGraphicFramePr>
          <p:cNvPr id="22" name="表格 21"/>
          <p:cNvGraphicFramePr>
            <a:graphicFrameLocks noGrp="1"/>
          </p:cNvGraphicFramePr>
          <p:nvPr/>
        </p:nvGraphicFramePr>
        <p:xfrm>
          <a:off x="5210631" y="4797846"/>
          <a:ext cx="6584315" cy="1702435"/>
        </p:xfrm>
        <a:graphic>
          <a:graphicData uri="http://schemas.openxmlformats.org/drawingml/2006/table">
            <a:tbl>
              <a:tblPr firstRow="1" bandRow="1">
                <a:tableStyleId>{69012ECD-51FC-41F1-AA8D-1B2483CD663E}</a:tableStyleId>
              </a:tblPr>
              <a:tblGrid>
                <a:gridCol w="2076450"/>
                <a:gridCol w="3508375"/>
                <a:gridCol w="999490"/>
              </a:tblGrid>
              <a:tr h="582930">
                <a:tc>
                  <a:txBody>
                    <a:bodyPr/>
                    <a:lstStyle/>
                    <a:p>
                      <a:pPr algn="ctr" fontAlgn="ctr"/>
                      <a:r>
                        <a:rPr lang="zh-CN" altLang="en-US" sz="1575" u="none" strike="noStrike" dirty="0">
                          <a:solidFill>
                            <a:schemeClr val="tx1"/>
                          </a:solidFill>
                          <a:effectLst/>
                          <a:latin typeface="微软雅黑" pitchFamily="34" charset="-122"/>
                          <a:ea typeface="微软雅黑" pitchFamily="34" charset="-122"/>
                        </a:rPr>
                        <a:t>项目</a:t>
                      </a:r>
                      <a:endParaRPr lang="zh-CN" altLang="en-US" sz="1575" b="1" i="0" u="none" strike="noStrike" dirty="0">
                        <a:solidFill>
                          <a:schemeClr val="tx1"/>
                        </a:solidFill>
                        <a:effectLst/>
                        <a:latin typeface="微软雅黑" pitchFamily="34" charset="-122"/>
                        <a:ea typeface="微软雅黑" pitchFamily="34" charset="-122"/>
                      </a:endParaRPr>
                    </a:p>
                  </a:txBody>
                  <a:tcPr marL="5999" marR="5999" marT="5999"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zh-CN" altLang="en-US" sz="1575" u="none" strike="noStrike" dirty="0">
                          <a:solidFill>
                            <a:schemeClr val="tx1"/>
                          </a:solidFill>
                          <a:effectLst/>
                          <a:latin typeface="微软雅黑" pitchFamily="34" charset="-122"/>
                          <a:ea typeface="微软雅黑" pitchFamily="34" charset="-122"/>
                        </a:rPr>
                        <a:t>销售收入范围</a:t>
                      </a:r>
                      <a:endParaRPr lang="zh-CN" altLang="en-US" sz="1575" b="1" i="0" u="none" strike="noStrike" dirty="0">
                        <a:solidFill>
                          <a:schemeClr val="tx1"/>
                        </a:solidFill>
                        <a:effectLst/>
                        <a:latin typeface="微软雅黑" pitchFamily="34" charset="-122"/>
                        <a:ea typeface="微软雅黑" pitchFamily="34" charset="-122"/>
                      </a:endParaRPr>
                    </a:p>
                  </a:txBody>
                  <a:tcPr marL="5999" marR="5999" marT="5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zh-CN" altLang="en-US" sz="1575" u="none" strike="noStrike" dirty="0">
                          <a:solidFill>
                            <a:schemeClr val="tx1"/>
                          </a:solidFill>
                          <a:effectLst/>
                          <a:latin typeface="微软雅黑" pitchFamily="34" charset="-122"/>
                          <a:ea typeface="微软雅黑" pitchFamily="34" charset="-122"/>
                        </a:rPr>
                        <a:t>比例要求</a:t>
                      </a:r>
                      <a:endParaRPr lang="zh-CN" altLang="en-US" sz="1575" b="1" i="0" u="none" strike="noStrike" dirty="0">
                        <a:solidFill>
                          <a:schemeClr val="tx1"/>
                        </a:solidFill>
                        <a:effectLst/>
                        <a:latin typeface="微软雅黑" pitchFamily="34" charset="-122"/>
                        <a:ea typeface="微软雅黑" pitchFamily="34" charset="-122"/>
                      </a:endParaRPr>
                    </a:p>
                  </a:txBody>
                  <a:tcPr marL="5999" marR="5999" marT="5999"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363220">
                <a:tc rowSpan="3">
                  <a:txBody>
                    <a:bodyPr/>
                    <a:lstStyle/>
                    <a:p>
                      <a:pPr algn="ctr" fontAlgn="ctr"/>
                      <a:r>
                        <a:rPr lang="zh-CN" altLang="en-US" sz="1575" b="0" u="none" strike="noStrike" dirty="0">
                          <a:solidFill>
                            <a:schemeClr val="tx1"/>
                          </a:solidFill>
                          <a:effectLst/>
                          <a:latin typeface="微软雅黑" pitchFamily="34" charset="-122"/>
                          <a:ea typeface="微软雅黑" pitchFamily="34" charset="-122"/>
                        </a:rPr>
                        <a:t>近三个会计年度的</a:t>
                      </a:r>
                      <a:r>
                        <a:rPr lang="zh-CN" altLang="en-US" sz="1575" b="0" i="0" u="none" strike="noStrike" kern="1200" dirty="0">
                          <a:solidFill>
                            <a:schemeClr val="tx1"/>
                          </a:solidFill>
                          <a:effectLst/>
                          <a:latin typeface="微软雅黑" pitchFamily="34" charset="-122"/>
                          <a:ea typeface="微软雅黑" pitchFamily="34" charset="-122"/>
                          <a:cs typeface="+mn-cs"/>
                        </a:rPr>
                        <a:t>研发费用</a:t>
                      </a:r>
                      <a:r>
                        <a:rPr lang="zh-CN" altLang="en-US" sz="1575" b="0" u="none" strike="noStrike" dirty="0">
                          <a:solidFill>
                            <a:schemeClr val="tx1"/>
                          </a:solidFill>
                          <a:effectLst/>
                          <a:latin typeface="微软雅黑" pitchFamily="34" charset="-122"/>
                          <a:ea typeface="微软雅黑" pitchFamily="34" charset="-122"/>
                        </a:rPr>
                        <a:t>加总</a:t>
                      </a:r>
                      <a:r>
                        <a:rPr lang="en-US" altLang="zh-CN" sz="1575" b="0" u="none" strike="noStrike" dirty="0">
                          <a:solidFill>
                            <a:schemeClr val="tx1"/>
                          </a:solidFill>
                          <a:effectLst/>
                          <a:latin typeface="微软雅黑" pitchFamily="34" charset="-122"/>
                          <a:ea typeface="微软雅黑" pitchFamily="34" charset="-122"/>
                        </a:rPr>
                        <a:t>÷</a:t>
                      </a:r>
                      <a:r>
                        <a:rPr lang="zh-CN" altLang="en-US" sz="1575" b="0" u="none" strike="noStrike" dirty="0">
                          <a:solidFill>
                            <a:schemeClr val="tx1"/>
                          </a:solidFill>
                          <a:effectLst/>
                          <a:latin typeface="微软雅黑" pitchFamily="34" charset="-122"/>
                          <a:ea typeface="微软雅黑" pitchFamily="34" charset="-122"/>
                        </a:rPr>
                        <a:t>近三个会计年度销售收入加总</a:t>
                      </a:r>
                      <a:endParaRPr lang="zh-CN" altLang="en-US" sz="1575" b="0" i="0" u="none" strike="noStrike" dirty="0">
                        <a:solidFill>
                          <a:schemeClr val="tx1"/>
                        </a:solidFill>
                        <a:effectLst/>
                        <a:latin typeface="微软雅黑" pitchFamily="34" charset="-122"/>
                        <a:ea typeface="微软雅黑" pitchFamily="34" charset="-122"/>
                      </a:endParaRPr>
                    </a:p>
                  </a:txBody>
                  <a:tcPr marL="5999" marR="5999" marT="599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zh-CN" altLang="en-US" sz="1575" u="none" strike="noStrike" dirty="0">
                          <a:effectLst/>
                          <a:latin typeface="微软雅黑" pitchFamily="34" charset="-122"/>
                          <a:ea typeface="微软雅黑" pitchFamily="34" charset="-122"/>
                          <a:cs typeface="微软雅黑" pitchFamily="34" charset="-122"/>
                        </a:rPr>
                        <a:t>最近一年销售收入≤</a:t>
                      </a:r>
                      <a:r>
                        <a:rPr lang="en-US" altLang="zh-CN" sz="1575" u="none" strike="noStrike" dirty="0">
                          <a:effectLst/>
                          <a:latin typeface="微软雅黑" pitchFamily="34" charset="-122"/>
                          <a:ea typeface="微软雅黑" pitchFamily="34" charset="-122"/>
                          <a:cs typeface="微软雅黑" pitchFamily="34" charset="-122"/>
                        </a:rPr>
                        <a:t>5000</a:t>
                      </a:r>
                      <a:r>
                        <a:rPr lang="zh-CN" altLang="en-US" sz="1575" u="none" strike="noStrike" dirty="0">
                          <a:effectLst/>
                          <a:latin typeface="微软雅黑" pitchFamily="34" charset="-122"/>
                          <a:ea typeface="微软雅黑" pitchFamily="34" charset="-122"/>
                          <a:cs typeface="微软雅黑" pitchFamily="34" charset="-122"/>
                        </a:rPr>
                        <a:t>万</a:t>
                      </a:r>
                      <a:endParaRPr lang="en-US" altLang="zh-CN" sz="1575" b="0" i="0" u="none" strike="noStrike" dirty="0">
                        <a:solidFill>
                          <a:srgbClr val="000000"/>
                        </a:solidFill>
                        <a:effectLst/>
                        <a:latin typeface="微软雅黑" pitchFamily="34" charset="-122"/>
                        <a:ea typeface="微软雅黑" pitchFamily="34" charset="-122"/>
                        <a:cs typeface="微软雅黑" pitchFamily="34" charset="-122"/>
                      </a:endParaRPr>
                    </a:p>
                  </a:txBody>
                  <a:tcPr marL="5999" marR="5999" marT="5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575" u="none" strike="noStrike" dirty="0">
                          <a:effectLst/>
                          <a:latin typeface="微软雅黑" pitchFamily="34" charset="-122"/>
                          <a:ea typeface="微软雅黑" pitchFamily="34" charset="-122"/>
                        </a:rPr>
                        <a:t>≥</a:t>
                      </a:r>
                      <a:r>
                        <a:rPr lang="en-US" altLang="zh-CN" sz="1575" u="none" strike="noStrike" dirty="0">
                          <a:effectLst/>
                          <a:latin typeface="微软雅黑" pitchFamily="34" charset="-122"/>
                          <a:ea typeface="微软雅黑" pitchFamily="34" charset="-122"/>
                        </a:rPr>
                        <a:t>5%</a:t>
                      </a:r>
                      <a:endParaRPr lang="en-US" altLang="zh-CN" sz="1575" b="0" i="0" u="none" strike="noStrike" dirty="0">
                        <a:solidFill>
                          <a:srgbClr val="000000"/>
                        </a:solidFill>
                        <a:effectLst/>
                        <a:latin typeface="微软雅黑" pitchFamily="34" charset="-122"/>
                        <a:ea typeface="微软雅黑" pitchFamily="34" charset="-122"/>
                      </a:endParaRPr>
                    </a:p>
                  </a:txBody>
                  <a:tcPr marL="5999" marR="5999" marT="599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905">
                <a:tc vMerge="1">
                  <a:tcPr marL="7620" marR="7620" marT="7620" marB="0" anchor="ctr"/>
                </a:tc>
                <a:tc>
                  <a:txBody>
                    <a:bodyPr/>
                    <a:lstStyle/>
                    <a:p>
                      <a:pPr algn="ctr" fontAlgn="ctr"/>
                      <a:r>
                        <a:rPr lang="en-US" altLang="zh-CN" sz="1575" u="none" strike="noStrike" dirty="0">
                          <a:effectLst/>
                          <a:latin typeface="微软雅黑" pitchFamily="34" charset="-122"/>
                          <a:ea typeface="微软雅黑" pitchFamily="34" charset="-122"/>
                          <a:cs typeface="微软雅黑" pitchFamily="34" charset="-122"/>
                        </a:rPr>
                        <a:t>5,000</a:t>
                      </a:r>
                      <a:r>
                        <a:rPr lang="zh-CN" altLang="en-US" sz="1575" u="none" strike="noStrike" dirty="0">
                          <a:effectLst/>
                          <a:latin typeface="微软雅黑" pitchFamily="34" charset="-122"/>
                          <a:ea typeface="微软雅黑" pitchFamily="34" charset="-122"/>
                          <a:cs typeface="微软雅黑" pitchFamily="34" charset="-122"/>
                        </a:rPr>
                        <a:t>万元</a:t>
                      </a:r>
                      <a:r>
                        <a:rPr lang="en-US" altLang="zh-CN" sz="1575" u="none" strike="noStrike" dirty="0">
                          <a:effectLst/>
                          <a:latin typeface="微软雅黑" pitchFamily="34" charset="-122"/>
                          <a:ea typeface="微软雅黑" pitchFamily="34" charset="-122"/>
                          <a:cs typeface="微软雅黑" pitchFamily="34" charset="-122"/>
                        </a:rPr>
                        <a:t>&lt;</a:t>
                      </a:r>
                      <a:r>
                        <a:rPr lang="zh-CN" altLang="en-US" sz="1575" u="none" strike="noStrike" dirty="0">
                          <a:effectLst/>
                          <a:latin typeface="微软雅黑" pitchFamily="34" charset="-122"/>
                          <a:ea typeface="微软雅黑" pitchFamily="34" charset="-122"/>
                          <a:cs typeface="微软雅黑" pitchFamily="34" charset="-122"/>
                        </a:rPr>
                        <a:t>最近一年销售收入≤</a:t>
                      </a:r>
                      <a:r>
                        <a:rPr lang="en-US" altLang="zh-CN" sz="1575" u="none" strike="noStrike" dirty="0">
                          <a:effectLst/>
                          <a:latin typeface="微软雅黑" pitchFamily="34" charset="-122"/>
                          <a:ea typeface="微软雅黑" pitchFamily="34" charset="-122"/>
                          <a:cs typeface="微软雅黑" pitchFamily="34" charset="-122"/>
                        </a:rPr>
                        <a:t>2</a:t>
                      </a:r>
                      <a:r>
                        <a:rPr lang="zh-CN" altLang="en-US" sz="1575" u="none" strike="noStrike" dirty="0">
                          <a:effectLst/>
                          <a:latin typeface="微软雅黑" pitchFamily="34" charset="-122"/>
                          <a:ea typeface="微软雅黑" pitchFamily="34" charset="-122"/>
                          <a:cs typeface="微软雅黑" pitchFamily="34" charset="-122"/>
                        </a:rPr>
                        <a:t>亿元</a:t>
                      </a:r>
                      <a:endParaRPr lang="en-US" altLang="zh-CN" sz="1575" b="0" i="0" u="none" strike="noStrike" dirty="0">
                        <a:solidFill>
                          <a:srgbClr val="000000"/>
                        </a:solidFill>
                        <a:effectLst/>
                        <a:latin typeface="微软雅黑" pitchFamily="34" charset="-122"/>
                        <a:ea typeface="微软雅黑" pitchFamily="34" charset="-122"/>
                        <a:cs typeface="微软雅黑" pitchFamily="34" charset="-122"/>
                      </a:endParaRPr>
                    </a:p>
                  </a:txBody>
                  <a:tcPr marL="5999" marR="5999" marT="5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575" u="none" strike="noStrike" dirty="0">
                          <a:effectLst/>
                          <a:latin typeface="微软雅黑" pitchFamily="34" charset="-122"/>
                          <a:ea typeface="微软雅黑" pitchFamily="34" charset="-122"/>
                        </a:rPr>
                        <a:t>≥</a:t>
                      </a:r>
                      <a:r>
                        <a:rPr lang="en-US" altLang="zh-CN" sz="1575" u="none" strike="noStrike" dirty="0">
                          <a:effectLst/>
                          <a:latin typeface="微软雅黑" pitchFamily="34" charset="-122"/>
                          <a:ea typeface="微软雅黑" pitchFamily="34" charset="-122"/>
                        </a:rPr>
                        <a:t>4%</a:t>
                      </a:r>
                      <a:endParaRPr lang="en-US" altLang="zh-CN" sz="1575" b="0" i="0" u="none" strike="noStrike" dirty="0">
                        <a:solidFill>
                          <a:srgbClr val="000000"/>
                        </a:solidFill>
                        <a:effectLst/>
                        <a:latin typeface="微软雅黑" pitchFamily="34" charset="-122"/>
                        <a:ea typeface="微软雅黑" pitchFamily="34" charset="-122"/>
                      </a:endParaRPr>
                    </a:p>
                  </a:txBody>
                  <a:tcPr marL="5999" marR="5999" marT="599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380">
                <a:tc vMerge="1">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575" u="none" strike="noStrike" dirty="0">
                          <a:effectLst/>
                          <a:latin typeface="微软雅黑" pitchFamily="34" charset="-122"/>
                          <a:ea typeface="微软雅黑" pitchFamily="34" charset="-122"/>
                          <a:cs typeface="微软雅黑" pitchFamily="34" charset="-122"/>
                        </a:rPr>
                        <a:t>最近一年销售收入＞</a:t>
                      </a:r>
                      <a:r>
                        <a:rPr lang="en-US" altLang="zh-CN" sz="1575" u="none" strike="noStrike" dirty="0">
                          <a:effectLst/>
                          <a:latin typeface="微软雅黑" pitchFamily="34" charset="-122"/>
                          <a:ea typeface="微软雅黑" pitchFamily="34" charset="-122"/>
                          <a:cs typeface="微软雅黑" pitchFamily="34" charset="-122"/>
                        </a:rPr>
                        <a:t>2</a:t>
                      </a:r>
                      <a:r>
                        <a:rPr lang="zh-CN" altLang="en-US" sz="1575" u="none" strike="noStrike" dirty="0">
                          <a:effectLst/>
                          <a:latin typeface="微软雅黑" pitchFamily="34" charset="-122"/>
                          <a:ea typeface="微软雅黑" pitchFamily="34" charset="-122"/>
                          <a:cs typeface="微软雅黑" pitchFamily="34" charset="-122"/>
                        </a:rPr>
                        <a:t>亿元</a:t>
                      </a:r>
                      <a:endParaRPr lang="en-US" altLang="zh-CN" sz="1575" b="0" i="0" u="none" strike="noStrike" dirty="0">
                        <a:solidFill>
                          <a:srgbClr val="000000"/>
                        </a:solidFill>
                        <a:effectLst/>
                        <a:latin typeface="微软雅黑" pitchFamily="34" charset="-122"/>
                        <a:ea typeface="微软雅黑" pitchFamily="34" charset="-122"/>
                        <a:cs typeface="微软雅黑" pitchFamily="34" charset="-122"/>
                      </a:endParaRPr>
                    </a:p>
                  </a:txBody>
                  <a:tcPr marL="5999" marR="5999" marT="5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zh-CN" altLang="en-US" sz="1575" u="none" strike="noStrike" dirty="0">
                          <a:effectLst/>
                          <a:latin typeface="微软雅黑" pitchFamily="34" charset="-122"/>
                          <a:ea typeface="微软雅黑" pitchFamily="34" charset="-122"/>
                        </a:rPr>
                        <a:t>≥</a:t>
                      </a:r>
                      <a:r>
                        <a:rPr lang="en-US" altLang="zh-CN" sz="1575" u="none" strike="noStrike" dirty="0">
                          <a:effectLst/>
                          <a:latin typeface="微软雅黑" pitchFamily="34" charset="-122"/>
                          <a:ea typeface="微软雅黑" pitchFamily="34" charset="-122"/>
                        </a:rPr>
                        <a:t>3%</a:t>
                      </a:r>
                      <a:endParaRPr lang="en-US" altLang="zh-CN" sz="1575" b="0" i="0" u="none" strike="noStrike" dirty="0">
                        <a:solidFill>
                          <a:srgbClr val="000000"/>
                        </a:solidFill>
                        <a:effectLst/>
                        <a:latin typeface="微软雅黑" pitchFamily="34" charset="-122"/>
                        <a:ea typeface="微软雅黑" pitchFamily="34" charset="-122"/>
                      </a:endParaRPr>
                    </a:p>
                  </a:txBody>
                  <a:tcPr marL="5999" marR="5999" marT="599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7151186" y="740873"/>
            <a:ext cx="5039227"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 y="6406814"/>
            <a:ext cx="3041773" cy="452774"/>
          </a:xfrm>
          <a:prstGeom prst="rect">
            <a:avLst/>
          </a:prstGeom>
          <a:solidFill>
            <a:srgbClr val="EF7768"/>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矩形 10"/>
          <p:cNvSpPr/>
          <p:nvPr/>
        </p:nvSpPr>
        <p:spPr>
          <a:xfrm>
            <a:off x="3041775" y="6406814"/>
            <a:ext cx="3063750" cy="452774"/>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 name="矩形 11"/>
          <p:cNvSpPr/>
          <p:nvPr/>
        </p:nvSpPr>
        <p:spPr>
          <a:xfrm>
            <a:off x="6095207" y="6406814"/>
            <a:ext cx="3047603" cy="452774"/>
          </a:xfrm>
          <a:prstGeom prst="rect">
            <a:avLst/>
          </a:prstGeom>
          <a:solidFill>
            <a:srgbClr val="38B1B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3" name="矩形 12"/>
          <p:cNvSpPr/>
          <p:nvPr/>
        </p:nvSpPr>
        <p:spPr>
          <a:xfrm>
            <a:off x="9142810" y="6406814"/>
            <a:ext cx="3047603" cy="45277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4" name="矩形 13"/>
          <p:cNvSpPr/>
          <p:nvPr/>
        </p:nvSpPr>
        <p:spPr>
          <a:xfrm>
            <a:off x="0" y="-27390"/>
            <a:ext cx="3047603" cy="123423"/>
          </a:xfrm>
          <a:prstGeom prst="rect">
            <a:avLst/>
          </a:prstGeom>
          <a:solidFill>
            <a:srgbClr val="EF7768"/>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5" name="矩形 14"/>
          <p:cNvSpPr/>
          <p:nvPr/>
        </p:nvSpPr>
        <p:spPr>
          <a:xfrm>
            <a:off x="3047603" y="-27390"/>
            <a:ext cx="3047603" cy="123423"/>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6" name="矩形 15"/>
          <p:cNvSpPr/>
          <p:nvPr/>
        </p:nvSpPr>
        <p:spPr>
          <a:xfrm>
            <a:off x="6095207" y="-27390"/>
            <a:ext cx="3047603" cy="123423"/>
          </a:xfrm>
          <a:prstGeom prst="rect">
            <a:avLst/>
          </a:prstGeom>
          <a:solidFill>
            <a:srgbClr val="38B1B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7" name="矩形 16"/>
          <p:cNvSpPr/>
          <p:nvPr/>
        </p:nvSpPr>
        <p:spPr>
          <a:xfrm>
            <a:off x="9142810" y="-27390"/>
            <a:ext cx="3047603" cy="123423"/>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8" name="TextBox 17"/>
          <p:cNvSpPr txBox="1"/>
          <p:nvPr/>
        </p:nvSpPr>
        <p:spPr>
          <a:xfrm>
            <a:off x="2854960" y="4725670"/>
            <a:ext cx="5735955" cy="1197610"/>
          </a:xfrm>
          <a:prstGeom prst="rect">
            <a:avLst/>
          </a:prstGeom>
          <a:noFill/>
        </p:spPr>
        <p:txBody>
          <a:bodyPr wrap="square" lIns="91423" tIns="45712" rIns="91423" bIns="45712" rtlCol="0">
            <a:spAutoFit/>
          </a:bodyPr>
          <a:lstStyle/>
          <a:p>
            <a:pPr algn="l"/>
            <a:r>
              <a:rPr lang="en-US" altLang="zh-CN" sz="7200" b="1" dirty="0">
                <a:solidFill>
                  <a:schemeClr val="accent3"/>
                </a:solidFill>
                <a:latin typeface="微软雅黑" pitchFamily="34" charset="-122"/>
                <a:ea typeface="微软雅黑" pitchFamily="34" charset="-122"/>
                <a:sym typeface="+mn-ea"/>
              </a:rPr>
              <a:t>      </a:t>
            </a:r>
            <a:r>
              <a:rPr lang="zh-CN" altLang="en-US" sz="4800" b="1" dirty="0">
                <a:solidFill>
                  <a:schemeClr val="accent3"/>
                </a:solidFill>
                <a:latin typeface="微软雅黑" pitchFamily="34" charset="-122"/>
                <a:ea typeface="微软雅黑" pitchFamily="34" charset="-122"/>
                <a:sym typeface="+mn-ea"/>
              </a:rPr>
              <a:t>感</a:t>
            </a:r>
            <a:r>
              <a:rPr lang="en-US" altLang="zh-CN" sz="4800" b="1" dirty="0">
                <a:solidFill>
                  <a:schemeClr val="accent3"/>
                </a:solidFill>
                <a:latin typeface="微软雅黑" pitchFamily="34" charset="-122"/>
                <a:ea typeface="微软雅黑" pitchFamily="34" charset="-122"/>
                <a:sym typeface="+mn-ea"/>
              </a:rPr>
              <a:t>   </a:t>
            </a:r>
            <a:r>
              <a:rPr lang="zh-CN" altLang="en-US" sz="4800" b="1" dirty="0">
                <a:solidFill>
                  <a:schemeClr val="accent3"/>
                </a:solidFill>
                <a:latin typeface="微软雅黑" pitchFamily="34" charset="-122"/>
                <a:ea typeface="微软雅黑" pitchFamily="34" charset="-122"/>
                <a:sym typeface="+mn-ea"/>
              </a:rPr>
              <a:t>谢</a:t>
            </a:r>
            <a:r>
              <a:rPr lang="en-US" altLang="zh-CN" sz="4800" b="1" dirty="0">
                <a:solidFill>
                  <a:schemeClr val="accent3"/>
                </a:solidFill>
                <a:latin typeface="微软雅黑" pitchFamily="34" charset="-122"/>
                <a:ea typeface="微软雅黑" pitchFamily="34" charset="-122"/>
                <a:sym typeface="+mn-ea"/>
              </a:rPr>
              <a:t>  </a:t>
            </a:r>
            <a:r>
              <a:rPr lang="zh-CN" altLang="en-US" sz="4800" b="1" dirty="0">
                <a:solidFill>
                  <a:schemeClr val="accent3"/>
                </a:solidFill>
                <a:latin typeface="微软雅黑" pitchFamily="34" charset="-122"/>
                <a:ea typeface="微软雅黑" pitchFamily="34" charset="-122"/>
                <a:sym typeface="+mn-ea"/>
              </a:rPr>
              <a:t>观</a:t>
            </a:r>
            <a:r>
              <a:rPr lang="en-US" altLang="zh-CN" sz="4800" b="1" dirty="0">
                <a:solidFill>
                  <a:schemeClr val="accent3"/>
                </a:solidFill>
                <a:latin typeface="微软雅黑" pitchFamily="34" charset="-122"/>
                <a:ea typeface="微软雅黑" pitchFamily="34" charset="-122"/>
                <a:sym typeface="+mn-ea"/>
              </a:rPr>
              <a:t>  </a:t>
            </a:r>
            <a:r>
              <a:rPr lang="zh-CN" altLang="en-US" sz="4800" b="1" dirty="0">
                <a:solidFill>
                  <a:schemeClr val="accent3"/>
                </a:solidFill>
                <a:latin typeface="微软雅黑" pitchFamily="34" charset="-122"/>
                <a:ea typeface="微软雅黑" pitchFamily="34" charset="-122"/>
                <a:sym typeface="+mn-ea"/>
              </a:rPr>
              <a:t>看</a:t>
            </a:r>
            <a:endParaRPr lang="zh-CN" altLang="en-US" sz="4800" b="1" dirty="0">
              <a:solidFill>
                <a:schemeClr val="accent3"/>
              </a:solidFill>
              <a:latin typeface="微软雅黑" pitchFamily="34" charset="-122"/>
              <a:ea typeface="微软雅黑" pitchFamily="34" charset="-122"/>
              <a:sym typeface="+mn-ea"/>
            </a:endParaRPr>
          </a:p>
        </p:txBody>
      </p:sp>
      <p:grpSp>
        <p:nvGrpSpPr>
          <p:cNvPr id="7" name="组合 6"/>
          <p:cNvGrpSpPr/>
          <p:nvPr/>
        </p:nvGrpSpPr>
        <p:grpSpPr>
          <a:xfrm>
            <a:off x="-255" y="-27470"/>
            <a:ext cx="7677819" cy="1442645"/>
            <a:chOff x="50" y="-558"/>
            <a:chExt cx="12097" cy="2273"/>
          </a:xfrm>
        </p:grpSpPr>
        <p:pic>
          <p:nvPicPr>
            <p:cNvPr id="2" name="图片 1" descr="Z:\新税徵.png新税徵"/>
            <p:cNvPicPr>
              <a:picLocks noChangeAspect="1"/>
            </p:cNvPicPr>
            <p:nvPr>
              <p:custDataLst>
                <p:tags r:id="rId1"/>
              </p:custDataLst>
            </p:nvPr>
          </p:nvPicPr>
          <p:blipFill>
            <a:blip r:embed="rId2"/>
            <a:srcRect/>
            <a:stretch>
              <a:fillRect/>
            </a:stretch>
          </p:blipFill>
          <p:spPr>
            <a:xfrm>
              <a:off x="50" y="-558"/>
              <a:ext cx="2273" cy="2273"/>
            </a:xfrm>
            <a:prstGeom prst="rect">
              <a:avLst/>
            </a:prstGeom>
          </p:spPr>
        </p:pic>
        <p:sp>
          <p:nvSpPr>
            <p:cNvPr id="3" name="文本框 2"/>
            <p:cNvSpPr txBox="1"/>
            <p:nvPr>
              <p:custDataLst>
                <p:tags r:id="rId3"/>
              </p:custDataLst>
            </p:nvPr>
          </p:nvSpPr>
          <p:spPr>
            <a:xfrm>
              <a:off x="2166" y="162"/>
              <a:ext cx="9981" cy="822"/>
            </a:xfrm>
            <a:prstGeom prst="rect">
              <a:avLst/>
            </a:prstGeom>
            <a:noFill/>
          </p:spPr>
          <p:txBody>
            <a:bodyPr wrap="square" rtlCol="0">
              <a:spAutoFit/>
              <a:scene3d>
                <a:camera prst="orthographicFront"/>
                <a:lightRig rig="threePt" dir="t"/>
              </a:scene3d>
            </a:bodyPr>
            <a:p>
              <a:r>
                <a:rPr lang="zh-CN" altLang="en-US" sz="2800">
                  <a:solidFill>
                    <a:schemeClr val="tx1"/>
                  </a:solidFill>
                  <a:effectLst>
                    <a:outerShdw blurRad="38100" dist="25400" dir="5400000" algn="ctr" rotWithShape="0">
                      <a:srgbClr val="6E747A">
                        <a:alpha val="43000"/>
                        <a:alpha val="43000"/>
                      </a:srgbClr>
                    </a:outerShdw>
                  </a:effectLst>
                  <a:latin typeface="方正黑体简体" panose="02000000000000000000" charset="-122"/>
                  <a:ea typeface="方正黑体简体" panose="02000000000000000000" charset="-122"/>
                </a:rPr>
                <a:t>国家税务总局肇庆市税务局</a:t>
              </a:r>
              <a:endParaRPr lang="zh-CN" altLang="en-US" sz="2800">
                <a:solidFill>
                  <a:schemeClr val="tx1"/>
                </a:solidFill>
                <a:effectLst>
                  <a:outerShdw blurRad="38100" dist="25400" dir="5400000" algn="ctr" rotWithShape="0">
                    <a:srgbClr val="6E747A">
                      <a:alpha val="43000"/>
                      <a:alpha val="43000"/>
                    </a:srgbClr>
                  </a:outerShdw>
                </a:effectLst>
                <a:latin typeface="方正黑体简体" panose="02000000000000000000" charset="-122"/>
                <a:ea typeface="方正黑体简体" panose="02000000000000000000" charset="-122"/>
              </a:endParaRPr>
            </a:p>
          </p:txBody>
        </p:sp>
      </p:grpSp>
      <p:pic>
        <p:nvPicPr>
          <p:cNvPr id="4" name="图片 3" descr="肇庆税务微信公众号QR"/>
          <p:cNvPicPr>
            <a:picLocks noChangeAspect="1"/>
          </p:cNvPicPr>
          <p:nvPr>
            <p:custDataLst>
              <p:tags r:id="rId4"/>
            </p:custDataLst>
          </p:nvPr>
        </p:nvPicPr>
        <p:blipFill>
          <a:blip r:embed="rId5"/>
          <a:stretch>
            <a:fillRect/>
          </a:stretch>
        </p:blipFill>
        <p:spPr>
          <a:xfrm>
            <a:off x="4876165" y="2459990"/>
            <a:ext cx="2438400" cy="2438400"/>
          </a:xfrm>
          <a:prstGeom prst="rect">
            <a:avLst/>
          </a:prstGeom>
        </p:spPr>
      </p:pic>
      <p:sp>
        <p:nvSpPr>
          <p:cNvPr id="19" name="标题 1"/>
          <p:cNvSpPr>
            <a:spLocks noGrp="1"/>
          </p:cNvSpPr>
          <p:nvPr>
            <p:custDataLst>
              <p:tags r:id="rId6"/>
            </p:custDataLst>
          </p:nvPr>
        </p:nvSpPr>
        <p:spPr>
          <a:xfrm>
            <a:off x="3143250" y="953770"/>
            <a:ext cx="6059170" cy="1311910"/>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130000"/>
              </a:lnSpc>
              <a:spcBef>
                <a:spcPct val="0"/>
              </a:spcBef>
              <a:buNone/>
              <a:defRPr sz="6000" kern="1200">
                <a:solidFill>
                  <a:schemeClr val="bg1"/>
                </a:solidFill>
                <a:effectLst>
                  <a:outerShdw blurRad="38100" dist="38100" dir="2700000" algn="tl">
                    <a:srgbClr val="000000">
                      <a:alpha val="43137"/>
                    </a:srgbClr>
                  </a:outerShdw>
                </a:effectLst>
                <a:latin typeface="方正大黑简体" panose="03000509000000000000" charset="-122"/>
                <a:ea typeface="方正大黑简体" panose="03000509000000000000" charset="-122"/>
                <a:cs typeface="+mj-cs"/>
              </a:defRPr>
            </a:lvl1pPr>
          </a:lstStyle>
          <a:p>
            <a:pPr algn="dist"/>
            <a:r>
              <a:rPr lang="zh-CN" altLang="en-US" sz="7200" b="1" dirty="0">
                <a:solidFill>
                  <a:schemeClr val="accent3"/>
                </a:solidFill>
                <a:latin typeface="微软雅黑" pitchFamily="34" charset="-122"/>
                <a:ea typeface="微软雅黑" pitchFamily="34" charset="-122"/>
                <a:cs typeface="+mn-cs"/>
              </a:rPr>
              <a:t>请扫码关注我们</a:t>
            </a:r>
            <a:endParaRPr lang="zh-CN" altLang="en-US" sz="7200" b="1" dirty="0">
              <a:solidFill>
                <a:schemeClr val="accent3"/>
              </a:solidFill>
              <a:latin typeface="微软雅黑" pitchFamily="34" charset="-122"/>
              <a:ea typeface="微软雅黑" pitchFamily="34" charset="-122"/>
              <a:cs typeface="+mn-cs"/>
            </a:endParaRPr>
          </a:p>
        </p:txBody>
      </p:sp>
      <p:grpSp>
        <p:nvGrpSpPr>
          <p:cNvPr id="20" name="组合 19"/>
          <p:cNvGrpSpPr/>
          <p:nvPr/>
        </p:nvGrpSpPr>
        <p:grpSpPr>
          <a:xfrm>
            <a:off x="9504045" y="4361180"/>
            <a:ext cx="1998980" cy="2023110"/>
            <a:chOff x="-311" y="7570"/>
            <a:chExt cx="3148" cy="3186"/>
          </a:xfrm>
        </p:grpSpPr>
        <p:sp>
          <p:nvSpPr>
            <p:cNvPr id="21" name="椭圆 20"/>
            <p:cNvSpPr/>
            <p:nvPr>
              <p:custDataLst>
                <p:tags r:id="rId7"/>
              </p:custDataLst>
            </p:nvPr>
          </p:nvSpPr>
          <p:spPr>
            <a:xfrm>
              <a:off x="-311" y="7570"/>
              <a:ext cx="3149" cy="318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2" name="图片 21" descr="表情4"/>
            <p:cNvPicPr>
              <a:picLocks noChangeAspect="1"/>
            </p:cNvPicPr>
            <p:nvPr>
              <p:custDataLst>
                <p:tags r:id="rId8"/>
              </p:custDataLst>
            </p:nvPr>
          </p:nvPicPr>
          <p:blipFill>
            <a:blip r:embed="rId9"/>
            <a:stretch>
              <a:fillRect/>
            </a:stretch>
          </p:blipFill>
          <p:spPr>
            <a:xfrm>
              <a:off x="-236" y="7577"/>
              <a:ext cx="3000" cy="30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
                                        <p:tgtEl>
                                          <p:spTgt spid="13"/>
                                        </p:tgtEl>
                                      </p:cBhvr>
                                    </p:animEffect>
                                  </p:childTnLst>
                                </p:cTn>
                              </p:par>
                              <p:par>
                                <p:cTn id="29" presetID="2" presetClass="entr" presetSubtype="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3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700"/>
                                        <p:tgtEl>
                                          <p:spTgt spid="18"/>
                                        </p:tgtEl>
                                      </p:cBhvr>
                                    </p:animEffect>
                                    <p:anim calcmode="lin" valueType="num">
                                      <p:cBhvr>
                                        <p:cTn id="37" dur="700" fill="hold"/>
                                        <p:tgtEl>
                                          <p:spTgt spid="18"/>
                                        </p:tgtEl>
                                        <p:attrNameLst>
                                          <p:attrName>ppt_x</p:attrName>
                                        </p:attrNameLst>
                                      </p:cBhvr>
                                      <p:tavLst>
                                        <p:tav tm="0">
                                          <p:val>
                                            <p:strVal val="#ppt_x"/>
                                          </p:val>
                                        </p:tav>
                                        <p:tav tm="100000">
                                          <p:val>
                                            <p:strVal val="#ppt_x"/>
                                          </p:val>
                                        </p:tav>
                                      </p:tavLst>
                                    </p:anim>
                                    <p:anim calcmode="lin" valueType="num">
                                      <p:cBhvr>
                                        <p:cTn id="38" dur="630" decel="100000" fill="hold"/>
                                        <p:tgtEl>
                                          <p:spTgt spid="18"/>
                                        </p:tgtEl>
                                        <p:attrNameLst>
                                          <p:attrName>ppt_y</p:attrName>
                                        </p:attrNameLst>
                                      </p:cBhvr>
                                      <p:tavLst>
                                        <p:tav tm="0">
                                          <p:val>
                                            <p:strVal val="#ppt_y+1"/>
                                          </p:val>
                                        </p:tav>
                                        <p:tav tm="100000">
                                          <p:val>
                                            <p:strVal val="#ppt_y-.03"/>
                                          </p:val>
                                        </p:tav>
                                      </p:tavLst>
                                    </p:anim>
                                    <p:anim calcmode="lin" valueType="num">
                                      <p:cBhvr>
                                        <p:cTn id="39"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par>
                                <p:cTn id="40" presetID="3" presetClass="entr" presetSubtype="1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par>
                          <p:cTn id="43" fill="hold">
                            <p:stCondLst>
                              <p:cond delay="1500"/>
                            </p:stCondLst>
                            <p:childTnLst>
                              <p:par>
                                <p:cTn id="44" presetID="2" presetClass="entr" presetSubtype="1" fill="hold" grpId="0" nodeType="afterEffect">
                                  <p:stCondLst>
                                    <p:cond delay="0"/>
                                  </p:stCondLst>
                                  <p:iterate type="lt">
                                    <p:tmPct val="20000"/>
                                  </p:iterate>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0-#ppt_h/2"/>
                                          </p:val>
                                        </p:tav>
                                        <p:tav tm="100000">
                                          <p:val>
                                            <p:strVal val="#ppt_y"/>
                                          </p:val>
                                        </p:tav>
                                      </p:tavLst>
                                    </p:anim>
                                  </p:childTnLst>
                                </p:cTn>
                              </p:par>
                            </p:childTnLst>
                          </p:cTn>
                        </p:par>
                        <p:par>
                          <p:cTn id="48" fill="hold">
                            <p:stCondLst>
                              <p:cond delay="1800"/>
                            </p:stCondLst>
                            <p:childTnLst>
                              <p:par>
                                <p:cTn id="49" presetID="9"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0"/>
            <a:ext cx="12192000" cy="1125538"/>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AutoShape 3"/>
          <p:cNvSpPr>
            <a:spLocks noChangeArrowheads="1"/>
          </p:cNvSpPr>
          <p:nvPr/>
        </p:nvSpPr>
        <p:spPr bwMode="auto">
          <a:xfrm>
            <a:off x="910630" y="2061642"/>
            <a:ext cx="10422260" cy="4176464"/>
          </a:xfrm>
          <a:prstGeom prst="rect">
            <a:avLst/>
          </a:prstGeom>
          <a:solidFill>
            <a:schemeClr val="accent1"/>
          </a:solidFill>
          <a:ln w="12700" cmpd="sng">
            <a:noFill/>
            <a:miter lim="800000"/>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endParaRPr lang="zh-CN" altLang="en-US"/>
          </a:p>
        </p:txBody>
      </p:sp>
      <p:sp>
        <p:nvSpPr>
          <p:cNvPr id="17" name="AutoShape 3"/>
          <p:cNvSpPr>
            <a:spLocks noChangeArrowheads="1"/>
          </p:cNvSpPr>
          <p:nvPr/>
        </p:nvSpPr>
        <p:spPr bwMode="auto">
          <a:xfrm>
            <a:off x="1056063" y="1845618"/>
            <a:ext cx="10132018" cy="4248471"/>
          </a:xfrm>
          <a:prstGeom prst="rect">
            <a:avLst/>
          </a:prstGeom>
          <a:solidFill>
            <a:schemeClr val="bg1">
              <a:lumMod val="85000"/>
            </a:schemeClr>
          </a:solidFill>
          <a:ln w="12700" cmpd="sng">
            <a:noFill/>
            <a:miter lim="800000"/>
          </a:ln>
        </p:spPr>
        <p:txBody>
          <a:bodyPr wrap="none"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endParaRPr lang="zh-CN" altLang="en-US" sz="2000">
              <a:solidFill>
                <a:schemeClr val="tx2"/>
              </a:solidFill>
              <a:ea typeface="微软雅黑" pitchFamily="34" charset="-122"/>
            </a:endParaRPr>
          </a:p>
        </p:txBody>
      </p:sp>
      <p:sp>
        <p:nvSpPr>
          <p:cNvPr id="19" name="矩形 18"/>
          <p:cNvSpPr/>
          <p:nvPr/>
        </p:nvSpPr>
        <p:spPr>
          <a:xfrm>
            <a:off x="478155" y="45085"/>
            <a:ext cx="6879590" cy="1137285"/>
          </a:xfrm>
          <a:prstGeom prst="rect">
            <a:avLst/>
          </a:prstGeom>
        </p:spPr>
        <p:txBody>
          <a:bodyPr wrap="square">
            <a:spAutoFit/>
          </a:bodyPr>
          <a:lstStyle/>
          <a:p>
            <a:pPr algn="l"/>
            <a:r>
              <a:rPr lang="zh-CN" altLang="en-US" sz="3600" b="1" dirty="0">
                <a:solidFill>
                  <a:schemeClr val="bg1"/>
                </a:solidFill>
                <a:latin typeface="Agency FB" panose="020B0503020202020204" pitchFamily="34" charset="0"/>
                <a:cs typeface="+mn-ea"/>
                <a:sym typeface="微软雅黑" pitchFamily="34" charset="-122"/>
              </a:rPr>
              <a:t>一、支持小型微利企业发展</a:t>
            </a:r>
            <a:endParaRPr lang="zh-CN" altLang="en-US" sz="4400" b="1" dirty="0">
              <a:solidFill>
                <a:srgbClr val="F49022"/>
              </a:solidFill>
              <a:latin typeface="Agency FB" panose="020B0503020202020204" pitchFamily="34" charset="0"/>
              <a:ea typeface="+mn-ea"/>
              <a:cs typeface="+mn-ea"/>
              <a:sym typeface="微软雅黑" pitchFamily="34" charset="-122"/>
            </a:endParaRPr>
          </a:p>
          <a:p>
            <a:endParaRPr lang="zh-CN" altLang="en-US" sz="3200" b="1" dirty="0">
              <a:solidFill>
                <a:schemeClr val="bg1"/>
              </a:solidFill>
              <a:latin typeface="微软雅黑" pitchFamily="34" charset="-122"/>
              <a:ea typeface="微软雅黑" pitchFamily="34" charset="-122"/>
            </a:endParaRPr>
          </a:p>
        </p:txBody>
      </p:sp>
      <p:sp>
        <p:nvSpPr>
          <p:cNvPr id="2" name="TextBox 23"/>
          <p:cNvSpPr txBox="1"/>
          <p:nvPr/>
        </p:nvSpPr>
        <p:spPr>
          <a:xfrm>
            <a:off x="1414780" y="2349816"/>
            <a:ext cx="8391156" cy="829945"/>
          </a:xfrm>
          <a:prstGeom prst="rect">
            <a:avLst/>
          </a:prstGeom>
          <a:solidFill>
            <a:schemeClr val="accent1">
              <a:lumMod val="60000"/>
              <a:lumOff val="40000"/>
            </a:schemeClr>
          </a:solidFill>
        </p:spPr>
        <p:txBody>
          <a:bodyPr wrap="square">
            <a:spAutoFit/>
          </a:bodyPr>
          <a:p>
            <a:pPr defTabSz="685800">
              <a:defRPr/>
            </a:pPr>
            <a:r>
              <a:rPr lang="zh-CN" altLang="zh-CN" sz="2400" dirty="0">
                <a:effectLst/>
                <a:ea typeface="黑体" charset="-122"/>
                <a:cs typeface="Times New Roman" panose="02020603050405020304" pitchFamily="18" charset="0"/>
              </a:rPr>
              <a:t>国家税务总局关于落实小型微利企业所得税优惠政策征管问题的公告</a:t>
            </a:r>
            <a:r>
              <a:rPr lang="en-US" altLang="zh-CN" sz="2400" dirty="0">
                <a:effectLst/>
                <a:ea typeface="黑体" charset="-122"/>
                <a:cs typeface="Times New Roman" panose="02020603050405020304" pitchFamily="18" charset="0"/>
              </a:rPr>
              <a:t> (</a:t>
            </a:r>
            <a:r>
              <a:rPr lang="zh-CN" altLang="zh-CN" sz="2400" dirty="0">
                <a:effectLst/>
                <a:ea typeface="黑体" charset="-122"/>
                <a:cs typeface="Times New Roman" panose="02020603050405020304" pitchFamily="18" charset="0"/>
              </a:rPr>
              <a:t>国家税务总局公告</a:t>
            </a:r>
            <a:r>
              <a:rPr lang="en-US" altLang="zh-CN" sz="2400" dirty="0">
                <a:effectLst/>
                <a:ea typeface="黑体" charset="-122"/>
                <a:cs typeface="Times New Roman" panose="02020603050405020304" pitchFamily="18" charset="0"/>
              </a:rPr>
              <a:t>2023</a:t>
            </a:r>
            <a:r>
              <a:rPr lang="zh-CN" altLang="zh-CN" sz="2400" dirty="0">
                <a:effectLst/>
                <a:ea typeface="黑体" charset="-122"/>
                <a:cs typeface="Times New Roman" panose="02020603050405020304" pitchFamily="18" charset="0"/>
              </a:rPr>
              <a:t>年第</a:t>
            </a:r>
            <a:r>
              <a:rPr lang="en-US" altLang="zh-CN" sz="2400" dirty="0">
                <a:effectLst/>
                <a:ea typeface="黑体" charset="-122"/>
                <a:cs typeface="Times New Roman" panose="02020603050405020304" pitchFamily="18" charset="0"/>
              </a:rPr>
              <a:t>6</a:t>
            </a:r>
            <a:r>
              <a:rPr lang="zh-CN" altLang="zh-CN" sz="2400" dirty="0">
                <a:effectLst/>
                <a:ea typeface="黑体" charset="-122"/>
                <a:cs typeface="Times New Roman" panose="02020603050405020304" pitchFamily="18" charset="0"/>
              </a:rPr>
              <a:t>号</a:t>
            </a:r>
            <a:r>
              <a:rPr lang="en-US" altLang="zh-CN" sz="2400" dirty="0">
                <a:effectLst/>
                <a:ea typeface="黑体" charset="-122"/>
                <a:cs typeface="Times New Roman" panose="02020603050405020304" pitchFamily="18" charset="0"/>
              </a:rPr>
              <a:t>)</a:t>
            </a:r>
            <a:endParaRPr lang="zh-CN" altLang="en-US" sz="2400" b="1" dirty="0">
              <a:solidFill>
                <a:schemeClr val="tx1"/>
              </a:solidFill>
              <a:latin typeface="+mj-ea"/>
              <a:ea typeface="+mj-ea"/>
              <a:cs typeface="Lato Regular"/>
            </a:endParaRPr>
          </a:p>
        </p:txBody>
      </p:sp>
      <p:sp>
        <p:nvSpPr>
          <p:cNvPr id="3" name="TextBox 17"/>
          <p:cNvSpPr txBox="1">
            <a:spLocks noChangeArrowheads="1"/>
          </p:cNvSpPr>
          <p:nvPr/>
        </p:nvSpPr>
        <p:spPr bwMode="auto">
          <a:xfrm>
            <a:off x="1918335" y="3789680"/>
            <a:ext cx="8387981" cy="1198880"/>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90204" pitchFamily="34" charset="0"/>
                <a:ea typeface="宋体" pitchFamily="2" charset="-122"/>
              </a:defRPr>
            </a:lvl1pPr>
            <a:lvl2pPr marL="742950" indent="-285750">
              <a:defRPr sz="1300">
                <a:solidFill>
                  <a:schemeClr val="tx1"/>
                </a:solidFill>
                <a:latin typeface="Arial" panose="020B0604020202090204" pitchFamily="34" charset="0"/>
                <a:ea typeface="宋体" pitchFamily="2" charset="-122"/>
              </a:defRPr>
            </a:lvl2pPr>
            <a:lvl3pPr marL="1143000" indent="-228600">
              <a:defRPr sz="1300">
                <a:solidFill>
                  <a:schemeClr val="tx1"/>
                </a:solidFill>
                <a:latin typeface="Arial" panose="020B0604020202090204" pitchFamily="34" charset="0"/>
                <a:ea typeface="宋体" pitchFamily="2" charset="-122"/>
              </a:defRPr>
            </a:lvl3pPr>
            <a:lvl4pPr marL="1600200" indent="-228600">
              <a:defRPr sz="1300">
                <a:solidFill>
                  <a:schemeClr val="tx1"/>
                </a:solidFill>
                <a:latin typeface="Arial" panose="020B0604020202090204" pitchFamily="34" charset="0"/>
                <a:ea typeface="宋体" pitchFamily="2" charset="-122"/>
              </a:defRPr>
            </a:lvl4pPr>
            <a:lvl5pPr marL="2057400" indent="-228600">
              <a:defRPr sz="1300">
                <a:solidFill>
                  <a:schemeClr val="tx1"/>
                </a:solidFill>
                <a:latin typeface="Arial" panose="020B0604020202090204" pitchFamily="34" charset="0"/>
                <a:ea typeface="宋体"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90204" pitchFamily="34" charset="0"/>
                <a:ea typeface="宋体" pitchFamily="2" charset="-122"/>
              </a:defRPr>
            </a:lvl9pPr>
          </a:lstStyle>
          <a:p>
            <a:r>
              <a:rPr lang="zh-CN" altLang="zh-CN" sz="2400" b="1" dirty="0">
                <a:solidFill>
                  <a:srgbClr val="333333"/>
                </a:solidFill>
                <a:effectLst/>
                <a:latin typeface="微软雅黑" pitchFamily="34" charset="-122"/>
                <a:ea typeface="宋体" pitchFamily="2" charset="-122"/>
                <a:cs typeface="宋体" pitchFamily="2" charset="-122"/>
              </a:rPr>
              <a:t>企业设立不具有法人资格分支机构的，应当汇总计算总机构及其各分支机构的从业人数、资产总额、年度应纳税所得额，依据合计数判断是否符合小型微利企业条件。</a:t>
            </a:r>
            <a:endParaRPr lang="zh-CN" altLang="en-US" sz="2400" b="1" dirty="0">
              <a:solidFill>
                <a:schemeClr val="tx1"/>
              </a:solidFill>
              <a:latin typeface="微软雅黑" pitchFamily="34" charset="-122"/>
              <a:ea typeface="微软雅黑" pitchFamily="34" charset="-122"/>
              <a:cs typeface="Lato Regular"/>
            </a:endParaRP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9"/>
          <p:cNvSpPr txBox="1"/>
          <p:nvPr/>
        </p:nvSpPr>
        <p:spPr>
          <a:xfrm>
            <a:off x="1927860" y="1053465"/>
            <a:ext cx="9322435" cy="4737100"/>
          </a:xfrm>
          <a:prstGeom prst="rect">
            <a:avLst/>
          </a:prstGeom>
          <a:solidFill>
            <a:srgbClr val="F2F2F2"/>
          </a:solidFill>
          <a:ln>
            <a:solidFill>
              <a:srgbClr val="195BCD"/>
            </a:solidFill>
          </a:ln>
          <a:effectLst>
            <a:outerShdw blurRad="63500" sx="102000" sy="102000" algn="ctr" rotWithShape="0">
              <a:prstClr val="black">
                <a:alpha val="40000"/>
              </a:prstClr>
            </a:outerShdw>
          </a:effectLst>
        </p:spPr>
        <p:txBody>
          <a:bodyPr wrap="square" rtlCol="0" anchor="ctr">
            <a:noAutofit/>
          </a:bodyPr>
          <a:p>
            <a:pPr algn="just" fontAlgn="auto">
              <a:lnSpc>
                <a:spcPct val="150000"/>
              </a:lnSpc>
            </a:pPr>
            <a:endParaRPr lang="zh-CN" altLang="zh-CN" b="1" noProof="1" dirty="0" smtClean="0">
              <a:ln w="1905"/>
              <a:solidFill>
                <a:srgbClr val="0178CE"/>
              </a:solidFill>
              <a:effectLst>
                <a:innerShdw blurRad="69850" dist="43180" dir="5400000">
                  <a:srgbClr val="000000">
                    <a:alpha val="65000"/>
                  </a:srgbClr>
                </a:innerShdw>
              </a:effectLst>
              <a:latin typeface="微软雅黑" pitchFamily="34" charset="-122"/>
              <a:ea typeface="微软雅黑" pitchFamily="34" charset="-122"/>
              <a:cs typeface="微软雅黑" pitchFamily="34" charset="-122"/>
              <a:sym typeface="+mn-ea"/>
            </a:endParaRPr>
          </a:p>
          <a:p>
            <a:pPr algn="just" fontAlgn="auto">
              <a:lnSpc>
                <a:spcPct val="150000"/>
              </a:lnSpc>
            </a:pPr>
            <a:endParaRPr lang="zh-CN" altLang="zh-CN" b="1" noProof="1" dirty="0" smtClean="0">
              <a:ln w="1905"/>
              <a:solidFill>
                <a:srgbClr val="0178CE"/>
              </a:solidFill>
              <a:effectLst>
                <a:innerShdw blurRad="69850" dist="43180" dir="5400000">
                  <a:srgbClr val="000000">
                    <a:alpha val="65000"/>
                  </a:srgbClr>
                </a:innerShdw>
              </a:effectLst>
              <a:latin typeface="微软雅黑" pitchFamily="34" charset="-122"/>
              <a:ea typeface="微软雅黑" pitchFamily="34" charset="-122"/>
              <a:cs typeface="微软雅黑" pitchFamily="34" charset="-122"/>
              <a:sym typeface="+mn-ea"/>
            </a:endParaRPr>
          </a:p>
          <a:p>
            <a:pPr algn="just" fontAlgn="auto">
              <a:lnSpc>
                <a:spcPct val="150000"/>
              </a:lnSpc>
            </a:pPr>
            <a:endParaRPr lang="zh-CN" altLang="zh-CN" b="1" noProof="1" dirty="0" smtClean="0">
              <a:ln w="1905"/>
              <a:solidFill>
                <a:srgbClr val="0178CE"/>
              </a:solidFill>
              <a:effectLst>
                <a:innerShdw blurRad="69850" dist="43180" dir="5400000">
                  <a:srgbClr val="000000">
                    <a:alpha val="65000"/>
                  </a:srgbClr>
                </a:innerShdw>
              </a:effectLst>
              <a:latin typeface="微软雅黑" pitchFamily="34" charset="-122"/>
              <a:ea typeface="微软雅黑" pitchFamily="34" charset="-122"/>
              <a:cs typeface="微软雅黑" pitchFamily="34" charset="-122"/>
              <a:sym typeface="+mn-ea"/>
            </a:endParaRPr>
          </a:p>
          <a:p>
            <a:pPr algn="just" fontAlgn="auto">
              <a:lnSpc>
                <a:spcPct val="150000"/>
              </a:lnSpc>
            </a:pPr>
            <a:endParaRPr lang="zh-CN" altLang="zh-CN" b="1" noProof="1" dirty="0" smtClean="0">
              <a:ln w="1905"/>
              <a:solidFill>
                <a:srgbClr val="0178CE"/>
              </a:solidFill>
              <a:effectLst>
                <a:innerShdw blurRad="69850" dist="43180" dir="5400000">
                  <a:srgbClr val="000000">
                    <a:alpha val="65000"/>
                  </a:srgbClr>
                </a:innerShdw>
              </a:effectLst>
              <a:latin typeface="微软雅黑" pitchFamily="34" charset="-122"/>
              <a:ea typeface="微软雅黑" pitchFamily="34" charset="-122"/>
              <a:cs typeface="微软雅黑" pitchFamily="34" charset="-122"/>
              <a:sym typeface="+mn-ea"/>
            </a:endParaRPr>
          </a:p>
          <a:p>
            <a:pPr algn="just" fontAlgn="auto">
              <a:lnSpc>
                <a:spcPct val="150000"/>
              </a:lnSpc>
            </a:pPr>
            <a:endParaRPr lang="zh-CN" altLang="zh-CN" b="1" noProof="1" dirty="0" smtClean="0">
              <a:ln w="1905"/>
              <a:solidFill>
                <a:srgbClr val="0178CE"/>
              </a:solidFill>
              <a:effectLst>
                <a:innerShdw blurRad="69850" dist="43180" dir="5400000">
                  <a:srgbClr val="000000">
                    <a:alpha val="65000"/>
                  </a:srgbClr>
                </a:innerShdw>
              </a:effectLst>
              <a:latin typeface="微软雅黑" pitchFamily="34" charset="-122"/>
              <a:ea typeface="微软雅黑" pitchFamily="34" charset="-122"/>
              <a:cs typeface="微软雅黑" pitchFamily="34" charset="-122"/>
              <a:sym typeface="+mn-ea"/>
            </a:endParaRPr>
          </a:p>
          <a:p>
            <a:pPr algn="just" fontAlgn="auto">
              <a:lnSpc>
                <a:spcPct val="150000"/>
              </a:lnSpc>
            </a:pPr>
            <a:endParaRPr lang="zh-CN" altLang="zh-CN" b="1" noProof="1" dirty="0" smtClean="0">
              <a:ln w="1905"/>
              <a:solidFill>
                <a:srgbClr val="0178CE"/>
              </a:solidFill>
              <a:effectLst>
                <a:innerShdw blurRad="69850" dist="43180" dir="5400000">
                  <a:srgbClr val="000000">
                    <a:alpha val="65000"/>
                  </a:srgbClr>
                </a:innerShdw>
              </a:effectLst>
              <a:latin typeface="微软雅黑" pitchFamily="34" charset="-122"/>
              <a:ea typeface="微软雅黑" pitchFamily="34" charset="-122"/>
              <a:cs typeface="微软雅黑" pitchFamily="34" charset="-122"/>
              <a:sym typeface="+mn-ea"/>
            </a:endParaRPr>
          </a:p>
          <a:p>
            <a:pPr algn="just" fontAlgn="auto">
              <a:lnSpc>
                <a:spcPct val="150000"/>
              </a:lnSpc>
            </a:pPr>
            <a:endParaRPr lang="zh-CN" altLang="zh-CN" b="1" noProof="1" dirty="0" smtClean="0">
              <a:ln w="1905"/>
              <a:solidFill>
                <a:srgbClr val="0178CE"/>
              </a:solidFill>
              <a:effectLst>
                <a:innerShdw blurRad="69850" dist="43180" dir="5400000">
                  <a:srgbClr val="000000">
                    <a:alpha val="65000"/>
                  </a:srgbClr>
                </a:innerShdw>
              </a:effectLst>
              <a:latin typeface="微软雅黑" pitchFamily="34" charset="-122"/>
              <a:ea typeface="微软雅黑" pitchFamily="34" charset="-122"/>
              <a:cs typeface="微软雅黑" pitchFamily="34" charset="-122"/>
              <a:sym typeface="+mn-ea"/>
            </a:endParaRPr>
          </a:p>
          <a:p>
            <a:pPr algn="just" fontAlgn="auto">
              <a:lnSpc>
                <a:spcPct val="150000"/>
              </a:lnSpc>
            </a:pPr>
            <a:endParaRPr lang="zh-CN" altLang="zh-CN" b="1" noProof="1" dirty="0" smtClean="0">
              <a:ln w="1905"/>
              <a:solidFill>
                <a:srgbClr val="0178CE"/>
              </a:solidFill>
              <a:effectLst>
                <a:innerShdw blurRad="69850" dist="43180" dir="5400000">
                  <a:srgbClr val="000000">
                    <a:alpha val="65000"/>
                  </a:srgbClr>
                </a:innerShdw>
              </a:effectLst>
              <a:latin typeface="微软雅黑" pitchFamily="34" charset="-122"/>
              <a:ea typeface="微软雅黑" pitchFamily="34" charset="-122"/>
              <a:cs typeface="微软雅黑" pitchFamily="34" charset="-122"/>
              <a:sym typeface="+mn-ea"/>
            </a:endParaRPr>
          </a:p>
          <a:p>
            <a:pPr algn="just" fontAlgn="auto">
              <a:lnSpc>
                <a:spcPct val="150000"/>
              </a:lnSpc>
            </a:pPr>
            <a:endParaRPr lang="zh-CN" altLang="zh-CN" b="1" noProof="1" dirty="0" smtClean="0">
              <a:ln w="1905"/>
              <a:solidFill>
                <a:srgbClr val="0178CE"/>
              </a:solidFill>
              <a:effectLst>
                <a:innerShdw blurRad="69850" dist="43180" dir="5400000">
                  <a:srgbClr val="000000">
                    <a:alpha val="65000"/>
                  </a:srgbClr>
                </a:innerShdw>
              </a:effectLst>
              <a:latin typeface="微软雅黑" pitchFamily="34" charset="-122"/>
              <a:ea typeface="微软雅黑" pitchFamily="34" charset="-122"/>
              <a:cs typeface="微软雅黑" pitchFamily="34" charset="-122"/>
              <a:sym typeface="+mn-ea"/>
            </a:endParaRPr>
          </a:p>
        </p:txBody>
      </p:sp>
      <p:sp>
        <p:nvSpPr>
          <p:cNvPr id="37" name="矩形 36"/>
          <p:cNvSpPr/>
          <p:nvPr/>
        </p:nvSpPr>
        <p:spPr>
          <a:xfrm>
            <a:off x="11375893" y="579969"/>
            <a:ext cx="471721" cy="472852"/>
          </a:xfrm>
          <a:prstGeom prst="rect">
            <a:avLst/>
          </a:prstGeom>
          <a:noFill/>
          <a:ln w="38100">
            <a:solidFill>
              <a:srgbClr val="1D4C77"/>
            </a:solidFill>
          </a:ln>
          <a:effectLst>
            <a:outerShdw blurRad="3810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554" y="5982168"/>
            <a:ext cx="12189603" cy="874781"/>
          </a:xfrm>
          <a:prstGeom prst="rect">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5435525" y="1052483"/>
            <a:ext cx="679860"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1439313" y="5869179"/>
            <a:ext cx="1497472" cy="1497472"/>
          </a:xfrm>
          <a:prstGeom prst="ellipse">
            <a:avLst/>
          </a:prstGeom>
          <a:solidFill>
            <a:schemeClr val="bg1"/>
          </a:solidFill>
          <a:ln w="190500">
            <a:solidFill>
              <a:srgbClr val="1D4C77"/>
            </a:solidFill>
          </a:ln>
          <a:effectLst>
            <a:outerShdw blurRad="381000" dist="101600" dir="75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Subtitle 2"/>
          <p:cNvSpPr txBox="1"/>
          <p:nvPr/>
        </p:nvSpPr>
        <p:spPr>
          <a:xfrm>
            <a:off x="209037" y="263231"/>
            <a:ext cx="5427216" cy="546466"/>
          </a:xfrm>
          <a:prstGeom prst="rect">
            <a:avLst/>
          </a:prstGeom>
        </p:spPr>
        <p:txBody>
          <a:bodyPr vert="horz" lIns="91394" tIns="45697" rIns="91394" bIns="45697" rtlCol="0">
            <a:noAutofit/>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fontAlgn="base"/>
            <a:r>
              <a:rPr lang="zh-CN" altLang="en-US" b="1" dirty="0">
                <a:solidFill>
                  <a:srgbClr val="F49022"/>
                </a:solidFill>
                <a:latin typeface="Agency FB" panose="020B0503020202020204" pitchFamily="34" charset="0"/>
                <a:cs typeface="+mn-ea"/>
                <a:sym typeface="微软雅黑" pitchFamily="34" charset="-122"/>
              </a:rPr>
              <a:t>一、</a:t>
            </a:r>
            <a:r>
              <a:rPr lang="zh-CN" altLang="en-US" b="1" dirty="0">
                <a:solidFill>
                  <a:srgbClr val="F49022"/>
                </a:solidFill>
                <a:latin typeface="Agency FB" panose="020B0503020202020204" pitchFamily="34" charset="0"/>
                <a:cs typeface="+mn-ea"/>
                <a:sym typeface="+mn-ea"/>
              </a:rPr>
              <a:t>小型微利企业优惠</a:t>
            </a:r>
            <a:endParaRPr lang="zh-CN" altLang="en-US" b="1" spc="300" dirty="0">
              <a:solidFill>
                <a:srgbClr val="4F4D50"/>
              </a:solidFill>
              <a:ea typeface="宋体" pitchFamily="2" charset="-122"/>
              <a:cs typeface="Calibri" panose="020F0502020204030204" pitchFamily="34" charset="0"/>
            </a:endParaRPr>
          </a:p>
        </p:txBody>
      </p:sp>
      <p:grpSp>
        <p:nvGrpSpPr>
          <p:cNvPr id="94" name="组合 93"/>
          <p:cNvGrpSpPr/>
          <p:nvPr/>
        </p:nvGrpSpPr>
        <p:grpSpPr>
          <a:xfrm>
            <a:off x="3395086" y="2598194"/>
            <a:ext cx="7533110" cy="3179786"/>
            <a:chOff x="6184" y="4193"/>
            <a:chExt cx="11869" cy="5010"/>
          </a:xfrm>
        </p:grpSpPr>
        <p:grpSp>
          <p:nvGrpSpPr>
            <p:cNvPr id="13" name="isļïḍé"/>
            <p:cNvGrpSpPr/>
            <p:nvPr/>
          </p:nvGrpSpPr>
          <p:grpSpPr>
            <a:xfrm rot="0">
              <a:off x="6184" y="4193"/>
              <a:ext cx="3979" cy="2148"/>
              <a:chOff x="875420" y="2600908"/>
              <a:chExt cx="2779076" cy="1287937"/>
            </a:xfrm>
          </p:grpSpPr>
          <p:sp>
            <p:nvSpPr>
              <p:cNvPr id="20" name="íś1îḑé"/>
              <p:cNvSpPr/>
              <p:nvPr/>
            </p:nvSpPr>
            <p:spPr>
              <a:xfrm>
                <a:off x="875420" y="2617148"/>
                <a:ext cx="218144" cy="218145"/>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1"/>
              </a:solidFill>
              <a:ln w="12700" cap="flat">
                <a:noFill/>
                <a:miter lim="400000"/>
              </a:ln>
              <a:effectLst/>
            </p:spPr>
            <p:txBody>
              <a:bodyPr wrap="square" lIns="38081" tIns="38081" rIns="38081" bIns="38081"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endParaRPr kumimoji="0" b="0" i="0" u="none" strike="noStrike" kern="1200" cap="none" spc="0" normalizeH="0" baseline="0" noProof="0">
                  <a:ln>
                    <a:noFill/>
                  </a:ln>
                  <a:solidFill>
                    <a:srgbClr val="FFFFFF"/>
                  </a:solidFill>
                  <a:effectLst/>
                  <a:uLnTx/>
                  <a:uFillTx/>
                  <a:latin typeface="华康俪金黑W8(P)"/>
                  <a:ea typeface="华康俪金黑W8(P)"/>
                  <a:cs typeface="+mn-cs"/>
                  <a:sym typeface="Helvetica Light"/>
                </a:endParaRPr>
              </a:p>
            </p:txBody>
          </p:sp>
          <p:sp>
            <p:nvSpPr>
              <p:cNvPr id="21" name="îṡliďè"/>
              <p:cNvSpPr txBox="1"/>
              <p:nvPr/>
            </p:nvSpPr>
            <p:spPr>
              <a:xfrm>
                <a:off x="1051426" y="2908502"/>
                <a:ext cx="2603070" cy="980343"/>
              </a:xfrm>
              <a:prstGeom prst="rect">
                <a:avLst/>
              </a:prstGeom>
              <a:noFill/>
            </p:spPr>
            <p:txBody>
              <a:bodyPr wrap="square" lIns="0" tIns="0" rIns="0" bIns="0" rtlCol="0"/>
              <a:lstStyle/>
              <a:p>
                <a:pPr marL="0" marR="0" lvl="0" indent="0" algn="l" defTabSz="914400" rtl="0" eaLnBrk="1" fontAlgn="auto" latinLnBrk="0" hangingPunct="1">
                  <a:lnSpc>
                    <a:spcPct val="150000"/>
                  </a:lnSpc>
                  <a:spcBef>
                    <a:spcPts val="0"/>
                  </a:spcBef>
                  <a:spcAft>
                    <a:spcPts val="0"/>
                  </a:spcAft>
                  <a:buClrTx/>
                  <a:buSzTx/>
                  <a:buFontTx/>
                  <a:buNone/>
                  <a:defRPr/>
                </a:pPr>
                <a:r>
                  <a:rPr kumimoji="0" sz="1200" b="0" i="0" u="none" strike="noStrike" kern="1200" cap="none" spc="0" normalizeH="0" baseline="0" noProof="0">
                    <a:ln>
                      <a:noFill/>
                    </a:ln>
                    <a:solidFill>
                      <a:prstClr val="black"/>
                    </a:solidFill>
                    <a:effectLst/>
                    <a:uLnTx/>
                    <a:uFillTx/>
                    <a:latin typeface="华康俪金黑W8(P)"/>
                    <a:ea typeface="华康俪金黑W8(P)"/>
                    <a:cs typeface="+mn-ea"/>
                    <a:sym typeface="+mn-lt"/>
                  </a:rPr>
                  <a:t>企业设立不具有法人资格分支机构的，应当汇总计算总机构及其各分支机构的从业人数、资产总额、年度应纳税所得额</a:t>
                </a:r>
                <a:r>
                  <a:rPr kumimoji="0" lang="zh-CN" sz="1200" b="0" i="0" u="none" strike="noStrike" kern="1200" cap="none" spc="0" normalizeH="0" baseline="0" noProof="0">
                    <a:ln>
                      <a:noFill/>
                    </a:ln>
                    <a:solidFill>
                      <a:prstClr val="black"/>
                    </a:solidFill>
                    <a:effectLst/>
                    <a:uLnTx/>
                    <a:uFillTx/>
                    <a:latin typeface="华康俪金黑W8(P)"/>
                    <a:ea typeface="华康俪金黑W8(P)"/>
                    <a:cs typeface="+mn-ea"/>
                    <a:sym typeface="+mn-lt"/>
                  </a:rPr>
                  <a:t>。</a:t>
                </a:r>
                <a:endParaRPr kumimoji="0" lang="zh-CN" sz="1200" b="0" i="0" u="none" strike="noStrike" kern="1200" cap="none" spc="0" normalizeH="0" baseline="0" noProof="0">
                  <a:ln>
                    <a:noFill/>
                  </a:ln>
                  <a:solidFill>
                    <a:prstClr val="black"/>
                  </a:solidFill>
                  <a:effectLst/>
                  <a:uLnTx/>
                  <a:uFillTx/>
                  <a:latin typeface="华康俪金黑W8(P)"/>
                  <a:ea typeface="华康俪金黑W8(P)"/>
                  <a:cs typeface="+mn-ea"/>
                  <a:sym typeface="+mn-lt"/>
                </a:endParaRPr>
              </a:p>
            </p:txBody>
          </p:sp>
          <p:sp>
            <p:nvSpPr>
              <p:cNvPr id="22" name="îşḷïḍè"/>
              <p:cNvSpPr/>
              <p:nvPr/>
            </p:nvSpPr>
            <p:spPr>
              <a:xfrm>
                <a:off x="1371309" y="2600908"/>
                <a:ext cx="1970287" cy="307594"/>
              </a:xfrm>
              <a:prstGeom prst="rect">
                <a:avLst/>
              </a:prstGeom>
            </p:spPr>
            <p:txBody>
              <a:bodyPr wrap="squar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E60012"/>
                    </a:solidFill>
                    <a:effectLst/>
                    <a:uLnTx/>
                    <a:uFillTx/>
                    <a:latin typeface="华康俪金黑W8(P)"/>
                    <a:ea typeface="华康俪金黑W8(P)"/>
                    <a:cs typeface="+mn-ea"/>
                    <a:sym typeface="+mn-lt"/>
                  </a:rPr>
                  <a:t>总分机构汇总计算</a:t>
                </a:r>
                <a:endParaRPr kumimoji="0" lang="zh-CN" altLang="en-US" sz="1600" b="1" i="0" u="none" strike="noStrike" kern="1200" cap="none" spc="0" normalizeH="0" baseline="0" noProof="0" dirty="0">
                  <a:ln>
                    <a:noFill/>
                  </a:ln>
                  <a:solidFill>
                    <a:srgbClr val="E60012"/>
                  </a:solidFill>
                  <a:effectLst/>
                  <a:uLnTx/>
                  <a:uFillTx/>
                  <a:latin typeface="华康俪金黑W8(P)"/>
                  <a:ea typeface="华康俪金黑W8(P)"/>
                  <a:cs typeface="+mn-ea"/>
                  <a:sym typeface="+mn-lt"/>
                </a:endParaRPr>
              </a:p>
            </p:txBody>
          </p:sp>
        </p:grpSp>
        <p:grpSp>
          <p:nvGrpSpPr>
            <p:cNvPr id="23" name="ïşḻíde"/>
            <p:cNvGrpSpPr/>
            <p:nvPr/>
          </p:nvGrpSpPr>
          <p:grpSpPr>
            <a:xfrm rot="0">
              <a:off x="10164" y="4193"/>
              <a:ext cx="4079" cy="2149"/>
              <a:chOff x="3365004" y="2600908"/>
              <a:chExt cx="2848905" cy="1288608"/>
            </a:xfrm>
          </p:grpSpPr>
          <p:sp>
            <p:nvSpPr>
              <p:cNvPr id="24" name="ísľîḑé"/>
              <p:cNvSpPr txBox="1"/>
              <p:nvPr/>
            </p:nvSpPr>
            <p:spPr>
              <a:xfrm>
                <a:off x="3784762" y="2908917"/>
                <a:ext cx="2429147" cy="980599"/>
              </a:xfrm>
              <a:prstGeom prst="rect">
                <a:avLst/>
              </a:prstGeom>
              <a:noFill/>
            </p:spPr>
            <p:txBody>
              <a:bodyPr wrap="square" lIns="0" tIns="0" rIns="0" bIns="0" rtlCol="0">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1200" b="0" i="0" u="none" strike="noStrike" kern="1200" cap="none" spc="0" normalizeH="0" baseline="0" noProof="0">
                    <a:ln>
                      <a:noFill/>
                    </a:ln>
                    <a:solidFill>
                      <a:prstClr val="black"/>
                    </a:solidFill>
                    <a:effectLst/>
                    <a:uLnTx/>
                    <a:uFillTx/>
                    <a:latin typeface="华康俪金黑W8(P)"/>
                    <a:ea typeface="华康俪金黑W8(P)"/>
                    <a:cs typeface="+mn-ea"/>
                    <a:sym typeface="+mn-lt"/>
                  </a:rPr>
                  <a:t>无论按查账征收方式或核定征收方式缴纳企业所得税，均可享受小型微利企业所得税优惠政策。</a:t>
                </a:r>
                <a:endParaRPr kumimoji="0" sz="1200" b="0" i="0" u="none" strike="noStrike" kern="1200" cap="none" spc="0" normalizeH="0" baseline="0" noProof="0">
                  <a:ln>
                    <a:noFill/>
                  </a:ln>
                  <a:solidFill>
                    <a:prstClr val="black"/>
                  </a:solidFill>
                  <a:effectLst/>
                  <a:uLnTx/>
                  <a:uFillTx/>
                  <a:latin typeface="华康俪金黑W8(P)"/>
                  <a:ea typeface="华康俪金黑W8(P)"/>
                  <a:cs typeface="+mn-ea"/>
                  <a:sym typeface="+mn-lt"/>
                </a:endParaRPr>
              </a:p>
            </p:txBody>
          </p:sp>
          <p:grpSp>
            <p:nvGrpSpPr>
              <p:cNvPr id="25" name="işḷîḋè"/>
              <p:cNvGrpSpPr/>
              <p:nvPr/>
            </p:nvGrpSpPr>
            <p:grpSpPr>
              <a:xfrm>
                <a:off x="3365004" y="2600908"/>
                <a:ext cx="2263151" cy="307777"/>
                <a:chOff x="3365004" y="2600908"/>
                <a:chExt cx="2263151" cy="307777"/>
              </a:xfrm>
            </p:grpSpPr>
            <p:sp>
              <p:nvSpPr>
                <p:cNvPr id="26" name="íslíḍe"/>
                <p:cNvSpPr/>
                <p:nvPr/>
              </p:nvSpPr>
              <p:spPr>
                <a:xfrm>
                  <a:off x="3365004" y="2623756"/>
                  <a:ext cx="269643" cy="204928"/>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accent2"/>
                </a:solidFill>
                <a:ln w="12700" cap="flat">
                  <a:noFill/>
                  <a:miter lim="400000"/>
                </a:ln>
                <a:effectLst/>
              </p:spPr>
              <p:txBody>
                <a:bodyPr wrap="square" lIns="38081" tIns="38081" rIns="38081" bIns="38081"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endParaRPr kumimoji="0" b="0" i="0" u="none" strike="noStrike" kern="1200" cap="none" spc="0" normalizeH="0" baseline="0" noProof="0">
                    <a:ln>
                      <a:noFill/>
                    </a:ln>
                    <a:solidFill>
                      <a:srgbClr val="FFFFFF"/>
                    </a:solidFill>
                    <a:effectLst/>
                    <a:uLnTx/>
                    <a:uFillTx/>
                    <a:latin typeface="华康俪金黑W8(P)"/>
                    <a:ea typeface="华康俪金黑W8(P)"/>
                    <a:cs typeface="+mn-cs"/>
                    <a:sym typeface="Helvetica Light"/>
                  </a:endParaRPr>
                </a:p>
              </p:txBody>
            </p:sp>
            <p:sp>
              <p:nvSpPr>
                <p:cNvPr id="27" name="îSliḍè"/>
                <p:cNvSpPr/>
                <p:nvPr/>
              </p:nvSpPr>
              <p:spPr>
                <a:xfrm>
                  <a:off x="3930524" y="2600908"/>
                  <a:ext cx="1697631" cy="307777"/>
                </a:xfrm>
                <a:prstGeom prst="rect">
                  <a:avLst/>
                </a:prstGeom>
              </p:spPr>
              <p:txBody>
                <a:bodyPr wrap="squar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9C4C85"/>
                      </a:solidFill>
                      <a:effectLst/>
                      <a:uLnTx/>
                      <a:uFillTx/>
                      <a:latin typeface="华康俪金黑W8(P)"/>
                      <a:ea typeface="华康俪金黑W8(P)"/>
                      <a:cs typeface="+mn-ea"/>
                      <a:sym typeface="+mn-lt"/>
                    </a:rPr>
                    <a:t>与征收方式无关</a:t>
                  </a:r>
                  <a:endParaRPr kumimoji="0" lang="zh-CN" altLang="en-US" sz="1600" b="1" i="0" u="none" strike="noStrike" kern="1200" cap="none" spc="0" normalizeH="0" baseline="0" noProof="0" dirty="0">
                    <a:ln>
                      <a:noFill/>
                    </a:ln>
                    <a:solidFill>
                      <a:srgbClr val="9C4C85"/>
                    </a:solidFill>
                    <a:effectLst/>
                    <a:uLnTx/>
                    <a:uFillTx/>
                    <a:latin typeface="华康俪金黑W8(P)"/>
                    <a:ea typeface="华康俪金黑W8(P)"/>
                    <a:cs typeface="+mn-ea"/>
                    <a:sym typeface="+mn-lt"/>
                  </a:endParaRPr>
                </a:p>
              </p:txBody>
            </p:sp>
          </p:grpSp>
        </p:grpSp>
        <p:grpSp>
          <p:nvGrpSpPr>
            <p:cNvPr id="28" name="îṡļíďé"/>
            <p:cNvGrpSpPr/>
            <p:nvPr/>
          </p:nvGrpSpPr>
          <p:grpSpPr>
            <a:xfrm rot="0">
              <a:off x="6184" y="6753"/>
              <a:ext cx="3980" cy="2451"/>
              <a:chOff x="875420" y="4136081"/>
              <a:chExt cx="2779774" cy="1469616"/>
            </a:xfrm>
          </p:grpSpPr>
          <p:sp>
            <p:nvSpPr>
              <p:cNvPr id="31" name="iŝľiḓè"/>
              <p:cNvSpPr/>
              <p:nvPr/>
            </p:nvSpPr>
            <p:spPr>
              <a:xfrm>
                <a:off x="875420" y="4147203"/>
                <a:ext cx="218144" cy="201362"/>
              </a:xfrm>
              <a:custGeom>
                <a:avLst/>
                <a:gdLst/>
                <a:ahLst/>
                <a:cxnLst>
                  <a:cxn ang="0">
                    <a:pos x="wd2" y="hd2"/>
                  </a:cxn>
                  <a:cxn ang="5400000">
                    <a:pos x="wd2" y="hd2"/>
                  </a:cxn>
                  <a:cxn ang="10800000">
                    <a:pos x="wd2" y="hd2"/>
                  </a:cxn>
                  <a:cxn ang="16200000">
                    <a:pos x="wd2" y="hd2"/>
                  </a:cxn>
                </a:cxnLst>
                <a:rect l="0" t="0" r="r" b="b"/>
                <a:pathLst>
                  <a:path w="21600" h="21600" extrusionOk="0">
                    <a:moveTo>
                      <a:pt x="19938" y="6750"/>
                    </a:moveTo>
                    <a:cubicBezTo>
                      <a:pt x="19938" y="7481"/>
                      <a:pt x="19530" y="8241"/>
                      <a:pt x="18712" y="9028"/>
                    </a:cubicBezTo>
                    <a:cubicBezTo>
                      <a:pt x="17894" y="9816"/>
                      <a:pt x="16875" y="10345"/>
                      <a:pt x="15655" y="10618"/>
                    </a:cubicBezTo>
                    <a:cubicBezTo>
                      <a:pt x="16295" y="9099"/>
                      <a:pt x="16616" y="7359"/>
                      <a:pt x="16616" y="5400"/>
                    </a:cubicBezTo>
                    <a:lnTo>
                      <a:pt x="19938" y="5400"/>
                    </a:lnTo>
                    <a:cubicBezTo>
                      <a:pt x="19938" y="5400"/>
                      <a:pt x="19938" y="6750"/>
                      <a:pt x="19938" y="6750"/>
                    </a:cubicBezTo>
                    <a:close/>
                    <a:moveTo>
                      <a:pt x="2889" y="9028"/>
                    </a:moveTo>
                    <a:cubicBezTo>
                      <a:pt x="2070" y="8241"/>
                      <a:pt x="1662" y="7481"/>
                      <a:pt x="1662" y="6750"/>
                    </a:cubicBezTo>
                    <a:lnTo>
                      <a:pt x="1662" y="5400"/>
                    </a:lnTo>
                    <a:lnTo>
                      <a:pt x="4984" y="5400"/>
                    </a:lnTo>
                    <a:cubicBezTo>
                      <a:pt x="4984" y="7359"/>
                      <a:pt x="5305" y="9098"/>
                      <a:pt x="5945" y="10617"/>
                    </a:cubicBezTo>
                    <a:cubicBezTo>
                      <a:pt x="4725" y="10345"/>
                      <a:pt x="3706" y="9815"/>
                      <a:pt x="2889" y="9028"/>
                    </a:cubicBezTo>
                    <a:cubicBezTo>
                      <a:pt x="2889" y="9028"/>
                      <a:pt x="2889" y="9028"/>
                      <a:pt x="2889" y="9028"/>
                    </a:cubicBezTo>
                    <a:close/>
                    <a:moveTo>
                      <a:pt x="21237" y="3993"/>
                    </a:moveTo>
                    <a:cubicBezTo>
                      <a:pt x="20994" y="3731"/>
                      <a:pt x="20700" y="3600"/>
                      <a:pt x="20354" y="3600"/>
                    </a:cubicBezTo>
                    <a:lnTo>
                      <a:pt x="16616" y="3600"/>
                    </a:lnTo>
                    <a:lnTo>
                      <a:pt x="16616" y="2250"/>
                    </a:lnTo>
                    <a:cubicBezTo>
                      <a:pt x="16616" y="1631"/>
                      <a:pt x="16413" y="1102"/>
                      <a:pt x="16006" y="661"/>
                    </a:cubicBezTo>
                    <a:cubicBezTo>
                      <a:pt x="15599" y="220"/>
                      <a:pt x="15109" y="0"/>
                      <a:pt x="14538" y="0"/>
                    </a:cubicBezTo>
                    <a:lnTo>
                      <a:pt x="7062" y="0"/>
                    </a:lnTo>
                    <a:cubicBezTo>
                      <a:pt x="6491" y="0"/>
                      <a:pt x="6001" y="220"/>
                      <a:pt x="5595" y="661"/>
                    </a:cubicBezTo>
                    <a:cubicBezTo>
                      <a:pt x="5188" y="1102"/>
                      <a:pt x="4984" y="1631"/>
                      <a:pt x="4984" y="2250"/>
                    </a:cubicBezTo>
                    <a:lnTo>
                      <a:pt x="4984" y="3600"/>
                    </a:lnTo>
                    <a:lnTo>
                      <a:pt x="1246" y="3600"/>
                    </a:lnTo>
                    <a:cubicBezTo>
                      <a:pt x="900" y="3600"/>
                      <a:pt x="606" y="3731"/>
                      <a:pt x="363" y="3993"/>
                    </a:cubicBezTo>
                    <a:cubicBezTo>
                      <a:pt x="121" y="4256"/>
                      <a:pt x="0" y="4575"/>
                      <a:pt x="0" y="4950"/>
                    </a:cubicBezTo>
                    <a:lnTo>
                      <a:pt x="0" y="6750"/>
                    </a:lnTo>
                    <a:cubicBezTo>
                      <a:pt x="0" y="7416"/>
                      <a:pt x="180" y="8086"/>
                      <a:pt x="538" y="8761"/>
                    </a:cubicBezTo>
                    <a:cubicBezTo>
                      <a:pt x="898" y="9436"/>
                      <a:pt x="1382" y="10045"/>
                      <a:pt x="1992" y="10589"/>
                    </a:cubicBezTo>
                    <a:cubicBezTo>
                      <a:pt x="2602" y="11132"/>
                      <a:pt x="3351" y="11590"/>
                      <a:pt x="4238" y="11960"/>
                    </a:cubicBezTo>
                    <a:cubicBezTo>
                      <a:pt x="5125" y="12331"/>
                      <a:pt x="6058" y="12539"/>
                      <a:pt x="7036" y="12585"/>
                    </a:cubicBezTo>
                    <a:cubicBezTo>
                      <a:pt x="7399" y="13092"/>
                      <a:pt x="7810" y="13538"/>
                      <a:pt x="8269" y="13922"/>
                    </a:cubicBezTo>
                    <a:cubicBezTo>
                      <a:pt x="8598" y="14241"/>
                      <a:pt x="8824" y="14580"/>
                      <a:pt x="8950" y="14941"/>
                    </a:cubicBezTo>
                    <a:cubicBezTo>
                      <a:pt x="9076" y="15303"/>
                      <a:pt x="9139" y="15722"/>
                      <a:pt x="9139" y="16200"/>
                    </a:cubicBezTo>
                    <a:cubicBezTo>
                      <a:pt x="9139" y="16706"/>
                      <a:pt x="9006" y="17132"/>
                      <a:pt x="8743" y="17480"/>
                    </a:cubicBezTo>
                    <a:cubicBezTo>
                      <a:pt x="8479" y="17827"/>
                      <a:pt x="8057" y="18000"/>
                      <a:pt x="7477" y="18000"/>
                    </a:cubicBezTo>
                    <a:cubicBezTo>
                      <a:pt x="6828" y="18000"/>
                      <a:pt x="6250" y="18213"/>
                      <a:pt x="5744" y="18640"/>
                    </a:cubicBezTo>
                    <a:cubicBezTo>
                      <a:pt x="5238" y="19067"/>
                      <a:pt x="4984" y="19603"/>
                      <a:pt x="4984" y="20250"/>
                    </a:cubicBezTo>
                    <a:lnTo>
                      <a:pt x="4984" y="21150"/>
                    </a:lnTo>
                    <a:cubicBezTo>
                      <a:pt x="4984" y="21281"/>
                      <a:pt x="5023" y="21389"/>
                      <a:pt x="5101" y="21474"/>
                    </a:cubicBezTo>
                    <a:cubicBezTo>
                      <a:pt x="5180" y="21558"/>
                      <a:pt x="5278" y="21600"/>
                      <a:pt x="5400" y="21600"/>
                    </a:cubicBezTo>
                    <a:lnTo>
                      <a:pt x="16200" y="21600"/>
                    </a:lnTo>
                    <a:cubicBezTo>
                      <a:pt x="16322" y="21600"/>
                      <a:pt x="16421" y="21558"/>
                      <a:pt x="16499" y="21474"/>
                    </a:cubicBezTo>
                    <a:cubicBezTo>
                      <a:pt x="16577" y="21389"/>
                      <a:pt x="16616" y="21281"/>
                      <a:pt x="16616" y="21150"/>
                    </a:cubicBezTo>
                    <a:lnTo>
                      <a:pt x="16616" y="20250"/>
                    </a:lnTo>
                    <a:cubicBezTo>
                      <a:pt x="16616" y="19603"/>
                      <a:pt x="16362" y="19067"/>
                      <a:pt x="15856" y="18640"/>
                    </a:cubicBezTo>
                    <a:cubicBezTo>
                      <a:pt x="15349" y="18213"/>
                      <a:pt x="14772" y="18000"/>
                      <a:pt x="14123" y="18000"/>
                    </a:cubicBezTo>
                    <a:cubicBezTo>
                      <a:pt x="13543" y="18000"/>
                      <a:pt x="13121" y="17827"/>
                      <a:pt x="12857" y="17480"/>
                    </a:cubicBezTo>
                    <a:cubicBezTo>
                      <a:pt x="12594" y="17132"/>
                      <a:pt x="12462" y="16706"/>
                      <a:pt x="12462" y="16200"/>
                    </a:cubicBezTo>
                    <a:cubicBezTo>
                      <a:pt x="12462" y="15722"/>
                      <a:pt x="12524" y="15303"/>
                      <a:pt x="12650" y="14941"/>
                    </a:cubicBezTo>
                    <a:cubicBezTo>
                      <a:pt x="12776" y="14580"/>
                      <a:pt x="13003" y="14241"/>
                      <a:pt x="13331" y="13922"/>
                    </a:cubicBezTo>
                    <a:cubicBezTo>
                      <a:pt x="13790" y="13537"/>
                      <a:pt x="14201" y="13092"/>
                      <a:pt x="14564" y="12585"/>
                    </a:cubicBezTo>
                    <a:cubicBezTo>
                      <a:pt x="15543" y="12539"/>
                      <a:pt x="16475" y="12331"/>
                      <a:pt x="17362" y="11960"/>
                    </a:cubicBezTo>
                    <a:cubicBezTo>
                      <a:pt x="18249" y="11590"/>
                      <a:pt x="18998" y="11132"/>
                      <a:pt x="19608" y="10589"/>
                    </a:cubicBezTo>
                    <a:cubicBezTo>
                      <a:pt x="20218" y="10045"/>
                      <a:pt x="20702" y="9436"/>
                      <a:pt x="21062" y="8761"/>
                    </a:cubicBezTo>
                    <a:cubicBezTo>
                      <a:pt x="21420" y="8086"/>
                      <a:pt x="21600" y="7416"/>
                      <a:pt x="21600" y="6750"/>
                    </a:cubicBezTo>
                    <a:lnTo>
                      <a:pt x="21600" y="4950"/>
                    </a:lnTo>
                    <a:cubicBezTo>
                      <a:pt x="21600" y="4575"/>
                      <a:pt x="21479" y="4256"/>
                      <a:pt x="21237" y="3993"/>
                    </a:cubicBezTo>
                    <a:cubicBezTo>
                      <a:pt x="21237" y="3993"/>
                      <a:pt x="21237" y="3993"/>
                      <a:pt x="21237" y="3993"/>
                    </a:cubicBezTo>
                    <a:close/>
                  </a:path>
                </a:pathLst>
              </a:custGeom>
              <a:solidFill>
                <a:schemeClr val="accent4"/>
              </a:solidFill>
              <a:ln w="12700" cap="flat">
                <a:noFill/>
                <a:miter lim="400000"/>
              </a:ln>
              <a:effectLst/>
            </p:spPr>
            <p:txBody>
              <a:bodyPr wrap="square" lIns="38081" tIns="38081" rIns="38081" bIns="38081"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endParaRPr kumimoji="0" b="0" i="0" u="none" strike="noStrike" kern="1200" cap="none" spc="0" normalizeH="0" baseline="0" noProof="0">
                  <a:ln>
                    <a:noFill/>
                  </a:ln>
                  <a:solidFill>
                    <a:srgbClr val="FFFFFF"/>
                  </a:solidFill>
                  <a:effectLst/>
                  <a:uLnTx/>
                  <a:uFillTx/>
                  <a:latin typeface="华康俪金黑W8(P)"/>
                  <a:ea typeface="华康俪金黑W8(P)"/>
                  <a:cs typeface="+mn-cs"/>
                  <a:sym typeface="Helvetica Light"/>
                </a:endParaRPr>
              </a:p>
            </p:txBody>
          </p:sp>
          <p:sp>
            <p:nvSpPr>
              <p:cNvPr id="77" name="islíḑê"/>
              <p:cNvSpPr txBox="1"/>
              <p:nvPr/>
            </p:nvSpPr>
            <p:spPr>
              <a:xfrm>
                <a:off x="1050727" y="4444275"/>
                <a:ext cx="2604467" cy="1161422"/>
              </a:xfrm>
              <a:prstGeom prst="rect">
                <a:avLst/>
              </a:prstGeom>
              <a:noFill/>
            </p:spPr>
            <p:txBody>
              <a:bodyPr wrap="square" lIns="0" tIns="0" rIns="0" bIns="0" rtlCol="0"/>
              <a:lstStyle/>
              <a:p>
                <a:pPr marL="0" marR="0" lvl="0" indent="0" algn="l" defTabSz="914400" rtl="0" eaLnBrk="1" fontAlgn="auto" latinLnBrk="0" hangingPunct="1">
                  <a:lnSpc>
                    <a:spcPct val="150000"/>
                  </a:lnSpc>
                  <a:spcBef>
                    <a:spcPts val="0"/>
                  </a:spcBef>
                  <a:spcAft>
                    <a:spcPts val="0"/>
                  </a:spcAft>
                  <a:buClrTx/>
                  <a:buSzTx/>
                  <a:buFontTx/>
                  <a:buNone/>
                  <a:defRPr/>
                </a:pPr>
                <a:r>
                  <a:rPr kumimoji="0" sz="1200" b="0" i="0" u="none" strike="noStrike" kern="1200" cap="none" spc="0" normalizeH="0" baseline="0" noProof="0">
                    <a:ln>
                      <a:noFill/>
                    </a:ln>
                    <a:solidFill>
                      <a:prstClr val="black"/>
                    </a:solidFill>
                    <a:effectLst/>
                    <a:uLnTx/>
                    <a:uFillTx/>
                    <a:latin typeface="华康俪金黑W8(P)"/>
                    <a:ea typeface="华康俪金黑W8(P)"/>
                    <a:cs typeface="+mn-ea"/>
                    <a:sym typeface="+mn-lt"/>
                  </a:rPr>
                  <a:t>小型微利企业预缴企业所得税时，资产总额、从业人数、年度应纳税所得额指标，暂按当年度截至本期预缴申报所属期末的情况进行判断。</a:t>
                </a:r>
                <a:endParaRPr kumimoji="0" sz="1200" b="0" i="0" u="none" strike="noStrike" kern="1200" cap="none" spc="0" normalizeH="0" baseline="0" noProof="0">
                  <a:ln>
                    <a:noFill/>
                  </a:ln>
                  <a:solidFill>
                    <a:prstClr val="black"/>
                  </a:solidFill>
                  <a:effectLst/>
                  <a:uLnTx/>
                  <a:uFillTx/>
                  <a:latin typeface="华康俪金黑W8(P)"/>
                  <a:ea typeface="华康俪金黑W8(P)"/>
                  <a:cs typeface="+mn-ea"/>
                  <a:sym typeface="+mn-lt"/>
                </a:endParaRPr>
              </a:p>
            </p:txBody>
          </p:sp>
          <p:sp>
            <p:nvSpPr>
              <p:cNvPr id="79" name="íṣḻïďè"/>
              <p:cNvSpPr/>
              <p:nvPr/>
            </p:nvSpPr>
            <p:spPr>
              <a:xfrm>
                <a:off x="1371309" y="4136081"/>
                <a:ext cx="2283186" cy="307594"/>
              </a:xfrm>
              <a:prstGeom prst="rect">
                <a:avLst/>
              </a:prstGeom>
            </p:spPr>
            <p:txBody>
              <a:bodyPr wrap="squar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B9BF08"/>
                    </a:solidFill>
                    <a:effectLst/>
                    <a:uLnTx/>
                    <a:uFillTx/>
                    <a:latin typeface="华康俪金黑W8(P)"/>
                    <a:ea typeface="华康俪金黑W8(P)"/>
                    <a:cs typeface="+mn-ea"/>
                    <a:sym typeface="+mn-lt"/>
                  </a:rPr>
                  <a:t>按当年累计数据判断</a:t>
                </a:r>
                <a:endParaRPr kumimoji="0" lang="zh-CN" altLang="en-US" sz="1600" b="1" i="0" u="none" strike="noStrike" kern="1200" cap="none" spc="0" normalizeH="0" baseline="0" noProof="0" dirty="0">
                  <a:ln>
                    <a:noFill/>
                  </a:ln>
                  <a:solidFill>
                    <a:srgbClr val="B9BF08"/>
                  </a:solidFill>
                  <a:effectLst/>
                  <a:uLnTx/>
                  <a:uFillTx/>
                  <a:latin typeface="华康俪金黑W8(P)"/>
                  <a:ea typeface="华康俪金黑W8(P)"/>
                  <a:cs typeface="+mn-ea"/>
                  <a:sym typeface="+mn-lt"/>
                </a:endParaRPr>
              </a:p>
            </p:txBody>
          </p:sp>
        </p:grpSp>
        <p:grpSp>
          <p:nvGrpSpPr>
            <p:cNvPr id="80" name="îṩ1îḓe"/>
            <p:cNvGrpSpPr/>
            <p:nvPr/>
          </p:nvGrpSpPr>
          <p:grpSpPr>
            <a:xfrm rot="0">
              <a:off x="10198" y="6750"/>
              <a:ext cx="3774" cy="2225"/>
              <a:chOff x="3390754" y="4134268"/>
              <a:chExt cx="2635896" cy="1334103"/>
            </a:xfrm>
          </p:grpSpPr>
          <p:sp>
            <p:nvSpPr>
              <p:cNvPr id="81" name="ïŝḷíḋé"/>
              <p:cNvSpPr/>
              <p:nvPr/>
            </p:nvSpPr>
            <p:spPr>
              <a:xfrm>
                <a:off x="3390754" y="4134268"/>
                <a:ext cx="218144" cy="227232"/>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accent3"/>
              </a:solidFill>
              <a:ln w="12700" cap="flat">
                <a:noFill/>
                <a:miter lim="400000"/>
              </a:ln>
              <a:effectLst/>
            </p:spPr>
            <p:txBody>
              <a:bodyPr wrap="square" lIns="38081" tIns="38081" rIns="38081" bIns="38081"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endParaRPr kumimoji="0" b="0" i="0" u="none" strike="noStrike" kern="1200" cap="none" spc="0" normalizeH="0" baseline="0" noProof="0">
                  <a:ln>
                    <a:noFill/>
                  </a:ln>
                  <a:solidFill>
                    <a:srgbClr val="FFFFFF"/>
                  </a:solidFill>
                  <a:effectLst/>
                  <a:uLnTx/>
                  <a:uFillTx/>
                  <a:latin typeface="华康俪金黑W8(P)"/>
                  <a:ea typeface="华康俪金黑W8(P)"/>
                  <a:cs typeface="+mn-cs"/>
                  <a:sym typeface="Helvetica Light"/>
                </a:endParaRPr>
              </a:p>
            </p:txBody>
          </p:sp>
          <p:sp>
            <p:nvSpPr>
              <p:cNvPr id="82" name="ísḻiḑê"/>
              <p:cNvSpPr txBox="1"/>
              <p:nvPr/>
            </p:nvSpPr>
            <p:spPr>
              <a:xfrm>
                <a:off x="3786767" y="4443660"/>
                <a:ext cx="2239883" cy="1024711"/>
              </a:xfrm>
              <a:prstGeom prst="rect">
                <a:avLst/>
              </a:prstGeom>
              <a:noFill/>
            </p:spPr>
            <p:txBody>
              <a:bodyPr wrap="square" lIns="0" tIns="0" rIns="0" bIns="0" rtlCol="0"/>
              <a:lstStyle/>
              <a:p>
                <a:pPr marL="0" marR="0" lvl="0" indent="0" algn="l" defTabSz="914400" rtl="0" eaLnBrk="1" fontAlgn="auto" latinLnBrk="0" hangingPunct="1">
                  <a:lnSpc>
                    <a:spcPct val="150000"/>
                  </a:lnSpc>
                  <a:spcBef>
                    <a:spcPts val="0"/>
                  </a:spcBef>
                  <a:spcAft>
                    <a:spcPts val="0"/>
                  </a:spcAft>
                  <a:buClrTx/>
                  <a:buSzTx/>
                  <a:buFontTx/>
                  <a:buNone/>
                  <a:defRPr/>
                </a:pPr>
                <a:r>
                  <a:rPr kumimoji="0" sz="1200" b="0" i="0" u="none" strike="noStrike" kern="1200" cap="none" spc="0" normalizeH="0" baseline="0" noProof="0">
                    <a:ln>
                      <a:noFill/>
                    </a:ln>
                    <a:solidFill>
                      <a:prstClr val="black"/>
                    </a:solidFill>
                    <a:effectLst/>
                    <a:uLnTx/>
                    <a:uFillTx/>
                    <a:latin typeface="华康俪金黑W8(P)"/>
                    <a:ea typeface="华康俪金黑W8(P)"/>
                    <a:cs typeface="+mn-ea"/>
                    <a:sym typeface="+mn-lt"/>
                  </a:rPr>
                  <a:t>预缴享受小型微利企业所得税优惠政策，汇算清缴时发现不符合相关政策标准的，应当按照规定补缴企业所得税税款。</a:t>
                </a:r>
                <a:endParaRPr kumimoji="0" sz="1200" b="0" i="0" u="none" strike="noStrike" kern="1200" cap="none" spc="0" normalizeH="0" baseline="0" noProof="0">
                  <a:ln>
                    <a:noFill/>
                  </a:ln>
                  <a:solidFill>
                    <a:prstClr val="black"/>
                  </a:solidFill>
                  <a:effectLst/>
                  <a:uLnTx/>
                  <a:uFillTx/>
                  <a:latin typeface="华康俪金黑W8(P)"/>
                  <a:ea typeface="华康俪金黑W8(P)"/>
                  <a:cs typeface="+mn-ea"/>
                  <a:sym typeface="+mn-lt"/>
                </a:endParaRPr>
              </a:p>
            </p:txBody>
          </p:sp>
          <p:sp>
            <p:nvSpPr>
              <p:cNvPr id="83" name="iṩļiďé"/>
              <p:cNvSpPr/>
              <p:nvPr/>
            </p:nvSpPr>
            <p:spPr>
              <a:xfrm>
                <a:off x="3930645" y="4136067"/>
                <a:ext cx="2095307" cy="307593"/>
              </a:xfrm>
              <a:prstGeom prst="rect">
                <a:avLst/>
              </a:prstGeom>
            </p:spPr>
            <p:txBody>
              <a:bodyPr wrap="squar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AB7BB"/>
                    </a:solidFill>
                    <a:effectLst/>
                    <a:uLnTx/>
                    <a:uFillTx/>
                    <a:latin typeface="华康俪金黑W8(P)"/>
                    <a:ea typeface="华康俪金黑W8(P)"/>
                    <a:cs typeface="+mn-ea"/>
                    <a:sym typeface="+mn-lt"/>
                  </a:rPr>
                  <a:t>汇算清缴多退少补</a:t>
                </a:r>
                <a:endParaRPr kumimoji="0" lang="zh-CN" altLang="en-US" sz="1600" b="1" i="0" u="none" strike="noStrike" kern="1200" cap="none" spc="0" normalizeH="0" baseline="0" noProof="0" dirty="0">
                  <a:ln>
                    <a:noFill/>
                  </a:ln>
                  <a:solidFill>
                    <a:srgbClr val="2AB7BB"/>
                  </a:solidFill>
                  <a:effectLst/>
                  <a:uLnTx/>
                  <a:uFillTx/>
                  <a:latin typeface="华康俪金黑W8(P)"/>
                  <a:ea typeface="华康俪金黑W8(P)"/>
                  <a:cs typeface="+mn-ea"/>
                  <a:sym typeface="+mn-lt"/>
                </a:endParaRPr>
              </a:p>
            </p:txBody>
          </p:sp>
        </p:grpSp>
        <p:grpSp>
          <p:nvGrpSpPr>
            <p:cNvPr id="84" name="ïṡļîḋê"/>
            <p:cNvGrpSpPr/>
            <p:nvPr/>
          </p:nvGrpSpPr>
          <p:grpSpPr>
            <a:xfrm rot="0">
              <a:off x="14243" y="4193"/>
              <a:ext cx="3811" cy="2149"/>
              <a:chOff x="5924032" y="2600908"/>
              <a:chExt cx="2661724" cy="1288608"/>
            </a:xfrm>
          </p:grpSpPr>
          <p:sp>
            <p:nvSpPr>
              <p:cNvPr id="85" name="ïśľïḑè"/>
              <p:cNvSpPr txBox="1"/>
              <p:nvPr/>
            </p:nvSpPr>
            <p:spPr>
              <a:xfrm>
                <a:off x="6312360" y="2908917"/>
                <a:ext cx="2273396" cy="980599"/>
              </a:xfrm>
              <a:prstGeom prst="rect">
                <a:avLst/>
              </a:prstGeom>
              <a:noFill/>
            </p:spPr>
            <p:txBody>
              <a:bodyPr wrap="square" lIns="0" tIns="0" rIns="0" bIns="0" rtlCol="0">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1200" b="0" i="0" u="none" strike="noStrike" kern="1200" cap="none" spc="0" normalizeH="0" baseline="0" noProof="0">
                    <a:ln>
                      <a:noFill/>
                    </a:ln>
                    <a:solidFill>
                      <a:prstClr val="black"/>
                    </a:solidFill>
                    <a:effectLst/>
                    <a:uLnTx/>
                    <a:uFillTx/>
                    <a:latin typeface="华康俪金黑W8(P)"/>
                    <a:ea typeface="华康俪金黑W8(P)"/>
                    <a:cs typeface="+mn-ea"/>
                    <a:sym typeface="+mn-lt"/>
                  </a:rPr>
                  <a:t>小型微利企业在预缴和汇算清缴企业所得税时，通过填写纳税申报表，即可享受优惠政策</a:t>
                </a:r>
                <a:r>
                  <a:rPr kumimoji="0" lang="zh-CN" sz="1200" b="0" i="0" u="none" strike="noStrike" kern="1200" cap="none" spc="0" normalizeH="0" baseline="0" noProof="0">
                    <a:ln>
                      <a:noFill/>
                    </a:ln>
                    <a:solidFill>
                      <a:prstClr val="black"/>
                    </a:solidFill>
                    <a:effectLst/>
                    <a:uLnTx/>
                    <a:uFillTx/>
                    <a:latin typeface="华康俪金黑W8(P)"/>
                    <a:ea typeface="华康俪金黑W8(P)"/>
                    <a:cs typeface="+mn-ea"/>
                    <a:sym typeface="+mn-lt"/>
                  </a:rPr>
                  <a:t>。</a:t>
                </a:r>
                <a:endParaRPr kumimoji="0" lang="zh-CN" sz="1200" b="0" i="0" u="none" strike="noStrike" kern="1200" cap="none" spc="0" normalizeH="0" baseline="0" noProof="0">
                  <a:ln>
                    <a:noFill/>
                  </a:ln>
                  <a:solidFill>
                    <a:prstClr val="black"/>
                  </a:solidFill>
                  <a:effectLst/>
                  <a:uLnTx/>
                  <a:uFillTx/>
                  <a:latin typeface="华康俪金黑W8(P)"/>
                  <a:ea typeface="华康俪金黑W8(P)"/>
                  <a:cs typeface="+mn-ea"/>
                  <a:sym typeface="+mn-lt"/>
                </a:endParaRPr>
              </a:p>
            </p:txBody>
          </p:sp>
          <p:grpSp>
            <p:nvGrpSpPr>
              <p:cNvPr id="87" name="ïšļîḍe"/>
              <p:cNvGrpSpPr/>
              <p:nvPr/>
            </p:nvGrpSpPr>
            <p:grpSpPr>
              <a:xfrm>
                <a:off x="5924032" y="2600908"/>
                <a:ext cx="2263151" cy="307777"/>
                <a:chOff x="5924032" y="2600908"/>
                <a:chExt cx="2263151" cy="307777"/>
              </a:xfrm>
            </p:grpSpPr>
            <p:sp>
              <p:nvSpPr>
                <p:cNvPr id="88" name="ísļídê"/>
                <p:cNvSpPr/>
                <p:nvPr/>
              </p:nvSpPr>
              <p:spPr>
                <a:xfrm>
                  <a:off x="5924032" y="2642360"/>
                  <a:ext cx="269643" cy="167720"/>
                </a:xfrm>
                <a:custGeom>
                  <a:avLst/>
                  <a:gdLst>
                    <a:gd name="connsiteX0" fmla="*/ 308536 w 331788"/>
                    <a:gd name="connsiteY0" fmla="*/ 66675 h 206375"/>
                    <a:gd name="connsiteX1" fmla="*/ 314995 w 331788"/>
                    <a:gd name="connsiteY1" fmla="*/ 66675 h 206375"/>
                    <a:gd name="connsiteX2" fmla="*/ 331788 w 331788"/>
                    <a:gd name="connsiteY2" fmla="*/ 83491 h 206375"/>
                    <a:gd name="connsiteX3" fmla="*/ 331788 w 331788"/>
                    <a:gd name="connsiteY3" fmla="*/ 189559 h 206375"/>
                    <a:gd name="connsiteX4" fmla="*/ 314995 w 331788"/>
                    <a:gd name="connsiteY4" fmla="*/ 206375 h 206375"/>
                    <a:gd name="connsiteX5" fmla="*/ 85056 w 331788"/>
                    <a:gd name="connsiteY5" fmla="*/ 206375 h 206375"/>
                    <a:gd name="connsiteX6" fmla="*/ 68263 w 331788"/>
                    <a:gd name="connsiteY6" fmla="*/ 189559 h 206375"/>
                    <a:gd name="connsiteX7" fmla="*/ 68263 w 331788"/>
                    <a:gd name="connsiteY7" fmla="*/ 183092 h 206375"/>
                    <a:gd name="connsiteX8" fmla="*/ 281408 w 331788"/>
                    <a:gd name="connsiteY8" fmla="*/ 183092 h 206375"/>
                    <a:gd name="connsiteX9" fmla="*/ 308536 w 331788"/>
                    <a:gd name="connsiteY9" fmla="*/ 155928 h 206375"/>
                    <a:gd name="connsiteX10" fmla="*/ 308536 w 331788"/>
                    <a:gd name="connsiteY10" fmla="*/ 66675 h 206375"/>
                    <a:gd name="connsiteX11" fmla="*/ 275059 w 331788"/>
                    <a:gd name="connsiteY11" fmla="*/ 33338 h 206375"/>
                    <a:gd name="connsiteX12" fmla="*/ 281557 w 331788"/>
                    <a:gd name="connsiteY12" fmla="*/ 33338 h 206375"/>
                    <a:gd name="connsiteX13" fmla="*/ 298451 w 331788"/>
                    <a:gd name="connsiteY13" fmla="*/ 50154 h 206375"/>
                    <a:gd name="connsiteX14" fmla="*/ 298451 w 331788"/>
                    <a:gd name="connsiteY14" fmla="*/ 156222 h 206375"/>
                    <a:gd name="connsiteX15" fmla="*/ 281557 w 331788"/>
                    <a:gd name="connsiteY15" fmla="*/ 173038 h 206375"/>
                    <a:gd name="connsiteX16" fmla="*/ 50232 w 331788"/>
                    <a:gd name="connsiteY16" fmla="*/ 173038 h 206375"/>
                    <a:gd name="connsiteX17" fmla="*/ 33338 w 331788"/>
                    <a:gd name="connsiteY17" fmla="*/ 156222 h 206375"/>
                    <a:gd name="connsiteX18" fmla="*/ 33338 w 331788"/>
                    <a:gd name="connsiteY18" fmla="*/ 149755 h 206375"/>
                    <a:gd name="connsiteX19" fmla="*/ 247768 w 331788"/>
                    <a:gd name="connsiteY19" fmla="*/ 149755 h 206375"/>
                    <a:gd name="connsiteX20" fmla="*/ 275059 w 331788"/>
                    <a:gd name="connsiteY20" fmla="*/ 122591 h 206375"/>
                    <a:gd name="connsiteX21" fmla="*/ 275059 w 331788"/>
                    <a:gd name="connsiteY21" fmla="*/ 33338 h 206375"/>
                    <a:gd name="connsiteX22" fmla="*/ 99109 w 331788"/>
                    <a:gd name="connsiteY22" fmla="*/ 21630 h 206375"/>
                    <a:gd name="connsiteX23" fmla="*/ 97823 w 331788"/>
                    <a:gd name="connsiteY23" fmla="*/ 22920 h 206375"/>
                    <a:gd name="connsiteX24" fmla="*/ 95250 w 331788"/>
                    <a:gd name="connsiteY24" fmla="*/ 28079 h 206375"/>
                    <a:gd name="connsiteX25" fmla="*/ 96536 w 331788"/>
                    <a:gd name="connsiteY25" fmla="*/ 31949 h 206375"/>
                    <a:gd name="connsiteX26" fmla="*/ 97823 w 331788"/>
                    <a:gd name="connsiteY26" fmla="*/ 33238 h 206375"/>
                    <a:gd name="connsiteX27" fmla="*/ 118406 w 331788"/>
                    <a:gd name="connsiteY27" fmla="*/ 66775 h 206375"/>
                    <a:gd name="connsiteX28" fmla="*/ 119692 w 331788"/>
                    <a:gd name="connsiteY28" fmla="*/ 68064 h 206375"/>
                    <a:gd name="connsiteX29" fmla="*/ 111974 w 331788"/>
                    <a:gd name="connsiteY29" fmla="*/ 68064 h 206375"/>
                    <a:gd name="connsiteX30" fmla="*/ 104255 w 331788"/>
                    <a:gd name="connsiteY30" fmla="*/ 75804 h 206375"/>
                    <a:gd name="connsiteX31" fmla="*/ 111974 w 331788"/>
                    <a:gd name="connsiteY31" fmla="*/ 83543 h 206375"/>
                    <a:gd name="connsiteX32" fmla="*/ 124838 w 331788"/>
                    <a:gd name="connsiteY32" fmla="*/ 83543 h 206375"/>
                    <a:gd name="connsiteX33" fmla="*/ 124838 w 331788"/>
                    <a:gd name="connsiteY33" fmla="*/ 89992 h 206375"/>
                    <a:gd name="connsiteX34" fmla="*/ 111974 w 331788"/>
                    <a:gd name="connsiteY34" fmla="*/ 89992 h 206375"/>
                    <a:gd name="connsiteX35" fmla="*/ 104255 w 331788"/>
                    <a:gd name="connsiteY35" fmla="*/ 97731 h 206375"/>
                    <a:gd name="connsiteX36" fmla="*/ 111974 w 331788"/>
                    <a:gd name="connsiteY36" fmla="*/ 105470 h 206375"/>
                    <a:gd name="connsiteX37" fmla="*/ 124838 w 331788"/>
                    <a:gd name="connsiteY37" fmla="*/ 105470 h 206375"/>
                    <a:gd name="connsiteX38" fmla="*/ 124838 w 331788"/>
                    <a:gd name="connsiteY38" fmla="*/ 114499 h 206375"/>
                    <a:gd name="connsiteX39" fmla="*/ 132557 w 331788"/>
                    <a:gd name="connsiteY39" fmla="*/ 122238 h 206375"/>
                    <a:gd name="connsiteX40" fmla="*/ 140275 w 331788"/>
                    <a:gd name="connsiteY40" fmla="*/ 114499 h 206375"/>
                    <a:gd name="connsiteX41" fmla="*/ 140275 w 331788"/>
                    <a:gd name="connsiteY41" fmla="*/ 105470 h 206375"/>
                    <a:gd name="connsiteX42" fmla="*/ 153139 w 331788"/>
                    <a:gd name="connsiteY42" fmla="*/ 105470 h 206375"/>
                    <a:gd name="connsiteX43" fmla="*/ 160858 w 331788"/>
                    <a:gd name="connsiteY43" fmla="*/ 97731 h 206375"/>
                    <a:gd name="connsiteX44" fmla="*/ 153139 w 331788"/>
                    <a:gd name="connsiteY44" fmla="*/ 89992 h 206375"/>
                    <a:gd name="connsiteX45" fmla="*/ 140275 w 331788"/>
                    <a:gd name="connsiteY45" fmla="*/ 89992 h 206375"/>
                    <a:gd name="connsiteX46" fmla="*/ 140275 w 331788"/>
                    <a:gd name="connsiteY46" fmla="*/ 83543 h 206375"/>
                    <a:gd name="connsiteX47" fmla="*/ 153139 w 331788"/>
                    <a:gd name="connsiteY47" fmla="*/ 83543 h 206375"/>
                    <a:gd name="connsiteX48" fmla="*/ 160858 w 331788"/>
                    <a:gd name="connsiteY48" fmla="*/ 75804 h 206375"/>
                    <a:gd name="connsiteX49" fmla="*/ 153139 w 331788"/>
                    <a:gd name="connsiteY49" fmla="*/ 68064 h 206375"/>
                    <a:gd name="connsiteX50" fmla="*/ 145421 w 331788"/>
                    <a:gd name="connsiteY50" fmla="*/ 68064 h 206375"/>
                    <a:gd name="connsiteX51" fmla="*/ 146707 w 331788"/>
                    <a:gd name="connsiteY51" fmla="*/ 66775 h 206375"/>
                    <a:gd name="connsiteX52" fmla="*/ 168577 w 331788"/>
                    <a:gd name="connsiteY52" fmla="*/ 33238 h 206375"/>
                    <a:gd name="connsiteX53" fmla="*/ 168577 w 331788"/>
                    <a:gd name="connsiteY53" fmla="*/ 31949 h 206375"/>
                    <a:gd name="connsiteX54" fmla="*/ 169863 w 331788"/>
                    <a:gd name="connsiteY54" fmla="*/ 28079 h 206375"/>
                    <a:gd name="connsiteX55" fmla="*/ 168577 w 331788"/>
                    <a:gd name="connsiteY55" fmla="*/ 22920 h 206375"/>
                    <a:gd name="connsiteX56" fmla="*/ 166004 w 331788"/>
                    <a:gd name="connsiteY56" fmla="*/ 21630 h 206375"/>
                    <a:gd name="connsiteX57" fmla="*/ 156999 w 331788"/>
                    <a:gd name="connsiteY57" fmla="*/ 22920 h 206375"/>
                    <a:gd name="connsiteX58" fmla="*/ 155712 w 331788"/>
                    <a:gd name="connsiteY58" fmla="*/ 22920 h 206375"/>
                    <a:gd name="connsiteX59" fmla="*/ 153139 w 331788"/>
                    <a:gd name="connsiteY59" fmla="*/ 28079 h 206375"/>
                    <a:gd name="connsiteX60" fmla="*/ 150567 w 331788"/>
                    <a:gd name="connsiteY60" fmla="*/ 33238 h 206375"/>
                    <a:gd name="connsiteX61" fmla="*/ 132557 w 331788"/>
                    <a:gd name="connsiteY61" fmla="*/ 60325 h 206375"/>
                    <a:gd name="connsiteX62" fmla="*/ 115833 w 331788"/>
                    <a:gd name="connsiteY62" fmla="*/ 33238 h 206375"/>
                    <a:gd name="connsiteX63" fmla="*/ 111974 w 331788"/>
                    <a:gd name="connsiteY63" fmla="*/ 28079 h 206375"/>
                    <a:gd name="connsiteX64" fmla="*/ 109401 w 331788"/>
                    <a:gd name="connsiteY64" fmla="*/ 22920 h 206375"/>
                    <a:gd name="connsiteX65" fmla="*/ 99109 w 331788"/>
                    <a:gd name="connsiteY65" fmla="*/ 21630 h 206375"/>
                    <a:gd name="connsiteX66" fmla="*/ 16894 w 331788"/>
                    <a:gd name="connsiteY66" fmla="*/ 0 h 206375"/>
                    <a:gd name="connsiteX67" fmla="*/ 248219 w 331788"/>
                    <a:gd name="connsiteY67" fmla="*/ 0 h 206375"/>
                    <a:gd name="connsiteX68" fmla="*/ 265113 w 331788"/>
                    <a:gd name="connsiteY68" fmla="*/ 16816 h 206375"/>
                    <a:gd name="connsiteX69" fmla="*/ 265113 w 331788"/>
                    <a:gd name="connsiteY69" fmla="*/ 122884 h 206375"/>
                    <a:gd name="connsiteX70" fmla="*/ 248219 w 331788"/>
                    <a:gd name="connsiteY70" fmla="*/ 139700 h 206375"/>
                    <a:gd name="connsiteX71" fmla="*/ 23392 w 331788"/>
                    <a:gd name="connsiteY71" fmla="*/ 139700 h 206375"/>
                    <a:gd name="connsiteX72" fmla="*/ 16894 w 331788"/>
                    <a:gd name="connsiteY72" fmla="*/ 139700 h 206375"/>
                    <a:gd name="connsiteX73" fmla="*/ 0 w 331788"/>
                    <a:gd name="connsiteY73" fmla="*/ 122884 h 206375"/>
                    <a:gd name="connsiteX74" fmla="*/ 0 w 331788"/>
                    <a:gd name="connsiteY74" fmla="*/ 16816 h 206375"/>
                    <a:gd name="connsiteX75" fmla="*/ 16894 w 331788"/>
                    <a:gd name="connsiteY75"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1788" h="206375">
                      <a:moveTo>
                        <a:pt x="308536" y="66675"/>
                      </a:moveTo>
                      <a:cubicBezTo>
                        <a:pt x="308536" y="66675"/>
                        <a:pt x="308536" y="66675"/>
                        <a:pt x="314995" y="66675"/>
                      </a:cubicBezTo>
                      <a:cubicBezTo>
                        <a:pt x="324037" y="66675"/>
                        <a:pt x="331788" y="73143"/>
                        <a:pt x="331788" y="83491"/>
                      </a:cubicBezTo>
                      <a:cubicBezTo>
                        <a:pt x="331788" y="83491"/>
                        <a:pt x="331788" y="83491"/>
                        <a:pt x="331788" y="189559"/>
                      </a:cubicBezTo>
                      <a:cubicBezTo>
                        <a:pt x="331788" y="198614"/>
                        <a:pt x="324037" y="206375"/>
                        <a:pt x="314995" y="206375"/>
                      </a:cubicBezTo>
                      <a:cubicBezTo>
                        <a:pt x="314995" y="206375"/>
                        <a:pt x="314995" y="206375"/>
                        <a:pt x="85056" y="206375"/>
                      </a:cubicBezTo>
                      <a:cubicBezTo>
                        <a:pt x="76014" y="206375"/>
                        <a:pt x="68263" y="198614"/>
                        <a:pt x="68263" y="189559"/>
                      </a:cubicBezTo>
                      <a:cubicBezTo>
                        <a:pt x="68263" y="189559"/>
                        <a:pt x="68263" y="189559"/>
                        <a:pt x="68263" y="183092"/>
                      </a:cubicBezTo>
                      <a:cubicBezTo>
                        <a:pt x="68263" y="183092"/>
                        <a:pt x="68263" y="183092"/>
                        <a:pt x="281408" y="183092"/>
                      </a:cubicBezTo>
                      <a:cubicBezTo>
                        <a:pt x="296910" y="183092"/>
                        <a:pt x="308536" y="171450"/>
                        <a:pt x="308536" y="155928"/>
                      </a:cubicBezTo>
                      <a:cubicBezTo>
                        <a:pt x="308536" y="155928"/>
                        <a:pt x="308536" y="155928"/>
                        <a:pt x="308536" y="66675"/>
                      </a:cubicBezTo>
                      <a:close/>
                      <a:moveTo>
                        <a:pt x="275059" y="33338"/>
                      </a:moveTo>
                      <a:cubicBezTo>
                        <a:pt x="275059" y="33338"/>
                        <a:pt x="275059" y="33338"/>
                        <a:pt x="281557" y="33338"/>
                      </a:cubicBezTo>
                      <a:cubicBezTo>
                        <a:pt x="290654" y="33338"/>
                        <a:pt x="298451" y="41099"/>
                        <a:pt x="298451" y="50154"/>
                      </a:cubicBezTo>
                      <a:cubicBezTo>
                        <a:pt x="298451" y="50154"/>
                        <a:pt x="298451" y="50154"/>
                        <a:pt x="298451" y="156222"/>
                      </a:cubicBezTo>
                      <a:cubicBezTo>
                        <a:pt x="298451" y="165277"/>
                        <a:pt x="290654" y="173038"/>
                        <a:pt x="281557" y="173038"/>
                      </a:cubicBezTo>
                      <a:cubicBezTo>
                        <a:pt x="281557" y="173038"/>
                        <a:pt x="281557" y="173038"/>
                        <a:pt x="50232" y="173038"/>
                      </a:cubicBezTo>
                      <a:cubicBezTo>
                        <a:pt x="41135" y="173038"/>
                        <a:pt x="33338" y="165277"/>
                        <a:pt x="33338" y="156222"/>
                      </a:cubicBezTo>
                      <a:cubicBezTo>
                        <a:pt x="33338" y="156222"/>
                        <a:pt x="33338" y="156222"/>
                        <a:pt x="33338" y="149755"/>
                      </a:cubicBezTo>
                      <a:cubicBezTo>
                        <a:pt x="33338" y="149755"/>
                        <a:pt x="33338" y="149755"/>
                        <a:pt x="247768" y="149755"/>
                      </a:cubicBezTo>
                      <a:cubicBezTo>
                        <a:pt x="263363" y="149755"/>
                        <a:pt x="275059" y="138113"/>
                        <a:pt x="275059" y="122591"/>
                      </a:cubicBezTo>
                      <a:cubicBezTo>
                        <a:pt x="275059" y="122591"/>
                        <a:pt x="275059" y="122591"/>
                        <a:pt x="275059" y="33338"/>
                      </a:cubicBezTo>
                      <a:close/>
                      <a:moveTo>
                        <a:pt x="99109" y="21630"/>
                      </a:moveTo>
                      <a:cubicBezTo>
                        <a:pt x="97823" y="21630"/>
                        <a:pt x="97823" y="21630"/>
                        <a:pt x="97823" y="22920"/>
                      </a:cubicBezTo>
                      <a:cubicBezTo>
                        <a:pt x="96536" y="24210"/>
                        <a:pt x="95250" y="25499"/>
                        <a:pt x="95250" y="28079"/>
                      </a:cubicBezTo>
                      <a:cubicBezTo>
                        <a:pt x="95250" y="29369"/>
                        <a:pt x="96536" y="30659"/>
                        <a:pt x="96536" y="31949"/>
                      </a:cubicBezTo>
                      <a:cubicBezTo>
                        <a:pt x="96536" y="31949"/>
                        <a:pt x="96536" y="31949"/>
                        <a:pt x="97823" y="33238"/>
                      </a:cubicBezTo>
                      <a:cubicBezTo>
                        <a:pt x="97823" y="33238"/>
                        <a:pt x="97823" y="33238"/>
                        <a:pt x="118406" y="66775"/>
                      </a:cubicBezTo>
                      <a:cubicBezTo>
                        <a:pt x="118406" y="66775"/>
                        <a:pt x="118406" y="66775"/>
                        <a:pt x="119692" y="68064"/>
                      </a:cubicBezTo>
                      <a:cubicBezTo>
                        <a:pt x="119692" y="68064"/>
                        <a:pt x="119692" y="68064"/>
                        <a:pt x="111974" y="68064"/>
                      </a:cubicBezTo>
                      <a:cubicBezTo>
                        <a:pt x="108114" y="68064"/>
                        <a:pt x="104255" y="71934"/>
                        <a:pt x="104255" y="75804"/>
                      </a:cubicBezTo>
                      <a:cubicBezTo>
                        <a:pt x="104255" y="79673"/>
                        <a:pt x="108114" y="83543"/>
                        <a:pt x="111974" y="83543"/>
                      </a:cubicBezTo>
                      <a:cubicBezTo>
                        <a:pt x="111974" y="83543"/>
                        <a:pt x="111974" y="83543"/>
                        <a:pt x="124838" y="83543"/>
                      </a:cubicBezTo>
                      <a:cubicBezTo>
                        <a:pt x="124838" y="83543"/>
                        <a:pt x="124838" y="83543"/>
                        <a:pt x="124838" y="89992"/>
                      </a:cubicBezTo>
                      <a:cubicBezTo>
                        <a:pt x="124838" y="89992"/>
                        <a:pt x="124838" y="89992"/>
                        <a:pt x="111974" y="89992"/>
                      </a:cubicBezTo>
                      <a:cubicBezTo>
                        <a:pt x="108114" y="89992"/>
                        <a:pt x="104255" y="93861"/>
                        <a:pt x="104255" y="97731"/>
                      </a:cubicBezTo>
                      <a:cubicBezTo>
                        <a:pt x="104255" y="101601"/>
                        <a:pt x="108114" y="105470"/>
                        <a:pt x="111974" y="105470"/>
                      </a:cubicBezTo>
                      <a:cubicBezTo>
                        <a:pt x="111974" y="105470"/>
                        <a:pt x="111974" y="105470"/>
                        <a:pt x="124838" y="105470"/>
                      </a:cubicBezTo>
                      <a:cubicBezTo>
                        <a:pt x="124838" y="105470"/>
                        <a:pt x="124838" y="105470"/>
                        <a:pt x="124838" y="114499"/>
                      </a:cubicBezTo>
                      <a:cubicBezTo>
                        <a:pt x="124838" y="119658"/>
                        <a:pt x="128697" y="122238"/>
                        <a:pt x="132557" y="122238"/>
                      </a:cubicBezTo>
                      <a:cubicBezTo>
                        <a:pt x="136416" y="122238"/>
                        <a:pt x="140275" y="119658"/>
                        <a:pt x="140275" y="114499"/>
                      </a:cubicBezTo>
                      <a:cubicBezTo>
                        <a:pt x="140275" y="114499"/>
                        <a:pt x="140275" y="114499"/>
                        <a:pt x="140275" y="105470"/>
                      </a:cubicBezTo>
                      <a:cubicBezTo>
                        <a:pt x="140275" y="105470"/>
                        <a:pt x="140275" y="105470"/>
                        <a:pt x="153139" y="105470"/>
                      </a:cubicBezTo>
                      <a:cubicBezTo>
                        <a:pt x="158285" y="105470"/>
                        <a:pt x="160858" y="101601"/>
                        <a:pt x="160858" y="97731"/>
                      </a:cubicBezTo>
                      <a:cubicBezTo>
                        <a:pt x="160858" y="93861"/>
                        <a:pt x="158285" y="89992"/>
                        <a:pt x="153139" y="89992"/>
                      </a:cubicBezTo>
                      <a:cubicBezTo>
                        <a:pt x="153139" y="89992"/>
                        <a:pt x="153139" y="89992"/>
                        <a:pt x="140275" y="89992"/>
                      </a:cubicBezTo>
                      <a:cubicBezTo>
                        <a:pt x="140275" y="89992"/>
                        <a:pt x="140275" y="89992"/>
                        <a:pt x="140275" y="83543"/>
                      </a:cubicBezTo>
                      <a:cubicBezTo>
                        <a:pt x="140275" y="83543"/>
                        <a:pt x="140275" y="83543"/>
                        <a:pt x="153139" y="83543"/>
                      </a:cubicBezTo>
                      <a:cubicBezTo>
                        <a:pt x="158285" y="83543"/>
                        <a:pt x="160858" y="79673"/>
                        <a:pt x="160858" y="75804"/>
                      </a:cubicBezTo>
                      <a:cubicBezTo>
                        <a:pt x="160858" y="71934"/>
                        <a:pt x="158285" y="68064"/>
                        <a:pt x="153139" y="68064"/>
                      </a:cubicBezTo>
                      <a:cubicBezTo>
                        <a:pt x="153139" y="68064"/>
                        <a:pt x="153139" y="68064"/>
                        <a:pt x="145421" y="68064"/>
                      </a:cubicBezTo>
                      <a:cubicBezTo>
                        <a:pt x="145421" y="68064"/>
                        <a:pt x="145421" y="68064"/>
                        <a:pt x="146707" y="66775"/>
                      </a:cubicBezTo>
                      <a:cubicBezTo>
                        <a:pt x="146707" y="66775"/>
                        <a:pt x="146707" y="66775"/>
                        <a:pt x="168577" y="33238"/>
                      </a:cubicBezTo>
                      <a:cubicBezTo>
                        <a:pt x="168577" y="33238"/>
                        <a:pt x="168577" y="33238"/>
                        <a:pt x="168577" y="31949"/>
                      </a:cubicBezTo>
                      <a:cubicBezTo>
                        <a:pt x="169863" y="30659"/>
                        <a:pt x="169863" y="29369"/>
                        <a:pt x="169863" y="28079"/>
                      </a:cubicBezTo>
                      <a:cubicBezTo>
                        <a:pt x="169863" y="25499"/>
                        <a:pt x="169863" y="24210"/>
                        <a:pt x="168577" y="22920"/>
                      </a:cubicBezTo>
                      <a:cubicBezTo>
                        <a:pt x="167290" y="21630"/>
                        <a:pt x="167290" y="21630"/>
                        <a:pt x="166004" y="21630"/>
                      </a:cubicBezTo>
                      <a:cubicBezTo>
                        <a:pt x="163431" y="19050"/>
                        <a:pt x="159572" y="20340"/>
                        <a:pt x="156999" y="22920"/>
                      </a:cubicBezTo>
                      <a:cubicBezTo>
                        <a:pt x="156999" y="22920"/>
                        <a:pt x="155712" y="22920"/>
                        <a:pt x="155712" y="22920"/>
                      </a:cubicBezTo>
                      <a:cubicBezTo>
                        <a:pt x="155712" y="22920"/>
                        <a:pt x="155712" y="22920"/>
                        <a:pt x="153139" y="28079"/>
                      </a:cubicBezTo>
                      <a:cubicBezTo>
                        <a:pt x="153139" y="28079"/>
                        <a:pt x="153139" y="28079"/>
                        <a:pt x="150567" y="33238"/>
                      </a:cubicBezTo>
                      <a:cubicBezTo>
                        <a:pt x="150567" y="33238"/>
                        <a:pt x="150567" y="33238"/>
                        <a:pt x="132557" y="60325"/>
                      </a:cubicBezTo>
                      <a:cubicBezTo>
                        <a:pt x="132557" y="60325"/>
                        <a:pt x="132557" y="60325"/>
                        <a:pt x="115833" y="33238"/>
                      </a:cubicBezTo>
                      <a:cubicBezTo>
                        <a:pt x="115833" y="33238"/>
                        <a:pt x="115833" y="33238"/>
                        <a:pt x="111974" y="28079"/>
                      </a:cubicBezTo>
                      <a:cubicBezTo>
                        <a:pt x="111974" y="28079"/>
                        <a:pt x="111974" y="28079"/>
                        <a:pt x="109401" y="22920"/>
                      </a:cubicBezTo>
                      <a:cubicBezTo>
                        <a:pt x="106828" y="20340"/>
                        <a:pt x="101682" y="19050"/>
                        <a:pt x="99109" y="21630"/>
                      </a:cubicBezTo>
                      <a:close/>
                      <a:moveTo>
                        <a:pt x="16894" y="0"/>
                      </a:moveTo>
                      <a:cubicBezTo>
                        <a:pt x="16894" y="0"/>
                        <a:pt x="16894" y="0"/>
                        <a:pt x="248219" y="0"/>
                      </a:cubicBezTo>
                      <a:cubicBezTo>
                        <a:pt x="257316" y="0"/>
                        <a:pt x="265113" y="7761"/>
                        <a:pt x="265113" y="16816"/>
                      </a:cubicBezTo>
                      <a:cubicBezTo>
                        <a:pt x="265113" y="16816"/>
                        <a:pt x="265113" y="16816"/>
                        <a:pt x="265113" y="122884"/>
                      </a:cubicBezTo>
                      <a:cubicBezTo>
                        <a:pt x="265113" y="133233"/>
                        <a:pt x="257316" y="139700"/>
                        <a:pt x="248219" y="139700"/>
                      </a:cubicBezTo>
                      <a:cubicBezTo>
                        <a:pt x="248219" y="139700"/>
                        <a:pt x="248219" y="139700"/>
                        <a:pt x="23392" y="139700"/>
                      </a:cubicBezTo>
                      <a:lnTo>
                        <a:pt x="16894" y="139700"/>
                      </a:lnTo>
                      <a:cubicBezTo>
                        <a:pt x="7797" y="139700"/>
                        <a:pt x="0" y="133233"/>
                        <a:pt x="0" y="122884"/>
                      </a:cubicBezTo>
                      <a:cubicBezTo>
                        <a:pt x="0" y="122884"/>
                        <a:pt x="0" y="122884"/>
                        <a:pt x="0" y="16816"/>
                      </a:cubicBezTo>
                      <a:cubicBezTo>
                        <a:pt x="0" y="7761"/>
                        <a:pt x="7797" y="0"/>
                        <a:pt x="16894" y="0"/>
                      </a:cubicBezTo>
                      <a:close/>
                    </a:path>
                  </a:pathLst>
                </a:custGeom>
                <a:solidFill>
                  <a:schemeClr val="accent5"/>
                </a:solidFill>
                <a:ln w="12700" cap="flat">
                  <a:noFill/>
                  <a:miter lim="400000"/>
                </a:ln>
                <a:effectLst/>
              </p:spPr>
              <p:txBody>
                <a:bodyPr wrap="square" lIns="38081" tIns="38081" rIns="38081" bIns="38081"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endParaRPr kumimoji="0" b="0" i="0" u="none" strike="noStrike" kern="1200" cap="none" spc="0" normalizeH="0" baseline="0" noProof="0">
                    <a:ln>
                      <a:noFill/>
                    </a:ln>
                    <a:solidFill>
                      <a:srgbClr val="FFFFFF"/>
                    </a:solidFill>
                    <a:effectLst/>
                    <a:uLnTx/>
                    <a:uFillTx/>
                    <a:latin typeface="华康俪金黑W8(P)"/>
                    <a:ea typeface="华康俪金黑W8(P)"/>
                    <a:cs typeface="+mn-cs"/>
                    <a:sym typeface="Helvetica Light"/>
                  </a:endParaRPr>
                </a:p>
              </p:txBody>
            </p:sp>
            <p:sp>
              <p:nvSpPr>
                <p:cNvPr id="89" name="iŝliḋé"/>
                <p:cNvSpPr/>
                <p:nvPr/>
              </p:nvSpPr>
              <p:spPr>
                <a:xfrm>
                  <a:off x="6489552" y="2600908"/>
                  <a:ext cx="1697631" cy="307777"/>
                </a:xfrm>
                <a:prstGeom prst="rect">
                  <a:avLst/>
                </a:prstGeom>
              </p:spPr>
              <p:txBody>
                <a:bodyPr wrap="squar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5A100"/>
                      </a:solidFill>
                      <a:effectLst/>
                      <a:uLnTx/>
                      <a:uFillTx/>
                      <a:latin typeface="华康俪金黑W8(P)"/>
                      <a:ea typeface="华康俪金黑W8(P)"/>
                      <a:cs typeface="+mn-ea"/>
                      <a:sym typeface="+mn-lt"/>
                    </a:rPr>
                    <a:t>申报即享</a:t>
                  </a:r>
                  <a:endParaRPr kumimoji="0" lang="zh-CN" altLang="en-US" sz="1600" b="1" i="0" u="none" strike="noStrike" kern="1200" cap="none" spc="0" normalizeH="0" baseline="0" noProof="0" dirty="0">
                    <a:ln>
                      <a:noFill/>
                    </a:ln>
                    <a:solidFill>
                      <a:srgbClr val="F5A100"/>
                    </a:solidFill>
                    <a:effectLst/>
                    <a:uLnTx/>
                    <a:uFillTx/>
                    <a:latin typeface="华康俪金黑W8(P)"/>
                    <a:ea typeface="华康俪金黑W8(P)"/>
                    <a:cs typeface="+mn-ea"/>
                    <a:sym typeface="+mn-lt"/>
                  </a:endParaRPr>
                </a:p>
              </p:txBody>
            </p:sp>
          </p:grpSp>
        </p:grpSp>
        <p:grpSp>
          <p:nvGrpSpPr>
            <p:cNvPr id="90" name="iṥḻïdê"/>
            <p:cNvGrpSpPr/>
            <p:nvPr/>
          </p:nvGrpSpPr>
          <p:grpSpPr>
            <a:xfrm rot="0">
              <a:off x="14274" y="6750"/>
              <a:ext cx="3779" cy="2152"/>
              <a:chOff x="5945782" y="4134268"/>
              <a:chExt cx="2639435" cy="1290323"/>
            </a:xfrm>
          </p:grpSpPr>
          <p:sp>
            <p:nvSpPr>
              <p:cNvPr id="91" name="îṣļïḓé"/>
              <p:cNvSpPr/>
              <p:nvPr/>
            </p:nvSpPr>
            <p:spPr>
              <a:xfrm>
                <a:off x="5945782" y="4134268"/>
                <a:ext cx="226145" cy="227232"/>
              </a:xfrm>
              <a:custGeom>
                <a:avLst/>
                <a:gdLst>
                  <a:gd name="connsiteX0" fmla="*/ 255588 w 330201"/>
                  <a:gd name="connsiteY0" fmla="*/ 107950 h 331788"/>
                  <a:gd name="connsiteX1" fmla="*/ 255588 w 330201"/>
                  <a:gd name="connsiteY1" fmla="*/ 179388 h 331788"/>
                  <a:gd name="connsiteX2" fmla="*/ 311151 w 330201"/>
                  <a:gd name="connsiteY2" fmla="*/ 179388 h 331788"/>
                  <a:gd name="connsiteX3" fmla="*/ 311151 w 330201"/>
                  <a:gd name="connsiteY3" fmla="*/ 107950 h 331788"/>
                  <a:gd name="connsiteX4" fmla="*/ 19050 w 330201"/>
                  <a:gd name="connsiteY4" fmla="*/ 101600 h 331788"/>
                  <a:gd name="connsiteX5" fmla="*/ 19050 w 330201"/>
                  <a:gd name="connsiteY5" fmla="*/ 196850 h 331788"/>
                  <a:gd name="connsiteX6" fmla="*/ 74613 w 330201"/>
                  <a:gd name="connsiteY6" fmla="*/ 196850 h 331788"/>
                  <a:gd name="connsiteX7" fmla="*/ 74613 w 330201"/>
                  <a:gd name="connsiteY7" fmla="*/ 101600 h 331788"/>
                  <a:gd name="connsiteX8" fmla="*/ 236538 w 330201"/>
                  <a:gd name="connsiteY8" fmla="*/ 87313 h 331788"/>
                  <a:gd name="connsiteX9" fmla="*/ 330201 w 330201"/>
                  <a:gd name="connsiteY9" fmla="*/ 87313 h 331788"/>
                  <a:gd name="connsiteX10" fmla="*/ 330201 w 330201"/>
                  <a:gd name="connsiteY10" fmla="*/ 331788 h 331788"/>
                  <a:gd name="connsiteX11" fmla="*/ 236538 w 330201"/>
                  <a:gd name="connsiteY11" fmla="*/ 331788 h 331788"/>
                  <a:gd name="connsiteX12" fmla="*/ 0 w 330201"/>
                  <a:gd name="connsiteY12" fmla="*/ 80963 h 331788"/>
                  <a:gd name="connsiteX13" fmla="*/ 93663 w 330201"/>
                  <a:gd name="connsiteY13" fmla="*/ 80963 h 331788"/>
                  <a:gd name="connsiteX14" fmla="*/ 93663 w 330201"/>
                  <a:gd name="connsiteY14" fmla="*/ 331788 h 331788"/>
                  <a:gd name="connsiteX15" fmla="*/ 0 w 330201"/>
                  <a:gd name="connsiteY15" fmla="*/ 331788 h 331788"/>
                  <a:gd name="connsiteX16" fmla="*/ 136525 w 330201"/>
                  <a:gd name="connsiteY16" fmla="*/ 19050 h 331788"/>
                  <a:gd name="connsiteX17" fmla="*/ 136525 w 330201"/>
                  <a:gd name="connsiteY17" fmla="*/ 144463 h 331788"/>
                  <a:gd name="connsiteX18" fmla="*/ 193675 w 330201"/>
                  <a:gd name="connsiteY18" fmla="*/ 144463 h 331788"/>
                  <a:gd name="connsiteX19" fmla="*/ 193675 w 330201"/>
                  <a:gd name="connsiteY19" fmla="*/ 19050 h 331788"/>
                  <a:gd name="connsiteX20" fmla="*/ 119063 w 330201"/>
                  <a:gd name="connsiteY20" fmla="*/ 0 h 331788"/>
                  <a:gd name="connsiteX21" fmla="*/ 211138 w 330201"/>
                  <a:gd name="connsiteY21" fmla="*/ 0 h 331788"/>
                  <a:gd name="connsiteX22" fmla="*/ 211138 w 330201"/>
                  <a:gd name="connsiteY22" fmla="*/ 331788 h 331788"/>
                  <a:gd name="connsiteX23" fmla="*/ 119063 w 330201"/>
                  <a:gd name="connsiteY23"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0201" h="331788">
                    <a:moveTo>
                      <a:pt x="255588" y="107950"/>
                    </a:moveTo>
                    <a:lnTo>
                      <a:pt x="255588" y="179388"/>
                    </a:lnTo>
                    <a:lnTo>
                      <a:pt x="311151" y="179388"/>
                    </a:lnTo>
                    <a:lnTo>
                      <a:pt x="311151" y="107950"/>
                    </a:lnTo>
                    <a:close/>
                    <a:moveTo>
                      <a:pt x="19050" y="101600"/>
                    </a:moveTo>
                    <a:lnTo>
                      <a:pt x="19050" y="196850"/>
                    </a:lnTo>
                    <a:lnTo>
                      <a:pt x="74613" y="196850"/>
                    </a:lnTo>
                    <a:lnTo>
                      <a:pt x="74613" y="101600"/>
                    </a:lnTo>
                    <a:close/>
                    <a:moveTo>
                      <a:pt x="236538" y="87313"/>
                    </a:moveTo>
                    <a:lnTo>
                      <a:pt x="330201" y="87313"/>
                    </a:lnTo>
                    <a:lnTo>
                      <a:pt x="330201" y="331788"/>
                    </a:lnTo>
                    <a:lnTo>
                      <a:pt x="236538" y="331788"/>
                    </a:lnTo>
                    <a:close/>
                    <a:moveTo>
                      <a:pt x="0" y="80963"/>
                    </a:moveTo>
                    <a:lnTo>
                      <a:pt x="93663" y="80963"/>
                    </a:lnTo>
                    <a:lnTo>
                      <a:pt x="93663" y="331788"/>
                    </a:lnTo>
                    <a:lnTo>
                      <a:pt x="0" y="331788"/>
                    </a:lnTo>
                    <a:close/>
                    <a:moveTo>
                      <a:pt x="136525" y="19050"/>
                    </a:moveTo>
                    <a:lnTo>
                      <a:pt x="136525" y="144463"/>
                    </a:lnTo>
                    <a:lnTo>
                      <a:pt x="193675" y="144463"/>
                    </a:lnTo>
                    <a:lnTo>
                      <a:pt x="193675" y="19050"/>
                    </a:lnTo>
                    <a:close/>
                    <a:moveTo>
                      <a:pt x="119063" y="0"/>
                    </a:moveTo>
                    <a:lnTo>
                      <a:pt x="211138" y="0"/>
                    </a:lnTo>
                    <a:lnTo>
                      <a:pt x="211138" y="331788"/>
                    </a:lnTo>
                    <a:lnTo>
                      <a:pt x="119063" y="331788"/>
                    </a:lnTo>
                    <a:close/>
                  </a:path>
                </a:pathLst>
              </a:custGeom>
              <a:solidFill>
                <a:schemeClr val="accent6"/>
              </a:solidFill>
              <a:ln w="12700" cap="flat">
                <a:noFill/>
                <a:miter lim="400000"/>
              </a:ln>
              <a:effectLst/>
            </p:spPr>
            <p:txBody>
              <a:bodyPr wrap="square" lIns="38081" tIns="38081" rIns="38081" bIns="38081"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endParaRPr kumimoji="0" b="0" i="0" u="none" strike="noStrike" kern="1200" cap="none" spc="0" normalizeH="0" baseline="0" noProof="0">
                  <a:ln>
                    <a:noFill/>
                  </a:ln>
                  <a:solidFill>
                    <a:srgbClr val="FFFFFF"/>
                  </a:solidFill>
                  <a:effectLst/>
                  <a:uLnTx/>
                  <a:uFillTx/>
                  <a:latin typeface="华康俪金黑W8(P)"/>
                  <a:ea typeface="华康俪金黑W8(P)"/>
                  <a:cs typeface="+mn-cs"/>
                  <a:sym typeface="Helvetica Light"/>
                </a:endParaRPr>
              </a:p>
            </p:txBody>
          </p:sp>
          <p:sp>
            <p:nvSpPr>
              <p:cNvPr id="92" name="îSļíde"/>
              <p:cNvSpPr txBox="1"/>
              <p:nvPr/>
            </p:nvSpPr>
            <p:spPr>
              <a:xfrm>
                <a:off x="6489552" y="4443858"/>
                <a:ext cx="2095665" cy="980733"/>
              </a:xfrm>
              <a:prstGeom prst="rect">
                <a:avLst/>
              </a:prstGeom>
              <a:noFill/>
            </p:spPr>
            <p:txBody>
              <a:bodyPr wrap="square" lIns="0" tIns="0" rIns="0" bIns="0" rtlCol="0">
                <a:normAutofit/>
              </a:bodyPr>
              <a:lstStyle/>
              <a:p>
                <a:pPr marL="0" marR="0" lvl="0" algn="l" defTabSz="914400" rtl="0" eaLnBrk="1" fontAlgn="auto" latinLnBrk="0" hangingPunct="1">
                  <a:lnSpc>
                    <a:spcPct val="150000"/>
                  </a:lnSpc>
                  <a:spcBef>
                    <a:spcPts val="0"/>
                  </a:spcBef>
                  <a:spcAft>
                    <a:spcPts val="0"/>
                  </a:spcAft>
                  <a:buClrTx/>
                  <a:buSzTx/>
                  <a:buFontTx/>
                  <a:buNone/>
                  <a:defRPr/>
                </a:pPr>
                <a:r>
                  <a:rPr kumimoji="0" sz="1200" b="0" i="0" u="none" strike="noStrike" kern="1200" cap="none" spc="0" normalizeH="0" baseline="0" noProof="0">
                    <a:ln>
                      <a:noFill/>
                    </a:ln>
                    <a:solidFill>
                      <a:prstClr val="black"/>
                    </a:solidFill>
                    <a:effectLst/>
                    <a:uLnTx/>
                    <a:uFillTx/>
                    <a:latin typeface="华康俪金黑W8(P)"/>
                    <a:ea typeface="华康俪金黑W8(P)"/>
                    <a:cs typeface="+mn-ea"/>
                    <a:sym typeface="+mn-lt"/>
                  </a:rPr>
                  <a:t>小型微利企业所得税统一实行按季度预缴。</a:t>
                </a:r>
                <a:endParaRPr kumimoji="0" sz="1200" b="0" i="0" u="none" strike="noStrike" kern="1200" cap="none" spc="0" normalizeH="0" baseline="0" noProof="0">
                  <a:ln>
                    <a:noFill/>
                  </a:ln>
                  <a:solidFill>
                    <a:prstClr val="black"/>
                  </a:solidFill>
                  <a:effectLst/>
                  <a:uLnTx/>
                  <a:uFillTx/>
                  <a:latin typeface="华康俪金黑W8(P)"/>
                  <a:ea typeface="华康俪金黑W8(P)"/>
                  <a:cs typeface="+mn-ea"/>
                  <a:sym typeface="+mn-lt"/>
                </a:endParaRPr>
              </a:p>
            </p:txBody>
          </p:sp>
          <p:sp>
            <p:nvSpPr>
              <p:cNvPr id="93" name="ísḷíďé"/>
              <p:cNvSpPr/>
              <p:nvPr/>
            </p:nvSpPr>
            <p:spPr>
              <a:xfrm>
                <a:off x="6489552" y="4136081"/>
                <a:ext cx="1697631" cy="307777"/>
              </a:xfrm>
              <a:prstGeom prst="rect">
                <a:avLst/>
              </a:prstGeom>
            </p:spPr>
            <p:txBody>
              <a:bodyPr wrap="squar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70AD47"/>
                    </a:solidFill>
                    <a:effectLst/>
                    <a:uLnTx/>
                    <a:uFillTx/>
                    <a:latin typeface="华康俪金黑W8(P)"/>
                    <a:ea typeface="华康俪金黑W8(P)"/>
                    <a:cs typeface="+mn-ea"/>
                    <a:sym typeface="+mn-lt"/>
                  </a:rPr>
                  <a:t>按季预缴</a:t>
                </a:r>
                <a:endParaRPr kumimoji="0" lang="zh-CN" altLang="en-US" sz="1600" b="1" i="0" u="none" strike="noStrike" kern="1200" cap="none" spc="0" normalizeH="0" baseline="0" noProof="0" dirty="0">
                  <a:ln>
                    <a:noFill/>
                  </a:ln>
                  <a:solidFill>
                    <a:srgbClr val="70AD47"/>
                  </a:solidFill>
                  <a:effectLst/>
                  <a:uLnTx/>
                  <a:uFillTx/>
                  <a:latin typeface="华康俪金黑W8(P)"/>
                  <a:ea typeface="华康俪金黑W8(P)"/>
                  <a:cs typeface="+mn-ea"/>
                  <a:sym typeface="+mn-lt"/>
                </a:endParaRPr>
              </a:p>
            </p:txBody>
          </p:sp>
        </p:grpSp>
      </p:grpSp>
      <p:sp>
        <p:nvSpPr>
          <p:cNvPr id="32" name="Subtitle 2"/>
          <p:cNvSpPr txBox="1"/>
          <p:nvPr/>
        </p:nvSpPr>
        <p:spPr>
          <a:xfrm>
            <a:off x="2857541" y="1295847"/>
            <a:ext cx="8309333" cy="755279"/>
          </a:xfrm>
          <a:prstGeom prst="rect">
            <a:avLst/>
          </a:prstGeom>
        </p:spPr>
        <p:txBody>
          <a:bodyPr vert="horz" lIns="91394" tIns="45697" rIns="91394" bIns="45697" rtlCol="0">
            <a:noAutofit/>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ctr"/>
            <a:r>
              <a:rPr lang="zh-CN" altLang="zh-CN" spc="300" dirty="0">
                <a:solidFill>
                  <a:srgbClr val="4F4D50"/>
                </a:solidFill>
                <a:latin typeface="微软雅黑" pitchFamily="34" charset="-122"/>
                <a:ea typeface="微软雅黑" pitchFamily="34" charset="-122"/>
                <a:cs typeface="Calibri" panose="020F0502020204030204" pitchFamily="34" charset="0"/>
              </a:rPr>
              <a:t>国家税务总局关于落实小型微利企业所得税优惠政策征管问题的公告（国家税务总局公告</a:t>
            </a:r>
            <a:r>
              <a:rPr lang="en-US" altLang="zh-CN" spc="300" dirty="0">
                <a:solidFill>
                  <a:srgbClr val="4F4D50"/>
                </a:solidFill>
                <a:latin typeface="微软雅黑" pitchFamily="34" charset="-122"/>
                <a:ea typeface="微软雅黑" pitchFamily="34" charset="-122"/>
                <a:cs typeface="Calibri" panose="020F0502020204030204" pitchFamily="34" charset="0"/>
              </a:rPr>
              <a:t>2023</a:t>
            </a:r>
            <a:r>
              <a:rPr lang="zh-CN" altLang="en-US" spc="300" dirty="0">
                <a:solidFill>
                  <a:srgbClr val="4F4D50"/>
                </a:solidFill>
                <a:latin typeface="微软雅黑" pitchFamily="34" charset="-122"/>
                <a:ea typeface="微软雅黑" pitchFamily="34" charset="-122"/>
                <a:cs typeface="Calibri" panose="020F0502020204030204" pitchFamily="34" charset="0"/>
              </a:rPr>
              <a:t>年第</a:t>
            </a:r>
            <a:r>
              <a:rPr lang="en-US" altLang="zh-CN" spc="300" dirty="0">
                <a:solidFill>
                  <a:srgbClr val="4F4D50"/>
                </a:solidFill>
                <a:latin typeface="微软雅黑" pitchFamily="34" charset="-122"/>
                <a:ea typeface="微软雅黑" pitchFamily="34" charset="-122"/>
                <a:cs typeface="Calibri" panose="020F0502020204030204" pitchFamily="34" charset="0"/>
              </a:rPr>
              <a:t>6</a:t>
            </a:r>
            <a:r>
              <a:rPr lang="zh-CN" altLang="en-US" spc="300" dirty="0">
                <a:solidFill>
                  <a:srgbClr val="4F4D50"/>
                </a:solidFill>
                <a:latin typeface="微软雅黑" pitchFamily="34" charset="-122"/>
                <a:ea typeface="微软雅黑" pitchFamily="34" charset="-122"/>
                <a:cs typeface="Calibri" panose="020F0502020204030204" pitchFamily="34" charset="0"/>
              </a:rPr>
              <a:t>号）</a:t>
            </a:r>
            <a:endParaRPr lang="zh-CN" altLang="en-US" spc="300" dirty="0">
              <a:solidFill>
                <a:srgbClr val="4F4D50"/>
              </a:solidFill>
              <a:latin typeface="微软雅黑" pitchFamily="34" charset="-122"/>
              <a:ea typeface="微软雅黑" pitchFamily="34" charset="-122"/>
              <a:cs typeface="Calibri" panose="020F0502020204030204" pitchFamily="34" charset="0"/>
            </a:endParaRPr>
          </a:p>
        </p:txBody>
      </p:sp>
      <p:pic>
        <p:nvPicPr>
          <p:cNvPr id="5" name="图片 4" descr="表情1"/>
          <p:cNvPicPr>
            <a:picLocks noChangeAspect="1"/>
          </p:cNvPicPr>
          <p:nvPr/>
        </p:nvPicPr>
        <p:blipFill>
          <a:blip r:embed="rId1"/>
          <a:stretch>
            <a:fillRect/>
          </a:stretch>
        </p:blipFill>
        <p:spPr>
          <a:xfrm>
            <a:off x="338358" y="3573926"/>
            <a:ext cx="1904064" cy="19040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ll/>
      </p:transition>
    </mc:Choice>
    <mc:Fallback>
      <p:transition spd="slow">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3665" y="335272"/>
            <a:ext cx="3208655" cy="485140"/>
          </a:xfrm>
          <a:prstGeom prst="rect">
            <a:avLst/>
          </a:prstGeom>
        </p:spPr>
        <p:txBody>
          <a:bodyPr wrap="none" lIns="75650" tIns="37826" rIns="75650" bIns="37826">
            <a:spAutoFit/>
          </a:bodyPr>
          <a:lstStyle/>
          <a:p>
            <a:pPr algn="ctr"/>
            <a:r>
              <a:rPr lang="zh-CN" altLang="en-US" sz="2665" b="1" dirty="0">
                <a:solidFill>
                  <a:schemeClr val="accent1">
                    <a:lumMod val="75000"/>
                  </a:schemeClr>
                </a:solidFill>
                <a:latin typeface="微软雅黑" pitchFamily="34" charset="-122"/>
              </a:rPr>
              <a:t>企业所得税热点问答</a:t>
            </a:r>
            <a:endParaRPr lang="zh-CN" altLang="en-US" sz="2665" b="1" dirty="0">
              <a:solidFill>
                <a:schemeClr val="accent1">
                  <a:lumMod val="75000"/>
                </a:schemeClr>
              </a:solidFill>
              <a:latin typeface="微软雅黑" pitchFamily="34" charset="-122"/>
            </a:endParaRPr>
          </a:p>
        </p:txBody>
      </p:sp>
      <p:sp>
        <p:nvSpPr>
          <p:cNvPr id="3" name="矩形 2"/>
          <p:cNvSpPr/>
          <p:nvPr/>
        </p:nvSpPr>
        <p:spPr>
          <a:xfrm>
            <a:off x="524005" y="1179547"/>
            <a:ext cx="10866962" cy="4443459"/>
          </a:xfrm>
          <a:prstGeom prst="rect">
            <a:avLst/>
          </a:prstGeom>
        </p:spPr>
        <p:txBody>
          <a:bodyPr wrap="square" lIns="75650" tIns="37826" rIns="75650" bIns="37826">
            <a:noAutofit/>
          </a:bodyPr>
          <a:lstStyle/>
          <a:p>
            <a:pPr indent="221615" algn="just">
              <a:lnSpc>
                <a:spcPct val="150000"/>
              </a:lnSpc>
            </a:pPr>
            <a:r>
              <a:rPr lang="en-US" altLang="zh-CN" sz="2400" b="1" kern="0" dirty="0">
                <a:solidFill>
                  <a:schemeClr val="tx1"/>
                </a:solidFill>
                <a:latin typeface="微软雅黑" pitchFamily="34" charset="-122"/>
              </a:rPr>
              <a:t>  </a:t>
            </a:r>
            <a:r>
              <a:rPr lang="zh-CN" altLang="en-US" sz="2400" b="1" kern="0" dirty="0">
                <a:solidFill>
                  <a:schemeClr val="tx1"/>
                </a:solidFill>
                <a:latin typeface="微软雅黑" pitchFamily="34" charset="-122"/>
              </a:rPr>
              <a:t>视同独立纳税人申报缴税的二级分支机构能否享受小型微利企业所得税减免政策？</a:t>
            </a:r>
            <a:endParaRPr lang="zh-CN" altLang="en-US" sz="2400" b="1" kern="0" dirty="0">
              <a:solidFill>
                <a:schemeClr val="tx1"/>
              </a:solidFill>
              <a:latin typeface="微软雅黑" pitchFamily="34" charset="-122"/>
            </a:endParaRPr>
          </a:p>
          <a:p>
            <a:pPr indent="221615" algn="just">
              <a:lnSpc>
                <a:spcPct val="150000"/>
              </a:lnSpc>
            </a:pPr>
            <a:endParaRPr lang="zh-CN" altLang="en-US" sz="2135" b="1" kern="0" dirty="0">
              <a:solidFill>
                <a:srgbClr val="0070C0"/>
              </a:solidFill>
              <a:latin typeface="微软雅黑" pitchFamily="34" charset="-122"/>
            </a:endParaRPr>
          </a:p>
          <a:p>
            <a:pPr indent="221615" algn="just">
              <a:lnSpc>
                <a:spcPct val="150000"/>
              </a:lnSpc>
            </a:pPr>
            <a:r>
              <a:rPr lang="zh-CN" altLang="en-US" sz="2135" b="1" kern="0" dirty="0">
                <a:solidFill>
                  <a:srgbClr val="0070C0"/>
                </a:solidFill>
                <a:latin typeface="微软雅黑" pitchFamily="34" charset="-122"/>
              </a:rPr>
              <a:t>不可以独立享受小型微利企业所得税减免政策。现行企业所得税实行法人税制，企业应以法人为主体计算缴纳企业所得税。《中华人民共和国企业所得税法》第五十条第二款规定</a:t>
            </a:r>
            <a:r>
              <a:rPr lang="en-US" altLang="zh-CN" sz="2135" b="1" kern="0" dirty="0">
                <a:solidFill>
                  <a:srgbClr val="0070C0"/>
                </a:solidFill>
                <a:latin typeface="微软雅黑" pitchFamily="34" charset="-122"/>
              </a:rPr>
              <a:t>“</a:t>
            </a:r>
            <a:r>
              <a:rPr lang="zh-CN" altLang="en-US" sz="2135" b="1" kern="0" dirty="0">
                <a:solidFill>
                  <a:srgbClr val="0070C0"/>
                </a:solidFill>
                <a:latin typeface="微软雅黑" pitchFamily="34" charset="-122"/>
              </a:rPr>
              <a:t>居民企业在中国境内设立不具有法人资格的营业机构的，应当汇总计算并缴纳企业所得税</a:t>
            </a:r>
            <a:r>
              <a:rPr lang="en-US" altLang="zh-CN" sz="2135" b="1" kern="0" dirty="0">
                <a:solidFill>
                  <a:srgbClr val="0070C0"/>
                </a:solidFill>
                <a:latin typeface="微软雅黑" pitchFamily="34" charset="-122"/>
              </a:rPr>
              <a:t>”</a:t>
            </a:r>
            <a:r>
              <a:rPr lang="zh-CN" altLang="en-US" sz="2135" b="1" kern="0" dirty="0">
                <a:solidFill>
                  <a:srgbClr val="0070C0"/>
                </a:solidFill>
                <a:latin typeface="微软雅黑" pitchFamily="34" charset="-122"/>
              </a:rPr>
              <a:t>。</a:t>
            </a:r>
            <a:r>
              <a:rPr lang="zh-CN" altLang="en-US" sz="2135" b="1" kern="0" dirty="0">
                <a:solidFill>
                  <a:srgbClr val="FF0000"/>
                </a:solidFill>
                <a:latin typeface="微软雅黑" pitchFamily="34" charset="-122"/>
              </a:rPr>
              <a:t>由于分支机构不具有法人资格，其经营情况应并入企业总机构，由企业总机构汇总计算应纳税款并享受相关优惠政策。</a:t>
            </a:r>
            <a:endParaRPr lang="zh-CN" altLang="en-US" sz="2135" b="1" kern="0" dirty="0">
              <a:solidFill>
                <a:srgbClr val="FF0000"/>
              </a:solidFill>
              <a:latin typeface="微软雅黑" pitchFamily="34" charset="-122"/>
            </a:endParaRPr>
          </a:p>
        </p:txBody>
      </p:sp>
    </p:spTree>
  </p:cSld>
  <p:clrMapOvr>
    <a:masterClrMapping/>
  </p:clrMapOvr>
  <p:transition spd="slow">
    <p:wipe/>
  </p:transition>
</p:sld>
</file>

<file path=ppt/tags/tag1.xml><?xml version="1.0" encoding="utf-8"?>
<p:tagLst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29149"/>
  <p:tag name="KSO_WM_TEMPLATE_THUMBS_INDEX" val="1、5、6、7、9、10"/>
</p:tagLst>
</file>

<file path=ppt/tags/tag10.xml><?xml version="1.0" encoding="utf-8"?>
<p:tagLst xmlns:p="http://schemas.openxmlformats.org/presentationml/2006/main">
  <p:tag name="KSO_WM_TEMPLATE_CATEGORY" val=""/>
  <p:tag name="KSO_WM_TEMPLATE_INDEX" val="0"/>
</p:tagLst>
</file>

<file path=ppt/tags/tag11.xml><?xml version="1.0" encoding="utf-8"?>
<p:tagLst xmlns:p="http://schemas.openxmlformats.org/presentationml/2006/main">
  <p:tag name="KSO_WM_TEMPLATE_CATEGORY" val=""/>
  <p:tag name="KSO_WM_TEMPLATE_INDEX" val="0"/>
</p:tagLst>
</file>

<file path=ppt/tags/tag12.xml><?xml version="1.0" encoding="utf-8"?>
<p:tagLst xmlns:p="http://schemas.openxmlformats.org/presentationml/2006/main">
  <p:tag name="KSO_WM_SPECIAL_SOURCE" val="bdnull"/>
  <p:tag name="KSO_WM_SLIDE_ID" val="diagram20228083_4"/>
  <p:tag name="KSO_WM_TEMPLATE_SUBCATEGORY" val="0"/>
  <p:tag name="KSO_WM_TEMPLATE_MASTER_TYPE" val="1"/>
  <p:tag name="KSO_WM_TEMPLATE_COLOR_TYPE" val="0"/>
  <p:tag name="KSO_WM_SLIDE_INDEX" val="4"/>
  <p:tag name="KSO_WM_TAG_VERSION" val="1.0"/>
  <p:tag name="KSO_WM_BEAUTIFY_FLAG" val="#wm#"/>
  <p:tag name="KSO_WM_TEMPLATE_CATEGORY" val=""/>
  <p:tag name="KSO_WM_TEMPLATE_INDEX" val="0"/>
  <p:tag name="KSO_WM_SLIDE_TYPE" val="text"/>
  <p:tag name="KSO_WM_SLIDE_SUBTYPE" val="diag"/>
  <p:tag name="KSO_WM_SLIDE_ITEM_CNT" val="1"/>
  <p:tag name="KSO_WM_SLIDE_SIZE" val="849.25*350.05"/>
  <p:tag name="KSO_WM_SLIDE_POSITION" val="55.45*132.25"/>
  <p:tag name="KSO_WM_DIAGRAM_GROUP_CODE" val="l1-1"/>
  <p:tag name="KSO_WM_SLIDE_DIAGTYPE" val="l"/>
  <p:tag name="KSO_WM_SLIDE_LAYOUT" val="a_l"/>
  <p:tag name="KSO_WM_SLIDE_LAYOUT_CNT" val="1_1"/>
</p:tagLst>
</file>

<file path=ppt/tags/tag13.xml><?xml version="1.0" encoding="utf-8"?>
<p:tagLst xmlns:p="http://schemas.openxmlformats.org/presentationml/2006/main">
  <p:tag name="KSO_WM_TEMPLATE_CATEGORY" val=""/>
  <p:tag name="KSO_WM_TEMPLATE_INDEX" val="0"/>
</p:tagLst>
</file>

<file path=ppt/tags/tag14.xml><?xml version="1.0" encoding="utf-8"?>
<p:tagLst xmlns:p="http://schemas.openxmlformats.org/presentationml/2006/main">
  <p:tag name="KSO_WM_TEMPLATE_CATEGORY" val=""/>
  <p:tag name="KSO_WM_TEMPLATE_INDEX" val="0"/>
</p:tagLst>
</file>

<file path=ppt/tags/tag15.xml><?xml version="1.0" encoding="utf-8"?>
<p:tagLst xmlns:p="http://schemas.openxmlformats.org/presentationml/2006/main">
  <p:tag name="KSO_WM_TEMPLATE_CATEGORY" val=""/>
  <p:tag name="KSO_WM_TEMPLATE_INDEX" val="0"/>
</p:tagLst>
</file>

<file path=ppt/tags/tag16.xml><?xml version="1.0" encoding="utf-8"?>
<p:tagLst xmlns:p="http://schemas.openxmlformats.org/presentationml/2006/main">
  <p:tag name="KSO_WM_TEMPLATE_CATEGORY" val=""/>
  <p:tag name="KSO_WM_TEMPLATE_INDEX" val="0"/>
</p:tagLst>
</file>

<file path=ppt/tags/tag17.xml><?xml version="1.0" encoding="utf-8"?>
<p:tagLst xmlns:p="http://schemas.openxmlformats.org/presentationml/2006/main">
  <p:tag name="KSO_WM_TEMPLATE_CATEGORY" val=""/>
  <p:tag name="KSO_WM_TEMPLATE_INDEX" val="0"/>
</p:tagLst>
</file>

<file path=ppt/tags/tag18.xml><?xml version="1.0" encoding="utf-8"?>
<p:tagLst xmlns:p="http://schemas.openxmlformats.org/presentationml/2006/main">
  <p:tag name="ISLIDE.VECTOR" val="a60c230e-5d16-41d7-95d8-53a3a5a8b533"/>
</p:tagLst>
</file>

<file path=ppt/tags/tag19.xml><?xml version="1.0" encoding="utf-8"?>
<p:tagLst xmlns:p="http://schemas.openxmlformats.org/presentationml/2006/main">
  <p:tag name="ISLIDE.VECTOR" val="a60c230e-5d16-41d7-95d8-53a3a5a8b533"/>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KSO_WM_TEMPLATE_CATEGORY" val=""/>
  <p:tag name="KSO_WM_TEMPLATE_INDEX" val="0"/>
</p:tagLst>
</file>

<file path=ppt/tags/tag21.xml><?xml version="1.0" encoding="utf-8"?>
<p:tagLst xmlns:p="http://schemas.openxmlformats.org/presentationml/2006/main">
  <p:tag name="KSO_WM_TEMPLATE_CATEGORY" val=""/>
  <p:tag name="KSO_WM_TEMPLATE_INDEX" val="0"/>
</p:tagLst>
</file>

<file path=ppt/tags/tag22.xml><?xml version="1.0" encoding="utf-8"?>
<p:tagLst xmlns:p="http://schemas.openxmlformats.org/presentationml/2006/main">
  <p:tag name="KSO_WM_TEMPLATE_CATEGORY" val=""/>
  <p:tag name="KSO_WM_TEMPLATE_INDEX" val="0"/>
</p:tagLst>
</file>

<file path=ppt/tags/tag23.xml><?xml version="1.0" encoding="utf-8"?>
<p:tagLst xmlns:p="http://schemas.openxmlformats.org/presentationml/2006/main">
  <p:tag name="KSO_WM_TEMPLATE_CATEGORY" val=""/>
  <p:tag name="KSO_WM_TEMPLATE_INDEX" val="0"/>
</p:tagLst>
</file>

<file path=ppt/tags/tag24.xml><?xml version="1.0" encoding="utf-8"?>
<p:tagLst xmlns:p="http://schemas.openxmlformats.org/presentationml/2006/main">
  <p:tag name="KSO_WM_TEMPLATE_CATEGORY" val=""/>
  <p:tag name="KSO_WM_TEMPLATE_INDEX" val="0"/>
</p:tagLst>
</file>

<file path=ppt/tags/tag25.xml><?xml version="1.0" encoding="utf-8"?>
<p:tagLst xmlns:p="http://schemas.openxmlformats.org/presentationml/2006/main">
  <p:tag name="KSO_WM_TEMPLATE_CATEGORY" val=""/>
  <p:tag name="KSO_WM_TEMPLATE_INDEX" val="0"/>
</p:tagLst>
</file>

<file path=ppt/tags/tag26.xml><?xml version="1.0" encoding="utf-8"?>
<p:tagLst xmlns:p="http://schemas.openxmlformats.org/presentationml/2006/main">
  <p:tag name="KSO_WM_TEMPLATE_CATEGORY" val=""/>
  <p:tag name="KSO_WM_TEMPLATE_INDEX" val="0"/>
</p:tagLst>
</file>

<file path=ppt/tags/tag27.xml><?xml version="1.0" encoding="utf-8"?>
<p:tagLst xmlns:p="http://schemas.openxmlformats.org/presentationml/2006/main">
  <p:tag name="KSO_WM_TEMPLATE_CATEGORY" val=""/>
  <p:tag name="KSO_WM_TEMPLATE_INDEX" val="0"/>
</p:tagLst>
</file>

<file path=ppt/tags/tag28.xml><?xml version="1.0" encoding="utf-8"?>
<p:tagLst xmlns:p="http://schemas.openxmlformats.org/presentationml/2006/main">
  <p:tag name="KSO_WM_TEMPLATE_CATEGORY" val=""/>
  <p:tag name="KSO_WM_TEMPLATE_INDEX" val="0"/>
</p:tagLst>
</file>

<file path=ppt/tags/tag29.xml><?xml version="1.0" encoding="utf-8"?>
<p:tagLst xmlns:p="http://schemas.openxmlformats.org/presentationml/2006/main">
  <p:tag name="KSO_WM_TEMPLATE_CATEGORY" val=""/>
  <p:tag name="KSO_WM_TEMPLATE_INDEX" val="0"/>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KSO_WM_UNIT_TABLE_BEAUTIFY" val="smartTable{1d3d2f0f-a451-44cd-a514-5d24721fb2fc}"/>
  <p:tag name="TABLE_ENDDRAG_ORIGIN_RECT" val="421*84"/>
  <p:tag name="TABLE_ENDDRAG_RECT" val="44*167*421*84"/>
  <p:tag name="TABLE_RECT" val="36.0077*167.988*441.15*86.45"/>
  <p:tag name="TABLE_EMPHASIZE_COLOR" val="6579300"/>
  <p:tag name="TABLE_ONEKEY_SKIN_IDX" val="0"/>
  <p:tag name="TABLE_SKINIDX" val="-1"/>
  <p:tag name="TABLE_COLORIDX" val="l"/>
</p:tagLst>
</file>

<file path=ppt/tags/tag31.xml><?xml version="1.0" encoding="utf-8"?>
<p:tagLst xmlns:p="http://schemas.openxmlformats.org/presentationml/2006/main">
  <p:tag name="REFSHAPE" val="1024375412"/>
  <p:tag name="KSO_WM_UNIT_TABLE_BEAUTIFY" val="smartTable{ed7916c6-8f44-44c0-9d9d-2ef1744ff554}"/>
  <p:tag name="TABLE_ENDDRAG_ORIGIN_RECT" val="439*184"/>
  <p:tag name="TABLE_ENDDRAG_RECT" val="35*309*439*184"/>
  <p:tag name="TABLE_RECT" val="40.9077*308.692*431.35*187.2"/>
  <p:tag name="TABLE_EMPHASIZE_COLOR" val="6579300"/>
  <p:tag name="TABLE_ONEKEY_SKIN_IDX" val="0"/>
  <p:tag name="TABLE_SKINIDX" val="-1"/>
  <p:tag name="TABLE_COLORIDX" val="l"/>
</p:tagLst>
</file>

<file path=ppt/tags/tag32.xml><?xml version="1.0" encoding="utf-8"?>
<p:tagLst xmlns:p="http://schemas.openxmlformats.org/presentationml/2006/main">
  <p:tag name="KSO_WM_UNIT_TABLE_BEAUTIFY" val="smartTable{56c84849-0019-4185-a28b-2e12f6773d4a}"/>
  <p:tag name="TABLE_ENDDRAG_ORIGIN_RECT" val="426*326"/>
  <p:tag name="TABLE_ENDDRAG_RECT" val="490*167*426*326"/>
  <p:tag name="TABLE_RECT" val="490.667*189.213*441.65*308.65"/>
  <p:tag name="TABLE_EMPHASIZE_COLOR" val="6579300"/>
  <p:tag name="TABLE_ONEKEY_SKIN_IDX" val="0"/>
  <p:tag name="TABLE_SKINIDX" val="-1"/>
  <p:tag name="TABLE_COLORIDX" val="l"/>
</p:tagLst>
</file>

<file path=ppt/tags/tag33.xml><?xml version="1.0" encoding="utf-8"?>
<p:tagLst xmlns:p="http://schemas.openxmlformats.org/presentationml/2006/main">
  <p:tag name="REFSHAPE" val="1024380444"/>
</p:tagLst>
</file>

<file path=ppt/tags/tag34.xml><?xml version="1.0" encoding="utf-8"?>
<p:tagLst xmlns:p="http://schemas.openxmlformats.org/presentationml/2006/main">
  <p:tag name="REFSHAPE" val="1024380580"/>
</p:tagLst>
</file>

<file path=ppt/tags/tag35.xml><?xml version="1.0" encoding="utf-8"?>
<p:tagLst xmlns:p="http://schemas.openxmlformats.org/presentationml/2006/main">
  <p:tag name="REFSHAPE" val="1024380716"/>
</p:tagLst>
</file>

<file path=ppt/tags/tag36.xml><?xml version="1.0" encoding="utf-8"?>
<p:tagLst xmlns:p="http://schemas.openxmlformats.org/presentationml/2006/main">
  <p:tag name="TABLE_RECT" val="36.0077*275.53*439.65*225.15"/>
  <p:tag name="TABLE_EMPHASIZE_COLOR" val="6579300"/>
  <p:tag name="TABLE_ONEKEY_SKIN_IDX" val="0"/>
  <p:tag name="TABLE_SKINIDX" val="-1"/>
  <p:tag name="TABLE_COLORIDX" val="l"/>
  <p:tag name="KSO_WM_UNIT_TABLE_BEAUTIFY" val="smartTable{5409352a-95fd-4667-badc-e90b7cc649a5}"/>
</p:tagLst>
</file>

<file path=ppt/tags/tag37.xml><?xml version="1.0" encoding="utf-8"?>
<p:tagLst xmlns:p="http://schemas.openxmlformats.org/presentationml/2006/main">
  <p:tag name="KSO_WM_UNIT_TABLE_BEAUTIFY" val="smartTable{43d34ac4-eea5-43fe-85c5-45b655780b9a}"/>
  <p:tag name="TABLE_RECT" val="102.233*169.8*307.2*61.15"/>
  <p:tag name="TABLE_EMPHASIZE_COLOR" val="6579300"/>
  <p:tag name="TABLE_ONEKEY_SKIN_IDX" val="0"/>
  <p:tag name="TABLE_SKINIDX" val="-1"/>
  <p:tag name="TABLE_COLORIDX" val="l"/>
</p:tagLst>
</file>

<file path=ppt/tags/tag38.xml><?xml version="1.0" encoding="utf-8"?>
<p:tagLst xmlns:p="http://schemas.openxmlformats.org/presentationml/2006/main">
  <p:tag name="KSO_WM_UNIT_TABLE_BEAUTIFY" val="smartTable{c027d9d9-8453-4ec5-86d9-933b666b61a5}"/>
  <p:tag name="TABLE_RECT" val="491.746*199.667*431.7*230.15"/>
  <p:tag name="TABLE_EMPHASIZE_COLOR" val="6579300"/>
  <p:tag name="TABLE_ONEKEY_SKIN_IDX" val="0"/>
  <p:tag name="TABLE_SKINIDX" val="-1"/>
  <p:tag name="TABLE_COLORIDX" val="l"/>
  <p:tag name="TABLE_ENDDRAG_ORIGIN_RECT" val="429*88"/>
  <p:tag name="TABLE_ENDDRAG_RECT" val="483*198*429*88"/>
</p:tagLst>
</file>

<file path=ppt/tags/tag39.xml><?xml version="1.0" encoding="utf-8"?>
<p:tagLst xmlns:p="http://schemas.openxmlformats.org/presentationml/2006/main">
  <p:tag name="KSO_WM_UNIT_TABLE_BEAUTIFY" val="smartTable{9ae42227-8959-443f-945f-36cdd3f215e1}"/>
  <p:tag name="TABLE_RECT" val="478.496*344.4*445.5*110.45"/>
  <p:tag name="TABLE_EMPHASIZE_COLOR" val="6579300"/>
  <p:tag name="TABLE_ONEKEY_SKIN_IDX" val="0"/>
  <p:tag name="TABLE_SKINIDX" val="-1"/>
  <p:tag name="TABLE_COLORIDX" val="l"/>
  <p:tag name="TABLE_ENDDRAG_ORIGIN_RECT" val="425*108"/>
  <p:tag name="TABLE_ENDDRAG_RECT" val="498*346*425*108"/>
</p:tagLst>
</file>

<file path=ppt/tags/tag4.xml><?xml version="1.0" encoding="utf-8"?>
<p:tagLst xmlns:p="http://schemas.openxmlformats.org/presentationml/2006/main">
  <p:tag name="KSO_WM_TEMPLATE_CATEGORY" val=""/>
  <p:tag name="KSO_WM_TEMPLATE_INDEX" val="0"/>
</p:tagLst>
</file>

<file path=ppt/tags/tag40.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4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315_1*f*1"/>
  <p:tag name="KSO_WM_TEMPLATE_CATEGORY" val="diagram"/>
  <p:tag name="KSO_WM_TEMPLATE_INDEX" val="20212315"/>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dcfd0e1fe38b4854864c89ba1993d5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e54ba3c2744c3aa990aa70645c639d"/>
  <p:tag name="KSO_WM_UNIT_SUPPORT_BIG_FONT" val="1"/>
  <p:tag name="KSO_WM_UNIT_TEXT_FILL_FORE_SCHEMECOLOR_INDEX_BRIGHTNESS" val="0.25"/>
  <p:tag name="KSO_WM_UNIT_TEXT_FILL_FORE_SCHEMECOLOR_INDEX" val="13"/>
  <p:tag name="KSO_WM_UNIT_TEXT_FILL_TYPE" val="1"/>
  <p:tag name="KSO_WM_TEMPLATE_ASSEMBLE_XID" val="5fd0d5041fa9d42129dd8208"/>
  <p:tag name="KSO_WM_TEMPLATE_ASSEMBLE_GROUPID" val="5fd0d5041fa9d42129dd8208"/>
</p:tagLst>
</file>

<file path=ppt/tags/tag4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2315_1*a*1"/>
  <p:tag name="KSO_WM_TEMPLATE_CATEGORY" val="diagram"/>
  <p:tag name="KSO_WM_TEMPLATE_INDEX" val="20212315"/>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36c19ee5325849da923b56ec812192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3371713ae91a4ac3a7456c425b598a55"/>
  <p:tag name="KSO_WM_UNIT_SUPPORT_BIG_FONT" val="1"/>
  <p:tag name="KSO_WM_UNIT_TEXT_FILL_FORE_SCHEMECOLOR_INDEX_BRIGHTNESS" val="0"/>
  <p:tag name="KSO_WM_UNIT_TEXT_FILL_FORE_SCHEMECOLOR_INDEX" val="13"/>
  <p:tag name="KSO_WM_UNIT_TEXT_FILL_TYPE" val="1"/>
  <p:tag name="KSO_WM_TEMPLATE_ASSEMBLE_XID" val="5fd0d5041fa9d42129dd8208"/>
  <p:tag name="KSO_WM_TEMPLATE_ASSEMBLE_GROUPID" val="5fd0d5041fa9d42129dd8208"/>
</p:tagLst>
</file>

<file path=ppt/tags/tag43.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4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315_1*f*1"/>
  <p:tag name="KSO_WM_TEMPLATE_CATEGORY" val="diagram"/>
  <p:tag name="KSO_WM_TEMPLATE_INDEX" val="20212315"/>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dcfd0e1fe38b4854864c89ba1993d5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e54ba3c2744c3aa990aa70645c639d"/>
  <p:tag name="KSO_WM_UNIT_SUPPORT_BIG_FONT" val="1"/>
  <p:tag name="KSO_WM_UNIT_TEXT_FILL_FORE_SCHEMECOLOR_INDEX_BRIGHTNESS" val="0.25"/>
  <p:tag name="KSO_WM_UNIT_TEXT_FILL_FORE_SCHEMECOLOR_INDEX" val="13"/>
  <p:tag name="KSO_WM_UNIT_TEXT_FILL_TYPE" val="1"/>
  <p:tag name="KSO_WM_TEMPLATE_ASSEMBLE_XID" val="5fd0d5041fa9d42129dd8208"/>
  <p:tag name="KSO_WM_TEMPLATE_ASSEMBLE_GROUPID" val="5fd0d5041fa9d42129dd8208"/>
</p:tagLst>
</file>

<file path=ppt/tags/tag45.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2315_1*a*1"/>
  <p:tag name="KSO_WM_TEMPLATE_CATEGORY" val="diagram"/>
  <p:tag name="KSO_WM_TEMPLATE_INDEX" val="20212315"/>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36c19ee5325849da923b56ec812192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3371713ae91a4ac3a7456c425b598a55"/>
  <p:tag name="KSO_WM_UNIT_SUPPORT_BIG_FONT" val="1"/>
  <p:tag name="KSO_WM_UNIT_TEXT_FILL_FORE_SCHEMECOLOR_INDEX_BRIGHTNESS" val="0"/>
  <p:tag name="KSO_WM_UNIT_TEXT_FILL_FORE_SCHEMECOLOR_INDEX" val="13"/>
  <p:tag name="KSO_WM_UNIT_TEXT_FILL_TYPE" val="1"/>
  <p:tag name="KSO_WM_TEMPLATE_ASSEMBLE_XID" val="5fd0d5041fa9d42129dd8208"/>
  <p:tag name="KSO_WM_TEMPLATE_ASSEMBLE_GROUPID" val="5fd0d5041fa9d42129dd8208"/>
</p:tagLst>
</file>

<file path=ppt/tags/tag46.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47.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4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315_1*f*1"/>
  <p:tag name="KSO_WM_TEMPLATE_CATEGORY" val="diagram"/>
  <p:tag name="KSO_WM_TEMPLATE_INDEX" val="20212315"/>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dcfd0e1fe38b4854864c89ba1993d5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e54ba3c2744c3aa990aa70645c639d"/>
  <p:tag name="KSO_WM_UNIT_SUPPORT_BIG_FONT" val="1"/>
  <p:tag name="KSO_WM_UNIT_TEXT_FILL_FORE_SCHEMECOLOR_INDEX_BRIGHTNESS" val="0.25"/>
  <p:tag name="KSO_WM_UNIT_TEXT_FILL_FORE_SCHEMECOLOR_INDEX" val="13"/>
  <p:tag name="KSO_WM_UNIT_TEXT_FILL_TYPE" val="1"/>
  <p:tag name="KSO_WM_TEMPLATE_ASSEMBLE_XID" val="5fd0d5041fa9d42129dd8208"/>
  <p:tag name="KSO_WM_TEMPLATE_ASSEMBLE_GROUPID" val="5fd0d5041fa9d42129dd8208"/>
</p:tagLst>
</file>

<file path=ppt/tags/tag49.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2315_1*a*1"/>
  <p:tag name="KSO_WM_TEMPLATE_CATEGORY" val="diagram"/>
  <p:tag name="KSO_WM_TEMPLATE_INDEX" val="20212315"/>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36c19ee5325849da923b56ec812192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3371713ae91a4ac3a7456c425b598a55"/>
  <p:tag name="KSO_WM_UNIT_SUPPORT_BIG_FONT" val="1"/>
  <p:tag name="KSO_WM_UNIT_TEXT_FILL_FORE_SCHEMECOLOR_INDEX_BRIGHTNESS" val="0"/>
  <p:tag name="KSO_WM_UNIT_TEXT_FILL_FORE_SCHEMECOLOR_INDEX" val="13"/>
  <p:tag name="KSO_WM_UNIT_TEXT_FILL_TYPE" val="1"/>
  <p:tag name="KSO_WM_TEMPLATE_ASSEMBLE_XID" val="5fd0d5041fa9d42129dd8208"/>
  <p:tag name="KSO_WM_TEMPLATE_ASSEMBLE_GROUPID" val="5fd0d5041fa9d42129dd8208"/>
</p:tagLst>
</file>

<file path=ppt/tags/tag5.xml><?xml version="1.0" encoding="utf-8"?>
<p:tagLst xmlns:p="http://schemas.openxmlformats.org/presentationml/2006/main">
  <p:tag name="KSO_WM_TEMPLATE_CATEGORY" val=""/>
  <p:tag name="KSO_WM_TEMPLATE_INDEX" val="0"/>
</p:tagLst>
</file>

<file path=ppt/tags/tag50.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51.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5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315_1*f*1"/>
  <p:tag name="KSO_WM_TEMPLATE_CATEGORY" val="diagram"/>
  <p:tag name="KSO_WM_TEMPLATE_INDEX" val="20212315"/>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dcfd0e1fe38b4854864c89ba1993d5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e54ba3c2744c3aa990aa70645c639d"/>
  <p:tag name="KSO_WM_UNIT_SUPPORT_BIG_FONT" val="1"/>
  <p:tag name="KSO_WM_UNIT_TEXT_FILL_FORE_SCHEMECOLOR_INDEX_BRIGHTNESS" val="0.25"/>
  <p:tag name="KSO_WM_UNIT_TEXT_FILL_FORE_SCHEMECOLOR_INDEX" val="13"/>
  <p:tag name="KSO_WM_UNIT_TEXT_FILL_TYPE" val="1"/>
  <p:tag name="KSO_WM_TEMPLATE_ASSEMBLE_XID" val="5fd0d5041fa9d42129dd8208"/>
  <p:tag name="KSO_WM_TEMPLATE_ASSEMBLE_GROUPID" val="5fd0d5041fa9d42129dd8208"/>
</p:tagLst>
</file>

<file path=ppt/tags/tag53.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2315_1*a*1"/>
  <p:tag name="KSO_WM_TEMPLATE_CATEGORY" val="diagram"/>
  <p:tag name="KSO_WM_TEMPLATE_INDEX" val="20212315"/>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36c19ee5325849da923b56ec812192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3371713ae91a4ac3a7456c425b598a55"/>
  <p:tag name="KSO_WM_UNIT_SUPPORT_BIG_FONT" val="1"/>
  <p:tag name="KSO_WM_UNIT_TEXT_FILL_FORE_SCHEMECOLOR_INDEX_BRIGHTNESS" val="0"/>
  <p:tag name="KSO_WM_UNIT_TEXT_FILL_FORE_SCHEMECOLOR_INDEX" val="13"/>
  <p:tag name="KSO_WM_UNIT_TEXT_FILL_TYPE" val="1"/>
  <p:tag name="KSO_WM_TEMPLATE_ASSEMBLE_XID" val="5fd0d5041fa9d42129dd8208"/>
  <p:tag name="KSO_WM_TEMPLATE_ASSEMBLE_GROUPID" val="5fd0d5041fa9d42129dd8208"/>
</p:tagLst>
</file>

<file path=ppt/tags/tag54.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55.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5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315_1*f*1"/>
  <p:tag name="KSO_WM_TEMPLATE_CATEGORY" val="diagram"/>
  <p:tag name="KSO_WM_TEMPLATE_INDEX" val="20212315"/>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dcfd0e1fe38b4854864c89ba1993d5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e54ba3c2744c3aa990aa70645c639d"/>
  <p:tag name="KSO_WM_UNIT_SUPPORT_BIG_FONT" val="1"/>
  <p:tag name="KSO_WM_UNIT_TEXT_FILL_FORE_SCHEMECOLOR_INDEX_BRIGHTNESS" val="0.25"/>
  <p:tag name="KSO_WM_UNIT_TEXT_FILL_FORE_SCHEMECOLOR_INDEX" val="13"/>
  <p:tag name="KSO_WM_UNIT_TEXT_FILL_TYPE" val="1"/>
  <p:tag name="KSO_WM_TEMPLATE_ASSEMBLE_XID" val="5fd0d5041fa9d42129dd8208"/>
  <p:tag name="KSO_WM_TEMPLATE_ASSEMBLE_GROUPID" val="5fd0d5041fa9d42129dd8208"/>
</p:tagLst>
</file>

<file path=ppt/tags/tag57.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2315_1*a*1"/>
  <p:tag name="KSO_WM_TEMPLATE_CATEGORY" val="diagram"/>
  <p:tag name="KSO_WM_TEMPLATE_INDEX" val="20212315"/>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36c19ee5325849da923b56ec812192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3371713ae91a4ac3a7456c425b598a55"/>
  <p:tag name="KSO_WM_UNIT_SUPPORT_BIG_FONT" val="1"/>
  <p:tag name="KSO_WM_UNIT_TEXT_FILL_FORE_SCHEMECOLOR_INDEX_BRIGHTNESS" val="0"/>
  <p:tag name="KSO_WM_UNIT_TEXT_FILL_FORE_SCHEMECOLOR_INDEX" val="13"/>
  <p:tag name="KSO_WM_UNIT_TEXT_FILL_TYPE" val="1"/>
  <p:tag name="KSO_WM_TEMPLATE_ASSEMBLE_XID" val="5fd0d5041fa9d42129dd8208"/>
  <p:tag name="KSO_WM_TEMPLATE_ASSEMBLE_GROUPID" val="5fd0d5041fa9d42129dd8208"/>
</p:tagLst>
</file>

<file path=ppt/tags/tag58.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59.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6.xml><?xml version="1.0" encoding="utf-8"?>
<p:tagLst xmlns:p="http://schemas.openxmlformats.org/presentationml/2006/main">
  <p:tag name="KSO_WM_TEMPLATE_CATEGORY" val=""/>
  <p:tag name="KSO_WM_TEMPLATE_INDEX" val="0"/>
</p:tagLst>
</file>

<file path=ppt/tags/tag60.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61.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62.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ISPRING_PRESENTATION_TITLE" val="PowerPoint 演示文稿"/>
</p:tagLst>
</file>

<file path=ppt/tags/tag7.xml><?xml version="1.0" encoding="utf-8"?>
<p:tagLst xmlns:p="http://schemas.openxmlformats.org/presentationml/2006/main">
  <p:tag name="KSO_WM_TEMPLATE_CATEGORY" val=""/>
  <p:tag name="KSO_WM_TEMPLATE_INDEX" val="0"/>
</p:tagLst>
</file>

<file path=ppt/tags/tag8.xml><?xml version="1.0" encoding="utf-8"?>
<p:tagLst xmlns:p="http://schemas.openxmlformats.org/presentationml/2006/main">
  <p:tag name="KSO_WM_TEMPLATE_CATEGORY" val=""/>
  <p:tag name="KSO_WM_TEMPLATE_INDEX" val="0"/>
</p:tagLst>
</file>

<file path=ppt/tags/tag9.xml><?xml version="1.0" encoding="utf-8"?>
<p:tagLst xmlns:p="http://schemas.openxmlformats.org/presentationml/2006/main">
  <p:tag name="KSO_WM_UNIT_TABLE_BEAUTIFY" val="smartTable{acfa19f9-d0b8-4005-88d4-aaffbff57ef1}"/>
  <p:tag name="TABLE_ENDDRAG_ORIGIN_RECT" val="715*310"/>
  <p:tag name="TABLE_ENDDRAG_RECT" val="122*114*715*310"/>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4">
      <a:dk1>
        <a:srgbClr val="000000"/>
      </a:dk1>
      <a:lt1>
        <a:srgbClr val="FFFFFF"/>
      </a:lt1>
      <a:dk2>
        <a:srgbClr val="CFE6FE"/>
      </a:dk2>
      <a:lt2>
        <a:srgbClr val="FFFFFF"/>
      </a:lt2>
      <a:accent1>
        <a:srgbClr val="1185FE"/>
      </a:accent1>
      <a:accent2>
        <a:srgbClr val="A3E0FF"/>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13149</Words>
  <Application>WPS 文字</Application>
  <PresentationFormat>自定义</PresentationFormat>
  <Paragraphs>909</Paragraphs>
  <Slides>68</Slides>
  <Notes>32</Notes>
  <HiddenSlides>0</HiddenSlides>
  <MMClips>1</MMClips>
  <ScaleCrop>false</ScaleCrop>
  <HeadingPairs>
    <vt:vector size="6" baseType="variant">
      <vt:variant>
        <vt:lpstr>已用的字体</vt:lpstr>
      </vt:variant>
      <vt:variant>
        <vt:i4>33</vt:i4>
      </vt:variant>
      <vt:variant>
        <vt:lpstr>主题</vt:lpstr>
      </vt:variant>
      <vt:variant>
        <vt:i4>2</vt:i4>
      </vt:variant>
      <vt:variant>
        <vt:lpstr>幻灯片标题</vt:lpstr>
      </vt:variant>
      <vt:variant>
        <vt:i4>68</vt:i4>
      </vt:variant>
    </vt:vector>
  </HeadingPairs>
  <TitlesOfParts>
    <vt:vector size="103" baseType="lpstr">
      <vt:lpstr>Arial</vt:lpstr>
      <vt:lpstr>宋体</vt:lpstr>
      <vt:lpstr>Wingdings</vt:lpstr>
      <vt:lpstr>微软雅黑</vt:lpstr>
      <vt:lpstr>Tahoma</vt:lpstr>
      <vt:lpstr>Eras Bold ITC</vt:lpstr>
      <vt:lpstr>苹方-简</vt:lpstr>
      <vt:lpstr>方正黑体简体</vt:lpstr>
      <vt:lpstr>方正小标宋简体</vt:lpstr>
      <vt:lpstr>汉仪书宋二KW</vt:lpstr>
      <vt:lpstr>Arial Unicode MS</vt:lpstr>
      <vt:lpstr>Times New Roman</vt:lpstr>
      <vt:lpstr>黑体</vt:lpstr>
      <vt:lpstr>Agency FB</vt:lpstr>
      <vt:lpstr>Lato Regular</vt:lpstr>
      <vt:lpstr>Gill Sans</vt:lpstr>
      <vt:lpstr>Calibri</vt:lpstr>
      <vt:lpstr>Helvetica Light</vt:lpstr>
      <vt:lpstr>华康俪金黑W8(P)</vt:lpstr>
      <vt:lpstr>华文中宋</vt:lpstr>
      <vt:lpstr>宋体</vt:lpstr>
      <vt:lpstr>Thonburi</vt:lpstr>
      <vt:lpstr>汉仪中黑KW</vt:lpstr>
      <vt:lpstr>方正兰亭粗黑_GBK</vt:lpstr>
      <vt:lpstr>汉仪大黑简</vt:lpstr>
      <vt:lpstr>Calibri</vt:lpstr>
      <vt:lpstr>Arial</vt:lpstr>
      <vt:lpstr>Bebas</vt:lpstr>
      <vt:lpstr>Century Gothic</vt:lpstr>
      <vt:lpstr>楷体</vt:lpstr>
      <vt:lpstr>Segoe UI</vt:lpstr>
      <vt:lpstr>Wingdings</vt:lpstr>
      <vt:lpstr>方正大黑简体</vt:lpstr>
      <vt:lpstr>Office 主题</vt:lpstr>
      <vt:lpstr>Office 主题​​</vt:lpstr>
      <vt:lpstr>2023年度企业所得税汇算清缴申报 政策及要点讲解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企业所得税年度纳税申报表 （A类）基本情况</vt:lpstr>
      <vt:lpstr>PowerPoint 演示文稿</vt:lpstr>
      <vt:lpstr>PowerPoint 演示文稿</vt:lpstr>
      <vt:lpstr>PowerPoint 演示文稿</vt:lpstr>
      <vt:lpstr>PowerPoint 演示文稿</vt:lpstr>
      <vt:lpstr>PowerPoint 演示文稿</vt:lpstr>
      <vt:lpstr>重点表单填报详解</vt:lpstr>
      <vt:lpstr>PowerPoint 演示文稿</vt:lpstr>
      <vt:lpstr>PowerPoint 演示文稿</vt:lpstr>
      <vt:lpstr>PowerPoint 演示文稿</vt:lpstr>
      <vt:lpstr>PowerPoint 演示文稿</vt:lpstr>
      <vt:lpstr>《资产折旧、摊销及纳税调整明细表》（A105080）</vt:lpstr>
      <vt:lpstr>PowerPoint 演示文稿</vt:lpstr>
      <vt:lpstr>PowerPoint 演示文稿</vt:lpstr>
      <vt:lpstr>《免税、减计收入及加计扣除优惠明细表》（A107010）</vt:lpstr>
      <vt:lpstr>PowerPoint 演示文稿</vt:lpstr>
      <vt:lpstr>PowerPoint 演示文稿</vt:lpstr>
      <vt:lpstr>《免税、减计收入及加计扣除优惠明细表》（A107010）</vt:lpstr>
      <vt:lpstr>PowerPoint 演示文稿</vt:lpstr>
      <vt:lpstr>《高新技术企业优惠情况及明细表》（A107041）</vt:lpstr>
      <vt:lpstr>《高新技术企业优惠情况及明细表》（A107041）</vt:lpstr>
      <vt:lpstr>《高新技术企业优惠情况及明细表》（A107041）</vt:lpstr>
      <vt:lpstr>《高新技术企业优惠情况及明细表》（A107041）</vt:lpstr>
      <vt:lpstr>《高新技术企业优惠情况及明细表》（A107041）</vt:lpstr>
      <vt:lpstr>请扫码关注我们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装小图</cp:lastModifiedBy>
  <cp:revision>26</cp:revision>
  <dcterms:created xsi:type="dcterms:W3CDTF">2024-04-25T16:56:23Z</dcterms:created>
  <dcterms:modified xsi:type="dcterms:W3CDTF">2024-04-25T16:56:23Z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2052-6.5.1.8687</vt:lpwstr>
  </property>
  <property fmtid="{D5CDD505-2E9C-101B-9397-08002B2CF9AE}" pid="3" name="ICV">
    <vt:lpwstr>837AE02BC80BF63208F92866F11A062B_42</vt:lpwstr>
  </property>
</Properties>
</file>