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14" r:id="rId5"/>
    <p:sldId id="265" r:id="rId6"/>
    <p:sldId id="673" r:id="rId7"/>
    <p:sldId id="450" r:id="rId8"/>
    <p:sldId id="674" r:id="rId9"/>
    <p:sldId id="675" r:id="rId10"/>
    <p:sldId id="676" r:id="rId11"/>
    <p:sldId id="677" r:id="rId12"/>
    <p:sldId id="678" r:id="rId13"/>
    <p:sldId id="679" r:id="rId14"/>
    <p:sldId id="797" r:id="rId15"/>
    <p:sldId id="798" r:id="rId16"/>
    <p:sldId id="799" r:id="rId17"/>
    <p:sldId id="800" r:id="rId18"/>
    <p:sldId id="801" r:id="rId19"/>
    <p:sldId id="802" r:id="rId20"/>
    <p:sldId id="680" r:id="rId21"/>
    <p:sldId id="804" r:id="rId22"/>
    <p:sldId id="805" r:id="rId23"/>
    <p:sldId id="806" r:id="rId24"/>
    <p:sldId id="807" r:id="rId25"/>
    <p:sldId id="808" r:id="rId26"/>
    <p:sldId id="809" r:id="rId27"/>
    <p:sldId id="811" r:id="rId28"/>
    <p:sldId id="812" r:id="rId29"/>
    <p:sldId id="813" r:id="rId30"/>
    <p:sldId id="814" r:id="rId31"/>
    <p:sldId id="815" r:id="rId32"/>
    <p:sldId id="26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haiyang wu" initials="hw" lastIdx="2" clrIdx="0"/>
  <p:cmAuthor id="2" name="作者" initials="A" lastIdx="1" clrIdx="1"/>
  <p:cmAuthor id="3" name="Scarlet" initials="S" lastIdx="1" clrIdx="2"/>
  <p:cmAuthor id="4" name="gf" initials="g" lastIdx="1" clrIdx="3"/>
  <p:cmAuthor id="5" name="张辉" initials="张" lastIdx="1" clrIdx="4"/>
  <p:cmAuthor id="6" name="宗骏" initials="J" lastIdx="1" clrIdx="5"/>
  <p:cmAuthor id="7" name="wllw" initials="w" lastIdx="1" clrIdx="6"/>
  <p:cmAuthor id="8" name="姜伟光" initials="姜" lastIdx="1" clrIdx="0"/>
  <p:cmAuthor id="9" name="Saku Uchikawa" initials="S" lastIdx="11" clrIdx="0"/>
  <p:cmAuthor id="10" name="Jewgle" initials="J" lastIdx="1" clrIdx="9"/>
  <p:cmAuthor id="11" name="administrator" initials="admini" lastIdx="1" clrIdx="10"/>
  <p:cmAuthor id="12" name="WFLEE" initials="W" lastIdx="1" clrIdx="11"/>
  <p:cmAuthor id="13" name="杨小白" initials="杨" lastIdx="2" clrIdx="12"/>
  <p:cmAuthor id="14" name="赵然" initials="赵" lastIdx="1" clrIdx="13"/>
  <p:cmAuthor id="15" name="广东地质六分公司" initials="广" lastIdx="1" clrIdx="14"/>
  <p:cmAuthor id="16" name="YY" initials="Y" lastIdx="4" clrIdx="26"/>
  <p:cmAuthor id="17" name="apple" initials="a" lastIdx="1" clrIdx="16"/>
  <p:cmAuthor id="76" name="Anlj" initials="A" lastIdx="12" clrIdx="25"/>
  <p:cmAuthor id="18" name="何 璇" initials="何" lastIdx="1" clrIdx="26"/>
  <p:cmAuthor id="77" name="lihui chen" initials="" lastIdx="0" clrIdx="26"/>
  <p:cmAuthor id="20" name="creep" initials="c" lastIdx="1" clrIdx="16"/>
  <p:cmAuthor id="78" name="wyin" initials="w" lastIdx="1" clrIdx="27"/>
  <p:cmAuthor id="21" name="莫辛" initials="M" lastIdx="1" clrIdx="20"/>
  <p:cmAuthor id="23" name="chang" initials="c" lastIdx="1" clrIdx="22"/>
  <p:cmAuthor id="24" name="zhuzhenguo" initials="z" lastIdx="1" clrIdx="23"/>
  <p:cmAuthor id="2000" name="天下孟德_3MjubA7B" initials="authorId_1198981768"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8497B0"/>
    <a:srgbClr val="FFDCCA"/>
    <a:srgbClr val="F0F0F0"/>
    <a:srgbClr val="B598C2"/>
    <a:srgbClr val="DCDCDC"/>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1259" autoAdjust="0"/>
  </p:normalViewPr>
  <p:slideViewPr>
    <p:cSldViewPr snapToGrid="0" showGuides="1">
      <p:cViewPr varScale="1">
        <p:scale>
          <a:sx n="81" d="100"/>
          <a:sy n="81" d="100"/>
        </p:scale>
        <p:origin x="-1050" y="84"/>
      </p:cViewPr>
      <p:guideLst>
        <p:guide orient="horz" pos="2088"/>
        <p:guide pos="389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幻灯片图像占位符 1"/>
          <p:cNvSpPr>
            <a:spLocks noGrp="1" noRot="1" noChangeAspect="1"/>
          </p:cNvSpPr>
          <p:nvPr>
            <p:ph type="sldImg"/>
          </p:nvPr>
        </p:nvSpPr>
        <p:spPr/>
      </p:sp>
      <p:sp>
        <p:nvSpPr>
          <p:cNvPr id="1048705" name="备注占位符 2"/>
          <p:cNvSpPr>
            <a:spLocks noGrp="1"/>
          </p:cNvSpPr>
          <p:nvPr>
            <p:ph type="body" idx="1"/>
          </p:nvPr>
        </p:nvSpPr>
        <p:spPr/>
        <p:txBody>
          <a:bodyPr/>
          <a:lstStyle/>
          <a:p>
            <a:endParaRPr lang="zh-CN" altLang="en-US"/>
          </a:p>
        </p:txBody>
      </p:sp>
      <p:sp>
        <p:nvSpPr>
          <p:cNvPr id="1048706"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
        <p:nvSpPr>
          <p:cNvPr id="1048707" name="页眉占位符 4"/>
          <p:cNvSpPr>
            <a:spLocks noGrp="1"/>
          </p:cNvSpPr>
          <p:nvPr>
            <p:ph type="hdr" sz="quarter" idx="11"/>
          </p:nvPr>
        </p:nvSpPr>
        <p:spPr/>
        <p:txBody>
          <a:bodyPr/>
          <a:lstStyle/>
          <a:p>
            <a:r>
              <a:rPr lang="zh-CN" altLang="en-US"/>
              <a:t>国家税务总局</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381000" y="685800"/>
            <a:ext cx="6096000" cy="3429000"/>
          </a:xfrm>
          <a:ln>
            <a:miter lim="800000"/>
          </a:ln>
        </p:spPr>
      </p:sp>
      <p:sp>
        <p:nvSpPr>
          <p:cNvPr id="6147" name="备注占位符 2"/>
          <p:cNvSpPr>
            <a:spLocks noGrp="1"/>
          </p:cNvSpPr>
          <p:nvPr>
            <p:ph type="body"/>
          </p:nvPr>
        </p:nvSpPr>
        <p:spPr/>
        <p:txBody>
          <a:bodyPr wrap="square" lIns="91440" tIns="45720" rIns="91440" bIns="45720" anchor="t" anchorCtr="0"/>
          <a:lstStyle/>
          <a:p>
            <a:pPr lvl="0" eaLnBrk="1" hangingPunct="1"/>
            <a:endParaRPr lang="en-US" altLang="zh-CN" dirty="0" smtClean="0"/>
          </a:p>
        </p:txBody>
      </p:sp>
      <p:sp>
        <p:nvSpPr>
          <p:cNvPr id="61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457200" rtl="0" eaLnBrk="1" fontAlgn="auto" latinLnBrk="0" hangingPunct="1">
              <a:lnSpc>
                <a:spcPct val="100000"/>
              </a:lnSpc>
              <a:spcBef>
                <a:spcPts val="0"/>
              </a:spcBef>
              <a:spcAft>
                <a:spcPts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 name="页眉占位符 4"/>
          <p:cNvSpPr txBox="1">
            <a:spLocks noGrp="1" noChangeArrowheads="1"/>
          </p:cNvSpPr>
          <p:nvPr>
            <p:ph type="hdr" sz="quarter"/>
          </p:nvPr>
        </p:nvSpPr>
        <p:spPr bwMode="auto">
          <a:noFill/>
        </p:spPr>
        <p:txBody>
          <a:bodyPr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1">
                <a:ln>
                  <a:noFill/>
                </a:ln>
                <a:solidFill>
                  <a:prstClr val="black"/>
                </a:solidFill>
                <a:effectLst/>
                <a:uLnTx/>
                <a:uFillTx/>
                <a:latin typeface="Calibri" panose="020F0502020204030204"/>
                <a:ea typeface="微软雅黑" panose="020B0503020204020204" pitchFamily="34" charset="-122"/>
                <a:cs typeface="+mn-cs"/>
              </a:rPr>
              <a:t>国家税务总局</a:t>
            </a:r>
            <a:endParaRPr kumimoji="0" lang="zh-CN" altLang="en-US" sz="1200" b="0" i="0" u="none" strike="noStrike" kern="1200" cap="none" spc="0" normalizeH="0" baseline="0" noProof="1">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48701" name="页脚占位符 2"/>
          <p:cNvSpPr>
            <a:spLocks noGrp="1"/>
          </p:cNvSpPr>
          <p:nvPr>
            <p:ph type="ftr" sz="quarter" idx="11"/>
          </p:nvPr>
        </p:nvSpPr>
        <p:spPr/>
        <p:txBody>
          <a:bodyPr/>
          <a:lstStyle/>
          <a:p>
            <a:endParaRPr lang="zh-CN" altLang="en-US"/>
          </a:p>
        </p:txBody>
      </p:sp>
    </p:spTree>
  </p:cSld>
  <p:clrMapOvr>
    <a:masterClrMapping/>
  </p:clrMapOvr>
  <p:transition spd="slow">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8D3EC3-5D18-4493-A831-A92CD7BB431D}" type="slidenum">
              <a:rPr lang="zh-CN" altLang="en-US" smtClean="0"/>
            </a:fld>
            <a:endParaRPr lang="zh-CN" altLang="en-US" dirty="0"/>
          </a:p>
        </p:txBody>
      </p:sp>
    </p:spTree>
  </p:cSld>
  <p:clrMapOvr>
    <a:masterClrMapping/>
  </p:clrMapOvr>
  <p:transition spd="slow">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3145728" name="直接连接符 6"/>
          <p:cNvCxnSpPr/>
          <p:nvPr userDrawn="1"/>
        </p:nvCxnSpPr>
        <p:spPr>
          <a:xfrm>
            <a:off x="1007435" y="833864"/>
            <a:ext cx="10465163"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8" name="Group 7"/>
          <p:cNvGrpSpPr/>
          <p:nvPr userDrawn="1"/>
        </p:nvGrpSpPr>
        <p:grpSpPr bwMode="auto">
          <a:xfrm>
            <a:off x="431371" y="390527"/>
            <a:ext cx="520496" cy="274639"/>
            <a:chOff x="0" y="0"/>
            <a:chExt cx="1041399" cy="549275"/>
          </a:xfrm>
        </p:grpSpPr>
        <p:sp>
          <p:nvSpPr>
            <p:cNvPr id="104857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endParaRPr lang="zh-CN" altLang="en-US"/>
            </a:p>
          </p:txBody>
        </p:sp>
        <p:sp>
          <p:nvSpPr>
            <p:cNvPr id="104858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endParaRPr lang="zh-CN" altLang="en-US"/>
            </a:p>
          </p:txBody>
        </p:sp>
        <p:sp>
          <p:nvSpPr>
            <p:cNvPr id="1048581"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endParaRPr lang="zh-CN" altLang="en-US"/>
            </a:p>
          </p:txBody>
        </p:sp>
      </p:grpSp>
      <p:sp>
        <p:nvSpPr>
          <p:cNvPr id="1048582" name="灯片编号占位符 7"/>
          <p:cNvSpPr>
            <a:spLocks noGrp="1"/>
          </p:cNvSpPr>
          <p:nvPr>
            <p:ph type="sldNum" sz="quarter" idx="10"/>
          </p:nvPr>
        </p:nvSpPr>
        <p:spPr/>
        <p:txBody>
          <a:bodyPr/>
          <a:lstStyle/>
          <a:p>
            <a:fld id="{B18D3EC3-5D18-4493-A831-A92CD7BB431D}" type="slidenum">
              <a:rPr lang="zh-CN" altLang="en-US" smtClean="0"/>
            </a:fld>
            <a:endParaRPr lang="zh-CN" altLang="en-US"/>
          </a:p>
        </p:txBody>
      </p:sp>
      <p:sp>
        <p:nvSpPr>
          <p:cNvPr id="1048583" name="页脚占位符 8"/>
          <p:cNvSpPr>
            <a:spLocks noGrp="1"/>
          </p:cNvSpPr>
          <p:nvPr>
            <p:ph type="ftr" sz="quarter" idx="11"/>
          </p:nvPr>
        </p:nvSpPr>
        <p:spPr/>
        <p:txBody>
          <a:bodyPr/>
          <a:lstStyle/>
          <a:p>
            <a:endParaRPr lang="zh-CN" altLang="en-US"/>
          </a:p>
        </p:txBody>
      </p:sp>
      <p:sp>
        <p:nvSpPr>
          <p:cNvPr id="1048584" name="标题 1"/>
          <p:cNvSpPr>
            <a:spLocks noGrp="1"/>
          </p:cNvSpPr>
          <p:nvPr>
            <p:ph type="title"/>
          </p:nvPr>
        </p:nvSpPr>
        <p:spPr>
          <a:xfrm>
            <a:off x="1108984" y="261105"/>
            <a:ext cx="8539409" cy="533480"/>
          </a:xfrm>
          <a:prstGeom prst="rect">
            <a:avLst/>
          </a:prstGeom>
        </p:spPr>
        <p:txBody>
          <a:bodyPr wrap="square" anchor="ctr" anchorCtr="0">
            <a:spAutoFit/>
          </a:bodyPr>
          <a:lstStyle>
            <a:lvl1pPr algn="l">
              <a:defRPr sz="2000" b="0">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4" Type="http://schemas.openxmlformats.org/officeDocument/2006/relationships/notesSlide" Target="../notesSlides/notesSlide11.xml"/><Relationship Id="rId23" Type="http://schemas.openxmlformats.org/officeDocument/2006/relationships/slideLayout" Target="../slideLayouts/slideLayout13.xml"/><Relationship Id="rId22" Type="http://schemas.openxmlformats.org/officeDocument/2006/relationships/tags" Target="../tags/tag131.xml"/><Relationship Id="rId21" Type="http://schemas.openxmlformats.org/officeDocument/2006/relationships/tags" Target="../tags/tag130.xml"/><Relationship Id="rId20" Type="http://schemas.openxmlformats.org/officeDocument/2006/relationships/tags" Target="../tags/tag129.xml"/><Relationship Id="rId2" Type="http://schemas.openxmlformats.org/officeDocument/2006/relationships/tags" Target="../tags/tag111.xml"/><Relationship Id="rId19" Type="http://schemas.openxmlformats.org/officeDocument/2006/relationships/tags" Target="../tags/tag128.xml"/><Relationship Id="rId18" Type="http://schemas.openxmlformats.org/officeDocument/2006/relationships/tags" Target="../tags/tag127.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tags" Target="../tags/tag1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4" Type="http://schemas.openxmlformats.org/officeDocument/2006/relationships/notesSlide" Target="../notesSlides/notesSlide18.xml"/><Relationship Id="rId23" Type="http://schemas.openxmlformats.org/officeDocument/2006/relationships/slideLayout" Target="../slideLayouts/slideLayout13.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4" Type="http://schemas.openxmlformats.org/officeDocument/2006/relationships/notesSlide" Target="../notesSlides/notesSlide2.xml"/><Relationship Id="rId23" Type="http://schemas.openxmlformats.org/officeDocument/2006/relationships/slideLayout" Target="../slideLayouts/slideLayout13.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4.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4" Type="http://schemas.openxmlformats.org/officeDocument/2006/relationships/notesSlide" Target="../notesSlides/notesSlide4.xml"/><Relationship Id="rId23" Type="http://schemas.openxmlformats.org/officeDocument/2006/relationships/slideLayout" Target="../slideLayouts/slideLayout13.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矩形 14"/>
          <p:cNvSpPr/>
          <p:nvPr/>
        </p:nvSpPr>
        <p:spPr>
          <a:xfrm>
            <a:off x="0" y="1714119"/>
            <a:ext cx="12192001" cy="257897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48703" name="Rectangle 3"/>
          <p:cNvSpPr txBox="1">
            <a:spLocks noChangeArrowheads="1"/>
          </p:cNvSpPr>
          <p:nvPr/>
        </p:nvSpPr>
        <p:spPr>
          <a:xfrm>
            <a:off x="1951567" y="2133600"/>
            <a:ext cx="9969500" cy="146981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altLang="zh-CN" sz="4000" b="1" spc="500" dirty="0">
                <a:solidFill>
                  <a:schemeClr val="bg1"/>
                </a:solidFill>
                <a:latin typeface="微软雅黑" panose="020B0503020204020204" pitchFamily="34" charset="-122"/>
                <a:ea typeface="微软雅黑" panose="020B0503020204020204" pitchFamily="34" charset="-122"/>
                <a:sym typeface="+mn-ea"/>
              </a:rPr>
              <a:t>“</a:t>
            </a:r>
            <a:r>
              <a:rPr lang="zh-CN" altLang="en-US" sz="4000" b="1" spc="500" dirty="0">
                <a:solidFill>
                  <a:schemeClr val="bg1"/>
                </a:solidFill>
                <a:latin typeface="微软雅黑" panose="020B0503020204020204" pitchFamily="34" charset="-122"/>
                <a:ea typeface="微软雅黑" panose="020B0503020204020204" pitchFamily="34" charset="-122"/>
                <a:sym typeface="+mn-ea"/>
              </a:rPr>
              <a:t>反向开票</a:t>
            </a:r>
            <a:r>
              <a:rPr lang="en-US" altLang="zh-CN" sz="4000" b="1" spc="500" dirty="0">
                <a:solidFill>
                  <a:schemeClr val="bg1"/>
                </a:solidFill>
                <a:latin typeface="微软雅黑" panose="020B0503020204020204" pitchFamily="34" charset="-122"/>
                <a:ea typeface="微软雅黑" panose="020B0503020204020204" pitchFamily="34" charset="-122"/>
                <a:sym typeface="+mn-ea"/>
              </a:rPr>
              <a:t>”</a:t>
            </a:r>
            <a:r>
              <a:rPr lang="zh-CN" altLang="en-US" sz="4000" b="1" spc="500" dirty="0">
                <a:solidFill>
                  <a:schemeClr val="bg1"/>
                </a:solidFill>
                <a:latin typeface="微软雅黑" panose="020B0503020204020204" pitchFamily="34" charset="-122"/>
                <a:ea typeface="微软雅黑" panose="020B0503020204020204" pitchFamily="34" charset="-122"/>
                <a:sym typeface="+mn-ea"/>
              </a:rPr>
              <a:t>个人所得税政策</a:t>
            </a:r>
            <a:endParaRPr lang="zh-CN" altLang="en-US" sz="4000" b="1" spc="500"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4000" b="1" spc="500" dirty="0">
                <a:solidFill>
                  <a:schemeClr val="bg1"/>
                </a:solidFill>
                <a:latin typeface="微软雅黑" panose="020B0503020204020204" pitchFamily="34" charset="-122"/>
                <a:ea typeface="微软雅黑" panose="020B0503020204020204" pitchFamily="34" charset="-122"/>
                <a:sym typeface="+mn-ea"/>
              </a:rPr>
              <a:t>及系统操作解析</a:t>
            </a:r>
            <a:endParaRPr lang="zh-CN" altLang="en-US" sz="4000" b="1" spc="500" dirty="0">
              <a:solidFill>
                <a:schemeClr val="bg1"/>
              </a:solidFill>
              <a:latin typeface="微软雅黑" panose="020B0503020204020204" pitchFamily="34" charset="-122"/>
              <a:ea typeface="微软雅黑" panose="020B0503020204020204" pitchFamily="34" charset="-122"/>
              <a:sym typeface="+mn-ea"/>
            </a:endParaRPr>
          </a:p>
        </p:txBody>
      </p:sp>
      <p:cxnSp>
        <p:nvCxnSpPr>
          <p:cNvPr id="3145765" name="直接连接符 5"/>
          <p:cNvCxnSpPr>
            <a:cxnSpLocks noChangeShapeType="1"/>
          </p:cNvCxnSpPr>
          <p:nvPr/>
        </p:nvCxnSpPr>
        <p:spPr bwMode="auto">
          <a:xfrm flipH="1">
            <a:off x="2447713" y="3621193"/>
            <a:ext cx="8976360" cy="0"/>
          </a:xfrm>
          <a:prstGeom prst="line">
            <a:avLst/>
          </a:prstGeom>
          <a:noFill/>
          <a:ln w="12700">
            <a:solidFill>
              <a:schemeClr val="bg1"/>
            </a:solidFill>
            <a:round/>
          </a:ln>
          <a:effectLst/>
        </p:spPr>
      </p:cxnSp>
      <p:pic>
        <p:nvPicPr>
          <p:cNvPr id="2097152" name="图片 11"/>
          <p:cNvPicPr>
            <a:picLocks noChangeAspect="1"/>
          </p:cNvPicPr>
          <p:nvPr/>
        </p:nvPicPr>
        <p:blipFill>
          <a:blip r:embed="rId1" cstate="print"/>
          <a:stretch>
            <a:fillRect/>
          </a:stretch>
        </p:blipFill>
        <p:spPr>
          <a:xfrm>
            <a:off x="502073" y="2133600"/>
            <a:ext cx="1827953" cy="1739900"/>
          </a:xfrm>
          <a:prstGeom prst="rect">
            <a:avLst/>
          </a:prstGeom>
          <a:effectLst/>
        </p:spPr>
      </p:pic>
      <p:sp>
        <p:nvSpPr>
          <p:cNvPr id="7" name="TextBox 6"/>
          <p:cNvSpPr txBox="1"/>
          <p:nvPr/>
        </p:nvSpPr>
        <p:spPr>
          <a:xfrm>
            <a:off x="2861521" y="4855951"/>
            <a:ext cx="7015480" cy="1014730"/>
          </a:xfrm>
          <a:prstGeom prst="rect">
            <a:avLst/>
          </a:prstGeom>
          <a:noFill/>
        </p:spPr>
        <p:txBody>
          <a:bodyPr wrap="square" rtlCol="0">
            <a:spAutoFit/>
          </a:bodyPr>
          <a:lstStyle/>
          <a:p>
            <a:pPr algn="ctr">
              <a:lnSpc>
                <a:spcPct val="150000"/>
              </a:lnSpc>
            </a:pPr>
            <a:r>
              <a:rPr lang="zh-CN" altLang="en-US" sz="2000" b="1" noProof="0" dirty="0">
                <a:ln>
                  <a:noFill/>
                </a:ln>
                <a:solidFill>
                  <a:srgbClr val="005DA2"/>
                </a:solidFill>
                <a:effectLst/>
                <a:uLnTx/>
                <a:uFillTx/>
                <a:latin typeface="微软雅黑" panose="020B0503020204020204" pitchFamily="34" charset="-122"/>
                <a:ea typeface="微软雅黑" panose="020B0503020204020204" pitchFamily="34" charset="-122"/>
              </a:rPr>
              <a:t>纳税人学堂</a:t>
            </a:r>
            <a:endParaRPr lang="zh-CN" altLang="en-US" sz="2000" b="1" noProof="0" dirty="0">
              <a:ln>
                <a:noFill/>
              </a:ln>
              <a:solidFill>
                <a:srgbClr val="005DA2"/>
              </a:solidFill>
              <a:effectLst/>
              <a:uLnTx/>
              <a:uFillTx/>
              <a:latin typeface="微软雅黑" panose="020B0503020204020204" pitchFamily="34" charset="-122"/>
              <a:ea typeface="微软雅黑" panose="020B0503020204020204" pitchFamily="34" charset="-122"/>
            </a:endParaRPr>
          </a:p>
          <a:p>
            <a:pPr algn="ctr">
              <a:lnSpc>
                <a:spcPct val="150000"/>
              </a:lnSpc>
            </a:pPr>
            <a:r>
              <a:rPr lang="en-US" altLang="zh-CN" sz="2000" b="1" noProof="0" dirty="0" smtClean="0">
                <a:ln>
                  <a:noFill/>
                </a:ln>
                <a:solidFill>
                  <a:srgbClr val="005DA2"/>
                </a:solidFill>
                <a:effectLst/>
                <a:uLnTx/>
                <a:uFillTx/>
                <a:latin typeface="微软雅黑" panose="020B0503020204020204" pitchFamily="34" charset="-122"/>
                <a:ea typeface="微软雅黑" panose="020B0503020204020204" pitchFamily="34" charset="-122"/>
              </a:rPr>
              <a:t>2025</a:t>
            </a:r>
            <a:r>
              <a:rPr lang="zh-CN" altLang="en-US" sz="2000" b="1" noProof="0" dirty="0" smtClean="0">
                <a:ln>
                  <a:noFill/>
                </a:ln>
                <a:solidFill>
                  <a:srgbClr val="005DA2"/>
                </a:solidFill>
                <a:effectLst/>
                <a:uLnTx/>
                <a:uFillTx/>
                <a:latin typeface="微软雅黑" panose="020B0503020204020204" pitchFamily="34" charset="-122"/>
                <a:ea typeface="微软雅黑" panose="020B0503020204020204" pitchFamily="34" charset="-122"/>
              </a:rPr>
              <a:t>年</a:t>
            </a:r>
            <a:r>
              <a:rPr lang="en-US" altLang="zh-CN" sz="2000" b="1" noProof="0" dirty="0" smtClean="0">
                <a:ln>
                  <a:noFill/>
                </a:ln>
                <a:solidFill>
                  <a:srgbClr val="005DA2"/>
                </a:solidFill>
                <a:effectLst/>
                <a:uLnTx/>
                <a:uFillTx/>
                <a:latin typeface="微软雅黑" panose="020B0503020204020204" pitchFamily="34" charset="-122"/>
                <a:ea typeface="微软雅黑" panose="020B0503020204020204" pitchFamily="34" charset="-122"/>
              </a:rPr>
              <a:t>03</a:t>
            </a:r>
            <a:r>
              <a:rPr lang="zh-CN" altLang="en-US" sz="2000" b="1" noProof="0" dirty="0" smtClean="0">
                <a:ln>
                  <a:noFill/>
                </a:ln>
                <a:solidFill>
                  <a:srgbClr val="005DA2"/>
                </a:solidFill>
                <a:effectLst/>
                <a:uLnTx/>
                <a:uFillTx/>
                <a:latin typeface="微软雅黑" panose="020B0503020204020204" pitchFamily="34" charset="-122"/>
                <a:ea typeface="微软雅黑" panose="020B0503020204020204" pitchFamily="34" charset="-122"/>
              </a:rPr>
              <a:t>月</a:t>
            </a:r>
            <a:endParaRPr lang="zh-CN" altLang="en-US" sz="2000" b="1" noProof="0" dirty="0">
              <a:ln>
                <a:noFill/>
              </a:ln>
              <a:solidFill>
                <a:srgbClr val="005DA2"/>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52673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二、 </a:t>
            </a:r>
            <a:r>
              <a:rPr sz="2800" b="1" dirty="0">
                <a:latin typeface="微软雅黑" panose="020B0503020204020204" pitchFamily="34" charset="-122"/>
                <a:ea typeface="微软雅黑" panose="020B0503020204020204" pitchFamily="34" charset="-122"/>
              </a:rPr>
              <a:t>“反向开票”相关事项解析</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1116965"/>
          </a:xfrm>
          <a:prstGeom prst="rect">
            <a:avLst/>
          </a:prstGeom>
          <a:noFill/>
        </p:spPr>
        <p:txBody>
          <a:bodyPr wrap="square">
            <a:spAutoFit/>
          </a:bodyPr>
          <a:lstStyle/>
          <a:p>
            <a:pPr indent="0" algn="l" fontAlgn="auto">
              <a:lnSpc>
                <a:spcPts val="4000"/>
              </a:lnSpc>
            </a:pPr>
            <a:r>
              <a:rPr lang="en-US" altLang="zh-CN" sz="2200" b="1" dirty="0">
                <a:latin typeface="思源黑体" charset="0"/>
                <a:ea typeface="微软雅黑" panose="020B0503020204020204" pitchFamily="34" charset="-122"/>
                <a:cs typeface="思源黑体" charset="0"/>
                <a:sym typeface="Arial" panose="020B0604020202020204" pitchFamily="34" charset="0"/>
              </a:rPr>
              <a:t>    </a:t>
            </a:r>
            <a:r>
              <a:rPr lang="zh-CN" altLang="en-US" sz="2200" b="1" dirty="0">
                <a:latin typeface="思源黑体" charset="0"/>
                <a:ea typeface="微软雅黑" panose="020B0503020204020204" pitchFamily="34" charset="-122"/>
                <a:cs typeface="思源黑体" charset="0"/>
                <a:sym typeface="Arial" panose="020B0604020202020204" pitchFamily="34" charset="0"/>
              </a:rPr>
              <a:t>（六）自然人出售者除取得“反向开票”的收入，还投资了个体工商户、个人独资企业和合伙企业的，应如何办理经营所得汇总申报</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299845" y="2595245"/>
            <a:ext cx="9878060" cy="2656205"/>
          </a:xfrm>
          <a:prstGeom prst="rect">
            <a:avLst/>
          </a:prstGeom>
          <a:noFill/>
        </p:spPr>
        <p:txBody>
          <a:bodyPr wrap="square">
            <a:spAutoFit/>
          </a:bodyPr>
          <a:p>
            <a:pPr algn="just" fontAlgn="auto">
              <a:lnSpc>
                <a:spcPts val="5000"/>
              </a:lnSpc>
            </a:pPr>
            <a:r>
              <a:rPr lang="zh-CN" altLang="en-US" sz="22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自然人出售者除取得“反向开票”的收入，还投资了个体工商户、个人独资企业和合伙企业的，应在分别向经常居住地、被投资企业所在地主管税务机关办理经营所得汇算清缴后，选择向其中一处被投资单位所在地主管税务机关办理经营所得年度汇总申报。</a:t>
            </a:r>
            <a:endPar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userDrawn="1"/>
        </p:nvGrpSpPr>
        <p:grpSpPr bwMode="auto">
          <a:xfrm>
            <a:off x="1847575" y="1150145"/>
            <a:ext cx="390428"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5" name="直接连接符 4"/>
          <p:cNvCxnSpPr/>
          <p:nvPr userDrawn="1"/>
        </p:nvCxnSpPr>
        <p:spPr>
          <a:xfrm>
            <a:off x="1847575" y="1430778"/>
            <a:ext cx="856890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91995" y="548640"/>
            <a:ext cx="2378075" cy="922020"/>
          </a:xfrm>
          <a:prstGeom prst="rect">
            <a:avLst/>
          </a:prstGeom>
          <a:noFill/>
        </p:spPr>
        <p:txBody>
          <a:bodyPr wrap="square" rtlCol="0">
            <a:spAutoFit/>
            <a:scene3d>
              <a:camera prst="orthographicFront"/>
              <a:lightRig rig="threePt" dir="t"/>
            </a:scene3d>
          </a:bodyPr>
          <a:lstStyle>
            <a:defPPr>
              <a:defRPr lang="zh-CN"/>
            </a:defPPr>
            <a:lvl1pPr algn="r">
              <a:defRPr sz="4000"/>
            </a:lvl1pPr>
          </a:lstStyle>
          <a:p>
            <a:pPr algn="ctr"/>
            <a:r>
              <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rPr>
              <a:t>目录</a:t>
            </a:r>
            <a:endPar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endParaRPr>
          </a:p>
        </p:txBody>
      </p:sp>
      <p:grpSp>
        <p:nvGrpSpPr>
          <p:cNvPr id="2" name="组合 1"/>
          <p:cNvGrpSpPr/>
          <p:nvPr>
            <p:custDataLst>
              <p:tags r:id="rId1"/>
            </p:custDataLst>
          </p:nvPr>
        </p:nvGrpSpPr>
        <p:grpSpPr>
          <a:xfrm>
            <a:off x="3304207" y="1991176"/>
            <a:ext cx="4968975" cy="3619677"/>
            <a:chOff x="3304207" y="1604645"/>
            <a:chExt cx="4968975" cy="3619677"/>
          </a:xfrm>
        </p:grpSpPr>
        <p:grpSp>
          <p:nvGrpSpPr>
            <p:cNvPr id="3" name="组合 2"/>
            <p:cNvGrpSpPr/>
            <p:nvPr>
              <p:custDataLst>
                <p:tags r:id="rId2"/>
              </p:custDataLst>
            </p:nvPr>
          </p:nvGrpSpPr>
          <p:grpSpPr>
            <a:xfrm>
              <a:off x="3304207" y="1604645"/>
              <a:ext cx="3931628" cy="527050"/>
              <a:chOff x="6313" y="1328"/>
              <a:chExt cx="6192" cy="829"/>
            </a:xfrm>
          </p:grpSpPr>
          <p:grpSp>
            <p:nvGrpSpPr>
              <p:cNvPr id="10" name="组合 21"/>
              <p:cNvGrpSpPr/>
              <p:nvPr/>
            </p:nvGrpSpPr>
            <p:grpSpPr>
              <a:xfrm>
                <a:off x="6313" y="1328"/>
                <a:ext cx="829" cy="829"/>
                <a:chOff x="3995936" y="1495374"/>
                <a:chExt cx="720080" cy="720080"/>
              </a:xfrm>
            </p:grpSpPr>
            <p:sp>
              <p:nvSpPr>
                <p:cNvPr id="18" name="椭圆 17"/>
                <p:cNvSpPr/>
                <p:nvPr>
                  <p:custDataLst>
                    <p:tags r:id="rId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 name="TextBox 15"/>
                <p:cNvSpPr txBox="1"/>
                <p:nvPr>
                  <p:custDataLst>
                    <p:tags r:id="rId4"/>
                  </p:custDataLst>
                </p:nvPr>
              </p:nvSpPr>
              <p:spPr>
                <a:xfrm>
                  <a:off x="4023348" y="1567957"/>
                  <a:ext cx="658457" cy="544832"/>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2" name="TextBox 48"/>
              <p:cNvSpPr txBox="1"/>
              <p:nvPr>
                <p:custDataLst>
                  <p:tags r:id="rId5"/>
                </p:custDataLst>
              </p:nvPr>
            </p:nvSpPr>
            <p:spPr>
              <a:xfrm>
                <a:off x="7307" y="1469"/>
                <a:ext cx="5198" cy="688"/>
              </a:xfrm>
              <a:prstGeom prst="rect">
                <a:avLst/>
              </a:prstGeom>
              <a:noFill/>
              <a:ln w="15875">
                <a:noFill/>
              </a:ln>
            </p:spPr>
            <p:txBody>
              <a:bodyPr wrap="square" lIns="68580" tIns="34290" rIns="68580" bIns="34290" anchor="t" anchorCtr="0">
                <a:spAutoFit/>
              </a:bodyPr>
              <a:lstStyle/>
              <a:p>
                <a:pPr algn="l">
                  <a:buClrTx/>
                  <a:buSzTx/>
                  <a:buFontTx/>
                </a:pPr>
                <a:r>
                  <a:rPr lang="en-US" altLang="zh-CN"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反向开票</a:t>
                </a:r>
                <a:r>
                  <a:rPr lang="en-US" altLang="zh-CN"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概念解析</a:t>
                </a:r>
                <a:endPar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4" name="组合 23"/>
            <p:cNvGrpSpPr/>
            <p:nvPr>
              <p:custDataLst>
                <p:tags r:id="rId6"/>
              </p:custDataLst>
            </p:nvPr>
          </p:nvGrpSpPr>
          <p:grpSpPr>
            <a:xfrm>
              <a:off x="3304207" y="2096135"/>
              <a:ext cx="4871720" cy="828040"/>
              <a:chOff x="6313" y="2101"/>
              <a:chExt cx="7672" cy="1304"/>
            </a:xfrm>
          </p:grpSpPr>
          <p:grpSp>
            <p:nvGrpSpPr>
              <p:cNvPr id="25" name="组合 31"/>
              <p:cNvGrpSpPr/>
              <p:nvPr/>
            </p:nvGrpSpPr>
            <p:grpSpPr>
              <a:xfrm>
                <a:off x="6313" y="2576"/>
                <a:ext cx="829" cy="829"/>
                <a:chOff x="3995936" y="1495374"/>
                <a:chExt cx="720080" cy="720080"/>
              </a:xfrm>
            </p:grpSpPr>
            <p:sp>
              <p:nvSpPr>
                <p:cNvPr id="28" name="椭圆 27"/>
                <p:cNvSpPr/>
                <p:nvPr>
                  <p:custDataLst>
                    <p:tags r:id="rId7"/>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 name="TextBox 15"/>
                <p:cNvSpPr txBox="1"/>
                <p:nvPr>
                  <p:custDataLst>
                    <p:tags r:id="rId8"/>
                  </p:custDataLst>
                </p:nvPr>
              </p:nvSpPr>
              <p:spPr>
                <a:xfrm>
                  <a:off x="4023348" y="1567957"/>
                  <a:ext cx="658408" cy="544883"/>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custDataLst>
                  <p:tags r:id="rId9"/>
                </p:custDataLst>
              </p:nvPr>
            </p:nvCxnSpPr>
            <p:spPr>
              <a:xfrm>
                <a:off x="7358" y="3384"/>
                <a:ext cx="636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48"/>
              <p:cNvSpPr txBox="1"/>
              <p:nvPr>
                <p:custDataLst>
                  <p:tags r:id="rId10"/>
                </p:custDataLst>
              </p:nvPr>
            </p:nvSpPr>
            <p:spPr>
              <a:xfrm>
                <a:off x="7307" y="2756"/>
                <a:ext cx="6678" cy="260"/>
              </a:xfrm>
              <a:prstGeom prst="rect">
                <a:avLst/>
              </a:prstGeom>
              <a:noFill/>
              <a:ln w="15875">
                <a:noFill/>
              </a:ln>
            </p:spPr>
            <p:txBody>
              <a:bodyPr wrap="square" lIns="68580" tIns="34290" rIns="68580" bIns="34290" anchor="t" anchorCtr="0">
                <a:spAutoFit/>
              </a:bodyPr>
              <a:lstStyle/>
              <a:p>
                <a:pPr algn="l">
                  <a:buClrTx/>
                  <a:buSzTx/>
                  <a:buFontTx/>
                </a:pPr>
                <a:r>
                  <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rPr>
                  <a:t>“反向开票”相关事项解析</a:t>
                </a:r>
                <a:endPar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8" name="直接连接符 7"/>
              <p:cNvCxnSpPr/>
              <p:nvPr>
                <p:custDataLst>
                  <p:tags r:id="rId11"/>
                </p:custDataLst>
              </p:nvPr>
            </p:nvCxnSpPr>
            <p:spPr>
              <a:xfrm>
                <a:off x="7359" y="2101"/>
                <a:ext cx="636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12"/>
              </p:custDataLst>
            </p:nvPr>
          </p:nvGrpSpPr>
          <p:grpSpPr>
            <a:xfrm>
              <a:off x="3304207" y="3190240"/>
              <a:ext cx="4968975" cy="1284039"/>
              <a:chOff x="6293" y="3874"/>
              <a:chExt cx="7824" cy="2027"/>
            </a:xfrm>
          </p:grpSpPr>
          <p:grpSp>
            <p:nvGrpSpPr>
              <p:cNvPr id="34" name="组合 80"/>
              <p:cNvGrpSpPr/>
              <p:nvPr/>
            </p:nvGrpSpPr>
            <p:grpSpPr>
              <a:xfrm>
                <a:off x="6293" y="3874"/>
                <a:ext cx="829" cy="829"/>
                <a:chOff x="3995936" y="1495374"/>
                <a:chExt cx="720080" cy="720080"/>
              </a:xfrm>
            </p:grpSpPr>
            <p:sp>
              <p:nvSpPr>
                <p:cNvPr id="35" name="椭圆 34"/>
                <p:cNvSpPr/>
                <p:nvPr>
                  <p:custDataLst>
                    <p:tags r:id="rId1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7" name="TextBox 15"/>
                <p:cNvSpPr txBox="1"/>
                <p:nvPr>
                  <p:custDataLst>
                    <p:tags r:id="rId14"/>
                  </p:custDataLst>
                </p:nvPr>
              </p:nvSpPr>
              <p:spPr>
                <a:xfrm>
                  <a:off x="4023348" y="1567957"/>
                  <a:ext cx="658263" cy="546477"/>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custDataLst>
                  <p:tags r:id="rId15"/>
                </p:custDataLst>
              </p:nvPr>
            </p:nvCxnSpPr>
            <p:spPr>
              <a:xfrm>
                <a:off x="7381" y="4662"/>
                <a:ext cx="6370" cy="1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48"/>
              <p:cNvSpPr txBox="1"/>
              <p:nvPr>
                <p:custDataLst>
                  <p:tags r:id="rId16"/>
                </p:custDataLst>
              </p:nvPr>
            </p:nvSpPr>
            <p:spPr>
              <a:xfrm>
                <a:off x="7308" y="4013"/>
                <a:ext cx="6809" cy="406"/>
              </a:xfrm>
              <a:prstGeom prst="rect">
                <a:avLst/>
              </a:prstGeom>
              <a:noFill/>
              <a:ln w="15875">
                <a:noFill/>
              </a:ln>
            </p:spPr>
            <p:txBody>
              <a:bodyPr wrap="square" lIns="68580" tIns="34290" rIns="68580" bIns="34290" anchor="t" anchorCtr="0">
                <a:spAutoFit/>
              </a:bodyPr>
              <a:lstStyle/>
              <a:p>
                <a:r>
                  <a:rPr lang="zh-CN" altLang="en-US" sz="2400" b="1" dirty="0">
                    <a:solidFill>
                      <a:srgbClr val="8497B0"/>
                    </a:solidFill>
                    <a:latin typeface="Arial" panose="020B0604020202020204" pitchFamily="34" charset="0"/>
                    <a:ea typeface="微软雅黑" panose="020B0503020204020204" pitchFamily="34" charset="-122"/>
                    <a:sym typeface="宋体" panose="02010600030101010101" pitchFamily="2" charset="-122"/>
                  </a:rPr>
                  <a:t>“反向开票”个人所得税政策</a:t>
                </a:r>
                <a:endParaRPr lang="zh-CN" altLang="en-US" sz="2400" b="1" dirty="0">
                  <a:solidFill>
                    <a:srgbClr val="8497B0"/>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9" name="直接连接符 8"/>
              <p:cNvCxnSpPr/>
              <p:nvPr>
                <p:custDataLst>
                  <p:tags r:id="rId17"/>
                </p:custDataLst>
              </p:nvPr>
            </p:nvCxnSpPr>
            <p:spPr>
              <a:xfrm>
                <a:off x="7381" y="5887"/>
                <a:ext cx="6370" cy="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组合 40"/>
            <p:cNvGrpSpPr/>
            <p:nvPr>
              <p:custDataLst>
                <p:tags r:id="rId18"/>
              </p:custDataLst>
            </p:nvPr>
          </p:nvGrpSpPr>
          <p:grpSpPr>
            <a:xfrm>
              <a:off x="3304207" y="3981450"/>
              <a:ext cx="4707890" cy="879254"/>
              <a:chOff x="6316" y="5071"/>
              <a:chExt cx="7414" cy="1388"/>
            </a:xfrm>
          </p:grpSpPr>
          <p:grpSp>
            <p:nvGrpSpPr>
              <p:cNvPr id="42" name="组合 15"/>
              <p:cNvGrpSpPr/>
              <p:nvPr/>
            </p:nvGrpSpPr>
            <p:grpSpPr>
              <a:xfrm>
                <a:off x="6316" y="5071"/>
                <a:ext cx="829" cy="829"/>
                <a:chOff x="3995936" y="1495374"/>
                <a:chExt cx="720080" cy="720080"/>
              </a:xfrm>
            </p:grpSpPr>
            <p:sp>
              <p:nvSpPr>
                <p:cNvPr id="43" name="椭圆 42"/>
                <p:cNvSpPr/>
                <p:nvPr>
                  <p:custDataLst>
                    <p:tags r:id="rId19"/>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TextBox 15"/>
                <p:cNvSpPr txBox="1"/>
                <p:nvPr>
                  <p:custDataLst>
                    <p:tags r:id="rId20"/>
                  </p:custDataLst>
                </p:nvPr>
              </p:nvSpPr>
              <p:spPr>
                <a:xfrm>
                  <a:off x="4023348" y="1567957"/>
                  <a:ext cx="658361" cy="546478"/>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46" name="TextBox 48"/>
              <p:cNvSpPr txBox="1"/>
              <p:nvPr>
                <p:custDataLst>
                  <p:tags r:id="rId21"/>
                </p:custDataLst>
              </p:nvPr>
            </p:nvSpPr>
            <p:spPr>
              <a:xfrm>
                <a:off x="7398" y="5185"/>
                <a:ext cx="6332" cy="1274"/>
              </a:xfrm>
              <a:prstGeom prst="rect">
                <a:avLst/>
              </a:prstGeom>
              <a:noFill/>
              <a:ln w="15875">
                <a:noFill/>
              </a:ln>
            </p:spPr>
            <p:txBody>
              <a:bodyPr wrap="square" lIns="68580" tIns="34290" rIns="68580" bIns="34290" anchor="t" anchorCtr="0">
                <a:spAutoFit/>
              </a:bodyPr>
              <a:lstStyle/>
              <a:p>
                <a:r>
                  <a:rPr lang="zh-CN" altLang="en-US" sz="2400" b="1" dirty="0">
                    <a:latin typeface="微软雅黑" panose="020B0503020204020204" pitchFamily="34" charset="-122"/>
                    <a:ea typeface="微软雅黑" panose="020B0503020204020204" pitchFamily="34" charset="-122"/>
                  </a:rPr>
                  <a:t>报废产品出售者操作指引</a:t>
                </a:r>
                <a:endParaRPr lang="zh-CN" altLang="en-US" sz="2400" b="1" dirty="0">
                  <a:latin typeface="微软雅黑" panose="020B0503020204020204" pitchFamily="34" charset="-122"/>
                  <a:ea typeface="微软雅黑" panose="020B0503020204020204" pitchFamily="34" charset="-122"/>
                </a:endParaRPr>
              </a:p>
            </p:txBody>
          </p:sp>
        </p:grpSp>
        <p:sp>
          <p:nvSpPr>
            <p:cNvPr id="50" name="TextBox 15"/>
            <p:cNvSpPr txBox="1"/>
            <p:nvPr>
              <p:custDataLst>
                <p:tags r:id="rId22"/>
              </p:custDataLst>
            </p:nvPr>
          </p:nvSpPr>
          <p:spPr>
            <a:xfrm>
              <a:off x="3324521" y="4825871"/>
              <a:ext cx="481191" cy="398451"/>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灯片编号占位符 3"/>
          <p:cNvSpPr txBox="1"/>
          <p:nvPr/>
        </p:nvSpPr>
        <p:spPr>
          <a:xfrm>
            <a:off x="9448800" y="6492875"/>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                                                                       </a:t>
            </a:r>
            <a:fld id="{B18D3EC3-5D18-4493-A831-A92CD7BB431D}"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4027805"/>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a:off x="1053465" y="1899920"/>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TextBox 7"/>
          <p:cNvSpPr txBox="1"/>
          <p:nvPr/>
        </p:nvSpPr>
        <p:spPr>
          <a:xfrm>
            <a:off x="1060210" y="220694"/>
            <a:ext cx="56229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三、 </a:t>
            </a:r>
            <a:r>
              <a:rPr sz="2800" b="1" dirty="0">
                <a:latin typeface="微软雅黑" panose="020B0503020204020204" pitchFamily="34" charset="-122"/>
                <a:ea typeface="微软雅黑" panose="020B0503020204020204" pitchFamily="34" charset="-122"/>
              </a:rPr>
              <a:t>“反向开票”</a:t>
            </a:r>
            <a:r>
              <a:rPr lang="zh-CN" sz="2800" b="1" dirty="0">
                <a:latin typeface="微软雅黑" panose="020B0503020204020204" pitchFamily="34" charset="-122"/>
                <a:ea typeface="微软雅黑" panose="020B0503020204020204" pitchFamily="34" charset="-122"/>
              </a:rPr>
              <a:t>个人所得税政策</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8928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“反向开票”后，出售者缴纳个人所得税计算方式</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060450" y="1725295"/>
            <a:ext cx="10117455" cy="2143125"/>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预缴阶段</a:t>
            </a:r>
            <a:endParaRPr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just">
              <a:lnSpc>
                <a:spcPts val="4000"/>
              </a:lnSpc>
              <a:buFont typeface="Arial" panose="020B0604020202020204" pitchFamily="34" charset="0"/>
              <a:buNone/>
            </a:pPr>
            <a:r>
              <a:rPr lang="en-US"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根据《国家税务总局关于资源回收企业向自然人报废产品出售者“反向开票”有关事项的公告》（国家税务总局2024年第5号）：出售者通过“反向开票”销售报废产品，按照销售额的0.5%预缴经营所得个人所得税。</a:t>
            </a:r>
            <a:endPar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文本框 2"/>
          <p:cNvSpPr txBox="1"/>
          <p:nvPr/>
        </p:nvSpPr>
        <p:spPr>
          <a:xfrm>
            <a:off x="1060450" y="3846195"/>
            <a:ext cx="10117455" cy="1630045"/>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汇算清缴阶段</a:t>
            </a:r>
            <a:endPar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just">
              <a:lnSpc>
                <a:spcPts val="4000"/>
              </a:lnSpc>
              <a:buFont typeface="Arial" panose="020B0604020202020204" pitchFamily="34" charset="0"/>
              <a:buNone/>
            </a:pPr>
            <a:r>
              <a:rPr lang="en-US"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出售者在“反向开票”的次年3月31日前，应当自行向经营管理所在地主管税务机关办理经营所得汇算清缴，资源回收企业应当向出售者提供“反向开票”和已缴税款等信息。</a:t>
            </a:r>
            <a:endPar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1957705"/>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TextBox 7"/>
          <p:cNvSpPr txBox="1"/>
          <p:nvPr/>
        </p:nvSpPr>
        <p:spPr>
          <a:xfrm>
            <a:off x="1060210" y="220694"/>
            <a:ext cx="56229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三、 </a:t>
            </a:r>
            <a:r>
              <a:rPr sz="2800" b="1" dirty="0">
                <a:latin typeface="微软雅黑" panose="020B0503020204020204" pitchFamily="34" charset="-122"/>
                <a:ea typeface="微软雅黑" panose="020B0503020204020204" pitchFamily="34" charset="-122"/>
              </a:rPr>
              <a:t>“反向开票”</a:t>
            </a:r>
            <a:r>
              <a:rPr lang="zh-CN" sz="2800" b="1" dirty="0">
                <a:latin typeface="微软雅黑" panose="020B0503020204020204" pitchFamily="34" charset="-122"/>
                <a:ea typeface="微软雅黑" panose="020B0503020204020204" pitchFamily="34" charset="-122"/>
              </a:rPr>
              <a:t>个人所得税政策</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8928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“反向开票”后，出售者缴纳个人所得税计算方式</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3" name="文本框 2"/>
          <p:cNvSpPr txBox="1"/>
          <p:nvPr/>
        </p:nvSpPr>
        <p:spPr>
          <a:xfrm>
            <a:off x="1060450" y="1776095"/>
            <a:ext cx="10117455" cy="2143125"/>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汇算清缴阶段</a:t>
            </a:r>
            <a:endPar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just">
              <a:lnSpc>
                <a:spcPts val="4000"/>
              </a:lnSpc>
              <a:buFont typeface="Arial" panose="020B0604020202020204" pitchFamily="34" charset="0"/>
              <a:buNone/>
            </a:pPr>
            <a:r>
              <a:rPr lang="en-US"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①若能准确核算成本费用：以每一纳税年度的收入总额减除成本、费用以及损失后的余额，为应纳税所得额，乘以经营所得的适用税率，计算应纳税额，并在年度终了后3个月内自行办理汇算清缴，预缴税款多退少补。</a:t>
            </a:r>
            <a:endPar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11" name="表格 10"/>
          <p:cNvGraphicFramePr/>
          <p:nvPr/>
        </p:nvGraphicFramePr>
        <p:xfrm>
          <a:off x="1152525" y="4220210"/>
          <a:ext cx="9840595" cy="2069465"/>
        </p:xfrm>
        <a:graphic>
          <a:graphicData uri="http://schemas.openxmlformats.org/drawingml/2006/table">
            <a:tbl>
              <a:tblPr firstRow="1" bandRow="1">
                <a:tableStyleId>{5C22544A-7EE6-4342-B048-85BDC9FD1C3A}</a:tableStyleId>
              </a:tblPr>
              <a:tblGrid>
                <a:gridCol w="1504315"/>
                <a:gridCol w="5327650"/>
                <a:gridCol w="1504315"/>
                <a:gridCol w="1504315"/>
              </a:tblGrid>
              <a:tr h="534670">
                <a:tc>
                  <a:txBody>
                    <a:bodyPr/>
                    <a:p>
                      <a:pPr indent="0" algn="ctr">
                        <a:buNone/>
                      </a:pPr>
                      <a:r>
                        <a:rPr lang="zh-CN" sz="1400" b="0">
                          <a:solidFill>
                            <a:srgbClr val="000000"/>
                          </a:solidFill>
                          <a:latin typeface="+mn-ea"/>
                        </a:rPr>
                        <a:t>级数</a:t>
                      </a:r>
                      <a:endParaRPr lang="zh-CN"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7C9AB6">
                        <a:alpha val="38000"/>
                      </a:srgbClr>
                    </a:solidFill>
                  </a:tcPr>
                </a:tc>
                <a:tc>
                  <a:txBody>
                    <a:bodyPr/>
                    <a:p>
                      <a:pPr indent="0" algn="ctr">
                        <a:buNone/>
                      </a:pPr>
                      <a:r>
                        <a:rPr lang="zh-CN" sz="1400" b="0">
                          <a:solidFill>
                            <a:srgbClr val="000000"/>
                          </a:solidFill>
                          <a:latin typeface="+mn-ea"/>
                        </a:rPr>
                        <a:t>全年应纳税所得额</a:t>
                      </a:r>
                      <a:endParaRPr lang="zh-CN"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7C9AB6">
                        <a:alpha val="38000"/>
                      </a:srgbClr>
                    </a:solidFill>
                  </a:tcPr>
                </a:tc>
                <a:tc>
                  <a:txBody>
                    <a:bodyPr/>
                    <a:p>
                      <a:pPr indent="0" algn="ctr">
                        <a:buNone/>
                      </a:pPr>
                      <a:r>
                        <a:rPr lang="zh-CN" sz="1400" b="0">
                          <a:solidFill>
                            <a:srgbClr val="000000"/>
                          </a:solidFill>
                          <a:latin typeface="+mn-ea"/>
                        </a:rPr>
                        <a:t>税率</a:t>
                      </a:r>
                      <a:endParaRPr lang="zh-CN"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7C9AB6">
                        <a:alpha val="38000"/>
                      </a:srgbClr>
                    </a:solidFill>
                  </a:tcPr>
                </a:tc>
                <a:tc>
                  <a:txBody>
                    <a:bodyPr/>
                    <a:p>
                      <a:pPr indent="0" algn="ctr">
                        <a:buNone/>
                      </a:pPr>
                      <a:r>
                        <a:rPr lang="zh-CN" sz="1400" b="0">
                          <a:solidFill>
                            <a:srgbClr val="000000"/>
                          </a:solidFill>
                          <a:latin typeface="+mn-ea"/>
                        </a:rPr>
                        <a:t>速算扣除数</a:t>
                      </a:r>
                      <a:endParaRPr lang="zh-CN"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7C9AB6">
                        <a:alpha val="38000"/>
                      </a:srgbClr>
                    </a:solidFill>
                  </a:tcPr>
                </a:tc>
              </a:tr>
              <a:tr h="306705">
                <a:tc>
                  <a:txBody>
                    <a:bodyPr/>
                    <a:p>
                      <a:pPr indent="0" algn="ctr">
                        <a:buNone/>
                      </a:pPr>
                      <a:r>
                        <a:rPr lang="en-US" sz="1400" b="0">
                          <a:solidFill>
                            <a:srgbClr val="000000"/>
                          </a:solidFill>
                          <a:latin typeface="+mn-ea"/>
                        </a:rPr>
                        <a:t>1</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mn-ea"/>
                          <a:cs typeface="+mn-ea"/>
                        </a:rPr>
                        <a:t>不超过30000元的</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5%</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7340">
                <a:tc>
                  <a:txBody>
                    <a:bodyPr/>
                    <a:p>
                      <a:pPr indent="0" algn="ctr">
                        <a:buNone/>
                      </a:pPr>
                      <a:r>
                        <a:rPr lang="en-US" sz="1400" b="0">
                          <a:solidFill>
                            <a:srgbClr val="000000"/>
                          </a:solidFill>
                          <a:latin typeface="+mn-ea"/>
                        </a:rPr>
                        <a:t>2</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mn-ea"/>
                          <a:cs typeface="+mn-ea"/>
                        </a:rPr>
                        <a:t>超过30000元至90000元的部分</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10%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1500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6705">
                <a:tc>
                  <a:txBody>
                    <a:bodyPr/>
                    <a:p>
                      <a:pPr indent="0" algn="ctr">
                        <a:buNone/>
                      </a:pPr>
                      <a:r>
                        <a:rPr lang="en-US" sz="1400" b="0">
                          <a:solidFill>
                            <a:srgbClr val="000000"/>
                          </a:solidFill>
                          <a:latin typeface="+mn-ea"/>
                        </a:rPr>
                        <a:t>3</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mn-ea"/>
                          <a:cs typeface="+mn-ea"/>
                        </a:rPr>
                        <a:t>超过90000元至300000元的部分</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20%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10500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7340">
                <a:tc>
                  <a:txBody>
                    <a:bodyPr/>
                    <a:p>
                      <a:pPr indent="0" algn="ctr">
                        <a:buNone/>
                      </a:pPr>
                      <a:r>
                        <a:rPr lang="en-US" sz="1400" b="0">
                          <a:solidFill>
                            <a:srgbClr val="000000"/>
                          </a:solidFill>
                          <a:latin typeface="+mn-ea"/>
                        </a:rPr>
                        <a:t>4</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mn-ea"/>
                          <a:cs typeface="+mn-ea"/>
                        </a:rPr>
                        <a:t>超过300000元至500000元的部分</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30%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40500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6705">
                <a:tc>
                  <a:txBody>
                    <a:bodyPr/>
                    <a:p>
                      <a:pPr indent="0" algn="ctr">
                        <a:buNone/>
                      </a:pPr>
                      <a:r>
                        <a:rPr lang="en-US" sz="1400" b="0">
                          <a:solidFill>
                            <a:srgbClr val="000000"/>
                          </a:solidFill>
                          <a:latin typeface="+mn-ea"/>
                        </a:rPr>
                        <a:t>5</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mn-ea"/>
                          <a:cs typeface="+mn-ea"/>
                        </a:rPr>
                        <a:t>超过500000元的部分</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35%</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65500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4310380" y="3883660"/>
            <a:ext cx="4046855" cy="337185"/>
          </a:xfrm>
          <a:prstGeom prst="rect">
            <a:avLst/>
          </a:prstGeom>
          <a:noFill/>
        </p:spPr>
        <p:txBody>
          <a:bodyPr wrap="square" rtlCol="0">
            <a:spAutoFit/>
          </a:bodyPr>
          <a:p>
            <a:pPr algn="ctr"/>
            <a:r>
              <a:rPr lang="zh-CN" altLang="en-US" sz="1600" b="1">
                <a:latin typeface="+mn-ea"/>
              </a:rPr>
              <a:t>个人所得税税率表（经营所得适用）</a:t>
            </a:r>
            <a:endParaRPr lang="zh-CN" altLang="en-US" sz="1600" b="1">
              <a:latin typeface="+mn-ea"/>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1957705"/>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TextBox 7"/>
          <p:cNvSpPr txBox="1"/>
          <p:nvPr/>
        </p:nvSpPr>
        <p:spPr>
          <a:xfrm>
            <a:off x="1060210" y="220694"/>
            <a:ext cx="56229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三、 </a:t>
            </a:r>
            <a:r>
              <a:rPr sz="2800" b="1" dirty="0">
                <a:latin typeface="微软雅黑" panose="020B0503020204020204" pitchFamily="34" charset="-122"/>
                <a:ea typeface="微软雅黑" panose="020B0503020204020204" pitchFamily="34" charset="-122"/>
              </a:rPr>
              <a:t>“反向开票”</a:t>
            </a:r>
            <a:r>
              <a:rPr lang="zh-CN" sz="2800" b="1" dirty="0">
                <a:latin typeface="微软雅黑" panose="020B0503020204020204" pitchFamily="34" charset="-122"/>
                <a:ea typeface="微软雅黑" panose="020B0503020204020204" pitchFamily="34" charset="-122"/>
              </a:rPr>
              <a:t>个人所得税政策</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8928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“反向开票”后，出售者缴纳个人所得税计算方式</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3" name="文本框 2"/>
          <p:cNvSpPr txBox="1"/>
          <p:nvPr/>
        </p:nvSpPr>
        <p:spPr>
          <a:xfrm>
            <a:off x="1060450" y="1776095"/>
            <a:ext cx="10117455" cy="3681730"/>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汇算清缴阶段</a:t>
            </a:r>
            <a:endParaRPr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just">
              <a:lnSpc>
                <a:spcPts val="4000"/>
              </a:lnSpc>
              <a:buFont typeface="Arial" panose="020B0604020202020204" pitchFamily="34" charset="0"/>
              <a:buNone/>
            </a:pPr>
            <a:r>
              <a:rPr lang="en-US"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②若无法准确核算成本费用：对于“反向开票”年销售额不超过500万元(不含增值税)的出售者，在向经营管理所在地主管税务机关办理经营所得汇算清缴时，无法获取完整、准确成本费用资料，不能正确计算年应纳税所得额的，主管税务机关可以在一定时间内采用核定应税所得率方式征收，参照《财政部 国家税务总局关于印发〈关于个人独资企业和合伙企业投资者征收个人所得税的规定〉的通知》(财税〔2000〕91号)中的“商业”行业适用的应税所得率，从低确定(5%)。</a:t>
            </a:r>
            <a:endParaRPr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0" algn="just">
              <a:lnSpc>
                <a:spcPts val="4000"/>
              </a:lnSpc>
              <a:buFont typeface="Arial" panose="020B0604020202020204" pitchFamily="34" charset="0"/>
              <a:buNone/>
            </a:pPr>
            <a:r>
              <a:rPr lang="en-US" altLang="zh-CN" b="1">
                <a:latin typeface="+mn-ea"/>
                <a:sym typeface="+mn-ea"/>
              </a:rPr>
              <a:t>       </a:t>
            </a:r>
            <a:r>
              <a:rPr lang="zh-CN" altLang="en-US" b="1">
                <a:solidFill>
                  <a:srgbClr val="C00000"/>
                </a:solidFill>
                <a:latin typeface="+mn-ea"/>
                <a:sym typeface="+mn-ea"/>
              </a:rPr>
              <a:t>出售者应积极适应经营转型，逐步规范经营行为，完善成本费用核算。</a:t>
            </a:r>
            <a:endParaRPr lang="zh-CN" altLang="en-US" b="1" dirty="0">
              <a:solidFill>
                <a:srgbClr val="C00000"/>
              </a:solidFill>
              <a:latin typeface="+mn-ea"/>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1957070"/>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TextBox 7"/>
          <p:cNvSpPr txBox="1"/>
          <p:nvPr/>
        </p:nvSpPr>
        <p:spPr>
          <a:xfrm>
            <a:off x="1060210" y="220694"/>
            <a:ext cx="56229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三、 </a:t>
            </a:r>
            <a:r>
              <a:rPr sz="2800" b="1" dirty="0">
                <a:latin typeface="微软雅黑" panose="020B0503020204020204" pitchFamily="34" charset="-122"/>
                <a:ea typeface="微软雅黑" panose="020B0503020204020204" pitchFamily="34" charset="-122"/>
              </a:rPr>
              <a:t>“反向开票”</a:t>
            </a:r>
            <a:r>
              <a:rPr lang="zh-CN" sz="2800" b="1" dirty="0">
                <a:latin typeface="微软雅黑" panose="020B0503020204020204" pitchFamily="34" charset="-122"/>
                <a:ea typeface="微软雅黑" panose="020B0503020204020204" pitchFamily="34" charset="-122"/>
              </a:rPr>
              <a:t>个人所得税政策</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8928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“反向开票”后，出售者缴纳个人所得税计算方式</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3" name="文本框 2"/>
          <p:cNvSpPr txBox="1"/>
          <p:nvPr/>
        </p:nvSpPr>
        <p:spPr>
          <a:xfrm>
            <a:off x="1060450" y="1776095"/>
            <a:ext cx="10117455" cy="603885"/>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汇算清缴阶段</a:t>
            </a: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案例</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11" name="表格 10"/>
          <p:cNvGraphicFramePr/>
          <p:nvPr/>
        </p:nvGraphicFramePr>
        <p:xfrm>
          <a:off x="1266825" y="2664460"/>
          <a:ext cx="3850005" cy="1465580"/>
        </p:xfrm>
        <a:graphic>
          <a:graphicData uri="http://schemas.openxmlformats.org/drawingml/2006/table">
            <a:tbl>
              <a:tblPr firstRow="1" bandRow="1">
                <a:tableStyleId>{5C22544A-7EE6-4342-B048-85BDC9FD1C3A}</a:tableStyleId>
              </a:tblPr>
              <a:tblGrid>
                <a:gridCol w="3108960"/>
                <a:gridCol w="741045"/>
              </a:tblGrid>
              <a:tr h="617220">
                <a:tc>
                  <a:txBody>
                    <a:bodyPr/>
                    <a:p>
                      <a:pPr indent="0" algn="ctr">
                        <a:buNone/>
                      </a:pPr>
                      <a:r>
                        <a:rPr lang="zh-CN" sz="1400" b="0">
                          <a:solidFill>
                            <a:schemeClr val="tx1"/>
                          </a:solidFill>
                          <a:latin typeface="+mn-ea"/>
                          <a:cs typeface="+mn-ea"/>
                        </a:rPr>
                        <a:t>2024年“反向开票”金额</a:t>
                      </a:r>
                      <a:endParaRPr lang="zh-CN" sz="1400" b="0">
                        <a:solidFill>
                          <a:schemeClr val="tx1"/>
                        </a:solidFill>
                        <a:latin typeface="+mn-ea"/>
                        <a:cs typeface="+mn-ea"/>
                      </a:endParaRPr>
                    </a:p>
                    <a:p>
                      <a:pPr indent="0" algn="ctr">
                        <a:buNone/>
                      </a:pPr>
                      <a:r>
                        <a:rPr lang="zh-CN" sz="1400" b="0">
                          <a:solidFill>
                            <a:schemeClr val="tx1"/>
                          </a:solidFill>
                          <a:latin typeface="+mn-ea"/>
                          <a:cs typeface="+mn-ea"/>
                        </a:rPr>
                        <a:t>（不含增值税）</a:t>
                      </a:r>
                      <a:endParaRPr lang="zh-CN" altLang="en-US" sz="1400" b="0">
                        <a:solidFill>
                          <a:schemeClr val="tx1"/>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0">
                          <a:solidFill>
                            <a:srgbClr val="000000"/>
                          </a:solidFill>
                          <a:latin typeface="黑体" panose="02010600030101010101" charset="-122"/>
                          <a:ea typeface="黑体" panose="02010600030101010101" charset="-122"/>
                          <a:cs typeface="黑体" panose="02010600030101010101" charset="-122"/>
                        </a:rPr>
                        <a:t>3</a:t>
                      </a:r>
                      <a:r>
                        <a:rPr lang="zh-CN" sz="1400" b="0">
                          <a:solidFill>
                            <a:srgbClr val="000000"/>
                          </a:solidFill>
                          <a:latin typeface="黑体" panose="02010600030101010101" charset="-122"/>
                          <a:ea typeface="黑体" panose="02010600030101010101" charset="-122"/>
                          <a:cs typeface="黑体" panose="02010600030101010101" charset="-122"/>
                        </a:rPr>
                        <a:t>0万元</a:t>
                      </a:r>
                      <a:endParaRPr lang="zh-CN" altLang="en-US" sz="1400" b="0">
                        <a:solidFill>
                          <a:srgbClr val="000000"/>
                        </a:solidFill>
                        <a:latin typeface="黑体" panose="02010600030101010101" charset="-122"/>
                        <a:ea typeface="黑体" panose="02010600030101010101" charset="-122"/>
                        <a:cs typeface="黑体" panose="0201060003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48360">
                <a:tc>
                  <a:txBody>
                    <a:bodyPr/>
                    <a:p>
                      <a:pPr indent="0" algn="ctr">
                        <a:buNone/>
                      </a:pPr>
                      <a:r>
                        <a:rPr lang="zh-CN" sz="1400" b="0">
                          <a:solidFill>
                            <a:schemeClr val="tx1"/>
                          </a:solidFill>
                          <a:latin typeface="+mn-ea"/>
                          <a:cs typeface="+mn-ea"/>
                        </a:rPr>
                        <a:t>开票时由资源回收企业按照开票金额的0.5%代办并预缴的个人所得税金额</a:t>
                      </a:r>
                      <a:endParaRPr lang="zh-CN" altLang="en-US" sz="1400" b="0">
                        <a:solidFill>
                          <a:schemeClr val="tx1"/>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0">
                          <a:solidFill>
                            <a:srgbClr val="000000"/>
                          </a:solidFill>
                          <a:latin typeface="黑体" panose="02010600030101010101" charset="-122"/>
                          <a:ea typeface="黑体" panose="02010600030101010101" charset="-122"/>
                          <a:cs typeface="黑体" panose="02010600030101010101" charset="-122"/>
                        </a:rPr>
                        <a:t>1500</a:t>
                      </a:r>
                      <a:r>
                        <a:rPr lang="zh-CN" sz="1400" b="0">
                          <a:solidFill>
                            <a:srgbClr val="000000"/>
                          </a:solidFill>
                          <a:latin typeface="黑体" panose="02010600030101010101" charset="-122"/>
                          <a:ea typeface="黑体" panose="02010600030101010101" charset="-122"/>
                          <a:cs typeface="黑体" panose="02010600030101010101" charset="-122"/>
                        </a:rPr>
                        <a:t>元</a:t>
                      </a:r>
                      <a:endParaRPr lang="zh-CN" altLang="en-US" sz="1400" b="0">
                        <a:solidFill>
                          <a:srgbClr val="000000"/>
                        </a:solidFill>
                        <a:latin typeface="黑体" panose="02010600030101010101" charset="-122"/>
                        <a:ea typeface="黑体" panose="02010600030101010101" charset="-122"/>
                        <a:cs typeface="黑体" panose="0201060003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12" name="组合 11"/>
          <p:cNvGrpSpPr/>
          <p:nvPr/>
        </p:nvGrpSpPr>
        <p:grpSpPr>
          <a:xfrm>
            <a:off x="1247775" y="4269740"/>
            <a:ext cx="3888105" cy="1945640"/>
            <a:chOff x="2343" y="6720"/>
            <a:chExt cx="6123" cy="3064"/>
          </a:xfrm>
        </p:grpSpPr>
        <p:sp>
          <p:nvSpPr>
            <p:cNvPr id="14" name="文本框 13"/>
            <p:cNvSpPr txBox="1"/>
            <p:nvPr/>
          </p:nvSpPr>
          <p:spPr>
            <a:xfrm>
              <a:off x="2343" y="6871"/>
              <a:ext cx="6123" cy="2663"/>
            </a:xfrm>
            <a:prstGeom prst="rect">
              <a:avLst/>
            </a:prstGeom>
            <a:noFill/>
          </p:spPr>
          <p:txBody>
            <a:bodyPr wrap="square" rtlCol="0">
              <a:spAutoFit/>
            </a:bodyPr>
            <a:p>
              <a:pPr>
                <a:lnSpc>
                  <a:spcPct val="130000"/>
                </a:lnSpc>
                <a:spcBef>
                  <a:spcPts val="0"/>
                </a:spcBef>
                <a:spcAft>
                  <a:spcPts val="0"/>
                </a:spcAft>
              </a:pPr>
              <a:r>
                <a:rPr lang="zh-CN" altLang="en-US" sz="1600">
                  <a:solidFill>
                    <a:schemeClr val="tx1"/>
                  </a:solidFill>
                  <a:latin typeface="+mn-ea"/>
                  <a:cs typeface="+mn-ea"/>
                </a:rPr>
                <a:t>在</a:t>
              </a:r>
              <a:r>
                <a:rPr lang="en-US" altLang="zh-CN" sz="1600">
                  <a:solidFill>
                    <a:schemeClr val="tx1"/>
                  </a:solidFill>
                  <a:latin typeface="+mn-ea"/>
                  <a:cs typeface="+mn-ea"/>
                </a:rPr>
                <a:t>2025</a:t>
              </a:r>
              <a:r>
                <a:rPr lang="zh-CN" altLang="en-US" sz="1600">
                  <a:solidFill>
                    <a:schemeClr val="tx1"/>
                  </a:solidFill>
                  <a:latin typeface="+mn-ea"/>
                  <a:cs typeface="+mn-ea"/>
                </a:rPr>
                <a:t>年</a:t>
              </a:r>
              <a:r>
                <a:rPr lang="en-US" altLang="zh-CN" sz="1600">
                  <a:solidFill>
                    <a:schemeClr val="tx1"/>
                  </a:solidFill>
                  <a:latin typeface="+mn-ea"/>
                  <a:cs typeface="+mn-ea"/>
                </a:rPr>
                <a:t>3</a:t>
              </a:r>
              <a:r>
                <a:rPr lang="zh-CN" altLang="en-US" sz="1600">
                  <a:solidFill>
                    <a:schemeClr val="tx1"/>
                  </a:solidFill>
                  <a:latin typeface="+mn-ea"/>
                  <a:cs typeface="+mn-ea"/>
                </a:rPr>
                <a:t>月</a:t>
              </a:r>
              <a:r>
                <a:rPr lang="en-US" altLang="zh-CN" sz="1600">
                  <a:solidFill>
                    <a:schemeClr val="tx1"/>
                  </a:solidFill>
                  <a:latin typeface="+mn-ea"/>
                  <a:cs typeface="+mn-ea"/>
                </a:rPr>
                <a:t>31</a:t>
              </a:r>
              <a:r>
                <a:rPr lang="zh-CN" altLang="en-US" sz="1600">
                  <a:solidFill>
                    <a:schemeClr val="tx1"/>
                  </a:solidFill>
                  <a:latin typeface="+mn-ea"/>
                  <a:cs typeface="+mn-ea"/>
                </a:rPr>
                <a:t>日前办理经营所得汇算清缴时，由于该出售者未能获取完整准确的成本费用等纳税资料，不能正确计算应纳税所得额，主管税务机关对其参照</a:t>
              </a:r>
              <a:r>
                <a:rPr lang="en-US" altLang="zh-CN" sz="1600">
                  <a:solidFill>
                    <a:schemeClr val="tx1"/>
                  </a:solidFill>
                  <a:latin typeface="+mn-ea"/>
                  <a:cs typeface="+mn-ea"/>
                </a:rPr>
                <a:t>“</a:t>
              </a:r>
              <a:r>
                <a:rPr lang="zh-CN" altLang="en-US" sz="1600">
                  <a:solidFill>
                    <a:schemeClr val="tx1"/>
                  </a:solidFill>
                  <a:latin typeface="+mn-ea"/>
                  <a:cs typeface="+mn-ea"/>
                </a:rPr>
                <a:t>商业</a:t>
              </a:r>
              <a:r>
                <a:rPr lang="en-US" altLang="zh-CN" sz="1600">
                  <a:solidFill>
                    <a:schemeClr val="tx1"/>
                  </a:solidFill>
                  <a:latin typeface="+mn-ea"/>
                  <a:cs typeface="+mn-ea"/>
                </a:rPr>
                <a:t>”</a:t>
              </a:r>
              <a:r>
                <a:rPr lang="zh-CN" altLang="en-US" sz="1600">
                  <a:solidFill>
                    <a:schemeClr val="tx1"/>
                  </a:solidFill>
                  <a:latin typeface="+mn-ea"/>
                  <a:cs typeface="+mn-ea"/>
                </a:rPr>
                <a:t>行业</a:t>
              </a:r>
              <a:r>
                <a:rPr lang="en-US" altLang="zh-CN" sz="1600">
                  <a:solidFill>
                    <a:schemeClr val="tx1"/>
                  </a:solidFill>
                  <a:latin typeface="+mn-ea"/>
                  <a:cs typeface="+mn-ea"/>
                </a:rPr>
                <a:t>5%</a:t>
              </a:r>
              <a:r>
                <a:rPr lang="zh-CN" altLang="en-US" sz="1600">
                  <a:solidFill>
                    <a:schemeClr val="tx1"/>
                  </a:solidFill>
                  <a:latin typeface="+mn-ea"/>
                  <a:cs typeface="+mn-ea"/>
                </a:rPr>
                <a:t>的应税率进行核定征收。</a:t>
              </a:r>
              <a:endParaRPr lang="zh-CN" altLang="en-US" sz="1600">
                <a:solidFill>
                  <a:schemeClr val="tx1"/>
                </a:solidFill>
                <a:latin typeface="+mn-ea"/>
                <a:cs typeface="+mn-ea"/>
              </a:endParaRPr>
            </a:p>
          </p:txBody>
        </p:sp>
        <p:sp>
          <p:nvSpPr>
            <p:cNvPr id="15" name="矩形 14"/>
            <p:cNvSpPr/>
            <p:nvPr/>
          </p:nvSpPr>
          <p:spPr>
            <a:xfrm>
              <a:off x="2368" y="6720"/>
              <a:ext cx="6069" cy="3064"/>
            </a:xfrm>
            <a:prstGeom prst="rect">
              <a:avLst/>
            </a:prstGeom>
            <a:noFill/>
            <a:ln w="19050">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aphicFrame>
        <p:nvGraphicFramePr>
          <p:cNvPr id="16" name="表格 15"/>
          <p:cNvGraphicFramePr/>
          <p:nvPr/>
        </p:nvGraphicFramePr>
        <p:xfrm>
          <a:off x="5327015" y="2667000"/>
          <a:ext cx="6129655" cy="3548380"/>
        </p:xfrm>
        <a:graphic>
          <a:graphicData uri="http://schemas.openxmlformats.org/drawingml/2006/table">
            <a:tbl>
              <a:tblPr firstRow="1" bandRow="1">
                <a:tableStyleId>{5C22544A-7EE6-4342-B048-85BDC9FD1C3A}</a:tableStyleId>
              </a:tblPr>
              <a:tblGrid>
                <a:gridCol w="3153410"/>
                <a:gridCol w="2976245"/>
              </a:tblGrid>
              <a:tr h="887095">
                <a:tc>
                  <a:txBody>
                    <a:bodyPr/>
                    <a:p>
                      <a:pPr indent="0" algn="ctr">
                        <a:buNone/>
                      </a:pPr>
                      <a:r>
                        <a:rPr lang="zh-CN" sz="1600" b="0">
                          <a:solidFill>
                            <a:schemeClr val="tx1"/>
                          </a:solidFill>
                          <a:latin typeface="+mn-ea"/>
                        </a:rPr>
                        <a:t>全年经营所得应纳税所得额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cs typeface="+mn-ea"/>
                        </a:rPr>
                        <a:t>30×5%=1.5万元</a:t>
                      </a:r>
                      <a:endParaRPr lang="en-US"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适用经营所得的税率</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5%</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全年应纳税额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cs typeface="+mn-ea"/>
                        </a:rPr>
                        <a:t>1.5×5%=0.075万元=750元</a:t>
                      </a:r>
                      <a:endParaRPr lang="en-US"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应补（退）个人所得税税额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0">
                          <a:solidFill>
                            <a:srgbClr val="000000"/>
                          </a:solidFill>
                          <a:latin typeface="+mn-ea"/>
                          <a:cs typeface="+mn-ea"/>
                        </a:rPr>
                        <a:t>1500</a:t>
                      </a:r>
                      <a:r>
                        <a:rPr lang="zh-CN" sz="1400" b="0">
                          <a:solidFill>
                            <a:srgbClr val="000000"/>
                          </a:solidFill>
                          <a:latin typeface="+mn-ea"/>
                          <a:cs typeface="+mn-ea"/>
                        </a:rPr>
                        <a:t>（已预缴金额）-</a:t>
                      </a:r>
                      <a:r>
                        <a:rPr lang="en-US" altLang="zh-CN" sz="1400" b="0">
                          <a:solidFill>
                            <a:srgbClr val="000000"/>
                          </a:solidFill>
                          <a:latin typeface="+mn-ea"/>
                          <a:cs typeface="+mn-ea"/>
                        </a:rPr>
                        <a:t>75</a:t>
                      </a:r>
                      <a:r>
                        <a:rPr lang="zh-CN" sz="1400" b="0">
                          <a:solidFill>
                            <a:srgbClr val="000000"/>
                          </a:solidFill>
                          <a:latin typeface="+mn-ea"/>
                          <a:cs typeface="+mn-ea"/>
                        </a:rPr>
                        <a:t>0=</a:t>
                      </a:r>
                      <a:r>
                        <a:rPr lang="en-US" altLang="zh-CN" sz="1400" b="0">
                          <a:solidFill>
                            <a:srgbClr val="000000"/>
                          </a:solidFill>
                          <a:latin typeface="+mn-ea"/>
                          <a:cs typeface="+mn-ea"/>
                        </a:rPr>
                        <a:t>75</a:t>
                      </a:r>
                      <a:r>
                        <a:rPr lang="zh-CN" sz="1400" b="0">
                          <a:solidFill>
                            <a:srgbClr val="000000"/>
                          </a:solidFill>
                          <a:latin typeface="+mn-ea"/>
                          <a:cs typeface="+mn-ea"/>
                        </a:rPr>
                        <a:t>0元</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1957070"/>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TextBox 7"/>
          <p:cNvSpPr txBox="1"/>
          <p:nvPr/>
        </p:nvSpPr>
        <p:spPr>
          <a:xfrm>
            <a:off x="1060210" y="220694"/>
            <a:ext cx="56229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三、 </a:t>
            </a:r>
            <a:r>
              <a:rPr sz="2800" b="1" dirty="0">
                <a:latin typeface="微软雅黑" panose="020B0503020204020204" pitchFamily="34" charset="-122"/>
                <a:ea typeface="微软雅黑" panose="020B0503020204020204" pitchFamily="34" charset="-122"/>
              </a:rPr>
              <a:t>“反向开票”</a:t>
            </a:r>
            <a:r>
              <a:rPr lang="zh-CN" sz="2800" b="1" dirty="0">
                <a:latin typeface="微软雅黑" panose="020B0503020204020204" pitchFamily="34" charset="-122"/>
                <a:ea typeface="微软雅黑" panose="020B0503020204020204" pitchFamily="34" charset="-122"/>
              </a:rPr>
              <a:t>个人所得税政策</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8928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“反向开票”后，出售者缴纳个人所得税计算方式</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3" name="文本框 2"/>
          <p:cNvSpPr txBox="1"/>
          <p:nvPr/>
        </p:nvSpPr>
        <p:spPr>
          <a:xfrm>
            <a:off x="1060450" y="1776095"/>
            <a:ext cx="10117455" cy="603885"/>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汇算清缴阶段</a:t>
            </a: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案例</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12" name="组合 11"/>
          <p:cNvGrpSpPr/>
          <p:nvPr/>
        </p:nvGrpSpPr>
        <p:grpSpPr>
          <a:xfrm>
            <a:off x="1247775" y="4269740"/>
            <a:ext cx="3888105" cy="1957070"/>
            <a:chOff x="2343" y="6720"/>
            <a:chExt cx="6123" cy="3082"/>
          </a:xfrm>
        </p:grpSpPr>
        <p:sp>
          <p:nvSpPr>
            <p:cNvPr id="14" name="文本框 13"/>
            <p:cNvSpPr txBox="1"/>
            <p:nvPr/>
          </p:nvSpPr>
          <p:spPr>
            <a:xfrm>
              <a:off x="2343" y="6871"/>
              <a:ext cx="6123" cy="2931"/>
            </a:xfrm>
            <a:prstGeom prst="rect">
              <a:avLst/>
            </a:prstGeom>
            <a:noFill/>
          </p:spPr>
          <p:txBody>
            <a:bodyPr wrap="square" rtlCol="0">
              <a:spAutoFit/>
            </a:bodyPr>
            <a:p>
              <a:pPr>
                <a:lnSpc>
                  <a:spcPct val="120000"/>
                </a:lnSpc>
                <a:spcBef>
                  <a:spcPts val="0"/>
                </a:spcBef>
                <a:spcAft>
                  <a:spcPts val="0"/>
                </a:spcAft>
              </a:pPr>
              <a:r>
                <a:rPr sz="1600">
                  <a:solidFill>
                    <a:schemeClr val="tx1"/>
                  </a:solidFill>
                  <a:latin typeface="+mn-ea"/>
                  <a:cs typeface="+mn-ea"/>
                </a:rPr>
                <a:t>由于历史习惯原因，该出售者尚未建账、缺少完整准确的成本费用等纳税资料，不能正确计算应纳税所得额。在2025年3月31日前办理经营所得汇算清缴时，主管税务机关对其参照商业5%的应税所得率进行核定征收。</a:t>
              </a:r>
              <a:endParaRPr sz="1600">
                <a:solidFill>
                  <a:schemeClr val="tx1"/>
                </a:solidFill>
                <a:latin typeface="+mn-ea"/>
                <a:cs typeface="+mn-ea"/>
              </a:endParaRPr>
            </a:p>
          </p:txBody>
        </p:sp>
        <p:sp>
          <p:nvSpPr>
            <p:cNvPr id="15" name="矩形 14"/>
            <p:cNvSpPr/>
            <p:nvPr/>
          </p:nvSpPr>
          <p:spPr>
            <a:xfrm>
              <a:off x="2368" y="6720"/>
              <a:ext cx="6069" cy="3064"/>
            </a:xfrm>
            <a:prstGeom prst="rect">
              <a:avLst/>
            </a:prstGeom>
            <a:noFill/>
            <a:ln w="19050">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aphicFrame>
        <p:nvGraphicFramePr>
          <p:cNvPr id="2" name="表格 1"/>
          <p:cNvGraphicFramePr/>
          <p:nvPr/>
        </p:nvGraphicFramePr>
        <p:xfrm>
          <a:off x="1247775" y="2661920"/>
          <a:ext cx="3870325" cy="1465580"/>
        </p:xfrm>
        <a:graphic>
          <a:graphicData uri="http://schemas.openxmlformats.org/drawingml/2006/table">
            <a:tbl>
              <a:tblPr firstRow="1" bandRow="1">
                <a:tableStyleId>{5C22544A-7EE6-4342-B048-85BDC9FD1C3A}</a:tableStyleId>
              </a:tblPr>
              <a:tblGrid>
                <a:gridCol w="3124835"/>
                <a:gridCol w="745490"/>
              </a:tblGrid>
              <a:tr h="617220">
                <a:tc>
                  <a:txBody>
                    <a:bodyPr/>
                    <a:p>
                      <a:pPr indent="0" algn="ctr">
                        <a:buNone/>
                      </a:pPr>
                      <a:r>
                        <a:rPr lang="zh-CN" sz="1400" b="0">
                          <a:solidFill>
                            <a:schemeClr val="tx1"/>
                          </a:solidFill>
                          <a:latin typeface="+mn-ea"/>
                          <a:cs typeface="+mn-ea"/>
                        </a:rPr>
                        <a:t>2024年“反向开票”金额</a:t>
                      </a:r>
                      <a:endParaRPr lang="zh-CN" sz="1400" b="0">
                        <a:solidFill>
                          <a:schemeClr val="tx1"/>
                        </a:solidFill>
                        <a:latin typeface="+mn-ea"/>
                        <a:cs typeface="+mn-ea"/>
                      </a:endParaRPr>
                    </a:p>
                    <a:p>
                      <a:pPr indent="0" algn="ctr">
                        <a:buNone/>
                      </a:pPr>
                      <a:r>
                        <a:rPr lang="zh-CN" sz="1400" b="0">
                          <a:solidFill>
                            <a:schemeClr val="tx1"/>
                          </a:solidFill>
                          <a:latin typeface="+mn-ea"/>
                          <a:cs typeface="+mn-ea"/>
                        </a:rPr>
                        <a:t>（不含增值税）</a:t>
                      </a:r>
                      <a:endParaRPr lang="zh-CN" altLang="en-US" sz="1400" b="0">
                        <a:solidFill>
                          <a:schemeClr val="tx1"/>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黑体" panose="02010600030101010101" charset="-122"/>
                          <a:ea typeface="黑体" panose="02010600030101010101" charset="-122"/>
                          <a:cs typeface="黑体" panose="02010600030101010101" charset="-122"/>
                        </a:rPr>
                        <a:t>120万元</a:t>
                      </a:r>
                      <a:endParaRPr lang="zh-CN" altLang="en-US" sz="1400" b="0">
                        <a:solidFill>
                          <a:srgbClr val="000000"/>
                        </a:solidFill>
                        <a:latin typeface="黑体" panose="02010600030101010101" charset="-122"/>
                        <a:ea typeface="黑体" panose="02010600030101010101" charset="-122"/>
                        <a:cs typeface="黑体" panose="0201060003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48360">
                <a:tc>
                  <a:txBody>
                    <a:bodyPr/>
                    <a:p>
                      <a:pPr indent="0" algn="ctr">
                        <a:buNone/>
                      </a:pPr>
                      <a:r>
                        <a:rPr lang="zh-CN" sz="1400" b="0">
                          <a:solidFill>
                            <a:schemeClr val="tx1"/>
                          </a:solidFill>
                          <a:latin typeface="+mn-ea"/>
                          <a:cs typeface="+mn-ea"/>
                        </a:rPr>
                        <a:t>开票时由资源回收企业按照开票金额的0.5%代办并预缴的个人所得税金额</a:t>
                      </a:r>
                      <a:endParaRPr lang="zh-CN" altLang="en-US" sz="1400" b="0">
                        <a:solidFill>
                          <a:schemeClr val="tx1"/>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黑体" panose="02010600030101010101" charset="-122"/>
                          <a:ea typeface="黑体" panose="02010600030101010101" charset="-122"/>
                          <a:cs typeface="黑体" panose="02010600030101010101" charset="-122"/>
                        </a:rPr>
                        <a:t>6000元</a:t>
                      </a:r>
                      <a:endParaRPr lang="zh-CN" altLang="en-US" sz="1400" b="0">
                        <a:solidFill>
                          <a:srgbClr val="000000"/>
                        </a:solidFill>
                        <a:latin typeface="黑体" panose="02010600030101010101" charset="-122"/>
                        <a:ea typeface="黑体" panose="02010600030101010101" charset="-122"/>
                        <a:cs typeface="黑体" panose="0201060003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nvGraphicFramePr>
        <p:xfrm>
          <a:off x="5413375" y="2667000"/>
          <a:ext cx="6043295" cy="3548380"/>
        </p:xfrm>
        <a:graphic>
          <a:graphicData uri="http://schemas.openxmlformats.org/drawingml/2006/table">
            <a:tbl>
              <a:tblPr firstRow="1" bandRow="1">
                <a:tableStyleId>{5C22544A-7EE6-4342-B048-85BDC9FD1C3A}</a:tableStyleId>
              </a:tblPr>
              <a:tblGrid>
                <a:gridCol w="3019425"/>
                <a:gridCol w="3023870"/>
              </a:tblGrid>
              <a:tr h="887095">
                <a:tc>
                  <a:txBody>
                    <a:bodyPr/>
                    <a:p>
                      <a:pPr indent="0" algn="ctr">
                        <a:buNone/>
                      </a:pPr>
                      <a:r>
                        <a:rPr lang="zh-CN" sz="1600" b="0">
                          <a:solidFill>
                            <a:schemeClr val="tx1"/>
                          </a:solidFill>
                          <a:latin typeface="+mn-ea"/>
                        </a:rPr>
                        <a:t>全年经营所得应纳税所得额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cs typeface="+mn-ea"/>
                        </a:rPr>
                        <a:t>120×5%=6万元</a:t>
                      </a:r>
                      <a:endParaRPr lang="en-US"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适用经营所得的税率</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10%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全年应纳税额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cs typeface="+mn-ea"/>
                        </a:rPr>
                        <a:t>6×10%-0.15=0.45万元=4500元</a:t>
                      </a:r>
                      <a:endParaRPr lang="en-US"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应补（退）个人所得税税额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400" b="0">
                          <a:solidFill>
                            <a:srgbClr val="000000"/>
                          </a:solidFill>
                          <a:latin typeface="+mn-ea"/>
                          <a:cs typeface="+mn-ea"/>
                        </a:rPr>
                        <a:t>6000（已预缴金额）-4500=1500元</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3465" y="1957070"/>
            <a:ext cx="10399395" cy="402590"/>
          </a:xfrm>
          <a:prstGeom prst="rect">
            <a:avLst/>
          </a:prstGeom>
          <a:gradFill>
            <a:gsLst>
              <a:gs pos="12000">
                <a:srgbClr val="FAFAFA"/>
              </a:gs>
              <a:gs pos="100000">
                <a:srgbClr val="0070C0"/>
              </a:gs>
            </a:gsLst>
            <a:lin ang="108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TextBox 7"/>
          <p:cNvSpPr txBox="1"/>
          <p:nvPr/>
        </p:nvSpPr>
        <p:spPr>
          <a:xfrm>
            <a:off x="1060210" y="220694"/>
            <a:ext cx="56229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三、 </a:t>
            </a:r>
            <a:r>
              <a:rPr sz="2800" b="1" dirty="0">
                <a:latin typeface="微软雅黑" panose="020B0503020204020204" pitchFamily="34" charset="-122"/>
                <a:ea typeface="微软雅黑" panose="020B0503020204020204" pitchFamily="34" charset="-122"/>
              </a:rPr>
              <a:t>“反向开票”</a:t>
            </a:r>
            <a:r>
              <a:rPr lang="zh-CN" sz="2800" b="1" dirty="0">
                <a:latin typeface="微软雅黑" panose="020B0503020204020204" pitchFamily="34" charset="-122"/>
                <a:ea typeface="微软雅黑" panose="020B0503020204020204" pitchFamily="34" charset="-122"/>
              </a:rPr>
              <a:t>个人所得税政策</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8928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“反向开票”后，出售者缴纳个人所得税计算方式</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3" name="文本框 2"/>
          <p:cNvSpPr txBox="1"/>
          <p:nvPr/>
        </p:nvSpPr>
        <p:spPr>
          <a:xfrm>
            <a:off x="1060450" y="1776095"/>
            <a:ext cx="10117455" cy="603885"/>
          </a:xfrm>
          <a:prstGeom prst="rect">
            <a:avLst/>
          </a:prstGeom>
          <a:noFill/>
        </p:spPr>
        <p:txBody>
          <a:bodyPr wrap="square">
            <a:spAutoFit/>
          </a:bodyPr>
          <a:p>
            <a:pPr marL="285750" indent="-285750" algn="just">
              <a:lnSpc>
                <a:spcPts val="4000"/>
              </a:lnSpc>
              <a:buFont typeface="Arial" panose="020B0604020202020204" pitchFamily="34" charset="0"/>
              <a:buChar char="•"/>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汇算清缴阶段</a:t>
            </a:r>
            <a:r>
              <a:rPr 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案例</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12" name="组合 11"/>
          <p:cNvGrpSpPr/>
          <p:nvPr/>
        </p:nvGrpSpPr>
        <p:grpSpPr>
          <a:xfrm>
            <a:off x="1247775" y="4269740"/>
            <a:ext cx="3888105" cy="1945640"/>
            <a:chOff x="2343" y="6720"/>
            <a:chExt cx="6123" cy="3064"/>
          </a:xfrm>
        </p:grpSpPr>
        <p:sp>
          <p:nvSpPr>
            <p:cNvPr id="14" name="文本框 13"/>
            <p:cNvSpPr txBox="1"/>
            <p:nvPr/>
          </p:nvSpPr>
          <p:spPr>
            <a:xfrm>
              <a:off x="2343" y="6806"/>
              <a:ext cx="6123" cy="2931"/>
            </a:xfrm>
            <a:prstGeom prst="rect">
              <a:avLst/>
            </a:prstGeom>
            <a:noFill/>
          </p:spPr>
          <p:txBody>
            <a:bodyPr wrap="square" rtlCol="0">
              <a:spAutoFit/>
            </a:bodyPr>
            <a:p>
              <a:pPr>
                <a:lnSpc>
                  <a:spcPct val="120000"/>
                </a:lnSpc>
                <a:spcBef>
                  <a:spcPts val="0"/>
                </a:spcBef>
                <a:spcAft>
                  <a:spcPts val="0"/>
                </a:spcAft>
              </a:pPr>
              <a:r>
                <a:rPr sz="1600">
                  <a:solidFill>
                    <a:schemeClr val="tx1"/>
                  </a:solidFill>
                  <a:latin typeface="+mn-ea"/>
                  <a:cs typeface="+mn-ea"/>
                </a:rPr>
                <a:t>该出售者</a:t>
              </a:r>
              <a:r>
                <a:rPr lang="zh-CN" sz="1600">
                  <a:solidFill>
                    <a:schemeClr val="tx1"/>
                  </a:solidFill>
                  <a:latin typeface="+mn-ea"/>
                  <a:cs typeface="+mn-ea"/>
                </a:rPr>
                <a:t>正在按照规定积极</a:t>
              </a:r>
              <a:r>
                <a:rPr sz="1600">
                  <a:solidFill>
                    <a:schemeClr val="tx1"/>
                  </a:solidFill>
                  <a:latin typeface="+mn-ea"/>
                  <a:cs typeface="+mn-ea"/>
                </a:rPr>
                <a:t>建账、</a:t>
              </a:r>
              <a:r>
                <a:rPr lang="zh-CN" sz="1600">
                  <a:solidFill>
                    <a:schemeClr val="tx1"/>
                  </a:solidFill>
                  <a:latin typeface="+mn-ea"/>
                  <a:cs typeface="+mn-ea"/>
                </a:rPr>
                <a:t>但仍然</a:t>
              </a:r>
              <a:r>
                <a:rPr sz="1600">
                  <a:solidFill>
                    <a:schemeClr val="tx1"/>
                  </a:solidFill>
                  <a:latin typeface="+mn-ea"/>
                  <a:cs typeface="+mn-ea"/>
                </a:rPr>
                <a:t>缺少</a:t>
              </a:r>
              <a:r>
                <a:rPr lang="en-US" sz="1600">
                  <a:solidFill>
                    <a:schemeClr val="tx1"/>
                  </a:solidFill>
                  <a:latin typeface="+mn-ea"/>
                  <a:cs typeface="+mn-ea"/>
                </a:rPr>
                <a:t>2024</a:t>
              </a:r>
              <a:r>
                <a:rPr lang="zh-CN" altLang="en-US" sz="1600">
                  <a:solidFill>
                    <a:schemeClr val="tx1"/>
                  </a:solidFill>
                  <a:latin typeface="+mn-ea"/>
                  <a:cs typeface="+mn-ea"/>
                </a:rPr>
                <a:t>年度</a:t>
              </a:r>
              <a:r>
                <a:rPr sz="1600">
                  <a:solidFill>
                    <a:schemeClr val="tx1"/>
                  </a:solidFill>
                  <a:latin typeface="+mn-ea"/>
                  <a:cs typeface="+mn-ea"/>
                </a:rPr>
                <a:t>完整准确的成本费用等纳税资料，不能正确计算应纳税所得额。在2025年3月31日前办理经营所得汇算清缴时，主管税务机关对其参照商业5%的应税所得率进行核定征收。</a:t>
              </a:r>
              <a:endParaRPr sz="1600">
                <a:solidFill>
                  <a:schemeClr val="tx1"/>
                </a:solidFill>
                <a:latin typeface="+mn-ea"/>
                <a:cs typeface="+mn-ea"/>
              </a:endParaRPr>
            </a:p>
          </p:txBody>
        </p:sp>
        <p:sp>
          <p:nvSpPr>
            <p:cNvPr id="15" name="矩形 14"/>
            <p:cNvSpPr/>
            <p:nvPr/>
          </p:nvSpPr>
          <p:spPr>
            <a:xfrm>
              <a:off x="2368" y="6720"/>
              <a:ext cx="6069" cy="3064"/>
            </a:xfrm>
            <a:prstGeom prst="rect">
              <a:avLst/>
            </a:prstGeom>
            <a:noFill/>
            <a:ln w="19050">
              <a:solidFill>
                <a:srgbClr val="0070C0"/>
              </a:solidFill>
            </a:ln>
            <a:extLst>
              <a:ext uri="{909E8E84-426E-40DD-AFC4-6F175D3DCCD1}">
                <a14:hiddenFill xmlns:a14="http://schemas.microsoft.com/office/drawing/2010/main">
                  <a:solidFill>
                    <a:srgbClr val="0070C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aphicFrame>
        <p:nvGraphicFramePr>
          <p:cNvPr id="11" name="表格 10"/>
          <p:cNvGraphicFramePr/>
          <p:nvPr/>
        </p:nvGraphicFramePr>
        <p:xfrm>
          <a:off x="1247775" y="2661920"/>
          <a:ext cx="3870325" cy="1465580"/>
        </p:xfrm>
        <a:graphic>
          <a:graphicData uri="http://schemas.openxmlformats.org/drawingml/2006/table">
            <a:tbl>
              <a:tblPr firstRow="1" bandRow="1">
                <a:tableStyleId>{5C22544A-7EE6-4342-B048-85BDC9FD1C3A}</a:tableStyleId>
              </a:tblPr>
              <a:tblGrid>
                <a:gridCol w="3122930"/>
                <a:gridCol w="747395"/>
              </a:tblGrid>
              <a:tr h="617220">
                <a:tc>
                  <a:txBody>
                    <a:bodyPr/>
                    <a:p>
                      <a:pPr indent="0" algn="ctr">
                        <a:buNone/>
                      </a:pPr>
                      <a:r>
                        <a:rPr lang="zh-CN" sz="1400" b="0">
                          <a:solidFill>
                            <a:schemeClr val="tx1"/>
                          </a:solidFill>
                          <a:latin typeface="+mn-ea"/>
                          <a:cs typeface="+mn-ea"/>
                        </a:rPr>
                        <a:t>2024年“反向开票”金额</a:t>
                      </a:r>
                      <a:endParaRPr lang="zh-CN" sz="1400" b="0">
                        <a:solidFill>
                          <a:schemeClr val="tx1"/>
                        </a:solidFill>
                        <a:latin typeface="+mn-ea"/>
                        <a:cs typeface="+mn-ea"/>
                      </a:endParaRPr>
                    </a:p>
                    <a:p>
                      <a:pPr indent="0" algn="ctr">
                        <a:buNone/>
                      </a:pPr>
                      <a:r>
                        <a:rPr lang="zh-CN" sz="1400" b="0">
                          <a:solidFill>
                            <a:schemeClr val="tx1"/>
                          </a:solidFill>
                          <a:latin typeface="+mn-ea"/>
                          <a:cs typeface="+mn-ea"/>
                        </a:rPr>
                        <a:t>（不含增值税）</a:t>
                      </a:r>
                      <a:endParaRPr lang="zh-CN" altLang="en-US" sz="1400" b="0">
                        <a:solidFill>
                          <a:schemeClr val="tx1"/>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0">
                          <a:solidFill>
                            <a:srgbClr val="000000"/>
                          </a:solidFill>
                          <a:latin typeface="黑体" panose="02010600030101010101" charset="-122"/>
                          <a:ea typeface="黑体" panose="02010600030101010101" charset="-122"/>
                          <a:cs typeface="黑体" panose="02010600030101010101" charset="-122"/>
                        </a:rPr>
                        <a:t>490</a:t>
                      </a:r>
                      <a:r>
                        <a:rPr lang="zh-CN" sz="1400" b="0">
                          <a:solidFill>
                            <a:srgbClr val="000000"/>
                          </a:solidFill>
                          <a:latin typeface="黑体" panose="02010600030101010101" charset="-122"/>
                          <a:ea typeface="黑体" panose="02010600030101010101" charset="-122"/>
                          <a:cs typeface="黑体" panose="02010600030101010101" charset="-122"/>
                        </a:rPr>
                        <a:t>万元</a:t>
                      </a:r>
                      <a:endParaRPr lang="zh-CN" altLang="en-US" sz="1400" b="0">
                        <a:solidFill>
                          <a:srgbClr val="000000"/>
                        </a:solidFill>
                        <a:latin typeface="黑体" panose="02010600030101010101" charset="-122"/>
                        <a:ea typeface="黑体" panose="02010600030101010101" charset="-122"/>
                        <a:cs typeface="黑体" panose="0201060003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48360">
                <a:tc>
                  <a:txBody>
                    <a:bodyPr/>
                    <a:p>
                      <a:pPr indent="0" algn="ctr">
                        <a:buNone/>
                      </a:pPr>
                      <a:r>
                        <a:rPr lang="zh-CN" sz="1400" b="0">
                          <a:solidFill>
                            <a:schemeClr val="tx1"/>
                          </a:solidFill>
                          <a:latin typeface="+mn-ea"/>
                          <a:cs typeface="+mn-ea"/>
                        </a:rPr>
                        <a:t>开票时由资源回收企业按照开票金额的0.5%代办并预缴的个人所得税金额</a:t>
                      </a:r>
                      <a:endParaRPr lang="zh-CN" altLang="en-US" sz="1400" b="0">
                        <a:solidFill>
                          <a:schemeClr val="tx1"/>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0">
                          <a:solidFill>
                            <a:srgbClr val="000000"/>
                          </a:solidFill>
                          <a:latin typeface="黑体" panose="02010600030101010101" charset="-122"/>
                          <a:ea typeface="黑体" panose="02010600030101010101" charset="-122"/>
                          <a:cs typeface="黑体" panose="02010600030101010101" charset="-122"/>
                        </a:rPr>
                        <a:t>2.45</a:t>
                      </a:r>
                      <a:r>
                        <a:rPr lang="zh-CN" altLang="en-US" sz="1400" b="0">
                          <a:solidFill>
                            <a:srgbClr val="000000"/>
                          </a:solidFill>
                          <a:latin typeface="黑体" panose="02010600030101010101" charset="-122"/>
                          <a:ea typeface="黑体" panose="02010600030101010101" charset="-122"/>
                          <a:cs typeface="黑体" panose="02010600030101010101" charset="-122"/>
                        </a:rPr>
                        <a:t>万</a:t>
                      </a:r>
                      <a:r>
                        <a:rPr lang="zh-CN" sz="1400" b="0">
                          <a:solidFill>
                            <a:srgbClr val="000000"/>
                          </a:solidFill>
                          <a:latin typeface="黑体" panose="02010600030101010101" charset="-122"/>
                          <a:ea typeface="黑体" panose="02010600030101010101" charset="-122"/>
                          <a:cs typeface="黑体" panose="02010600030101010101" charset="-122"/>
                        </a:rPr>
                        <a:t>元</a:t>
                      </a:r>
                      <a:endParaRPr lang="zh-CN" altLang="en-US" sz="1400" b="0">
                        <a:solidFill>
                          <a:srgbClr val="000000"/>
                        </a:solidFill>
                        <a:latin typeface="黑体" panose="02010600030101010101" charset="-122"/>
                        <a:ea typeface="黑体" panose="02010600030101010101" charset="-122"/>
                        <a:cs typeface="黑体" panose="0201060003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16" name="表格 15"/>
          <p:cNvGraphicFramePr/>
          <p:nvPr/>
        </p:nvGraphicFramePr>
        <p:xfrm>
          <a:off x="5307965" y="2667000"/>
          <a:ext cx="6148705" cy="3548380"/>
        </p:xfrm>
        <a:graphic>
          <a:graphicData uri="http://schemas.openxmlformats.org/drawingml/2006/table">
            <a:tbl>
              <a:tblPr firstRow="1" bandRow="1">
                <a:tableStyleId>{5C22544A-7EE6-4342-B048-85BDC9FD1C3A}</a:tableStyleId>
              </a:tblPr>
              <a:tblGrid>
                <a:gridCol w="3164205"/>
                <a:gridCol w="2984500"/>
              </a:tblGrid>
              <a:tr h="887095">
                <a:tc>
                  <a:txBody>
                    <a:bodyPr/>
                    <a:p>
                      <a:pPr indent="0" algn="ctr">
                        <a:buNone/>
                      </a:pPr>
                      <a:r>
                        <a:rPr lang="zh-CN" sz="1600" b="0">
                          <a:solidFill>
                            <a:schemeClr val="tx1"/>
                          </a:solidFill>
                          <a:latin typeface="+mn-ea"/>
                        </a:rPr>
                        <a:t>全年经营所得应纳税所得额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cs typeface="+mn-ea"/>
                        </a:rPr>
                        <a:t>490×5%=24.5万元</a:t>
                      </a:r>
                      <a:endParaRPr lang="en-US"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适用经营所得的税率</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rPr>
                        <a:t>20%</a:t>
                      </a:r>
                      <a:endParaRPr lang="en-US" altLang="en-US" sz="1400" b="0">
                        <a:solidFill>
                          <a:srgbClr val="000000"/>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全年应纳税额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400" b="0">
                          <a:solidFill>
                            <a:srgbClr val="000000"/>
                          </a:solidFill>
                          <a:latin typeface="+mn-ea"/>
                          <a:cs typeface="+mn-ea"/>
                        </a:rPr>
                        <a:t>24.5×20%-1.05=3.85万元</a:t>
                      </a:r>
                      <a:endParaRPr lang="en-US"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7095">
                <a:tc>
                  <a:txBody>
                    <a:bodyPr/>
                    <a:p>
                      <a:pPr indent="0" algn="ctr">
                        <a:buNone/>
                      </a:pPr>
                      <a:r>
                        <a:rPr lang="zh-CN" sz="1600" b="0">
                          <a:solidFill>
                            <a:schemeClr val="tx1"/>
                          </a:solidFill>
                          <a:latin typeface="+mn-ea"/>
                        </a:rPr>
                        <a:t>应补（退）个人所得税税额</a:t>
                      </a:r>
                      <a:endParaRPr lang="zh-CN" altLang="en-US" sz="1600" b="0">
                        <a:solidFill>
                          <a:schemeClr val="tx1"/>
                        </a:solidFill>
                        <a:latin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zh-CN" sz="1400" b="0">
                          <a:solidFill>
                            <a:srgbClr val="000000"/>
                          </a:solidFill>
                          <a:latin typeface="+mn-ea"/>
                          <a:cs typeface="+mn-ea"/>
                        </a:rPr>
                        <a:t>3.85</a:t>
                      </a:r>
                      <a:r>
                        <a:rPr lang="zh-CN" sz="1400" b="0">
                          <a:solidFill>
                            <a:srgbClr val="000000"/>
                          </a:solidFill>
                          <a:latin typeface="+mn-ea"/>
                          <a:cs typeface="+mn-ea"/>
                        </a:rPr>
                        <a:t>（已预缴金额）-</a:t>
                      </a:r>
                      <a:r>
                        <a:rPr lang="en-US" altLang="zh-CN" sz="1400" b="0">
                          <a:solidFill>
                            <a:srgbClr val="000000"/>
                          </a:solidFill>
                          <a:latin typeface="+mn-ea"/>
                          <a:cs typeface="+mn-ea"/>
                        </a:rPr>
                        <a:t>2.45</a:t>
                      </a:r>
                      <a:r>
                        <a:rPr lang="zh-CN" sz="1400" b="0">
                          <a:solidFill>
                            <a:srgbClr val="000000"/>
                          </a:solidFill>
                          <a:latin typeface="+mn-ea"/>
                          <a:cs typeface="+mn-ea"/>
                        </a:rPr>
                        <a:t>=</a:t>
                      </a:r>
                      <a:r>
                        <a:rPr lang="en-US" altLang="zh-CN" sz="1400" b="0">
                          <a:solidFill>
                            <a:srgbClr val="000000"/>
                          </a:solidFill>
                          <a:latin typeface="+mn-ea"/>
                          <a:cs typeface="+mn-ea"/>
                        </a:rPr>
                        <a:t>1.4</a:t>
                      </a:r>
                      <a:r>
                        <a:rPr lang="zh-CN" altLang="en-US" sz="1400" b="0">
                          <a:solidFill>
                            <a:srgbClr val="000000"/>
                          </a:solidFill>
                          <a:latin typeface="+mn-ea"/>
                          <a:cs typeface="+mn-ea"/>
                        </a:rPr>
                        <a:t>万</a:t>
                      </a:r>
                      <a:r>
                        <a:rPr lang="zh-CN" sz="1400" b="0">
                          <a:solidFill>
                            <a:srgbClr val="000000"/>
                          </a:solidFill>
                          <a:latin typeface="+mn-ea"/>
                          <a:cs typeface="+mn-ea"/>
                        </a:rPr>
                        <a:t>元</a:t>
                      </a:r>
                      <a:endParaRPr lang="zh-CN" altLang="en-US" sz="1400" b="0">
                        <a:solidFill>
                          <a:srgbClr val="000000"/>
                        </a:solidFill>
                        <a:latin typeface="+mn-ea"/>
                        <a:cs typeface="+mn-ea"/>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userDrawn="1"/>
        </p:nvGrpSpPr>
        <p:grpSpPr bwMode="auto">
          <a:xfrm>
            <a:off x="1847575" y="1150145"/>
            <a:ext cx="390428"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5" name="直接连接符 4"/>
          <p:cNvCxnSpPr/>
          <p:nvPr userDrawn="1"/>
        </p:nvCxnSpPr>
        <p:spPr>
          <a:xfrm>
            <a:off x="1847575" y="1430778"/>
            <a:ext cx="856890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91995" y="548640"/>
            <a:ext cx="2378075" cy="922020"/>
          </a:xfrm>
          <a:prstGeom prst="rect">
            <a:avLst/>
          </a:prstGeom>
          <a:noFill/>
        </p:spPr>
        <p:txBody>
          <a:bodyPr wrap="square" rtlCol="0">
            <a:spAutoFit/>
            <a:scene3d>
              <a:camera prst="orthographicFront"/>
              <a:lightRig rig="threePt" dir="t"/>
            </a:scene3d>
          </a:bodyPr>
          <a:lstStyle>
            <a:defPPr>
              <a:defRPr lang="zh-CN"/>
            </a:defPPr>
            <a:lvl1pPr algn="r">
              <a:defRPr sz="4000"/>
            </a:lvl1pPr>
          </a:lstStyle>
          <a:p>
            <a:pPr algn="ctr"/>
            <a:r>
              <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rPr>
              <a:t>目录</a:t>
            </a:r>
            <a:endPar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endParaRPr>
          </a:p>
        </p:txBody>
      </p:sp>
      <p:grpSp>
        <p:nvGrpSpPr>
          <p:cNvPr id="2" name="组合 1"/>
          <p:cNvGrpSpPr/>
          <p:nvPr>
            <p:custDataLst>
              <p:tags r:id="rId1"/>
            </p:custDataLst>
          </p:nvPr>
        </p:nvGrpSpPr>
        <p:grpSpPr>
          <a:xfrm>
            <a:off x="3304207" y="1991176"/>
            <a:ext cx="4968975" cy="3619677"/>
            <a:chOff x="3304207" y="1604645"/>
            <a:chExt cx="4968975" cy="3619677"/>
          </a:xfrm>
        </p:grpSpPr>
        <p:grpSp>
          <p:nvGrpSpPr>
            <p:cNvPr id="3" name="组合 2"/>
            <p:cNvGrpSpPr/>
            <p:nvPr>
              <p:custDataLst>
                <p:tags r:id="rId2"/>
              </p:custDataLst>
            </p:nvPr>
          </p:nvGrpSpPr>
          <p:grpSpPr>
            <a:xfrm>
              <a:off x="3304207" y="1604645"/>
              <a:ext cx="3931628" cy="527050"/>
              <a:chOff x="6313" y="1328"/>
              <a:chExt cx="6192" cy="829"/>
            </a:xfrm>
          </p:grpSpPr>
          <p:grpSp>
            <p:nvGrpSpPr>
              <p:cNvPr id="10" name="组合 21"/>
              <p:cNvGrpSpPr/>
              <p:nvPr/>
            </p:nvGrpSpPr>
            <p:grpSpPr>
              <a:xfrm>
                <a:off x="6313" y="1328"/>
                <a:ext cx="829" cy="829"/>
                <a:chOff x="3995936" y="1495374"/>
                <a:chExt cx="720080" cy="720080"/>
              </a:xfrm>
            </p:grpSpPr>
            <p:sp>
              <p:nvSpPr>
                <p:cNvPr id="18" name="椭圆 17"/>
                <p:cNvSpPr/>
                <p:nvPr>
                  <p:custDataLst>
                    <p:tags r:id="rId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 name="TextBox 15"/>
                <p:cNvSpPr txBox="1"/>
                <p:nvPr>
                  <p:custDataLst>
                    <p:tags r:id="rId4"/>
                  </p:custDataLst>
                </p:nvPr>
              </p:nvSpPr>
              <p:spPr>
                <a:xfrm>
                  <a:off x="4023348" y="1567957"/>
                  <a:ext cx="658457" cy="544832"/>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2" name="TextBox 48"/>
              <p:cNvSpPr txBox="1"/>
              <p:nvPr>
                <p:custDataLst>
                  <p:tags r:id="rId5"/>
                </p:custDataLst>
              </p:nvPr>
            </p:nvSpPr>
            <p:spPr>
              <a:xfrm>
                <a:off x="7307" y="1469"/>
                <a:ext cx="5198" cy="688"/>
              </a:xfrm>
              <a:prstGeom prst="rect">
                <a:avLst/>
              </a:prstGeom>
              <a:noFill/>
              <a:ln w="15875">
                <a:noFill/>
              </a:ln>
            </p:spPr>
            <p:txBody>
              <a:bodyPr wrap="square" lIns="68580" tIns="34290" rIns="68580" bIns="34290" anchor="t" anchorCtr="0">
                <a:spAutoFit/>
              </a:bodyPr>
              <a:lstStyle/>
              <a:p>
                <a:pPr algn="l">
                  <a:buClrTx/>
                  <a:buSzTx/>
                  <a:buFontTx/>
                </a:pPr>
                <a:r>
                  <a:rPr lang="en-US" altLang="zh-CN"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反向开票</a:t>
                </a:r>
                <a:r>
                  <a:rPr lang="en-US" altLang="zh-CN"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概念解析</a:t>
                </a:r>
                <a:endPar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4" name="组合 23"/>
            <p:cNvGrpSpPr/>
            <p:nvPr>
              <p:custDataLst>
                <p:tags r:id="rId6"/>
              </p:custDataLst>
            </p:nvPr>
          </p:nvGrpSpPr>
          <p:grpSpPr>
            <a:xfrm>
              <a:off x="3304207" y="2096135"/>
              <a:ext cx="4871720" cy="828040"/>
              <a:chOff x="6313" y="2101"/>
              <a:chExt cx="7672" cy="1304"/>
            </a:xfrm>
          </p:grpSpPr>
          <p:grpSp>
            <p:nvGrpSpPr>
              <p:cNvPr id="25" name="组合 31"/>
              <p:cNvGrpSpPr/>
              <p:nvPr/>
            </p:nvGrpSpPr>
            <p:grpSpPr>
              <a:xfrm>
                <a:off x="6313" y="2576"/>
                <a:ext cx="829" cy="829"/>
                <a:chOff x="3995936" y="1495374"/>
                <a:chExt cx="720080" cy="720080"/>
              </a:xfrm>
            </p:grpSpPr>
            <p:sp>
              <p:nvSpPr>
                <p:cNvPr id="28" name="椭圆 27"/>
                <p:cNvSpPr/>
                <p:nvPr>
                  <p:custDataLst>
                    <p:tags r:id="rId7"/>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 name="TextBox 15"/>
                <p:cNvSpPr txBox="1"/>
                <p:nvPr>
                  <p:custDataLst>
                    <p:tags r:id="rId8"/>
                  </p:custDataLst>
                </p:nvPr>
              </p:nvSpPr>
              <p:spPr>
                <a:xfrm>
                  <a:off x="4023348" y="1567957"/>
                  <a:ext cx="658408" cy="544883"/>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custDataLst>
                  <p:tags r:id="rId9"/>
                </p:custDataLst>
              </p:nvPr>
            </p:nvCxnSpPr>
            <p:spPr>
              <a:xfrm>
                <a:off x="7358" y="3384"/>
                <a:ext cx="636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48"/>
              <p:cNvSpPr txBox="1"/>
              <p:nvPr>
                <p:custDataLst>
                  <p:tags r:id="rId10"/>
                </p:custDataLst>
              </p:nvPr>
            </p:nvSpPr>
            <p:spPr>
              <a:xfrm>
                <a:off x="7307" y="2756"/>
                <a:ext cx="6678" cy="260"/>
              </a:xfrm>
              <a:prstGeom prst="rect">
                <a:avLst/>
              </a:prstGeom>
              <a:noFill/>
              <a:ln w="15875">
                <a:noFill/>
              </a:ln>
            </p:spPr>
            <p:txBody>
              <a:bodyPr wrap="square" lIns="68580" tIns="34290" rIns="68580" bIns="34290" anchor="t" anchorCtr="0">
                <a:spAutoFit/>
              </a:bodyPr>
              <a:lstStyle/>
              <a:p>
                <a:pPr algn="l">
                  <a:buClrTx/>
                  <a:buSzTx/>
                  <a:buFontTx/>
                </a:pPr>
                <a:r>
                  <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rPr>
                  <a:t>“反向开票”相关事项解析</a:t>
                </a:r>
                <a:endPar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8" name="直接连接符 7"/>
              <p:cNvCxnSpPr/>
              <p:nvPr>
                <p:custDataLst>
                  <p:tags r:id="rId11"/>
                </p:custDataLst>
              </p:nvPr>
            </p:nvCxnSpPr>
            <p:spPr>
              <a:xfrm>
                <a:off x="7359" y="2101"/>
                <a:ext cx="636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12"/>
              </p:custDataLst>
            </p:nvPr>
          </p:nvGrpSpPr>
          <p:grpSpPr>
            <a:xfrm>
              <a:off x="3304207" y="3190240"/>
              <a:ext cx="4968975" cy="1284039"/>
              <a:chOff x="6293" y="3874"/>
              <a:chExt cx="7824" cy="2027"/>
            </a:xfrm>
          </p:grpSpPr>
          <p:grpSp>
            <p:nvGrpSpPr>
              <p:cNvPr id="34" name="组合 80"/>
              <p:cNvGrpSpPr/>
              <p:nvPr/>
            </p:nvGrpSpPr>
            <p:grpSpPr>
              <a:xfrm>
                <a:off x="6293" y="3874"/>
                <a:ext cx="829" cy="829"/>
                <a:chOff x="3995936" y="1495374"/>
                <a:chExt cx="720080" cy="720080"/>
              </a:xfrm>
            </p:grpSpPr>
            <p:sp>
              <p:nvSpPr>
                <p:cNvPr id="35" name="椭圆 34"/>
                <p:cNvSpPr/>
                <p:nvPr>
                  <p:custDataLst>
                    <p:tags r:id="rId1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7" name="TextBox 15"/>
                <p:cNvSpPr txBox="1"/>
                <p:nvPr>
                  <p:custDataLst>
                    <p:tags r:id="rId14"/>
                  </p:custDataLst>
                </p:nvPr>
              </p:nvSpPr>
              <p:spPr>
                <a:xfrm>
                  <a:off x="4023348" y="1567957"/>
                  <a:ext cx="658263" cy="546477"/>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custDataLst>
                  <p:tags r:id="rId15"/>
                </p:custDataLst>
              </p:nvPr>
            </p:nvCxnSpPr>
            <p:spPr>
              <a:xfrm>
                <a:off x="7381" y="4662"/>
                <a:ext cx="6370" cy="1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48"/>
              <p:cNvSpPr txBox="1"/>
              <p:nvPr>
                <p:custDataLst>
                  <p:tags r:id="rId16"/>
                </p:custDataLst>
              </p:nvPr>
            </p:nvSpPr>
            <p:spPr>
              <a:xfrm>
                <a:off x="7308" y="4013"/>
                <a:ext cx="6809" cy="406"/>
              </a:xfrm>
              <a:prstGeom prst="rect">
                <a:avLst/>
              </a:prstGeom>
              <a:noFill/>
              <a:ln w="15875">
                <a:noFill/>
              </a:ln>
            </p:spPr>
            <p:txBody>
              <a:bodyPr wrap="square" lIns="68580" tIns="34290" rIns="68580" bIns="34290" anchor="t" anchorCtr="0">
                <a:spAutoFit/>
              </a:bodyPr>
              <a:lstStyle/>
              <a:p>
                <a:r>
                  <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rPr>
                  <a:t>“反向开票”个人所得税政策</a:t>
                </a:r>
                <a:endPar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9" name="直接连接符 8"/>
              <p:cNvCxnSpPr/>
              <p:nvPr>
                <p:custDataLst>
                  <p:tags r:id="rId17"/>
                </p:custDataLst>
              </p:nvPr>
            </p:nvCxnSpPr>
            <p:spPr>
              <a:xfrm>
                <a:off x="7381" y="5887"/>
                <a:ext cx="6370" cy="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组合 40"/>
            <p:cNvGrpSpPr/>
            <p:nvPr>
              <p:custDataLst>
                <p:tags r:id="rId18"/>
              </p:custDataLst>
            </p:nvPr>
          </p:nvGrpSpPr>
          <p:grpSpPr>
            <a:xfrm>
              <a:off x="3304207" y="3981450"/>
              <a:ext cx="4707890" cy="879254"/>
              <a:chOff x="6316" y="5071"/>
              <a:chExt cx="7414" cy="1388"/>
            </a:xfrm>
          </p:grpSpPr>
          <p:grpSp>
            <p:nvGrpSpPr>
              <p:cNvPr id="42" name="组合 15"/>
              <p:cNvGrpSpPr/>
              <p:nvPr/>
            </p:nvGrpSpPr>
            <p:grpSpPr>
              <a:xfrm>
                <a:off x="6316" y="5071"/>
                <a:ext cx="829" cy="829"/>
                <a:chOff x="3995936" y="1495374"/>
                <a:chExt cx="720080" cy="720080"/>
              </a:xfrm>
            </p:grpSpPr>
            <p:sp>
              <p:nvSpPr>
                <p:cNvPr id="43" name="椭圆 42"/>
                <p:cNvSpPr/>
                <p:nvPr>
                  <p:custDataLst>
                    <p:tags r:id="rId19"/>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TextBox 15"/>
                <p:cNvSpPr txBox="1"/>
                <p:nvPr>
                  <p:custDataLst>
                    <p:tags r:id="rId20"/>
                  </p:custDataLst>
                </p:nvPr>
              </p:nvSpPr>
              <p:spPr>
                <a:xfrm>
                  <a:off x="4023348" y="1567957"/>
                  <a:ext cx="658361" cy="546478"/>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46" name="TextBox 48"/>
              <p:cNvSpPr txBox="1"/>
              <p:nvPr>
                <p:custDataLst>
                  <p:tags r:id="rId21"/>
                </p:custDataLst>
              </p:nvPr>
            </p:nvSpPr>
            <p:spPr>
              <a:xfrm>
                <a:off x="7398" y="5185"/>
                <a:ext cx="6332" cy="1274"/>
              </a:xfrm>
              <a:prstGeom prst="rect">
                <a:avLst/>
              </a:prstGeom>
              <a:noFill/>
              <a:ln w="15875">
                <a:noFill/>
              </a:ln>
            </p:spPr>
            <p:txBody>
              <a:bodyPr wrap="square" lIns="68580" tIns="34290" rIns="68580" bIns="34290" anchor="t" anchorCtr="0">
                <a:spAutoFit/>
              </a:bodyPr>
              <a:lstStyle/>
              <a:p>
                <a:r>
                  <a:rPr lang="zh-CN" altLang="en-US" sz="2400" b="1" dirty="0">
                    <a:solidFill>
                      <a:srgbClr val="8497B0"/>
                    </a:solidFill>
                    <a:latin typeface="微软雅黑" panose="020B0503020204020204" pitchFamily="34" charset="-122"/>
                    <a:ea typeface="微软雅黑" panose="020B0503020204020204" pitchFamily="34" charset="-122"/>
                  </a:rPr>
                  <a:t>报废产品出售者操作指引</a:t>
                </a:r>
                <a:endParaRPr lang="zh-CN" altLang="en-US" sz="2400" b="1" dirty="0">
                  <a:solidFill>
                    <a:srgbClr val="8497B0"/>
                  </a:solidFill>
                  <a:latin typeface="微软雅黑" panose="020B0503020204020204" pitchFamily="34" charset="-122"/>
                  <a:ea typeface="微软雅黑" panose="020B0503020204020204" pitchFamily="34" charset="-122"/>
                </a:endParaRPr>
              </a:p>
            </p:txBody>
          </p:sp>
        </p:grpSp>
        <p:sp>
          <p:nvSpPr>
            <p:cNvPr id="50" name="TextBox 15"/>
            <p:cNvSpPr txBox="1"/>
            <p:nvPr>
              <p:custDataLst>
                <p:tags r:id="rId22"/>
              </p:custDataLst>
            </p:nvPr>
          </p:nvSpPr>
          <p:spPr>
            <a:xfrm>
              <a:off x="3324521" y="4825871"/>
              <a:ext cx="481191" cy="398451"/>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灯片编号占位符 3"/>
          <p:cNvSpPr txBox="1"/>
          <p:nvPr/>
        </p:nvSpPr>
        <p:spPr>
          <a:xfrm>
            <a:off x="9448800" y="6492875"/>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                                                                       </a:t>
            </a:r>
            <a:fld id="{B18D3EC3-5D18-4493-A831-A92CD7BB431D}"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121410" y="2609215"/>
            <a:ext cx="9952355" cy="2399665"/>
          </a:xfrm>
          <a:prstGeom prst="rect">
            <a:avLst/>
          </a:prstGeom>
          <a:noFill/>
        </p:spPr>
        <p:txBody>
          <a:bodyPr wrap="square">
            <a:spAutoFit/>
          </a:bodyPr>
          <a:p>
            <a:pPr algn="just" fontAlgn="auto">
              <a:lnSpc>
                <a:spcPts val="6000"/>
              </a:lnSpc>
            </a:pPr>
            <a:r>
              <a:rPr lang="zh-CN" altLang="en-US" sz="22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纳税人可通过自然人电子税务局WEB端远程办理申报，也可到全国任意一个税务大厅就近办理申报（仅限未申报过其他经营所得A表的纳税人，若申报过，只能到其他经营所得A表申报的主管税务机关办理申报）。</a:t>
            </a:r>
            <a:endPar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userDrawn="1"/>
        </p:nvGrpSpPr>
        <p:grpSpPr bwMode="auto">
          <a:xfrm>
            <a:off x="1847575" y="1150145"/>
            <a:ext cx="390428"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5" name="直接连接符 4"/>
          <p:cNvCxnSpPr/>
          <p:nvPr userDrawn="1"/>
        </p:nvCxnSpPr>
        <p:spPr>
          <a:xfrm>
            <a:off x="1847575" y="1430778"/>
            <a:ext cx="856890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91995" y="548640"/>
            <a:ext cx="2378075" cy="922020"/>
          </a:xfrm>
          <a:prstGeom prst="rect">
            <a:avLst/>
          </a:prstGeom>
          <a:noFill/>
        </p:spPr>
        <p:txBody>
          <a:bodyPr wrap="square" rtlCol="0">
            <a:spAutoFit/>
            <a:scene3d>
              <a:camera prst="orthographicFront"/>
              <a:lightRig rig="threePt" dir="t"/>
            </a:scene3d>
          </a:bodyPr>
          <a:lstStyle>
            <a:defPPr>
              <a:defRPr lang="zh-CN"/>
            </a:defPPr>
            <a:lvl1pPr algn="r">
              <a:defRPr sz="4000"/>
            </a:lvl1pPr>
          </a:lstStyle>
          <a:p>
            <a:pPr algn="ctr"/>
            <a:r>
              <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rPr>
              <a:t>目录</a:t>
            </a:r>
            <a:endPar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endParaRPr>
          </a:p>
        </p:txBody>
      </p:sp>
      <p:grpSp>
        <p:nvGrpSpPr>
          <p:cNvPr id="2" name="组合 1"/>
          <p:cNvGrpSpPr/>
          <p:nvPr>
            <p:custDataLst>
              <p:tags r:id="rId1"/>
            </p:custDataLst>
          </p:nvPr>
        </p:nvGrpSpPr>
        <p:grpSpPr>
          <a:xfrm>
            <a:off x="3304207" y="1991176"/>
            <a:ext cx="4968975" cy="3619677"/>
            <a:chOff x="3304207" y="1604645"/>
            <a:chExt cx="4968975" cy="3619677"/>
          </a:xfrm>
        </p:grpSpPr>
        <p:grpSp>
          <p:nvGrpSpPr>
            <p:cNvPr id="3" name="组合 2"/>
            <p:cNvGrpSpPr/>
            <p:nvPr>
              <p:custDataLst>
                <p:tags r:id="rId2"/>
              </p:custDataLst>
            </p:nvPr>
          </p:nvGrpSpPr>
          <p:grpSpPr>
            <a:xfrm>
              <a:off x="3304207" y="1604645"/>
              <a:ext cx="3931628" cy="527050"/>
              <a:chOff x="6313" y="1328"/>
              <a:chExt cx="6192" cy="829"/>
            </a:xfrm>
          </p:grpSpPr>
          <p:grpSp>
            <p:nvGrpSpPr>
              <p:cNvPr id="10" name="组合 21"/>
              <p:cNvGrpSpPr/>
              <p:nvPr/>
            </p:nvGrpSpPr>
            <p:grpSpPr>
              <a:xfrm>
                <a:off x="6313" y="1328"/>
                <a:ext cx="829" cy="829"/>
                <a:chOff x="3995936" y="1495374"/>
                <a:chExt cx="720080" cy="720080"/>
              </a:xfrm>
            </p:grpSpPr>
            <p:sp>
              <p:nvSpPr>
                <p:cNvPr id="18" name="椭圆 17"/>
                <p:cNvSpPr/>
                <p:nvPr>
                  <p:custDataLst>
                    <p:tags r:id="rId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 name="TextBox 15"/>
                <p:cNvSpPr txBox="1"/>
                <p:nvPr>
                  <p:custDataLst>
                    <p:tags r:id="rId4"/>
                  </p:custDataLst>
                </p:nvPr>
              </p:nvSpPr>
              <p:spPr>
                <a:xfrm>
                  <a:off x="4023348" y="1567957"/>
                  <a:ext cx="658457" cy="544832"/>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2" name="TextBox 48"/>
              <p:cNvSpPr txBox="1"/>
              <p:nvPr>
                <p:custDataLst>
                  <p:tags r:id="rId5"/>
                </p:custDataLst>
              </p:nvPr>
            </p:nvSpPr>
            <p:spPr>
              <a:xfrm>
                <a:off x="7307" y="1469"/>
                <a:ext cx="5198" cy="688"/>
              </a:xfrm>
              <a:prstGeom prst="rect">
                <a:avLst/>
              </a:prstGeom>
              <a:noFill/>
              <a:ln w="15875">
                <a:noFill/>
              </a:ln>
            </p:spPr>
            <p:txBody>
              <a:bodyPr wrap="square" lIns="68580" tIns="34290" rIns="68580" bIns="34290" anchor="t" anchorCtr="0">
                <a:spAutoFit/>
              </a:bodyPr>
              <a:lstStyle/>
              <a:p>
                <a:pPr algn="l">
                  <a:buClrTx/>
                  <a:buSzTx/>
                  <a:buFontTx/>
                </a:pPr>
                <a:r>
                  <a:rPr lang="en-US" altLang="zh-CN" sz="2400" b="1" dirty="0">
                    <a:solidFill>
                      <a:schemeClr val="tx2">
                        <a:lumMod val="60000"/>
                        <a:lumOff val="40000"/>
                      </a:scheme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2">
                        <a:lumMod val="60000"/>
                        <a:lumOff val="40000"/>
                      </a:schemeClr>
                    </a:solidFill>
                    <a:latin typeface="微软雅黑" panose="020B0503020204020204" pitchFamily="34" charset="-122"/>
                    <a:ea typeface="微软雅黑" panose="020B0503020204020204" pitchFamily="34" charset="-122"/>
                    <a:sym typeface="宋体" panose="02010600030101010101" pitchFamily="2" charset="-122"/>
                  </a:rPr>
                  <a:t>反向开票</a:t>
                </a:r>
                <a:r>
                  <a:rPr lang="en-US" altLang="zh-CN" sz="2400" b="1" dirty="0">
                    <a:solidFill>
                      <a:schemeClr val="tx2">
                        <a:lumMod val="60000"/>
                        <a:lumOff val="40000"/>
                      </a:scheme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2">
                        <a:lumMod val="60000"/>
                        <a:lumOff val="40000"/>
                      </a:schemeClr>
                    </a:solidFill>
                    <a:latin typeface="微软雅黑" panose="020B0503020204020204" pitchFamily="34" charset="-122"/>
                    <a:ea typeface="微软雅黑" panose="020B0503020204020204" pitchFamily="34" charset="-122"/>
                    <a:sym typeface="宋体" panose="02010600030101010101" pitchFamily="2" charset="-122"/>
                  </a:rPr>
                  <a:t>概念解析</a:t>
                </a:r>
                <a:endParaRPr lang="zh-CN" altLang="en-US" sz="2400" b="1" dirty="0">
                  <a:solidFill>
                    <a:schemeClr val="tx2">
                      <a:lumMod val="60000"/>
                      <a:lumOff val="4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4" name="组合 23"/>
            <p:cNvGrpSpPr/>
            <p:nvPr>
              <p:custDataLst>
                <p:tags r:id="rId6"/>
              </p:custDataLst>
            </p:nvPr>
          </p:nvGrpSpPr>
          <p:grpSpPr>
            <a:xfrm>
              <a:off x="3304207" y="2096135"/>
              <a:ext cx="4871720" cy="828040"/>
              <a:chOff x="6313" y="2101"/>
              <a:chExt cx="7672" cy="1304"/>
            </a:xfrm>
          </p:grpSpPr>
          <p:grpSp>
            <p:nvGrpSpPr>
              <p:cNvPr id="25" name="组合 31"/>
              <p:cNvGrpSpPr/>
              <p:nvPr/>
            </p:nvGrpSpPr>
            <p:grpSpPr>
              <a:xfrm>
                <a:off x="6313" y="2576"/>
                <a:ext cx="829" cy="829"/>
                <a:chOff x="3995936" y="1495374"/>
                <a:chExt cx="720080" cy="720080"/>
              </a:xfrm>
            </p:grpSpPr>
            <p:sp>
              <p:nvSpPr>
                <p:cNvPr id="28" name="椭圆 27"/>
                <p:cNvSpPr/>
                <p:nvPr>
                  <p:custDataLst>
                    <p:tags r:id="rId7"/>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 name="TextBox 15"/>
                <p:cNvSpPr txBox="1"/>
                <p:nvPr>
                  <p:custDataLst>
                    <p:tags r:id="rId8"/>
                  </p:custDataLst>
                </p:nvPr>
              </p:nvSpPr>
              <p:spPr>
                <a:xfrm>
                  <a:off x="4023348" y="1567957"/>
                  <a:ext cx="658408" cy="544883"/>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custDataLst>
                  <p:tags r:id="rId9"/>
                </p:custDataLst>
              </p:nvPr>
            </p:nvCxnSpPr>
            <p:spPr>
              <a:xfrm>
                <a:off x="7358" y="3384"/>
                <a:ext cx="636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48"/>
              <p:cNvSpPr txBox="1"/>
              <p:nvPr>
                <p:custDataLst>
                  <p:tags r:id="rId10"/>
                </p:custDataLst>
              </p:nvPr>
            </p:nvSpPr>
            <p:spPr>
              <a:xfrm>
                <a:off x="7307" y="2756"/>
                <a:ext cx="6678" cy="260"/>
              </a:xfrm>
              <a:prstGeom prst="rect">
                <a:avLst/>
              </a:prstGeom>
              <a:noFill/>
              <a:ln w="15875">
                <a:noFill/>
              </a:ln>
            </p:spPr>
            <p:txBody>
              <a:bodyPr wrap="square" lIns="68580" tIns="34290" rIns="68580" bIns="34290" anchor="t" anchorCtr="0">
                <a:spAutoFit/>
              </a:bodyPr>
              <a:lstStyle/>
              <a:p>
                <a:pPr algn="l">
                  <a:buClrTx/>
                  <a:buSzTx/>
                  <a:buFontTx/>
                </a:pPr>
                <a:r>
                  <a:rPr lang="zh-CN" altLang="en-US" sz="2400" b="1" dirty="0">
                    <a:latin typeface="Arial" panose="020B0604020202020204" pitchFamily="34" charset="0"/>
                    <a:ea typeface="微软雅黑" panose="020B0503020204020204" pitchFamily="34" charset="-122"/>
                    <a:sym typeface="宋体" panose="02010600030101010101" pitchFamily="2" charset="-122"/>
                  </a:rPr>
                  <a:t>“反向开票”</a:t>
                </a:r>
                <a:r>
                  <a:rPr lang="zh-CN" altLang="en-US" sz="2400" b="1" dirty="0">
                    <a:latin typeface="Arial" panose="020B0604020202020204" pitchFamily="34" charset="0"/>
                    <a:ea typeface="微软雅黑" panose="020B0503020204020204" pitchFamily="34" charset="-122"/>
                    <a:sym typeface="宋体" panose="02010600030101010101" pitchFamily="2" charset="-122"/>
                  </a:rPr>
                  <a:t>相关事项解析</a:t>
                </a:r>
                <a:endParaRPr lang="zh-CN" altLang="en-US" sz="2400" b="1" dirty="0">
                  <a:latin typeface="Arial" panose="020B0604020202020204" pitchFamily="34" charset="0"/>
                  <a:ea typeface="微软雅黑" panose="020B0503020204020204" pitchFamily="34" charset="-122"/>
                  <a:sym typeface="宋体" panose="02010600030101010101" pitchFamily="2" charset="-122"/>
                </a:endParaRPr>
              </a:p>
            </p:txBody>
          </p:sp>
          <p:cxnSp>
            <p:nvCxnSpPr>
              <p:cNvPr id="8" name="直接连接符 7"/>
              <p:cNvCxnSpPr/>
              <p:nvPr>
                <p:custDataLst>
                  <p:tags r:id="rId11"/>
                </p:custDataLst>
              </p:nvPr>
            </p:nvCxnSpPr>
            <p:spPr>
              <a:xfrm>
                <a:off x="7359" y="2101"/>
                <a:ext cx="636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12"/>
              </p:custDataLst>
            </p:nvPr>
          </p:nvGrpSpPr>
          <p:grpSpPr>
            <a:xfrm>
              <a:off x="3304207" y="3190240"/>
              <a:ext cx="4968975" cy="1284039"/>
              <a:chOff x="6293" y="3874"/>
              <a:chExt cx="7824" cy="2027"/>
            </a:xfrm>
          </p:grpSpPr>
          <p:grpSp>
            <p:nvGrpSpPr>
              <p:cNvPr id="34" name="组合 80"/>
              <p:cNvGrpSpPr/>
              <p:nvPr/>
            </p:nvGrpSpPr>
            <p:grpSpPr>
              <a:xfrm>
                <a:off x="6293" y="3874"/>
                <a:ext cx="829" cy="829"/>
                <a:chOff x="3995936" y="1495374"/>
                <a:chExt cx="720080" cy="720080"/>
              </a:xfrm>
            </p:grpSpPr>
            <p:sp>
              <p:nvSpPr>
                <p:cNvPr id="35" name="椭圆 34"/>
                <p:cNvSpPr/>
                <p:nvPr>
                  <p:custDataLst>
                    <p:tags r:id="rId1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7" name="TextBox 15"/>
                <p:cNvSpPr txBox="1"/>
                <p:nvPr>
                  <p:custDataLst>
                    <p:tags r:id="rId14"/>
                  </p:custDataLst>
                </p:nvPr>
              </p:nvSpPr>
              <p:spPr>
                <a:xfrm>
                  <a:off x="4023348" y="1567957"/>
                  <a:ext cx="658263" cy="546477"/>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custDataLst>
                  <p:tags r:id="rId15"/>
                </p:custDataLst>
              </p:nvPr>
            </p:nvCxnSpPr>
            <p:spPr>
              <a:xfrm>
                <a:off x="7381" y="4662"/>
                <a:ext cx="6370" cy="1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48"/>
              <p:cNvSpPr txBox="1"/>
              <p:nvPr>
                <p:custDataLst>
                  <p:tags r:id="rId16"/>
                </p:custDataLst>
              </p:nvPr>
            </p:nvSpPr>
            <p:spPr>
              <a:xfrm>
                <a:off x="7308" y="4013"/>
                <a:ext cx="6809" cy="406"/>
              </a:xfrm>
              <a:prstGeom prst="rect">
                <a:avLst/>
              </a:prstGeom>
              <a:noFill/>
              <a:ln w="15875">
                <a:noFill/>
              </a:ln>
            </p:spPr>
            <p:txBody>
              <a:bodyPr wrap="square" lIns="68580" tIns="34290" rIns="68580" bIns="34290" anchor="t" anchorCtr="0">
                <a:spAutoFit/>
              </a:bodyPr>
              <a:lstStyle/>
              <a:p>
                <a:r>
                  <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rPr>
                  <a:t>“反向开票”个人所得税政策</a:t>
                </a:r>
                <a:endPar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9" name="直接连接符 8"/>
              <p:cNvCxnSpPr/>
              <p:nvPr>
                <p:custDataLst>
                  <p:tags r:id="rId17"/>
                </p:custDataLst>
              </p:nvPr>
            </p:nvCxnSpPr>
            <p:spPr>
              <a:xfrm>
                <a:off x="7381" y="5887"/>
                <a:ext cx="6370" cy="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组合 40"/>
            <p:cNvGrpSpPr/>
            <p:nvPr>
              <p:custDataLst>
                <p:tags r:id="rId18"/>
              </p:custDataLst>
            </p:nvPr>
          </p:nvGrpSpPr>
          <p:grpSpPr>
            <a:xfrm>
              <a:off x="3304207" y="3981450"/>
              <a:ext cx="4707890" cy="879254"/>
              <a:chOff x="6316" y="5071"/>
              <a:chExt cx="7414" cy="1388"/>
            </a:xfrm>
          </p:grpSpPr>
          <p:grpSp>
            <p:nvGrpSpPr>
              <p:cNvPr id="42" name="组合 15"/>
              <p:cNvGrpSpPr/>
              <p:nvPr/>
            </p:nvGrpSpPr>
            <p:grpSpPr>
              <a:xfrm>
                <a:off x="6316" y="5071"/>
                <a:ext cx="829" cy="829"/>
                <a:chOff x="3995936" y="1495374"/>
                <a:chExt cx="720080" cy="720080"/>
              </a:xfrm>
            </p:grpSpPr>
            <p:sp>
              <p:nvSpPr>
                <p:cNvPr id="43" name="椭圆 42"/>
                <p:cNvSpPr/>
                <p:nvPr>
                  <p:custDataLst>
                    <p:tags r:id="rId19"/>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TextBox 15"/>
                <p:cNvSpPr txBox="1"/>
                <p:nvPr>
                  <p:custDataLst>
                    <p:tags r:id="rId20"/>
                  </p:custDataLst>
                </p:nvPr>
              </p:nvSpPr>
              <p:spPr>
                <a:xfrm>
                  <a:off x="4023348" y="1567957"/>
                  <a:ext cx="658361" cy="546478"/>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46" name="TextBox 48"/>
              <p:cNvSpPr txBox="1"/>
              <p:nvPr>
                <p:custDataLst>
                  <p:tags r:id="rId21"/>
                </p:custDataLst>
              </p:nvPr>
            </p:nvSpPr>
            <p:spPr>
              <a:xfrm>
                <a:off x="7398" y="5185"/>
                <a:ext cx="6332" cy="1274"/>
              </a:xfrm>
              <a:prstGeom prst="rect">
                <a:avLst/>
              </a:prstGeom>
              <a:noFill/>
              <a:ln w="15875">
                <a:noFill/>
              </a:ln>
            </p:spPr>
            <p:txBody>
              <a:bodyPr wrap="square" lIns="68580" tIns="34290" rIns="68580" bIns="34290" anchor="t" anchorCtr="0">
                <a:spAutoFit/>
              </a:bodyPr>
              <a:lstStyle/>
              <a:p>
                <a:r>
                  <a:rPr lang="zh-CN" altLang="en-US" sz="2400" b="1" dirty="0">
                    <a:latin typeface="微软雅黑" panose="020B0503020204020204" pitchFamily="34" charset="-122"/>
                    <a:ea typeface="微软雅黑" panose="020B0503020204020204" pitchFamily="34" charset="-122"/>
                  </a:rPr>
                  <a:t>报废产品出售者操作指引</a:t>
                </a:r>
                <a:endParaRPr lang="zh-CN" altLang="en-US" sz="2400" b="1" dirty="0">
                  <a:latin typeface="微软雅黑" panose="020B0503020204020204" pitchFamily="34" charset="-122"/>
                  <a:ea typeface="微软雅黑" panose="020B0503020204020204" pitchFamily="34" charset="-122"/>
                </a:endParaRPr>
              </a:p>
            </p:txBody>
          </p:sp>
        </p:grpSp>
        <p:sp>
          <p:nvSpPr>
            <p:cNvPr id="50" name="TextBox 15"/>
            <p:cNvSpPr txBox="1"/>
            <p:nvPr>
              <p:custDataLst>
                <p:tags r:id="rId22"/>
              </p:custDataLst>
            </p:nvPr>
          </p:nvSpPr>
          <p:spPr>
            <a:xfrm>
              <a:off x="3324521" y="4825871"/>
              <a:ext cx="481191" cy="398451"/>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灯片编号占位符 3"/>
          <p:cNvSpPr txBox="1"/>
          <p:nvPr/>
        </p:nvSpPr>
        <p:spPr>
          <a:xfrm>
            <a:off x="9448800" y="6492875"/>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                                                                       </a:t>
            </a:r>
            <a:fld id="{B18D3EC3-5D18-4493-A831-A92CD7BB431D}"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10129520" cy="316230"/>
            <a:chOff x="1765" y="3732"/>
            <a:chExt cx="15952" cy="498"/>
          </a:xfrm>
        </p:grpSpPr>
        <p:sp>
          <p:nvSpPr>
            <p:cNvPr id="12" name="矩形 11"/>
            <p:cNvSpPr/>
            <p:nvPr/>
          </p:nvSpPr>
          <p:spPr>
            <a:xfrm>
              <a:off x="3078" y="3732"/>
              <a:ext cx="14639"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矩形 8"/>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3" name="矩形 2"/>
          <p:cNvSpPr/>
          <p:nvPr/>
        </p:nvSpPr>
        <p:spPr>
          <a:xfrm>
            <a:off x="1069975" y="2171065"/>
            <a:ext cx="9333230" cy="1032510"/>
          </a:xfrm>
          <a:prstGeom prst="rect">
            <a:avLst/>
          </a:prstGeom>
        </p:spPr>
        <p:txBody>
          <a:bodyPr wrap="square">
            <a:spAutoFit/>
          </a:bodyPr>
          <a:p>
            <a:pPr lvl="0" indent="0" algn="just" fontAlgn="auto">
              <a:lnSpc>
                <a:spcPct val="170000"/>
              </a:lnSpc>
              <a:spcBef>
                <a:spcPts val="0"/>
              </a:spcBef>
              <a:spcAft>
                <a:spcPts val="0"/>
              </a:spcAft>
              <a:buClrTx/>
              <a:buSzTx/>
              <a:buFontTx/>
            </a:pPr>
            <a:r>
              <a:rPr lang="zh-CN" altLang="en-US" kern="0" dirty="0">
                <a:solidFill>
                  <a:schemeClr val="tx1"/>
                </a:solidFill>
                <a:latin typeface="+mn-ea"/>
                <a:cs typeface="+mn-ea"/>
                <a:sym typeface="+mn-ea"/>
              </a:rPr>
              <a:t>步骤1：进入“其他生产经营所得（B表）”功能</a:t>
            </a:r>
            <a:endParaRPr lang="zh-CN" altLang="en-US" kern="0" dirty="0">
              <a:solidFill>
                <a:schemeClr val="tx1"/>
              </a:solidFill>
              <a:latin typeface="+mn-ea"/>
              <a:cs typeface="+mn-ea"/>
              <a:sym typeface="+mn-ea"/>
            </a:endParaRPr>
          </a:p>
          <a:p>
            <a:pPr lvl="0" indent="0" algn="just" fontAlgn="auto">
              <a:lnSpc>
                <a:spcPct val="170000"/>
              </a:lnSpc>
              <a:spcBef>
                <a:spcPts val="0"/>
              </a:spcBef>
              <a:spcAft>
                <a:spcPts val="0"/>
              </a:spcAft>
              <a:buClrTx/>
              <a:buSzTx/>
              <a:buFontTx/>
            </a:pPr>
            <a:r>
              <a:rPr lang="zh-CN" altLang="en-US" kern="0" dirty="0">
                <a:solidFill>
                  <a:schemeClr val="tx1"/>
                </a:solidFill>
                <a:latin typeface="+mn-ea"/>
                <a:cs typeface="+mn-ea"/>
                <a:sym typeface="+mn-ea"/>
              </a:rPr>
              <a:t>纳税人可通过导航功能菜单、税费申报功能区、搜索功能名称等方式进入申报流程。</a:t>
            </a:r>
            <a:endParaRPr lang="zh-CN" altLang="en-US" kern="0" dirty="0">
              <a:solidFill>
                <a:schemeClr val="tx1"/>
              </a:solidFill>
              <a:latin typeface="+mn-ea"/>
              <a:cs typeface="+mn-ea"/>
              <a:sym typeface="+mn-ea"/>
            </a:endParaRPr>
          </a:p>
        </p:txBody>
      </p:sp>
      <p:pic>
        <p:nvPicPr>
          <p:cNvPr id="7" name="图片 -2147482624" descr="图形用户界面, 文本, 应用程序, 电子邮件&#10;&#10;描述已自动生成"/>
          <p:cNvPicPr>
            <a:picLocks noChangeAspect="1"/>
          </p:cNvPicPr>
          <p:nvPr/>
        </p:nvPicPr>
        <p:blipFill>
          <a:blip r:embed="rId1"/>
          <a:stretch>
            <a:fillRect/>
          </a:stretch>
        </p:blipFill>
        <p:spPr>
          <a:xfrm>
            <a:off x="4491355" y="3396615"/>
            <a:ext cx="6758940" cy="2494915"/>
          </a:xfrm>
          <a:prstGeom prst="rect">
            <a:avLst/>
          </a:prstGeom>
          <a:noFill/>
          <a:ln w="9525">
            <a:noFill/>
          </a:ln>
        </p:spPr>
      </p:pic>
      <p:sp>
        <p:nvSpPr>
          <p:cNvPr id="5" name="矩形 4"/>
          <p:cNvSpPr/>
          <p:nvPr/>
        </p:nvSpPr>
        <p:spPr>
          <a:xfrm>
            <a:off x="1241425" y="3396615"/>
            <a:ext cx="3077210" cy="2453640"/>
          </a:xfrm>
          <a:prstGeom prst="rect">
            <a:avLst/>
          </a:prstGeom>
        </p:spPr>
        <p:txBody>
          <a:bodyPr wrap="square">
            <a:spAutoFit/>
          </a:bodyPr>
          <a:p>
            <a:pPr lvl="0" indent="0" algn="just" fontAlgn="auto">
              <a:lnSpc>
                <a:spcPct val="160000"/>
              </a:lnSpc>
              <a:spcBef>
                <a:spcPts val="0"/>
              </a:spcBef>
              <a:spcAft>
                <a:spcPts val="0"/>
              </a:spcAft>
              <a:buClrTx/>
              <a:buSzTx/>
              <a:buFontTx/>
            </a:pPr>
            <a:r>
              <a:rPr lang="zh-CN" altLang="en-US" sz="1600" b="1" kern="0" dirty="0">
                <a:solidFill>
                  <a:schemeClr val="tx1"/>
                </a:solidFill>
                <a:latin typeface="+mn-ea"/>
                <a:cs typeface="+mn-ea"/>
                <a:sym typeface="+mn-ea"/>
              </a:rPr>
              <a:t>注意，不存在“反向开票”收入的纳税人，需要先申报当年度的其他经营所得A表才可以申报其他经营所得B表；存在“反向开票”的纳税人，系统会自动跳过该监控规则。</a:t>
            </a:r>
            <a:endParaRPr lang="zh-CN" altLang="en-US" sz="1600" b="1" kern="0" dirty="0">
              <a:solidFill>
                <a:schemeClr val="tx1"/>
              </a:solidFill>
              <a:latin typeface="+mn-ea"/>
              <a:cs typeface="+mn-ea"/>
              <a:sym typeface="+mn-ea"/>
            </a:endParaRPr>
          </a:p>
        </p:txBody>
      </p:sp>
      <p:sp>
        <p:nvSpPr>
          <p:cNvPr id="2" name="矩形: 圆角 3"/>
          <p:cNvSpPr/>
          <p:nvPr/>
        </p:nvSpPr>
        <p:spPr>
          <a:xfrm flipH="1">
            <a:off x="1179195" y="3396615"/>
            <a:ext cx="3312160" cy="245364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1"/>
          <p:cNvSpPr txBox="1"/>
          <p:nvPr/>
        </p:nvSpPr>
        <p:spPr>
          <a:xfrm>
            <a:off x="1121410" y="1045210"/>
            <a:ext cx="10117455" cy="603885"/>
          </a:xfrm>
          <a:prstGeom prst="rect">
            <a:avLst/>
          </a:prstGeom>
          <a:noFill/>
        </p:spPr>
        <p:txBody>
          <a:bodyPr wrap="square">
            <a:spAutoFit/>
          </a:bodyPr>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10118725" cy="316230"/>
            <a:chOff x="1765" y="3732"/>
            <a:chExt cx="15935" cy="498"/>
          </a:xfrm>
        </p:grpSpPr>
        <p:sp>
          <p:nvSpPr>
            <p:cNvPr id="12" name="矩形 11"/>
            <p:cNvSpPr/>
            <p:nvPr/>
          </p:nvSpPr>
          <p:spPr>
            <a:xfrm>
              <a:off x="3078" y="3732"/>
              <a:ext cx="14622"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2" name="矩形 1"/>
          <p:cNvSpPr/>
          <p:nvPr/>
        </p:nvSpPr>
        <p:spPr>
          <a:xfrm>
            <a:off x="1069975" y="2218055"/>
            <a:ext cx="9984105" cy="92202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2</a:t>
            </a:r>
            <a:r>
              <a:rPr lang="zh-CN" altLang="en-US" kern="0" dirty="0">
                <a:solidFill>
                  <a:schemeClr val="tx1"/>
                </a:solidFill>
                <a:latin typeface="+mn-ea"/>
                <a:cs typeface="+mn-ea"/>
                <a:sym typeface="+mn-ea"/>
              </a:rPr>
              <a:t>：选择申报年度</a:t>
            </a:r>
            <a:endParaRPr lang="zh-CN" altLang="en-US" kern="0" dirty="0">
              <a:solidFill>
                <a:schemeClr val="tx1"/>
              </a:solidFill>
              <a:latin typeface="+mn-ea"/>
              <a:cs typeface="+mn-ea"/>
              <a:sym typeface="+mn-ea"/>
            </a:endParaRPr>
          </a:p>
          <a:p>
            <a:pPr lvl="0" indent="0" algn="just" fontAlgn="auto">
              <a:lnSpc>
                <a:spcPct val="150000"/>
              </a:lnSpc>
              <a:buClrTx/>
              <a:buSzTx/>
              <a:buFontTx/>
            </a:pPr>
            <a:endParaRPr lang="zh-CN" altLang="en-US" kern="0" dirty="0">
              <a:solidFill>
                <a:schemeClr val="tx1"/>
              </a:solidFill>
              <a:latin typeface="+mn-ea"/>
              <a:cs typeface="+mn-ea"/>
              <a:sym typeface="+mn-ea"/>
            </a:endParaRPr>
          </a:p>
        </p:txBody>
      </p:sp>
      <p:pic>
        <p:nvPicPr>
          <p:cNvPr id="9" name="图片 7"/>
          <p:cNvPicPr>
            <a:picLocks noChangeAspect="1"/>
          </p:cNvPicPr>
          <p:nvPr/>
        </p:nvPicPr>
        <p:blipFill>
          <a:blip r:embed="rId1"/>
          <a:stretch>
            <a:fillRect/>
          </a:stretch>
        </p:blipFill>
        <p:spPr>
          <a:xfrm>
            <a:off x="4041140" y="3048000"/>
            <a:ext cx="7012940" cy="2650490"/>
          </a:xfrm>
          <a:prstGeom prst="rect">
            <a:avLst/>
          </a:prstGeom>
          <a:noFill/>
          <a:ln w="9525">
            <a:noFill/>
          </a:ln>
        </p:spPr>
      </p:pic>
      <p:sp>
        <p:nvSpPr>
          <p:cNvPr id="10" name="矩形 9"/>
          <p:cNvSpPr/>
          <p:nvPr/>
        </p:nvSpPr>
        <p:spPr>
          <a:xfrm>
            <a:off x="1193165" y="3089275"/>
            <a:ext cx="2827655" cy="2181225"/>
          </a:xfrm>
          <a:prstGeom prst="rect">
            <a:avLst/>
          </a:prstGeom>
        </p:spPr>
        <p:txBody>
          <a:bodyPr wrap="square">
            <a:spAutoFit/>
          </a:bodyPr>
          <a:p>
            <a:pPr lvl="0" indent="0" algn="just" fontAlgn="auto">
              <a:lnSpc>
                <a:spcPct val="170000"/>
              </a:lnSpc>
              <a:spcBef>
                <a:spcPts val="0"/>
              </a:spcBef>
              <a:spcAft>
                <a:spcPts val="0"/>
              </a:spcAft>
              <a:buClrTx/>
              <a:buSzTx/>
              <a:buFontTx/>
            </a:pPr>
            <a:r>
              <a:rPr lang="zh-CN" altLang="en-US" sz="1600" b="1" kern="0" dirty="0">
                <a:solidFill>
                  <a:schemeClr val="tx1"/>
                </a:solidFill>
                <a:latin typeface="+mn-ea"/>
                <a:cs typeface="+mn-ea"/>
                <a:sym typeface="+mn-ea"/>
              </a:rPr>
              <a:t>进入此页面，纳税人需先选择对应的申报年度，选择为2024年及之后年度时，将适配本次所新增的反向开票数据归集等相关逻辑。</a:t>
            </a:r>
            <a:endParaRPr lang="zh-CN" altLang="en-US" sz="1600" b="1" kern="0" dirty="0">
              <a:solidFill>
                <a:schemeClr val="tx1"/>
              </a:solidFill>
              <a:latin typeface="+mn-ea"/>
              <a:cs typeface="+mn-ea"/>
              <a:sym typeface="+mn-ea"/>
            </a:endParaRPr>
          </a:p>
        </p:txBody>
      </p:sp>
      <p:sp>
        <p:nvSpPr>
          <p:cNvPr id="3" name="矩形: 圆角 3"/>
          <p:cNvSpPr/>
          <p:nvPr/>
        </p:nvSpPr>
        <p:spPr>
          <a:xfrm flipH="1">
            <a:off x="1179195" y="3048000"/>
            <a:ext cx="2948305" cy="2352675"/>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4954905" cy="316230"/>
            <a:chOff x="1765" y="3732"/>
            <a:chExt cx="7803" cy="498"/>
          </a:xfrm>
        </p:grpSpPr>
        <p:sp>
          <p:nvSpPr>
            <p:cNvPr id="12" name="矩形 11"/>
            <p:cNvSpPr/>
            <p:nvPr/>
          </p:nvSpPr>
          <p:spPr>
            <a:xfrm>
              <a:off x="3078" y="3732"/>
              <a:ext cx="649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矩形 8"/>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3" name="矩形 2"/>
          <p:cNvSpPr/>
          <p:nvPr/>
        </p:nvSpPr>
        <p:spPr>
          <a:xfrm>
            <a:off x="1079500" y="22123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3</a:t>
            </a:r>
            <a:r>
              <a:rPr lang="zh-CN" altLang="en-US" kern="0" dirty="0">
                <a:solidFill>
                  <a:schemeClr val="tx1"/>
                </a:solidFill>
                <a:latin typeface="+mn-ea"/>
                <a:cs typeface="+mn-ea"/>
                <a:sym typeface="+mn-ea"/>
              </a:rPr>
              <a:t>：录入基本信息</a:t>
            </a:r>
            <a:endParaRPr lang="zh-CN" altLang="en-US" kern="0" dirty="0">
              <a:solidFill>
                <a:schemeClr val="tx1"/>
              </a:solidFill>
              <a:latin typeface="+mn-ea"/>
              <a:cs typeface="+mn-ea"/>
              <a:sym typeface="+mn-ea"/>
            </a:endParaRPr>
          </a:p>
        </p:txBody>
      </p:sp>
      <p:sp>
        <p:nvSpPr>
          <p:cNvPr id="5" name="矩形 4"/>
          <p:cNvSpPr/>
          <p:nvPr/>
        </p:nvSpPr>
        <p:spPr>
          <a:xfrm>
            <a:off x="1222375" y="2891790"/>
            <a:ext cx="4153535" cy="2676525"/>
          </a:xfrm>
          <a:prstGeom prst="rect">
            <a:avLst/>
          </a:prstGeom>
        </p:spPr>
        <p:txBody>
          <a:bodyPr wrap="square">
            <a:spAutoFit/>
          </a:bodyPr>
          <a:p>
            <a:pPr lvl="0" indent="0" algn="just" fontAlgn="auto">
              <a:lnSpc>
                <a:spcPct val="150000"/>
              </a:lnSpc>
              <a:buClrTx/>
              <a:buSzTx/>
              <a:buFontTx/>
            </a:pPr>
            <a:r>
              <a:rPr lang="zh-CN" altLang="en-US" sz="1600" b="1" kern="0" dirty="0">
                <a:solidFill>
                  <a:schemeClr val="tx1"/>
                </a:solidFill>
                <a:latin typeface="+mn-ea"/>
                <a:cs typeface="+mn-ea"/>
                <a:sym typeface="+mn-ea"/>
              </a:rPr>
              <a:t>【经常居住地】</a:t>
            </a:r>
            <a:r>
              <a:rPr lang="zh-CN" altLang="en-US" sz="1600" kern="0" dirty="0">
                <a:solidFill>
                  <a:schemeClr val="tx1"/>
                </a:solidFill>
                <a:latin typeface="+mn-ea"/>
                <a:cs typeface="+mn-ea"/>
                <a:sym typeface="+mn-ea"/>
              </a:rPr>
              <a:t>：若纳税人申报过其他经营所得A表，该信息自动带出；若未申报过，则由纳税人自行填写。经常居住地的主管税务机关即为该纳税人申报的主管税务机关。</a:t>
            </a:r>
            <a:endParaRPr lang="zh-CN" altLang="en-US" sz="1600" kern="0" dirty="0">
              <a:solidFill>
                <a:schemeClr val="tx1"/>
              </a:solidFill>
              <a:latin typeface="+mn-ea"/>
              <a:cs typeface="+mn-ea"/>
              <a:sym typeface="+mn-ea"/>
            </a:endParaRPr>
          </a:p>
          <a:p>
            <a:pPr lvl="0" indent="0" algn="just" fontAlgn="auto">
              <a:lnSpc>
                <a:spcPct val="150000"/>
              </a:lnSpc>
              <a:buClrTx/>
              <a:buSzTx/>
              <a:buFontTx/>
            </a:pPr>
            <a:r>
              <a:rPr lang="zh-CN" altLang="en-US" sz="1600" b="1" kern="0" dirty="0">
                <a:solidFill>
                  <a:schemeClr val="tx1"/>
                </a:solidFill>
                <a:latin typeface="+mn-ea"/>
                <a:cs typeface="+mn-ea"/>
                <a:sym typeface="+mn-ea"/>
              </a:rPr>
              <a:t>【是否能够准确核算反向开票成本费用】</a:t>
            </a:r>
            <a:r>
              <a:rPr lang="zh-CN" altLang="en-US" sz="1600" kern="0" dirty="0">
                <a:solidFill>
                  <a:schemeClr val="tx1"/>
                </a:solidFill>
                <a:latin typeface="+mn-ea"/>
                <a:cs typeface="+mn-ea"/>
                <a:sym typeface="+mn-ea"/>
              </a:rPr>
              <a:t>：纳税人需自行选择，默认选择“我无法准确核算反向开票收入的成本费用”。</a:t>
            </a:r>
            <a:endParaRPr lang="zh-CN" altLang="en-US" sz="1600" kern="0" dirty="0">
              <a:solidFill>
                <a:schemeClr val="tx1"/>
              </a:solidFill>
              <a:latin typeface="+mn-ea"/>
              <a:cs typeface="+mn-ea"/>
              <a:sym typeface="+mn-ea"/>
            </a:endParaRPr>
          </a:p>
        </p:txBody>
      </p:sp>
      <p:pic>
        <p:nvPicPr>
          <p:cNvPr id="7" name="图片 8" descr="图形用户界面, 文本, 应用程序, 电子邮件&#10;&#10;描述已自动生成"/>
          <p:cNvPicPr>
            <a:picLocks noChangeAspect="1"/>
          </p:cNvPicPr>
          <p:nvPr/>
        </p:nvPicPr>
        <p:blipFill>
          <a:blip r:embed="rId1"/>
          <a:stretch>
            <a:fillRect/>
          </a:stretch>
        </p:blipFill>
        <p:spPr>
          <a:xfrm>
            <a:off x="5299710" y="1245235"/>
            <a:ext cx="6146800" cy="4946650"/>
          </a:xfrm>
          <a:prstGeom prst="rect">
            <a:avLst/>
          </a:prstGeom>
          <a:noFill/>
          <a:ln w="9525">
            <a:noFill/>
          </a:ln>
        </p:spPr>
      </p:pic>
      <p:sp>
        <p:nvSpPr>
          <p:cNvPr id="2" name="矩形: 圆角 3"/>
          <p:cNvSpPr/>
          <p:nvPr/>
        </p:nvSpPr>
        <p:spPr>
          <a:xfrm flipH="1">
            <a:off x="1179195" y="2853690"/>
            <a:ext cx="4238625" cy="2874645"/>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4954905" cy="316230"/>
            <a:chOff x="1765" y="3732"/>
            <a:chExt cx="7803" cy="498"/>
          </a:xfrm>
        </p:grpSpPr>
        <p:sp>
          <p:nvSpPr>
            <p:cNvPr id="12" name="矩形 11"/>
            <p:cNvSpPr/>
            <p:nvPr/>
          </p:nvSpPr>
          <p:spPr>
            <a:xfrm>
              <a:off x="3078" y="3732"/>
              <a:ext cx="649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2" name="矩形 1"/>
          <p:cNvSpPr/>
          <p:nvPr/>
        </p:nvSpPr>
        <p:spPr>
          <a:xfrm>
            <a:off x="1069975"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3</a:t>
            </a:r>
            <a:r>
              <a:rPr lang="zh-CN" altLang="en-US" kern="0" dirty="0">
                <a:solidFill>
                  <a:schemeClr val="tx1"/>
                </a:solidFill>
                <a:latin typeface="+mn-ea"/>
                <a:cs typeface="+mn-ea"/>
                <a:sym typeface="+mn-ea"/>
              </a:rPr>
              <a:t>：录入基本信息</a:t>
            </a:r>
            <a:endParaRPr lang="zh-CN" altLang="en-US" kern="0" dirty="0">
              <a:solidFill>
                <a:schemeClr val="tx1"/>
              </a:solidFill>
              <a:latin typeface="+mn-ea"/>
              <a:cs typeface="+mn-ea"/>
              <a:sym typeface="+mn-ea"/>
            </a:endParaRPr>
          </a:p>
        </p:txBody>
      </p:sp>
      <p:sp>
        <p:nvSpPr>
          <p:cNvPr id="9" name="矩形 8"/>
          <p:cNvSpPr/>
          <p:nvPr/>
        </p:nvSpPr>
        <p:spPr>
          <a:xfrm>
            <a:off x="1184275" y="3129915"/>
            <a:ext cx="4067175" cy="2676525"/>
          </a:xfrm>
          <a:prstGeom prst="rect">
            <a:avLst/>
          </a:prstGeom>
        </p:spPr>
        <p:txBody>
          <a:bodyPr wrap="square">
            <a:spAutoFit/>
          </a:bodyPr>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若纳税人选择“我无法准确核算反向开票收入的成本费用”，点击下一步时进行提示，向用户展示反向开票收入核定征收税款的相关应税信息。</a:t>
            </a:r>
            <a:endParaRPr lang="zh-CN" altLang="en-US" sz="1600" kern="0" dirty="0">
              <a:solidFill>
                <a:schemeClr val="tx1"/>
              </a:solidFill>
              <a:latin typeface="+mn-ea"/>
              <a:cs typeface="+mn-ea"/>
              <a:sym typeface="+mn-ea"/>
            </a:endParaRPr>
          </a:p>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纳税人如选择“我可以准确核算反向开票收入的成本费用”，则默认按照原申报规则办理业务。</a:t>
            </a:r>
            <a:endParaRPr lang="zh-CN" altLang="en-US" sz="1600" kern="0" dirty="0">
              <a:solidFill>
                <a:schemeClr val="tx1"/>
              </a:solidFill>
              <a:latin typeface="+mn-ea"/>
              <a:cs typeface="+mn-ea"/>
              <a:sym typeface="+mn-ea"/>
            </a:endParaRPr>
          </a:p>
        </p:txBody>
      </p:sp>
      <p:pic>
        <p:nvPicPr>
          <p:cNvPr id="10" name="图片 11"/>
          <p:cNvPicPr>
            <a:picLocks noChangeAspect="1"/>
          </p:cNvPicPr>
          <p:nvPr/>
        </p:nvPicPr>
        <p:blipFill>
          <a:blip r:embed="rId1"/>
          <a:stretch>
            <a:fillRect/>
          </a:stretch>
        </p:blipFill>
        <p:spPr>
          <a:xfrm>
            <a:off x="5300345" y="1292860"/>
            <a:ext cx="5851525" cy="4708525"/>
          </a:xfrm>
          <a:prstGeom prst="rect">
            <a:avLst/>
          </a:prstGeom>
          <a:noFill/>
          <a:ln w="9525">
            <a:noFill/>
          </a:ln>
        </p:spPr>
      </p:pic>
      <p:sp>
        <p:nvSpPr>
          <p:cNvPr id="3" name="矩形: 圆角 3"/>
          <p:cNvSpPr/>
          <p:nvPr/>
        </p:nvSpPr>
        <p:spPr>
          <a:xfrm flipH="1">
            <a:off x="1184275" y="3063240"/>
            <a:ext cx="4238625" cy="2938145"/>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4954905" cy="316230"/>
            <a:chOff x="1765" y="3732"/>
            <a:chExt cx="7803" cy="498"/>
          </a:xfrm>
        </p:grpSpPr>
        <p:sp>
          <p:nvSpPr>
            <p:cNvPr id="12" name="矩形 11"/>
            <p:cNvSpPr/>
            <p:nvPr/>
          </p:nvSpPr>
          <p:spPr>
            <a:xfrm>
              <a:off x="3078" y="3732"/>
              <a:ext cx="649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矩形 8"/>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3" name="矩形 2"/>
          <p:cNvSpPr/>
          <p:nvPr/>
        </p:nvSpPr>
        <p:spPr>
          <a:xfrm>
            <a:off x="1069975"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4</a:t>
            </a:r>
            <a:r>
              <a:rPr lang="zh-CN" altLang="en-US" kern="0" dirty="0">
                <a:solidFill>
                  <a:schemeClr val="tx1"/>
                </a:solidFill>
                <a:latin typeface="+mn-ea"/>
                <a:cs typeface="+mn-ea"/>
                <a:sym typeface="+mn-ea"/>
              </a:rPr>
              <a:t>：录入收入成本信息</a:t>
            </a:r>
            <a:endParaRPr lang="zh-CN" altLang="en-US" kern="0" dirty="0">
              <a:solidFill>
                <a:schemeClr val="tx1"/>
              </a:solidFill>
              <a:latin typeface="+mn-ea"/>
              <a:cs typeface="+mn-ea"/>
              <a:sym typeface="+mn-ea"/>
            </a:endParaRPr>
          </a:p>
        </p:txBody>
      </p:sp>
      <p:sp>
        <p:nvSpPr>
          <p:cNvPr id="5" name="矩形 4"/>
          <p:cNvSpPr/>
          <p:nvPr/>
        </p:nvSpPr>
        <p:spPr>
          <a:xfrm>
            <a:off x="1212850" y="3227070"/>
            <a:ext cx="3845560" cy="2306955"/>
          </a:xfrm>
          <a:prstGeom prst="rect">
            <a:avLst/>
          </a:prstGeom>
        </p:spPr>
        <p:txBody>
          <a:bodyPr wrap="square">
            <a:spAutoFit/>
          </a:bodyPr>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根据委托代办的申报情况，默认预填纳税人反向开票的收入，点击“详情”支持查看具体明细信息。</a:t>
            </a:r>
            <a:endParaRPr lang="zh-CN" altLang="en-US" sz="1600" kern="0" dirty="0">
              <a:solidFill>
                <a:schemeClr val="tx1"/>
              </a:solidFill>
              <a:latin typeface="+mn-ea"/>
              <a:cs typeface="+mn-ea"/>
              <a:sym typeface="+mn-ea"/>
            </a:endParaRPr>
          </a:p>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支持用户取消勾选，取消后该笔收入信息不带入申报主表，取消时纳税人需填写具体情况说明后方可保存。</a:t>
            </a:r>
            <a:endParaRPr lang="zh-CN" altLang="en-US" sz="1600" kern="0" dirty="0">
              <a:solidFill>
                <a:schemeClr val="tx1"/>
              </a:solidFill>
              <a:latin typeface="+mn-ea"/>
              <a:cs typeface="+mn-ea"/>
              <a:sym typeface="+mn-ea"/>
            </a:endParaRPr>
          </a:p>
        </p:txBody>
      </p:sp>
      <p:pic>
        <p:nvPicPr>
          <p:cNvPr id="7" name="图片 27"/>
          <p:cNvPicPr>
            <a:picLocks noChangeAspect="1"/>
          </p:cNvPicPr>
          <p:nvPr/>
        </p:nvPicPr>
        <p:blipFill>
          <a:blip r:embed="rId1"/>
          <a:stretch>
            <a:fillRect/>
          </a:stretch>
        </p:blipFill>
        <p:spPr>
          <a:xfrm>
            <a:off x="5335905" y="1321435"/>
            <a:ext cx="6017260" cy="4770120"/>
          </a:xfrm>
          <a:prstGeom prst="rect">
            <a:avLst/>
          </a:prstGeom>
          <a:noFill/>
          <a:ln w="9525">
            <a:noFill/>
          </a:ln>
        </p:spPr>
      </p:pic>
      <p:sp>
        <p:nvSpPr>
          <p:cNvPr id="2" name="矩形: 圆角 3"/>
          <p:cNvSpPr/>
          <p:nvPr/>
        </p:nvSpPr>
        <p:spPr>
          <a:xfrm flipH="1">
            <a:off x="1184275" y="3063240"/>
            <a:ext cx="4238625" cy="281432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4954905" cy="316230"/>
            <a:chOff x="1765" y="3732"/>
            <a:chExt cx="7803" cy="498"/>
          </a:xfrm>
        </p:grpSpPr>
        <p:sp>
          <p:nvSpPr>
            <p:cNvPr id="12" name="矩形 11"/>
            <p:cNvSpPr/>
            <p:nvPr/>
          </p:nvSpPr>
          <p:spPr>
            <a:xfrm>
              <a:off x="3078" y="3732"/>
              <a:ext cx="649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矩形 8"/>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3" name="矩形 2"/>
          <p:cNvSpPr/>
          <p:nvPr/>
        </p:nvSpPr>
        <p:spPr>
          <a:xfrm>
            <a:off x="1069975"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4</a:t>
            </a:r>
            <a:r>
              <a:rPr lang="zh-CN" altLang="en-US" kern="0" dirty="0">
                <a:solidFill>
                  <a:schemeClr val="tx1"/>
                </a:solidFill>
                <a:latin typeface="+mn-ea"/>
                <a:cs typeface="+mn-ea"/>
                <a:sym typeface="+mn-ea"/>
              </a:rPr>
              <a:t>：录入收入成本信息</a:t>
            </a:r>
            <a:endParaRPr lang="zh-CN" altLang="en-US" kern="0" dirty="0">
              <a:solidFill>
                <a:schemeClr val="tx1"/>
              </a:solidFill>
              <a:latin typeface="+mn-ea"/>
              <a:cs typeface="+mn-ea"/>
              <a:sym typeface="+mn-ea"/>
            </a:endParaRPr>
          </a:p>
        </p:txBody>
      </p:sp>
      <p:sp>
        <p:nvSpPr>
          <p:cNvPr id="5" name="矩形 4"/>
          <p:cNvSpPr/>
          <p:nvPr/>
        </p:nvSpPr>
        <p:spPr>
          <a:xfrm>
            <a:off x="1222375" y="3150870"/>
            <a:ext cx="3845560" cy="2306955"/>
          </a:xfrm>
          <a:prstGeom prst="rect">
            <a:avLst/>
          </a:prstGeom>
        </p:spPr>
        <p:txBody>
          <a:bodyPr wrap="square">
            <a:spAutoFit/>
          </a:bodyPr>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根据委托代办的申报情况，默认预填纳税人反向开票的收入，点击“详情”支持查看具体明细信息。</a:t>
            </a:r>
            <a:endParaRPr lang="zh-CN" altLang="en-US" sz="1600" kern="0" dirty="0">
              <a:solidFill>
                <a:schemeClr val="tx1"/>
              </a:solidFill>
              <a:latin typeface="+mn-ea"/>
              <a:cs typeface="+mn-ea"/>
              <a:sym typeface="+mn-ea"/>
            </a:endParaRPr>
          </a:p>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支持用户取消勾选，取消后该笔收入信息不带入申报主表，取消时纳税人需填写具体情况说明后方可保存。</a:t>
            </a:r>
            <a:endParaRPr lang="zh-CN" altLang="en-US" sz="1600" kern="0" dirty="0">
              <a:solidFill>
                <a:schemeClr val="tx1"/>
              </a:solidFill>
              <a:latin typeface="+mn-ea"/>
              <a:cs typeface="+mn-ea"/>
              <a:sym typeface="+mn-ea"/>
            </a:endParaRPr>
          </a:p>
        </p:txBody>
      </p:sp>
      <p:pic>
        <p:nvPicPr>
          <p:cNvPr id="2" name="图片 17" descr="表格&#10;&#10;描述已自动生成"/>
          <p:cNvPicPr>
            <a:picLocks noChangeAspect="1"/>
          </p:cNvPicPr>
          <p:nvPr/>
        </p:nvPicPr>
        <p:blipFill>
          <a:blip r:embed="rId1"/>
          <a:stretch>
            <a:fillRect/>
          </a:stretch>
        </p:blipFill>
        <p:spPr>
          <a:xfrm>
            <a:off x="5041265" y="2712085"/>
            <a:ext cx="6356350" cy="3004185"/>
          </a:xfrm>
          <a:prstGeom prst="rect">
            <a:avLst/>
          </a:prstGeom>
          <a:noFill/>
          <a:ln w="9525">
            <a:noFill/>
          </a:ln>
        </p:spPr>
      </p:pic>
      <p:sp>
        <p:nvSpPr>
          <p:cNvPr id="7" name="矩形: 圆角 3"/>
          <p:cNvSpPr/>
          <p:nvPr/>
        </p:nvSpPr>
        <p:spPr>
          <a:xfrm flipH="1">
            <a:off x="1184275" y="3063240"/>
            <a:ext cx="4238625" cy="265303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4954905" cy="316230"/>
            <a:chOff x="1765" y="3732"/>
            <a:chExt cx="7803" cy="498"/>
          </a:xfrm>
        </p:grpSpPr>
        <p:sp>
          <p:nvSpPr>
            <p:cNvPr id="12" name="矩形 11"/>
            <p:cNvSpPr/>
            <p:nvPr/>
          </p:nvSpPr>
          <p:spPr>
            <a:xfrm>
              <a:off x="3078" y="3732"/>
              <a:ext cx="649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矩形 2"/>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7" name="矩形 6"/>
          <p:cNvSpPr/>
          <p:nvPr/>
        </p:nvSpPr>
        <p:spPr>
          <a:xfrm>
            <a:off x="1069975"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5</a:t>
            </a:r>
            <a:r>
              <a:rPr lang="zh-CN" altLang="en-US" kern="0" dirty="0">
                <a:solidFill>
                  <a:schemeClr val="tx1"/>
                </a:solidFill>
                <a:latin typeface="+mn-ea"/>
                <a:cs typeface="+mn-ea"/>
                <a:sym typeface="+mn-ea"/>
              </a:rPr>
              <a:t>：录入纳税调整增加/减少额</a:t>
            </a:r>
            <a:endParaRPr lang="zh-CN" altLang="en-US" kern="0" dirty="0">
              <a:solidFill>
                <a:schemeClr val="tx1"/>
              </a:solidFill>
              <a:latin typeface="+mn-ea"/>
              <a:cs typeface="+mn-ea"/>
              <a:sym typeface="+mn-ea"/>
            </a:endParaRPr>
          </a:p>
        </p:txBody>
      </p:sp>
      <p:sp>
        <p:nvSpPr>
          <p:cNvPr id="9" name="矩形 8"/>
          <p:cNvSpPr/>
          <p:nvPr/>
        </p:nvSpPr>
        <p:spPr>
          <a:xfrm>
            <a:off x="1222375" y="3177540"/>
            <a:ext cx="3845560" cy="2306320"/>
          </a:xfrm>
          <a:prstGeom prst="rect">
            <a:avLst/>
          </a:prstGeom>
        </p:spPr>
        <p:txBody>
          <a:bodyPr wrap="square">
            <a:spAutoFit/>
          </a:bodyPr>
          <a:p>
            <a:pPr lvl="0" indent="0" algn="just" fontAlgn="auto">
              <a:lnSpc>
                <a:spcPct val="180000"/>
              </a:lnSpc>
              <a:spcBef>
                <a:spcPts val="0"/>
              </a:spcBef>
              <a:spcAft>
                <a:spcPts val="0"/>
              </a:spcAft>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进入此步骤，纳税人按实际情况填写相关数据。</a:t>
            </a:r>
            <a:endParaRPr lang="zh-CN" altLang="en-US" sz="1600" kern="0" dirty="0">
              <a:solidFill>
                <a:schemeClr val="tx1"/>
              </a:solidFill>
              <a:latin typeface="+mn-ea"/>
              <a:cs typeface="+mn-ea"/>
              <a:sym typeface="+mn-ea"/>
            </a:endParaRPr>
          </a:p>
          <a:p>
            <a:pPr lvl="0" indent="0" algn="just" fontAlgn="auto">
              <a:lnSpc>
                <a:spcPct val="180000"/>
              </a:lnSpc>
              <a:spcBef>
                <a:spcPts val="0"/>
              </a:spcBef>
              <a:spcAft>
                <a:spcPts val="0"/>
              </a:spcAft>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对于仅存在反向开票收入且无法准确核算成本费用的情况，数据项信息均默认置灰不允许填写。</a:t>
            </a:r>
            <a:endParaRPr lang="zh-CN" altLang="en-US" sz="1600" kern="0" dirty="0">
              <a:solidFill>
                <a:schemeClr val="tx1"/>
              </a:solidFill>
              <a:latin typeface="+mn-ea"/>
              <a:cs typeface="+mn-ea"/>
              <a:sym typeface="+mn-ea"/>
            </a:endParaRPr>
          </a:p>
        </p:txBody>
      </p:sp>
      <p:pic>
        <p:nvPicPr>
          <p:cNvPr id="10" name="图片 19" descr="图形用户界面, 应用程序, Teams&#10;&#10;描述已自动生成"/>
          <p:cNvPicPr>
            <a:picLocks noChangeAspect="1"/>
          </p:cNvPicPr>
          <p:nvPr/>
        </p:nvPicPr>
        <p:blipFill>
          <a:blip r:embed="rId1"/>
          <a:srcRect t="10255"/>
          <a:stretch>
            <a:fillRect/>
          </a:stretch>
        </p:blipFill>
        <p:spPr>
          <a:xfrm>
            <a:off x="5121910" y="1174115"/>
            <a:ext cx="6116955" cy="5112385"/>
          </a:xfrm>
          <a:prstGeom prst="rect">
            <a:avLst/>
          </a:prstGeom>
          <a:noFill/>
          <a:ln w="9525">
            <a:noFill/>
          </a:ln>
        </p:spPr>
      </p:pic>
      <p:sp>
        <p:nvSpPr>
          <p:cNvPr id="2" name="矩形: 圆角 3"/>
          <p:cNvSpPr/>
          <p:nvPr/>
        </p:nvSpPr>
        <p:spPr>
          <a:xfrm flipH="1">
            <a:off x="1184275" y="3063240"/>
            <a:ext cx="4238625" cy="265303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4954905" cy="316230"/>
            <a:chOff x="1765" y="3732"/>
            <a:chExt cx="7803" cy="498"/>
          </a:xfrm>
        </p:grpSpPr>
        <p:sp>
          <p:nvSpPr>
            <p:cNvPr id="12" name="矩形 11"/>
            <p:cNvSpPr/>
            <p:nvPr/>
          </p:nvSpPr>
          <p:spPr>
            <a:xfrm>
              <a:off x="3078" y="3732"/>
              <a:ext cx="649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矩形 8"/>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2" name="矩形 1"/>
          <p:cNvSpPr/>
          <p:nvPr/>
        </p:nvSpPr>
        <p:spPr>
          <a:xfrm>
            <a:off x="1069975"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6</a:t>
            </a:r>
            <a:r>
              <a:rPr lang="zh-CN" altLang="en-US" kern="0" dirty="0">
                <a:solidFill>
                  <a:schemeClr val="tx1"/>
                </a:solidFill>
                <a:latin typeface="+mn-ea"/>
                <a:cs typeface="+mn-ea"/>
                <a:sym typeface="+mn-ea"/>
              </a:rPr>
              <a:t>：录入其他税前减免事项</a:t>
            </a:r>
            <a:endParaRPr lang="zh-CN" altLang="en-US" kern="0" dirty="0">
              <a:solidFill>
                <a:schemeClr val="tx1"/>
              </a:solidFill>
              <a:latin typeface="+mn-ea"/>
              <a:cs typeface="+mn-ea"/>
              <a:sym typeface="+mn-ea"/>
            </a:endParaRPr>
          </a:p>
        </p:txBody>
      </p:sp>
      <p:pic>
        <p:nvPicPr>
          <p:cNvPr id="5" name="图片 20"/>
          <p:cNvPicPr>
            <a:picLocks noChangeAspect="1"/>
          </p:cNvPicPr>
          <p:nvPr/>
        </p:nvPicPr>
        <p:blipFill>
          <a:blip r:embed="rId1"/>
          <a:stretch>
            <a:fillRect/>
          </a:stretch>
        </p:blipFill>
        <p:spPr>
          <a:xfrm>
            <a:off x="4915535" y="1781810"/>
            <a:ext cx="6847205" cy="4253230"/>
          </a:xfrm>
          <a:prstGeom prst="rect">
            <a:avLst/>
          </a:prstGeom>
          <a:noFill/>
          <a:ln w="9525">
            <a:noFill/>
          </a:ln>
        </p:spPr>
      </p:pic>
      <p:sp>
        <p:nvSpPr>
          <p:cNvPr id="7" name="矩形: 圆角 3"/>
          <p:cNvSpPr/>
          <p:nvPr/>
        </p:nvSpPr>
        <p:spPr>
          <a:xfrm flipH="1">
            <a:off x="1184275" y="3063240"/>
            <a:ext cx="4238625" cy="265303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212850" y="3006090"/>
            <a:ext cx="3845560" cy="2676525"/>
          </a:xfrm>
          <a:prstGeom prst="rect">
            <a:avLst/>
          </a:prstGeom>
        </p:spPr>
        <p:txBody>
          <a:bodyPr wrap="square">
            <a:spAutoFit/>
          </a:bodyPr>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进入此步骤，纳税人按实际情况填写相关数据。</a:t>
            </a:r>
            <a:endParaRPr lang="zh-CN" altLang="en-US" sz="1600" kern="0" dirty="0">
              <a:solidFill>
                <a:schemeClr val="tx1"/>
              </a:solidFill>
              <a:latin typeface="+mn-ea"/>
              <a:cs typeface="+mn-ea"/>
              <a:sym typeface="+mn-ea"/>
            </a:endParaRPr>
          </a:p>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zh-CN" sz="1600" kern="0" dirty="0">
                <a:solidFill>
                  <a:schemeClr val="tx1"/>
                </a:solidFill>
                <a:latin typeface="+mn-ea"/>
                <a:cs typeface="+mn-ea"/>
                <a:sym typeface="+mn-ea"/>
              </a:rPr>
              <a:t>弥补以前年度亏损需结合前五年的经营所得汇算清缴申报情况填报</a:t>
            </a:r>
            <a:r>
              <a:rPr lang="zh-CN" altLang="en-US" sz="1600" kern="0" dirty="0">
                <a:solidFill>
                  <a:schemeClr val="tx1"/>
                </a:solidFill>
                <a:latin typeface="+mn-ea"/>
                <a:cs typeface="+mn-ea"/>
                <a:sym typeface="+mn-ea"/>
              </a:rPr>
              <a:t>。若存在综合所得收入，可选择在综合所得申报中扣除</a:t>
            </a:r>
            <a:r>
              <a:rPr lang="en-US" altLang="zh-CN" sz="1600" kern="0" dirty="0">
                <a:solidFill>
                  <a:schemeClr val="tx1"/>
                </a:solidFill>
                <a:latin typeface="+mn-ea"/>
                <a:cs typeface="+mn-ea"/>
                <a:sym typeface="+mn-ea"/>
              </a:rPr>
              <a:t>“</a:t>
            </a:r>
            <a:r>
              <a:rPr lang="zh-CN" altLang="en-US" sz="1600" kern="0" dirty="0">
                <a:solidFill>
                  <a:schemeClr val="tx1"/>
                </a:solidFill>
                <a:latin typeface="+mn-ea"/>
                <a:cs typeface="+mn-ea"/>
                <a:sym typeface="+mn-ea"/>
              </a:rPr>
              <a:t>投资者减除费用、专项扣除、专项附加扣除、其他</a:t>
            </a:r>
            <a:r>
              <a:rPr lang="en-US" altLang="zh-CN" sz="1600" kern="0" dirty="0">
                <a:solidFill>
                  <a:schemeClr val="tx1"/>
                </a:solidFill>
                <a:latin typeface="+mn-ea"/>
                <a:cs typeface="+mn-ea"/>
                <a:sym typeface="+mn-ea"/>
              </a:rPr>
              <a:t>”</a:t>
            </a:r>
            <a:r>
              <a:rPr lang="zh-CN" altLang="en-US" sz="1600" kern="0" dirty="0">
                <a:solidFill>
                  <a:schemeClr val="tx1"/>
                </a:solidFill>
                <a:latin typeface="+mn-ea"/>
                <a:cs typeface="+mn-ea"/>
                <a:sym typeface="+mn-ea"/>
              </a:rPr>
              <a:t>。</a:t>
            </a:r>
            <a:endParaRPr lang="zh-CN" altLang="en-US" sz="1600" kern="0" dirty="0">
              <a:solidFill>
                <a:schemeClr val="tx1"/>
              </a:solidFill>
              <a:latin typeface="+mn-ea"/>
              <a:cs typeface="+mn-ea"/>
              <a:sym typeface="+mn-ea"/>
            </a:endParaRPr>
          </a:p>
        </p:txBody>
      </p:sp>
      <p:sp>
        <p:nvSpPr>
          <p:cNvPr id="10"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10238105" cy="316230"/>
            <a:chOff x="1765" y="3732"/>
            <a:chExt cx="16123" cy="498"/>
          </a:xfrm>
        </p:grpSpPr>
        <p:sp>
          <p:nvSpPr>
            <p:cNvPr id="12" name="矩形 11"/>
            <p:cNvSpPr/>
            <p:nvPr/>
          </p:nvSpPr>
          <p:spPr>
            <a:xfrm>
              <a:off x="3078" y="3732"/>
              <a:ext cx="1481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2" name="矩形 1"/>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7" name="矩形 6"/>
          <p:cNvSpPr/>
          <p:nvPr/>
        </p:nvSpPr>
        <p:spPr>
          <a:xfrm>
            <a:off x="1079500"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7</a:t>
            </a:r>
            <a:r>
              <a:rPr lang="zh-CN" altLang="en-US" kern="0" dirty="0">
                <a:solidFill>
                  <a:schemeClr val="tx1"/>
                </a:solidFill>
                <a:latin typeface="+mn-ea"/>
                <a:cs typeface="+mn-ea"/>
                <a:sym typeface="+mn-ea"/>
              </a:rPr>
              <a:t>：确认申报信息</a:t>
            </a:r>
            <a:endParaRPr lang="zh-CN" altLang="en-US" kern="0" dirty="0">
              <a:solidFill>
                <a:schemeClr val="tx1"/>
              </a:solidFill>
              <a:latin typeface="+mn-ea"/>
              <a:cs typeface="+mn-ea"/>
              <a:sym typeface="+mn-ea"/>
            </a:endParaRPr>
          </a:p>
        </p:txBody>
      </p:sp>
      <p:sp>
        <p:nvSpPr>
          <p:cNvPr id="9" name="矩形 8"/>
          <p:cNvSpPr/>
          <p:nvPr/>
        </p:nvSpPr>
        <p:spPr>
          <a:xfrm>
            <a:off x="1079500" y="2796540"/>
            <a:ext cx="9940925" cy="1568450"/>
          </a:xfrm>
          <a:prstGeom prst="rect">
            <a:avLst/>
          </a:prstGeom>
        </p:spPr>
        <p:txBody>
          <a:bodyPr wrap="square">
            <a:spAutoFit/>
          </a:bodyPr>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进入此步骤，将基于前序申报情况自动计算税款信息。</a:t>
            </a:r>
            <a:endParaRPr lang="zh-CN" altLang="en-US" sz="1600" kern="0" dirty="0">
              <a:solidFill>
                <a:schemeClr val="tx1"/>
              </a:solidFill>
              <a:latin typeface="+mn-ea"/>
              <a:cs typeface="+mn-ea"/>
              <a:sym typeface="+mn-ea"/>
            </a:endParaRPr>
          </a:p>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注意：对于纳税人选择“我无法准确核算反向开票收入的成本费用”的，应纳税所得额=max（其他收入的应纳税所得额，0）+反向开票收入的应纳税所得额；此外，底部的应补退税额信息将分别展示“反向开票收入”应补退税额信息以及和“其他非反向开票收入”汇总后的应补退税额信息。</a:t>
            </a:r>
            <a:endParaRPr lang="zh-CN" altLang="en-US" sz="1600" kern="0" dirty="0">
              <a:solidFill>
                <a:schemeClr val="tx1"/>
              </a:solidFill>
              <a:latin typeface="+mn-ea"/>
              <a:cs typeface="+mn-ea"/>
              <a:sym typeface="+mn-ea"/>
            </a:endParaRPr>
          </a:p>
        </p:txBody>
      </p:sp>
      <p:pic>
        <p:nvPicPr>
          <p:cNvPr id="10" name="图片 -2147482611"/>
          <p:cNvPicPr>
            <a:picLocks noChangeAspect="1"/>
          </p:cNvPicPr>
          <p:nvPr/>
        </p:nvPicPr>
        <p:blipFill>
          <a:blip r:embed="rId1"/>
          <a:srcRect t="93423"/>
          <a:stretch>
            <a:fillRect/>
          </a:stretch>
        </p:blipFill>
        <p:spPr>
          <a:xfrm>
            <a:off x="1278890" y="4452620"/>
            <a:ext cx="9854565" cy="1148080"/>
          </a:xfrm>
          <a:prstGeom prst="rect">
            <a:avLst/>
          </a:prstGeom>
          <a:noFill/>
          <a:ln w="9525">
            <a:noFill/>
          </a:ln>
        </p:spPr>
      </p:pic>
      <p:sp>
        <p:nvSpPr>
          <p:cNvPr id="5" name="矩形: 圆角 3"/>
          <p:cNvSpPr/>
          <p:nvPr/>
        </p:nvSpPr>
        <p:spPr>
          <a:xfrm>
            <a:off x="3421380" y="2797175"/>
            <a:ext cx="7816850" cy="1655445"/>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20775" y="2369820"/>
            <a:ext cx="3411855" cy="316230"/>
            <a:chOff x="1765" y="3732"/>
            <a:chExt cx="5373" cy="498"/>
          </a:xfrm>
        </p:grpSpPr>
        <p:sp>
          <p:nvSpPr>
            <p:cNvPr id="12" name="矩形 11"/>
            <p:cNvSpPr/>
            <p:nvPr/>
          </p:nvSpPr>
          <p:spPr>
            <a:xfrm>
              <a:off x="3078" y="3732"/>
              <a:ext cx="4060" cy="498"/>
            </a:xfrm>
            <a:prstGeom prst="rect">
              <a:avLst/>
            </a:prstGeom>
            <a:gradFill>
              <a:gsLst>
                <a:gs pos="12000">
                  <a:srgbClr val="FAFAFA"/>
                </a:gs>
                <a:gs pos="100000">
                  <a:schemeClr val="accent1">
                    <a:lumMod val="40000"/>
                    <a:lumOff val="60000"/>
                  </a:schemeClr>
                </a:gs>
              </a:gsLst>
              <a:lin ang="10800000" scaled="0"/>
            </a:gradFill>
            <a:ln w="19050">
              <a:no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9" name="矩形 8"/>
            <p:cNvSpPr/>
            <p:nvPr/>
          </p:nvSpPr>
          <p:spPr>
            <a:xfrm>
              <a:off x="1765" y="3732"/>
              <a:ext cx="1313" cy="498"/>
            </a:xfrm>
            <a:prstGeom prst="rect">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8" name="TextBox 7"/>
          <p:cNvSpPr txBox="1"/>
          <p:nvPr/>
        </p:nvSpPr>
        <p:spPr>
          <a:xfrm>
            <a:off x="1060210" y="220694"/>
            <a:ext cx="49117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四、 </a:t>
            </a:r>
            <a:r>
              <a:rPr sz="2800" b="1" dirty="0">
                <a:latin typeface="微软雅黑" panose="020B0503020204020204" pitchFamily="34" charset="-122"/>
                <a:ea typeface="微软雅黑" panose="020B0503020204020204" pitchFamily="34" charset="-122"/>
              </a:rPr>
              <a:t>报废产品出售者操作指引</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6" name="矩形 5"/>
          <p:cNvSpPr/>
          <p:nvPr/>
        </p:nvSpPr>
        <p:spPr>
          <a:xfrm>
            <a:off x="1069975" y="1683385"/>
            <a:ext cx="9333230" cy="506730"/>
          </a:xfrm>
          <a:prstGeom prst="rect">
            <a:avLst/>
          </a:prstGeom>
        </p:spPr>
        <p:txBody>
          <a:bodyPr wrap="square">
            <a:spAutoFit/>
          </a:bodyPr>
          <a:p>
            <a:pPr lvl="0" indent="0" algn="just" fontAlgn="auto">
              <a:lnSpc>
                <a:spcPct val="150000"/>
              </a:lnSpc>
              <a:buClrTx/>
              <a:buSzTx/>
              <a:buFontTx/>
            </a:pPr>
            <a:r>
              <a:rPr lang="zh-CN" altLang="en-US" b="1" kern="0" dirty="0">
                <a:solidFill>
                  <a:schemeClr val="tx1"/>
                </a:solidFill>
                <a:latin typeface="+mn-ea"/>
                <a:cs typeface="+mn-ea"/>
                <a:sym typeface="+mn-ea"/>
              </a:rPr>
              <a:t>WEB端远程办理申报的步骤：</a:t>
            </a:r>
            <a:endParaRPr lang="zh-CN" altLang="en-US" b="1" kern="0" dirty="0">
              <a:solidFill>
                <a:schemeClr val="tx1"/>
              </a:solidFill>
              <a:latin typeface="+mn-ea"/>
              <a:cs typeface="+mn-ea"/>
              <a:sym typeface="+mn-ea"/>
            </a:endParaRPr>
          </a:p>
        </p:txBody>
      </p:sp>
      <p:sp>
        <p:nvSpPr>
          <p:cNvPr id="2" name="矩形 1"/>
          <p:cNvSpPr/>
          <p:nvPr/>
        </p:nvSpPr>
        <p:spPr>
          <a:xfrm>
            <a:off x="1069975" y="2225040"/>
            <a:ext cx="9333230" cy="506730"/>
          </a:xfrm>
          <a:prstGeom prst="rect">
            <a:avLst/>
          </a:prstGeom>
        </p:spPr>
        <p:txBody>
          <a:bodyPr wrap="square">
            <a:spAutoFit/>
          </a:bodyPr>
          <a:p>
            <a:pPr lvl="0" indent="0" algn="just" fontAlgn="auto">
              <a:lnSpc>
                <a:spcPct val="150000"/>
              </a:lnSpc>
              <a:buClrTx/>
              <a:buSzTx/>
              <a:buFontTx/>
            </a:pPr>
            <a:r>
              <a:rPr lang="zh-CN" altLang="en-US" kern="0" dirty="0">
                <a:solidFill>
                  <a:schemeClr val="tx1"/>
                </a:solidFill>
                <a:latin typeface="+mn-ea"/>
                <a:cs typeface="+mn-ea"/>
                <a:sym typeface="+mn-ea"/>
              </a:rPr>
              <a:t>步骤</a:t>
            </a:r>
            <a:r>
              <a:rPr lang="en-US" altLang="zh-CN" kern="0" dirty="0">
                <a:solidFill>
                  <a:schemeClr val="tx1"/>
                </a:solidFill>
                <a:latin typeface="+mn-ea"/>
                <a:cs typeface="+mn-ea"/>
                <a:sym typeface="+mn-ea"/>
              </a:rPr>
              <a:t>8</a:t>
            </a:r>
            <a:r>
              <a:rPr lang="zh-CN" altLang="en-US" kern="0" dirty="0">
                <a:solidFill>
                  <a:schemeClr val="tx1"/>
                </a:solidFill>
                <a:latin typeface="+mn-ea"/>
                <a:cs typeface="+mn-ea"/>
                <a:sym typeface="+mn-ea"/>
              </a:rPr>
              <a:t>：提交申报结果</a:t>
            </a:r>
            <a:endParaRPr lang="zh-CN" altLang="en-US" kern="0" dirty="0">
              <a:solidFill>
                <a:schemeClr val="tx1"/>
              </a:solidFill>
              <a:latin typeface="+mn-ea"/>
              <a:cs typeface="+mn-ea"/>
              <a:sym typeface="+mn-ea"/>
            </a:endParaRPr>
          </a:p>
        </p:txBody>
      </p:sp>
      <p:sp>
        <p:nvSpPr>
          <p:cNvPr id="3" name="矩形 2"/>
          <p:cNvSpPr/>
          <p:nvPr/>
        </p:nvSpPr>
        <p:spPr>
          <a:xfrm>
            <a:off x="1193800" y="3217545"/>
            <a:ext cx="2600325" cy="1938020"/>
          </a:xfrm>
          <a:prstGeom prst="rect">
            <a:avLst/>
          </a:prstGeom>
        </p:spPr>
        <p:txBody>
          <a:bodyPr wrap="square">
            <a:spAutoFit/>
          </a:bodyPr>
          <a:p>
            <a:pPr lvl="0" indent="0" algn="just" fontAlgn="auto">
              <a:lnSpc>
                <a:spcPct val="150000"/>
              </a:lnSpc>
              <a:buClrTx/>
              <a:buSzTx/>
              <a:buFontTx/>
            </a:pPr>
            <a:r>
              <a:rPr lang="en-US" altLang="zh-CN" sz="1600" kern="0" dirty="0">
                <a:solidFill>
                  <a:schemeClr val="tx1"/>
                </a:solidFill>
                <a:latin typeface="+mn-ea"/>
                <a:cs typeface="+mn-ea"/>
                <a:sym typeface="+mn-ea"/>
              </a:rPr>
              <a:t>    </a:t>
            </a:r>
            <a:r>
              <a:rPr lang="zh-CN" altLang="en-US" sz="1600" kern="0" dirty="0">
                <a:solidFill>
                  <a:schemeClr val="tx1"/>
                </a:solidFill>
                <a:latin typeface="+mn-ea"/>
                <a:cs typeface="+mn-ea"/>
                <a:sym typeface="+mn-ea"/>
              </a:rPr>
              <a:t>提交申报后，默认展示申报结果页面，页面展示相关应税信息，支持纳税人继续完成后续缴退税流程。</a:t>
            </a:r>
            <a:endParaRPr lang="zh-CN" altLang="en-US" sz="1600" kern="0" dirty="0">
              <a:solidFill>
                <a:schemeClr val="tx1"/>
              </a:solidFill>
              <a:latin typeface="+mn-ea"/>
              <a:cs typeface="+mn-ea"/>
              <a:sym typeface="+mn-ea"/>
            </a:endParaRPr>
          </a:p>
        </p:txBody>
      </p:sp>
      <p:pic>
        <p:nvPicPr>
          <p:cNvPr id="5" name="图片 26"/>
          <p:cNvPicPr>
            <a:picLocks noChangeAspect="1"/>
          </p:cNvPicPr>
          <p:nvPr/>
        </p:nvPicPr>
        <p:blipFill>
          <a:blip r:embed="rId1"/>
          <a:stretch>
            <a:fillRect/>
          </a:stretch>
        </p:blipFill>
        <p:spPr>
          <a:xfrm>
            <a:off x="3783965" y="2323465"/>
            <a:ext cx="7858125" cy="3261360"/>
          </a:xfrm>
          <a:prstGeom prst="rect">
            <a:avLst/>
          </a:prstGeom>
          <a:noFill/>
          <a:ln w="9525">
            <a:noFill/>
          </a:ln>
        </p:spPr>
      </p:pic>
      <p:sp>
        <p:nvSpPr>
          <p:cNvPr id="7" name="矩形: 圆角 3"/>
          <p:cNvSpPr/>
          <p:nvPr/>
        </p:nvSpPr>
        <p:spPr>
          <a:xfrm flipH="1">
            <a:off x="1179195" y="3048000"/>
            <a:ext cx="2948305" cy="2352675"/>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1"/>
          <p:cNvSpPr txBox="1"/>
          <p:nvPr/>
        </p:nvSpPr>
        <p:spPr>
          <a:xfrm>
            <a:off x="1121410" y="1045210"/>
            <a:ext cx="10117455" cy="603885"/>
          </a:xfrm>
          <a:prstGeom prst="rect">
            <a:avLst/>
          </a:prstGeom>
          <a:noFill/>
        </p:spPr>
        <p:txBody>
          <a:bodyPr wrap="square">
            <a:spAutoFit/>
          </a:bodyPr>
          <a:lstStyle/>
          <a:p>
            <a:pPr marL="342900" indent="-342900" algn="l" fontAlgn="auto">
              <a:lnSpc>
                <a:spcPts val="4000"/>
              </a:lnSpc>
              <a:buFont typeface="Wingdings" panose="05000000000000000000" charset="0"/>
              <a:buChar char="n"/>
            </a:pPr>
            <a:r>
              <a:rPr lang="zh-CN" altLang="en-US" sz="2200" b="1" dirty="0">
                <a:latin typeface="思源黑体" charset="0"/>
                <a:ea typeface="微软雅黑" panose="020B0503020204020204" pitchFamily="34" charset="-122"/>
                <a:cs typeface="思源黑体" charset="0"/>
                <a:sym typeface="Arial" panose="020B0604020202020204" pitchFamily="34" charset="0"/>
              </a:rPr>
              <a:t>办理经营所得汇算清缴</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70798"/>
            <a:ext cx="2102485"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一、 概念解析</a:t>
            </a:r>
            <a:endParaRPr lang="zh-CN" altLang="en-US" sz="24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939915" y="935220"/>
            <a:ext cx="10446385" cy="5695980"/>
          </a:xfrm>
          <a:prstGeom prst="rect">
            <a:avLst/>
          </a:prstGeom>
          <a:noFill/>
        </p:spPr>
        <p:txBody>
          <a:bodyPr wrap="square" rtlCol="0">
            <a:noAutofit/>
          </a:bodyPr>
          <a:lstStyle/>
          <a:p>
            <a:pPr algn="l">
              <a:lnSpc>
                <a:spcPct val="150000"/>
              </a:lnSpc>
            </a:pPr>
            <a:endParaRPr lang="zh-CN" altLang="en-US" sz="1600" b="1" dirty="0">
              <a:latin typeface="微软雅黑" panose="020B0503020204020204" pitchFamily="34" charset="-122"/>
              <a:ea typeface="微软雅黑" panose="020B0503020204020204" pitchFamily="34" charset="-122"/>
            </a:endParaRPr>
          </a:p>
        </p:txBody>
      </p:sp>
      <p:sp>
        <p:nvSpPr>
          <p:cNvPr id="2" name="椭圆 1"/>
          <p:cNvSpPr/>
          <p:nvPr>
            <p:custDataLst>
              <p:tags r:id="rId1"/>
            </p:custDataLst>
          </p:nvPr>
        </p:nvSpPr>
        <p:spPr>
          <a:xfrm>
            <a:off x="-318690" y="2143723"/>
            <a:ext cx="3240000" cy="3240000"/>
          </a:xfrm>
          <a:prstGeom prst="ellipse">
            <a:avLst/>
          </a:prstGeom>
          <a:solidFill>
            <a:srgbClr val="144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弧形 3"/>
          <p:cNvSpPr/>
          <p:nvPr>
            <p:custDataLst>
              <p:tags r:id="rId2"/>
            </p:custDataLst>
          </p:nvPr>
        </p:nvSpPr>
        <p:spPr>
          <a:xfrm>
            <a:off x="-1134110" y="1471295"/>
            <a:ext cx="4680000" cy="4680000"/>
          </a:xfrm>
          <a:prstGeom prst="arc">
            <a:avLst>
              <a:gd name="adj1" fmla="val 17677716"/>
              <a:gd name="adj2" fmla="val 3829628"/>
            </a:avLst>
          </a:prstGeom>
          <a:ln w="25400">
            <a:solidFill>
              <a:srgbClr val="144D8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p:cNvSpPr>
            <a:spLocks noChangeArrowheads="1"/>
          </p:cNvSpPr>
          <p:nvPr>
            <p:custDataLst>
              <p:tags r:id="rId3"/>
            </p:custDataLst>
          </p:nvPr>
        </p:nvSpPr>
        <p:spPr bwMode="auto">
          <a:xfrm>
            <a:off x="-378460" y="2851150"/>
            <a:ext cx="3451860" cy="1654810"/>
          </a:xfrm>
          <a:prstGeom prst="rect">
            <a:avLst/>
          </a:prstGeom>
          <a:effectLst>
            <a:outerShdw blurRad="50800" dist="38100" dir="2700000" algn="tl" rotWithShape="0">
              <a:prstClr val="black">
                <a:alpha val="40000"/>
              </a:prstClr>
            </a:outerShdw>
          </a:effectLst>
        </p:spPr>
        <p:txBody>
          <a:bodyPr wrap="square">
            <a:noAutofit/>
          </a:bodyPr>
          <a:lstStyle/>
          <a:p>
            <a:pPr algn="ctr">
              <a:lnSpc>
                <a:spcPct val="110000"/>
              </a:lnSpc>
            </a:pPr>
            <a:r>
              <a:rPr lang="zh-CN" altLang="en-US" sz="4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什么是</a:t>
            </a:r>
            <a:endParaRPr lang="zh-CN" altLang="en-US" sz="4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a:p>
            <a:pPr algn="ctr">
              <a:lnSpc>
                <a:spcPct val="110000"/>
              </a:lnSpc>
            </a:pPr>
            <a:r>
              <a:rPr lang="en-US" altLang="zh-CN" sz="4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a:t>
            </a:r>
            <a:r>
              <a:rPr lang="zh-CN" altLang="en-US" sz="4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反向开票</a:t>
            </a:r>
            <a:r>
              <a:rPr lang="en-US" altLang="zh-CN" sz="4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a:t>
            </a:r>
            <a:endParaRPr lang="zh-CN" altLang="en-US" sz="4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10" name="文本框 9"/>
          <p:cNvSpPr txBox="1"/>
          <p:nvPr/>
        </p:nvSpPr>
        <p:spPr>
          <a:xfrm>
            <a:off x="4474845" y="1226185"/>
            <a:ext cx="6710045" cy="476250"/>
          </a:xfrm>
          <a:prstGeom prst="rect">
            <a:avLst/>
          </a:prstGeom>
          <a:noFill/>
        </p:spPr>
        <p:txBody>
          <a:bodyPr wrap="square" rtlCol="0">
            <a:spAutoFit/>
          </a:bodyPr>
          <a:lstStyle/>
          <a:p>
            <a:pPr>
              <a:lnSpc>
                <a:spcPct val="140000"/>
              </a:lnSpc>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4"/>
            </p:custDataLst>
          </p:nvPr>
        </p:nvSpPr>
        <p:spPr>
          <a:xfrm>
            <a:off x="3975735" y="2007235"/>
            <a:ext cx="7134860" cy="1565275"/>
          </a:xfrm>
          <a:prstGeom prst="rect">
            <a:avLst/>
          </a:prstGeom>
          <a:noFill/>
        </p:spPr>
        <p:txBody>
          <a:bodyPr wrap="square" rtlCol="0">
            <a:noAutofit/>
          </a:bodyPr>
          <a:lstStyle/>
          <a:p>
            <a:pPr>
              <a:lnSpc>
                <a:spcPct val="140000"/>
              </a:lnSpc>
            </a:pP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自2024年4月29日起，自然人报废产品出售者（以下简称出售者）向资源回收企业销售报废产品，符合条件的资源回收企业可以向出售者开具发票，这种方式称之为</a:t>
            </a:r>
            <a:r>
              <a:rPr lang="zh-CN" altLang="en-US" sz="2000" b="1" dirty="0">
                <a:latin typeface="微软雅黑" panose="020B0503020204020204" pitchFamily="34" charset="-122"/>
                <a:ea typeface="微软雅黑" panose="020B0503020204020204" pitchFamily="34" charset="-122"/>
              </a:rPr>
              <a:t>“反向开票”</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1" name="灯片编号占位符 3"/>
          <p:cNvSpPr>
            <a:spLocks noGrp="1"/>
          </p:cNvSpPr>
          <p:nvPr>
            <p:ph type="sldNum" sz="quarter" idx="10"/>
          </p:nvPr>
        </p:nvSpPr>
        <p:spPr>
          <a:xfrm>
            <a:off x="9448800" y="6492875"/>
            <a:ext cx="2743200" cy="365125"/>
          </a:xfrm>
        </p:spPr>
        <p:txBody>
          <a:bodyPr/>
          <a:lstStyle/>
          <a:p>
            <a:fld id="{B18D3EC3-5D18-4493-A831-A92CD7BB431D}"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2139955"/>
            <a:ext cx="12192000" cy="25781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cs"/>
            </a:endParaRPr>
          </a:p>
        </p:txBody>
      </p:sp>
      <p:sp>
        <p:nvSpPr>
          <p:cNvPr id="43" name="Rectangle 3"/>
          <p:cNvSpPr txBox="1"/>
          <p:nvPr/>
        </p:nvSpPr>
        <p:spPr>
          <a:xfrm>
            <a:off x="3053080" y="2894965"/>
            <a:ext cx="7000875" cy="1067435"/>
          </a:xfrm>
          <a:prstGeom prst="rect">
            <a:avLst/>
          </a:prstGeom>
          <a:noFill/>
          <a:ln w="9525">
            <a:noFill/>
          </a:ln>
        </p:spPr>
        <p:txBody>
          <a:bodyPr anchor="ctr" anchorCtr="0"/>
          <a:lstStyle/>
          <a:p>
            <a:pPr algn="r" eaLnBrk="1" hangingPunct="1"/>
            <a:r>
              <a:rPr lang="zh-CN" altLang="en-US" sz="4800" b="1" dirty="0">
                <a:solidFill>
                  <a:schemeClr val="bg1"/>
                </a:solidFill>
                <a:latin typeface="微软雅黑" panose="020B0503020204020204" pitchFamily="34" charset="-122"/>
                <a:ea typeface="微软雅黑" panose="020B0503020204020204" pitchFamily="34" charset="-122"/>
                <a:sym typeface="+mn-ea"/>
              </a:rPr>
              <a:t>感谢您的倾听与观看</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pic>
        <p:nvPicPr>
          <p:cNvPr id="12" name="图片 11" descr="C:/Users/Administrator/AppData/Local/Temp/picturecompress_20220331123100/output_1.pngoutput_1"/>
          <p:cNvPicPr>
            <a:picLocks noChangeAspect="1"/>
          </p:cNvPicPr>
          <p:nvPr/>
        </p:nvPicPr>
        <p:blipFill>
          <a:blip r:embed="rId1" cstate="email"/>
          <a:stretch>
            <a:fillRect/>
          </a:stretch>
        </p:blipFill>
        <p:spPr>
          <a:xfrm>
            <a:off x="521164" y="2212071"/>
            <a:ext cx="2634009" cy="250598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6" name="日期占位符 1"/>
          <p:cNvSpPr txBox="1"/>
          <p:nvPr/>
        </p:nvSpPr>
        <p:spPr>
          <a:xfrm>
            <a:off x="6768042" y="5258439"/>
            <a:ext cx="27432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rgbClr val="005DA2"/>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a:spLocks noGrp="1"/>
          </p:cNvSpPr>
          <p:nvPr>
            <p:ph type="sldNum" sz="quarter" idx="11"/>
          </p:nvPr>
        </p:nvSpPr>
        <p:spPr/>
        <p:txBody>
          <a:bodyPr/>
          <a:lstStyle/>
          <a:p>
            <a:pPr lvl="0" eaLnBrk="1" hangingPunct="1"/>
            <a:fld id="{9A0DB2DC-4C9A-4742-B13C-FB6460FD3503}" type="slidenum">
              <a:rPr lang="zh-CN" altLang="en-US" dirty="0">
                <a:latin typeface="Calibri" panose="020F0502020204030204" charset="0"/>
              </a:rPr>
            </a:fld>
            <a:endParaRPr lang="zh-CN" altLang="en-US" dirty="0">
              <a:latin typeface="Calibri" panose="020F050202020403020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userDrawn="1"/>
        </p:nvGrpSpPr>
        <p:grpSpPr bwMode="auto">
          <a:xfrm>
            <a:off x="1847575" y="1150145"/>
            <a:ext cx="390428"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5" name="直接连接符 4"/>
          <p:cNvCxnSpPr/>
          <p:nvPr userDrawn="1"/>
        </p:nvCxnSpPr>
        <p:spPr>
          <a:xfrm>
            <a:off x="1847575" y="1430778"/>
            <a:ext cx="856890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91995" y="548640"/>
            <a:ext cx="2378075" cy="922020"/>
          </a:xfrm>
          <a:prstGeom prst="rect">
            <a:avLst/>
          </a:prstGeom>
          <a:noFill/>
        </p:spPr>
        <p:txBody>
          <a:bodyPr wrap="square" rtlCol="0">
            <a:spAutoFit/>
            <a:scene3d>
              <a:camera prst="orthographicFront"/>
              <a:lightRig rig="threePt" dir="t"/>
            </a:scene3d>
          </a:bodyPr>
          <a:lstStyle>
            <a:defPPr>
              <a:defRPr lang="zh-CN"/>
            </a:defPPr>
            <a:lvl1pPr algn="r">
              <a:defRPr sz="4000"/>
            </a:lvl1pPr>
          </a:lstStyle>
          <a:p>
            <a:pPr algn="ctr"/>
            <a:r>
              <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rPr>
              <a:t>目录</a:t>
            </a:r>
            <a:endParaRPr lang="zh-CN"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DokChampa" panose="020B0604020202020204" pitchFamily="34" charset="-34"/>
            </a:endParaRPr>
          </a:p>
        </p:txBody>
      </p:sp>
      <p:grpSp>
        <p:nvGrpSpPr>
          <p:cNvPr id="2" name="组合 1"/>
          <p:cNvGrpSpPr/>
          <p:nvPr>
            <p:custDataLst>
              <p:tags r:id="rId1"/>
            </p:custDataLst>
          </p:nvPr>
        </p:nvGrpSpPr>
        <p:grpSpPr>
          <a:xfrm>
            <a:off x="3304207" y="1991176"/>
            <a:ext cx="4968975" cy="3619677"/>
            <a:chOff x="3304207" y="1604645"/>
            <a:chExt cx="4968975" cy="3619677"/>
          </a:xfrm>
        </p:grpSpPr>
        <p:grpSp>
          <p:nvGrpSpPr>
            <p:cNvPr id="3" name="组合 2"/>
            <p:cNvGrpSpPr/>
            <p:nvPr>
              <p:custDataLst>
                <p:tags r:id="rId2"/>
              </p:custDataLst>
            </p:nvPr>
          </p:nvGrpSpPr>
          <p:grpSpPr>
            <a:xfrm>
              <a:off x="3304207" y="1604645"/>
              <a:ext cx="3931628" cy="527050"/>
              <a:chOff x="6313" y="1328"/>
              <a:chExt cx="6192" cy="829"/>
            </a:xfrm>
          </p:grpSpPr>
          <p:grpSp>
            <p:nvGrpSpPr>
              <p:cNvPr id="10" name="组合 21"/>
              <p:cNvGrpSpPr/>
              <p:nvPr/>
            </p:nvGrpSpPr>
            <p:grpSpPr>
              <a:xfrm>
                <a:off x="6313" y="1328"/>
                <a:ext cx="829" cy="829"/>
                <a:chOff x="3995936" y="1495374"/>
                <a:chExt cx="720080" cy="720080"/>
              </a:xfrm>
            </p:grpSpPr>
            <p:sp>
              <p:nvSpPr>
                <p:cNvPr id="18" name="椭圆 17"/>
                <p:cNvSpPr/>
                <p:nvPr>
                  <p:custDataLst>
                    <p:tags r:id="rId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 name="TextBox 15"/>
                <p:cNvSpPr txBox="1"/>
                <p:nvPr>
                  <p:custDataLst>
                    <p:tags r:id="rId4"/>
                  </p:custDataLst>
                </p:nvPr>
              </p:nvSpPr>
              <p:spPr>
                <a:xfrm>
                  <a:off x="4023348" y="1567957"/>
                  <a:ext cx="658457" cy="544832"/>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2" name="TextBox 48"/>
              <p:cNvSpPr txBox="1"/>
              <p:nvPr>
                <p:custDataLst>
                  <p:tags r:id="rId5"/>
                </p:custDataLst>
              </p:nvPr>
            </p:nvSpPr>
            <p:spPr>
              <a:xfrm>
                <a:off x="7307" y="1469"/>
                <a:ext cx="5198" cy="688"/>
              </a:xfrm>
              <a:prstGeom prst="rect">
                <a:avLst/>
              </a:prstGeom>
              <a:noFill/>
              <a:ln w="15875">
                <a:noFill/>
              </a:ln>
            </p:spPr>
            <p:txBody>
              <a:bodyPr wrap="square" lIns="68580" tIns="34290" rIns="68580" bIns="34290" anchor="t" anchorCtr="0">
                <a:spAutoFit/>
              </a:bodyPr>
              <a:lstStyle/>
              <a:p>
                <a:pPr algn="l">
                  <a:buClrTx/>
                  <a:buSzTx/>
                  <a:buFontTx/>
                </a:pPr>
                <a:r>
                  <a:rPr lang="en-US" altLang="zh-CN"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反向开票</a:t>
                </a:r>
                <a:r>
                  <a:rPr lang="en-US" altLang="zh-CN"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概念解析</a:t>
                </a:r>
                <a:endParaRPr lang="zh-CN" altLang="en-US" sz="2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24" name="组合 23"/>
            <p:cNvGrpSpPr/>
            <p:nvPr>
              <p:custDataLst>
                <p:tags r:id="rId6"/>
              </p:custDataLst>
            </p:nvPr>
          </p:nvGrpSpPr>
          <p:grpSpPr>
            <a:xfrm>
              <a:off x="3304207" y="2096135"/>
              <a:ext cx="4871720" cy="828040"/>
              <a:chOff x="6313" y="2101"/>
              <a:chExt cx="7672" cy="1304"/>
            </a:xfrm>
          </p:grpSpPr>
          <p:grpSp>
            <p:nvGrpSpPr>
              <p:cNvPr id="25" name="组合 31"/>
              <p:cNvGrpSpPr/>
              <p:nvPr/>
            </p:nvGrpSpPr>
            <p:grpSpPr>
              <a:xfrm>
                <a:off x="6313" y="2576"/>
                <a:ext cx="829" cy="829"/>
                <a:chOff x="3995936" y="1495374"/>
                <a:chExt cx="720080" cy="720080"/>
              </a:xfrm>
            </p:grpSpPr>
            <p:sp>
              <p:nvSpPr>
                <p:cNvPr id="28" name="椭圆 27"/>
                <p:cNvSpPr/>
                <p:nvPr>
                  <p:custDataLst>
                    <p:tags r:id="rId7"/>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 name="TextBox 15"/>
                <p:cNvSpPr txBox="1"/>
                <p:nvPr>
                  <p:custDataLst>
                    <p:tags r:id="rId8"/>
                  </p:custDataLst>
                </p:nvPr>
              </p:nvSpPr>
              <p:spPr>
                <a:xfrm>
                  <a:off x="4023348" y="1567957"/>
                  <a:ext cx="658408" cy="544883"/>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custDataLst>
                  <p:tags r:id="rId9"/>
                </p:custDataLst>
              </p:nvPr>
            </p:nvCxnSpPr>
            <p:spPr>
              <a:xfrm>
                <a:off x="7358" y="3384"/>
                <a:ext cx="636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48"/>
              <p:cNvSpPr txBox="1"/>
              <p:nvPr>
                <p:custDataLst>
                  <p:tags r:id="rId10"/>
                </p:custDataLst>
              </p:nvPr>
            </p:nvSpPr>
            <p:spPr>
              <a:xfrm>
                <a:off x="7307" y="2756"/>
                <a:ext cx="6678" cy="260"/>
              </a:xfrm>
              <a:prstGeom prst="rect">
                <a:avLst/>
              </a:prstGeom>
              <a:noFill/>
              <a:ln w="15875">
                <a:noFill/>
              </a:ln>
            </p:spPr>
            <p:txBody>
              <a:bodyPr wrap="square" lIns="68580" tIns="34290" rIns="68580" bIns="34290" anchor="t" anchorCtr="0">
                <a:spAutoFit/>
              </a:bodyPr>
              <a:lstStyle/>
              <a:p>
                <a:pPr algn="l">
                  <a:buClrTx/>
                  <a:buSzTx/>
                  <a:buFontTx/>
                </a:pPr>
                <a:r>
                  <a:rPr lang="zh-CN" altLang="en-US" sz="2400" b="1" dirty="0">
                    <a:solidFill>
                      <a:srgbClr val="8497B0"/>
                    </a:solidFill>
                    <a:latin typeface="Arial" panose="020B0604020202020204" pitchFamily="34" charset="0"/>
                    <a:ea typeface="微软雅黑" panose="020B0503020204020204" pitchFamily="34" charset="-122"/>
                    <a:sym typeface="宋体" panose="02010600030101010101" pitchFamily="2" charset="-122"/>
                  </a:rPr>
                  <a:t>“反向开票”相关事项解析</a:t>
                </a:r>
                <a:endParaRPr lang="zh-CN" altLang="en-US" sz="2400" b="1" dirty="0">
                  <a:solidFill>
                    <a:srgbClr val="8497B0"/>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8" name="直接连接符 7"/>
              <p:cNvCxnSpPr/>
              <p:nvPr>
                <p:custDataLst>
                  <p:tags r:id="rId11"/>
                </p:custDataLst>
              </p:nvPr>
            </p:nvCxnSpPr>
            <p:spPr>
              <a:xfrm>
                <a:off x="7359" y="2101"/>
                <a:ext cx="636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31"/>
            <p:cNvGrpSpPr/>
            <p:nvPr>
              <p:custDataLst>
                <p:tags r:id="rId12"/>
              </p:custDataLst>
            </p:nvPr>
          </p:nvGrpSpPr>
          <p:grpSpPr>
            <a:xfrm>
              <a:off x="3304207" y="3190240"/>
              <a:ext cx="4968975" cy="1284039"/>
              <a:chOff x="6293" y="3874"/>
              <a:chExt cx="7824" cy="2027"/>
            </a:xfrm>
          </p:grpSpPr>
          <p:grpSp>
            <p:nvGrpSpPr>
              <p:cNvPr id="34" name="组合 80"/>
              <p:cNvGrpSpPr/>
              <p:nvPr/>
            </p:nvGrpSpPr>
            <p:grpSpPr>
              <a:xfrm>
                <a:off x="6293" y="3874"/>
                <a:ext cx="829" cy="829"/>
                <a:chOff x="3995936" y="1495374"/>
                <a:chExt cx="720080" cy="720080"/>
              </a:xfrm>
            </p:grpSpPr>
            <p:sp>
              <p:nvSpPr>
                <p:cNvPr id="35" name="椭圆 34"/>
                <p:cNvSpPr/>
                <p:nvPr>
                  <p:custDataLst>
                    <p:tags r:id="rId13"/>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7" name="TextBox 15"/>
                <p:cNvSpPr txBox="1"/>
                <p:nvPr>
                  <p:custDataLst>
                    <p:tags r:id="rId14"/>
                  </p:custDataLst>
                </p:nvPr>
              </p:nvSpPr>
              <p:spPr>
                <a:xfrm>
                  <a:off x="4023348" y="1567957"/>
                  <a:ext cx="658263" cy="546477"/>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custDataLst>
                  <p:tags r:id="rId15"/>
                </p:custDataLst>
              </p:nvPr>
            </p:nvCxnSpPr>
            <p:spPr>
              <a:xfrm>
                <a:off x="7381" y="4662"/>
                <a:ext cx="6370" cy="14"/>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48"/>
              <p:cNvSpPr txBox="1"/>
              <p:nvPr>
                <p:custDataLst>
                  <p:tags r:id="rId16"/>
                </p:custDataLst>
              </p:nvPr>
            </p:nvSpPr>
            <p:spPr>
              <a:xfrm>
                <a:off x="7308" y="4013"/>
                <a:ext cx="6809" cy="406"/>
              </a:xfrm>
              <a:prstGeom prst="rect">
                <a:avLst/>
              </a:prstGeom>
              <a:noFill/>
              <a:ln w="15875">
                <a:noFill/>
              </a:ln>
            </p:spPr>
            <p:txBody>
              <a:bodyPr wrap="square" lIns="68580" tIns="34290" rIns="68580" bIns="34290" anchor="t" anchorCtr="0">
                <a:spAutoFit/>
              </a:bodyPr>
              <a:lstStyle/>
              <a:p>
                <a:r>
                  <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rPr>
                  <a:t>“反向开票”个人所得税政策</a:t>
                </a:r>
                <a:endParaRPr lang="zh-CN" altLang="en-US" sz="2400" b="1" dirty="0">
                  <a:solidFill>
                    <a:schemeClr val="tx1"/>
                  </a:solidFill>
                  <a:latin typeface="Arial" panose="020B0604020202020204" pitchFamily="34" charset="0"/>
                  <a:ea typeface="微软雅黑" panose="020B0503020204020204" pitchFamily="34" charset="-122"/>
                  <a:sym typeface="宋体" panose="02010600030101010101" pitchFamily="2" charset="-122"/>
                </a:endParaRPr>
              </a:p>
            </p:txBody>
          </p:sp>
          <p:cxnSp>
            <p:nvCxnSpPr>
              <p:cNvPr id="9" name="直接连接符 8"/>
              <p:cNvCxnSpPr/>
              <p:nvPr>
                <p:custDataLst>
                  <p:tags r:id="rId17"/>
                </p:custDataLst>
              </p:nvPr>
            </p:nvCxnSpPr>
            <p:spPr>
              <a:xfrm>
                <a:off x="7381" y="5887"/>
                <a:ext cx="6370" cy="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组合 40"/>
            <p:cNvGrpSpPr/>
            <p:nvPr>
              <p:custDataLst>
                <p:tags r:id="rId18"/>
              </p:custDataLst>
            </p:nvPr>
          </p:nvGrpSpPr>
          <p:grpSpPr>
            <a:xfrm>
              <a:off x="3304207" y="3981450"/>
              <a:ext cx="4707890" cy="879254"/>
              <a:chOff x="6316" y="5071"/>
              <a:chExt cx="7414" cy="1388"/>
            </a:xfrm>
          </p:grpSpPr>
          <p:grpSp>
            <p:nvGrpSpPr>
              <p:cNvPr id="42" name="组合 15"/>
              <p:cNvGrpSpPr/>
              <p:nvPr/>
            </p:nvGrpSpPr>
            <p:grpSpPr>
              <a:xfrm>
                <a:off x="6316" y="5071"/>
                <a:ext cx="829" cy="829"/>
                <a:chOff x="3995936" y="1495374"/>
                <a:chExt cx="720080" cy="720080"/>
              </a:xfrm>
            </p:grpSpPr>
            <p:sp>
              <p:nvSpPr>
                <p:cNvPr id="43" name="椭圆 42"/>
                <p:cNvSpPr/>
                <p:nvPr>
                  <p:custDataLst>
                    <p:tags r:id="rId19"/>
                  </p:custDataLst>
                </p:nvPr>
              </p:nvSpPr>
              <p:spPr>
                <a:xfrm>
                  <a:off x="3995936" y="1495374"/>
                  <a:ext cx="720080" cy="720080"/>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TextBox 15"/>
                <p:cNvSpPr txBox="1"/>
                <p:nvPr>
                  <p:custDataLst>
                    <p:tags r:id="rId20"/>
                  </p:custDataLst>
                </p:nvPr>
              </p:nvSpPr>
              <p:spPr>
                <a:xfrm>
                  <a:off x="4023348" y="1567957"/>
                  <a:ext cx="658361" cy="546478"/>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46" name="TextBox 48"/>
              <p:cNvSpPr txBox="1"/>
              <p:nvPr>
                <p:custDataLst>
                  <p:tags r:id="rId21"/>
                </p:custDataLst>
              </p:nvPr>
            </p:nvSpPr>
            <p:spPr>
              <a:xfrm>
                <a:off x="7398" y="5185"/>
                <a:ext cx="6332" cy="1274"/>
              </a:xfrm>
              <a:prstGeom prst="rect">
                <a:avLst/>
              </a:prstGeom>
              <a:noFill/>
              <a:ln w="15875">
                <a:noFill/>
              </a:ln>
            </p:spPr>
            <p:txBody>
              <a:bodyPr wrap="square" lIns="68580" tIns="34290" rIns="68580" bIns="34290" anchor="t" anchorCtr="0">
                <a:spAutoFit/>
              </a:bodyPr>
              <a:lstStyle/>
              <a:p>
                <a:r>
                  <a:rPr lang="zh-CN" altLang="en-US" sz="2400" b="1" dirty="0">
                    <a:latin typeface="微软雅黑" panose="020B0503020204020204" pitchFamily="34" charset="-122"/>
                    <a:ea typeface="微软雅黑" panose="020B0503020204020204" pitchFamily="34" charset="-122"/>
                  </a:rPr>
                  <a:t>报废产品出售者操作指引</a:t>
                </a:r>
                <a:endParaRPr lang="zh-CN" altLang="en-US" sz="2400" b="1" dirty="0">
                  <a:latin typeface="微软雅黑" panose="020B0503020204020204" pitchFamily="34" charset="-122"/>
                  <a:ea typeface="微软雅黑" panose="020B0503020204020204" pitchFamily="34" charset="-122"/>
                </a:endParaRPr>
              </a:p>
            </p:txBody>
          </p:sp>
        </p:grpSp>
        <p:sp>
          <p:nvSpPr>
            <p:cNvPr id="50" name="TextBox 15"/>
            <p:cNvSpPr txBox="1"/>
            <p:nvPr>
              <p:custDataLst>
                <p:tags r:id="rId22"/>
              </p:custDataLst>
            </p:nvPr>
          </p:nvSpPr>
          <p:spPr>
            <a:xfrm>
              <a:off x="3324521" y="4825871"/>
              <a:ext cx="481191" cy="398451"/>
            </a:xfrm>
            <a:prstGeom prst="rect">
              <a:avLst/>
            </a:prstGeom>
            <a:noFill/>
            <a:ln w="9525">
              <a:noFill/>
            </a:ln>
          </p:spPr>
          <p:txBody>
            <a:bodyPr wrap="none" anchor="t" anchorCtr="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灯片编号占位符 3"/>
          <p:cNvSpPr txBox="1"/>
          <p:nvPr/>
        </p:nvSpPr>
        <p:spPr>
          <a:xfrm>
            <a:off x="9448800" y="6492875"/>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t>                                                                       </a:t>
            </a:r>
            <a:fld id="{B18D3EC3-5D18-4493-A831-A92CD7BB431D}"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52673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二、 </a:t>
            </a:r>
            <a:r>
              <a:rPr sz="2800" b="1" dirty="0">
                <a:latin typeface="微软雅黑" panose="020B0503020204020204" pitchFamily="34" charset="-122"/>
                <a:ea typeface="微软雅黑" panose="020B0503020204020204" pitchFamily="34" charset="-122"/>
              </a:rPr>
              <a:t>“反向开票”相关事项解析</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1116965"/>
          </a:xfrm>
          <a:prstGeom prst="rect">
            <a:avLst/>
          </a:prstGeom>
          <a:noFill/>
        </p:spPr>
        <p:txBody>
          <a:bodyPr wrap="square">
            <a:spAutoFit/>
          </a:bodyPr>
          <a:lstStyle/>
          <a:p>
            <a:pPr indent="0" algn="l" fontAlgn="auto">
              <a:lnSpc>
                <a:spcPts val="4000"/>
              </a:lnSpc>
            </a:pPr>
            <a:r>
              <a:rPr lang="en-US" altLang="zh-CN" sz="2200" b="1" dirty="0" smtClean="0">
                <a:latin typeface="思源黑体" charset="0"/>
                <a:ea typeface="微软雅黑" panose="020B0503020204020204" pitchFamily="34" charset="-122"/>
                <a:cs typeface="思源黑体" charset="0"/>
                <a:sym typeface="Arial" panose="020B0604020202020204" pitchFamily="34" charset="0"/>
              </a:rPr>
              <a:t>    </a:t>
            </a:r>
            <a:r>
              <a:rPr lang="zh-CN" altLang="en-US" sz="2200" b="1" dirty="0" smtClean="0">
                <a:latin typeface="思源黑体" charset="0"/>
                <a:ea typeface="微软雅黑" panose="020B0503020204020204" pitchFamily="34" charset="-122"/>
                <a:cs typeface="思源黑体" charset="0"/>
                <a:sym typeface="Arial" panose="020B0604020202020204" pitchFamily="34" charset="0"/>
              </a:rPr>
              <a:t>（一）</a:t>
            </a:r>
            <a:r>
              <a:rPr lang="zh-CN" altLang="en-US" sz="2200" b="1" dirty="0">
                <a:latin typeface="思源黑体" charset="0"/>
                <a:ea typeface="微软雅黑" panose="020B0503020204020204" pitchFamily="34" charset="-122"/>
                <a:cs typeface="思源黑体" charset="0"/>
                <a:sym typeface="Arial" panose="020B0604020202020204" pitchFamily="34" charset="0"/>
              </a:rPr>
              <a:t>自然人出售者销售报废产品“反向开票”后，应当在什么时间办理个人所得税经营所得汇算清缴</a:t>
            </a:r>
            <a:endParaRPr sz="2200"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242695" y="2471420"/>
            <a:ext cx="9935210" cy="2976880"/>
          </a:xfrm>
          <a:prstGeom prst="rect">
            <a:avLst/>
          </a:prstGeom>
          <a:noFill/>
        </p:spPr>
        <p:txBody>
          <a:bodyPr wrap="square">
            <a:spAutoFit/>
          </a:bodyPr>
          <a:p>
            <a:pPr>
              <a:lnSpc>
                <a:spcPts val="4500"/>
              </a:lnSpc>
              <a:spcBef>
                <a:spcPts val="0"/>
              </a:spcBef>
              <a:spcAft>
                <a:spcPts val="0"/>
              </a:spcAft>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国家税务总局关于资源回收企业向自然人报废产品出售者“反向开票”有关事项的公告》(2024年第5号)的规定，自然人出售者应当在“反向开票”的次年3月31日前，自行办理个人所得税经营所得汇算清缴。例如，自然人出售者在2024年“反向开票”并预缴了经营所得个人所得税，那么应当在2025年1月1日-3月31日间自行办理经营所得汇算清缴。</a:t>
            </a:r>
            <a:endParaRPr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52673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二、 </a:t>
            </a:r>
            <a:r>
              <a:rPr sz="2800" b="1" dirty="0">
                <a:latin typeface="微软雅黑" panose="020B0503020204020204" pitchFamily="34" charset="-122"/>
                <a:ea typeface="微软雅黑" panose="020B0503020204020204" pitchFamily="34" charset="-122"/>
              </a:rPr>
              <a:t>“反向开票”相关事项解析</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1116965"/>
          </a:xfrm>
          <a:prstGeom prst="rect">
            <a:avLst/>
          </a:prstGeom>
          <a:noFill/>
        </p:spPr>
        <p:txBody>
          <a:bodyPr wrap="square">
            <a:spAutoFit/>
          </a:bodyPr>
          <a:lstStyle/>
          <a:p>
            <a:pPr indent="0" algn="l" fontAlgn="auto">
              <a:lnSpc>
                <a:spcPts val="4000"/>
              </a:lnSpc>
            </a:pPr>
            <a:r>
              <a:rPr lang="en-US" altLang="zh-CN" sz="2200" b="1" dirty="0">
                <a:latin typeface="思源黑体" charset="0"/>
                <a:ea typeface="微软雅黑" panose="020B0503020204020204" pitchFamily="34" charset="-122"/>
                <a:cs typeface="思源黑体" charset="0"/>
                <a:sym typeface="Arial" panose="020B0604020202020204" pitchFamily="34" charset="0"/>
              </a:rPr>
              <a:t>    </a:t>
            </a:r>
            <a:r>
              <a:rPr lang="zh-CN" altLang="en-US" sz="2200" b="1" dirty="0">
                <a:latin typeface="思源黑体" charset="0"/>
                <a:ea typeface="微软雅黑" panose="020B0503020204020204" pitchFamily="34" charset="-122"/>
                <a:cs typeface="思源黑体" charset="0"/>
                <a:sym typeface="Arial" panose="020B0604020202020204" pitchFamily="34" charset="0"/>
              </a:rPr>
              <a:t>（二）自然人出售者销售报废产品“反向开票”后，办理经营所得汇算清缴的渠道</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242695" y="2623820"/>
            <a:ext cx="9935210" cy="2656205"/>
          </a:xfrm>
          <a:prstGeom prst="rect">
            <a:avLst/>
          </a:prstGeom>
          <a:noFill/>
        </p:spPr>
        <p:txBody>
          <a:bodyPr wrap="square">
            <a:spAutoFit/>
          </a:bodyPr>
          <a:p>
            <a:pPr algn="just">
              <a:lnSpc>
                <a:spcPts val="4000"/>
              </a:lnSpc>
            </a:pPr>
            <a:r>
              <a:rPr lang="zh-CN" altLang="en-US" sz="22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为方便自然人出售者办理汇算清缴，税务机关提供了线上和线下两个办理渠道，纳税人可优先选择线上办理。纳税人通过线上渠道办理的，可登录自然人电子税务局网站(http://etax.chinatax.gov.cn)，点击“我要办税--税费申报--其他生产经营所得(B表)”进行办理;通过线下渠道办理的，可就近至经常居住地的主管税务机关办税服务厅办理。</a:t>
            </a:r>
            <a:endPar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52673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二、 </a:t>
            </a:r>
            <a:r>
              <a:rPr sz="2800" b="1" dirty="0">
                <a:latin typeface="微软雅黑" panose="020B0503020204020204" pitchFamily="34" charset="-122"/>
                <a:ea typeface="微软雅黑" panose="020B0503020204020204" pitchFamily="34" charset="-122"/>
              </a:rPr>
              <a:t>“反向开票”相关事项解析</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1116965"/>
          </a:xfrm>
          <a:prstGeom prst="rect">
            <a:avLst/>
          </a:prstGeom>
          <a:noFill/>
        </p:spPr>
        <p:txBody>
          <a:bodyPr wrap="square">
            <a:spAutoFit/>
          </a:bodyPr>
          <a:lstStyle/>
          <a:p>
            <a:pPr indent="0" algn="l" fontAlgn="auto">
              <a:lnSpc>
                <a:spcPts val="4000"/>
              </a:lnSpc>
            </a:pPr>
            <a:r>
              <a:rPr lang="en-US" altLang="zh-CN" sz="2200" b="1" dirty="0">
                <a:latin typeface="思源黑体" charset="0"/>
                <a:ea typeface="微软雅黑" panose="020B0503020204020204" pitchFamily="34" charset="-122"/>
                <a:cs typeface="思源黑体" charset="0"/>
                <a:sym typeface="Arial" panose="020B0604020202020204" pitchFamily="34" charset="0"/>
              </a:rPr>
              <a:t>    </a:t>
            </a:r>
            <a:r>
              <a:rPr lang="zh-CN" altLang="en-US" sz="2200" b="1" dirty="0">
                <a:latin typeface="思源黑体" charset="0"/>
                <a:ea typeface="微软雅黑" panose="020B0503020204020204" pitchFamily="34" charset="-122"/>
                <a:cs typeface="思源黑体" charset="0"/>
                <a:sym typeface="Arial" panose="020B0604020202020204" pitchFamily="34" charset="0"/>
              </a:rPr>
              <a:t>（三）自然人出售者办理经营所得汇算清缴申报时，税务机关提供的便利化服务举措</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242695" y="2595245"/>
            <a:ext cx="9935210" cy="2656205"/>
          </a:xfrm>
          <a:prstGeom prst="rect">
            <a:avLst/>
          </a:prstGeom>
          <a:noFill/>
        </p:spPr>
        <p:txBody>
          <a:bodyPr wrap="square">
            <a:spAutoFit/>
          </a:bodyPr>
          <a:p>
            <a:pPr algn="just" fontAlgn="auto">
              <a:lnSpc>
                <a:spcPts val="5000"/>
              </a:lnSpc>
            </a:pPr>
            <a:r>
              <a:rPr lang="zh-CN" altLang="en-US" sz="22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为进一步便利自然人出售者办理经营所得汇算清缴，税务机关提供了预填报的服务，自然人出售者姓名等基本信息、全年“反向开票”金额、已代办预缴税款金额等信息可以自动预填到申报表中，并自动计算税款，方便自然人出售者进行申报。</a:t>
            </a:r>
            <a:endPar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52673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二、 </a:t>
            </a:r>
            <a:r>
              <a:rPr sz="2800" b="1" dirty="0">
                <a:latin typeface="微软雅黑" panose="020B0503020204020204" pitchFamily="34" charset="-122"/>
                <a:ea typeface="微软雅黑" panose="020B0503020204020204" pitchFamily="34" charset="-122"/>
              </a:rPr>
              <a:t>“反向开票”相关事项解析</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（四）自然人销售自己使用过的报废产品如何缴纳个人所得税?</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212850" y="2519045"/>
            <a:ext cx="9965055" cy="2656205"/>
          </a:xfrm>
          <a:prstGeom prst="rect">
            <a:avLst/>
          </a:prstGeom>
          <a:noFill/>
        </p:spPr>
        <p:txBody>
          <a:bodyPr wrap="square">
            <a:spAutoFit/>
          </a:bodyPr>
          <a:p>
            <a:pPr algn="just">
              <a:lnSpc>
                <a:spcPts val="5000"/>
              </a:lnSpc>
              <a:spcBef>
                <a:spcPts val="0"/>
              </a:spcBef>
              <a:spcAft>
                <a:spcPts val="0"/>
              </a:spcAft>
            </a:pPr>
            <a:r>
              <a:rPr lang="zh-CN" altLang="en-US" sz="22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按照个人所得税法及相关规定，报废产品出售者销售自用的报废产品，应当按照财产转让所得缴纳个人所得税，以转让财产的收入额减除财产原值和合理费用后的余额，为应纳税所得额，按适用税率计算缴纳个人所得税。若报废产品的转让收入低于财产原值，由于没有所得，无需缴纳个人所得税。</a:t>
            </a:r>
            <a:endParaRPr sz="22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0210" y="220694"/>
            <a:ext cx="5267325" cy="953135"/>
          </a:xfrm>
          <a:prstGeom prst="rect">
            <a:avLst/>
          </a:prstGeom>
          <a:noFill/>
        </p:spPr>
        <p:txBody>
          <a:bodyPr wrap="none" rtlCol="0">
            <a:spAutoFit/>
          </a:bodyPr>
          <a:lstStyle/>
          <a:p>
            <a:pPr algn="l"/>
            <a:r>
              <a:rPr lang="zh-CN" altLang="en-US" sz="2800" b="1" dirty="0">
                <a:latin typeface="微软雅黑" panose="020B0503020204020204" pitchFamily="34" charset="-122"/>
                <a:ea typeface="微软雅黑" panose="020B0503020204020204" pitchFamily="34" charset="-122"/>
              </a:rPr>
              <a:t>二、 </a:t>
            </a:r>
            <a:r>
              <a:rPr sz="2800" b="1" dirty="0">
                <a:latin typeface="微软雅黑" panose="020B0503020204020204" pitchFamily="34" charset="-122"/>
                <a:ea typeface="微软雅黑" panose="020B0503020204020204" pitchFamily="34" charset="-122"/>
              </a:rPr>
              <a:t>“反向开票”相关事项解析</a:t>
            </a:r>
            <a:endParaRPr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4" name="文本框 1"/>
          <p:cNvSpPr txBox="1"/>
          <p:nvPr/>
        </p:nvSpPr>
        <p:spPr>
          <a:xfrm>
            <a:off x="1121410" y="1045210"/>
            <a:ext cx="10117455" cy="603885"/>
          </a:xfrm>
          <a:prstGeom prst="rect">
            <a:avLst/>
          </a:prstGeom>
          <a:noFill/>
        </p:spPr>
        <p:txBody>
          <a:bodyPr wrap="square">
            <a:spAutoFit/>
          </a:bodyPr>
          <a:lstStyle/>
          <a:p>
            <a:pPr indent="0" algn="l" fontAlgn="auto">
              <a:lnSpc>
                <a:spcPts val="4000"/>
              </a:lnSpc>
            </a:pPr>
            <a:r>
              <a:rPr lang="zh-CN" altLang="en-US" sz="2200" b="1" dirty="0">
                <a:latin typeface="思源黑体" charset="0"/>
                <a:ea typeface="微软雅黑" panose="020B0503020204020204" pitchFamily="34" charset="-122"/>
                <a:cs typeface="思源黑体" charset="0"/>
                <a:sym typeface="Arial" panose="020B0604020202020204" pitchFamily="34" charset="0"/>
              </a:rPr>
              <a:t>（五）自然人销售报废产品“反向开票”累计销售额限制</a:t>
            </a:r>
            <a:endParaRPr lang="zh-CN" altLang="en-US" sz="2200" b="1" dirty="0">
              <a:latin typeface="思源黑体" charset="0"/>
              <a:ea typeface="微软雅黑" panose="020B0503020204020204" pitchFamily="34" charset="-122"/>
              <a:cs typeface="思源黑体" charset="0"/>
              <a:sym typeface="Arial" panose="020B0604020202020204" pitchFamily="34" charset="0"/>
            </a:endParaRPr>
          </a:p>
        </p:txBody>
      </p:sp>
      <p:sp>
        <p:nvSpPr>
          <p:cNvPr id="2" name="文本框 1"/>
          <p:cNvSpPr txBox="1"/>
          <p:nvPr/>
        </p:nvSpPr>
        <p:spPr>
          <a:xfrm>
            <a:off x="1060450" y="2576195"/>
            <a:ext cx="10117455" cy="2656205"/>
          </a:xfrm>
          <a:prstGeom prst="rect">
            <a:avLst/>
          </a:prstGeom>
          <a:noFill/>
        </p:spPr>
        <p:txBody>
          <a:bodyPr wrap="square">
            <a:spAutoFit/>
          </a:bodyPr>
          <a:p>
            <a:pPr algn="just">
              <a:lnSpc>
                <a:spcPts val="4000"/>
              </a:lnSpc>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家税务总局关于资源回收企业向自然人报废产品出售者“反向开票”有关事项的公告》(国家税务总局公告2024年第5号)规定，三、自然人销售报废产品连续12个月“反向开票”累计销售额超过500万元的，资源回收企业不得再向其“反向开票”。</a:t>
            </a:r>
            <a:endParaRPr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just">
              <a:lnSpc>
                <a:spcPts val="4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持续从事报废产品出售业务的自然人可依法办理经营主体登记，按照规定自行开具发票，以免影响经营业务。</a:t>
            </a:r>
            <a:endPar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矩形: 圆角 3"/>
          <p:cNvSpPr/>
          <p:nvPr/>
        </p:nvSpPr>
        <p:spPr>
          <a:xfrm>
            <a:off x="3422015" y="2328545"/>
            <a:ext cx="7937500" cy="3340100"/>
          </a:xfrm>
          <a:prstGeom prst="roundRect">
            <a:avLst>
              <a:gd name="adj" fmla="val 1282"/>
            </a:avLst>
          </a:prstGeom>
          <a:noFill/>
          <a:ln w="69850" cap="flat" cmpd="sng" algn="ctr">
            <a:gradFill>
              <a:gsLst>
                <a:gs pos="0">
                  <a:srgbClr val="92D050">
                    <a:alpha val="0"/>
                  </a:srgbClr>
                </a:gs>
                <a:gs pos="100000">
                  <a:srgbClr val="92D050"/>
                </a:gs>
              </a:gsLst>
              <a:lin ang="0" scaled="0"/>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290.8,&quot;left&quot;:260.1737795275591,&quot;top&quot;:156.78551181102358,&quot;width&quot;:353.27377952755904}"/>
</p:tagLst>
</file>

<file path=ppt/tags/tag101.xml><?xml version="1.0" encoding="utf-8"?>
<p:tagLst xmlns:p="http://schemas.openxmlformats.org/presentationml/2006/main">
  <p:tag name="KSO_WM_DIAGRAM_VIRTUALLY_FRAME" val="{&quot;height&quot;:290.8,&quot;left&quot;:260.1737795275591,&quot;top&quot;:156.78551181102358,&quot;width&quot;:353.27377952755904}"/>
</p:tagLst>
</file>

<file path=ppt/tags/tag102.xml><?xml version="1.0" encoding="utf-8"?>
<p:tagLst xmlns:p="http://schemas.openxmlformats.org/presentationml/2006/main">
  <p:tag name="KSO_WM_DIAGRAM_VIRTUALLY_FRAME" val="{&quot;height&quot;:290.8,&quot;left&quot;:260.1737795275591,&quot;top&quot;:156.78551181102358,&quot;width&quot;:353.27377952755904}"/>
</p:tagLst>
</file>

<file path=ppt/tags/tag103.xml><?xml version="1.0" encoding="utf-8"?>
<p:tagLst xmlns:p="http://schemas.openxmlformats.org/presentationml/2006/main">
  <p:tag name="KSO_WM_DIAGRAM_VIRTUALLY_FRAME" val="{&quot;height&quot;:290.8,&quot;left&quot;:260.1737795275591,&quot;top&quot;:156.78551181102358,&quot;width&quot;:353.27377952755904}"/>
</p:tagLst>
</file>

<file path=ppt/tags/tag104.xml><?xml version="1.0" encoding="utf-8"?>
<p:tagLst xmlns:p="http://schemas.openxmlformats.org/presentationml/2006/main">
  <p:tag name="KSO_WM_DIAGRAM_VIRTUALLY_FRAME" val="{&quot;height&quot;:290.8,&quot;left&quot;:260.1737795275591,&quot;top&quot;:156.78551181102358,&quot;width&quot;:353.27377952755904}"/>
</p:tagLst>
</file>

<file path=ppt/tags/tag105.xml><?xml version="1.0" encoding="utf-8"?>
<p:tagLst xmlns:p="http://schemas.openxmlformats.org/presentationml/2006/main">
  <p:tag name="KSO_WM_DIAGRAM_VIRTUALLY_FRAME" val="{&quot;height&quot;:353.14987937273827,&quot;left&quot;:205.72380006086533,&quot;top&quot;:128.25,&quot;width&quot;:360.0750393700788}"/>
</p:tagLst>
</file>

<file path=ppt/tags/tag106.xml><?xml version="1.0" encoding="utf-8"?>
<p:tagLst xmlns:p="http://schemas.openxmlformats.org/presentationml/2006/main">
  <p:tag name="KSO_WM_DIAGRAM_VIRTUALLY_FRAME" val="{&quot;height&quot;:290.8,&quot;left&quot;:260.1737795275591,&quot;top&quot;:156.78551181102358,&quot;width&quot;:353.27377952755904}"/>
</p:tagLst>
</file>

<file path=ppt/tags/tag107.xml><?xml version="1.0" encoding="utf-8"?>
<p:tagLst xmlns:p="http://schemas.openxmlformats.org/presentationml/2006/main">
  <p:tag name="KSO_WM_DIAGRAM_VIRTUALLY_FRAME" val="{&quot;height&quot;:290.8,&quot;left&quot;:260.1737795275591,&quot;top&quot;:156.78551181102358,&quot;width&quot;:353.27377952755904}"/>
</p:tagLst>
</file>

<file path=ppt/tags/tag108.xml><?xml version="1.0" encoding="utf-8"?>
<p:tagLst xmlns:p="http://schemas.openxmlformats.org/presentationml/2006/main">
  <p:tag name="KSO_WM_DIAGRAM_VIRTUALLY_FRAME" val="{&quot;height&quot;:290.8,&quot;left&quot;:260.1737795275591,&quot;top&quot;:156.78551181102358,&quot;width&quot;:353.27377952755904}"/>
</p:tagLst>
</file>

<file path=ppt/tags/tag109.xml><?xml version="1.0" encoding="utf-8"?>
<p:tagLst xmlns:p="http://schemas.openxmlformats.org/presentationml/2006/main">
  <p:tag name="KSO_WM_BEAUTIFY_FLAG" val=""/>
  <p:tag name="KSO_WM_DIAGRAM_VIRTUALLY_FRAME" val="{&quot;height&quot;:290.8,&quot;left&quot;:260.1737795275591,&quot;top&quot;:156.78551181102358,&quot;width&quot;:353.2737795275590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290.79999999999995,&quot;left&quot;:260.1737795275591,&quot;top&quot;:156.7855118110236,&quot;width&quot;:353.27377952755904}"/>
</p:tagLst>
</file>

<file path=ppt/tags/tag111.xml><?xml version="1.0" encoding="utf-8"?>
<p:tagLst xmlns:p="http://schemas.openxmlformats.org/presentationml/2006/main">
  <p:tag name="KSO_WM_DIAGRAM_VIRTUALLY_FRAME" val="{&quot;height&quot;:353.14987937273827,&quot;left&quot;:205.72380006086533,&quot;top&quot;:128.25,&quot;width&quot;:360.0750393700788}"/>
</p:tagLst>
</file>

<file path=ppt/tags/tag112.xml><?xml version="1.0" encoding="utf-8"?>
<p:tagLst xmlns:p="http://schemas.openxmlformats.org/presentationml/2006/main">
  <p:tag name="KSO_WM_DIAGRAM_VIRTUALLY_FRAME" val="{&quot;height&quot;:290.8,&quot;left&quot;:260.1737795275591,&quot;top&quot;:156.78551181102358,&quot;width&quot;:353.27377952755904}"/>
</p:tagLst>
</file>

<file path=ppt/tags/tag113.xml><?xml version="1.0" encoding="utf-8"?>
<p:tagLst xmlns:p="http://schemas.openxmlformats.org/presentationml/2006/main">
  <p:tag name="KSO_WM_DIAGRAM_VIRTUALLY_FRAME" val="{&quot;height&quot;:290.8,&quot;left&quot;:260.1737795275591,&quot;top&quot;:156.78551181102358,&quot;width&quot;:353.27377952755904}"/>
</p:tagLst>
</file>

<file path=ppt/tags/tag114.xml><?xml version="1.0" encoding="utf-8"?>
<p:tagLst xmlns:p="http://schemas.openxmlformats.org/presentationml/2006/main">
  <p:tag name="KSO_WM_DIAGRAM_VIRTUALLY_FRAME" val="{&quot;height&quot;:290.8,&quot;left&quot;:260.1737795275591,&quot;top&quot;:156.78551181102358,&quot;width&quot;:353.27377952755904}"/>
</p:tagLst>
</file>

<file path=ppt/tags/tag115.xml><?xml version="1.0" encoding="utf-8"?>
<p:tagLst xmlns:p="http://schemas.openxmlformats.org/presentationml/2006/main">
  <p:tag name="KSO_WM_DIAGRAM_VIRTUALLY_FRAME" val="{&quot;height&quot;:353.14987937273827,&quot;left&quot;:205.72380006086533,&quot;top&quot;:128.25,&quot;width&quot;:360.0750393700788}"/>
</p:tagLst>
</file>

<file path=ppt/tags/tag116.xml><?xml version="1.0" encoding="utf-8"?>
<p:tagLst xmlns:p="http://schemas.openxmlformats.org/presentationml/2006/main">
  <p:tag name="KSO_WM_DIAGRAM_VIRTUALLY_FRAME" val="{&quot;height&quot;:290.8,&quot;left&quot;:260.1737795275591,&quot;top&quot;:156.78551181102358,&quot;width&quot;:353.27377952755904}"/>
</p:tagLst>
</file>

<file path=ppt/tags/tag117.xml><?xml version="1.0" encoding="utf-8"?>
<p:tagLst xmlns:p="http://schemas.openxmlformats.org/presentationml/2006/main">
  <p:tag name="KSO_WM_DIAGRAM_VIRTUALLY_FRAME" val="{&quot;height&quot;:290.8,&quot;left&quot;:260.1737795275591,&quot;top&quot;:156.78551181102358,&quot;width&quot;:353.27377952755904}"/>
</p:tagLst>
</file>

<file path=ppt/tags/tag118.xml><?xml version="1.0" encoding="utf-8"?>
<p:tagLst xmlns:p="http://schemas.openxmlformats.org/presentationml/2006/main">
  <p:tag name="KSO_WM_DIAGRAM_VIRTUALLY_FRAME" val="{&quot;height&quot;:290.8,&quot;left&quot;:260.1737795275591,&quot;top&quot;:156.78551181102358,&quot;width&quot;:353.27377952755904}"/>
</p:tagLst>
</file>

<file path=ppt/tags/tag119.xml><?xml version="1.0" encoding="utf-8"?>
<p:tagLst xmlns:p="http://schemas.openxmlformats.org/presentationml/2006/main">
  <p:tag name="KSO_WM_DIAGRAM_VIRTUALLY_FRAME" val="{&quot;height&quot;:290.8,&quot;left&quot;:260.1737795275591,&quot;top&quot;:156.78551181102358,&quot;width&quot;:353.2737795275590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290.8,&quot;left&quot;:260.1737795275591,&quot;top&quot;:156.78551181102358,&quot;width&quot;:353.27377952755904}"/>
</p:tagLst>
</file>

<file path=ppt/tags/tag121.xml><?xml version="1.0" encoding="utf-8"?>
<p:tagLst xmlns:p="http://schemas.openxmlformats.org/presentationml/2006/main">
  <p:tag name="KSO_WM_DIAGRAM_VIRTUALLY_FRAME" val="{&quot;height&quot;:353.14987937273827,&quot;left&quot;:205.72380006086533,&quot;top&quot;:128.25,&quot;width&quot;:360.0750393700788}"/>
</p:tagLst>
</file>

<file path=ppt/tags/tag122.xml><?xml version="1.0" encoding="utf-8"?>
<p:tagLst xmlns:p="http://schemas.openxmlformats.org/presentationml/2006/main">
  <p:tag name="KSO_WM_DIAGRAM_VIRTUALLY_FRAME" val="{&quot;height&quot;:290.8,&quot;left&quot;:260.1737795275591,&quot;top&quot;:156.78551181102358,&quot;width&quot;:353.27377952755904}"/>
</p:tagLst>
</file>

<file path=ppt/tags/tag123.xml><?xml version="1.0" encoding="utf-8"?>
<p:tagLst xmlns:p="http://schemas.openxmlformats.org/presentationml/2006/main">
  <p:tag name="KSO_WM_DIAGRAM_VIRTUALLY_FRAME" val="{&quot;height&quot;:290.8,&quot;left&quot;:260.1737795275591,&quot;top&quot;:156.78551181102358,&quot;width&quot;:353.27377952755904}"/>
</p:tagLst>
</file>

<file path=ppt/tags/tag124.xml><?xml version="1.0" encoding="utf-8"?>
<p:tagLst xmlns:p="http://schemas.openxmlformats.org/presentationml/2006/main">
  <p:tag name="KSO_WM_DIAGRAM_VIRTUALLY_FRAME" val="{&quot;height&quot;:290.8,&quot;left&quot;:260.1737795275591,&quot;top&quot;:156.78551181102358,&quot;width&quot;:353.27377952755904}"/>
</p:tagLst>
</file>

<file path=ppt/tags/tag125.xml><?xml version="1.0" encoding="utf-8"?>
<p:tagLst xmlns:p="http://schemas.openxmlformats.org/presentationml/2006/main">
  <p:tag name="KSO_WM_DIAGRAM_VIRTUALLY_FRAME" val="{&quot;height&quot;:290.8,&quot;left&quot;:260.1737795275591,&quot;top&quot;:156.78551181102358,&quot;width&quot;:353.27377952755904}"/>
</p:tagLst>
</file>

<file path=ppt/tags/tag126.xml><?xml version="1.0" encoding="utf-8"?>
<p:tagLst xmlns:p="http://schemas.openxmlformats.org/presentationml/2006/main">
  <p:tag name="KSO_WM_DIAGRAM_VIRTUALLY_FRAME" val="{&quot;height&quot;:290.8,&quot;left&quot;:260.1737795275591,&quot;top&quot;:156.78551181102358,&quot;width&quot;:353.27377952755904}"/>
</p:tagLst>
</file>

<file path=ppt/tags/tag127.xml><?xml version="1.0" encoding="utf-8"?>
<p:tagLst xmlns:p="http://schemas.openxmlformats.org/presentationml/2006/main">
  <p:tag name="KSO_WM_DIAGRAM_VIRTUALLY_FRAME" val="{&quot;height&quot;:353.14987937273827,&quot;left&quot;:205.72380006086533,&quot;top&quot;:128.25,&quot;width&quot;:360.0750393700788}"/>
</p:tagLst>
</file>

<file path=ppt/tags/tag128.xml><?xml version="1.0" encoding="utf-8"?>
<p:tagLst xmlns:p="http://schemas.openxmlformats.org/presentationml/2006/main">
  <p:tag name="KSO_WM_DIAGRAM_VIRTUALLY_FRAME" val="{&quot;height&quot;:290.8,&quot;left&quot;:260.1737795275591,&quot;top&quot;:156.78551181102358,&quot;width&quot;:353.27377952755904}"/>
</p:tagLst>
</file>

<file path=ppt/tags/tag129.xml><?xml version="1.0" encoding="utf-8"?>
<p:tagLst xmlns:p="http://schemas.openxmlformats.org/presentationml/2006/main">
  <p:tag name="KSO_WM_DIAGRAM_VIRTUALLY_FRAME" val="{&quot;height&quot;:290.8,&quot;left&quot;:260.1737795275591,&quot;top&quot;:156.78551181102358,&quot;width&quot;:353.2737795275590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290.8,&quot;left&quot;:260.1737795275591,&quot;top&quot;:156.78551181102358,&quot;width&quot;:353.27377952755904}"/>
</p:tagLst>
</file>

<file path=ppt/tags/tag131.xml><?xml version="1.0" encoding="utf-8"?>
<p:tagLst xmlns:p="http://schemas.openxmlformats.org/presentationml/2006/main">
  <p:tag name="KSO_WM_BEAUTIFY_FLAG" val=""/>
  <p:tag name="KSO_WM_DIAGRAM_VIRTUALLY_FRAME" val="{&quot;height&quot;:290.8,&quot;left&quot;:260.1737795275591,&quot;top&quot;:156.78551181102358,&quot;width&quot;:353.27377952755904}"/>
</p:tagLst>
</file>

<file path=ppt/tags/tag132.xml><?xml version="1.0" encoding="utf-8"?>
<p:tagLst xmlns:p="http://schemas.openxmlformats.org/presentationml/2006/main">
  <p:tag name="KSO_WM_DIAGRAM_VIRTUALLY_FRAME" val="{&quot;height&quot;:290.79999999999995,&quot;left&quot;:260.1737795275591,&quot;top&quot;:156.7855118110236,&quot;width&quot;:353.27377952755904}"/>
</p:tagLst>
</file>

<file path=ppt/tags/tag133.xml><?xml version="1.0" encoding="utf-8"?>
<p:tagLst xmlns:p="http://schemas.openxmlformats.org/presentationml/2006/main">
  <p:tag name="KSO_WM_DIAGRAM_VIRTUALLY_FRAME" val="{&quot;height&quot;:353.14987937273827,&quot;left&quot;:205.72380006086533,&quot;top&quot;:128.25,&quot;width&quot;:360.0750393700788}"/>
</p:tagLst>
</file>

<file path=ppt/tags/tag134.xml><?xml version="1.0" encoding="utf-8"?>
<p:tagLst xmlns:p="http://schemas.openxmlformats.org/presentationml/2006/main">
  <p:tag name="KSO_WM_DIAGRAM_VIRTUALLY_FRAME" val="{&quot;height&quot;:290.8,&quot;left&quot;:260.1737795275591,&quot;top&quot;:156.78551181102358,&quot;width&quot;:353.27377952755904}"/>
</p:tagLst>
</file>

<file path=ppt/tags/tag135.xml><?xml version="1.0" encoding="utf-8"?>
<p:tagLst xmlns:p="http://schemas.openxmlformats.org/presentationml/2006/main">
  <p:tag name="KSO_WM_DIAGRAM_VIRTUALLY_FRAME" val="{&quot;height&quot;:290.8,&quot;left&quot;:260.1737795275591,&quot;top&quot;:156.78551181102358,&quot;width&quot;:353.27377952755904}"/>
</p:tagLst>
</file>

<file path=ppt/tags/tag136.xml><?xml version="1.0" encoding="utf-8"?>
<p:tagLst xmlns:p="http://schemas.openxmlformats.org/presentationml/2006/main">
  <p:tag name="KSO_WM_DIAGRAM_VIRTUALLY_FRAME" val="{&quot;height&quot;:290.8,&quot;left&quot;:260.1737795275591,&quot;top&quot;:156.78551181102358,&quot;width&quot;:353.27377952755904}"/>
</p:tagLst>
</file>

<file path=ppt/tags/tag137.xml><?xml version="1.0" encoding="utf-8"?>
<p:tagLst xmlns:p="http://schemas.openxmlformats.org/presentationml/2006/main">
  <p:tag name="KSO_WM_DIAGRAM_VIRTUALLY_FRAME" val="{&quot;height&quot;:353.14987937273827,&quot;left&quot;:205.72380006086533,&quot;top&quot;:128.25,&quot;width&quot;:360.0750393700788}"/>
</p:tagLst>
</file>

<file path=ppt/tags/tag138.xml><?xml version="1.0" encoding="utf-8"?>
<p:tagLst xmlns:p="http://schemas.openxmlformats.org/presentationml/2006/main">
  <p:tag name="KSO_WM_DIAGRAM_VIRTUALLY_FRAME" val="{&quot;height&quot;:290.8,&quot;left&quot;:260.1737795275591,&quot;top&quot;:156.78551181102358,&quot;width&quot;:353.27377952755904}"/>
</p:tagLst>
</file>

<file path=ppt/tags/tag139.xml><?xml version="1.0" encoding="utf-8"?>
<p:tagLst xmlns:p="http://schemas.openxmlformats.org/presentationml/2006/main">
  <p:tag name="KSO_WM_DIAGRAM_VIRTUALLY_FRAME" val="{&quot;height&quot;:290.8,&quot;left&quot;:260.1737795275591,&quot;top&quot;:156.78551181102358,&quot;width&quot;:353.2737795275590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290.8,&quot;left&quot;:260.1737795275591,&quot;top&quot;:156.78551181102358,&quot;width&quot;:353.27377952755904}"/>
</p:tagLst>
</file>

<file path=ppt/tags/tag141.xml><?xml version="1.0" encoding="utf-8"?>
<p:tagLst xmlns:p="http://schemas.openxmlformats.org/presentationml/2006/main">
  <p:tag name="KSO_WM_DIAGRAM_VIRTUALLY_FRAME" val="{&quot;height&quot;:290.8,&quot;left&quot;:260.1737795275591,&quot;top&quot;:156.78551181102358,&quot;width&quot;:353.27377952755904}"/>
</p:tagLst>
</file>

<file path=ppt/tags/tag142.xml><?xml version="1.0" encoding="utf-8"?>
<p:tagLst xmlns:p="http://schemas.openxmlformats.org/presentationml/2006/main">
  <p:tag name="KSO_WM_DIAGRAM_VIRTUALLY_FRAME" val="{&quot;height&quot;:290.8,&quot;left&quot;:260.1737795275591,&quot;top&quot;:156.78551181102358,&quot;width&quot;:353.27377952755904}"/>
</p:tagLst>
</file>

<file path=ppt/tags/tag143.xml><?xml version="1.0" encoding="utf-8"?>
<p:tagLst xmlns:p="http://schemas.openxmlformats.org/presentationml/2006/main">
  <p:tag name="KSO_WM_DIAGRAM_VIRTUALLY_FRAME" val="{&quot;height&quot;:353.14987937273827,&quot;left&quot;:205.72380006086533,&quot;top&quot;:128.25,&quot;width&quot;:360.0750393700788}"/>
</p:tagLst>
</file>

<file path=ppt/tags/tag144.xml><?xml version="1.0" encoding="utf-8"?>
<p:tagLst xmlns:p="http://schemas.openxmlformats.org/presentationml/2006/main">
  <p:tag name="KSO_WM_DIAGRAM_VIRTUALLY_FRAME" val="{&quot;height&quot;:290.8,&quot;left&quot;:260.1737795275591,&quot;top&quot;:156.78551181102358,&quot;width&quot;:353.27377952755904}"/>
</p:tagLst>
</file>

<file path=ppt/tags/tag145.xml><?xml version="1.0" encoding="utf-8"?>
<p:tagLst xmlns:p="http://schemas.openxmlformats.org/presentationml/2006/main">
  <p:tag name="KSO_WM_DIAGRAM_VIRTUALLY_FRAME" val="{&quot;height&quot;:290.8,&quot;left&quot;:260.1737795275591,&quot;top&quot;:156.78551181102358,&quot;width&quot;:353.27377952755904}"/>
</p:tagLst>
</file>

<file path=ppt/tags/tag146.xml><?xml version="1.0" encoding="utf-8"?>
<p:tagLst xmlns:p="http://schemas.openxmlformats.org/presentationml/2006/main">
  <p:tag name="KSO_WM_DIAGRAM_VIRTUALLY_FRAME" val="{&quot;height&quot;:290.8,&quot;left&quot;:260.1737795275591,&quot;top&quot;:156.78551181102358,&quot;width&quot;:353.27377952755904}"/>
</p:tagLst>
</file>

<file path=ppt/tags/tag147.xml><?xml version="1.0" encoding="utf-8"?>
<p:tagLst xmlns:p="http://schemas.openxmlformats.org/presentationml/2006/main">
  <p:tag name="KSO_WM_DIAGRAM_VIRTUALLY_FRAME" val="{&quot;height&quot;:290.8,&quot;left&quot;:260.1737795275591,&quot;top&quot;:156.78551181102358,&quot;width&quot;:353.27377952755904}"/>
</p:tagLst>
</file>

<file path=ppt/tags/tag148.xml><?xml version="1.0" encoding="utf-8"?>
<p:tagLst xmlns:p="http://schemas.openxmlformats.org/presentationml/2006/main">
  <p:tag name="KSO_WM_DIAGRAM_VIRTUALLY_FRAME" val="{&quot;height&quot;:290.8,&quot;left&quot;:260.1737795275591,&quot;top&quot;:156.78551181102358,&quot;width&quot;:353.27377952755904}"/>
</p:tagLst>
</file>

<file path=ppt/tags/tag149.xml><?xml version="1.0" encoding="utf-8"?>
<p:tagLst xmlns:p="http://schemas.openxmlformats.org/presentationml/2006/main">
  <p:tag name="KSO_WM_DIAGRAM_VIRTUALLY_FRAME" val="{&quot;height&quot;:353.14987937273827,&quot;left&quot;:205.72380006086533,&quot;top&quot;:128.25,&quot;width&quot;:360.075039370078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290.8,&quot;left&quot;:260.1737795275591,&quot;top&quot;:156.78551181102358,&quot;width&quot;:353.27377952755904}"/>
</p:tagLst>
</file>

<file path=ppt/tags/tag151.xml><?xml version="1.0" encoding="utf-8"?>
<p:tagLst xmlns:p="http://schemas.openxmlformats.org/presentationml/2006/main">
  <p:tag name="KSO_WM_DIAGRAM_VIRTUALLY_FRAME" val="{&quot;height&quot;:290.8,&quot;left&quot;:260.1737795275591,&quot;top&quot;:156.78551181102358,&quot;width&quot;:353.27377952755904}"/>
</p:tagLst>
</file>

<file path=ppt/tags/tag152.xml><?xml version="1.0" encoding="utf-8"?>
<p:tagLst xmlns:p="http://schemas.openxmlformats.org/presentationml/2006/main">
  <p:tag name="KSO_WM_DIAGRAM_VIRTUALLY_FRAME" val="{&quot;height&quot;:290.8,&quot;left&quot;:260.1737795275591,&quot;top&quot;:156.78551181102358,&quot;width&quot;:353.27377952755904}"/>
</p:tagLst>
</file>

<file path=ppt/tags/tag153.xml><?xml version="1.0" encoding="utf-8"?>
<p:tagLst xmlns:p="http://schemas.openxmlformats.org/presentationml/2006/main">
  <p:tag name="KSO_WM_BEAUTIFY_FLAG" val=""/>
  <p:tag name="KSO_WM_DIAGRAM_VIRTUALLY_FRAME" val="{&quot;height&quot;:290.8,&quot;left&quot;:260.1737795275591,&quot;top&quot;:156.78551181102358,&quot;width&quot;:353.2737795275590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DIAGRAM_VIRTUALLY_FRAME" val="{&quot;height&quot;:290.79999999999995,&quot;left&quot;:260.1737795275591,&quot;top&quot;:156.7855118110236,&quot;width&quot;:353.27377952755904}"/>
</p:tagLst>
</file>

<file path=ppt/tags/tag63.xml><?xml version="1.0" encoding="utf-8"?>
<p:tagLst xmlns:p="http://schemas.openxmlformats.org/presentationml/2006/main">
  <p:tag name="KSO_WM_DIAGRAM_VIRTUALLY_FRAME" val="{&quot;height&quot;:353.14987937273827,&quot;left&quot;:205.72380006086533,&quot;top&quot;:128.25,&quot;width&quot;:360.0750393700788}"/>
</p:tagLst>
</file>

<file path=ppt/tags/tag64.xml><?xml version="1.0" encoding="utf-8"?>
<p:tagLst xmlns:p="http://schemas.openxmlformats.org/presentationml/2006/main">
  <p:tag name="KSO_WM_DIAGRAM_VIRTUALLY_FRAME" val="{&quot;height&quot;:290.8,&quot;left&quot;:260.1737795275591,&quot;top&quot;:156.78551181102358,&quot;width&quot;:353.27377952755904}"/>
</p:tagLst>
</file>

<file path=ppt/tags/tag65.xml><?xml version="1.0" encoding="utf-8"?>
<p:tagLst xmlns:p="http://schemas.openxmlformats.org/presentationml/2006/main">
  <p:tag name="KSO_WM_DIAGRAM_VIRTUALLY_FRAME" val="{&quot;height&quot;:290.8,&quot;left&quot;:260.1737795275591,&quot;top&quot;:156.78551181102358,&quot;width&quot;:353.27377952755904}"/>
</p:tagLst>
</file>

<file path=ppt/tags/tag66.xml><?xml version="1.0" encoding="utf-8"?>
<p:tagLst xmlns:p="http://schemas.openxmlformats.org/presentationml/2006/main">
  <p:tag name="KSO_WM_DIAGRAM_VIRTUALLY_FRAME" val="{&quot;height&quot;:290.8,&quot;left&quot;:260.1737795275591,&quot;top&quot;:156.78551181102358,&quot;width&quot;:353.27377952755904}"/>
</p:tagLst>
</file>

<file path=ppt/tags/tag67.xml><?xml version="1.0" encoding="utf-8"?>
<p:tagLst xmlns:p="http://schemas.openxmlformats.org/presentationml/2006/main">
  <p:tag name="KSO_WM_DIAGRAM_VIRTUALLY_FRAME" val="{&quot;height&quot;:353.14987937273827,&quot;left&quot;:205.72380006086533,&quot;top&quot;:128.25,&quot;width&quot;:360.0750393700788}"/>
</p:tagLst>
</file>

<file path=ppt/tags/tag68.xml><?xml version="1.0" encoding="utf-8"?>
<p:tagLst xmlns:p="http://schemas.openxmlformats.org/presentationml/2006/main">
  <p:tag name="KSO_WM_DIAGRAM_VIRTUALLY_FRAME" val="{&quot;height&quot;:290.8,&quot;left&quot;:260.1737795275591,&quot;top&quot;:156.78551181102358,&quot;width&quot;:353.27377952755904}"/>
</p:tagLst>
</file>

<file path=ppt/tags/tag69.xml><?xml version="1.0" encoding="utf-8"?>
<p:tagLst xmlns:p="http://schemas.openxmlformats.org/presentationml/2006/main">
  <p:tag name="KSO_WM_DIAGRAM_VIRTUALLY_FRAME" val="{&quot;height&quot;:290.8,&quot;left&quot;:260.1737795275591,&quot;top&quot;:156.78551181102358,&quot;width&quot;:353.2737795275590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290.8,&quot;left&quot;:260.1737795275591,&quot;top&quot;:156.78551181102358,&quot;width&quot;:353.27377952755904}"/>
</p:tagLst>
</file>

<file path=ppt/tags/tag71.xml><?xml version="1.0" encoding="utf-8"?>
<p:tagLst xmlns:p="http://schemas.openxmlformats.org/presentationml/2006/main">
  <p:tag name="KSO_WM_DIAGRAM_VIRTUALLY_FRAME" val="{&quot;height&quot;:290.8,&quot;left&quot;:260.1737795275591,&quot;top&quot;:156.78551181102358,&quot;width&quot;:353.27377952755904}"/>
</p:tagLst>
</file>

<file path=ppt/tags/tag72.xml><?xml version="1.0" encoding="utf-8"?>
<p:tagLst xmlns:p="http://schemas.openxmlformats.org/presentationml/2006/main">
  <p:tag name="KSO_WM_DIAGRAM_VIRTUALLY_FRAME" val="{&quot;height&quot;:290.8,&quot;left&quot;:260.1737795275591,&quot;top&quot;:156.78551181102358,&quot;width&quot;:353.27377952755904}"/>
</p:tagLst>
</file>

<file path=ppt/tags/tag73.xml><?xml version="1.0" encoding="utf-8"?>
<p:tagLst xmlns:p="http://schemas.openxmlformats.org/presentationml/2006/main">
  <p:tag name="KSO_WM_DIAGRAM_VIRTUALLY_FRAME" val="{&quot;height&quot;:353.14987937273827,&quot;left&quot;:205.72380006086533,&quot;top&quot;:128.25,&quot;width&quot;:360.0750393700788}"/>
</p:tagLst>
</file>

<file path=ppt/tags/tag74.xml><?xml version="1.0" encoding="utf-8"?>
<p:tagLst xmlns:p="http://schemas.openxmlformats.org/presentationml/2006/main">
  <p:tag name="KSO_WM_DIAGRAM_VIRTUALLY_FRAME" val="{&quot;height&quot;:290.8,&quot;left&quot;:260.1737795275591,&quot;top&quot;:156.78551181102358,&quot;width&quot;:353.27377952755904}"/>
</p:tagLst>
</file>

<file path=ppt/tags/tag75.xml><?xml version="1.0" encoding="utf-8"?>
<p:tagLst xmlns:p="http://schemas.openxmlformats.org/presentationml/2006/main">
  <p:tag name="KSO_WM_DIAGRAM_VIRTUALLY_FRAME" val="{&quot;height&quot;:290.8,&quot;left&quot;:260.1737795275591,&quot;top&quot;:156.78551181102358,&quot;width&quot;:353.27377952755904}"/>
</p:tagLst>
</file>

<file path=ppt/tags/tag76.xml><?xml version="1.0" encoding="utf-8"?>
<p:tagLst xmlns:p="http://schemas.openxmlformats.org/presentationml/2006/main">
  <p:tag name="KSO_WM_DIAGRAM_VIRTUALLY_FRAME" val="{&quot;height&quot;:290.8,&quot;left&quot;:260.1737795275591,&quot;top&quot;:156.78551181102358,&quot;width&quot;:353.27377952755904}"/>
</p:tagLst>
</file>

<file path=ppt/tags/tag77.xml><?xml version="1.0" encoding="utf-8"?>
<p:tagLst xmlns:p="http://schemas.openxmlformats.org/presentationml/2006/main">
  <p:tag name="KSO_WM_DIAGRAM_VIRTUALLY_FRAME" val="{&quot;height&quot;:290.8,&quot;left&quot;:260.1737795275591,&quot;top&quot;:156.78551181102358,&quot;width&quot;:353.27377952755904}"/>
</p:tagLst>
</file>

<file path=ppt/tags/tag78.xml><?xml version="1.0" encoding="utf-8"?>
<p:tagLst xmlns:p="http://schemas.openxmlformats.org/presentationml/2006/main">
  <p:tag name="KSO_WM_DIAGRAM_VIRTUALLY_FRAME" val="{&quot;height&quot;:290.8,&quot;left&quot;:260.1737795275591,&quot;top&quot;:156.78551181102358,&quot;width&quot;:353.27377952755904}"/>
</p:tagLst>
</file>

<file path=ppt/tags/tag79.xml><?xml version="1.0" encoding="utf-8"?>
<p:tagLst xmlns:p="http://schemas.openxmlformats.org/presentationml/2006/main">
  <p:tag name="KSO_WM_DIAGRAM_VIRTUALLY_FRAME" val="{&quot;height&quot;:353.14987937273827,&quot;left&quot;:205.72380006086533,&quot;top&quot;:128.25,&quot;width&quot;:360.075039370078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290.8,&quot;left&quot;:260.1737795275591,&quot;top&quot;:156.78551181102358,&quot;width&quot;:353.27377952755904}"/>
</p:tagLst>
</file>

<file path=ppt/tags/tag81.xml><?xml version="1.0" encoding="utf-8"?>
<p:tagLst xmlns:p="http://schemas.openxmlformats.org/presentationml/2006/main">
  <p:tag name="KSO_WM_DIAGRAM_VIRTUALLY_FRAME" val="{&quot;height&quot;:290.8,&quot;left&quot;:260.1737795275591,&quot;top&quot;:156.78551181102358,&quot;width&quot;:353.27377952755904}"/>
</p:tagLst>
</file>

<file path=ppt/tags/tag82.xml><?xml version="1.0" encoding="utf-8"?>
<p:tagLst xmlns:p="http://schemas.openxmlformats.org/presentationml/2006/main">
  <p:tag name="KSO_WM_DIAGRAM_VIRTUALLY_FRAME" val="{&quot;height&quot;:290.8,&quot;left&quot;:260.1737795275591,&quot;top&quot;:156.78551181102358,&quot;width&quot;:353.27377952755904}"/>
</p:tagLst>
</file>

<file path=ppt/tags/tag83.xml><?xml version="1.0" encoding="utf-8"?>
<p:tagLst xmlns:p="http://schemas.openxmlformats.org/presentationml/2006/main">
  <p:tag name="KSO_WM_BEAUTIFY_FLAG" val=""/>
  <p:tag name="KSO_WM_DIAGRAM_VIRTUALLY_FRAME" val="{&quot;height&quot;:290.8,&quot;left&quot;:260.1737795275591,&quot;top&quot;:156.78551181102358,&quot;width&quot;:353.27377952755904}"/>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290.79999999999995,&quot;left&quot;:260.1737795275591,&quot;top&quot;:156.7855118110236,&quot;width&quot;:353.27377952755904}"/>
</p:tagLst>
</file>

<file path=ppt/tags/tag89.xml><?xml version="1.0" encoding="utf-8"?>
<p:tagLst xmlns:p="http://schemas.openxmlformats.org/presentationml/2006/main">
  <p:tag name="KSO_WM_DIAGRAM_VIRTUALLY_FRAME" val="{&quot;height&quot;:353.14987937273827,&quot;left&quot;:205.72380006086533,&quot;top&quot;:128.25,&quot;width&quot;:360.075039370078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90.8,&quot;left&quot;:260.1737795275591,&quot;top&quot;:156.78551181102358,&quot;width&quot;:353.27377952755904}"/>
</p:tagLst>
</file>

<file path=ppt/tags/tag91.xml><?xml version="1.0" encoding="utf-8"?>
<p:tagLst xmlns:p="http://schemas.openxmlformats.org/presentationml/2006/main">
  <p:tag name="KSO_WM_DIAGRAM_VIRTUALLY_FRAME" val="{&quot;height&quot;:290.8,&quot;left&quot;:260.1737795275591,&quot;top&quot;:156.78551181102358,&quot;width&quot;:353.27377952755904}"/>
</p:tagLst>
</file>

<file path=ppt/tags/tag92.xml><?xml version="1.0" encoding="utf-8"?>
<p:tagLst xmlns:p="http://schemas.openxmlformats.org/presentationml/2006/main">
  <p:tag name="KSO_WM_DIAGRAM_VIRTUALLY_FRAME" val="{&quot;height&quot;:290.8,&quot;left&quot;:260.1737795275591,&quot;top&quot;:156.78551181102358,&quot;width&quot;:353.27377952755904}"/>
</p:tagLst>
</file>

<file path=ppt/tags/tag93.xml><?xml version="1.0" encoding="utf-8"?>
<p:tagLst xmlns:p="http://schemas.openxmlformats.org/presentationml/2006/main">
  <p:tag name="KSO_WM_DIAGRAM_VIRTUALLY_FRAME" val="{&quot;height&quot;:353.14987937273827,&quot;left&quot;:205.72380006086533,&quot;top&quot;:128.25,&quot;width&quot;:360.0750393700788}"/>
</p:tagLst>
</file>

<file path=ppt/tags/tag94.xml><?xml version="1.0" encoding="utf-8"?>
<p:tagLst xmlns:p="http://schemas.openxmlformats.org/presentationml/2006/main">
  <p:tag name="KSO_WM_DIAGRAM_VIRTUALLY_FRAME" val="{&quot;height&quot;:290.8,&quot;left&quot;:260.1737795275591,&quot;top&quot;:156.78551181102358,&quot;width&quot;:353.27377952755904}"/>
</p:tagLst>
</file>

<file path=ppt/tags/tag95.xml><?xml version="1.0" encoding="utf-8"?>
<p:tagLst xmlns:p="http://schemas.openxmlformats.org/presentationml/2006/main">
  <p:tag name="KSO_WM_DIAGRAM_VIRTUALLY_FRAME" val="{&quot;height&quot;:290.8,&quot;left&quot;:260.1737795275591,&quot;top&quot;:156.78551181102358,&quot;width&quot;:353.27377952755904}"/>
</p:tagLst>
</file>

<file path=ppt/tags/tag96.xml><?xml version="1.0" encoding="utf-8"?>
<p:tagLst xmlns:p="http://schemas.openxmlformats.org/presentationml/2006/main">
  <p:tag name="KSO_WM_DIAGRAM_VIRTUALLY_FRAME" val="{&quot;height&quot;:290.8,&quot;left&quot;:260.1737795275591,&quot;top&quot;:156.78551181102358,&quot;width&quot;:353.27377952755904}"/>
</p:tagLst>
</file>

<file path=ppt/tags/tag97.xml><?xml version="1.0" encoding="utf-8"?>
<p:tagLst xmlns:p="http://schemas.openxmlformats.org/presentationml/2006/main">
  <p:tag name="KSO_WM_DIAGRAM_VIRTUALLY_FRAME" val="{&quot;height&quot;:290.8,&quot;left&quot;:260.1737795275591,&quot;top&quot;:156.78551181102358,&quot;width&quot;:353.27377952755904}"/>
</p:tagLst>
</file>

<file path=ppt/tags/tag98.xml><?xml version="1.0" encoding="utf-8"?>
<p:tagLst xmlns:p="http://schemas.openxmlformats.org/presentationml/2006/main">
  <p:tag name="KSO_WM_DIAGRAM_VIRTUALLY_FRAME" val="{&quot;height&quot;:290.8,&quot;left&quot;:260.1737795275591,&quot;top&quot;:156.78551181102358,&quot;width&quot;:353.27377952755904}"/>
</p:tagLst>
</file>

<file path=ppt/tags/tag99.xml><?xml version="1.0" encoding="utf-8"?>
<p:tagLst xmlns:p="http://schemas.openxmlformats.org/presentationml/2006/main">
  <p:tag name="KSO_WM_DIAGRAM_VIRTUALLY_FRAME" val="{&quot;height&quot;:353.14987937273827,&quot;left&quot;:205.72380006086533,&quot;top&quot;:128.25,&quot;width&quot;:360.075039370078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a:spAutoFit/>
      </a:bodyPr>
      <a:lstStyle>
        <a:defPPr algn="l">
          <a:defRPr sz="2400" b="1" dirty="0">
            <a:solidFill>
              <a:srgbClr val="CC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5301</Words>
  <Application>WPS 演示</Application>
  <PresentationFormat>自定义</PresentationFormat>
  <Paragraphs>456</Paragraphs>
  <Slides>30</Slides>
  <Notes>119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vt:lpstr>
      <vt:lpstr>宋体</vt:lpstr>
      <vt:lpstr>Wingdings</vt:lpstr>
      <vt:lpstr>微软雅黑</vt:lpstr>
      <vt:lpstr>Wingdings</vt:lpstr>
      <vt:lpstr>DokChampa</vt:lpstr>
      <vt:lpstr>Times New Roman</vt:lpstr>
      <vt:lpstr>Impact</vt:lpstr>
      <vt:lpstr>思源黑体</vt:lpstr>
      <vt:lpstr>黑体</vt:lpstr>
      <vt:lpstr>Arial Unicode MS</vt:lpstr>
      <vt:lpstr>Calibri</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54420060007</cp:lastModifiedBy>
  <cp:revision>443</cp:revision>
  <dcterms:created xsi:type="dcterms:W3CDTF">2025-02-17T06:22:00Z</dcterms:created>
  <dcterms:modified xsi:type="dcterms:W3CDTF">2025-03-21T01:19:13Z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358811F20F0144A9828F406010479A4D_13</vt:lpwstr>
  </property>
</Properties>
</file>