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1135" r:id="rId3"/>
    <p:sldId id="1357" r:id="rId4"/>
    <p:sldId id="1285" r:id="rId5"/>
    <p:sldId id="1302" r:id="rId6"/>
    <p:sldId id="1347" r:id="rId7"/>
    <p:sldId id="1348" r:id="rId8"/>
    <p:sldId id="1352" r:id="rId9"/>
    <p:sldId id="1353" r:id="rId10"/>
    <p:sldId id="1354" r:id="rId11"/>
    <p:sldId id="1356" r:id="rId12"/>
    <p:sldId id="1355" r:id="rId13"/>
    <p:sldId id="1222" r:id="rId14"/>
  </p:sldIdLst>
  <p:sldSz cx="12192000" cy="6858000"/>
  <p:notesSz cx="6858000" cy="9144000"/>
  <p:embeddedFontLst>
    <p:embeddedFont>
      <p:font typeface="HarmonyOS Sans SC Light" panose="00000400000000000000" pitchFamily="2" charset="-122"/>
      <p:regular r:id="rId20"/>
    </p:embeddedFont>
    <p:embeddedFont>
      <p:font typeface="HarmonyOS Sans SC" panose="00000500000000000000" pitchFamily="2" charset="-122"/>
      <p:regular r:id="rId21"/>
    </p:embeddedFont>
    <p:embeddedFont>
      <p:font typeface="微软雅黑" panose="020B0503020204020204" charset="-122"/>
      <p:regular r:id="rId22"/>
    </p:embeddedFont>
    <p:embeddedFont>
      <p:font typeface="思源宋体 CN Heavy" panose="02020900000000000000" pitchFamily="18" charset="-122"/>
      <p:bold r:id="rId23"/>
    </p:embeddedFont>
    <p:embeddedFont>
      <p:font typeface="HarmonyOS Sans SC Black" panose="00000A00000000000000" pitchFamily="2" charset="-122"/>
      <p:bold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72AF2F"/>
    <a:srgbClr val="BF886A"/>
    <a:srgbClr val="FFFFFF"/>
    <a:srgbClr val="CBAE82"/>
    <a:srgbClr val="FFFFE7"/>
    <a:srgbClr val="F4F3EE"/>
    <a:srgbClr val="8A9A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8" autoAdjust="0"/>
    <p:restoredTop sz="95122" autoAdjust="0"/>
  </p:normalViewPr>
  <p:slideViewPr>
    <p:cSldViewPr snapToGrid="0" showGuides="1">
      <p:cViewPr>
        <p:scale>
          <a:sx n="75" d="100"/>
          <a:sy n="75" d="100"/>
        </p:scale>
        <p:origin x="1152" y="840"/>
      </p:cViewPr>
      <p:guideLst>
        <p:guide orient="horz" pos="4078"/>
        <p:guide pos="7251"/>
        <p:guide/>
        <p:guide pos="7683"/>
        <p:guide orient="horz"/>
        <p:guide orient="horz" pos="4320"/>
        <p:guide pos="428"/>
        <p:guide orient="horz" pos="48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1.xml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HarmonyOS Sans SC" panose="00000500000000000000" pitchFamily="2" charset="-122"/>
              <a:ea typeface="HarmonyOS Sans SC" panose="00000500000000000000" pitchFamily="2" charset="-122"/>
              <a:cs typeface="HarmonyOS Sans SC" panose="00000500000000000000" pitchFamily="2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HarmonyOS Sans SC" panose="00000500000000000000" pitchFamily="2" charset="-122"/>
                <a:ea typeface="HarmonyOS Sans SC" panose="00000500000000000000" pitchFamily="2" charset="-122"/>
                <a:cs typeface="HarmonyOS Sans SC" panose="00000500000000000000" pitchFamily="2" charset="-122"/>
              </a:rPr>
            </a:fld>
            <a:endParaRPr lang="zh-CN" altLang="en-US">
              <a:latin typeface="HarmonyOS Sans SC" panose="00000500000000000000" pitchFamily="2" charset="-122"/>
              <a:ea typeface="HarmonyOS Sans SC" panose="00000500000000000000" pitchFamily="2" charset="-122"/>
              <a:cs typeface="HarmonyOS Sans SC" panose="00000500000000000000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HarmonyOS Sans SC" panose="00000500000000000000" pitchFamily="2" charset="-122"/>
              <a:ea typeface="HarmonyOS Sans SC" panose="00000500000000000000" pitchFamily="2" charset="-122"/>
              <a:cs typeface="HarmonyOS Sans SC" panose="00000500000000000000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HarmonyOS Sans SC" panose="00000500000000000000" pitchFamily="2" charset="-122"/>
                <a:ea typeface="HarmonyOS Sans SC" panose="00000500000000000000" pitchFamily="2" charset="-122"/>
                <a:cs typeface="HarmonyOS Sans SC" panose="00000500000000000000" pitchFamily="2" charset="-122"/>
              </a:rPr>
            </a:fld>
            <a:endParaRPr lang="zh-CN" altLang="en-US">
              <a:latin typeface="HarmonyOS Sans SC" panose="00000500000000000000" pitchFamily="2" charset="-122"/>
              <a:ea typeface="HarmonyOS Sans SC" panose="00000500000000000000" pitchFamily="2" charset="-122"/>
              <a:cs typeface="HarmonyOS Sans SC" panose="00000500000000000000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armonyOS Sans SC" panose="00000500000000000000" pitchFamily="2" charset="-122"/>
                <a:ea typeface="HarmonyOS Sans SC" panose="00000500000000000000" pitchFamily="2" charset="-122"/>
                <a:cs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armonyOS Sans SC" panose="00000500000000000000" pitchFamily="2" charset="-122"/>
                <a:ea typeface="HarmonyOS Sans SC" panose="00000500000000000000" pitchFamily="2" charset="-122"/>
                <a:cs typeface="HarmonyOS Sans SC" panose="00000500000000000000" pitchFamily="2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armonyOS Sans SC" panose="00000500000000000000" pitchFamily="2" charset="-122"/>
                <a:ea typeface="HarmonyOS Sans SC" panose="00000500000000000000" pitchFamily="2" charset="-122"/>
                <a:cs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armonyOS Sans SC" panose="00000500000000000000" pitchFamily="2" charset="-122"/>
                <a:ea typeface="HarmonyOS Sans SC" panose="00000500000000000000" pitchFamily="2" charset="-122"/>
                <a:cs typeface="HarmonyOS Sans SC" panose="00000500000000000000" pitchFamily="2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HarmonyOS Sans SC" panose="00000500000000000000" pitchFamily="2" charset="-122"/>
        <a:ea typeface="HarmonyOS Sans SC" panose="00000500000000000000" pitchFamily="2" charset="-122"/>
        <a:cs typeface="HarmonyOS Sans SC" panose="00000500000000000000" pitchFamily="2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HarmonyOS Sans SC" panose="00000500000000000000" pitchFamily="2" charset="-122"/>
        <a:ea typeface="HarmonyOS Sans SC" panose="00000500000000000000" pitchFamily="2" charset="-122"/>
        <a:cs typeface="HarmonyOS Sans SC" panose="00000500000000000000" pitchFamily="2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HarmonyOS Sans SC" panose="00000500000000000000" pitchFamily="2" charset="-122"/>
        <a:ea typeface="HarmonyOS Sans SC" panose="00000500000000000000" pitchFamily="2" charset="-122"/>
        <a:cs typeface="HarmonyOS Sans SC" panose="00000500000000000000" pitchFamily="2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HarmonyOS Sans SC" panose="00000500000000000000" pitchFamily="2" charset="-122"/>
        <a:ea typeface="HarmonyOS Sans SC" panose="00000500000000000000" pitchFamily="2" charset="-122"/>
        <a:cs typeface="HarmonyOS Sans SC" panose="00000500000000000000" pitchFamily="2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HarmonyOS Sans SC" panose="00000500000000000000" pitchFamily="2" charset="-122"/>
        <a:ea typeface="HarmonyOS Sans SC" panose="00000500000000000000" pitchFamily="2" charset="-122"/>
        <a:cs typeface="HarmonyOS Sans SC" panose="00000500000000000000" pitchFamily="2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2001" cy="6858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57150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图片占位符 3"/>
          <p:cNvSpPr>
            <a:spLocks noGrp="1"/>
          </p:cNvSpPr>
          <p:nvPr>
            <p:ph type="pic" sz="quarter" idx="11"/>
          </p:nvPr>
        </p:nvSpPr>
        <p:spPr>
          <a:xfrm>
            <a:off x="245745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图片占位符 3"/>
          <p:cNvSpPr>
            <a:spLocks noGrp="1"/>
          </p:cNvSpPr>
          <p:nvPr>
            <p:ph type="pic" sz="quarter" idx="12"/>
          </p:nvPr>
        </p:nvSpPr>
        <p:spPr>
          <a:xfrm>
            <a:off x="434340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图片占位符 3"/>
          <p:cNvSpPr>
            <a:spLocks noGrp="1"/>
          </p:cNvSpPr>
          <p:nvPr>
            <p:ph type="pic" sz="quarter" idx="13"/>
          </p:nvPr>
        </p:nvSpPr>
        <p:spPr>
          <a:xfrm>
            <a:off x="622935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3"/>
          <p:cNvSpPr>
            <a:spLocks noGrp="1"/>
          </p:cNvSpPr>
          <p:nvPr>
            <p:ph type="pic" sz="quarter" idx="14"/>
          </p:nvPr>
        </p:nvSpPr>
        <p:spPr>
          <a:xfrm>
            <a:off x="811530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3"/>
          <p:cNvSpPr>
            <a:spLocks noGrp="1"/>
          </p:cNvSpPr>
          <p:nvPr>
            <p:ph type="pic" sz="quarter" idx="15"/>
          </p:nvPr>
        </p:nvSpPr>
        <p:spPr>
          <a:xfrm>
            <a:off x="1000125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3"/>
          <p:cNvSpPr>
            <a:spLocks noGrp="1"/>
          </p:cNvSpPr>
          <p:nvPr>
            <p:ph type="pic" sz="quarter" idx="16"/>
          </p:nvPr>
        </p:nvSpPr>
        <p:spPr>
          <a:xfrm>
            <a:off x="57150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3"/>
          <p:cNvSpPr>
            <a:spLocks noGrp="1"/>
          </p:cNvSpPr>
          <p:nvPr>
            <p:ph type="pic" sz="quarter" idx="17"/>
          </p:nvPr>
        </p:nvSpPr>
        <p:spPr>
          <a:xfrm>
            <a:off x="245745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3"/>
          <p:cNvSpPr>
            <a:spLocks noGrp="1"/>
          </p:cNvSpPr>
          <p:nvPr>
            <p:ph type="pic" sz="quarter" idx="18"/>
          </p:nvPr>
        </p:nvSpPr>
        <p:spPr>
          <a:xfrm>
            <a:off x="434340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3" name="图片占位符 3"/>
          <p:cNvSpPr>
            <a:spLocks noGrp="1"/>
          </p:cNvSpPr>
          <p:nvPr>
            <p:ph type="pic" sz="quarter" idx="19"/>
          </p:nvPr>
        </p:nvSpPr>
        <p:spPr>
          <a:xfrm>
            <a:off x="622935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3"/>
          <p:cNvSpPr>
            <a:spLocks noGrp="1"/>
          </p:cNvSpPr>
          <p:nvPr>
            <p:ph type="pic" sz="quarter" idx="20"/>
          </p:nvPr>
        </p:nvSpPr>
        <p:spPr>
          <a:xfrm>
            <a:off x="811530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5" name="图片占位符 3"/>
          <p:cNvSpPr>
            <a:spLocks noGrp="1"/>
          </p:cNvSpPr>
          <p:nvPr>
            <p:ph type="pic" sz="quarter" idx="21"/>
          </p:nvPr>
        </p:nvSpPr>
        <p:spPr>
          <a:xfrm>
            <a:off x="1000125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6" name="图片占位符 3"/>
          <p:cNvSpPr>
            <a:spLocks noGrp="1"/>
          </p:cNvSpPr>
          <p:nvPr>
            <p:ph type="pic" sz="quarter" idx="22"/>
          </p:nvPr>
        </p:nvSpPr>
        <p:spPr>
          <a:xfrm>
            <a:off x="57150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7" name="图片占位符 3"/>
          <p:cNvSpPr>
            <a:spLocks noGrp="1"/>
          </p:cNvSpPr>
          <p:nvPr>
            <p:ph type="pic" sz="quarter" idx="23"/>
          </p:nvPr>
        </p:nvSpPr>
        <p:spPr>
          <a:xfrm>
            <a:off x="245745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8" name="图片占位符 3"/>
          <p:cNvSpPr>
            <a:spLocks noGrp="1"/>
          </p:cNvSpPr>
          <p:nvPr>
            <p:ph type="pic" sz="quarter" idx="24"/>
          </p:nvPr>
        </p:nvSpPr>
        <p:spPr>
          <a:xfrm>
            <a:off x="434340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9" name="图片占位符 3"/>
          <p:cNvSpPr>
            <a:spLocks noGrp="1"/>
          </p:cNvSpPr>
          <p:nvPr>
            <p:ph type="pic" sz="quarter" idx="25"/>
          </p:nvPr>
        </p:nvSpPr>
        <p:spPr>
          <a:xfrm>
            <a:off x="622935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0" name="图片占位符 3"/>
          <p:cNvSpPr>
            <a:spLocks noGrp="1"/>
          </p:cNvSpPr>
          <p:nvPr>
            <p:ph type="pic" sz="quarter" idx="26"/>
          </p:nvPr>
        </p:nvSpPr>
        <p:spPr>
          <a:xfrm>
            <a:off x="811530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1" name="图片占位符 3"/>
          <p:cNvSpPr>
            <a:spLocks noGrp="1"/>
          </p:cNvSpPr>
          <p:nvPr>
            <p:ph type="pic" sz="quarter" idx="27"/>
          </p:nvPr>
        </p:nvSpPr>
        <p:spPr>
          <a:xfrm>
            <a:off x="1000125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4" name="图片占位符 3"/>
          <p:cNvSpPr>
            <a:spLocks noGrp="1"/>
          </p:cNvSpPr>
          <p:nvPr>
            <p:ph type="pic" sz="quarter" idx="28"/>
          </p:nvPr>
        </p:nvSpPr>
        <p:spPr>
          <a:xfrm>
            <a:off x="57150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5" name="图片占位符 3"/>
          <p:cNvSpPr>
            <a:spLocks noGrp="1"/>
          </p:cNvSpPr>
          <p:nvPr>
            <p:ph type="pic" sz="quarter" idx="29"/>
          </p:nvPr>
        </p:nvSpPr>
        <p:spPr>
          <a:xfrm>
            <a:off x="245745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6" name="图片占位符 3"/>
          <p:cNvSpPr>
            <a:spLocks noGrp="1"/>
          </p:cNvSpPr>
          <p:nvPr>
            <p:ph type="pic" sz="quarter" idx="30"/>
          </p:nvPr>
        </p:nvSpPr>
        <p:spPr>
          <a:xfrm>
            <a:off x="434340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7" name="图片占位符 3"/>
          <p:cNvSpPr>
            <a:spLocks noGrp="1"/>
          </p:cNvSpPr>
          <p:nvPr>
            <p:ph type="pic" sz="quarter" idx="31"/>
          </p:nvPr>
        </p:nvSpPr>
        <p:spPr>
          <a:xfrm>
            <a:off x="622935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8" name="图片占位符 3"/>
          <p:cNvSpPr>
            <a:spLocks noGrp="1"/>
          </p:cNvSpPr>
          <p:nvPr>
            <p:ph type="pic" sz="quarter" idx="32"/>
          </p:nvPr>
        </p:nvSpPr>
        <p:spPr>
          <a:xfrm>
            <a:off x="811530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9" name="图片占位符 3"/>
          <p:cNvSpPr>
            <a:spLocks noGrp="1"/>
          </p:cNvSpPr>
          <p:nvPr>
            <p:ph type="pic" sz="quarter" idx="33"/>
          </p:nvPr>
        </p:nvSpPr>
        <p:spPr>
          <a:xfrm>
            <a:off x="1000125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/>
          <p:nvPr/>
        </p:nvSpPr>
        <p:spPr>
          <a:xfrm>
            <a:off x="0" y="1159510"/>
            <a:ext cx="9556115" cy="3314700"/>
          </a:xfrm>
          <a:custGeom>
            <a:avLst/>
            <a:gdLst>
              <a:gd name="connsiteX0" fmla="*/ 0 w 8204200"/>
              <a:gd name="connsiteY0" fmla="*/ 0 h 3714750"/>
              <a:gd name="connsiteX1" fmla="*/ 7407275 w 8204200"/>
              <a:gd name="connsiteY1" fmla="*/ 0 h 3714750"/>
              <a:gd name="connsiteX2" fmla="*/ 8204200 w 8204200"/>
              <a:gd name="connsiteY2" fmla="*/ 796925 h 3714750"/>
              <a:gd name="connsiteX3" fmla="*/ 8204200 w 8204200"/>
              <a:gd name="connsiteY3" fmla="*/ 2917825 h 3714750"/>
              <a:gd name="connsiteX4" fmla="*/ 7407275 w 8204200"/>
              <a:gd name="connsiteY4" fmla="*/ 3714750 h 3714750"/>
              <a:gd name="connsiteX5" fmla="*/ 0 w 8204200"/>
              <a:gd name="connsiteY5" fmla="*/ 3714750 h 37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04200" h="3714750">
                <a:moveTo>
                  <a:pt x="0" y="0"/>
                </a:moveTo>
                <a:lnTo>
                  <a:pt x="7407275" y="0"/>
                </a:lnTo>
                <a:cubicBezTo>
                  <a:pt x="7847405" y="0"/>
                  <a:pt x="8204200" y="356795"/>
                  <a:pt x="8204200" y="796925"/>
                </a:cubicBezTo>
                <a:lnTo>
                  <a:pt x="8204200" y="2917825"/>
                </a:lnTo>
                <a:cubicBezTo>
                  <a:pt x="8204200" y="3357955"/>
                  <a:pt x="7847405" y="3714750"/>
                  <a:pt x="7407275" y="3714750"/>
                </a:cubicBezTo>
                <a:lnTo>
                  <a:pt x="0" y="3714750"/>
                </a:lnTo>
                <a:close/>
              </a:path>
            </a:pathLst>
          </a:custGeom>
          <a:solidFill>
            <a:srgbClr val="FFFFFF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矩形: 圆角 7"/>
          <p:cNvSpPr/>
          <p:nvPr/>
        </p:nvSpPr>
        <p:spPr>
          <a:xfrm>
            <a:off x="2164080" y="5396865"/>
            <a:ext cx="3163570" cy="83629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HarmonyOS Sans SC" panose="00000500000000000000" pitchFamily="2" charset="-122"/>
              </a:rPr>
              <a:t>主讲人：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HarmonyOS Sans SC" panose="00000500000000000000" pitchFamily="2" charset="-122"/>
              </a:rPr>
              <a:t>麦皓云</a:t>
            </a:r>
            <a:endParaRPr lang="zh-CN" altLang="en-US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HarmonyOS Sans SC" panose="00000500000000000000" pitchFamily="2" charset="-122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5969635" y="5396865"/>
            <a:ext cx="4359275" cy="81724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" panose="00000500000000000000" pitchFamily="2" charset="-122"/>
              </a:rPr>
              <a:t>时间：</a:t>
            </a:r>
            <a:r>
              <a:rPr 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" panose="00000500000000000000" pitchFamily="2" charset="-122"/>
              </a:rPr>
              <a:t>2025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" panose="00000500000000000000" pitchFamily="2" charset="-122"/>
              </a:rPr>
              <a:t>年</a:t>
            </a:r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" panose="00000500000000000000" pitchFamily="2" charset="-122"/>
              </a:rPr>
              <a:t>5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" panose="00000500000000000000" pitchFamily="2" charset="-122"/>
              </a:rPr>
              <a:t>月</a:t>
            </a:r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" panose="00000500000000000000" pitchFamily="2" charset="-122"/>
              </a:rPr>
              <a:t>23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" panose="00000500000000000000" pitchFamily="2" charset="-122"/>
              </a:rPr>
              <a:t>日</a:t>
            </a:r>
            <a:endParaRPr lang="zh-CN" altLang="en-US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armonyOS Sans SC" panose="00000500000000000000" pitchFamily="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20980" y="2337435"/>
            <a:ext cx="8768080" cy="9594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zh-CN" altLang="en-US" sz="4800" spc="160" dirty="0">
                <a:solidFill>
                  <a:schemeClr val="accent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rPr>
              <a:t>粤税通涉税资料上传操作讲解</a:t>
            </a:r>
            <a:endParaRPr lang="en-US" altLang="zh-CN" sz="4800" spc="160" dirty="0">
              <a:solidFill>
                <a:schemeClr val="accent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sym typeface="思源宋体 CN Heavy" panose="02020900000000000000" pitchFamily="18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6411698" y="4959099"/>
            <a:ext cx="525730" cy="153260"/>
            <a:chOff x="3749802" y="1186619"/>
            <a:chExt cx="3638550" cy="1060704"/>
          </a:xfrm>
          <a:solidFill>
            <a:srgbClr val="92D050"/>
          </a:solidFill>
        </p:grpSpPr>
        <p:sp>
          <p:nvSpPr>
            <p:cNvPr id="34" name="等腰三角形 33"/>
            <p:cNvSpPr/>
            <p:nvPr/>
          </p:nvSpPr>
          <p:spPr>
            <a:xfrm rot="5400000">
              <a:off x="3676650" y="1259771"/>
              <a:ext cx="1060704" cy="914400"/>
            </a:xfrm>
            <a:prstGeom prst="triangl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等腰三角形 34"/>
            <p:cNvSpPr/>
            <p:nvPr/>
          </p:nvSpPr>
          <p:spPr>
            <a:xfrm rot="5400000">
              <a:off x="5038725" y="1259771"/>
              <a:ext cx="1060704" cy="914400"/>
            </a:xfrm>
            <a:prstGeom prst="triangl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等腰三角形 35"/>
            <p:cNvSpPr/>
            <p:nvPr/>
          </p:nvSpPr>
          <p:spPr>
            <a:xfrm rot="5400000">
              <a:off x="6400800" y="1259771"/>
              <a:ext cx="1060704" cy="914400"/>
            </a:xfrm>
            <a:prstGeom prst="triangl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7" name="直接连接符 36"/>
          <p:cNvCxnSpPr/>
          <p:nvPr/>
        </p:nvCxnSpPr>
        <p:spPr>
          <a:xfrm>
            <a:off x="2459514" y="5022056"/>
            <a:ext cx="323850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组合 41"/>
          <p:cNvGrpSpPr/>
          <p:nvPr/>
        </p:nvGrpSpPr>
        <p:grpSpPr>
          <a:xfrm>
            <a:off x="3703281" y="793331"/>
            <a:ext cx="260437" cy="63647"/>
            <a:chOff x="4523863" y="-1141320"/>
            <a:chExt cx="3741638" cy="914400"/>
          </a:xfr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</p:grpSpPr>
        <p:sp>
          <p:nvSpPr>
            <p:cNvPr id="39" name="平行四边形 38"/>
            <p:cNvSpPr/>
            <p:nvPr/>
          </p:nvSpPr>
          <p:spPr>
            <a:xfrm>
              <a:off x="4523863" y="-1141320"/>
              <a:ext cx="1216152" cy="914400"/>
            </a:xfrm>
            <a:prstGeom prst="parallelogram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平行四边形 39"/>
            <p:cNvSpPr/>
            <p:nvPr/>
          </p:nvSpPr>
          <p:spPr>
            <a:xfrm>
              <a:off x="5786606" y="-1141320"/>
              <a:ext cx="1216152" cy="914400"/>
            </a:xfrm>
            <a:prstGeom prst="parallelogram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平行四边形 40"/>
            <p:cNvSpPr/>
            <p:nvPr/>
          </p:nvSpPr>
          <p:spPr>
            <a:xfrm>
              <a:off x="7049349" y="-1141320"/>
              <a:ext cx="1216152" cy="914400"/>
            </a:xfrm>
            <a:prstGeom prst="parallelogram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44" name="直接连接符 43"/>
          <p:cNvCxnSpPr/>
          <p:nvPr/>
        </p:nvCxnSpPr>
        <p:spPr>
          <a:xfrm>
            <a:off x="4050743" y="825154"/>
            <a:ext cx="1918780" cy="0"/>
          </a:xfrm>
          <a:prstGeom prst="line">
            <a:avLst/>
          </a:prstGeom>
          <a:ln>
            <a:gradFill>
              <a:gsLst>
                <a:gs pos="3000">
                  <a:schemeClr val="bg1">
                    <a:alpha val="40000"/>
                  </a:schemeClr>
                </a:gs>
                <a:gs pos="87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组合 47"/>
          <p:cNvGrpSpPr/>
          <p:nvPr/>
        </p:nvGrpSpPr>
        <p:grpSpPr>
          <a:xfrm>
            <a:off x="10134204" y="5022400"/>
            <a:ext cx="1650945" cy="464458"/>
            <a:chOff x="4965702" y="1190171"/>
            <a:chExt cx="1650945" cy="464458"/>
          </a:xfrm>
          <a:solidFill>
            <a:schemeClr val="accent1">
              <a:alpha val="69000"/>
            </a:schemeClr>
          </a:solidFill>
        </p:grpSpPr>
        <p:grpSp>
          <p:nvGrpSpPr>
            <p:cNvPr id="49" name="组合 48"/>
            <p:cNvGrpSpPr/>
            <p:nvPr/>
          </p:nvGrpSpPr>
          <p:grpSpPr>
            <a:xfrm>
              <a:off x="5747659" y="1190171"/>
              <a:ext cx="868988" cy="464458"/>
              <a:chOff x="2569029" y="1190171"/>
              <a:chExt cx="841829" cy="449942"/>
            </a:xfrm>
            <a:grpFill/>
          </p:grpSpPr>
          <p:sp>
            <p:nvSpPr>
              <p:cNvPr id="66" name="椭圆 65"/>
              <p:cNvSpPr/>
              <p:nvPr/>
            </p:nvSpPr>
            <p:spPr>
              <a:xfrm>
                <a:off x="2569029" y="1190171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2569029" y="1371600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2569029" y="1553028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2757715" y="1190171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2757715" y="1371600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2757715" y="1553028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2946401" y="1190171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>
                <a:off x="2946401" y="1371600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>
                <a:off x="2946401" y="1553028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74"/>
              <p:cNvSpPr/>
              <p:nvPr/>
            </p:nvSpPr>
            <p:spPr>
              <a:xfrm>
                <a:off x="3135087" y="1190171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3135087" y="1371600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3135087" y="1553028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3323773" y="1190171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3323773" y="1371600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3323773" y="1553028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4965702" y="1190171"/>
              <a:ext cx="868988" cy="464458"/>
              <a:chOff x="2569029" y="1190171"/>
              <a:chExt cx="841829" cy="449942"/>
            </a:xfrm>
            <a:grpFill/>
          </p:grpSpPr>
          <p:sp>
            <p:nvSpPr>
              <p:cNvPr id="51" name="椭圆 50"/>
              <p:cNvSpPr/>
              <p:nvPr/>
            </p:nvSpPr>
            <p:spPr>
              <a:xfrm>
                <a:off x="2569029" y="1190171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2569029" y="1371600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>
                <a:off x="2569029" y="1553028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2757715" y="1190171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椭圆 54"/>
              <p:cNvSpPr/>
              <p:nvPr/>
            </p:nvSpPr>
            <p:spPr>
              <a:xfrm>
                <a:off x="2757715" y="1371600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2757715" y="1553028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2946401" y="1190171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2946401" y="1371600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2946401" y="1553028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3135087" y="1190171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3135087" y="1371600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3135087" y="1553028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62"/>
              <p:cNvSpPr/>
              <p:nvPr/>
            </p:nvSpPr>
            <p:spPr>
              <a:xfrm>
                <a:off x="3323773" y="1190171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3323773" y="1371600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3323773" y="1553028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" y="0"/>
            <a:ext cx="12196763" cy="765175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42899" y="159544"/>
            <a:ext cx="1076325" cy="314325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000"/>
                  </a:srgb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57175" y="69057"/>
            <a:ext cx="176214" cy="159543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591945" y="123190"/>
            <a:ext cx="678116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spc="60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+mn-ea"/>
              </a:rPr>
              <a:t>纳税人通过粤税通提交涉税资料（自然人）</a:t>
            </a:r>
            <a:endParaRPr lang="zh-CN" altLang="en-US" sz="2000" spc="60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38716" y="200777"/>
            <a:ext cx="1325787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spc="600" dirty="0">
                <a:solidFill>
                  <a:schemeClr val="bg1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09</a:t>
            </a:r>
            <a:endParaRPr lang="en-US" altLang="zh-CN" sz="900" spc="600" dirty="0">
              <a:solidFill>
                <a:schemeClr val="bg1"/>
              </a:solidFill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1" y="6553200"/>
            <a:ext cx="12196763" cy="304800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11306175" y="316193"/>
            <a:ext cx="204788" cy="94497"/>
            <a:chOff x="9509124" y="-56483"/>
            <a:chExt cx="2298700" cy="1060704"/>
          </a:xfrm>
        </p:grpSpPr>
        <p:sp>
          <p:nvSpPr>
            <p:cNvPr id="20" name="等腰三角形 19"/>
            <p:cNvSpPr/>
            <p:nvPr/>
          </p:nvSpPr>
          <p:spPr>
            <a:xfrm rot="5400000">
              <a:off x="9435972" y="16669"/>
              <a:ext cx="1060704" cy="914400"/>
            </a:xfrm>
            <a:prstGeom prst="triangle">
              <a:avLst/>
            </a:prstGeom>
            <a:solidFill>
              <a:srgbClr val="92D050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10820272" y="16669"/>
              <a:ext cx="1060704" cy="914400"/>
            </a:xfrm>
            <a:prstGeom prst="triangle">
              <a:avLst/>
            </a:prstGeom>
            <a:solidFill>
              <a:srgbClr val="92D050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1029970" y="1772920"/>
            <a:ext cx="10399395" cy="20624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zh-CN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0590" y="1123315"/>
            <a:ext cx="2341880" cy="5077460"/>
          </a:xfrm>
          <a:prstGeom prst="rect">
            <a:avLst/>
          </a:prstGeom>
        </p:spPr>
      </p:pic>
      <p:pic>
        <p:nvPicPr>
          <p:cNvPr id="5" name="图片 4" descr="/Users/zjmmhhyy/Library/Containers/com.kingsoft.wpsoffice.mac/Data/tmp/photoeditapp/20250522103646/temp.pngte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380" y="1123315"/>
            <a:ext cx="2340610" cy="5077460"/>
          </a:xfrm>
          <a:prstGeom prst="rect">
            <a:avLst/>
          </a:prstGeom>
        </p:spPr>
      </p:pic>
      <p:pic>
        <p:nvPicPr>
          <p:cNvPr id="6" name="图片 5" descr="/Users/zjmmhhyy/Library/Containers/com.kingsoft.wpsoffice.mac/Data/tmp/photoeditapp/20250522103701/temp.pngte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1535" y="1123315"/>
            <a:ext cx="2340610" cy="5077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cover/>
      </p:transition>
    </mc:Choice>
    <mc:Fallback>
      <p:transition spd="slow">
        <p:cov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478313" y="1239743"/>
            <a:ext cx="9031061" cy="678312"/>
          </a:xfrm>
          <a:prstGeom prst="rect">
            <a:avLst/>
          </a:prstGeom>
          <a:solidFill>
            <a:schemeClr val="accent1"/>
          </a:solidFill>
          <a:ln w="3175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一次上传线上电子涉税资料后，如果发现错漏，能否补充上传？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82625" y="1239743"/>
            <a:ext cx="1795689" cy="678312"/>
          </a:xfrm>
          <a:prstGeom prst="rect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130714" y="1332586"/>
            <a:ext cx="975360" cy="479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zh-CN" altLang="en-US" sz="2400" spc="160" dirty="0">
                <a:solidFill>
                  <a:schemeClr val="bg1">
                    <a:lumMod val="25000"/>
                  </a:schemeClr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问题四</a:t>
            </a:r>
            <a:endParaRPr lang="zh-CN" altLang="en-US" spc="160" dirty="0">
              <a:solidFill>
                <a:schemeClr val="bg1">
                  <a:lumMod val="2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2625" y="2334895"/>
            <a:ext cx="10828020" cy="22002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indent="0" algn="just" fontAlgn="auto">
              <a:lnSpc>
                <a:spcPct val="150000"/>
              </a:lnSpc>
              <a:spcAft>
                <a:spcPts val="600"/>
              </a:spcAft>
            </a:pPr>
            <a:r>
              <a:rPr lang="en-US" altLang="zh-CN" sz="2400" spc="16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     </a:t>
            </a:r>
            <a:r>
              <a:rPr lang="zh-CN" altLang="en-US" sz="2800" spc="16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可以！纳税人后续可以在“涉税资料上传”页面查看税务机关的资料审核意见，可多次修改未经税务机关审核的资料，同时自然人业务也支持更改业务办理行政区划、税务机关、是否委托代办。</a:t>
            </a:r>
            <a:endParaRPr spc="16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armonyOS Sans SC Light" panose="00000400000000000000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1" y="0"/>
            <a:ext cx="12196763" cy="765175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42899" y="159544"/>
            <a:ext cx="1076325" cy="314325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000"/>
                  </a:srgb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57175" y="69057"/>
            <a:ext cx="176214" cy="159543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591945" y="123190"/>
            <a:ext cx="516509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spc="60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常见问题解答</a:t>
            </a:r>
            <a:endParaRPr lang="zh-CN" altLang="en-US" sz="2000" spc="60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8716" y="200777"/>
            <a:ext cx="1325787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spc="600" dirty="0">
                <a:solidFill>
                  <a:schemeClr val="bg1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10</a:t>
            </a:r>
            <a:endParaRPr lang="en-US" altLang="zh-CN" sz="1600" spc="600" dirty="0">
              <a:solidFill>
                <a:schemeClr val="bg1"/>
              </a:solidFill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-1" y="6553200"/>
            <a:ext cx="12196763" cy="304800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11306175" y="316193"/>
            <a:ext cx="204788" cy="94497"/>
            <a:chOff x="9509124" y="-56483"/>
            <a:chExt cx="2298700" cy="1060704"/>
          </a:xfrm>
        </p:grpSpPr>
        <p:sp>
          <p:nvSpPr>
            <p:cNvPr id="16" name="等腰三角形 15"/>
            <p:cNvSpPr/>
            <p:nvPr/>
          </p:nvSpPr>
          <p:spPr>
            <a:xfrm rot="5400000">
              <a:off x="9435972" y="16669"/>
              <a:ext cx="1060704" cy="914400"/>
            </a:xfrm>
            <a:prstGeom prst="triangle">
              <a:avLst/>
            </a:prstGeom>
            <a:solidFill>
              <a:srgbClr val="92D050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等腰三角形 16"/>
            <p:cNvSpPr/>
            <p:nvPr/>
          </p:nvSpPr>
          <p:spPr>
            <a:xfrm rot="5400000">
              <a:off x="10820272" y="16669"/>
              <a:ext cx="1060704" cy="914400"/>
            </a:xfrm>
            <a:prstGeom prst="triangle">
              <a:avLst/>
            </a:prstGeom>
            <a:solidFill>
              <a:srgbClr val="92D050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cover/>
      </p:transition>
    </mc:Choice>
    <mc:Fallback>
      <p:transition spd="slow">
        <p:cov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/>
          <p:nvPr/>
        </p:nvSpPr>
        <p:spPr>
          <a:xfrm>
            <a:off x="0" y="1562100"/>
            <a:ext cx="8204200" cy="3714750"/>
          </a:xfrm>
          <a:custGeom>
            <a:avLst/>
            <a:gdLst>
              <a:gd name="connsiteX0" fmla="*/ 0 w 8204200"/>
              <a:gd name="connsiteY0" fmla="*/ 0 h 3714750"/>
              <a:gd name="connsiteX1" fmla="*/ 7407275 w 8204200"/>
              <a:gd name="connsiteY1" fmla="*/ 0 h 3714750"/>
              <a:gd name="connsiteX2" fmla="*/ 8204200 w 8204200"/>
              <a:gd name="connsiteY2" fmla="*/ 796925 h 3714750"/>
              <a:gd name="connsiteX3" fmla="*/ 8204200 w 8204200"/>
              <a:gd name="connsiteY3" fmla="*/ 2917825 h 3714750"/>
              <a:gd name="connsiteX4" fmla="*/ 7407275 w 8204200"/>
              <a:gd name="connsiteY4" fmla="*/ 3714750 h 3714750"/>
              <a:gd name="connsiteX5" fmla="*/ 0 w 8204200"/>
              <a:gd name="connsiteY5" fmla="*/ 3714750 h 371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04200" h="3714750">
                <a:moveTo>
                  <a:pt x="0" y="0"/>
                </a:moveTo>
                <a:lnTo>
                  <a:pt x="7407275" y="0"/>
                </a:lnTo>
                <a:cubicBezTo>
                  <a:pt x="7847405" y="0"/>
                  <a:pt x="8204200" y="356795"/>
                  <a:pt x="8204200" y="796925"/>
                </a:cubicBezTo>
                <a:lnTo>
                  <a:pt x="8204200" y="2917825"/>
                </a:lnTo>
                <a:cubicBezTo>
                  <a:pt x="8204200" y="3357955"/>
                  <a:pt x="7847405" y="3714750"/>
                  <a:pt x="7407275" y="3714750"/>
                </a:cubicBezTo>
                <a:lnTo>
                  <a:pt x="0" y="3714750"/>
                </a:lnTo>
                <a:close/>
              </a:path>
            </a:pathLst>
          </a:custGeom>
          <a:solidFill>
            <a:srgbClr val="FFFFFF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447675" y="2032000"/>
            <a:ext cx="6003290" cy="24568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zh-CN" altLang="en-US" sz="6000" spc="160" dirty="0">
                <a:solidFill>
                  <a:schemeClr val="accent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rPr>
              <a:t>感谢观看本期《纳税人学堂》</a:t>
            </a:r>
            <a:endParaRPr lang="zh-CN" altLang="en-US" sz="6000" spc="160" dirty="0">
              <a:solidFill>
                <a:schemeClr val="accent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sym typeface="思源宋体 CN Heavy" panose="02020900000000000000" pitchFamily="18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6792698" y="3040129"/>
            <a:ext cx="525730" cy="153260"/>
            <a:chOff x="3749802" y="1186619"/>
            <a:chExt cx="3638550" cy="1060704"/>
          </a:xfrm>
          <a:solidFill>
            <a:srgbClr val="92D050"/>
          </a:solidFill>
        </p:grpSpPr>
        <p:sp>
          <p:nvSpPr>
            <p:cNvPr id="34" name="等腰三角形 33"/>
            <p:cNvSpPr/>
            <p:nvPr/>
          </p:nvSpPr>
          <p:spPr>
            <a:xfrm rot="5400000">
              <a:off x="3676650" y="1259771"/>
              <a:ext cx="1060704" cy="914400"/>
            </a:xfrm>
            <a:prstGeom prst="triangl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等腰三角形 34"/>
            <p:cNvSpPr/>
            <p:nvPr/>
          </p:nvSpPr>
          <p:spPr>
            <a:xfrm rot="5400000">
              <a:off x="5038725" y="1259771"/>
              <a:ext cx="1060704" cy="914400"/>
            </a:xfrm>
            <a:prstGeom prst="triangl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等腰三角形 35"/>
            <p:cNvSpPr/>
            <p:nvPr/>
          </p:nvSpPr>
          <p:spPr>
            <a:xfrm rot="5400000">
              <a:off x="6400800" y="1259771"/>
              <a:ext cx="1060704" cy="914400"/>
            </a:xfrm>
            <a:prstGeom prst="triangle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7" name="直接连接符 36"/>
          <p:cNvCxnSpPr/>
          <p:nvPr/>
        </p:nvCxnSpPr>
        <p:spPr>
          <a:xfrm>
            <a:off x="607219" y="4698206"/>
            <a:ext cx="323850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组合 41"/>
          <p:cNvGrpSpPr/>
          <p:nvPr/>
        </p:nvGrpSpPr>
        <p:grpSpPr>
          <a:xfrm>
            <a:off x="3703281" y="793331"/>
            <a:ext cx="260437" cy="63647"/>
            <a:chOff x="4523863" y="-1141320"/>
            <a:chExt cx="3741638" cy="914400"/>
          </a:xfr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</p:grpSpPr>
        <p:sp>
          <p:nvSpPr>
            <p:cNvPr id="39" name="平行四边形 38"/>
            <p:cNvSpPr/>
            <p:nvPr/>
          </p:nvSpPr>
          <p:spPr>
            <a:xfrm>
              <a:off x="4523863" y="-1141320"/>
              <a:ext cx="1216152" cy="914400"/>
            </a:xfrm>
            <a:prstGeom prst="parallelogram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平行四边形 39"/>
            <p:cNvSpPr/>
            <p:nvPr/>
          </p:nvSpPr>
          <p:spPr>
            <a:xfrm>
              <a:off x="5786606" y="-1141320"/>
              <a:ext cx="1216152" cy="914400"/>
            </a:xfrm>
            <a:prstGeom prst="parallelogram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平行四边形 40"/>
            <p:cNvSpPr/>
            <p:nvPr/>
          </p:nvSpPr>
          <p:spPr>
            <a:xfrm>
              <a:off x="7049349" y="-1141320"/>
              <a:ext cx="1216152" cy="914400"/>
            </a:xfrm>
            <a:prstGeom prst="parallelogram">
              <a:avLst/>
            </a:prstGeom>
            <a:grpFill/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44" name="直接连接符 43"/>
          <p:cNvCxnSpPr/>
          <p:nvPr/>
        </p:nvCxnSpPr>
        <p:spPr>
          <a:xfrm>
            <a:off x="4050743" y="825154"/>
            <a:ext cx="1918780" cy="0"/>
          </a:xfrm>
          <a:prstGeom prst="line">
            <a:avLst/>
          </a:prstGeom>
          <a:ln>
            <a:gradFill>
              <a:gsLst>
                <a:gs pos="3000">
                  <a:schemeClr val="bg1">
                    <a:alpha val="40000"/>
                  </a:schemeClr>
                </a:gs>
                <a:gs pos="87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组合 47"/>
          <p:cNvGrpSpPr/>
          <p:nvPr/>
        </p:nvGrpSpPr>
        <p:grpSpPr>
          <a:xfrm>
            <a:off x="10134204" y="5022400"/>
            <a:ext cx="1650945" cy="464458"/>
            <a:chOff x="4965702" y="1190171"/>
            <a:chExt cx="1650945" cy="464458"/>
          </a:xfrm>
          <a:solidFill>
            <a:schemeClr val="accent1">
              <a:alpha val="69000"/>
            </a:schemeClr>
          </a:solidFill>
        </p:grpSpPr>
        <p:grpSp>
          <p:nvGrpSpPr>
            <p:cNvPr id="49" name="组合 48"/>
            <p:cNvGrpSpPr/>
            <p:nvPr/>
          </p:nvGrpSpPr>
          <p:grpSpPr>
            <a:xfrm>
              <a:off x="5747659" y="1190171"/>
              <a:ext cx="868988" cy="464458"/>
              <a:chOff x="2569029" y="1190171"/>
              <a:chExt cx="841829" cy="449942"/>
            </a:xfrm>
            <a:grpFill/>
          </p:grpSpPr>
          <p:sp>
            <p:nvSpPr>
              <p:cNvPr id="66" name="椭圆 65"/>
              <p:cNvSpPr/>
              <p:nvPr/>
            </p:nvSpPr>
            <p:spPr>
              <a:xfrm>
                <a:off x="2569029" y="1190171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2569029" y="1371600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2569029" y="1553028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2757715" y="1190171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2757715" y="1371600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2757715" y="1553028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2946401" y="1190171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>
                <a:off x="2946401" y="1371600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>
                <a:off x="2946401" y="1553028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74"/>
              <p:cNvSpPr/>
              <p:nvPr/>
            </p:nvSpPr>
            <p:spPr>
              <a:xfrm>
                <a:off x="3135087" y="1190171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3135087" y="1371600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3135087" y="1553028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3323773" y="1190171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3323773" y="1371600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3323773" y="1553028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4965702" y="1190171"/>
              <a:ext cx="868988" cy="464458"/>
              <a:chOff x="2569029" y="1190171"/>
              <a:chExt cx="841829" cy="449942"/>
            </a:xfrm>
            <a:grpFill/>
          </p:grpSpPr>
          <p:sp>
            <p:nvSpPr>
              <p:cNvPr id="51" name="椭圆 50"/>
              <p:cNvSpPr/>
              <p:nvPr/>
            </p:nvSpPr>
            <p:spPr>
              <a:xfrm>
                <a:off x="2569029" y="1190171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2569029" y="1371600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>
                <a:off x="2569029" y="1553028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2757715" y="1190171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椭圆 54"/>
              <p:cNvSpPr/>
              <p:nvPr/>
            </p:nvSpPr>
            <p:spPr>
              <a:xfrm>
                <a:off x="2757715" y="1371600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2757715" y="1553028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2946401" y="1190171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2946401" y="1371600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2946401" y="1553028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3135087" y="1190171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3135087" y="1371600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3135087" y="1553028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62"/>
              <p:cNvSpPr/>
              <p:nvPr/>
            </p:nvSpPr>
            <p:spPr>
              <a:xfrm>
                <a:off x="3323773" y="1190171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3323773" y="1371600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3323773" y="1553028"/>
                <a:ext cx="87085" cy="870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cover/>
      </p:transition>
    </mc:Choice>
    <mc:Fallback>
      <p:transition spd="slow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97229" y="1177177"/>
            <a:ext cx="3921127" cy="5594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zh-CN" altLang="en-US" sz="2800" spc="160" dirty="0">
                <a:solidFill>
                  <a:schemeClr val="accent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核心优势</a:t>
            </a:r>
            <a:endParaRPr lang="zh-CN" altLang="en-US" sz="2800" spc="160" dirty="0">
              <a:solidFill>
                <a:schemeClr val="accent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97139" y="2004393"/>
            <a:ext cx="420707" cy="0"/>
          </a:xfrm>
          <a:prstGeom prst="line">
            <a:avLst/>
          </a:prstGeom>
          <a:ln w="25400" cap="rnd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1059180" y="2004695"/>
            <a:ext cx="10078720" cy="38633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 fontAlgn="auto">
              <a:lnSpc>
                <a:spcPct val="15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 sz="2800" spc="16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     </a:t>
            </a:r>
            <a:r>
              <a:rPr lang="en-US" altLang="zh-CN" sz="2400" spc="16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 1.一次上传、全程留痕：资料审核通过后，后续业务办理依赖于所上传的电子资料，避免业务办理过程中纸质资料遗失等问题。</a:t>
            </a:r>
            <a:endParaRPr lang="en-US" altLang="zh-CN" sz="2400" spc="160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armonyOS Sans SC Light" panose="00000400000000000000" pitchFamily="2" charset="-122"/>
            </a:endParaRPr>
          </a:p>
          <a:p>
            <a:pPr algn="just" fontAlgn="auto">
              <a:lnSpc>
                <a:spcPct val="15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 sz="2400" spc="16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       2.</a:t>
            </a:r>
            <a:r>
              <a:rPr lang="en-US" altLang="zh-CN" sz="2400" spc="16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实时纠错：发现资料有误可在线修改，无需重复跑厅。</a:t>
            </a:r>
            <a:endParaRPr lang="en-US" altLang="zh-CN" sz="2400" spc="160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armonyOS Sans SC Light" panose="00000400000000000000" pitchFamily="2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11488389" y="4977450"/>
            <a:ext cx="0" cy="703262"/>
          </a:xfrm>
          <a:prstGeom prst="line">
            <a:avLst/>
          </a:prstGeom>
          <a:ln w="28575" cap="rnd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-1" y="0"/>
            <a:ext cx="12196763" cy="765175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42899" y="159544"/>
            <a:ext cx="1076325" cy="314325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000"/>
                  </a:srgb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57175" y="69057"/>
            <a:ext cx="176214" cy="159543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591945" y="123190"/>
            <a:ext cx="552132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spc="60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核心优势</a:t>
            </a:r>
            <a:endParaRPr lang="zh-CN" altLang="en-US" sz="2000" spc="60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38716" y="200777"/>
            <a:ext cx="1325787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spc="600" dirty="0">
                <a:solidFill>
                  <a:schemeClr val="bg1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01</a:t>
            </a:r>
            <a:endParaRPr lang="en-US" altLang="zh-CN" sz="1600" spc="600" dirty="0">
              <a:solidFill>
                <a:schemeClr val="bg1"/>
              </a:solidFill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-1" y="6553200"/>
            <a:ext cx="12196763" cy="304800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11306175" y="316193"/>
            <a:ext cx="204788" cy="94497"/>
            <a:chOff x="9509124" y="-56483"/>
            <a:chExt cx="2298700" cy="1060704"/>
          </a:xfrm>
        </p:grpSpPr>
        <p:sp>
          <p:nvSpPr>
            <p:cNvPr id="19" name="等腰三角形 18"/>
            <p:cNvSpPr/>
            <p:nvPr/>
          </p:nvSpPr>
          <p:spPr>
            <a:xfrm rot="5400000">
              <a:off x="9435972" y="16669"/>
              <a:ext cx="1060704" cy="914400"/>
            </a:xfrm>
            <a:prstGeom prst="triangle">
              <a:avLst/>
            </a:prstGeom>
            <a:solidFill>
              <a:srgbClr val="92D050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5400000">
              <a:off x="10820272" y="16669"/>
              <a:ext cx="1060704" cy="914400"/>
            </a:xfrm>
            <a:prstGeom prst="triangle">
              <a:avLst/>
            </a:prstGeom>
            <a:solidFill>
              <a:srgbClr val="92D050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cover/>
      </p:transition>
    </mc:Choice>
    <mc:Fallback>
      <p:transition spd="slow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" y="0"/>
            <a:ext cx="12196763" cy="765175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42899" y="159544"/>
            <a:ext cx="1076325" cy="314325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000"/>
                  </a:srgb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57175" y="69057"/>
            <a:ext cx="176214" cy="159543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591945" y="123190"/>
            <a:ext cx="6513195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spc="60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+mn-ea"/>
              </a:rPr>
              <a:t>纳税人通过粤税通提交涉税资料</a:t>
            </a:r>
            <a:endParaRPr lang="zh-CN" altLang="en-US" sz="2000" spc="60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+mn-ea"/>
            </a:endParaRPr>
          </a:p>
          <a:p>
            <a:endParaRPr lang="zh-CN" altLang="en-US" sz="2000" spc="60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38716" y="200777"/>
            <a:ext cx="1325787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spc="600" dirty="0">
                <a:solidFill>
                  <a:schemeClr val="bg1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02</a:t>
            </a:r>
            <a:endParaRPr lang="en-US" altLang="zh-CN" sz="1600" spc="600" dirty="0">
              <a:solidFill>
                <a:schemeClr val="bg1"/>
              </a:solidFill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1" y="6553200"/>
            <a:ext cx="12196763" cy="304800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11306175" y="316193"/>
            <a:ext cx="204788" cy="94497"/>
            <a:chOff x="9509124" y="-56483"/>
            <a:chExt cx="2298700" cy="1060704"/>
          </a:xfrm>
        </p:grpSpPr>
        <p:sp>
          <p:nvSpPr>
            <p:cNvPr id="20" name="等腰三角形 19"/>
            <p:cNvSpPr/>
            <p:nvPr/>
          </p:nvSpPr>
          <p:spPr>
            <a:xfrm rot="5400000">
              <a:off x="9435972" y="16669"/>
              <a:ext cx="1060704" cy="914400"/>
            </a:xfrm>
            <a:prstGeom prst="triangle">
              <a:avLst/>
            </a:prstGeom>
            <a:solidFill>
              <a:srgbClr val="92D050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10820272" y="16669"/>
              <a:ext cx="1060704" cy="914400"/>
            </a:xfrm>
            <a:prstGeom prst="triangle">
              <a:avLst/>
            </a:prstGeom>
            <a:solidFill>
              <a:srgbClr val="92D050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683260" y="1181100"/>
            <a:ext cx="11075670" cy="42316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 fontAlgn="auto">
              <a:lnSpc>
                <a:spcPct val="150000"/>
              </a:lnSpc>
            </a:pPr>
            <a:endParaRPr lang="zh-CN" altLang="en-US" sz="28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/Users/zjmmhhyy/Library/Containers/com.kingsoft.wpsoffice.mac/Data/tmp/photoeditapp/20250522103401/temp.pngtem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260" y="989330"/>
            <a:ext cx="2429510" cy="48793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520" y="989330"/>
            <a:ext cx="2261235" cy="4879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625" y="974725"/>
            <a:ext cx="2260600" cy="4894580"/>
          </a:xfrm>
          <a:prstGeom prst="rect">
            <a:avLst/>
          </a:prstGeom>
        </p:spPr>
      </p:pic>
      <p:pic>
        <p:nvPicPr>
          <p:cNvPr id="7" name="图片 6" descr="/Users/zjmmhhyy/Library/Containers/com.kingsoft.wpsoffice.mac/Data/tmp/photoeditapp/20250522103424/temp.pngte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0185" y="983298"/>
            <a:ext cx="2265680" cy="4885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cover/>
      </p:transition>
    </mc:Choice>
    <mc:Fallback>
      <p:transition spd="slow"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" y="0"/>
            <a:ext cx="12196763" cy="765175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42899" y="159544"/>
            <a:ext cx="1076325" cy="314325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000"/>
                  </a:srgb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57175" y="69057"/>
            <a:ext cx="176214" cy="159543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591945" y="123190"/>
            <a:ext cx="678116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spc="60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+mn-ea"/>
              </a:rPr>
              <a:t>纳税人通过粤税通提交涉税资料</a:t>
            </a:r>
            <a:endParaRPr lang="zh-CN" altLang="en-US" sz="2000" spc="60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38716" y="200777"/>
            <a:ext cx="1325787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spc="600" dirty="0">
                <a:solidFill>
                  <a:schemeClr val="bg1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03</a:t>
            </a:r>
            <a:endParaRPr lang="en-US" altLang="zh-CN" sz="900" spc="600" dirty="0">
              <a:solidFill>
                <a:schemeClr val="bg1"/>
              </a:solidFill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1" y="6553200"/>
            <a:ext cx="12196763" cy="304800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11306175" y="316193"/>
            <a:ext cx="204788" cy="94497"/>
            <a:chOff x="9509124" y="-56483"/>
            <a:chExt cx="2298700" cy="1060704"/>
          </a:xfrm>
        </p:grpSpPr>
        <p:sp>
          <p:nvSpPr>
            <p:cNvPr id="20" name="等腰三角形 19"/>
            <p:cNvSpPr/>
            <p:nvPr/>
          </p:nvSpPr>
          <p:spPr>
            <a:xfrm rot="5400000">
              <a:off x="9435972" y="16669"/>
              <a:ext cx="1060704" cy="914400"/>
            </a:xfrm>
            <a:prstGeom prst="triangle">
              <a:avLst/>
            </a:prstGeom>
            <a:solidFill>
              <a:srgbClr val="92D050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10820272" y="16669"/>
              <a:ext cx="1060704" cy="914400"/>
            </a:xfrm>
            <a:prstGeom prst="triangle">
              <a:avLst/>
            </a:prstGeom>
            <a:solidFill>
              <a:srgbClr val="92D050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1029970" y="1772920"/>
            <a:ext cx="10399395" cy="20624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zh-CN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4720" y="1148080"/>
            <a:ext cx="2327910" cy="50222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580" y="1148080"/>
            <a:ext cx="2317115" cy="50215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585" y="1148715"/>
            <a:ext cx="2315210" cy="5020945"/>
          </a:xfrm>
          <a:prstGeom prst="rect">
            <a:avLst/>
          </a:prstGeom>
        </p:spPr>
      </p:pic>
      <p:pic>
        <p:nvPicPr>
          <p:cNvPr id="7" name="图片 6" descr="/Users/zjmmhhyy/Library/Containers/com.kingsoft.wpsoffice.mac/Data/tmp/photoeditapp/20250522103543/temp.pngte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9675" y="1114743"/>
            <a:ext cx="2333625" cy="5055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cover/>
      </p:transition>
    </mc:Choice>
    <mc:Fallback>
      <p:transition spd="slow">
        <p:cov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" y="0"/>
            <a:ext cx="12196763" cy="765175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42899" y="159544"/>
            <a:ext cx="1076325" cy="314325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000"/>
                  </a:srgb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57175" y="69057"/>
            <a:ext cx="176214" cy="159543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591945" y="123190"/>
            <a:ext cx="678116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spc="60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+mn-ea"/>
              </a:rPr>
              <a:t>纳税人通过粤税通提交涉税资料</a:t>
            </a:r>
            <a:endParaRPr lang="zh-CN" altLang="en-US" sz="2000" spc="60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38716" y="200777"/>
            <a:ext cx="1325787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spc="600" dirty="0">
                <a:solidFill>
                  <a:schemeClr val="bg1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04</a:t>
            </a:r>
            <a:endParaRPr lang="en-US" altLang="zh-CN" sz="900" spc="600" dirty="0">
              <a:solidFill>
                <a:schemeClr val="bg1"/>
              </a:solidFill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1" y="6553200"/>
            <a:ext cx="12196763" cy="304800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11306175" y="316193"/>
            <a:ext cx="204788" cy="94497"/>
            <a:chOff x="9509124" y="-56483"/>
            <a:chExt cx="2298700" cy="1060704"/>
          </a:xfrm>
        </p:grpSpPr>
        <p:sp>
          <p:nvSpPr>
            <p:cNvPr id="20" name="等腰三角形 19"/>
            <p:cNvSpPr/>
            <p:nvPr/>
          </p:nvSpPr>
          <p:spPr>
            <a:xfrm rot="5400000">
              <a:off x="9435972" y="16669"/>
              <a:ext cx="1060704" cy="914400"/>
            </a:xfrm>
            <a:prstGeom prst="triangle">
              <a:avLst/>
            </a:prstGeom>
            <a:solidFill>
              <a:srgbClr val="92D050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10820272" y="16669"/>
              <a:ext cx="1060704" cy="914400"/>
            </a:xfrm>
            <a:prstGeom prst="triangle">
              <a:avLst/>
            </a:prstGeom>
            <a:solidFill>
              <a:srgbClr val="92D050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1029970" y="1772920"/>
            <a:ext cx="10399395" cy="20624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zh-CN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8785" y="1167765"/>
            <a:ext cx="2235200" cy="4846955"/>
          </a:xfrm>
          <a:prstGeom prst="rect">
            <a:avLst/>
          </a:prstGeom>
        </p:spPr>
      </p:pic>
      <p:pic>
        <p:nvPicPr>
          <p:cNvPr id="9" name="图片 8" descr="/Users/zjmmhhyy/Library/Containers/com.kingsoft.wpsoffice.mac/Data/tmp/photoeditapp/20250522103603/temp.pngte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975" y="1134110"/>
            <a:ext cx="2259965" cy="4879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cover/>
      </p:transition>
    </mc:Choice>
    <mc:Fallback>
      <p:transition spd="slow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" y="0"/>
            <a:ext cx="12196763" cy="765175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42899" y="159544"/>
            <a:ext cx="1076325" cy="314325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000"/>
                  </a:srgb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57175" y="69057"/>
            <a:ext cx="176214" cy="159543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591945" y="123190"/>
            <a:ext cx="678116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spc="60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+mn-ea"/>
              </a:rPr>
              <a:t>纳税人通过粤税通确认涉税资料</a:t>
            </a:r>
            <a:endParaRPr lang="zh-CN" altLang="en-US" sz="2000" spc="60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38716" y="200777"/>
            <a:ext cx="1325787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spc="600" dirty="0">
                <a:solidFill>
                  <a:schemeClr val="bg1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05</a:t>
            </a:r>
            <a:endParaRPr lang="en-US" altLang="zh-CN" sz="900" spc="600" dirty="0">
              <a:solidFill>
                <a:schemeClr val="bg1"/>
              </a:solidFill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1" y="6553200"/>
            <a:ext cx="12196763" cy="304800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11306175" y="316193"/>
            <a:ext cx="204788" cy="94497"/>
            <a:chOff x="9509124" y="-56483"/>
            <a:chExt cx="2298700" cy="1060704"/>
          </a:xfrm>
        </p:grpSpPr>
        <p:sp>
          <p:nvSpPr>
            <p:cNvPr id="20" name="等腰三角形 19"/>
            <p:cNvSpPr/>
            <p:nvPr/>
          </p:nvSpPr>
          <p:spPr>
            <a:xfrm rot="5400000">
              <a:off x="9435972" y="16669"/>
              <a:ext cx="1060704" cy="914400"/>
            </a:xfrm>
            <a:prstGeom prst="triangle">
              <a:avLst/>
            </a:prstGeom>
            <a:solidFill>
              <a:srgbClr val="92D050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10820272" y="16669"/>
              <a:ext cx="1060704" cy="914400"/>
            </a:xfrm>
            <a:prstGeom prst="triangle">
              <a:avLst/>
            </a:prstGeom>
            <a:solidFill>
              <a:srgbClr val="92D050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1029970" y="1772920"/>
            <a:ext cx="10399395" cy="20624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zh-CN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1995" y="959485"/>
            <a:ext cx="2502535" cy="53994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390" y="960120"/>
            <a:ext cx="2501900" cy="5398770"/>
          </a:xfrm>
          <a:prstGeom prst="rect">
            <a:avLst/>
          </a:prstGeom>
        </p:spPr>
      </p:pic>
      <p:pic>
        <p:nvPicPr>
          <p:cNvPr id="6" name="图片 5" descr="/Users/zjmmhhyy/Library/Containers/com.kingsoft.wpsoffice.mac/Data/tmp/photoeditapp/20250522103719/temp.pngte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303" y="974090"/>
            <a:ext cx="2505710" cy="5384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5125" y="1003935"/>
            <a:ext cx="2471420" cy="5354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cover/>
      </p:transition>
    </mc:Choice>
    <mc:Fallback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478313" y="1239743"/>
            <a:ext cx="9031061" cy="678312"/>
          </a:xfrm>
          <a:prstGeom prst="rect">
            <a:avLst/>
          </a:prstGeom>
          <a:solidFill>
            <a:schemeClr val="accent1"/>
          </a:solidFill>
          <a:ln w="3175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自然人异地办理房产业务，如何选择主管税务机关？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82625" y="1239743"/>
            <a:ext cx="1795689" cy="678312"/>
          </a:xfrm>
          <a:prstGeom prst="rect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130714" y="1332586"/>
            <a:ext cx="899160" cy="479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zh-CN" altLang="en-US" sz="2400" spc="160" dirty="0">
                <a:solidFill>
                  <a:schemeClr val="bg1">
                    <a:lumMod val="25000"/>
                  </a:schemeClr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问题</a:t>
            </a:r>
            <a:r>
              <a:rPr lang="zh-CN" altLang="en-US" spc="160" dirty="0">
                <a:solidFill>
                  <a:schemeClr val="bg1">
                    <a:lumMod val="25000"/>
                  </a:schemeClr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一</a:t>
            </a:r>
            <a:endParaRPr lang="zh-CN" altLang="en-US" spc="160" dirty="0">
              <a:solidFill>
                <a:schemeClr val="bg1">
                  <a:lumMod val="2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2625" y="2334895"/>
            <a:ext cx="10828020" cy="22002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 fontAlgn="auto">
              <a:lnSpc>
                <a:spcPct val="13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 sz="2400" spc="16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     </a:t>
            </a:r>
            <a:r>
              <a:rPr lang="en-US" altLang="zh-CN" sz="2800" spc="16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 </a:t>
            </a:r>
            <a:r>
              <a:rPr lang="zh-CN" altLang="en-US" sz="2800" spc="16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自然人异地办理房产业务，主管税务机关应选择房屋所在地机关。  </a:t>
            </a:r>
            <a:endParaRPr lang="zh-CN" altLang="en-US" sz="2800" spc="160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armonyOS Sans SC Light" panose="00000400000000000000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1" y="0"/>
            <a:ext cx="12196763" cy="765175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42899" y="159544"/>
            <a:ext cx="1076325" cy="314325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000"/>
                  </a:srgb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57175" y="69057"/>
            <a:ext cx="176214" cy="159543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591945" y="123190"/>
            <a:ext cx="516509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spc="60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常见问题解答</a:t>
            </a:r>
            <a:endParaRPr lang="zh-CN" altLang="en-US" sz="2000" spc="60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8716" y="200777"/>
            <a:ext cx="1325787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spc="600" dirty="0">
                <a:solidFill>
                  <a:schemeClr val="bg1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06</a:t>
            </a:r>
            <a:endParaRPr lang="en-US" altLang="zh-CN" sz="1600" spc="600" dirty="0">
              <a:solidFill>
                <a:schemeClr val="bg1"/>
              </a:solidFill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-1" y="6553200"/>
            <a:ext cx="12196763" cy="304800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11306175" y="316193"/>
            <a:ext cx="204788" cy="94497"/>
            <a:chOff x="9509124" y="-56483"/>
            <a:chExt cx="2298700" cy="1060704"/>
          </a:xfrm>
        </p:grpSpPr>
        <p:sp>
          <p:nvSpPr>
            <p:cNvPr id="16" name="等腰三角形 15"/>
            <p:cNvSpPr/>
            <p:nvPr/>
          </p:nvSpPr>
          <p:spPr>
            <a:xfrm rot="5400000">
              <a:off x="9435972" y="16669"/>
              <a:ext cx="1060704" cy="914400"/>
            </a:xfrm>
            <a:prstGeom prst="triangle">
              <a:avLst/>
            </a:prstGeom>
            <a:solidFill>
              <a:srgbClr val="92D050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等腰三角形 16"/>
            <p:cNvSpPr/>
            <p:nvPr/>
          </p:nvSpPr>
          <p:spPr>
            <a:xfrm rot="5400000">
              <a:off x="10820272" y="16669"/>
              <a:ext cx="1060704" cy="914400"/>
            </a:xfrm>
            <a:prstGeom prst="triangle">
              <a:avLst/>
            </a:prstGeom>
            <a:solidFill>
              <a:srgbClr val="92D050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cover/>
      </p:transition>
    </mc:Choice>
    <mc:Fallback>
      <p:transition spd="slow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478313" y="1239743"/>
            <a:ext cx="9031061" cy="678312"/>
          </a:xfrm>
          <a:prstGeom prst="rect">
            <a:avLst/>
          </a:prstGeom>
          <a:solidFill>
            <a:schemeClr val="accent1"/>
          </a:solidFill>
          <a:ln w="3175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上传资料模糊无法看清如何处理？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82625" y="1239743"/>
            <a:ext cx="1795689" cy="678312"/>
          </a:xfrm>
          <a:prstGeom prst="rect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130714" y="1332586"/>
            <a:ext cx="975360" cy="479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zh-CN" altLang="en-US" sz="2400" spc="160" dirty="0">
                <a:solidFill>
                  <a:schemeClr val="bg1">
                    <a:lumMod val="25000"/>
                  </a:schemeClr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问题二</a:t>
            </a:r>
            <a:endParaRPr lang="zh-CN" altLang="en-US" spc="160" dirty="0">
              <a:solidFill>
                <a:schemeClr val="bg1">
                  <a:lumMod val="2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0720" y="2159635"/>
            <a:ext cx="10828655" cy="40170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 sz="2400" spc="16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   </a:t>
            </a:r>
            <a:r>
              <a:rPr lang="en-US" altLang="zh-CN" sz="2800" spc="16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   建议先在手机端拍照扫描后上传资料，会比直接在小程序拍照上传更清晰。</a:t>
            </a:r>
            <a:endParaRPr lang="en-US" altLang="zh-CN" sz="2800" spc="160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armonyOS Sans SC Light" panose="00000400000000000000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1" y="0"/>
            <a:ext cx="12196763" cy="765175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42899" y="159544"/>
            <a:ext cx="1076325" cy="314325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000"/>
                  </a:srgb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57175" y="69057"/>
            <a:ext cx="176214" cy="159543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591945" y="123190"/>
            <a:ext cx="516509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spc="60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常见问题解答</a:t>
            </a:r>
            <a:endParaRPr lang="zh-CN" altLang="en-US" sz="2000" spc="60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8716" y="200777"/>
            <a:ext cx="1325787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spc="600" dirty="0">
                <a:solidFill>
                  <a:schemeClr val="bg1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07</a:t>
            </a:r>
            <a:endParaRPr lang="en-US" altLang="zh-CN" sz="1600" spc="600" dirty="0">
              <a:solidFill>
                <a:schemeClr val="bg1"/>
              </a:solidFill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-1" y="6553200"/>
            <a:ext cx="12196763" cy="304800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11306175" y="316193"/>
            <a:ext cx="204788" cy="94497"/>
            <a:chOff x="9509124" y="-56483"/>
            <a:chExt cx="2298700" cy="1060704"/>
          </a:xfrm>
        </p:grpSpPr>
        <p:sp>
          <p:nvSpPr>
            <p:cNvPr id="16" name="等腰三角形 15"/>
            <p:cNvSpPr/>
            <p:nvPr/>
          </p:nvSpPr>
          <p:spPr>
            <a:xfrm rot="5400000">
              <a:off x="9435972" y="16669"/>
              <a:ext cx="1060704" cy="914400"/>
            </a:xfrm>
            <a:prstGeom prst="triangle">
              <a:avLst/>
            </a:prstGeom>
            <a:solidFill>
              <a:srgbClr val="92D050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等腰三角形 16"/>
            <p:cNvSpPr/>
            <p:nvPr/>
          </p:nvSpPr>
          <p:spPr>
            <a:xfrm rot="5400000">
              <a:off x="10820272" y="16669"/>
              <a:ext cx="1060704" cy="914400"/>
            </a:xfrm>
            <a:prstGeom prst="triangle">
              <a:avLst/>
            </a:prstGeom>
            <a:solidFill>
              <a:srgbClr val="92D050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cover/>
      </p:transition>
    </mc:Choice>
    <mc:Fallback>
      <p:transition spd="slow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478313" y="1239743"/>
            <a:ext cx="9031061" cy="678312"/>
          </a:xfrm>
          <a:prstGeom prst="rect">
            <a:avLst/>
          </a:prstGeom>
          <a:solidFill>
            <a:schemeClr val="accent1"/>
          </a:solidFill>
          <a:ln w="3175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自然人业务能否委托他人上传资料？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82625" y="1239743"/>
            <a:ext cx="1795689" cy="678312"/>
          </a:xfrm>
          <a:prstGeom prst="rect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130714" y="1332586"/>
            <a:ext cx="975360" cy="479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zh-CN" altLang="en-US" sz="2400" spc="160" dirty="0">
                <a:solidFill>
                  <a:schemeClr val="bg1">
                    <a:lumMod val="25000"/>
                  </a:schemeClr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问题三</a:t>
            </a:r>
            <a:endParaRPr lang="en-US" altLang="zh-CN" sz="2400" spc="160" dirty="0">
              <a:solidFill>
                <a:schemeClr val="bg1">
                  <a:lumMod val="25000"/>
                </a:schemeClr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4530" y="2329180"/>
            <a:ext cx="10828020" cy="22002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 fontAlgn="auto">
              <a:lnSpc>
                <a:spcPct val="13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 sz="2400" spc="16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     </a:t>
            </a:r>
            <a:r>
              <a:rPr lang="en-US" altLang="zh-CN" sz="2800" spc="16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 </a:t>
            </a:r>
            <a:r>
              <a:rPr lang="zh-CN" altLang="en-US" sz="2800" spc="16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可以！登录后在“是否委托代办”栏次选择“是”，需要录入被代理人姓名和证件号码后即可代理操作，</a:t>
            </a:r>
            <a:r>
              <a:rPr lang="zh-CN" altLang="en-US" sz="2800" spc="16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自然人委托代办功能将于后续上线</a:t>
            </a:r>
            <a:r>
              <a:rPr lang="zh-CN" altLang="en-US" sz="2800" spc="16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。</a:t>
            </a:r>
            <a:endParaRPr lang="zh-CN" altLang="en-US" sz="2800" spc="160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armonyOS Sans SC Light" panose="00000400000000000000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1" y="0"/>
            <a:ext cx="12196763" cy="765175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42899" y="159544"/>
            <a:ext cx="1076325" cy="314325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000"/>
                  </a:srgb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57175" y="69057"/>
            <a:ext cx="176214" cy="159543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591945" y="123190"/>
            <a:ext cx="516509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spc="60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常见问题解答</a:t>
            </a:r>
            <a:endParaRPr lang="zh-CN" altLang="en-US" sz="2000" spc="60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8716" y="200777"/>
            <a:ext cx="1325787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spc="600" dirty="0">
                <a:solidFill>
                  <a:schemeClr val="bg1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08</a:t>
            </a:r>
            <a:endParaRPr lang="en-US" altLang="zh-CN" sz="1600" spc="600" dirty="0">
              <a:solidFill>
                <a:schemeClr val="bg1"/>
              </a:solidFill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-1" y="6553200"/>
            <a:ext cx="12196763" cy="304800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11306175" y="316193"/>
            <a:ext cx="204788" cy="94497"/>
            <a:chOff x="9509124" y="-56483"/>
            <a:chExt cx="2298700" cy="1060704"/>
          </a:xfrm>
        </p:grpSpPr>
        <p:sp>
          <p:nvSpPr>
            <p:cNvPr id="16" name="等腰三角形 15"/>
            <p:cNvSpPr/>
            <p:nvPr/>
          </p:nvSpPr>
          <p:spPr>
            <a:xfrm rot="5400000">
              <a:off x="9435972" y="16669"/>
              <a:ext cx="1060704" cy="914400"/>
            </a:xfrm>
            <a:prstGeom prst="triangle">
              <a:avLst/>
            </a:prstGeom>
            <a:solidFill>
              <a:srgbClr val="92D050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等腰三角形 16"/>
            <p:cNvSpPr/>
            <p:nvPr/>
          </p:nvSpPr>
          <p:spPr>
            <a:xfrm rot="5400000">
              <a:off x="10820272" y="16669"/>
              <a:ext cx="1060704" cy="914400"/>
            </a:xfrm>
            <a:prstGeom prst="triangle">
              <a:avLst/>
            </a:prstGeom>
            <a:solidFill>
              <a:srgbClr val="92D050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cover/>
      </p:transition>
    </mc:Choice>
    <mc:Fallback>
      <p:transition spd="slow">
        <p:cover/>
      </p:transition>
    </mc:Fallback>
  </mc:AlternateContent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21.06.14"/>
  <p:tag name="AS_TITLE" val="Aspose.Slides for .NET 4.0 Client Profile"/>
  <p:tag name="AS_VERSION" val="21.6"/>
  <p:tag name="KSO_WPP_MARK_KEY" val="8c9ea46c-da89-44b6-9527-6ceba2464f98"/>
  <p:tag name="COMMONDATA" val="eyJoZGlkIjoiOGM1ZTRkYTc5Mjc0M2EwNGE4YWEzZjkzNGI4NjdjOTgifQ=="/>
  <p:tag name="commondata" val="eyJjb3VudCI6MSwiaGRpZCI6IjZiNjE1NjRhYTEwZjNkYjNhMGY4ZDYxOGU4ODYyYmRiIiwidXNlckNvdW50IjoxfQ=="/>
</p:tagLst>
</file>

<file path=ppt/theme/theme1.xml><?xml version="1.0" encoding="utf-8"?>
<a:theme xmlns:a="http://schemas.openxmlformats.org/drawingml/2006/main" name="Office 主题​​">
  <a:themeElements>
    <a:clrScheme name="!蓝9.25淡">
      <a:dk1>
        <a:srgbClr val="3C3C3C"/>
      </a:dk1>
      <a:lt1>
        <a:srgbClr val="F9F9F9"/>
      </a:lt1>
      <a:dk2>
        <a:srgbClr val="505050"/>
      </a:dk2>
      <a:lt2>
        <a:srgbClr val="F7F7F7"/>
      </a:lt2>
      <a:accent1>
        <a:srgbClr val="4C6AAC"/>
      </a:accent1>
      <a:accent2>
        <a:srgbClr val="4C6AAC"/>
      </a:accent2>
      <a:accent3>
        <a:srgbClr val="4C6AAC"/>
      </a:accent3>
      <a:accent4>
        <a:srgbClr val="4C6AAC"/>
      </a:accent4>
      <a:accent5>
        <a:srgbClr val="4C6AAC"/>
      </a:accent5>
      <a:accent6>
        <a:srgbClr val="4C6AAC"/>
      </a:accent6>
      <a:hlink>
        <a:srgbClr val="5AA2DB"/>
      </a:hlink>
      <a:folHlink>
        <a:srgbClr val="5AA2DB"/>
      </a:folHlink>
    </a:clrScheme>
    <a:fontScheme name="PPT模板商店">
      <a:majorFont>
        <a:latin typeface="HarmonyOS Sans SC Black"/>
        <a:ea typeface="HarmonyOS Sans SC Black"/>
        <a:cs typeface="HarmonyOS Sans SC"/>
      </a:majorFont>
      <a:minorFont>
        <a:latin typeface="HarmonyOS Sans SC Light"/>
        <a:ea typeface="HarmonyOS Sans SC Light"/>
        <a:cs typeface="HarmonyOS Sans S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0000"/>
          </a:schemeClr>
        </a:solidFill>
        <a:ln w="0" cap="flat" cmpd="sng" algn="ctr">
          <a:noFill/>
          <a:prstDash val="solid"/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just">
          <a:lnSpc>
            <a:spcPct val="130000"/>
          </a:lnSpc>
          <a:spcAft>
            <a:spcPts val="600"/>
          </a:spcAft>
          <a:defRPr sz="1600" spc="160" dirty="0" smtClean="0">
            <a:latin typeface="HarmonyOS Sans SC Light" panose="00000400000000000000" pitchFamily="2" charset="-122"/>
            <a:ea typeface="HarmonyOS Sans SC Light" panose="00000400000000000000" pitchFamily="2" charset="-122"/>
            <a:sym typeface="HarmonyOS Sans SC Light" panose="00000400000000000000" pitchFamily="2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HarmonyOS Sans SC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HarmonyOS Sans SC"/>
        <a:ea typeface=""/>
        <a:cs typeface=""/>
        <a:font script="Jpan" typeface="ＭＳ Ｐゴシック"/>
        <a:font script="Hang" typeface="맑은 고딕"/>
        <a:font script="Hans" typeface="HarmonyOS Sans SC"/>
        <a:font script="Hant" typeface="新細明體"/>
        <a:font script="Arab" typeface="HarmonyOS Sans SC"/>
        <a:font script="Hebr" typeface="HarmonyOS Sans SC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armonyOS Sans SC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HarmonyOS Sans SC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HarmonyOS Sans SC"/>
        <a:ea typeface=""/>
        <a:cs typeface=""/>
        <a:font script="Jpan" typeface="ＭＳ Ｐゴシック"/>
        <a:font script="Hang" typeface="맑은 고딕"/>
        <a:font script="Hans" typeface="HarmonyOS Sans SC"/>
        <a:font script="Hant" typeface="新細明體"/>
        <a:font script="Arab" typeface="HarmonyOS Sans SC"/>
        <a:font script="Hebr" typeface="HarmonyOS Sans SC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armonyOS Sans SC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601</Words>
  <Application>WPS 演示</Application>
  <PresentationFormat>宽屏</PresentationFormat>
  <Paragraphs>86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2" baseType="lpstr">
      <vt:lpstr>Arial</vt:lpstr>
      <vt:lpstr>宋体</vt:lpstr>
      <vt:lpstr>Wingdings</vt:lpstr>
      <vt:lpstr>HarmonyOS Sans SC Light</vt:lpstr>
      <vt:lpstr>HarmonyOS Sans SC</vt:lpstr>
      <vt:lpstr>微软雅黑</vt:lpstr>
      <vt:lpstr>思源宋体 CN Heavy</vt:lpstr>
      <vt:lpstr>HarmonyOS Sans SC Black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麦皓云</cp:lastModifiedBy>
  <cp:revision>383</cp:revision>
  <dcterms:created xsi:type="dcterms:W3CDTF">2025-05-22T02:38:00Z</dcterms:created>
  <dcterms:modified xsi:type="dcterms:W3CDTF">2025-05-23T03:13:23Z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732B66F389A846959B673DED404A4496_11</vt:lpwstr>
  </property>
  <property fmtid="{D5CDD505-2E9C-101B-9397-08002B2CF9AE}" pid="3" name="KSOProductBuildVer">
    <vt:lpwstr>2052-11.8.2.10158</vt:lpwstr>
  </property>
  <property fmtid="{D5CDD505-2E9C-101B-9397-08002B2CF9AE}" pid="4" name="KSOTemplateUUID">
    <vt:lpwstr>v1.0_mb_3aLctrRxn6AjbtXLxZtoGA==</vt:lpwstr>
  </property>
</Properties>
</file>