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1135" r:id="rId3"/>
    <p:sldId id="797" r:id="rId4"/>
    <p:sldId id="1216" r:id="rId5"/>
    <p:sldId id="1421" r:id="rId6"/>
    <p:sldId id="1482" r:id="rId7"/>
    <p:sldId id="1483" r:id="rId8"/>
    <p:sldId id="1484" r:id="rId9"/>
    <p:sldId id="1485" r:id="rId10"/>
    <p:sldId id="1486" r:id="rId11"/>
    <p:sldId id="1487" r:id="rId12"/>
    <p:sldId id="1488" r:id="rId13"/>
    <p:sldId id="1444" r:id="rId14"/>
    <p:sldId id="1464" r:id="rId15"/>
    <p:sldId id="1302" r:id="rId16"/>
    <p:sldId id="1323" r:id="rId17"/>
    <p:sldId id="873" r:id="rId18"/>
    <p:sldId id="1422" r:id="rId19"/>
    <p:sldId id="1334" r:id="rId20"/>
    <p:sldId id="1445" r:id="rId21"/>
    <p:sldId id="1446" r:id="rId22"/>
    <p:sldId id="1390" r:id="rId23"/>
    <p:sldId id="1424" r:id="rId24"/>
    <p:sldId id="1427" r:id="rId25"/>
    <p:sldId id="1428" r:id="rId26"/>
    <p:sldId id="1329" r:id="rId27"/>
    <p:sldId id="1167" r:id="rId28"/>
    <p:sldId id="1391" r:id="rId29"/>
    <p:sldId id="1395" r:id="rId30"/>
    <p:sldId id="1394" r:id="rId31"/>
    <p:sldId id="1222" r:id="rId32"/>
  </p:sldIdLst>
  <p:sldSz cx="12192000" cy="6858000"/>
  <p:notesSz cx="6858000" cy="9144000"/>
  <p:embeddedFontLst>
    <p:embeddedFont>
      <p:font typeface="HarmonyOS Sans SC Light" panose="00000400000000000000" pitchFamily="2" charset="-122"/>
      <p:regular r:id="rId38"/>
    </p:embeddedFont>
    <p:embeddedFont>
      <p:font typeface="HarmonyOS Sans SC" panose="00000500000000000000" pitchFamily="2" charset="-122"/>
      <p:regular r:id="rId39"/>
    </p:embeddedFont>
    <p:embeddedFont>
      <p:font typeface="微软雅黑" panose="020B0503020204020204" charset="-122"/>
      <p:regular r:id="rId40"/>
    </p:embeddedFont>
    <p:embeddedFont>
      <p:font typeface="思源宋体 CN Heavy" panose="02020900000000000000" pitchFamily="18" charset="-122"/>
      <p:bold r:id="rId41"/>
    </p:embeddedFont>
    <p:embeddedFont>
      <p:font typeface="HarmonyOS Sans SC Black" panose="00000A00000000000000" pitchFamily="2" charset="-122"/>
      <p:bold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F2F"/>
    <a:srgbClr val="92D050"/>
    <a:srgbClr val="BF886A"/>
    <a:srgbClr val="FFFFFF"/>
    <a:srgbClr val="CBAE82"/>
    <a:srgbClr val="FFFFE7"/>
    <a:srgbClr val="F4F3EE"/>
    <a:srgbClr val="8A9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5122" autoAdjust="0"/>
  </p:normalViewPr>
  <p:slideViewPr>
    <p:cSldViewPr snapToGrid="0" showGuides="1">
      <p:cViewPr varScale="1">
        <p:scale>
          <a:sx n="66" d="100"/>
          <a:sy n="66" d="100"/>
        </p:scale>
        <p:origin x="216" y="36"/>
      </p:cViewPr>
      <p:guideLst>
        <p:guide orient="horz" pos="4076"/>
        <p:guide pos="7251"/>
        <p:guide/>
        <p:guide pos="7683"/>
        <p:guide orient="horz"/>
        <p:guide orient="horz" pos="4320"/>
        <p:guide pos="436"/>
        <p:guide orient="horz" pos="482"/>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gs" Target="tags/tag53.xml"/><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1pPr>
    <a:lvl2pPr marL="4572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2pPr>
    <a:lvl3pPr marL="9144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3pPr>
    <a:lvl4pPr marL="13716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4pPr>
    <a:lvl5pPr marL="18288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 y="0"/>
            <a:ext cx="12192001" cy="6858000"/>
          </a:xfrm>
          <a:prstGeom prst="rect">
            <a:avLst/>
          </a:prstGeom>
        </p:spPr>
        <p:txBody>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71500" y="695325"/>
            <a:ext cx="1609725" cy="905470"/>
          </a:xfrm>
          <a:prstGeom prst="rect">
            <a:avLst/>
          </a:prstGeom>
        </p:spPr>
        <p:txBody>
          <a:bodyPr/>
          <a:lstStyle/>
          <a:p>
            <a:endParaRPr lang="zh-CN" altLang="en-US"/>
          </a:p>
        </p:txBody>
      </p:sp>
      <p:sp>
        <p:nvSpPr>
          <p:cNvPr id="5" name="图片占位符 3"/>
          <p:cNvSpPr>
            <a:spLocks noGrp="1"/>
          </p:cNvSpPr>
          <p:nvPr>
            <p:ph type="pic" sz="quarter" idx="11"/>
          </p:nvPr>
        </p:nvSpPr>
        <p:spPr>
          <a:xfrm>
            <a:off x="2457450" y="695325"/>
            <a:ext cx="1609725" cy="905470"/>
          </a:xfrm>
          <a:prstGeom prst="rect">
            <a:avLst/>
          </a:prstGeom>
        </p:spPr>
        <p:txBody>
          <a:bodyPr/>
          <a:lstStyle/>
          <a:p>
            <a:endParaRPr lang="zh-CN" altLang="en-US"/>
          </a:p>
        </p:txBody>
      </p:sp>
      <p:sp>
        <p:nvSpPr>
          <p:cNvPr id="6" name="图片占位符 3"/>
          <p:cNvSpPr>
            <a:spLocks noGrp="1"/>
          </p:cNvSpPr>
          <p:nvPr>
            <p:ph type="pic" sz="quarter" idx="12"/>
          </p:nvPr>
        </p:nvSpPr>
        <p:spPr>
          <a:xfrm>
            <a:off x="4343400" y="695325"/>
            <a:ext cx="1609725" cy="905470"/>
          </a:xfrm>
          <a:prstGeom prst="rect">
            <a:avLst/>
          </a:prstGeom>
        </p:spPr>
        <p:txBody>
          <a:bodyPr/>
          <a:lstStyle/>
          <a:p>
            <a:endParaRPr lang="zh-CN" altLang="en-US"/>
          </a:p>
        </p:txBody>
      </p:sp>
      <p:sp>
        <p:nvSpPr>
          <p:cNvPr id="7" name="图片占位符 3"/>
          <p:cNvSpPr>
            <a:spLocks noGrp="1"/>
          </p:cNvSpPr>
          <p:nvPr>
            <p:ph type="pic" sz="quarter" idx="13"/>
          </p:nvPr>
        </p:nvSpPr>
        <p:spPr>
          <a:xfrm>
            <a:off x="6229350" y="695325"/>
            <a:ext cx="1609725" cy="905470"/>
          </a:xfrm>
          <a:prstGeom prst="rect">
            <a:avLst/>
          </a:prstGeom>
        </p:spPr>
        <p:txBody>
          <a:bodyPr/>
          <a:lstStyle/>
          <a:p>
            <a:endParaRPr lang="zh-CN" altLang="en-US"/>
          </a:p>
        </p:txBody>
      </p:sp>
      <p:sp>
        <p:nvSpPr>
          <p:cNvPr id="8" name="图片占位符 3"/>
          <p:cNvSpPr>
            <a:spLocks noGrp="1"/>
          </p:cNvSpPr>
          <p:nvPr>
            <p:ph type="pic" sz="quarter" idx="14"/>
          </p:nvPr>
        </p:nvSpPr>
        <p:spPr>
          <a:xfrm>
            <a:off x="8115300" y="695325"/>
            <a:ext cx="1609725" cy="905470"/>
          </a:xfrm>
          <a:prstGeom prst="rect">
            <a:avLst/>
          </a:prstGeom>
        </p:spPr>
        <p:txBody>
          <a:bodyPr/>
          <a:lstStyle/>
          <a:p>
            <a:endParaRPr lang="zh-CN" altLang="en-US"/>
          </a:p>
        </p:txBody>
      </p:sp>
      <p:sp>
        <p:nvSpPr>
          <p:cNvPr id="9" name="图片占位符 3"/>
          <p:cNvSpPr>
            <a:spLocks noGrp="1"/>
          </p:cNvSpPr>
          <p:nvPr>
            <p:ph type="pic" sz="quarter" idx="15"/>
          </p:nvPr>
        </p:nvSpPr>
        <p:spPr>
          <a:xfrm>
            <a:off x="10001250" y="695325"/>
            <a:ext cx="1609725" cy="905470"/>
          </a:xfrm>
          <a:prstGeom prst="rect">
            <a:avLst/>
          </a:prstGeom>
        </p:spPr>
        <p:txBody>
          <a:bodyPr/>
          <a:lstStyle/>
          <a:p>
            <a:endParaRPr lang="zh-CN" altLang="en-US"/>
          </a:p>
        </p:txBody>
      </p:sp>
      <p:sp>
        <p:nvSpPr>
          <p:cNvPr id="10" name="图片占位符 3"/>
          <p:cNvSpPr>
            <a:spLocks noGrp="1"/>
          </p:cNvSpPr>
          <p:nvPr>
            <p:ph type="pic" sz="quarter" idx="16"/>
          </p:nvPr>
        </p:nvSpPr>
        <p:spPr>
          <a:xfrm>
            <a:off x="571500" y="1924050"/>
            <a:ext cx="1609725" cy="905470"/>
          </a:xfrm>
          <a:prstGeom prst="rect">
            <a:avLst/>
          </a:prstGeom>
        </p:spPr>
        <p:txBody>
          <a:bodyPr/>
          <a:lstStyle/>
          <a:p>
            <a:endParaRPr lang="zh-CN" altLang="en-US"/>
          </a:p>
        </p:txBody>
      </p:sp>
      <p:sp>
        <p:nvSpPr>
          <p:cNvPr id="11" name="图片占位符 3"/>
          <p:cNvSpPr>
            <a:spLocks noGrp="1"/>
          </p:cNvSpPr>
          <p:nvPr>
            <p:ph type="pic" sz="quarter" idx="17"/>
          </p:nvPr>
        </p:nvSpPr>
        <p:spPr>
          <a:xfrm>
            <a:off x="2457450" y="1924050"/>
            <a:ext cx="1609725" cy="905470"/>
          </a:xfrm>
          <a:prstGeom prst="rect">
            <a:avLst/>
          </a:prstGeom>
        </p:spPr>
        <p:txBody>
          <a:bodyPr/>
          <a:lstStyle/>
          <a:p>
            <a:endParaRPr lang="zh-CN" altLang="en-US"/>
          </a:p>
        </p:txBody>
      </p:sp>
      <p:sp>
        <p:nvSpPr>
          <p:cNvPr id="12" name="图片占位符 3"/>
          <p:cNvSpPr>
            <a:spLocks noGrp="1"/>
          </p:cNvSpPr>
          <p:nvPr>
            <p:ph type="pic" sz="quarter" idx="18"/>
          </p:nvPr>
        </p:nvSpPr>
        <p:spPr>
          <a:xfrm>
            <a:off x="4343400" y="1924050"/>
            <a:ext cx="1609725" cy="905470"/>
          </a:xfrm>
          <a:prstGeom prst="rect">
            <a:avLst/>
          </a:prstGeom>
        </p:spPr>
        <p:txBody>
          <a:bodyPr/>
          <a:lstStyle/>
          <a:p>
            <a:endParaRPr lang="zh-CN" altLang="en-US"/>
          </a:p>
        </p:txBody>
      </p:sp>
      <p:sp>
        <p:nvSpPr>
          <p:cNvPr id="13" name="图片占位符 3"/>
          <p:cNvSpPr>
            <a:spLocks noGrp="1"/>
          </p:cNvSpPr>
          <p:nvPr>
            <p:ph type="pic" sz="quarter" idx="19"/>
          </p:nvPr>
        </p:nvSpPr>
        <p:spPr>
          <a:xfrm>
            <a:off x="6229350" y="1924050"/>
            <a:ext cx="1609725" cy="905470"/>
          </a:xfrm>
          <a:prstGeom prst="rect">
            <a:avLst/>
          </a:prstGeom>
        </p:spPr>
        <p:txBody>
          <a:bodyPr/>
          <a:lstStyle/>
          <a:p>
            <a:endParaRPr lang="zh-CN" altLang="en-US"/>
          </a:p>
        </p:txBody>
      </p:sp>
      <p:sp>
        <p:nvSpPr>
          <p:cNvPr id="14" name="图片占位符 3"/>
          <p:cNvSpPr>
            <a:spLocks noGrp="1"/>
          </p:cNvSpPr>
          <p:nvPr>
            <p:ph type="pic" sz="quarter" idx="20"/>
          </p:nvPr>
        </p:nvSpPr>
        <p:spPr>
          <a:xfrm>
            <a:off x="8115300" y="1924050"/>
            <a:ext cx="1609725" cy="905470"/>
          </a:xfrm>
          <a:prstGeom prst="rect">
            <a:avLst/>
          </a:prstGeom>
        </p:spPr>
        <p:txBody>
          <a:bodyPr/>
          <a:lstStyle/>
          <a:p>
            <a:endParaRPr lang="zh-CN" altLang="en-US"/>
          </a:p>
        </p:txBody>
      </p:sp>
      <p:sp>
        <p:nvSpPr>
          <p:cNvPr id="15" name="图片占位符 3"/>
          <p:cNvSpPr>
            <a:spLocks noGrp="1"/>
          </p:cNvSpPr>
          <p:nvPr>
            <p:ph type="pic" sz="quarter" idx="21"/>
          </p:nvPr>
        </p:nvSpPr>
        <p:spPr>
          <a:xfrm>
            <a:off x="10001250" y="1924050"/>
            <a:ext cx="1609725" cy="905470"/>
          </a:xfrm>
          <a:prstGeom prst="rect">
            <a:avLst/>
          </a:prstGeom>
        </p:spPr>
        <p:txBody>
          <a:bodyPr/>
          <a:lstStyle/>
          <a:p>
            <a:endParaRPr lang="zh-CN" altLang="en-US"/>
          </a:p>
        </p:txBody>
      </p:sp>
      <p:sp>
        <p:nvSpPr>
          <p:cNvPr id="16" name="图片占位符 3"/>
          <p:cNvSpPr>
            <a:spLocks noGrp="1"/>
          </p:cNvSpPr>
          <p:nvPr>
            <p:ph type="pic" sz="quarter" idx="22"/>
          </p:nvPr>
        </p:nvSpPr>
        <p:spPr>
          <a:xfrm>
            <a:off x="571500" y="3152775"/>
            <a:ext cx="1609725" cy="905470"/>
          </a:xfrm>
          <a:prstGeom prst="roundRect">
            <a:avLst>
              <a:gd name="adj" fmla="val 4500"/>
            </a:avLst>
          </a:prstGeom>
        </p:spPr>
        <p:txBody>
          <a:bodyPr/>
          <a:lstStyle/>
          <a:p>
            <a:endParaRPr lang="zh-CN" altLang="en-US"/>
          </a:p>
        </p:txBody>
      </p:sp>
      <p:sp>
        <p:nvSpPr>
          <p:cNvPr id="17" name="图片占位符 3"/>
          <p:cNvSpPr>
            <a:spLocks noGrp="1"/>
          </p:cNvSpPr>
          <p:nvPr>
            <p:ph type="pic" sz="quarter" idx="23"/>
          </p:nvPr>
        </p:nvSpPr>
        <p:spPr>
          <a:xfrm>
            <a:off x="2457450" y="3152775"/>
            <a:ext cx="1609725" cy="905470"/>
          </a:xfrm>
          <a:prstGeom prst="roundRect">
            <a:avLst>
              <a:gd name="adj" fmla="val 4500"/>
            </a:avLst>
          </a:prstGeom>
        </p:spPr>
        <p:txBody>
          <a:bodyPr/>
          <a:lstStyle/>
          <a:p>
            <a:endParaRPr lang="zh-CN" altLang="en-US"/>
          </a:p>
        </p:txBody>
      </p:sp>
      <p:sp>
        <p:nvSpPr>
          <p:cNvPr id="18" name="图片占位符 3"/>
          <p:cNvSpPr>
            <a:spLocks noGrp="1"/>
          </p:cNvSpPr>
          <p:nvPr>
            <p:ph type="pic" sz="quarter" idx="24"/>
          </p:nvPr>
        </p:nvSpPr>
        <p:spPr>
          <a:xfrm>
            <a:off x="4343400" y="3152775"/>
            <a:ext cx="1609725" cy="905470"/>
          </a:xfrm>
          <a:prstGeom prst="roundRect">
            <a:avLst>
              <a:gd name="adj" fmla="val 4500"/>
            </a:avLst>
          </a:prstGeom>
        </p:spPr>
        <p:txBody>
          <a:bodyPr/>
          <a:lstStyle/>
          <a:p>
            <a:endParaRPr lang="zh-CN" altLang="en-US"/>
          </a:p>
        </p:txBody>
      </p:sp>
      <p:sp>
        <p:nvSpPr>
          <p:cNvPr id="19" name="图片占位符 3"/>
          <p:cNvSpPr>
            <a:spLocks noGrp="1"/>
          </p:cNvSpPr>
          <p:nvPr>
            <p:ph type="pic" sz="quarter" idx="25"/>
          </p:nvPr>
        </p:nvSpPr>
        <p:spPr>
          <a:xfrm>
            <a:off x="6229350" y="3152775"/>
            <a:ext cx="1609725" cy="905470"/>
          </a:xfrm>
          <a:prstGeom prst="roundRect">
            <a:avLst>
              <a:gd name="adj" fmla="val 4500"/>
            </a:avLst>
          </a:prstGeom>
        </p:spPr>
        <p:txBody>
          <a:bodyPr/>
          <a:lstStyle/>
          <a:p>
            <a:endParaRPr lang="zh-CN" altLang="en-US"/>
          </a:p>
        </p:txBody>
      </p:sp>
      <p:sp>
        <p:nvSpPr>
          <p:cNvPr id="20" name="图片占位符 3"/>
          <p:cNvSpPr>
            <a:spLocks noGrp="1"/>
          </p:cNvSpPr>
          <p:nvPr>
            <p:ph type="pic" sz="quarter" idx="26"/>
          </p:nvPr>
        </p:nvSpPr>
        <p:spPr>
          <a:xfrm>
            <a:off x="8115300" y="3152775"/>
            <a:ext cx="1609725" cy="905470"/>
          </a:xfrm>
          <a:prstGeom prst="roundRect">
            <a:avLst>
              <a:gd name="adj" fmla="val 4500"/>
            </a:avLst>
          </a:prstGeom>
        </p:spPr>
        <p:txBody>
          <a:bodyPr/>
          <a:lstStyle/>
          <a:p>
            <a:endParaRPr lang="zh-CN" altLang="en-US"/>
          </a:p>
        </p:txBody>
      </p:sp>
      <p:sp>
        <p:nvSpPr>
          <p:cNvPr id="21" name="图片占位符 3"/>
          <p:cNvSpPr>
            <a:spLocks noGrp="1"/>
          </p:cNvSpPr>
          <p:nvPr>
            <p:ph type="pic" sz="quarter" idx="27"/>
          </p:nvPr>
        </p:nvSpPr>
        <p:spPr>
          <a:xfrm>
            <a:off x="10001250" y="3152775"/>
            <a:ext cx="1609725" cy="905470"/>
          </a:xfrm>
          <a:prstGeom prst="roundRect">
            <a:avLst>
              <a:gd name="adj" fmla="val 4500"/>
            </a:avLst>
          </a:prstGeom>
        </p:spPr>
        <p:txBody>
          <a:bodyPr/>
          <a:lstStyle/>
          <a:p>
            <a:endParaRPr lang="zh-CN" altLang="en-US"/>
          </a:p>
        </p:txBody>
      </p:sp>
      <p:sp>
        <p:nvSpPr>
          <p:cNvPr id="34" name="图片占位符 3"/>
          <p:cNvSpPr>
            <a:spLocks noGrp="1"/>
          </p:cNvSpPr>
          <p:nvPr>
            <p:ph type="pic" sz="quarter" idx="28"/>
          </p:nvPr>
        </p:nvSpPr>
        <p:spPr>
          <a:xfrm>
            <a:off x="571500" y="4381500"/>
            <a:ext cx="1609725" cy="905470"/>
          </a:xfrm>
          <a:prstGeom prst="roundRect">
            <a:avLst>
              <a:gd name="adj" fmla="val 4500"/>
            </a:avLst>
          </a:prstGeom>
        </p:spPr>
        <p:txBody>
          <a:bodyPr/>
          <a:lstStyle/>
          <a:p>
            <a:endParaRPr lang="zh-CN" altLang="en-US"/>
          </a:p>
        </p:txBody>
      </p:sp>
      <p:sp>
        <p:nvSpPr>
          <p:cNvPr id="35" name="图片占位符 3"/>
          <p:cNvSpPr>
            <a:spLocks noGrp="1"/>
          </p:cNvSpPr>
          <p:nvPr>
            <p:ph type="pic" sz="quarter" idx="29"/>
          </p:nvPr>
        </p:nvSpPr>
        <p:spPr>
          <a:xfrm>
            <a:off x="2457450" y="4381500"/>
            <a:ext cx="1609725" cy="905470"/>
          </a:xfrm>
          <a:prstGeom prst="roundRect">
            <a:avLst>
              <a:gd name="adj" fmla="val 4500"/>
            </a:avLst>
          </a:prstGeom>
        </p:spPr>
        <p:txBody>
          <a:bodyPr/>
          <a:lstStyle/>
          <a:p>
            <a:endParaRPr lang="zh-CN" altLang="en-US"/>
          </a:p>
        </p:txBody>
      </p:sp>
      <p:sp>
        <p:nvSpPr>
          <p:cNvPr id="36" name="图片占位符 3"/>
          <p:cNvSpPr>
            <a:spLocks noGrp="1"/>
          </p:cNvSpPr>
          <p:nvPr>
            <p:ph type="pic" sz="quarter" idx="30"/>
          </p:nvPr>
        </p:nvSpPr>
        <p:spPr>
          <a:xfrm>
            <a:off x="4343400" y="4381500"/>
            <a:ext cx="1609725" cy="905470"/>
          </a:xfrm>
          <a:prstGeom prst="roundRect">
            <a:avLst>
              <a:gd name="adj" fmla="val 4500"/>
            </a:avLst>
          </a:prstGeom>
        </p:spPr>
        <p:txBody>
          <a:bodyPr/>
          <a:lstStyle/>
          <a:p>
            <a:endParaRPr lang="zh-CN" altLang="en-US"/>
          </a:p>
        </p:txBody>
      </p:sp>
      <p:sp>
        <p:nvSpPr>
          <p:cNvPr id="37" name="图片占位符 3"/>
          <p:cNvSpPr>
            <a:spLocks noGrp="1"/>
          </p:cNvSpPr>
          <p:nvPr>
            <p:ph type="pic" sz="quarter" idx="31"/>
          </p:nvPr>
        </p:nvSpPr>
        <p:spPr>
          <a:xfrm>
            <a:off x="6229350" y="4381500"/>
            <a:ext cx="1609725" cy="905470"/>
          </a:xfrm>
          <a:prstGeom prst="roundRect">
            <a:avLst>
              <a:gd name="adj" fmla="val 4500"/>
            </a:avLst>
          </a:prstGeom>
        </p:spPr>
        <p:txBody>
          <a:bodyPr/>
          <a:lstStyle/>
          <a:p>
            <a:endParaRPr lang="zh-CN" altLang="en-US"/>
          </a:p>
        </p:txBody>
      </p:sp>
      <p:sp>
        <p:nvSpPr>
          <p:cNvPr id="38" name="图片占位符 3"/>
          <p:cNvSpPr>
            <a:spLocks noGrp="1"/>
          </p:cNvSpPr>
          <p:nvPr>
            <p:ph type="pic" sz="quarter" idx="32"/>
          </p:nvPr>
        </p:nvSpPr>
        <p:spPr>
          <a:xfrm>
            <a:off x="8115300" y="4381500"/>
            <a:ext cx="1609725" cy="905470"/>
          </a:xfrm>
          <a:prstGeom prst="roundRect">
            <a:avLst>
              <a:gd name="adj" fmla="val 4500"/>
            </a:avLst>
          </a:prstGeom>
        </p:spPr>
        <p:txBody>
          <a:bodyPr/>
          <a:lstStyle/>
          <a:p>
            <a:endParaRPr lang="zh-CN" altLang="en-US"/>
          </a:p>
        </p:txBody>
      </p:sp>
      <p:sp>
        <p:nvSpPr>
          <p:cNvPr id="39" name="图片占位符 3"/>
          <p:cNvSpPr>
            <a:spLocks noGrp="1"/>
          </p:cNvSpPr>
          <p:nvPr>
            <p:ph type="pic" sz="quarter" idx="33"/>
          </p:nvPr>
        </p:nvSpPr>
        <p:spPr>
          <a:xfrm>
            <a:off x="10001250" y="4381500"/>
            <a:ext cx="1609725" cy="905470"/>
          </a:xfrm>
          <a:prstGeom prst="roundRect">
            <a:avLst>
              <a:gd name="adj" fmla="val 4500"/>
            </a:avLst>
          </a:prstGeom>
        </p:spPr>
        <p:txBody>
          <a:bodyPr/>
          <a:lstStyle/>
          <a:p>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slideLayout" Target="../slideLayouts/slideLayout2.xml"/><Relationship Id="rId10" Type="http://schemas.openxmlformats.org/officeDocument/2006/relationships/tags" Target="../tags/tag40.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3" Type="http://schemas.openxmlformats.org/officeDocument/2006/relationships/slideLayout" Target="../slideLayouts/slideLayout2.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3" Type="http://schemas.openxmlformats.org/officeDocument/2006/relationships/slideLayout" Target="../slideLayouts/slideLayout2.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0" y="1159510"/>
            <a:ext cx="9556115" cy="3314700"/>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圆角 7"/>
          <p:cNvSpPr/>
          <p:nvPr/>
        </p:nvSpPr>
        <p:spPr>
          <a:xfrm>
            <a:off x="2164080" y="5396865"/>
            <a:ext cx="3163570" cy="836295"/>
          </a:xfrm>
          <a:prstGeom prst="roundRect">
            <a:avLst>
              <a:gd name="adj" fmla="val 50000"/>
            </a:avLst>
          </a:pr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charset="-122"/>
                <a:ea typeface="微软雅黑" panose="020B0503020204020204" charset="-122"/>
                <a:sym typeface="HarmonyOS Sans SC" panose="00000500000000000000" pitchFamily="2" charset="-122"/>
              </a:rPr>
              <a:t>主讲人：赵贤</a:t>
            </a:r>
            <a:endParaRPr lang="zh-CN" altLang="en-US" sz="2800" dirty="0">
              <a:solidFill>
                <a:schemeClr val="tx1"/>
              </a:solidFill>
              <a:latin typeface="微软雅黑" panose="020B0503020204020204" charset="-122"/>
              <a:ea typeface="微软雅黑" panose="020B0503020204020204" charset="-122"/>
              <a:sym typeface="HarmonyOS Sans SC" panose="00000500000000000000" pitchFamily="2" charset="-122"/>
            </a:endParaRPr>
          </a:p>
        </p:txBody>
      </p:sp>
      <p:sp>
        <p:nvSpPr>
          <p:cNvPr id="9" name="矩形: 圆角 8"/>
          <p:cNvSpPr/>
          <p:nvPr/>
        </p:nvSpPr>
        <p:spPr>
          <a:xfrm>
            <a:off x="5969635" y="5396865"/>
            <a:ext cx="4359275" cy="817245"/>
          </a:xfrm>
          <a:prstGeom prst="roundRect">
            <a:avLst>
              <a:gd name="adj" fmla="val 50000"/>
            </a:avLst>
          </a:pr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时间：</a:t>
            </a:r>
            <a:r>
              <a:rPr 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2025</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年</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6</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月</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30</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日</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endParaRPr>
          </a:p>
        </p:txBody>
      </p:sp>
      <p:sp>
        <p:nvSpPr>
          <p:cNvPr id="30" name="文本框 29"/>
          <p:cNvSpPr txBox="1"/>
          <p:nvPr/>
        </p:nvSpPr>
        <p:spPr>
          <a:xfrm>
            <a:off x="394335" y="1962150"/>
            <a:ext cx="8046659" cy="1827552"/>
          </a:xfrm>
          <a:prstGeom prst="rect">
            <a:avLst/>
          </a:prstGeom>
          <a:noFill/>
        </p:spPr>
        <p:txBody>
          <a:bodyPr wrap="square" lIns="0" tIns="0" rIns="0" bIns="0" rtlCol="0">
            <a:spAutoFit/>
          </a:bodyPr>
          <a:lstStyle/>
          <a:p>
            <a:pPr algn="ctr">
              <a:lnSpc>
                <a:spcPct val="130000"/>
              </a:lnSpc>
              <a:spcAft>
                <a:spcPts val="600"/>
              </a:spcAft>
            </a:pPr>
            <a:r>
              <a:rPr lang="zh-CN" altLang="en-US"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成品油行业税收政策讲解及实务培训</a:t>
            </a:r>
            <a:endParaRPr lang="en-US" altLang="zh-CN"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6411698" y="4959099"/>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2459514" y="502205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73150" y="1497965"/>
            <a:ext cx="10045065" cy="461581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六、润滑油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润滑油是用原油或其他原料加工生产的用于内燃机、机械加工过程的润滑产品。润滑油分为矿物性润滑油、植物性润滑油、动物性润滑油和化工原料合成润滑油。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润滑油的征收范围包括</a:t>
            </a:r>
            <a:r>
              <a:rPr kumimoji="0" lang="zh-CN" altLang="en-US" sz="240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矿物性润滑油、矿物性润滑油基础油、植物性润滑油、动物性润滑油和化工原料合成润滑油。以植物性、动物性和矿物性基础油（或矿物性润滑油）混合掺配而成的“混合性”润滑油，</a:t>
            </a: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不论矿物性基础油（或矿物性润滑油）所占比例高低，均属润滑油的征收范围。</a:t>
            </a: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73523" y="1642314"/>
            <a:ext cx="10044953" cy="3657273"/>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七、燃料油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燃料油也称重油、渣油，是用原油或其他原料加工生产，主要用作电厂发电、锅炉用燃料、加热炉燃料、冶金和其他工业炉燃料。腊油、船用重油、常压重油、减压重油、180CTS燃料油、7号燃料油、糠醛油、工业燃料、4-6号燃料油等油品的</a:t>
            </a: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主要用途是作为燃料燃烧，属于燃料油征收范围。</a:t>
            </a: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9330" y="1136650"/>
            <a:ext cx="10218420" cy="5045075"/>
          </a:xfrm>
          <a:prstGeom prst="rect">
            <a:avLst/>
          </a:prstGeom>
          <a:noFill/>
          <a:ln w="9525">
            <a:noFill/>
          </a:ln>
        </p:spPr>
        <p:txBody>
          <a:bodyPr wrap="square">
            <a:noAutofit/>
          </a:bodyPr>
          <a:lstStyle/>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为促进成品油行业规范健康发展，根据《财政部 国家税务总局关于提高成品油消费税税率的通知》，2023年6月30日将符合《成品油消费税征收范围注释》规定的部分成品油消费税政策执行口径公告如下：</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一、对烷基化油（异辛烷）按照</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汽油</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征收消费税。</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二、对石油醚、粗白油、轻质白油、部分工业白油（5号、7号、10号、15号、22号、32号、46号）按照</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溶剂油</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征收消费税。</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三、对混合芳烃、重芳烃、混合碳八、稳定轻烃、轻油、轻质煤焦油按照</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石脑油</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征收消费税。</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四、对航天煤油参照航空煤油暂缓征收消费税。</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790" y="1430020"/>
            <a:ext cx="10218420" cy="4457700"/>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成品油消费税纳税义务人是指：</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在中华人民共和国境内</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生产</a:t>
            </a:r>
            <a:r>
              <a:rPr kumimoji="0" lang="zh-CN" altLang="en-US" sz="240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委托加工</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和</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进口</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《中华人民共和国消费税暂行条例》（以下简称《消费税暂行条例》）规定的成品油税目消费品的单位和个人，以及国务院确定的销售</a:t>
            </a:r>
            <a:r>
              <a:rPr lang="zh-CN" altLang="en-US" sz="240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sym typeface="+mn-ea"/>
              </a:rPr>
              <a:t>《消费税暂行条例》规定的成品油税目消费品的其他单位和个人。</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税率</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9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937770" y="1017564"/>
            <a:ext cx="10316456" cy="5283247"/>
          </a:xfrm>
          <a:prstGeom prst="rect">
            <a:avLst/>
          </a:prstGeom>
          <a:noFill/>
          <a:ln w="9525">
            <a:noFill/>
          </a:ln>
        </p:spPr>
        <p:txBody>
          <a:bodyPr wrap="square">
            <a:noAutofit/>
          </a:bodyPr>
          <a:lstStyle/>
          <a:p>
            <a:pPr indent="720090" fontAlgn="auto">
              <a:lnSpc>
                <a:spcPct val="150000"/>
              </a:lnSpc>
            </a:pPr>
            <a:r>
              <a:rPr lang="zh-CN" altLang="en-US" sz="2400" dirty="0">
                <a:latin typeface="微软雅黑" panose="020B0503020204020204" charset="-122"/>
                <a:ea typeface="微软雅黑" panose="020B0503020204020204" charset="-122"/>
                <a:cs typeface="微软雅黑" panose="020B0503020204020204" charset="-122"/>
              </a:rPr>
              <a:t>成品油消费税的税目、税率，依照</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消费税暂行条例</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所附</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消费税税目税率表</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执行。消费税税目、税率的调整，由国务院决定。其中，航空煤油目前继续暂缓征收消费税。</a:t>
            </a:r>
            <a:endParaRPr lang="en-US" altLang="zh-CN" sz="2400" dirty="0">
              <a:latin typeface="微软雅黑" panose="020B0503020204020204" charset="-122"/>
              <a:ea typeface="微软雅黑" panose="020B0503020204020204" charset="-122"/>
              <a:cs typeface="微软雅黑" panose="020B0503020204020204" charset="-122"/>
            </a:endParaRPr>
          </a:p>
          <a:p>
            <a:pPr indent="720090" fontAlgn="auto">
              <a:lnSpc>
                <a:spcPct val="150000"/>
              </a:lnSpc>
            </a:pPr>
            <a:endParaRPr lang="en-US" altLang="zh-CN" sz="2400" dirty="0">
              <a:latin typeface="微软雅黑" panose="020B0503020204020204" charset="-122"/>
              <a:ea typeface="微软雅黑" panose="020B0503020204020204" charset="-122"/>
              <a:cs typeface="微软雅黑" panose="020B0503020204020204" charset="-122"/>
            </a:endParaRPr>
          </a:p>
          <a:p>
            <a:pPr indent="720090" fontAlgn="auto">
              <a:lnSpc>
                <a:spcPct val="150000"/>
              </a:lnSpc>
            </a:pPr>
            <a:endParaRPr lang="en-US" altLang="zh-CN" sz="2400" dirty="0">
              <a:latin typeface="微软雅黑" panose="020B0503020204020204" charset="-122"/>
              <a:ea typeface="微软雅黑" panose="020B0503020204020204" charset="-122"/>
              <a:cs typeface="微软雅黑" panose="020B0503020204020204" charset="-122"/>
            </a:endParaRPr>
          </a:p>
        </p:txBody>
      </p:sp>
      <p:graphicFrame>
        <p:nvGraphicFramePr>
          <p:cNvPr id="10" name="表格 9"/>
          <p:cNvGraphicFramePr>
            <a:graphicFrameLocks noGrp="1"/>
          </p:cNvGraphicFramePr>
          <p:nvPr/>
        </p:nvGraphicFramePr>
        <p:xfrm>
          <a:off x="2031998" y="2867894"/>
          <a:ext cx="8127999" cy="3312464"/>
        </p:xfrm>
        <a:graphic>
          <a:graphicData uri="http://schemas.openxmlformats.org/drawingml/2006/table">
            <a:tbl>
              <a:tblPr firstRow="1" bandRow="1">
                <a:tableStyleId>{5C22544A-7EE6-4342-B048-85BDC9FD1C3A}</a:tableStyleId>
              </a:tblPr>
              <a:tblGrid>
                <a:gridCol w="2709333"/>
                <a:gridCol w="2709333"/>
                <a:gridCol w="2709333"/>
              </a:tblGrid>
              <a:tr h="414058">
                <a:tc>
                  <a:txBody>
                    <a:bodyPr/>
                    <a:lstStyle/>
                    <a:p>
                      <a:r>
                        <a:rPr lang="zh-CN" altLang="en-US" dirty="0"/>
                        <a:t>税目</a:t>
                      </a:r>
                      <a:endParaRPr lang="zh-CN" altLang="en-US" dirty="0"/>
                    </a:p>
                  </a:txBody>
                  <a:tcPr/>
                </a:tc>
                <a:tc>
                  <a:txBody>
                    <a:bodyPr/>
                    <a:lstStyle/>
                    <a:p>
                      <a:r>
                        <a:rPr lang="zh-CN" altLang="en-US" dirty="0"/>
                        <a:t>税率</a:t>
                      </a:r>
                      <a:endParaRPr lang="zh-CN" altLang="en-US" dirty="0"/>
                    </a:p>
                  </a:txBody>
                  <a:tcPr/>
                </a:tc>
                <a:tc>
                  <a:txBody>
                    <a:bodyPr/>
                    <a:lstStyle/>
                    <a:p>
                      <a:r>
                        <a:rPr lang="zh-CN" altLang="en-US" dirty="0"/>
                        <a:t>换算比例</a:t>
                      </a:r>
                      <a:endParaRPr lang="zh-CN" altLang="en-US" dirty="0"/>
                    </a:p>
                  </a:txBody>
                  <a:tcPr/>
                </a:tc>
              </a:tr>
              <a:tr h="414058">
                <a:tc>
                  <a:txBody>
                    <a:bodyPr/>
                    <a:lstStyle/>
                    <a:p>
                      <a:r>
                        <a:rPr lang="en-US" altLang="zh-CN" dirty="0"/>
                        <a:t>1.</a:t>
                      </a:r>
                      <a:r>
                        <a:rPr lang="zh-CN" altLang="en-US" dirty="0"/>
                        <a:t>汽油</a:t>
                      </a:r>
                      <a:endParaRPr lang="zh-CN" altLang="en-US" dirty="0"/>
                    </a:p>
                  </a:txBody>
                  <a:tcPr/>
                </a:tc>
                <a:tc>
                  <a:txBody>
                    <a:bodyPr/>
                    <a:lstStyle/>
                    <a:p>
                      <a:r>
                        <a:rPr lang="en-US" altLang="zh-CN" dirty="0"/>
                        <a:t>1.52</a:t>
                      </a:r>
                      <a:r>
                        <a:rPr lang="zh-CN" altLang="en-US" dirty="0"/>
                        <a:t>元</a:t>
                      </a:r>
                      <a:r>
                        <a:rPr lang="en-US" altLang="zh-CN" dirty="0"/>
                        <a:t>/</a:t>
                      </a:r>
                      <a:r>
                        <a:rPr lang="zh-CN" altLang="en-US" dirty="0"/>
                        <a:t>升</a:t>
                      </a:r>
                      <a:endParaRPr lang="zh-CN" altLang="en-US" dirty="0"/>
                    </a:p>
                  </a:txBody>
                  <a:tcPr/>
                </a:tc>
                <a:tc>
                  <a:txBody>
                    <a:bodyPr/>
                    <a:lstStyle/>
                    <a:p>
                      <a:r>
                        <a:rPr lang="en-US" altLang="zh-CN" dirty="0"/>
                        <a:t>1</a:t>
                      </a:r>
                      <a:r>
                        <a:rPr lang="zh-CN" altLang="en-US" dirty="0"/>
                        <a:t>吨</a:t>
                      </a:r>
                      <a:r>
                        <a:rPr lang="en-US" altLang="zh-CN" dirty="0"/>
                        <a:t>=1388</a:t>
                      </a:r>
                      <a:r>
                        <a:rPr lang="zh-CN" altLang="en-US" dirty="0"/>
                        <a:t>升</a:t>
                      </a:r>
                      <a:endParaRPr lang="zh-CN" altLang="en-US" dirty="0"/>
                    </a:p>
                  </a:txBody>
                  <a:tcPr/>
                </a:tc>
              </a:tr>
              <a:tr h="414058">
                <a:tc>
                  <a:txBody>
                    <a:bodyPr/>
                    <a:lstStyle/>
                    <a:p>
                      <a:r>
                        <a:rPr lang="en-US" altLang="zh-CN" dirty="0"/>
                        <a:t>2.</a:t>
                      </a:r>
                      <a:r>
                        <a:rPr lang="zh-CN" altLang="en-US" dirty="0"/>
                        <a:t>柴油</a:t>
                      </a:r>
                      <a:endParaRPr lang="zh-CN" altLang="en-US" dirty="0"/>
                    </a:p>
                  </a:txBody>
                  <a:tcPr/>
                </a:tc>
                <a:tc>
                  <a:txBody>
                    <a:bodyPr/>
                    <a:lstStyle/>
                    <a:p>
                      <a:r>
                        <a:rPr lang="en-US" altLang="zh-CN" dirty="0"/>
                        <a:t>1.20</a:t>
                      </a:r>
                      <a:r>
                        <a:rPr lang="zh-CN" altLang="en-US" dirty="0"/>
                        <a:t>元</a:t>
                      </a:r>
                      <a:r>
                        <a:rPr lang="en-US" altLang="zh-CN" dirty="0"/>
                        <a:t>/</a:t>
                      </a:r>
                      <a:r>
                        <a:rPr lang="zh-CN" altLang="en-US" dirty="0"/>
                        <a:t>升</a:t>
                      </a:r>
                      <a:endParaRPr lang="zh-CN" altLang="en-US" dirty="0"/>
                    </a:p>
                  </a:txBody>
                  <a:tcPr/>
                </a:tc>
                <a:tc>
                  <a:txBody>
                    <a:bodyPr/>
                    <a:lstStyle/>
                    <a:p>
                      <a:r>
                        <a:rPr lang="en-US" altLang="zh-CN" dirty="0"/>
                        <a:t>1</a:t>
                      </a:r>
                      <a:r>
                        <a:rPr lang="zh-CN" altLang="en-US" dirty="0"/>
                        <a:t>吨</a:t>
                      </a:r>
                      <a:r>
                        <a:rPr lang="en-US" altLang="zh-CN" dirty="0"/>
                        <a:t>=1176</a:t>
                      </a:r>
                      <a:r>
                        <a:rPr lang="zh-CN" altLang="en-US" dirty="0"/>
                        <a:t>升</a:t>
                      </a:r>
                      <a:endParaRPr lang="zh-CN" altLang="en-US" dirty="0"/>
                    </a:p>
                  </a:txBody>
                  <a:tcPr/>
                </a:tc>
              </a:tr>
              <a:tr h="414058">
                <a:tc>
                  <a:txBody>
                    <a:bodyPr/>
                    <a:lstStyle/>
                    <a:p>
                      <a:r>
                        <a:rPr lang="en-US" altLang="zh-CN" dirty="0"/>
                        <a:t>3.</a:t>
                      </a:r>
                      <a:r>
                        <a:rPr lang="zh-CN" altLang="en-US" dirty="0"/>
                        <a:t>石脑油</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1.52</a:t>
                      </a:r>
                      <a:r>
                        <a:rPr lang="zh-CN" altLang="en-US" dirty="0"/>
                        <a:t>元</a:t>
                      </a:r>
                      <a:r>
                        <a:rPr lang="en-US" altLang="zh-CN" dirty="0"/>
                        <a:t>/</a:t>
                      </a:r>
                      <a:r>
                        <a:rPr lang="zh-CN" altLang="en-US" dirty="0"/>
                        <a:t>升</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吨</a:t>
                      </a:r>
                      <a:r>
                        <a:rPr lang="en-US" altLang="zh-CN" dirty="0"/>
                        <a:t>=1385</a:t>
                      </a:r>
                      <a:r>
                        <a:rPr lang="zh-CN" altLang="en-US" dirty="0"/>
                        <a:t>升</a:t>
                      </a:r>
                      <a:endParaRPr lang="zh-CN" altLang="en-US" dirty="0"/>
                    </a:p>
                  </a:txBody>
                  <a:tcPr/>
                </a:tc>
              </a:tr>
              <a:tr h="414058">
                <a:tc>
                  <a:txBody>
                    <a:bodyPr/>
                    <a:lstStyle/>
                    <a:p>
                      <a:r>
                        <a:rPr lang="en-US" altLang="zh-CN" dirty="0"/>
                        <a:t>4.</a:t>
                      </a:r>
                      <a:r>
                        <a:rPr lang="zh-CN" altLang="en-US" dirty="0"/>
                        <a:t>溶剂油</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1.52</a:t>
                      </a:r>
                      <a:r>
                        <a:rPr lang="zh-CN" altLang="en-US" dirty="0"/>
                        <a:t>元</a:t>
                      </a:r>
                      <a:r>
                        <a:rPr lang="en-US" altLang="zh-CN" dirty="0"/>
                        <a:t>/</a:t>
                      </a:r>
                      <a:r>
                        <a:rPr lang="zh-CN" altLang="en-US" dirty="0"/>
                        <a:t>升</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吨</a:t>
                      </a:r>
                      <a:r>
                        <a:rPr lang="en-US" altLang="zh-CN" dirty="0"/>
                        <a:t>=1282</a:t>
                      </a:r>
                      <a:r>
                        <a:rPr lang="zh-CN" altLang="en-US" dirty="0"/>
                        <a:t>升</a:t>
                      </a:r>
                      <a:endParaRPr lang="zh-CN" altLang="en-US" dirty="0"/>
                    </a:p>
                  </a:txBody>
                  <a:tcPr/>
                </a:tc>
              </a:tr>
              <a:tr h="414058">
                <a:tc>
                  <a:txBody>
                    <a:bodyPr/>
                    <a:lstStyle/>
                    <a:p>
                      <a:r>
                        <a:rPr lang="en-US" altLang="zh-CN" dirty="0"/>
                        <a:t>5.</a:t>
                      </a:r>
                      <a:r>
                        <a:rPr lang="zh-CN" altLang="en-US" dirty="0"/>
                        <a:t>航空煤油</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1.20</a:t>
                      </a:r>
                      <a:r>
                        <a:rPr lang="zh-CN" altLang="en-US" dirty="0"/>
                        <a:t>元</a:t>
                      </a:r>
                      <a:r>
                        <a:rPr lang="en-US" altLang="zh-CN" dirty="0"/>
                        <a:t>/</a:t>
                      </a:r>
                      <a:r>
                        <a:rPr lang="zh-CN" altLang="en-US" dirty="0"/>
                        <a:t>升</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吨</a:t>
                      </a:r>
                      <a:r>
                        <a:rPr lang="en-US" altLang="zh-CN" dirty="0"/>
                        <a:t>=1246</a:t>
                      </a:r>
                      <a:r>
                        <a:rPr lang="zh-CN" altLang="en-US" dirty="0"/>
                        <a:t>升</a:t>
                      </a:r>
                      <a:endParaRPr lang="zh-CN" altLang="en-US" dirty="0"/>
                    </a:p>
                  </a:txBody>
                  <a:tcPr/>
                </a:tc>
              </a:tr>
              <a:tr h="414058">
                <a:tc>
                  <a:txBody>
                    <a:bodyPr/>
                    <a:lstStyle/>
                    <a:p>
                      <a:r>
                        <a:rPr lang="en-US" altLang="zh-CN" dirty="0"/>
                        <a:t>6.</a:t>
                      </a:r>
                      <a:r>
                        <a:rPr lang="zh-CN" altLang="en-US" dirty="0"/>
                        <a:t>润滑油</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1.52</a:t>
                      </a:r>
                      <a:r>
                        <a:rPr lang="zh-CN" altLang="en-US" dirty="0"/>
                        <a:t>元</a:t>
                      </a:r>
                      <a:r>
                        <a:rPr lang="en-US" altLang="zh-CN" dirty="0"/>
                        <a:t>/</a:t>
                      </a:r>
                      <a:r>
                        <a:rPr lang="zh-CN" altLang="en-US" dirty="0"/>
                        <a:t>升</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吨</a:t>
                      </a:r>
                      <a:r>
                        <a:rPr lang="en-US" altLang="zh-CN" dirty="0"/>
                        <a:t>=1126</a:t>
                      </a:r>
                      <a:r>
                        <a:rPr lang="zh-CN" altLang="en-US" dirty="0"/>
                        <a:t>升</a:t>
                      </a:r>
                      <a:endParaRPr lang="zh-CN" altLang="en-US" dirty="0"/>
                    </a:p>
                  </a:txBody>
                  <a:tcPr/>
                </a:tc>
              </a:tr>
              <a:tr h="414058">
                <a:tc>
                  <a:txBody>
                    <a:bodyPr/>
                    <a:lstStyle/>
                    <a:p>
                      <a:r>
                        <a:rPr lang="en-US" altLang="zh-CN" dirty="0"/>
                        <a:t>7.</a:t>
                      </a:r>
                      <a:r>
                        <a:rPr lang="zh-CN" altLang="en-US" dirty="0"/>
                        <a:t>燃料油</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1.20</a:t>
                      </a:r>
                      <a:r>
                        <a:rPr lang="zh-CN" altLang="en-US" dirty="0"/>
                        <a:t>元</a:t>
                      </a:r>
                      <a:r>
                        <a:rPr lang="en-US" altLang="zh-CN" dirty="0"/>
                        <a:t>/</a:t>
                      </a:r>
                      <a:r>
                        <a:rPr lang="zh-CN" altLang="en-US" dirty="0"/>
                        <a:t>升</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吨</a:t>
                      </a:r>
                      <a:r>
                        <a:rPr lang="en-US" altLang="zh-CN" dirty="0"/>
                        <a:t>=1015</a:t>
                      </a:r>
                      <a:r>
                        <a:rPr lang="zh-CN" altLang="en-US" dirty="0"/>
                        <a:t>升</a:t>
                      </a:r>
                      <a:endParaRPr lang="zh-CN" altLang="en-US"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522345" y="1026160"/>
            <a:ext cx="5694680" cy="768350"/>
          </a:xfrm>
          <a:prstGeom prst="rect">
            <a:avLst/>
          </a:prstGeom>
          <a:noFill/>
        </p:spPr>
        <p:txBody>
          <a:bodyPr wrap="square" rtlCol="0">
            <a:spAutoFit/>
          </a:bodyPr>
          <a:lstStyle/>
          <a:p>
            <a:pPr lvl="0" algn="r"/>
            <a:r>
              <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成品油业务功能介绍</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45065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02</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58" name="组合 57"/>
          <p:cNvGrpSpPr/>
          <p:nvPr>
            <p:custDataLst>
              <p:tags r:id="rId1"/>
            </p:custDataLst>
          </p:nvPr>
        </p:nvGrpSpPr>
        <p:grpSpPr>
          <a:xfrm>
            <a:off x="3789680" y="3961131"/>
            <a:ext cx="7656166" cy="704850"/>
            <a:chOff x="4482920" y="1802377"/>
            <a:chExt cx="18331253" cy="622581"/>
          </a:xfrm>
        </p:grpSpPr>
        <p:sp>
          <p:nvSpPr>
            <p:cNvPr id="12" name="矩形: 剪去对角 6"/>
            <p:cNvSpPr/>
            <p:nvPr>
              <p:custDataLst>
                <p:tags r:id="rId2"/>
              </p:custDataLst>
            </p:nvPr>
          </p:nvSpPr>
          <p:spPr>
            <a:xfrm>
              <a:off x="4482920" y="1802377"/>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02</a:t>
              </a:r>
              <a:endParaRPr lang="en-US" altLang="zh-CN" spc="300" dirty="0">
                <a:latin typeface="微软雅黑" panose="020B0503020204020204" charset="-122"/>
                <a:ea typeface="微软雅黑" panose="020B0503020204020204" charset="-122"/>
              </a:endParaRPr>
            </a:p>
          </p:txBody>
        </p:sp>
        <p:sp>
          <p:nvSpPr>
            <p:cNvPr id="13" name="矩形: 剪去对角 7"/>
            <p:cNvSpPr/>
            <p:nvPr>
              <p:custDataLst>
                <p:tags r:id="rId3"/>
              </p:custDataLst>
            </p:nvPr>
          </p:nvSpPr>
          <p:spPr>
            <a:xfrm>
              <a:off x="4482920" y="1865505"/>
              <a:ext cx="18331253"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5" name="矩形: 圆角 24"/>
            <p:cNvSpPr/>
            <p:nvPr>
              <p:custDataLst>
                <p:tags r:id="rId4"/>
              </p:custDataLst>
            </p:nvPr>
          </p:nvSpPr>
          <p:spPr>
            <a:xfrm>
              <a:off x="6546145" y="2009121"/>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6" name="文本框 25"/>
            <p:cNvSpPr txBox="1"/>
            <p:nvPr>
              <p:custDataLst>
                <p:tags r:id="rId5"/>
              </p:custDataLst>
            </p:nvPr>
          </p:nvSpPr>
          <p:spPr>
            <a:xfrm>
              <a:off x="7097988" y="1919041"/>
              <a:ext cx="10002635" cy="505917"/>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成品油用途勾选功能介绍</a:t>
              </a:r>
              <a:endParaRPr lang="zh-CN" altLang="en-US" sz="2400" spc="300" dirty="0">
                <a:latin typeface="微软雅黑" panose="020B0503020204020204" charset="-122"/>
                <a:ea typeface="微软雅黑" panose="020B0503020204020204" charset="-122"/>
                <a:cs typeface="微软雅黑" panose="020B0503020204020204" charset="-122"/>
                <a:sym typeface="HarmonyOS Sans SC" panose="00000500000000000000" pitchFamily="2" charset="-122"/>
              </a:endParaRPr>
            </a:p>
          </p:txBody>
        </p:sp>
      </p:grpSp>
      <p:grpSp>
        <p:nvGrpSpPr>
          <p:cNvPr id="21" name="组合 20"/>
          <p:cNvGrpSpPr/>
          <p:nvPr>
            <p:custDataLst>
              <p:tags r:id="rId6"/>
            </p:custDataLst>
          </p:nvPr>
        </p:nvGrpSpPr>
        <p:grpSpPr>
          <a:xfrm>
            <a:off x="3789680" y="2779395"/>
            <a:ext cx="6628130" cy="704215"/>
            <a:chOff x="4482920" y="1452789"/>
            <a:chExt cx="15870009" cy="622300"/>
          </a:xfrm>
        </p:grpSpPr>
        <p:sp>
          <p:nvSpPr>
            <p:cNvPr id="22" name="矩形: 剪去对角 6"/>
            <p:cNvSpPr/>
            <p:nvPr>
              <p:custDataLst>
                <p:tags r:id="rId7"/>
              </p:custDataLst>
            </p:nvPr>
          </p:nvSpPr>
          <p:spPr>
            <a:xfrm>
              <a:off x="4482920" y="1452789"/>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01</a:t>
              </a:r>
              <a:endParaRPr lang="en-US" altLang="zh-CN" spc="300" dirty="0">
                <a:latin typeface="微软雅黑" panose="020B0503020204020204" charset="-122"/>
                <a:ea typeface="微软雅黑" panose="020B0503020204020204" charset="-122"/>
              </a:endParaRPr>
            </a:p>
          </p:txBody>
        </p:sp>
        <p:sp>
          <p:nvSpPr>
            <p:cNvPr id="23" name="矩形: 剪去对角 7"/>
            <p:cNvSpPr/>
            <p:nvPr>
              <p:custDataLst>
                <p:tags r:id="rId8"/>
              </p:custDataLst>
            </p:nvPr>
          </p:nvSpPr>
          <p:spPr>
            <a:xfrm>
              <a:off x="4482920" y="1516197"/>
              <a:ext cx="15870009"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矩形: 圆角 24"/>
            <p:cNvSpPr/>
            <p:nvPr>
              <p:custDataLst>
                <p:tags r:id="rId9"/>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7" name="文本框 26"/>
            <p:cNvSpPr txBox="1"/>
            <p:nvPr>
              <p:custDataLst>
                <p:tags r:id="rId10"/>
              </p:custDataLst>
            </p:nvPr>
          </p:nvSpPr>
          <p:spPr>
            <a:xfrm>
              <a:off x="7145612" y="1569224"/>
              <a:ext cx="7935246" cy="389428"/>
            </a:xfrm>
            <a:prstGeom prst="rect">
              <a:avLst/>
            </a:prstGeom>
            <a:noFill/>
          </p:spPr>
          <p:txBody>
            <a:bodyPr wrap="square">
              <a:noAutofit/>
            </a:bodyPr>
            <a:lstStyle/>
            <a:p>
              <a:pPr algn="ctr"/>
              <a:r>
                <a:rPr lang="zh-CN" altLang="en-US" sz="2400" spc="300" dirty="0">
                  <a:latin typeface="微软雅黑" panose="020B0503020204020204" charset="-122"/>
                  <a:ea typeface="微软雅黑" panose="020B0503020204020204" charset="-122"/>
                  <a:sym typeface="HarmonyOS Sans SC" panose="00000500000000000000" pitchFamily="2" charset="-122"/>
                </a:rPr>
                <a:t>成品油企业身份归类</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6640" y="2231400"/>
            <a:ext cx="10078720" cy="2395200"/>
          </a:xfrm>
          <a:prstGeom prst="rect">
            <a:avLst/>
          </a:prstGeom>
          <a:noFill/>
        </p:spPr>
        <p:txBody>
          <a:bodyPr wrap="square" lIns="0" tIns="0" rIns="0" bIns="0" rtlCol="0">
            <a:noAutofit/>
          </a:bodyPr>
          <a:lstStyle/>
          <a:p>
            <a:pPr indent="720090" algn="just" fontAlgn="auto">
              <a:lnSpc>
                <a:spcPct val="150000"/>
              </a:lnSpc>
              <a:spcAft>
                <a:spcPts val="600"/>
              </a:spcAft>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成品油企业身份归类是指在核心征管系统中对成品油企业进行登记管理，根据业务类型可归类为</a:t>
            </a:r>
            <a:r>
              <a:rPr lang="zh-CN" altLang="en-US" sz="2400" b="1" spc="16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生产企业</a:t>
            </a:r>
            <a:r>
              <a:rPr lang="zh-CN" altLang="en-US" sz="2400" b="1" spc="16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和</a:t>
            </a:r>
            <a:r>
              <a:rPr lang="zh-CN" altLang="en-US" sz="2400" b="1" spc="16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经销企业</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，并将登记信息推送到国家税务总局电子发票服务平台，进行成品油经销企业发票开具模块授权。</a:t>
            </a:r>
            <a:endPar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cxnSp>
        <p:nvCxnSpPr>
          <p:cNvPr id="6" name="直接连接符 5"/>
          <p:cNvCxnSpPr/>
          <p:nvPr/>
        </p:nvCxnSpPr>
        <p:spPr>
          <a:xfrm flipV="1">
            <a:off x="11488389" y="4977450"/>
            <a:ext cx="0" cy="703262"/>
          </a:xfrm>
          <a:prstGeom prst="line">
            <a:avLst/>
          </a:prstGeom>
          <a:ln w="28575"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52132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成品油企业身份归类</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5" name="文本框 14"/>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矩形 15"/>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1306175" y="316193"/>
            <a:ext cx="204788" cy="94497"/>
            <a:chOff x="9509124" y="-56483"/>
            <a:chExt cx="2298700" cy="1060704"/>
          </a:xfrm>
        </p:grpSpPr>
        <p:sp>
          <p:nvSpPr>
            <p:cNvPr id="19" name="等腰三角形 18"/>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4890" y="1115695"/>
            <a:ext cx="10147300" cy="508698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成品油用途勾选功能概述</a:t>
            </a:r>
            <a:endPar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1" i="0" u="none" strike="noStrike" kern="1200" cap="none" spc="16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成品油生产企业</a:t>
            </a:r>
            <a:r>
              <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外购、进口和委托加工收回的汽油、柴油、石脑油、燃料油、润滑油用于连续生产应税成品油的，通过本功能可以勾选、统计、查询其取得的成品油增值税专用发票（增值税电子专用发票、增值税专用发票）、成品油（生产企业）消费税代扣代缴完税凭证、海关进口专用缴款书，为其消费税申报表提供数据。</a:t>
            </a:r>
            <a:endPar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kumimoji="0" lang="zh-CN" altLang="en-US" sz="2400" b="1" i="0" u="none" strike="noStrike" kern="1200" cap="none" spc="16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成品油经销企业</a:t>
            </a:r>
            <a:r>
              <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通过该功能勾选并查询其取得的成品油增值税专用发票、海关进口专用缴款书，作为其开具成品油发票的油品总量。</a:t>
            </a:r>
            <a:endParaRPr kumimoji="0" lang="zh-CN" altLang="en-US" sz="24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49" y="1097709"/>
            <a:ext cx="10147300" cy="4895626"/>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二、操作步骤</a:t>
            </a:r>
            <a:endPar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1.</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功能菜单依次选择</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税务数字账户</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发票业务</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成品油业务</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【成品油用途勾选】</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fontAlgn="auto">
              <a:lnSpc>
                <a:spcPct val="150000"/>
              </a:lnSpc>
              <a:spcBef>
                <a:spcPts val="0"/>
              </a:spcBef>
              <a:spcAft>
                <a:spcPts val="0"/>
              </a:spcAft>
              <a:buClrTx/>
              <a:buSzTx/>
              <a:buFontTx/>
              <a:buNone/>
              <a:defRPr/>
            </a:pP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1"/>
          <p:cNvPicPr>
            <a:picLocks noChangeAspect="1"/>
          </p:cNvPicPr>
          <p:nvPr/>
        </p:nvPicPr>
        <p:blipFill>
          <a:blip r:embed="rId1"/>
          <a:stretch>
            <a:fillRect/>
          </a:stretch>
        </p:blipFill>
        <p:spPr>
          <a:xfrm>
            <a:off x="1612265" y="2124710"/>
            <a:ext cx="8972550" cy="4428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4255" y="1210945"/>
            <a:ext cx="10147300" cy="5342255"/>
          </a:xfrm>
          <a:prstGeom prst="rect">
            <a:avLst/>
          </a:prstGeom>
          <a:noFill/>
          <a:ln w="9525">
            <a:noFill/>
          </a:ln>
        </p:spPr>
        <p:txBody>
          <a:bodyPr wrap="square">
            <a:noAutofit/>
          </a:bodyPr>
          <a:lstStyle/>
          <a:p>
            <a:pPr marL="0" marR="0" lvl="0" indent="72009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成品油经销企业显示【成品油经销企业消费税勾选】界面如图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所示。成品油生产企业显示【成品油生产企业消费税勾选</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界面如图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所示。</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1</a:t>
            </a:r>
            <a:endPar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2"/>
          <p:cNvPicPr>
            <a:picLocks noChangeAspect="1"/>
          </p:cNvPicPr>
          <p:nvPr/>
        </p:nvPicPr>
        <p:blipFill>
          <a:blip r:embed="rId1"/>
          <a:stretch>
            <a:fillRect/>
          </a:stretch>
        </p:blipFill>
        <p:spPr>
          <a:xfrm>
            <a:off x="2018030" y="2339340"/>
            <a:ext cx="8560435" cy="4213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1682" y="148519"/>
            <a:ext cx="11808000" cy="6480000"/>
          </a:xfrm>
          <a:prstGeom prst="rect">
            <a:avLst/>
          </a:prstGeom>
          <a:solidFill>
            <a:schemeClr val="bg1"/>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 name="矩形: 剪去左右顶角 3"/>
          <p:cNvSpPr/>
          <p:nvPr/>
        </p:nvSpPr>
        <p:spPr>
          <a:xfrm rot="5400000">
            <a:off x="-1989000" y="1989000"/>
            <a:ext cx="6858000" cy="2880000"/>
          </a:xfrm>
          <a:prstGeom prst="snip2SameRect">
            <a:avLst>
              <a:gd name="adj1" fmla="val 523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6" name="组合 55"/>
          <p:cNvGrpSpPr/>
          <p:nvPr/>
        </p:nvGrpSpPr>
        <p:grpSpPr>
          <a:xfrm>
            <a:off x="888095" y="1155672"/>
            <a:ext cx="1223478" cy="4546655"/>
            <a:chOff x="888095" y="1192037"/>
            <a:chExt cx="1223478" cy="4546655"/>
          </a:xfrm>
        </p:grpSpPr>
        <p:sp>
          <p:nvSpPr>
            <p:cNvPr id="48" name="文本框 47"/>
            <p:cNvSpPr txBox="1"/>
            <p:nvPr/>
          </p:nvSpPr>
          <p:spPr>
            <a:xfrm>
              <a:off x="1188243" y="2465211"/>
              <a:ext cx="923330" cy="1990288"/>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目    录</a:t>
              </a:r>
              <a:endPar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cxnSp>
          <p:nvCxnSpPr>
            <p:cNvPr id="49" name="直接连接符 48"/>
            <p:cNvCxnSpPr/>
            <p:nvPr/>
          </p:nvCxnSpPr>
          <p:spPr>
            <a:xfrm>
              <a:off x="1632382" y="11920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32382" y="49624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rot="5400000">
              <a:off x="-303152" y="3240274"/>
              <a:ext cx="2751826"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CONTENTS</a:t>
              </a:r>
              <a:endParaRPr kumimoji="0" lang="zh-CN" altLang="en-US"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58" name="组合 57"/>
          <p:cNvGrpSpPr/>
          <p:nvPr>
            <p:custDataLst>
              <p:tags r:id="rId1"/>
            </p:custDataLst>
          </p:nvPr>
        </p:nvGrpSpPr>
        <p:grpSpPr>
          <a:xfrm>
            <a:off x="4652010" y="2058035"/>
            <a:ext cx="7076440" cy="622300"/>
            <a:chOff x="4482920" y="1452789"/>
            <a:chExt cx="6872721" cy="622300"/>
          </a:xfrm>
        </p:grpSpPr>
        <p:sp>
          <p:nvSpPr>
            <p:cNvPr id="7" name="矩形: 剪去对角 6"/>
            <p:cNvSpPr/>
            <p:nvPr>
              <p:custDataLst>
                <p:tags r:id="rId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- 01</a:t>
              </a:r>
              <a:endParaRPr lang="en-US" altLang="zh-CN" sz="2400" spc="300" dirty="0">
                <a:latin typeface="微软雅黑" panose="020B0503020204020204" charset="-122"/>
                <a:ea typeface="微软雅黑" panose="020B0503020204020204" charset="-122"/>
              </a:endParaRPr>
            </a:p>
          </p:txBody>
        </p:sp>
        <p:sp>
          <p:nvSpPr>
            <p:cNvPr id="8" name="矩形: 剪去对角 7"/>
            <p:cNvSpPr/>
            <p:nvPr>
              <p:custDataLst>
                <p:tags r:id="rId3"/>
              </p:custDataLst>
            </p:nvPr>
          </p:nvSpPr>
          <p:spPr>
            <a:xfrm>
              <a:off x="4482920" y="1452789"/>
              <a:ext cx="6872104"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custDataLst>
                <p:tags r:id="rId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5"/>
              </p:custDataLst>
            </p:nvPr>
          </p:nvSpPr>
          <p:spPr>
            <a:xfrm>
              <a:off x="7107678" y="1580424"/>
              <a:ext cx="4247963" cy="398780"/>
            </a:xfrm>
            <a:prstGeom prst="rect">
              <a:avLst/>
            </a:prstGeom>
            <a:noFill/>
          </p:spPr>
          <p:txBody>
            <a:bodyPr wrap="square">
              <a:spAutoFit/>
            </a:bodyPr>
            <a:lstStyle/>
            <a:p>
              <a:r>
                <a:rPr lang="zh-CN" altLang="en-US" sz="2000" spc="300" dirty="0">
                  <a:latin typeface="微软雅黑" panose="020B0503020204020204" charset="-122"/>
                  <a:ea typeface="微软雅黑" panose="020B0503020204020204" charset="-122"/>
                  <a:sym typeface="HarmonyOS Sans SC" panose="00000500000000000000" pitchFamily="2" charset="-122"/>
                </a:rPr>
                <a:t>成品油相关税收政策简介</a:t>
              </a:r>
              <a:endParaRPr lang="zh-CN" altLang="en-US" sz="20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77" name="组合 76"/>
          <p:cNvGrpSpPr/>
          <p:nvPr>
            <p:custDataLst>
              <p:tags r:id="rId6"/>
            </p:custDataLst>
          </p:nvPr>
        </p:nvGrpSpPr>
        <p:grpSpPr>
          <a:xfrm>
            <a:off x="4652010" y="3181350"/>
            <a:ext cx="7114540" cy="622300"/>
            <a:chOff x="4482920" y="1452789"/>
            <a:chExt cx="7113820" cy="622300"/>
          </a:xfrm>
        </p:grpSpPr>
        <p:sp>
          <p:nvSpPr>
            <p:cNvPr id="78" name="矩形: 剪去对角 77"/>
            <p:cNvSpPr/>
            <p:nvPr>
              <p:custDataLst>
                <p:tags r:id="rId7"/>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- 02</a:t>
              </a:r>
              <a:endParaRPr lang="en-US" altLang="zh-CN" sz="2400" spc="300" dirty="0">
                <a:latin typeface="微软雅黑" panose="020B0503020204020204" charset="-122"/>
                <a:ea typeface="微软雅黑" panose="020B0503020204020204" charset="-122"/>
              </a:endParaRPr>
            </a:p>
          </p:txBody>
        </p:sp>
        <p:sp>
          <p:nvSpPr>
            <p:cNvPr id="79" name="矩形: 剪去对角 78"/>
            <p:cNvSpPr/>
            <p:nvPr>
              <p:custDataLst>
                <p:tags r:id="rId8"/>
              </p:custDataLst>
            </p:nvPr>
          </p:nvSpPr>
          <p:spPr>
            <a:xfrm>
              <a:off x="4482920" y="1452789"/>
              <a:ext cx="7073819"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p:cNvSpPr/>
            <p:nvPr>
              <p:custDataLst>
                <p:tags r:id="rId9"/>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custDataLst>
                <p:tags r:id="rId10"/>
              </p:custDataLst>
            </p:nvPr>
          </p:nvSpPr>
          <p:spPr>
            <a:xfrm>
              <a:off x="7147110" y="1589949"/>
              <a:ext cx="4449630" cy="398780"/>
            </a:xfrm>
            <a:prstGeom prst="rect">
              <a:avLst/>
            </a:prstGeom>
            <a:noFill/>
          </p:spPr>
          <p:txBody>
            <a:bodyPr wrap="square">
              <a:spAutoFit/>
            </a:bodyPr>
            <a:lstStyle/>
            <a:p>
              <a:r>
                <a:rPr lang="zh-CN" altLang="en-US" sz="2000" spc="300" dirty="0">
                  <a:latin typeface="微软雅黑" panose="020B0503020204020204" charset="-122"/>
                  <a:ea typeface="微软雅黑" panose="020B0503020204020204" charset="-122"/>
                  <a:sym typeface="HarmonyOS Sans SC" panose="00000500000000000000" pitchFamily="2" charset="-122"/>
                </a:rPr>
                <a:t>成品油业务功能介绍</a:t>
              </a:r>
              <a:endParaRPr lang="zh-CN" altLang="en-US" sz="20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83" name="组合 82"/>
          <p:cNvGrpSpPr/>
          <p:nvPr>
            <p:custDataLst>
              <p:tags r:id="rId11"/>
            </p:custDataLst>
          </p:nvPr>
        </p:nvGrpSpPr>
        <p:grpSpPr>
          <a:xfrm>
            <a:off x="4606926" y="4339590"/>
            <a:ext cx="7159624" cy="622300"/>
            <a:chOff x="4482921" y="1452789"/>
            <a:chExt cx="7036816" cy="622377"/>
          </a:xfrm>
        </p:grpSpPr>
        <p:sp>
          <p:nvSpPr>
            <p:cNvPr id="84" name="矩形: 剪去对角 83"/>
            <p:cNvSpPr/>
            <p:nvPr>
              <p:custDataLst>
                <p:tags r:id="rId1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- 03</a:t>
              </a:r>
              <a:endParaRPr lang="en-US" altLang="zh-CN" sz="2400" spc="300" dirty="0">
                <a:latin typeface="微软雅黑" panose="020B0503020204020204" charset="-122"/>
                <a:ea typeface="微软雅黑" panose="020B0503020204020204" charset="-122"/>
              </a:endParaRPr>
            </a:p>
          </p:txBody>
        </p:sp>
        <p:sp>
          <p:nvSpPr>
            <p:cNvPr id="85" name="矩形: 剪去对角 84"/>
            <p:cNvSpPr/>
            <p:nvPr>
              <p:custDataLst>
                <p:tags r:id="rId13"/>
              </p:custDataLst>
            </p:nvPr>
          </p:nvSpPr>
          <p:spPr>
            <a:xfrm>
              <a:off x="4531601" y="1452789"/>
              <a:ext cx="6988136" cy="622377"/>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p:cNvSpPr/>
            <p:nvPr>
              <p:custDataLst>
                <p:tags r:id="rId1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custDataLst>
                <p:tags r:id="rId15"/>
              </p:custDataLst>
            </p:nvPr>
          </p:nvSpPr>
          <p:spPr>
            <a:xfrm>
              <a:off x="7107295" y="1579170"/>
              <a:ext cx="4373124" cy="398829"/>
            </a:xfrm>
            <a:prstGeom prst="rect">
              <a:avLst/>
            </a:prstGeom>
            <a:noFill/>
          </p:spPr>
          <p:txBody>
            <a:bodyPr wrap="square">
              <a:spAutoFit/>
            </a:bodyPr>
            <a:lstStyle/>
            <a:p>
              <a:r>
                <a:rPr lang="zh-CN" altLang="en-US" sz="2000" spc="300" dirty="0">
                  <a:latin typeface="微软雅黑" panose="020B0503020204020204" charset="-122"/>
                  <a:ea typeface="微软雅黑" panose="020B0503020204020204" charset="-122"/>
                  <a:sym typeface="HarmonyOS Sans SC" panose="00000500000000000000" pitchFamily="2" charset="-122"/>
                </a:rPr>
                <a:t>成品油数电票开具相关操作</a:t>
              </a:r>
              <a:endParaRPr lang="zh-CN" altLang="en-US" sz="2000" spc="300" dirty="0">
                <a:latin typeface="微软雅黑" panose="020B0503020204020204" charset="-122"/>
                <a:ea typeface="微软雅黑" panose="020B0503020204020204" charset="-122"/>
                <a:sym typeface="HarmonyOS Sans SC" panose="00000500000000000000" pitchFamily="2" charset="-122"/>
              </a:endParaRPr>
            </a:p>
          </p:txBody>
        </p:sp>
      </p:grpSp>
      <p:sp>
        <p:nvSpPr>
          <p:cNvPr id="17" name="任意多边形: 形状 16"/>
          <p:cNvSpPr/>
          <p:nvPr>
            <p:custDataLst>
              <p:tags r:id="rId16"/>
            </p:custDataLst>
          </p:nvPr>
        </p:nvSpPr>
        <p:spPr>
          <a:xfrm rot="10800000">
            <a:off x="3816315" y="21502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p:cNvSpPr/>
          <p:nvPr>
            <p:custDataLst>
              <p:tags r:id="rId17"/>
            </p:custDataLst>
          </p:nvPr>
        </p:nvSpPr>
        <p:spPr>
          <a:xfrm rot="10800000">
            <a:off x="3816315" y="33186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p:custDataLst>
              <p:tags r:id="rId18"/>
            </p:custDataLst>
          </p:nvPr>
        </p:nvSpPr>
        <p:spPr>
          <a:xfrm rot="10800000">
            <a:off x="3816315" y="44870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4255" y="1210945"/>
            <a:ext cx="10147300" cy="5342255"/>
          </a:xfrm>
          <a:prstGeom prst="rect">
            <a:avLst/>
          </a:prstGeom>
          <a:noFill/>
          <a:ln w="9525">
            <a:noFill/>
          </a:ln>
        </p:spPr>
        <p:txBody>
          <a:bodyPr wrap="square">
            <a:noAutofit/>
          </a:bodyPr>
          <a:lstStyle/>
          <a:p>
            <a:pPr marL="0" marR="0" lvl="0" indent="72009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成品油经销企业显示【成品油经销企业消费税勾选】界面如图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所示。成品油生产企业显示【成品油生产企业消费税勾选</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界面如图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所示。</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图</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2</a:t>
            </a:r>
            <a:endPar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5" name="图片 4" descr="3"/>
          <p:cNvPicPr>
            <a:picLocks noChangeAspect="1"/>
          </p:cNvPicPr>
          <p:nvPr/>
        </p:nvPicPr>
        <p:blipFill>
          <a:blip r:embed="rId1"/>
          <a:stretch>
            <a:fillRect/>
          </a:stretch>
        </p:blipFill>
        <p:spPr>
          <a:xfrm>
            <a:off x="2105025" y="2331085"/>
            <a:ext cx="7981950" cy="4222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49" y="1211374"/>
            <a:ext cx="10147300" cy="4895626"/>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3.</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录入查询条件，点击【查询】按钮。</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4"/>
          <p:cNvPicPr>
            <a:picLocks noChangeAspect="1"/>
          </p:cNvPicPr>
          <p:nvPr/>
        </p:nvPicPr>
        <p:blipFill>
          <a:blip r:embed="rId1"/>
          <a:stretch>
            <a:fillRect/>
          </a:stretch>
        </p:blipFill>
        <p:spPr>
          <a:xfrm>
            <a:off x="1467485" y="1817370"/>
            <a:ext cx="9257665" cy="4556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50" y="1211580"/>
            <a:ext cx="10147300" cy="5259070"/>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4</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勾选发票选择框，点击【提交】按钮，</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提示框选择【确定】，提示</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提交成功</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，完成勾选。</a:t>
            </a:r>
            <a:r>
              <a:rPr lang="zh-CN" altLang="en-US" sz="1600" u="sng" spc="160" dirty="0">
                <a:solidFill>
                  <a:srgbClr val="FF0000"/>
                </a:solidFill>
                <a:latin typeface="微软雅黑" panose="020B0503020204020204" charset="-122"/>
                <a:ea typeface="微软雅黑" panose="020B0503020204020204" charset="-122"/>
                <a:cs typeface="微软雅黑" panose="020B0503020204020204" charset="-122"/>
                <a:sym typeface="+mn-ea"/>
              </a:rPr>
              <a:t>注意：仅成品油生产企业可以撤销勾选</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sym typeface="+mn-ea"/>
              </a:rPr>
              <a:t>。</a:t>
            </a:r>
            <a:endPar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5"/>
          <p:cNvPicPr>
            <a:picLocks noChangeAspect="1"/>
          </p:cNvPicPr>
          <p:nvPr/>
        </p:nvPicPr>
        <p:blipFill>
          <a:blip r:embed="rId1"/>
          <a:stretch>
            <a:fillRect/>
          </a:stretch>
        </p:blipFill>
        <p:spPr>
          <a:xfrm>
            <a:off x="1673860" y="2111375"/>
            <a:ext cx="8849360" cy="4359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50" y="1149350"/>
            <a:ext cx="10147300" cy="5403850"/>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6</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纳税人可在【税务数字账户】</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【发票业务】</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【成品油业务】</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【库存变动明细查询】查询成品油库存变动明细信息，包括增值税发票、海关缴款书勾选、税务机关补录、乙醇汽油调配领用、油品调拨、油品回退。</a:t>
            </a:r>
            <a:endPar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6"/>
          <p:cNvPicPr>
            <a:picLocks noChangeAspect="1"/>
          </p:cNvPicPr>
          <p:nvPr/>
        </p:nvPicPr>
        <p:blipFill>
          <a:blip r:embed="rId1"/>
          <a:stretch>
            <a:fillRect/>
          </a:stretch>
        </p:blipFill>
        <p:spPr>
          <a:xfrm>
            <a:off x="1812290" y="2413000"/>
            <a:ext cx="8567420" cy="4140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成品油业务功能介绍</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50" y="1211580"/>
            <a:ext cx="10147300" cy="534225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7</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纳税人可在【税务数字账户】</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【发票业务】</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【成品油业务】</a:t>
            </a:r>
            <a:r>
              <a:rPr lang="en-US" altLang="zh-CN" sz="1600" spc="160" dirty="0">
                <a:solidFill>
                  <a:srgbClr val="505050"/>
                </a:solidFill>
                <a:latin typeface="微软雅黑" panose="020B0503020204020204" charset="-122"/>
                <a:ea typeface="微软雅黑" panose="020B0503020204020204" charset="-122"/>
                <a:cs typeface="微软雅黑" panose="020B0503020204020204" charset="-122"/>
              </a:rPr>
              <a:t>-</a:t>
            </a:r>
            <a:r>
              <a:rPr lang="zh-CN" altLang="en-US" sz="1600" spc="160" dirty="0">
                <a:solidFill>
                  <a:srgbClr val="505050"/>
                </a:solidFill>
                <a:latin typeface="微软雅黑" panose="020B0503020204020204" charset="-122"/>
                <a:ea typeface="微软雅黑" panose="020B0503020204020204" charset="-122"/>
                <a:cs typeface="微软雅黑" panose="020B0503020204020204" charset="-122"/>
              </a:rPr>
              <a:t>【成品油库存汇总台账】，对所有油品的进销业务记录进行查询，实时显示进、销、存数量的滚动计算，并可钻取查看具体每笔进销业务明细。</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7"/>
          <p:cNvPicPr>
            <a:picLocks noChangeAspect="1"/>
          </p:cNvPicPr>
          <p:nvPr/>
        </p:nvPicPr>
        <p:blipFill>
          <a:blip r:embed="rId1"/>
          <a:stretch>
            <a:fillRect/>
          </a:stretch>
        </p:blipFill>
        <p:spPr>
          <a:xfrm>
            <a:off x="1812925" y="2369820"/>
            <a:ext cx="8570595" cy="4183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251200" y="812765"/>
            <a:ext cx="8712635" cy="768350"/>
          </a:xfrm>
          <a:prstGeom prst="rect">
            <a:avLst/>
          </a:prstGeom>
          <a:noFill/>
        </p:spPr>
        <p:txBody>
          <a:bodyPr wrap="square" rtlCol="0">
            <a:spAutoFit/>
          </a:bodyPr>
          <a:lstStyle/>
          <a:p>
            <a:pPr lvl="0" algn="l"/>
            <a:r>
              <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成品油数电票开具相关操作</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03</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21" name="组合 20"/>
          <p:cNvGrpSpPr/>
          <p:nvPr>
            <p:custDataLst>
              <p:tags r:id="rId1"/>
            </p:custDataLst>
          </p:nvPr>
        </p:nvGrpSpPr>
        <p:grpSpPr>
          <a:xfrm>
            <a:off x="3543934" y="2476376"/>
            <a:ext cx="6679565" cy="704215"/>
            <a:chOff x="4482920" y="1452789"/>
            <a:chExt cx="16735502" cy="622300"/>
          </a:xfrm>
        </p:grpSpPr>
        <p:sp>
          <p:nvSpPr>
            <p:cNvPr id="22" name="矩形: 剪去对角 6"/>
            <p:cNvSpPr/>
            <p:nvPr>
              <p:custDataLst>
                <p:tags r:id="rId2"/>
              </p:custDataLst>
            </p:nvPr>
          </p:nvSpPr>
          <p:spPr>
            <a:xfrm>
              <a:off x="4482920" y="1452789"/>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01</a:t>
              </a:r>
              <a:endParaRPr lang="en-US" altLang="zh-CN" spc="300" dirty="0">
                <a:latin typeface="微软雅黑" panose="020B0503020204020204" charset="-122"/>
                <a:ea typeface="微软雅黑" panose="020B0503020204020204" charset="-122"/>
              </a:endParaRPr>
            </a:p>
          </p:txBody>
        </p:sp>
        <p:sp>
          <p:nvSpPr>
            <p:cNvPr id="23" name="矩形: 剪去对角 7"/>
            <p:cNvSpPr/>
            <p:nvPr>
              <p:custDataLst>
                <p:tags r:id="rId3"/>
              </p:custDataLst>
            </p:nvPr>
          </p:nvSpPr>
          <p:spPr>
            <a:xfrm>
              <a:off x="4482920" y="1516197"/>
              <a:ext cx="16498446"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矩形: 圆角 24"/>
            <p:cNvSpPr/>
            <p:nvPr>
              <p:custDataLst>
                <p:tags r:id="rId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7" name="文本框 26"/>
            <p:cNvSpPr txBox="1"/>
            <p:nvPr>
              <p:custDataLst>
                <p:tags r:id="rId5"/>
              </p:custDataLst>
            </p:nvPr>
          </p:nvSpPr>
          <p:spPr>
            <a:xfrm>
              <a:off x="7133490" y="1589145"/>
              <a:ext cx="14084932" cy="389428"/>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开票前提</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sp>
          <p:nvSpPr>
            <p:cNvPr id="28" name="等腰三角形 27"/>
            <p:cNvSpPr/>
            <p:nvPr>
              <p:custDataLst>
                <p:tags r:id="rId6"/>
              </p:custDataLst>
            </p:nvPr>
          </p:nvSpPr>
          <p:spPr>
            <a:xfrm rot="5400000">
              <a:off x="9506566" y="1739268"/>
              <a:ext cx="57239" cy="49344"/>
            </a:xfrm>
            <a:prstGeom prst="triangle">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 name="矩形 3"/>
          <p:cNvSpPr/>
          <p:nvPr>
            <p:custDataLst>
              <p:tags r:id="rId7"/>
            </p:custDataLst>
          </p:nvPr>
        </p:nvSpPr>
        <p:spPr>
          <a:xfrm>
            <a:off x="11967114" y="2828484"/>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nvGrpSpPr>
          <p:cNvPr id="3" name="组合 2"/>
          <p:cNvGrpSpPr/>
          <p:nvPr>
            <p:custDataLst>
              <p:tags r:id="rId8"/>
            </p:custDataLst>
          </p:nvPr>
        </p:nvGrpSpPr>
        <p:grpSpPr>
          <a:xfrm>
            <a:off x="3543934" y="4264947"/>
            <a:ext cx="6585585" cy="704215"/>
            <a:chOff x="4482920" y="1452789"/>
            <a:chExt cx="16500037" cy="622300"/>
          </a:xfrm>
        </p:grpSpPr>
        <p:sp>
          <p:nvSpPr>
            <p:cNvPr id="5" name="矩形: 剪去对角 6"/>
            <p:cNvSpPr/>
            <p:nvPr>
              <p:custDataLst>
                <p:tags r:id="rId9"/>
              </p:custDataLst>
            </p:nvPr>
          </p:nvSpPr>
          <p:spPr>
            <a:xfrm>
              <a:off x="4482920" y="1452789"/>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02</a:t>
              </a:r>
              <a:endParaRPr lang="en-US" altLang="zh-CN" spc="300" dirty="0">
                <a:latin typeface="微软雅黑" panose="020B0503020204020204" charset="-122"/>
                <a:ea typeface="微软雅黑" panose="020B0503020204020204" charset="-122"/>
              </a:endParaRPr>
            </a:p>
          </p:txBody>
        </p:sp>
        <p:sp>
          <p:nvSpPr>
            <p:cNvPr id="8" name="矩形: 剪去对角 7"/>
            <p:cNvSpPr/>
            <p:nvPr>
              <p:custDataLst>
                <p:tags r:id="rId10"/>
              </p:custDataLst>
            </p:nvPr>
          </p:nvSpPr>
          <p:spPr>
            <a:xfrm>
              <a:off x="4482920" y="1516197"/>
              <a:ext cx="16500037"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 name="矩形: 圆角 24"/>
            <p:cNvSpPr/>
            <p:nvPr>
              <p:custDataLst>
                <p:tags r:id="rId11"/>
              </p:custDataLst>
            </p:nvPr>
          </p:nvSpPr>
          <p:spPr>
            <a:xfrm>
              <a:off x="6762792" y="1662093"/>
              <a:ext cx="190917" cy="203131"/>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5" name="文本框 14"/>
            <p:cNvSpPr txBox="1"/>
            <p:nvPr>
              <p:custDataLst>
                <p:tags r:id="rId12"/>
              </p:custDataLst>
            </p:nvPr>
          </p:nvSpPr>
          <p:spPr>
            <a:xfrm>
              <a:off x="7065078" y="1619446"/>
              <a:ext cx="11625279" cy="389428"/>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具体开票操作</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pull/>
      </p:transition>
    </mc:Choice>
    <mc:Fallback>
      <p:transition spd="slow">
        <p:pull/>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3543300" y="1104900"/>
            <a:ext cx="7937500" cy="4641215"/>
          </a:xfrm>
          <a:prstGeom prst="roundRect">
            <a:avLst>
              <a:gd name="adj" fmla="val 1282"/>
            </a:avLst>
          </a:prstGeom>
          <a:noFill/>
          <a:ln w="69850" cap="flat" cmpd="sng" algn="ctr">
            <a:gradFill>
              <a:gsLst>
                <a:gs pos="0">
                  <a:srgbClr val="92D050">
                    <a:alpha val="0"/>
                  </a:srgbClr>
                </a:gs>
                <a:gs pos="100000">
                  <a:srgbClr val="92D050"/>
                </a:gs>
              </a:gsLst>
              <a:lin ang="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591945" y="123190"/>
            <a:ext cx="5593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开票前提</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4" name="文本框 13"/>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5" name="矩形 14"/>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1306175" y="316193"/>
            <a:ext cx="204788" cy="94497"/>
            <a:chOff x="9509124" y="-56483"/>
            <a:chExt cx="2298700" cy="1060704"/>
          </a:xfrm>
        </p:grpSpPr>
        <p:sp>
          <p:nvSpPr>
            <p:cNvPr id="18" name="等腰三角形 17"/>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767715" y="1432950"/>
            <a:ext cx="10656570" cy="3438935"/>
          </a:xfrm>
          <a:prstGeom prst="rect">
            <a:avLst/>
          </a:prstGeom>
          <a:noFill/>
        </p:spPr>
        <p:txBody>
          <a:bodyPr wrap="square" rtlCol="0">
            <a:noAutofit/>
          </a:bodyPr>
          <a:lstStyle/>
          <a:p>
            <a:pPr algn="l">
              <a:lnSpc>
                <a:spcPct val="130000"/>
              </a:lnSpc>
              <a:spcAft>
                <a:spcPts val="600"/>
              </a:spcAft>
            </a:pP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1.</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企业登记状态为</a:t>
            </a:r>
            <a:r>
              <a:rPr lang="zh-CN" altLang="en-US" sz="2400" b="1" spc="160" dirty="0">
                <a:solidFill>
                  <a:srgbClr val="FF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正常</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endPar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algn="l">
              <a:lnSpc>
                <a:spcPct val="130000"/>
              </a:lnSpc>
              <a:spcAft>
                <a:spcPts val="600"/>
              </a:spcAft>
            </a:pP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2.</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企业已进行</a:t>
            </a:r>
            <a:r>
              <a:rPr lang="zh-CN" altLang="en-US" sz="2400" b="1" spc="160" dirty="0">
                <a:solidFill>
                  <a:srgbClr val="FF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成品油经销企业</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归类，归类需向税务机关申请；</a:t>
            </a:r>
            <a:endPar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algn="l">
              <a:lnSpc>
                <a:spcPct val="130000"/>
              </a:lnSpc>
              <a:spcAft>
                <a:spcPts val="600"/>
              </a:spcAft>
            </a:pP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3.</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企业存在</a:t>
            </a:r>
            <a:r>
              <a:rPr lang="zh-CN" altLang="en-US" sz="2400" b="1" spc="160" dirty="0">
                <a:solidFill>
                  <a:srgbClr val="FF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可开具的成品油授权编码</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，可在“税务数字账户</a:t>
            </a: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成品油业务</a:t>
            </a: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成品油授权编码查询”模块中，查询企业可开具成品油授权编码，经销企业可开具油品需主管税务机关授权；</a:t>
            </a:r>
            <a:endPar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algn="l">
              <a:lnSpc>
                <a:spcPct val="130000"/>
              </a:lnSpc>
              <a:spcAft>
                <a:spcPts val="600"/>
              </a:spcAft>
            </a:pPr>
            <a:r>
              <a:rPr lang="en-US" altLang="zh-CN"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4.</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存在</a:t>
            </a:r>
            <a:r>
              <a:rPr lang="zh-CN" altLang="en-US" sz="2400" b="1" spc="160" dirty="0">
                <a:solidFill>
                  <a:srgbClr val="FF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可用的油品库存</a:t>
            </a: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pull/>
      </p:transition>
    </mc:Choice>
    <mc:Fallback>
      <p:transition spd="slow">
        <p:pul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具体操作方法</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50" y="1017031"/>
            <a:ext cx="10147300" cy="530895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1.</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税务数字账户</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成品油业务</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成品油授权编码查询”，查询企业可开具的油品编码；点击“成品油库存汇总台账”查询企业拥有的油品库存，确认企业拥有可用的油品库存及可开票的授权编码后，进行开票。</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6" name="图片 5" descr="图形用户界面, 应用程序, 电子邮件&#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63925" y="2263675"/>
            <a:ext cx="8864149" cy="4046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具体操作方法</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22350" y="1017270"/>
            <a:ext cx="10147300" cy="553656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1.</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“税务数字账户</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成品油业务</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成品油授权编码查询”，查询企业可开具的油品编码；点击“成品油库存汇总台账”查询企业拥有的油品库存，确认企业拥有可用的油品库存及可开票的授权编码后，进行开票。</a:t>
            </a: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 name="图片 3" descr="7"/>
          <p:cNvPicPr>
            <a:picLocks noChangeAspect="1"/>
          </p:cNvPicPr>
          <p:nvPr/>
        </p:nvPicPr>
        <p:blipFill>
          <a:blip r:embed="rId1"/>
          <a:stretch>
            <a:fillRect/>
          </a:stretch>
        </p:blipFill>
        <p:spPr>
          <a:xfrm>
            <a:off x="2222500" y="2288540"/>
            <a:ext cx="8736330" cy="4264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1945" y="123190"/>
            <a:ext cx="802957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具体操作方法</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881061" y="1130585"/>
            <a:ext cx="10147300" cy="5195402"/>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       2.</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点击“开票业务</a:t>
            </a:r>
            <a:r>
              <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rPr>
              <a:t>蓝字发票开具”进入开票界面，选择需要开具的票种以及“成品油”特殊业务后，点击确定，即可进入开票页面进行开票业务操作。</a:t>
            </a:r>
            <a:endParaRPr kumimoji="0" lang="en-US" altLang="zh-CN"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600" b="0" i="0" u="none" strike="noStrike" kern="1200" cap="none" spc="160" normalizeH="0" baseline="0" noProof="0" dirty="0">
              <a:ln>
                <a:noFill/>
              </a:ln>
              <a:solidFill>
                <a:srgbClr val="505050"/>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5" name="图片 4" descr="图形用户界面, 应用程序, Teams&#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6429" y="2308955"/>
            <a:ext cx="8359141" cy="4017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4071435" y="751840"/>
            <a:ext cx="7051998" cy="768350"/>
          </a:xfrm>
          <a:prstGeom prst="rect">
            <a:avLst/>
          </a:prstGeom>
          <a:noFill/>
        </p:spPr>
        <p:txBody>
          <a:bodyPr wrap="square" rtlCol="0">
            <a:spAutoFit/>
          </a:bodyPr>
          <a:lstStyle/>
          <a:p>
            <a:pPr lvl="0" algn="r"/>
            <a:r>
              <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成品油行业相关税收政策 </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78339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58" name="组合 57"/>
          <p:cNvGrpSpPr/>
          <p:nvPr>
            <p:custDataLst>
              <p:tags r:id="rId1"/>
            </p:custDataLst>
          </p:nvPr>
        </p:nvGrpSpPr>
        <p:grpSpPr>
          <a:xfrm>
            <a:off x="4441824" y="4244339"/>
            <a:ext cx="2789555" cy="704215"/>
            <a:chOff x="4482920" y="1452789"/>
            <a:chExt cx="6989168" cy="622300"/>
          </a:xfrm>
        </p:grpSpPr>
        <p:sp>
          <p:nvSpPr>
            <p:cNvPr id="12" name="矩形: 剪去对角 6"/>
            <p:cNvSpPr/>
            <p:nvPr>
              <p:custDataLst>
                <p:tags r:id="rId2"/>
              </p:custDataLst>
            </p:nvPr>
          </p:nvSpPr>
          <p:spPr>
            <a:xfrm>
              <a:off x="4482920" y="1452789"/>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02</a:t>
              </a:r>
              <a:endParaRPr lang="en-US" altLang="zh-CN" spc="300" dirty="0">
                <a:latin typeface="微软雅黑" panose="020B0503020204020204" charset="-122"/>
                <a:ea typeface="微软雅黑" panose="020B0503020204020204" charset="-122"/>
              </a:endParaRPr>
            </a:p>
          </p:txBody>
        </p:sp>
        <p:sp>
          <p:nvSpPr>
            <p:cNvPr id="13" name="矩形: 剪去对角 7"/>
            <p:cNvSpPr/>
            <p:nvPr>
              <p:custDataLst>
                <p:tags r:id="rId3"/>
              </p:custDataLst>
            </p:nvPr>
          </p:nvSpPr>
          <p:spPr>
            <a:xfrm>
              <a:off x="4482920" y="1516197"/>
              <a:ext cx="6989168"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5" name="矩形: 圆角 24"/>
            <p:cNvSpPr/>
            <p:nvPr>
              <p:custDataLst>
                <p:tags r:id="rId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6" name="文本框 25"/>
            <p:cNvSpPr txBox="1"/>
            <p:nvPr>
              <p:custDataLst>
                <p:tags r:id="rId5"/>
              </p:custDataLst>
            </p:nvPr>
          </p:nvSpPr>
          <p:spPr>
            <a:xfrm>
              <a:off x="7133490" y="1619446"/>
              <a:ext cx="3905852" cy="389428"/>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税率</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sp>
          <p:nvSpPr>
            <p:cNvPr id="14" name="等腰三角形 13"/>
            <p:cNvSpPr/>
            <p:nvPr>
              <p:custDataLst>
                <p:tags r:id="rId6"/>
              </p:custDataLst>
            </p:nvPr>
          </p:nvSpPr>
          <p:spPr>
            <a:xfrm rot="5400000">
              <a:off x="9506566" y="1739268"/>
              <a:ext cx="57239" cy="49344"/>
            </a:xfrm>
            <a:prstGeom prst="triangle">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15" name="组合 14"/>
          <p:cNvGrpSpPr/>
          <p:nvPr>
            <p:custDataLst>
              <p:tags r:id="rId7"/>
            </p:custDataLst>
          </p:nvPr>
        </p:nvGrpSpPr>
        <p:grpSpPr>
          <a:xfrm>
            <a:off x="4441824" y="2507875"/>
            <a:ext cx="2789555" cy="704215"/>
            <a:chOff x="4482920" y="1452789"/>
            <a:chExt cx="6989168" cy="622300"/>
          </a:xfrm>
        </p:grpSpPr>
        <p:sp>
          <p:nvSpPr>
            <p:cNvPr id="16" name="矩形: 剪去对角 6"/>
            <p:cNvSpPr/>
            <p:nvPr>
              <p:custDataLst>
                <p:tags r:id="rId8"/>
              </p:custDataLst>
            </p:nvPr>
          </p:nvSpPr>
          <p:spPr>
            <a:xfrm>
              <a:off x="4482920" y="1452789"/>
              <a:ext cx="1715075"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微软雅黑" panose="020B0503020204020204" charset="-122"/>
                  <a:ea typeface="微软雅黑" panose="020B0503020204020204" charset="-122"/>
                </a:rPr>
                <a:t>01</a:t>
              </a:r>
              <a:endParaRPr lang="en-US" altLang="zh-CN" spc="300" dirty="0">
                <a:latin typeface="微软雅黑" panose="020B0503020204020204" charset="-122"/>
                <a:ea typeface="微软雅黑" panose="020B0503020204020204" charset="-122"/>
              </a:endParaRPr>
            </a:p>
          </p:txBody>
        </p:sp>
        <p:sp>
          <p:nvSpPr>
            <p:cNvPr id="17" name="矩形: 剪去对角 7"/>
            <p:cNvSpPr/>
            <p:nvPr>
              <p:custDataLst>
                <p:tags r:id="rId9"/>
              </p:custDataLst>
            </p:nvPr>
          </p:nvSpPr>
          <p:spPr>
            <a:xfrm>
              <a:off x="4482920" y="1516197"/>
              <a:ext cx="6989168" cy="558892"/>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8" name="矩形: 圆角 24"/>
            <p:cNvSpPr/>
            <p:nvPr>
              <p:custDataLst>
                <p:tags r:id="rId10"/>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9" name="文本框 18"/>
            <p:cNvSpPr txBox="1"/>
            <p:nvPr>
              <p:custDataLst>
                <p:tags r:id="rId11"/>
              </p:custDataLst>
            </p:nvPr>
          </p:nvSpPr>
          <p:spPr>
            <a:xfrm>
              <a:off x="7133490" y="1619446"/>
              <a:ext cx="3905852" cy="389428"/>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征收范围</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sp>
          <p:nvSpPr>
            <p:cNvPr id="20" name="等腰三角形 19"/>
            <p:cNvSpPr/>
            <p:nvPr>
              <p:custDataLst>
                <p:tags r:id="rId12"/>
              </p:custDataLst>
            </p:nvPr>
          </p:nvSpPr>
          <p:spPr>
            <a:xfrm rot="5400000">
              <a:off x="9506566" y="1739268"/>
              <a:ext cx="57239" cy="49344"/>
            </a:xfrm>
            <a:prstGeom prst="triangle">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0" y="1562100"/>
            <a:ext cx="8204200" cy="3714750"/>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447675" y="2032000"/>
            <a:ext cx="6003290" cy="2456815"/>
          </a:xfrm>
          <a:prstGeom prst="rect">
            <a:avLst/>
          </a:prstGeom>
          <a:noFill/>
        </p:spPr>
        <p:txBody>
          <a:bodyPr wrap="square" lIns="0" tIns="0" rIns="0" bIns="0" rtlCol="0">
            <a:noAutofit/>
          </a:bodyPr>
          <a:lstStyle/>
          <a:p>
            <a:pPr algn="just">
              <a:lnSpc>
                <a:spcPct val="130000"/>
              </a:lnSpc>
              <a:spcAft>
                <a:spcPts val="600"/>
              </a:spcAft>
            </a:pPr>
            <a:r>
              <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感谢观看本期《纳税人学堂》</a:t>
            </a:r>
            <a:endPar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6792698" y="3040129"/>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607219" y="469820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790" y="1430020"/>
            <a:ext cx="10218420" cy="3681095"/>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40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sym typeface="+mn-ea"/>
              </a:rPr>
              <a:t>成品油消费税税目包括：</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240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400" b="1"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汽油、柴油、石脑油、润滑油、溶剂油、燃料油、航空煤油</a:t>
            </a:r>
            <a:r>
              <a:rPr lang="zh-CN" altLang="en-US" sz="24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等</a:t>
            </a:r>
            <a:r>
              <a:rPr lang="en-US" altLang="zh-CN" sz="24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7</a:t>
            </a:r>
            <a:r>
              <a:rPr lang="zh-CN" altLang="en-US" sz="24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个子税目。</a:t>
            </a: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《财政部 国家税务总局关于提高成品油消费税税率的通知》（财税〔2008〕167号）附件2《成品油消费税征收范围注释》对七类油品定义如下文所示：</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841" y="1621615"/>
            <a:ext cx="10218318" cy="4075144"/>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一、汽油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汽油是指用原油或其他原料加工生产的辛烷值不小于</a:t>
            </a:r>
            <a:r>
              <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66</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的可用作汽油发动机燃料的各种轻质油。含铅汽油是指铅含量每升超过</a:t>
            </a:r>
            <a:r>
              <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0.013</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克的汽油。汽油分为车用汽油和航空汽油。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以汽油、汽油组分调和生产的甲醇汽油、乙醇汽油也属于本税目征收范围。</a:t>
            </a: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841" y="1834043"/>
            <a:ext cx="10218318" cy="2939518"/>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二、柴油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柴油是指用原油或其他原料加工生产的倾点或凝点在</a:t>
            </a:r>
            <a:r>
              <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-50</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至</a:t>
            </a:r>
            <a:r>
              <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30</a:t>
            </a: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的可用作柴油发动机燃料的各种轻质油和以柴油组分为主、经调和精制可用作柴油发动机燃料的非标油。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以柴油、柴油组分调和生产的生物柴油也属于本税目征收范围。</a:t>
            </a: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790" y="1779905"/>
            <a:ext cx="10218420" cy="4036060"/>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三、石脑油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石脑油又叫化工轻油，是以原油或其他原料加工生产的用于化工原料的轻质油。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4C6AAC"/>
                </a:solidFill>
                <a:effectLst/>
                <a:uLnTx/>
                <a:uFillTx/>
                <a:latin typeface="微软雅黑" panose="020B0503020204020204" charset="-122"/>
                <a:ea typeface="微软雅黑" panose="020B0503020204020204" charset="-122"/>
                <a:cs typeface="微软雅黑" panose="020B0503020204020204" charset="-122"/>
              </a:rPr>
              <a:t>石脑油的征收范围包括除汽油、柴油、航空煤油、溶剂油以外的各种轻质油。</a:t>
            </a:r>
            <a:r>
              <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非标汽油、重整生成油、拔头油、戊烷原料油、轻裂解料（减压柴油VGO和常压柴油AGO）、重裂解料、加氢裂化尾油、芳烃抽余油均属轻质油，属于石脑油征收范围。</a:t>
            </a: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986841" y="1642314"/>
            <a:ext cx="10218318" cy="2841196"/>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四、溶剂油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溶剂油是用原油或其他原料加工生产的用于涂料、油漆、食用油、印刷油墨、皮革、农药、橡胶、化妆品生产和机械清洗、胶粘行业的轻质油。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橡胶填充油、溶剂油原料，属于溶剂油征收范围。</a:t>
            </a: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14" name="文本框 13"/>
          <p:cNvSpPr txBox="1"/>
          <p:nvPr/>
        </p:nvSpPr>
        <p:spPr>
          <a:xfrm>
            <a:off x="1592037" y="122955"/>
            <a:ext cx="3011715"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征收范围</a:t>
            </a:r>
            <a:endParaRPr kumimoji="0" lang="zh-CN" altLang="en-US" sz="2000" b="0" i="0" u="none" strike="noStrike" kern="1200" cap="none" spc="600" normalizeH="0" baseline="0" noProof="0" dirty="0">
              <a:ln>
                <a:noFill/>
              </a:ln>
              <a:solidFill>
                <a:srgbClr val="F9F9F9"/>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02</a:t>
            </a:r>
            <a:endParaRPr kumimoji="0" lang="en-US" altLang="zh-CN" sz="1600" b="0" i="0" u="none" strike="noStrike" kern="1200" cap="none" spc="600" normalizeH="0" baseline="0" noProof="0" dirty="0">
              <a:ln>
                <a:noFill/>
              </a:ln>
              <a:solidFill>
                <a:srgbClr val="F9F9F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9F9F9"/>
                </a:solidFill>
                <a:effectLst/>
                <a:uLnTx/>
                <a:uFillTx/>
                <a:latin typeface="HarmonyOS Sans SC Light" panose="00000400000000000000"/>
                <a:ea typeface="HarmonyOS Sans SC Light" panose="00000400000000000000"/>
              </a:endParaRPr>
            </a:p>
          </p:txBody>
        </p:sp>
      </p:grpSp>
      <p:sp>
        <p:nvSpPr>
          <p:cNvPr id="100" name="文本框 99"/>
          <p:cNvSpPr txBox="1"/>
          <p:nvPr/>
        </p:nvSpPr>
        <p:spPr>
          <a:xfrm>
            <a:off x="1073785" y="1906905"/>
            <a:ext cx="10045065" cy="3044190"/>
          </a:xfrm>
          <a:prstGeom prst="rect">
            <a:avLst/>
          </a:prstGeom>
          <a:noFill/>
          <a:ln w="9525">
            <a:no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五、航空煤油</a:t>
            </a: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rPr>
              <a:t> 　　航空煤油也叫喷气燃料，是用原油或其他原料加工生产的用作喷气发动机和喷气推进系统燃料的各种轻质油。</a:t>
            </a:r>
            <a:endPar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a:p>
            <a:pPr marL="0" marR="0" lvl="0" indent="720090" algn="l"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C3C3C"/>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tags/tag1.xml><?xml version="1.0" encoding="utf-8"?>
<p:tagLst xmlns:p="http://schemas.openxmlformats.org/presentationml/2006/main">
  <p:tag name="KSO_WM_DIAGRAM_VIRTUALLY_FRAME" val="{&quot;height&quot;:228.65,&quot;left&quot;:300.4972440944881,&quot;top&quot;:162.05,&quot;width&quot;:626.0027559055119}"/>
</p:tagLst>
</file>

<file path=ppt/tags/tag10.xml><?xml version="1.0" encoding="utf-8"?>
<p:tagLst xmlns:p="http://schemas.openxmlformats.org/presentationml/2006/main">
  <p:tag name="KSO_WM_DIAGRAM_VIRTUALLY_FRAME" val="{&quot;height&quot;:228.65,&quot;left&quot;:300.4972440944881,&quot;top&quot;:162.05,&quot;width&quot;:626.0027559055119}"/>
</p:tagLst>
</file>

<file path=ppt/tags/tag11.xml><?xml version="1.0" encoding="utf-8"?>
<p:tagLst xmlns:p="http://schemas.openxmlformats.org/presentationml/2006/main">
  <p:tag name="KSO_WM_DIAGRAM_VIRTUALLY_FRAME" val="{&quot;height&quot;:228.65,&quot;left&quot;:300.4972440944881,&quot;top&quot;:162.05,&quot;width&quot;:626.0027559055119}"/>
</p:tagLst>
</file>

<file path=ppt/tags/tag12.xml><?xml version="1.0" encoding="utf-8"?>
<p:tagLst xmlns:p="http://schemas.openxmlformats.org/presentationml/2006/main">
  <p:tag name="KSO_WM_DIAGRAM_VIRTUALLY_FRAME" val="{&quot;height&quot;:228.65,&quot;left&quot;:300.4972440944881,&quot;top&quot;:162.05,&quot;width&quot;:626.0027559055119}"/>
</p:tagLst>
</file>

<file path=ppt/tags/tag13.xml><?xml version="1.0" encoding="utf-8"?>
<p:tagLst xmlns:p="http://schemas.openxmlformats.org/presentationml/2006/main">
  <p:tag name="KSO_WM_DIAGRAM_VIRTUALLY_FRAME" val="{&quot;height&quot;:228.65,&quot;left&quot;:300.4972440944881,&quot;top&quot;:162.05,&quot;width&quot;:626.0027559055119}"/>
</p:tagLst>
</file>

<file path=ppt/tags/tag14.xml><?xml version="1.0" encoding="utf-8"?>
<p:tagLst xmlns:p="http://schemas.openxmlformats.org/presentationml/2006/main">
  <p:tag name="KSO_WM_DIAGRAM_VIRTUALLY_FRAME" val="{&quot;height&quot;:228.65,&quot;left&quot;:300.4972440944881,&quot;top&quot;:162.05,&quot;width&quot;:626.0027559055119}"/>
</p:tagLst>
</file>

<file path=ppt/tags/tag15.xml><?xml version="1.0" encoding="utf-8"?>
<p:tagLst xmlns:p="http://schemas.openxmlformats.org/presentationml/2006/main">
  <p:tag name="KSO_WM_DIAGRAM_VIRTUALLY_FRAME" val="{&quot;height&quot;:228.65,&quot;left&quot;:300.4972440944881,&quot;top&quot;:162.05,&quot;width&quot;:626.0027559055119}"/>
</p:tagLst>
</file>

<file path=ppt/tags/tag16.xml><?xml version="1.0" encoding="utf-8"?>
<p:tagLst xmlns:p="http://schemas.openxmlformats.org/presentationml/2006/main">
  <p:tag name="KSO_WM_DIAGRAM_VIRTUALLY_FRAME" val="{&quot;height&quot;:228.65,&quot;left&quot;:300.4972440944881,&quot;top&quot;:162.05,&quot;width&quot;:626.0027559055119}"/>
</p:tagLst>
</file>

<file path=ppt/tags/tag17.xml><?xml version="1.0" encoding="utf-8"?>
<p:tagLst xmlns:p="http://schemas.openxmlformats.org/presentationml/2006/main">
  <p:tag name="KSO_WM_DIAGRAM_VIRTUALLY_FRAME" val="{&quot;height&quot;:228.65,&quot;left&quot;:300.4972440944881,&quot;top&quot;:162.05,&quot;width&quot;:626.0027559055119}"/>
</p:tagLst>
</file>

<file path=ppt/tags/tag18.xml><?xml version="1.0" encoding="utf-8"?>
<p:tagLst xmlns:p="http://schemas.openxmlformats.org/presentationml/2006/main">
  <p:tag name="KSO_WM_DIAGRAM_VIRTUALLY_FRAME" val="{&quot;height&quot;:228.65,&quot;left&quot;:300.4972440944881,&quot;top&quot;:162.05,&quot;width&quot;:626.0027559055119}"/>
</p:tagLst>
</file>

<file path=ppt/tags/tag19.xml><?xml version="1.0" encoding="utf-8"?>
<p:tagLst xmlns:p="http://schemas.openxmlformats.org/presentationml/2006/main">
  <p:tag name="KSO_WM_DIAGRAM_VIRTUALLY_FRAME" val="{&quot;height&quot;:235,&quot;left&quot;:349.75,&quot;top&quot;:177.4,&quot;width&quot;:505.05}"/>
</p:tagLst>
</file>

<file path=ppt/tags/tag2.xml><?xml version="1.0" encoding="utf-8"?>
<p:tagLst xmlns:p="http://schemas.openxmlformats.org/presentationml/2006/main">
  <p:tag name="KSO_WM_DIAGRAM_VIRTUALLY_FRAME" val="{&quot;height&quot;:228.65,&quot;left&quot;:300.4972440944881,&quot;top&quot;:162.05,&quot;width&quot;:626.0027559055119}"/>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DIAGRAM_VIRTUALLY_FRAME" val="{&quot;height&quot;:235,&quot;left&quot;:349.75,&quot;top&quot;:177.4,&quot;width&quot;:505.05}"/>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28.65,&quot;left&quot;:300.4972440944881,&quot;top&quot;:162.05,&quot;width&quot;:626.0027559055119}"/>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DIAGRAM_VIRTUALLY_FRAME" val="{&quot;height&quot;:235,&quot;left&quot;:296.2499999999999,&quot;top&quot;:187.3,&quot;width&quot;:605.0500000000001}"/>
</p:tagLst>
</file>

<file path=ppt/tags/tag32.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3.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4.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5.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6.xml><?xml version="1.0" encoding="utf-8"?>
<p:tagLst xmlns:p="http://schemas.openxmlformats.org/presentationml/2006/main">
  <p:tag name="KSO_WM_DIAGRAM_VIRTUALLY_FRAME" val="{&quot;height&quot;:235,&quot;left&quot;:296.2499999999999,&quot;top&quot;:187.3,&quot;width&quot;:605.0500000000001}"/>
</p:tagLst>
</file>

<file path=ppt/tags/tag37.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8.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39.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4.xml><?xml version="1.0" encoding="utf-8"?>
<p:tagLst xmlns:p="http://schemas.openxmlformats.org/presentationml/2006/main">
  <p:tag name="KSO_WM_DIAGRAM_VIRTUALLY_FRAME" val="{&quot;height&quot;:228.65,&quot;left&quot;:300.4972440944881,&quot;top&quot;:162.05,&quot;width&quot;:626.0027559055119}"/>
</p:tagLst>
</file>

<file path=ppt/tags/tag40.xml><?xml version="1.0" encoding="utf-8"?>
<p:tagLst xmlns:p="http://schemas.openxmlformats.org/presentationml/2006/main">
  <p:tag name="KSO_WM_BEAUTIFY_FLAG" val=""/>
  <p:tag name="KSO_WM_DIAGRAM_VIRTUALLY_FRAME" val="{&quot;height&quot;:235,&quot;left&quot;:296.2499999999999,&quot;top&quot;:187.3,&quot;width&quot;:622.0999856896174}"/>
</p:tagLst>
</file>

<file path=ppt/tags/tag41.xml><?xml version="1.0" encoding="utf-8"?>
<p:tagLst xmlns:p="http://schemas.openxmlformats.org/presentationml/2006/main">
  <p:tag name="KSO_WM_DIAGRAM_VIRTUALLY_FRAME" val="{&quot;height&quot;:253.9999624779046,&quot;left&quot;:280.5999999999999,&quot;top&quot;:170.8,&quot;width&quot;:628.8000009443186}"/>
</p:tagLst>
</file>

<file path=ppt/tags/tag42.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43.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44.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45.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46.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DIAGRAM_VIRTUALLY_FRAME" val="{&quot;height&quot;:253.9999624779046,&quot;left&quot;:280.5999999999999,&quot;top&quot;:170.8,&quot;width&quot;:628.8000009443186}"/>
</p:tagLst>
</file>

<file path=ppt/tags/tag49.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5.xml><?xml version="1.0" encoding="utf-8"?>
<p:tagLst xmlns:p="http://schemas.openxmlformats.org/presentationml/2006/main">
  <p:tag name="KSO_WM_DIAGRAM_VIRTUALLY_FRAME" val="{&quot;height&quot;:228.65,&quot;left&quot;:300.4972440944881,&quot;top&quot;:162.05,&quot;width&quot;:626.0027559055119}"/>
</p:tagLst>
</file>

<file path=ppt/tags/tag50.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51.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52.xml><?xml version="1.0" encoding="utf-8"?>
<p:tagLst xmlns:p="http://schemas.openxmlformats.org/presentationml/2006/main">
  <p:tag name="KSO_WM_BEAUTIFY_FLAG" val=""/>
  <p:tag name="KSO_WM_DIAGRAM_VIRTUALLY_FRAME" val="{&quot;height&quot;:253.9999624779046,&quot;left&quot;:280.5999999999999,&quot;top&quot;:170.8,&quot;width&quot;:628.8000009443186}"/>
</p:tagLst>
</file>

<file path=ppt/tags/tag53.xml><?xml version="1.0" encoding="utf-8"?>
<p:tagLst xmlns:p="http://schemas.openxmlformats.org/presentationml/2006/main">
  <p:tag name="AS_NET" val="4.0.30319.42000"/>
  <p:tag name="AS_OS" val="Microsoft Windows NT 6.2.9200.0"/>
  <p:tag name="AS_RELEASE_DATE" val="2021.06.14"/>
  <p:tag name="AS_TITLE" val="Aspose.Slides for .NET 4.0 Client Profile"/>
  <p:tag name="AS_VERSION" val="21.6"/>
  <p:tag name="KSO_WPP_MARK_KEY" val="8c9ea46c-da89-44b6-9527-6ceba2464f98"/>
  <p:tag name="COMMONDATA" val="eyJjb3VudCI6MSwiaGRpZCI6IjZiNjE1NjRhYTEwZjNkYjNhMGY4ZDYxOGU4ODYyYmRiIiwidXNlckNvdW50IjoxfQ=="/>
</p:tagLst>
</file>

<file path=ppt/tags/tag6.xml><?xml version="1.0" encoding="utf-8"?>
<p:tagLst xmlns:p="http://schemas.openxmlformats.org/presentationml/2006/main">
  <p:tag name="KSO_WM_DIAGRAM_VIRTUALLY_FRAME" val="{&quot;height&quot;:228.65,&quot;left&quot;:300.4972440944881,&quot;top&quot;:162.05,&quot;width&quot;:626.0027559055119}"/>
</p:tagLst>
</file>

<file path=ppt/tags/tag7.xml><?xml version="1.0" encoding="utf-8"?>
<p:tagLst xmlns:p="http://schemas.openxmlformats.org/presentationml/2006/main">
  <p:tag name="KSO_WM_DIAGRAM_VIRTUALLY_FRAME" val="{&quot;height&quot;:228.65,&quot;left&quot;:300.4972440944881,&quot;top&quot;:162.05,&quot;width&quot;:626.0027559055119}"/>
</p:tagLst>
</file>

<file path=ppt/tags/tag8.xml><?xml version="1.0" encoding="utf-8"?>
<p:tagLst xmlns:p="http://schemas.openxmlformats.org/presentationml/2006/main">
  <p:tag name="KSO_WM_DIAGRAM_VIRTUALLY_FRAME" val="{&quot;height&quot;:228.65,&quot;left&quot;:300.4972440944881,&quot;top&quot;:162.05,&quot;width&quot;:626.0027559055119}"/>
</p:tagLst>
</file>

<file path=ppt/tags/tag9.xml><?xml version="1.0" encoding="utf-8"?>
<p:tagLst xmlns:p="http://schemas.openxmlformats.org/presentationml/2006/main">
  <p:tag name="KSO_WM_DIAGRAM_VIRTUALLY_FRAME" val="{&quot;height&quot;:228.65,&quot;left&quot;:300.4972440944881,&quot;top&quot;:162.05,&quot;width&quot;:626.0027559055119}"/>
</p:tagLst>
</file>

<file path=ppt/theme/theme1.xml><?xml version="1.0" encoding="utf-8"?>
<a:theme xmlns:a="http://schemas.openxmlformats.org/drawingml/2006/main" name="Office 主题​​">
  <a:themeElements>
    <a:clrScheme name="!蓝9.25淡">
      <a:dk1>
        <a:srgbClr val="3C3C3C"/>
      </a:dk1>
      <a:lt1>
        <a:srgbClr val="F9F9F9"/>
      </a:lt1>
      <a:dk2>
        <a:srgbClr val="505050"/>
      </a:dk2>
      <a:lt2>
        <a:srgbClr val="F7F7F7"/>
      </a:lt2>
      <a:accent1>
        <a:srgbClr val="4C6AAC"/>
      </a:accent1>
      <a:accent2>
        <a:srgbClr val="4C6AAC"/>
      </a:accent2>
      <a:accent3>
        <a:srgbClr val="4C6AAC"/>
      </a:accent3>
      <a:accent4>
        <a:srgbClr val="4C6AAC"/>
      </a:accent4>
      <a:accent5>
        <a:srgbClr val="4C6AAC"/>
      </a:accent5>
      <a:accent6>
        <a:srgbClr val="4C6AAC"/>
      </a:accent6>
      <a:hlink>
        <a:srgbClr val="5AA2DB"/>
      </a:hlink>
      <a:folHlink>
        <a:srgbClr val="5AA2DB"/>
      </a:folHlink>
    </a:clrScheme>
    <a:fontScheme name="PPT模板商店">
      <a:majorFont>
        <a:latin typeface="HarmonyOS Sans SC Black"/>
        <a:ea typeface="HarmonyOS Sans SC Black"/>
        <a:cs typeface="HarmonyOS Sans SC"/>
      </a:majorFont>
      <a:minorFont>
        <a:latin typeface="HarmonyOS Sans SC Light"/>
        <a:ea typeface="HarmonyOS Sans SC Light"/>
        <a:cs typeface="HarmonyOS Sans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0000"/>
          </a:schemeClr>
        </a:solidFill>
        <a:ln w="0" cap="flat" cmpd="sng" algn="ctr">
          <a:noFill/>
          <a:prstDash val="solid"/>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0">
                <a:schemeClr val="accent1"/>
              </a:gs>
              <a:gs pos="100000">
                <a:schemeClr val="accent1"/>
              </a:gs>
            </a:gsLst>
            <a:lin ang="0" scaled="0"/>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just">
          <a:lnSpc>
            <a:spcPct val="130000"/>
          </a:lnSpc>
          <a:spcAft>
            <a:spcPts val="600"/>
          </a:spcAft>
          <a:defRPr sz="1600" spc="160" dirty="0" smtClean="0">
            <a:latin typeface="HarmonyOS Sans SC Light" panose="00000400000000000000" pitchFamily="2" charset="-122"/>
            <a:ea typeface="HarmonyOS Sans SC Light" panose="00000400000000000000" pitchFamily="2" charset="-122"/>
            <a:sym typeface="HarmonyOS Sans SC Light" panose="00000400000000000000"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3226</Words>
  <Application>WPS 演示</Application>
  <PresentationFormat>宽屏</PresentationFormat>
  <Paragraphs>296</Paragraphs>
  <Slides>30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Arial</vt:lpstr>
      <vt:lpstr>宋体</vt:lpstr>
      <vt:lpstr>Wingdings</vt:lpstr>
      <vt:lpstr>HarmonyOS Sans SC Light</vt:lpstr>
      <vt:lpstr>HarmonyOS Sans SC</vt:lpstr>
      <vt:lpstr>微软雅黑</vt:lpstr>
      <vt:lpstr>思源宋体 CN Heavy</vt:lpstr>
      <vt:lpstr>HarmonyOS Sans SC Black</vt:lpstr>
      <vt:lpstr>HarmonyOS Sans SC Light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赵贤</cp:lastModifiedBy>
  <cp:revision>396</cp:revision>
  <dcterms:created xsi:type="dcterms:W3CDTF">2020-10-04T22:29:00Z</dcterms:created>
  <dcterms:modified xsi:type="dcterms:W3CDTF">2025-06-19T06:03:03Z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732B66F389A846959B673DED404A4496_11</vt:lpwstr>
  </property>
  <property fmtid="{D5CDD505-2E9C-101B-9397-08002B2CF9AE}" pid="3" name="KSOProductBuildVer">
    <vt:lpwstr>2052-11.8.2.10158</vt:lpwstr>
  </property>
  <property fmtid="{D5CDD505-2E9C-101B-9397-08002B2CF9AE}" pid="4" name="KSOTemplateUUID">
    <vt:lpwstr>v1.0_mb_3aLctrRxn6AjbtXLxZtoGA==</vt:lpwstr>
  </property>
</Properties>
</file>